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7" r:id="rId4"/>
    <p:sldId id="258" r:id="rId5"/>
    <p:sldId id="259" r:id="rId6"/>
    <p:sldId id="260" r:id="rId7"/>
    <p:sldId id="261" r:id="rId8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幻灯片图像占位符 13619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39267" name="文本占位符 13619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 indent="0"/>
            <a:r>
              <a:rPr lang="zh-CN" altLang="en-US" dirty="0"/>
              <a:t>课上练习，加强符合运算符求值的应用能力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981200"/>
            <a:ext cx="5579957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4111" y="1981200"/>
            <a:ext cx="5579957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6092" y="685800"/>
            <a:ext cx="2847975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85800"/>
            <a:ext cx="8378825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406400" y="1981200"/>
            <a:ext cx="11387667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02167" y="6019800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019800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019800"/>
            <a:ext cx="305223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文本占位符 116737"/>
          <p:cNvSpPr>
            <a:spLocks noGrp="1" noRot="1"/>
          </p:cNvSpPr>
          <p:nvPr>
            <p:ph idx="1"/>
          </p:nvPr>
        </p:nvSpPr>
        <p:spPr>
          <a:xfrm>
            <a:off x="1847850" y="693738"/>
            <a:ext cx="8540750" cy="5256212"/>
          </a:xfrm>
        </p:spPr>
        <p:txBody>
          <a:bodyPr anchor="t"/>
          <a:p>
            <a:r>
              <a:rPr lang="zh-CN" altLang="en-US" sz="2000" b="1" dirty="0">
                <a:ea typeface="Arial" panose="020B0604020202020204" pitchFamily="34" charset="0"/>
              </a:rPr>
              <a:t>赋值运算符的优先级</a:t>
            </a:r>
            <a:r>
              <a:rPr lang="zh-CN" altLang="en-US" sz="2000" b="1" dirty="0">
                <a:solidFill>
                  <a:schemeClr val="hlink"/>
                </a:solidFill>
                <a:ea typeface="Arial" panose="020B0604020202020204" pitchFamily="34" charset="0"/>
              </a:rPr>
              <a:t>低于</a:t>
            </a:r>
            <a:r>
              <a:rPr lang="zh-CN" altLang="en-US" sz="2000" b="1" dirty="0">
                <a:ea typeface="Arial" panose="020B0604020202020204" pitchFamily="34" charset="0"/>
              </a:rPr>
              <a:t>所有</a:t>
            </a:r>
            <a:r>
              <a:rPr lang="zh-CN" altLang="en-US" sz="2000" b="1" dirty="0">
                <a:solidFill>
                  <a:schemeClr val="hlink"/>
                </a:solidFill>
                <a:ea typeface="Arial" panose="020B0604020202020204" pitchFamily="34" charset="0"/>
              </a:rPr>
              <a:t>算术运算符</a:t>
            </a:r>
            <a:r>
              <a:rPr lang="zh-CN" altLang="en-US" sz="2000" b="1" dirty="0">
                <a:ea typeface="Arial" panose="020B0604020202020204" pitchFamily="34" charset="0"/>
              </a:rPr>
              <a:t>，且是</a:t>
            </a:r>
            <a:r>
              <a:rPr lang="zh-CN" altLang="en-US" sz="2000" b="1" dirty="0">
                <a:solidFill>
                  <a:schemeClr val="hlink"/>
                </a:solidFill>
                <a:ea typeface="Arial" panose="020B0604020202020204" pitchFamily="34" charset="0"/>
              </a:rPr>
              <a:t>右结合</a:t>
            </a:r>
            <a:r>
              <a:rPr lang="zh-CN" altLang="en-US" sz="2000" b="1" dirty="0">
                <a:ea typeface="Arial" panose="020B0604020202020204" pitchFamily="34" charset="0"/>
              </a:rPr>
              <a:t>性</a:t>
            </a:r>
            <a:endParaRPr lang="zh-CN" altLang="en-US" sz="2000" b="1" dirty="0">
              <a:ea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ea typeface="Arial" panose="020B0604020202020204" pitchFamily="34" charset="0"/>
              </a:rPr>
              <a:t>设有int a(3),b,c; 分别计算以下表达式及相应变量的值</a:t>
            </a:r>
            <a:endParaRPr lang="zh-CN" altLang="en-US" sz="2800" b="1" dirty="0">
              <a:ea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ea typeface="Arial" panose="020B0604020202020204" pitchFamily="34" charset="0"/>
              </a:rPr>
              <a:t>  </a:t>
            </a:r>
            <a:r>
              <a:rPr lang="zh-CN" altLang="en-US" sz="2800" b="1" dirty="0"/>
              <a:t>1. </a:t>
            </a:r>
            <a:r>
              <a:rPr lang="en-US" altLang="x-none" sz="2800" b="1" dirty="0">
                <a:ea typeface="Arial" panose="020B0604020202020204" pitchFamily="34" charset="0"/>
              </a:rPr>
              <a:t>a=b=c=5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	          </a:t>
            </a:r>
            <a:r>
              <a:rPr lang="zh-CN" altLang="en-US" sz="2800" b="1" dirty="0"/>
              <a:t>2. </a:t>
            </a:r>
            <a:r>
              <a:rPr lang="en-US" altLang="x-none" sz="2800" b="1" dirty="0">
                <a:ea typeface="Arial" panose="020B0604020202020204" pitchFamily="34" charset="0"/>
              </a:rPr>
              <a:t>a=5+(c=6)</a:t>
            </a:r>
            <a:endParaRPr lang="en-US" altLang="x-none" sz="2800" b="1" dirty="0">
              <a:ea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x-none" sz="2800" b="1" dirty="0">
                <a:ea typeface="Arial" panose="020B0604020202020204" pitchFamily="34" charset="0"/>
              </a:rPr>
              <a:t>  </a:t>
            </a:r>
            <a:r>
              <a:rPr lang="zh-CN" altLang="en-US" sz="2800" b="1" dirty="0"/>
              <a:t>3. </a:t>
            </a:r>
            <a:r>
              <a:rPr lang="en-US" altLang="x-none" sz="2800" b="1" dirty="0">
                <a:ea typeface="Arial" panose="020B0604020202020204" pitchFamily="34" charset="0"/>
              </a:rPr>
              <a:t>a=(b=4)+(c=6)</a:t>
            </a:r>
            <a:r>
              <a:rPr lang="zh-CN" altLang="en-US" sz="2800" b="1" dirty="0"/>
              <a:t>         </a:t>
            </a:r>
            <a:r>
              <a:rPr lang="en-US" altLang="x-none" sz="2800" b="1" dirty="0">
                <a:ea typeface="Arial" panose="020B0604020202020204" pitchFamily="34" charset="0"/>
              </a:rPr>
              <a:t>  </a:t>
            </a:r>
            <a:r>
              <a:rPr lang="zh-CN" altLang="en-US" sz="2800" b="1" dirty="0"/>
              <a:t>4. </a:t>
            </a:r>
            <a:r>
              <a:rPr lang="en-US" altLang="x-none" sz="2800" b="1" dirty="0">
                <a:ea typeface="Arial" panose="020B0604020202020204" pitchFamily="34" charset="0"/>
              </a:rPr>
              <a:t>a=(b=4.5)+(c=6.5)</a:t>
            </a:r>
            <a:endParaRPr lang="zh-CN" altLang="en-US" sz="2800" b="1" dirty="0">
              <a:ea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ea typeface="Arial" panose="020B0604020202020204" pitchFamily="34" charset="0"/>
              </a:rPr>
              <a:t>  </a:t>
            </a:r>
            <a:r>
              <a:rPr lang="zh-CN" altLang="en-US" sz="2800" b="1" dirty="0"/>
              <a:t>5. </a:t>
            </a:r>
            <a:r>
              <a:rPr lang="en-US" altLang="x-none" sz="2800" b="1" dirty="0">
                <a:ea typeface="Arial" panose="020B0604020202020204" pitchFamily="34" charset="0"/>
              </a:rPr>
              <a:t>a+=a-=a*a    </a:t>
            </a:r>
            <a:r>
              <a:rPr lang="zh-CN" altLang="en-US" sz="2800" b="1" dirty="0"/>
              <a:t>            </a:t>
            </a:r>
            <a:r>
              <a:rPr lang="en-US" altLang="x-none" sz="2800" b="1" dirty="0">
                <a:ea typeface="Arial" panose="020B0604020202020204" pitchFamily="34" charset="0"/>
              </a:rPr>
              <a:t>  </a:t>
            </a:r>
            <a:r>
              <a:rPr lang="zh-CN" altLang="en-US" sz="2800" b="1" dirty="0"/>
              <a:t>6. </a:t>
            </a:r>
            <a:r>
              <a:rPr lang="en-US" altLang="x-none" sz="2800" b="1" dirty="0">
                <a:ea typeface="Arial" panose="020B0604020202020204" pitchFamily="34" charset="0"/>
              </a:rPr>
              <a:t>a=(b=c)=5 </a:t>
            </a:r>
            <a:r>
              <a:rPr lang="en-US" altLang="x-none" sz="2800" b="1" dirty="0">
                <a:latin typeface="楷体_GB2312" pitchFamily="1" charset="-122"/>
                <a:ea typeface="楷体_GB2312" pitchFamily="1" charset="-122"/>
              </a:rPr>
              <a:t> </a:t>
            </a:r>
            <a:endParaRPr lang="en-US" altLang="x-none" sz="2800" b="1" dirty="0">
              <a:latin typeface="楷体_GB2312" pitchFamily="1" charset="-122"/>
              <a:ea typeface="楷体_GB2312" pitchFamily="1" charset="-122"/>
            </a:endParaRPr>
          </a:p>
          <a:p>
            <a:endParaRPr lang="en-US" altLang="x-none" sz="2000" b="1" dirty="0">
              <a:solidFill>
                <a:srgbClr val="FF99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6739" name="文本框 116738"/>
          <p:cNvSpPr txBox="1"/>
          <p:nvPr/>
        </p:nvSpPr>
        <p:spPr>
          <a:xfrm>
            <a:off x="6198870" y="4291013"/>
            <a:ext cx="329311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en-US" altLang="x-none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  <a:r>
              <a:rPr lang="zh-CN" altLang="en-US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:表达式(b=c)不能为左值</a:t>
            </a:r>
            <a:endParaRPr lang="en-US" altLang="x-none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9811" name="文本框 116739"/>
          <p:cNvSpPr txBox="1"/>
          <p:nvPr/>
        </p:nvSpPr>
        <p:spPr>
          <a:xfrm>
            <a:off x="8683149" y="-3175"/>
            <a:ext cx="202184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表达式求值三要素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5953"/>
          <p:cNvSpPr>
            <a:spLocks noGrp="1" noRot="1"/>
          </p:cNvSpPr>
          <p:nvPr>
            <p:ph type="title"/>
          </p:nvPr>
        </p:nvSpPr>
        <p:spPr>
          <a:xfrm>
            <a:off x="1847850" y="477838"/>
            <a:ext cx="8540750" cy="1143000"/>
          </a:xfrm>
        </p:spPr>
        <p:txBody>
          <a:bodyPr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129026" name="文本占位符 125954"/>
          <p:cNvSpPr>
            <a:spLocks noGrp="1" noRot="1"/>
          </p:cNvSpPr>
          <p:nvPr>
            <p:ph idx="1"/>
          </p:nvPr>
        </p:nvSpPr>
        <p:spPr>
          <a:xfrm>
            <a:off x="1847850" y="1270000"/>
            <a:ext cx="8540750" cy="3886200"/>
          </a:xfrm>
        </p:spPr>
        <p:txBody>
          <a:bodyPr anchor="t"/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设 </a:t>
            </a:r>
            <a:r>
              <a:rPr lang="zh-CN" altLang="en-US" sz="2400" b="1" dirty="0">
                <a:ea typeface="楷体_GB2312" pitchFamily="1" charset="-122"/>
              </a:rPr>
              <a:t>int </a:t>
            </a:r>
            <a:r>
              <a:rPr lang="en-US" altLang="x-none" sz="2400" b="1" dirty="0">
                <a:ea typeface="楷体_GB2312" pitchFamily="1" charset="-122"/>
              </a:rPr>
              <a:t>a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2</a:t>
            </a:r>
            <a:r>
              <a:rPr lang="zh-CN" altLang="en-US" sz="2400" b="1" dirty="0">
                <a:ea typeface="楷体_GB2312" pitchFamily="1" charset="-122"/>
              </a:rPr>
              <a:t>)</a:t>
            </a:r>
            <a:r>
              <a:rPr lang="en-US" altLang="x-none" sz="2400" b="1" dirty="0">
                <a:ea typeface="楷体_GB2312" pitchFamily="1" charset="-122"/>
              </a:rPr>
              <a:t>, b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4</a:t>
            </a:r>
            <a:r>
              <a:rPr lang="zh-CN" altLang="en-US" sz="2400" b="1" dirty="0">
                <a:ea typeface="楷体_GB2312" pitchFamily="1" charset="-122"/>
              </a:rPr>
              <a:t>)</a:t>
            </a:r>
            <a:r>
              <a:rPr lang="en-US" altLang="x-none" sz="2400" b="1" dirty="0">
                <a:ea typeface="楷体_GB2312" pitchFamily="1" charset="-122"/>
              </a:rPr>
              <a:t>, c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1</a:t>
            </a:r>
            <a:r>
              <a:rPr lang="zh-CN" altLang="en-US" sz="2400" b="1" dirty="0">
                <a:ea typeface="楷体_GB2312" pitchFamily="1" charset="-122"/>
              </a:rPr>
              <a:t>);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计算以下关系表达式和对应对象的值：        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1. </a:t>
            </a:r>
            <a:r>
              <a:rPr lang="en-US" altLang="x-none" sz="2400" b="1" dirty="0">
                <a:ea typeface="Arial" panose="020B0604020202020204" pitchFamily="34" charset="0"/>
              </a:rPr>
              <a:t>a&gt;b   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2. </a:t>
            </a:r>
            <a:r>
              <a:rPr lang="en-US" altLang="x-none" sz="2400" b="1" dirty="0">
                <a:ea typeface="Arial" panose="020B0604020202020204" pitchFamily="34" charset="0"/>
              </a:rPr>
              <a:t>a+b&gt;b+c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3. '</a:t>
            </a:r>
            <a:r>
              <a:rPr lang="en-US" altLang="x-none" sz="2400" b="1" dirty="0">
                <a:ea typeface="Arial" panose="020B0604020202020204" pitchFamily="34" charset="0"/>
              </a:rPr>
              <a:t>a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&gt;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b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            </a:t>
            </a:r>
            <a:r>
              <a:rPr lang="zh-CN" altLang="en-US" sz="2400" b="1" dirty="0">
                <a:ea typeface="Arial" panose="020B0604020202020204" pitchFamily="34" charset="0"/>
              </a:rPr>
              <a:t>可以是字符表达式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4. (</a:t>
            </a:r>
            <a:r>
              <a:rPr lang="en-US" altLang="x-none" sz="2400" b="1" dirty="0">
                <a:ea typeface="Arial" panose="020B0604020202020204" pitchFamily="34" charset="0"/>
              </a:rPr>
              <a:t>x=2</a:t>
            </a:r>
            <a:r>
              <a:rPr lang="zh-CN" altLang="en-US" sz="2400" b="1" dirty="0"/>
              <a:t>)</a:t>
            </a:r>
            <a:r>
              <a:rPr lang="en-US" altLang="x-none" sz="2400" b="1" dirty="0">
                <a:ea typeface="Arial" panose="020B0604020202020204" pitchFamily="34" charset="0"/>
              </a:rPr>
              <a:t>&gt;(y=5)    </a:t>
            </a:r>
            <a:r>
              <a:rPr lang="zh-CN" altLang="en-US" sz="2400" b="1" dirty="0">
                <a:ea typeface="Arial" panose="020B0604020202020204" pitchFamily="34" charset="0"/>
              </a:rPr>
              <a:t>可以是赋值表达式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5. </a:t>
            </a:r>
            <a:r>
              <a:rPr lang="en-US" altLang="x-none" sz="2400" b="1" dirty="0">
                <a:ea typeface="Arial" panose="020B0604020202020204" pitchFamily="34" charset="0"/>
              </a:rPr>
              <a:t>(a&lt;b)&gt;(b&lt;c)       </a:t>
            </a:r>
            <a:r>
              <a:rPr lang="zh-CN" altLang="en-US" sz="2400" b="1" dirty="0">
                <a:ea typeface="Arial" panose="020B0604020202020204" pitchFamily="34" charset="0"/>
              </a:rPr>
              <a:t>甚至可以是关系表达式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6. </a:t>
            </a:r>
            <a:r>
              <a:rPr lang="en-US" altLang="x-none" sz="2400" b="1" dirty="0">
                <a:ea typeface="Arial" panose="020B0604020202020204" pitchFamily="34" charset="0"/>
              </a:rPr>
              <a:t>a&lt;b==b&lt;c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endParaRPr lang="en-US" altLang="x-none" sz="2400" b="1" dirty="0">
              <a:latin typeface="楷体_GB2312" pitchFamily="1" charset="-122"/>
              <a:ea typeface="楷体_GB2312" pitchFamily="1" charset="-122"/>
            </a:endParaRPr>
          </a:p>
          <a:p>
            <a:endParaRPr lang="en-US" altLang="x-none" sz="24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26977"/>
          <p:cNvSpPr>
            <a:spLocks noGrp="1" noRot="1"/>
          </p:cNvSpPr>
          <p:nvPr>
            <p:ph type="title"/>
          </p:nvPr>
        </p:nvSpPr>
        <p:spPr>
          <a:xfrm>
            <a:off x="1919288" y="188913"/>
            <a:ext cx="8540750" cy="1143000"/>
          </a:xfrm>
        </p:spPr>
        <p:txBody>
          <a:bodyPr anchor="ctr"/>
          <a:p>
            <a:r>
              <a:rPr lang="zh-CN" altLang="en-US" dirty="0"/>
              <a:t>上机练习</a:t>
            </a:r>
            <a:endParaRPr lang="zh-CN" altLang="en-US" dirty="0"/>
          </a:p>
        </p:txBody>
      </p:sp>
      <p:sp>
        <p:nvSpPr>
          <p:cNvPr id="130050" name="文本占位符 126978"/>
          <p:cNvSpPr>
            <a:spLocks noGrp="1" noRot="1"/>
          </p:cNvSpPr>
          <p:nvPr>
            <p:ph idx="1"/>
          </p:nvPr>
        </p:nvSpPr>
        <p:spPr>
          <a:xfrm>
            <a:off x="1919288" y="1125538"/>
            <a:ext cx="8540750" cy="5040312"/>
          </a:xfrm>
        </p:spPr>
        <p:txBody>
          <a:bodyPr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ea typeface="Arial" panose="020B0604020202020204" pitchFamily="34" charset="0"/>
              </a:rPr>
              <a:t>假设 int </a:t>
            </a:r>
            <a:r>
              <a:rPr lang="en-US" altLang="x-none" sz="2000" b="1" dirty="0">
                <a:ea typeface="Arial" panose="020B0604020202020204" pitchFamily="34" charset="0"/>
              </a:rPr>
              <a:t>x</a:t>
            </a:r>
            <a:r>
              <a:rPr lang="zh-CN" altLang="en-US" sz="2000" b="1" dirty="0"/>
              <a:t>(</a:t>
            </a:r>
            <a:r>
              <a:rPr lang="en-US" altLang="x-none" sz="2000" b="1" dirty="0">
                <a:ea typeface="Arial" panose="020B0604020202020204" pitchFamily="34" charset="0"/>
              </a:rPr>
              <a:t>3</a:t>
            </a:r>
            <a:r>
              <a:rPr lang="zh-CN" altLang="en-US" sz="2000" b="1" dirty="0"/>
              <a:t>)</a:t>
            </a:r>
            <a:r>
              <a:rPr lang="en-US" altLang="x-none" sz="2000" b="1" dirty="0">
                <a:ea typeface="Arial" panose="020B0604020202020204" pitchFamily="34" charset="0"/>
              </a:rPr>
              <a:t>, y</a:t>
            </a:r>
            <a:r>
              <a:rPr lang="zh-CN" altLang="en-US" sz="2000" b="1" dirty="0"/>
              <a:t>(</a:t>
            </a:r>
            <a:r>
              <a:rPr lang="en-US" altLang="x-none" sz="2000" b="1" dirty="0">
                <a:ea typeface="Arial" panose="020B0604020202020204" pitchFamily="34" charset="0"/>
              </a:rPr>
              <a:t>5</a:t>
            </a:r>
            <a:r>
              <a:rPr lang="zh-CN" altLang="en-US" sz="2000" b="1" dirty="0"/>
              <a:t>)</a:t>
            </a:r>
            <a:r>
              <a:rPr lang="en-US" altLang="x-none" sz="2000" b="1" dirty="0">
                <a:ea typeface="Arial" panose="020B0604020202020204" pitchFamily="34" charset="0"/>
              </a:rPr>
              <a:t>, z</a:t>
            </a:r>
            <a:r>
              <a:rPr lang="zh-CN" altLang="en-US" sz="2000" b="1" dirty="0"/>
              <a:t>(</a:t>
            </a:r>
            <a:r>
              <a:rPr lang="en-US" altLang="x-none" sz="2000" b="1" dirty="0">
                <a:ea typeface="Arial" panose="020B0604020202020204" pitchFamily="34" charset="0"/>
              </a:rPr>
              <a:t>1</a:t>
            </a:r>
            <a:r>
              <a:rPr lang="zh-CN" altLang="en-US" sz="2000" b="1" dirty="0"/>
              <a:t>);</a:t>
            </a:r>
            <a:r>
              <a:rPr lang="en-US" altLang="x-none" sz="2000" b="1" dirty="0">
                <a:ea typeface="Arial" panose="020B0604020202020204" pitchFamily="34" charset="0"/>
              </a:rPr>
              <a:t> </a:t>
            </a:r>
            <a:r>
              <a:rPr lang="zh-CN" altLang="en-US" sz="2000" b="1" dirty="0">
                <a:ea typeface="Arial" panose="020B0604020202020204" pitchFamily="34" charset="0"/>
              </a:rPr>
              <a:t>计算以下关系表达式和相应变量的值，并在程序中利用调试的方式检查答案</a:t>
            </a:r>
            <a:endParaRPr lang="zh-CN" altLang="en-US" sz="2000" b="1" dirty="0">
              <a:ea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ea typeface="Arial" panose="020B0604020202020204" pitchFamily="34" charset="0"/>
              </a:rPr>
              <a:t>x+z&gt;y</a:t>
            </a:r>
            <a:endParaRPr lang="en-US" altLang="x-none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ea typeface="Arial" panose="020B0604020202020204" pitchFamily="34" charset="0"/>
              </a:rPr>
              <a:t>x&lt;y==y&lt;z</a:t>
            </a:r>
            <a:endParaRPr lang="en-US" altLang="x-none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ea typeface="Arial" panose="020B0604020202020204" pitchFamily="34" charset="0"/>
              </a:rPr>
              <a:t>y&gt;z==x&gt;z</a:t>
            </a:r>
            <a:endParaRPr lang="en-US" altLang="x-none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ea typeface="Arial" panose="020B0604020202020204" pitchFamily="34" charset="0"/>
              </a:rPr>
              <a:t>y&gt;x&gt;z     </a:t>
            </a:r>
            <a:endParaRPr lang="en-US" altLang="x-none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ea typeface="Arial" panose="020B0604020202020204" pitchFamily="34" charset="0"/>
              </a:rPr>
              <a:t>(x==y-2)&lt;z+1==x+y</a:t>
            </a:r>
            <a:endParaRPr lang="en-US" altLang="x-none" sz="20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2000" b="1" dirty="0">
                <a:solidFill>
                  <a:srgbClr val="FF0000"/>
                </a:solidFill>
                <a:ea typeface="Arial" panose="020B0604020202020204" pitchFamily="34" charset="0"/>
              </a:rPr>
              <a:t>a=x+y==x+z&lt;y+x!=z+1&gt;x+1</a:t>
            </a:r>
            <a:endParaRPr lang="en-US" altLang="x-none" sz="2000" b="1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endParaRPr lang="en-US" altLang="x-none" sz="2000" b="1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30051" name="对象 126979"/>
          <p:cNvGraphicFramePr/>
          <p:nvPr/>
        </p:nvGraphicFramePr>
        <p:xfrm>
          <a:off x="6743700" y="2060575"/>
          <a:ext cx="3313113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78000" imgH="1676400" progId="PBrush">
                  <p:embed/>
                </p:oleObj>
              </mc:Choice>
              <mc:Fallback>
                <p:oleObj name="" r:id="rId1" imgW="1778000" imgH="1676400" progId="PBrush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3700" y="2060575"/>
                        <a:ext cx="3313113" cy="324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5953"/>
          <p:cNvSpPr>
            <a:spLocks noGrp="1" noRot="1"/>
          </p:cNvSpPr>
          <p:nvPr>
            <p:ph type="title"/>
          </p:nvPr>
        </p:nvSpPr>
        <p:spPr>
          <a:xfrm>
            <a:off x="1847850" y="477838"/>
            <a:ext cx="8540750" cy="1143000"/>
          </a:xfrm>
        </p:spPr>
        <p:txBody>
          <a:bodyPr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129026" name="文本占位符 125954"/>
          <p:cNvSpPr>
            <a:spLocks noGrp="1" noRot="1"/>
          </p:cNvSpPr>
          <p:nvPr>
            <p:ph idx="1"/>
          </p:nvPr>
        </p:nvSpPr>
        <p:spPr>
          <a:xfrm>
            <a:off x="1847850" y="1270000"/>
            <a:ext cx="8540750" cy="3886200"/>
          </a:xfrm>
        </p:spPr>
        <p:txBody>
          <a:bodyPr anchor="t"/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设 </a:t>
            </a:r>
            <a:r>
              <a:rPr lang="zh-CN" altLang="en-US" sz="2400" b="1" dirty="0">
                <a:ea typeface="楷体_GB2312" pitchFamily="1" charset="-122"/>
              </a:rPr>
              <a:t>int </a:t>
            </a:r>
            <a:r>
              <a:rPr lang="en-US" altLang="x-none" sz="2400" b="1" dirty="0">
                <a:ea typeface="楷体_GB2312" pitchFamily="1" charset="-122"/>
              </a:rPr>
              <a:t>a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2</a:t>
            </a:r>
            <a:r>
              <a:rPr lang="zh-CN" altLang="en-US" sz="2400" b="1" dirty="0">
                <a:ea typeface="楷体_GB2312" pitchFamily="1" charset="-122"/>
              </a:rPr>
              <a:t>)</a:t>
            </a:r>
            <a:r>
              <a:rPr lang="en-US" altLang="x-none" sz="2400" b="1" dirty="0">
                <a:ea typeface="楷体_GB2312" pitchFamily="1" charset="-122"/>
              </a:rPr>
              <a:t>, b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4</a:t>
            </a:r>
            <a:r>
              <a:rPr lang="zh-CN" altLang="en-US" sz="2400" b="1" dirty="0">
                <a:ea typeface="楷体_GB2312" pitchFamily="1" charset="-122"/>
              </a:rPr>
              <a:t>)</a:t>
            </a:r>
            <a:r>
              <a:rPr lang="en-US" altLang="x-none" sz="2400" b="1" dirty="0">
                <a:ea typeface="楷体_GB2312" pitchFamily="1" charset="-122"/>
              </a:rPr>
              <a:t>, c</a:t>
            </a:r>
            <a:r>
              <a:rPr lang="zh-CN" altLang="en-US" sz="2400" b="1" dirty="0">
                <a:ea typeface="楷体_GB2312" pitchFamily="1" charset="-122"/>
              </a:rPr>
              <a:t>(</a:t>
            </a:r>
            <a:r>
              <a:rPr lang="en-US" altLang="x-none" sz="2400" b="1" dirty="0">
                <a:ea typeface="楷体_GB2312" pitchFamily="1" charset="-122"/>
              </a:rPr>
              <a:t>1</a:t>
            </a:r>
            <a:r>
              <a:rPr lang="zh-CN" altLang="en-US" sz="2400" b="1" dirty="0">
                <a:ea typeface="楷体_GB2312" pitchFamily="1" charset="-122"/>
              </a:rPr>
              <a:t>);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计算以下关系表达式和对应对象的值：        </a:t>
            </a: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1. </a:t>
            </a:r>
            <a:r>
              <a:rPr lang="en-US" altLang="x-none" sz="2400" b="1" dirty="0">
                <a:ea typeface="Arial" panose="020B0604020202020204" pitchFamily="34" charset="0"/>
              </a:rPr>
              <a:t>a&gt;b   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2. </a:t>
            </a:r>
            <a:r>
              <a:rPr lang="en-US" altLang="x-none" sz="2400" b="1" dirty="0">
                <a:ea typeface="Arial" panose="020B0604020202020204" pitchFamily="34" charset="0"/>
              </a:rPr>
              <a:t>a+b&gt;b+c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3. '</a:t>
            </a:r>
            <a:r>
              <a:rPr lang="en-US" altLang="x-none" sz="2400" b="1" dirty="0">
                <a:ea typeface="Arial" panose="020B0604020202020204" pitchFamily="34" charset="0"/>
              </a:rPr>
              <a:t>a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&gt;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b</a:t>
            </a:r>
            <a:r>
              <a:rPr lang="zh-CN" altLang="en-US" sz="2400" b="1" dirty="0"/>
              <a:t>'</a:t>
            </a:r>
            <a:r>
              <a:rPr lang="en-US" altLang="x-none" sz="2400" b="1" dirty="0">
                <a:ea typeface="Arial" panose="020B0604020202020204" pitchFamily="34" charset="0"/>
              </a:rPr>
              <a:t>            </a:t>
            </a:r>
            <a:r>
              <a:rPr lang="zh-CN" altLang="en-US" sz="2400" b="1" dirty="0">
                <a:ea typeface="Arial" panose="020B0604020202020204" pitchFamily="34" charset="0"/>
              </a:rPr>
              <a:t>可以是字符表达式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4. (</a:t>
            </a:r>
            <a:r>
              <a:rPr lang="en-US" altLang="x-none" sz="2400" b="1" dirty="0">
                <a:ea typeface="Arial" panose="020B0604020202020204" pitchFamily="34" charset="0"/>
              </a:rPr>
              <a:t>x=2</a:t>
            </a:r>
            <a:r>
              <a:rPr lang="zh-CN" altLang="en-US" sz="2400" b="1" dirty="0"/>
              <a:t>)</a:t>
            </a:r>
            <a:r>
              <a:rPr lang="en-US" altLang="x-none" sz="2400" b="1" dirty="0">
                <a:ea typeface="Arial" panose="020B0604020202020204" pitchFamily="34" charset="0"/>
              </a:rPr>
              <a:t>&gt;(y=5)    </a:t>
            </a:r>
            <a:r>
              <a:rPr lang="zh-CN" altLang="en-US" sz="2400" b="1" dirty="0">
                <a:ea typeface="Arial" panose="020B0604020202020204" pitchFamily="34" charset="0"/>
              </a:rPr>
              <a:t>可以是赋值表达式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5. </a:t>
            </a:r>
            <a:r>
              <a:rPr lang="en-US" altLang="x-none" sz="2400" b="1" dirty="0">
                <a:ea typeface="Arial" panose="020B0604020202020204" pitchFamily="34" charset="0"/>
              </a:rPr>
              <a:t>(a&lt;b)&gt;(b&lt;c)       </a:t>
            </a:r>
            <a:r>
              <a:rPr lang="zh-CN" altLang="en-US" sz="2400" b="1" dirty="0">
                <a:ea typeface="Arial" panose="020B0604020202020204" pitchFamily="34" charset="0"/>
              </a:rPr>
              <a:t>甚至可以是关系表达式</a:t>
            </a:r>
            <a:endParaRPr lang="zh-CN" altLang="en-US" sz="2400" b="1" dirty="0"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b="1" dirty="0"/>
              <a:t>6. </a:t>
            </a:r>
            <a:r>
              <a:rPr lang="en-US" altLang="x-none" sz="2400" b="1" dirty="0">
                <a:ea typeface="Arial" panose="020B0604020202020204" pitchFamily="34" charset="0"/>
              </a:rPr>
              <a:t>a&lt;b==b&lt;c</a:t>
            </a:r>
            <a:endParaRPr lang="en-US" altLang="x-none" sz="2400" b="1" dirty="0">
              <a:ea typeface="Arial" panose="020B0604020202020204" pitchFamily="34" charset="0"/>
            </a:endParaRPr>
          </a:p>
          <a:p>
            <a:endParaRPr lang="en-US" altLang="x-none" sz="2400" b="1" dirty="0">
              <a:latin typeface="楷体_GB2312" pitchFamily="1" charset="-122"/>
              <a:ea typeface="楷体_GB2312" pitchFamily="1" charset="-122"/>
            </a:endParaRPr>
          </a:p>
          <a:p>
            <a:endParaRPr lang="en-US" altLang="x-none" sz="2400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 noRot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 wrap="square" anchor="ctr"/>
          <a:p>
            <a:r>
              <a:rPr lang="zh-CN" altLang="en-US" sz="3600" dirty="0"/>
              <a:t>计算以下表达式值和相应变量的值,课下在计算机上加以验证</a:t>
            </a:r>
            <a:endParaRPr lang="zh-CN" altLang="en-US" sz="3600" dirty="0"/>
          </a:p>
        </p:txBody>
      </p:sp>
      <p:sp>
        <p:nvSpPr>
          <p:cNvPr id="138242" name="内容占位符 2"/>
          <p:cNvSpPr>
            <a:spLocks noGrp="1"/>
          </p:cNvSpPr>
          <p:nvPr/>
        </p:nvSpPr>
        <p:spPr>
          <a:xfrm>
            <a:off x="2208213" y="1917700"/>
            <a:ext cx="7772400" cy="5595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1. int a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2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,b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3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,c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6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;</a:t>
            </a:r>
            <a:endParaRPr lang="en-US" altLang="x-none" sz="4000" dirty="0"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            (a=b&lt;c)+(a&amp;&amp;!c)+b/a*2.0</a:t>
            </a:r>
            <a:endParaRPr lang="en-US" altLang="x-none" sz="4000" dirty="0"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2.  int a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0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,b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0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,c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0</a:t>
            </a:r>
            <a:r>
              <a: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;</a:t>
            </a:r>
            <a:endParaRPr lang="en-US" altLang="x-none" sz="4000" dirty="0">
              <a:solidFill>
                <a:schemeClr val="tx2"/>
              </a:solidFill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solidFill>
                  <a:schemeClr val="tx2"/>
                </a:solidFill>
                <a:latin typeface="Arial" panose="020B0604020202020204" pitchFamily="34" charset="0"/>
                <a:ea typeface="隶书" pitchFamily="1" charset="-122"/>
              </a:rPr>
              <a:t>             a||(b=5)||(c=3)</a:t>
            </a:r>
            <a:endParaRPr lang="en-US" altLang="x-none" sz="4000" dirty="0">
              <a:solidFill>
                <a:schemeClr val="tx2"/>
              </a:solidFill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3.  int a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-2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,b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-3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,c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-1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;</a:t>
            </a:r>
            <a:endParaRPr lang="en-US" altLang="x-none" sz="4000" dirty="0"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   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4000" dirty="0">
                <a:latin typeface="Arial" panose="020B0604020202020204" pitchFamily="34" charset="0"/>
                <a:ea typeface="隶书" pitchFamily="1" charset="-122"/>
              </a:rPr>
              <a:t> (a==b&gt;1)+(a&amp;&amp;!c)+b/a*2.0</a:t>
            </a:r>
            <a:endParaRPr lang="en-US" altLang="x-none" sz="4000" dirty="0"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x-none" sz="3200" dirty="0">
              <a:latin typeface="Arial" panose="020B0604020202020204" pitchFamily="34" charset="0"/>
              <a:ea typeface="隶书" pitchFamily="1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3" name="文本框 135171"/>
          <p:cNvSpPr txBox="1"/>
          <p:nvPr/>
        </p:nvSpPr>
        <p:spPr>
          <a:xfrm>
            <a:off x="8683149" y="-3175"/>
            <a:ext cx="202184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ctr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表达式求值三要素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3824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计算以下表达式值和相应变量的值,课下在计算机上加以验证</a:t>
            </a:r>
            <a:endParaRPr lang="zh-CN" altLang="en-US" dirty="0"/>
          </a:p>
        </p:txBody>
      </p:sp>
      <p:sp>
        <p:nvSpPr>
          <p:cNvPr id="141314" name="文本占位符 138242"/>
          <p:cNvSpPr>
            <a:spLocks noGrp="1" noRot="1"/>
          </p:cNvSpPr>
          <p:nvPr>
            <p:ph idx="1"/>
          </p:nvPr>
        </p:nvSpPr>
        <p:spPr/>
        <p:txBody>
          <a:bodyPr anchor="t"/>
          <a:p>
            <a:pPr eaLnBrk="1" hangingPunct="1">
              <a:lnSpc>
                <a:spcPct val="80000"/>
              </a:lnSpc>
              <a:buNone/>
            </a:pP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x-none" dirty="0">
                <a:ea typeface="黑体" panose="02010609060101010101" pitchFamily="1" charset="-122"/>
              </a:rPr>
              <a:t>int a</a:t>
            </a:r>
            <a:r>
              <a:rPr lang="zh-CN" altLang="en-US" dirty="0">
                <a:ea typeface="黑体" panose="02010609060101010101" pitchFamily="1" charset="-122"/>
              </a:rPr>
              <a:t>(</a:t>
            </a:r>
            <a:r>
              <a:rPr lang="en-US" altLang="x-none" dirty="0">
                <a:ea typeface="黑体" panose="02010609060101010101" pitchFamily="1" charset="-122"/>
              </a:rPr>
              <a:t>0</a:t>
            </a:r>
            <a:r>
              <a:rPr lang="zh-CN" altLang="en-US" dirty="0">
                <a:ea typeface="黑体" panose="02010609060101010101" pitchFamily="1" charset="-122"/>
              </a:rPr>
              <a:t>)</a:t>
            </a:r>
            <a:r>
              <a:rPr lang="en-US" altLang="x-none" dirty="0">
                <a:ea typeface="黑体" panose="02010609060101010101" pitchFamily="1" charset="-122"/>
              </a:rPr>
              <a:t>,x</a:t>
            </a:r>
            <a:r>
              <a:rPr lang="zh-CN" altLang="en-US" dirty="0">
                <a:ea typeface="黑体" panose="02010609060101010101" pitchFamily="1" charset="-122"/>
              </a:rPr>
              <a:t>(1)</a:t>
            </a:r>
            <a:r>
              <a:rPr lang="en-US" altLang="x-none" dirty="0">
                <a:ea typeface="黑体" panose="02010609060101010101" pitchFamily="1" charset="-122"/>
              </a:rPr>
              <a:t>,b</a:t>
            </a:r>
            <a:r>
              <a:rPr lang="zh-CN" altLang="en-US" dirty="0">
                <a:ea typeface="黑体" panose="02010609060101010101" pitchFamily="1" charset="-122"/>
              </a:rPr>
              <a:t>(</a:t>
            </a:r>
            <a:r>
              <a:rPr lang="en-US" altLang="x-none" dirty="0">
                <a:ea typeface="黑体" panose="02010609060101010101" pitchFamily="1" charset="-122"/>
              </a:rPr>
              <a:t>0</a:t>
            </a:r>
            <a:r>
              <a:rPr lang="zh-CN" altLang="en-US" dirty="0">
                <a:ea typeface="黑体" panose="02010609060101010101" pitchFamily="1" charset="-122"/>
              </a:rPr>
              <a:t>)</a:t>
            </a:r>
            <a:r>
              <a:rPr lang="en-US" altLang="x-none" dirty="0">
                <a:ea typeface="黑体" panose="02010609060101010101" pitchFamily="1" charset="-122"/>
              </a:rPr>
              <a:t>,c</a:t>
            </a:r>
            <a:r>
              <a:rPr lang="zh-CN" altLang="en-US" dirty="0">
                <a:ea typeface="黑体" panose="02010609060101010101" pitchFamily="1" charset="-122"/>
              </a:rPr>
              <a:t>(</a:t>
            </a:r>
            <a:r>
              <a:rPr lang="en-US" altLang="x-none" dirty="0">
                <a:ea typeface="黑体" panose="02010609060101010101" pitchFamily="1" charset="-122"/>
              </a:rPr>
              <a:t>0</a:t>
            </a:r>
            <a:r>
              <a:rPr lang="zh-CN" altLang="en-US" dirty="0">
                <a:ea typeface="黑体" panose="02010609060101010101" pitchFamily="1" charset="-122"/>
              </a:rPr>
              <a:t>)</a:t>
            </a:r>
            <a:r>
              <a:rPr lang="en-US" altLang="x-none" dirty="0">
                <a:ea typeface="黑体" panose="02010609060101010101" pitchFamily="1" charset="-122"/>
              </a:rPr>
              <a:t>;</a:t>
            </a: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a typeface="黑体" panose="02010609060101010101" pitchFamily="1" charset="-122"/>
              </a:rPr>
              <a:t>1. </a:t>
            </a:r>
            <a:r>
              <a:rPr lang="en-US" altLang="x-none" dirty="0">
                <a:ea typeface="黑体" panose="02010609060101010101" pitchFamily="1" charset="-122"/>
              </a:rPr>
              <a:t>x= (a=3,6*3);</a:t>
            </a: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a typeface="黑体" panose="02010609060101010101" pitchFamily="1" charset="-122"/>
              </a:rPr>
              <a:t>2. </a:t>
            </a:r>
            <a:r>
              <a:rPr lang="en-US" altLang="x-none" dirty="0">
                <a:ea typeface="黑体" panose="02010609060101010101" pitchFamily="1" charset="-122"/>
              </a:rPr>
              <a:t>x=a=3,6*a;</a:t>
            </a: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a typeface="黑体" panose="02010609060101010101" pitchFamily="1" charset="-122"/>
              </a:rPr>
              <a:t>3. </a:t>
            </a:r>
            <a:r>
              <a:rPr lang="en-US" altLang="x-none" dirty="0">
                <a:ea typeface="黑体" panose="02010609060101010101" pitchFamily="1" charset="-122"/>
              </a:rPr>
              <a:t>x=x%=(a%=5),b;</a:t>
            </a:r>
            <a:endParaRPr lang="en-US" altLang="x-none" dirty="0">
              <a:ea typeface="黑体" panose="02010609060101010101" pitchFamily="1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ea typeface="黑体" panose="02010609060101010101" pitchFamily="1" charset="-122"/>
              </a:rPr>
              <a:t>4. </a:t>
            </a:r>
            <a:r>
              <a:rPr lang="en-US" altLang="x-none" dirty="0">
                <a:ea typeface="黑体" panose="02010609060101010101" pitchFamily="1" charset="-122"/>
              </a:rPr>
              <a:t>x=(c=(c-=a-5),(a=b,b+3));</a:t>
            </a:r>
            <a:endParaRPr lang="en-US" altLang="x-none" dirty="0"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F"/>
        </a:accent4>
        <a:accent5>
          <a:srgbClr val="E2F4FF"/>
        </a:accent5>
        <a:accent6>
          <a:srgbClr val="2D89E5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5FAF5"/>
        </a:accent3>
        <a:accent4>
          <a:srgbClr val="006866"/>
        </a:accent4>
        <a:accent5>
          <a:srgbClr val="F1F5F0"/>
        </a:accent5>
        <a:accent6>
          <a:srgbClr val="E589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B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9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E"/>
        </a:accent3>
        <a:accent4>
          <a:srgbClr val="545480"/>
        </a:accent4>
        <a:accent5>
          <a:srgbClr val="FFEDED"/>
        </a:accent5>
        <a:accent6>
          <a:srgbClr val="E589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D"/>
        </a:accent4>
        <a:accent5>
          <a:srgbClr val="E9F7FF"/>
        </a:accent5>
        <a:accent6>
          <a:srgbClr val="E589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DED"/>
        </a:accent3>
        <a:accent4>
          <a:srgbClr val="0057AF"/>
        </a:accent4>
        <a:accent5>
          <a:srgbClr val="FFFFE2"/>
        </a:accent5>
        <a:accent6>
          <a:srgbClr val="008989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22222"/>
        </a:accent4>
        <a:accent5>
          <a:srgbClr val="E1E1EA"/>
        </a:accent5>
        <a:accent6>
          <a:srgbClr val="E5B7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演示</Application>
  <PresentationFormat>宽屏</PresentationFormat>
  <Paragraphs>69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楷体_GB2312</vt:lpstr>
      <vt:lpstr>新宋体</vt:lpstr>
      <vt:lpstr>隶书</vt:lpstr>
      <vt:lpstr>黑体</vt:lpstr>
      <vt:lpstr>Office 主题</vt:lpstr>
      <vt:lpstr>古瓶荷花</vt:lpstr>
      <vt:lpstr>PBrush</vt:lpstr>
      <vt:lpstr>PowerPoint 演示文稿</vt:lpstr>
      <vt:lpstr>练习</vt:lpstr>
      <vt:lpstr>上机练习</vt:lpstr>
      <vt:lpstr>练习</vt:lpstr>
      <vt:lpstr>计算以下表达式值和相应变量的值,课下在计算机上加以验证</vt:lpstr>
      <vt:lpstr>计算以下表达式值和相应变量的值,课下在计算机上加以验证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Li</cp:lastModifiedBy>
  <cp:revision>1</cp:revision>
  <dcterms:created xsi:type="dcterms:W3CDTF">2016-09-29T02:34:55Z</dcterms:created>
  <dcterms:modified xsi:type="dcterms:W3CDTF">2016-09-29T02:47:38Z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