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6"/>
  </p:notesMasterIdLst>
  <p:sldIdLst>
    <p:sldId id="256" r:id="rId2"/>
    <p:sldId id="296" r:id="rId3"/>
    <p:sldId id="304" r:id="rId4"/>
    <p:sldId id="277" r:id="rId5"/>
    <p:sldId id="283" r:id="rId6"/>
    <p:sldId id="284" r:id="rId7"/>
    <p:sldId id="285" r:id="rId8"/>
    <p:sldId id="287" r:id="rId9"/>
    <p:sldId id="289" r:id="rId10"/>
    <p:sldId id="303" r:id="rId11"/>
    <p:sldId id="290" r:id="rId12"/>
    <p:sldId id="291" r:id="rId13"/>
    <p:sldId id="292" r:id="rId14"/>
    <p:sldId id="286" r:id="rId15"/>
    <p:sldId id="288" r:id="rId16"/>
    <p:sldId id="297" r:id="rId17"/>
    <p:sldId id="265" r:id="rId18"/>
    <p:sldId id="268" r:id="rId19"/>
    <p:sldId id="276" r:id="rId20"/>
    <p:sldId id="293" r:id="rId21"/>
    <p:sldId id="259" r:id="rId22"/>
    <p:sldId id="278" r:id="rId23"/>
    <p:sldId id="279" r:id="rId24"/>
    <p:sldId id="267" r:id="rId25"/>
    <p:sldId id="266" r:id="rId26"/>
    <p:sldId id="271" r:id="rId27"/>
    <p:sldId id="273" r:id="rId28"/>
    <p:sldId id="294" r:id="rId29"/>
    <p:sldId id="295" r:id="rId30"/>
    <p:sldId id="274" r:id="rId31"/>
    <p:sldId id="275" r:id="rId32"/>
    <p:sldId id="282" r:id="rId33"/>
    <p:sldId id="299" r:id="rId34"/>
    <p:sldId id="309" r:id="rId35"/>
    <p:sldId id="310" r:id="rId36"/>
    <p:sldId id="311" r:id="rId37"/>
    <p:sldId id="305" r:id="rId38"/>
    <p:sldId id="306" r:id="rId39"/>
    <p:sldId id="307" r:id="rId40"/>
    <p:sldId id="308" r:id="rId41"/>
    <p:sldId id="300" r:id="rId42"/>
    <p:sldId id="301" r:id="rId43"/>
    <p:sldId id="302" r:id="rId44"/>
    <p:sldId id="29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initials="L" lastIdx="2" clrIdx="0">
    <p:extLst>
      <p:ext uri="{19B8F6BF-5375-455C-9EA6-DF929625EA0E}">
        <p15:presenceInfo xmlns:p15="http://schemas.microsoft.com/office/powerpoint/2012/main" userId="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6" d="100"/>
          <a:sy n="106" d="100"/>
        </p:scale>
        <p:origin x="3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F448B-D151-435D-B6D1-C352A752B21C}" type="datetimeFigureOut">
              <a:rPr lang="zh-CN" altLang="en-US" smtClean="0"/>
              <a:t>2020/2/18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E7C78-CD73-4EFA-A788-01EE7F53A6BB}" type="slidenum">
              <a:rPr lang="zh-CN" altLang="en-US" smtClean="0"/>
              <a:t>‹#›</a:t>
            </a:fld>
            <a:endParaRPr lang="zh-CN" altLang="en-US"/>
          </a:p>
        </p:txBody>
      </p:sp>
    </p:spTree>
    <p:extLst>
      <p:ext uri="{BB962C8B-B14F-4D97-AF65-F5344CB8AC3E}">
        <p14:creationId xmlns:p14="http://schemas.microsoft.com/office/powerpoint/2010/main" val="394914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64870D-8C55-4FD4-9990-7E95ACFC2935}"/>
              </a:ext>
            </a:extLst>
          </p:cNvPr>
          <p:cNvSpPr>
            <a:spLocks noGrp="1" noChangeArrowheads="1"/>
          </p:cNvSpPr>
          <p:nvPr>
            <p:ph type="sldNum" sz="quarter" idx="5"/>
          </p:nvPr>
        </p:nvSpPr>
        <p:spPr>
          <a:ln/>
        </p:spPr>
        <p:txBody>
          <a:bodyPr/>
          <a:lstStyle/>
          <a:p>
            <a:fld id="{54CD3B9D-5D1D-47C3-B115-DBFF35FC3C69}" type="slidenum">
              <a:rPr lang="en-US" altLang="zh-CN"/>
              <a:pPr/>
              <a:t>34</a:t>
            </a:fld>
            <a:endParaRPr lang="en-US" altLang="zh-CN"/>
          </a:p>
        </p:txBody>
      </p:sp>
      <p:sp>
        <p:nvSpPr>
          <p:cNvPr id="8194" name="Rectangle 2">
            <a:extLst>
              <a:ext uri="{FF2B5EF4-FFF2-40B4-BE49-F238E27FC236}">
                <a16:creationId xmlns:a16="http://schemas.microsoft.com/office/drawing/2014/main" id="{06999393-12F7-4A64-A0C6-A6D53026DE23}"/>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021EF98-070A-420C-8FA4-F4632ECF5C8D}"/>
              </a:ext>
            </a:extLst>
          </p:cNvPr>
          <p:cNvSpPr>
            <a:spLocks noGrp="1" noChangeArrowheads="1"/>
          </p:cNvSpPr>
          <p:nvPr>
            <p:ph type="body" idx="1"/>
          </p:nvPr>
        </p:nvSpPr>
        <p:spPr/>
        <p:txBody>
          <a:bodyPr/>
          <a:lstStyle/>
          <a:p>
            <a:r>
              <a:rPr lang="en-US" altLang="zh-CN">
                <a:ea typeface="宋体" panose="02010600030101010101" pitchFamily="2" charset="-122"/>
              </a:rPr>
              <a:t>	Local search techniques, such as steepest descend method, are very good in finding local optima.  However, difficulties arise when the global optima is different from the local optima.  Since all the immediate neighboring points around a local optima is worse than it in the performance value, local search can not proceed once trapped in a local optima point.  We need some mechanism that can help us escape the trap of local optima.  And the simulated annealing is one of such methods.</a:t>
            </a:r>
          </a:p>
        </p:txBody>
      </p:sp>
    </p:spTree>
    <p:extLst>
      <p:ext uri="{BB962C8B-B14F-4D97-AF65-F5344CB8AC3E}">
        <p14:creationId xmlns:p14="http://schemas.microsoft.com/office/powerpoint/2010/main" val="287054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2D2131-CF3A-4BA9-8626-D61CE8B16B85}"/>
              </a:ext>
            </a:extLst>
          </p:cNvPr>
          <p:cNvSpPr>
            <a:spLocks noGrp="1" noChangeArrowheads="1"/>
          </p:cNvSpPr>
          <p:nvPr>
            <p:ph type="sldNum" sz="quarter" idx="5"/>
          </p:nvPr>
        </p:nvSpPr>
        <p:spPr>
          <a:ln/>
        </p:spPr>
        <p:txBody>
          <a:bodyPr/>
          <a:lstStyle/>
          <a:p>
            <a:fld id="{751CE15A-BD4B-4F11-BEF3-77613B2F35D0}" type="slidenum">
              <a:rPr lang="en-US" altLang="zh-CN"/>
              <a:pPr/>
              <a:t>35</a:t>
            </a:fld>
            <a:endParaRPr lang="en-US" altLang="zh-CN"/>
          </a:p>
        </p:txBody>
      </p:sp>
      <p:sp>
        <p:nvSpPr>
          <p:cNvPr id="17410" name="Rectangle 2">
            <a:extLst>
              <a:ext uri="{FF2B5EF4-FFF2-40B4-BE49-F238E27FC236}">
                <a16:creationId xmlns:a16="http://schemas.microsoft.com/office/drawing/2014/main" id="{574D14D9-A017-4074-BE92-0FD3FEE93533}"/>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D74AFBA6-1823-4D20-8922-59A166E22428}"/>
              </a:ext>
            </a:extLst>
          </p:cNvPr>
          <p:cNvSpPr>
            <a:spLocks noGrp="1" noChangeArrowheads="1"/>
          </p:cNvSpPr>
          <p:nvPr>
            <p:ph type="body" idx="1"/>
          </p:nvPr>
        </p:nvSpPr>
        <p:spPr/>
        <p:txBody>
          <a:bodyPr/>
          <a:lstStyle/>
          <a:p>
            <a:r>
              <a:rPr lang="en-US" altLang="zh-CN">
                <a:ea typeface="宋体" panose="02010600030101010101" pitchFamily="2" charset="-122"/>
              </a:rPr>
              <a:t>	The name of simulated annealing origins from the simulation of annealing process of heated solids.  “In condensed matter physics, annealing denotes a physical process in which a solid in a heat bath is heated up by increasing the temperature of the heat bath to a maximum value at which all particles of the solid randomly arrange themselves in the liquid phase, followed by cooling through slowly lowering the temperature of the heat bath.  In this way, all particles arrange themselves in the low energy ground state of a corresponding lattice.” (quoted from </a:t>
            </a:r>
            <a:r>
              <a:rPr lang="en-US" altLang="zh-CN" i="1">
                <a:ea typeface="宋体" panose="02010600030101010101" pitchFamily="2" charset="-122"/>
              </a:rPr>
              <a:t>Simulated Annealing: Theory and Applications</a:t>
            </a:r>
            <a:r>
              <a:rPr lang="en-US" altLang="zh-CN">
                <a:ea typeface="宋体" panose="02010600030101010101" pitchFamily="2" charset="-122"/>
              </a:rPr>
              <a:t>)</a:t>
            </a:r>
          </a:p>
          <a:p>
            <a:endParaRPr lang="en-US" altLang="zh-CN">
              <a:ea typeface="宋体" panose="02010600030101010101" pitchFamily="2" charset="-122"/>
            </a:endParaRPr>
          </a:p>
          <a:p>
            <a:r>
              <a:rPr lang="en-US" altLang="zh-CN">
                <a:ea typeface="宋体" panose="02010600030101010101" pitchFamily="2" charset="-122"/>
              </a:rPr>
              <a:t>	In solving combinatorial optimization problems, we make an analogy to the aforementioned process.  The basic idea is that by allowing the search process to proceed in an unfavorable direction occasionally, we might be able to escape the trap of local optima and reach the global optima.</a:t>
            </a:r>
          </a:p>
          <a:p>
            <a:r>
              <a:rPr lang="en-US" altLang="zh-CN">
                <a:ea typeface="宋体" panose="02010600030101010101" pitchFamily="2" charset="-122"/>
              </a:rPr>
              <a:t> </a:t>
            </a:r>
          </a:p>
        </p:txBody>
      </p:sp>
    </p:spTree>
    <p:extLst>
      <p:ext uri="{BB962C8B-B14F-4D97-AF65-F5344CB8AC3E}">
        <p14:creationId xmlns:p14="http://schemas.microsoft.com/office/powerpoint/2010/main" val="307421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B07F3D-8725-4A2E-853E-6396966C8C0E}"/>
              </a:ext>
            </a:extLst>
          </p:cNvPr>
          <p:cNvSpPr>
            <a:spLocks noGrp="1" noChangeArrowheads="1"/>
          </p:cNvSpPr>
          <p:nvPr>
            <p:ph type="sldNum" sz="quarter" idx="5"/>
          </p:nvPr>
        </p:nvSpPr>
        <p:spPr>
          <a:ln/>
        </p:spPr>
        <p:txBody>
          <a:bodyPr/>
          <a:lstStyle/>
          <a:p>
            <a:fld id="{C6B0FA13-830D-47C9-AF65-747BF5828297}" type="slidenum">
              <a:rPr lang="en-US" altLang="zh-CN"/>
              <a:pPr/>
              <a:t>36</a:t>
            </a:fld>
            <a:endParaRPr lang="en-US" altLang="zh-CN"/>
          </a:p>
        </p:txBody>
      </p:sp>
      <p:sp>
        <p:nvSpPr>
          <p:cNvPr id="18434" name="Rectangle 2">
            <a:extLst>
              <a:ext uri="{FF2B5EF4-FFF2-40B4-BE49-F238E27FC236}">
                <a16:creationId xmlns:a16="http://schemas.microsoft.com/office/drawing/2014/main" id="{57DC4EFD-86B8-41E4-B696-D0EFB82BD24B}"/>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FBBF667-5D00-4DFA-9F6A-4CD0429AA199}"/>
              </a:ext>
            </a:extLst>
          </p:cNvPr>
          <p:cNvSpPr>
            <a:spLocks noGrp="1" noChangeArrowheads="1"/>
          </p:cNvSpPr>
          <p:nvPr>
            <p:ph type="body" idx="1"/>
          </p:nvPr>
        </p:nvSpPr>
        <p:spPr/>
        <p:txBody>
          <a:bodyPr/>
          <a:lstStyle/>
          <a:p>
            <a:r>
              <a:rPr lang="en-US" altLang="zh-CN">
                <a:ea typeface="宋体" panose="02010600030101010101" pitchFamily="2" charset="-122"/>
              </a:rPr>
              <a:t>	However, like swords have two edges, there are two consequences of allowing occasional ascent steps.  On one hand, it fulfills our desire to let the algorithm proceed beyond local optima.  On the other hand, we might miss the global optima by allowing the search process to pass through it.  To maintain the desired effect and reduce the adverse effect, we need a sophisticated scheme to control the acceptance of occasional ascents, which is the heart of simulated annealing.</a:t>
            </a:r>
          </a:p>
        </p:txBody>
      </p:sp>
    </p:spTree>
    <p:extLst>
      <p:ext uri="{BB962C8B-B14F-4D97-AF65-F5344CB8AC3E}">
        <p14:creationId xmlns:p14="http://schemas.microsoft.com/office/powerpoint/2010/main" val="218198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1CF72-939D-4B59-8D4B-61F70D2C0726}"/>
              </a:ext>
            </a:extLst>
          </p:cNvPr>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ECC538-C78D-4F4C-A17C-1301F5200F1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61697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4F953-8DC3-4190-B896-D85A0398D86B}"/>
              </a:ext>
            </a:extLst>
          </p:cNvPr>
          <p:cNvSpPr>
            <a:spLocks noGrp="1"/>
          </p:cNvSpPr>
          <p:nvPr>
            <p:ph type="title"/>
          </p:nvPr>
        </p:nvSpPr>
        <p:spPr>
          <a:xfrm>
            <a:off x="685800" y="228600"/>
            <a:ext cx="7772400" cy="762000"/>
          </a:xfrm>
        </p:spPr>
        <p:txBody>
          <a:bodyPr/>
          <a:lstStyle/>
          <a:p>
            <a:r>
              <a:rPr lang="zh-CN" altLang="en-US" dirty="0"/>
              <a:t>单击此处编辑母版标题样式</a:t>
            </a:r>
          </a:p>
        </p:txBody>
      </p:sp>
      <p:sp>
        <p:nvSpPr>
          <p:cNvPr id="3" name="竖排文字占位符 2">
            <a:extLst>
              <a:ext uri="{FF2B5EF4-FFF2-40B4-BE49-F238E27FC236}">
                <a16:creationId xmlns:a16="http://schemas.microsoft.com/office/drawing/2014/main" id="{7AB8118F-3274-4D7E-9D45-70F3097655FD}"/>
              </a:ext>
            </a:extLst>
          </p:cNvPr>
          <p:cNvSpPr>
            <a:spLocks noGrp="1"/>
          </p:cNvSpPr>
          <p:nvPr>
            <p:ph type="body" orient="vert" idx="1"/>
          </p:nvPr>
        </p:nvSpPr>
        <p:spPr>
          <a:xfrm>
            <a:off x="266700" y="1165860"/>
            <a:ext cx="8625840" cy="485394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836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BA97D7-478D-44EC-9C00-F0C9419FA8D4}"/>
              </a:ext>
            </a:extLst>
          </p:cNvPr>
          <p:cNvSpPr>
            <a:spLocks noGrp="1"/>
          </p:cNvSpPr>
          <p:nvPr>
            <p:ph type="title" orient="vert"/>
          </p:nvPr>
        </p:nvSpPr>
        <p:spPr>
          <a:xfrm>
            <a:off x="6515100" y="228600"/>
            <a:ext cx="1943100" cy="5791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875212-546E-4C4F-BB7F-2F8196EE6D51}"/>
              </a:ext>
            </a:extLst>
          </p:cNvPr>
          <p:cNvSpPr>
            <a:spLocks noGrp="1"/>
          </p:cNvSpPr>
          <p:nvPr>
            <p:ph type="body" orient="vert" idx="1"/>
          </p:nvPr>
        </p:nvSpPr>
        <p:spPr>
          <a:xfrm>
            <a:off x="685800" y="228600"/>
            <a:ext cx="5676900" cy="5791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70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5B53B-DFB3-4AD8-8DCF-D9F0F35A72C1}"/>
              </a:ext>
            </a:extLst>
          </p:cNvPr>
          <p:cNvSpPr>
            <a:spLocks noGrp="1"/>
          </p:cNvSpPr>
          <p:nvPr>
            <p:ph type="title"/>
          </p:nvPr>
        </p:nvSpPr>
        <p:spPr>
          <a:xfrm>
            <a:off x="685800" y="228600"/>
            <a:ext cx="7772400" cy="10668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42C2E2-66A9-4629-A639-AEDD2EA98EA0}"/>
              </a:ext>
            </a:extLst>
          </p:cNvPr>
          <p:cNvSpPr>
            <a:spLocks noGrp="1"/>
          </p:cNvSpPr>
          <p:nvPr>
            <p:ph sz="half" idx="1"/>
          </p:nvPr>
        </p:nvSpPr>
        <p:spPr>
          <a:xfrm>
            <a:off x="685800" y="1600200"/>
            <a:ext cx="38100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9B5555-1F4B-4345-B0A2-6D05EB037AB8}"/>
              </a:ext>
            </a:extLst>
          </p:cNvPr>
          <p:cNvSpPr>
            <a:spLocks noGrp="1"/>
          </p:cNvSpPr>
          <p:nvPr>
            <p:ph type="body" sz="half" idx="2"/>
          </p:nvPr>
        </p:nvSpPr>
        <p:spPr>
          <a:xfrm>
            <a:off x="4648200" y="1600200"/>
            <a:ext cx="38100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29672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4541D-DECD-4933-88C1-6ACB968D8015}"/>
              </a:ext>
            </a:extLst>
          </p:cNvPr>
          <p:cNvSpPr>
            <a:spLocks noGrp="1"/>
          </p:cNvSpPr>
          <p:nvPr>
            <p:ph type="title"/>
          </p:nvPr>
        </p:nvSpPr>
        <p:spPr>
          <a:xfrm>
            <a:off x="685800" y="228600"/>
            <a:ext cx="7772400" cy="731520"/>
          </a:xfrm>
        </p:spPr>
        <p:txBody>
          <a:bodyPr/>
          <a:lstStyle/>
          <a:p>
            <a:r>
              <a:rPr lang="zh-CN" altLang="en-US"/>
              <a:t>单击此处编辑母版标题样式</a:t>
            </a:r>
          </a:p>
        </p:txBody>
      </p:sp>
      <p:sp>
        <p:nvSpPr>
          <p:cNvPr id="3" name="SmartArt 占位符 2">
            <a:extLst>
              <a:ext uri="{FF2B5EF4-FFF2-40B4-BE49-F238E27FC236}">
                <a16:creationId xmlns:a16="http://schemas.microsoft.com/office/drawing/2014/main" id="{33415EA3-9184-4D57-8538-9F75644EDC92}"/>
              </a:ext>
            </a:extLst>
          </p:cNvPr>
          <p:cNvSpPr>
            <a:spLocks noGrp="1"/>
          </p:cNvSpPr>
          <p:nvPr>
            <p:ph type="dgm" idx="1"/>
          </p:nvPr>
        </p:nvSpPr>
        <p:spPr>
          <a:xfrm>
            <a:off x="342900" y="1104900"/>
            <a:ext cx="8519160" cy="4914900"/>
          </a:xfrm>
        </p:spPr>
        <p:txBody>
          <a:bodyPr/>
          <a:lstStyle/>
          <a:p>
            <a:pPr lvl="0"/>
            <a:endParaRPr lang="zh-CN" altLang="en-US" noProof="0"/>
          </a:p>
        </p:txBody>
      </p:sp>
    </p:spTree>
    <p:extLst>
      <p:ext uri="{BB962C8B-B14F-4D97-AF65-F5344CB8AC3E}">
        <p14:creationId xmlns:p14="http://schemas.microsoft.com/office/powerpoint/2010/main" val="282893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D4078-4688-4F67-BDD1-680555D5F6D3}"/>
              </a:ext>
            </a:extLst>
          </p:cNvPr>
          <p:cNvSpPr>
            <a:spLocks noGrp="1"/>
          </p:cNvSpPr>
          <p:nvPr>
            <p:ph type="title"/>
          </p:nvPr>
        </p:nvSpPr>
        <p:spPr>
          <a:xfrm>
            <a:off x="685800" y="228600"/>
            <a:ext cx="7772400" cy="10668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2A95BD-9C45-4112-998C-8A26C81D7A5E}"/>
              </a:ext>
            </a:extLst>
          </p:cNvPr>
          <p:cNvSpPr>
            <a:spLocks noGrp="1"/>
          </p:cNvSpPr>
          <p:nvPr>
            <p:ph sz="half" idx="1"/>
          </p:nvPr>
        </p:nvSpPr>
        <p:spPr>
          <a:xfrm>
            <a:off x="685800" y="1600200"/>
            <a:ext cx="77724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51AB1A3-79F5-4DFA-9B9F-5CC60B3425D2}"/>
              </a:ext>
            </a:extLst>
          </p:cNvPr>
          <p:cNvSpPr>
            <a:spLocks noGrp="1"/>
          </p:cNvSpPr>
          <p:nvPr>
            <p:ph type="body" sz="half" idx="2"/>
          </p:nvPr>
        </p:nvSpPr>
        <p:spPr>
          <a:xfrm>
            <a:off x="685800" y="3886200"/>
            <a:ext cx="77724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644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10581-09F3-4BA8-843B-E54BA825BA3D}"/>
              </a:ext>
            </a:extLst>
          </p:cNvPr>
          <p:cNvSpPr>
            <a:spLocks noGrp="1"/>
          </p:cNvSpPr>
          <p:nvPr>
            <p:ph type="title"/>
          </p:nvPr>
        </p:nvSpPr>
        <p:spPr>
          <a:xfrm>
            <a:off x="685800" y="228600"/>
            <a:ext cx="7772400" cy="10668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A6AB52-FFCD-4DB7-9F36-954333020A45}"/>
              </a:ext>
            </a:extLst>
          </p:cNvPr>
          <p:cNvSpPr>
            <a:spLocks noGrp="1"/>
          </p:cNvSpPr>
          <p:nvPr>
            <p:ph type="body" sz="half" idx="1"/>
          </p:nvPr>
        </p:nvSpPr>
        <p:spPr>
          <a:xfrm>
            <a:off x="685800" y="1600200"/>
            <a:ext cx="38100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a:extLst>
              <a:ext uri="{FF2B5EF4-FFF2-40B4-BE49-F238E27FC236}">
                <a16:creationId xmlns:a16="http://schemas.microsoft.com/office/drawing/2014/main" id="{D1EDA5E7-F417-4B3E-8F42-BB73607016C6}"/>
              </a:ext>
            </a:extLst>
          </p:cNvPr>
          <p:cNvSpPr>
            <a:spLocks noGrp="1"/>
          </p:cNvSpPr>
          <p:nvPr>
            <p:ph type="clipArt" sz="half" idx="2"/>
          </p:nvPr>
        </p:nvSpPr>
        <p:spPr>
          <a:xfrm>
            <a:off x="4648200" y="1600200"/>
            <a:ext cx="3810000" cy="4419600"/>
          </a:xfrm>
        </p:spPr>
        <p:txBody>
          <a:bodyPr/>
          <a:lstStyle/>
          <a:p>
            <a:pPr lvl="0"/>
            <a:endParaRPr lang="zh-CN" altLang="en-US" noProof="0"/>
          </a:p>
        </p:txBody>
      </p:sp>
    </p:spTree>
    <p:extLst>
      <p:ext uri="{BB962C8B-B14F-4D97-AF65-F5344CB8AC3E}">
        <p14:creationId xmlns:p14="http://schemas.microsoft.com/office/powerpoint/2010/main" val="2885314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CC06A-6583-428C-930E-BE41C312772B}"/>
              </a:ext>
            </a:extLst>
          </p:cNvPr>
          <p:cNvSpPr>
            <a:spLocks noGrp="1"/>
          </p:cNvSpPr>
          <p:nvPr>
            <p:ph type="title"/>
          </p:nvPr>
        </p:nvSpPr>
        <p:spPr>
          <a:xfrm>
            <a:off x="685800" y="228600"/>
            <a:ext cx="7772400" cy="754380"/>
          </a:xfrm>
        </p:spPr>
        <p:txBody>
          <a:bodyPr/>
          <a:lstStyle/>
          <a:p>
            <a:r>
              <a:rPr lang="zh-CN" altLang="en-US" dirty="0"/>
              <a:t>单击此处编辑母版标题样式</a:t>
            </a:r>
          </a:p>
        </p:txBody>
      </p:sp>
      <p:sp>
        <p:nvSpPr>
          <p:cNvPr id="3" name="表格占位符 2">
            <a:extLst>
              <a:ext uri="{FF2B5EF4-FFF2-40B4-BE49-F238E27FC236}">
                <a16:creationId xmlns:a16="http://schemas.microsoft.com/office/drawing/2014/main" id="{83896AB5-CBF7-4268-8ABF-E648B133A9D2}"/>
              </a:ext>
            </a:extLst>
          </p:cNvPr>
          <p:cNvSpPr>
            <a:spLocks noGrp="1"/>
          </p:cNvSpPr>
          <p:nvPr>
            <p:ph type="tbl" idx="1"/>
          </p:nvPr>
        </p:nvSpPr>
        <p:spPr>
          <a:xfrm>
            <a:off x="236220" y="1089660"/>
            <a:ext cx="8671560" cy="4930140"/>
          </a:xfrm>
        </p:spPr>
        <p:txBody>
          <a:bodyPr/>
          <a:lstStyle/>
          <a:p>
            <a:pPr lvl="0"/>
            <a:endParaRPr lang="zh-CN" altLang="en-US" noProof="0"/>
          </a:p>
        </p:txBody>
      </p:sp>
    </p:spTree>
    <p:extLst>
      <p:ext uri="{BB962C8B-B14F-4D97-AF65-F5344CB8AC3E}">
        <p14:creationId xmlns:p14="http://schemas.microsoft.com/office/powerpoint/2010/main" val="47858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482BE-5389-4D8D-8CA1-D7F114D7E330}"/>
              </a:ext>
            </a:extLst>
          </p:cNvPr>
          <p:cNvSpPr>
            <a:spLocks noGrp="1"/>
          </p:cNvSpPr>
          <p:nvPr>
            <p:ph type="title"/>
          </p:nvPr>
        </p:nvSpPr>
        <p:spPr>
          <a:xfrm>
            <a:off x="685800" y="228600"/>
            <a:ext cx="7772400" cy="807720"/>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E5E37C24-D394-46E1-B5F2-F86D43615EFA}"/>
              </a:ext>
            </a:extLst>
          </p:cNvPr>
          <p:cNvSpPr>
            <a:spLocks noGrp="1"/>
          </p:cNvSpPr>
          <p:nvPr>
            <p:ph idx="1"/>
          </p:nvPr>
        </p:nvSpPr>
        <p:spPr>
          <a:xfrm>
            <a:off x="259080" y="1165860"/>
            <a:ext cx="8633460" cy="485394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66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BD792-B823-455A-8300-F40A06E6F963}"/>
              </a:ext>
            </a:extLst>
          </p:cNvPr>
          <p:cNvSpPr>
            <a:spLocks noGrp="1"/>
          </p:cNvSpPr>
          <p:nvPr>
            <p:ph type="title"/>
          </p:nvPr>
        </p:nvSpPr>
        <p:spPr>
          <a:xfrm>
            <a:off x="259080" y="917258"/>
            <a:ext cx="863346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5C5A7F-C8ED-435F-894F-54026A5334E3}"/>
              </a:ext>
            </a:extLst>
          </p:cNvPr>
          <p:cNvSpPr>
            <a:spLocks noGrp="1"/>
          </p:cNvSpPr>
          <p:nvPr>
            <p:ph type="body" idx="1"/>
          </p:nvPr>
        </p:nvSpPr>
        <p:spPr>
          <a:xfrm>
            <a:off x="259080" y="4056063"/>
            <a:ext cx="863346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51667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72672-7CD9-4B6A-AE0E-472E546048DA}"/>
              </a:ext>
            </a:extLst>
          </p:cNvPr>
          <p:cNvSpPr>
            <a:spLocks noGrp="1"/>
          </p:cNvSpPr>
          <p:nvPr>
            <p:ph type="title"/>
          </p:nvPr>
        </p:nvSpPr>
        <p:spPr>
          <a:xfrm>
            <a:off x="685800" y="228600"/>
            <a:ext cx="7772400" cy="784860"/>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29F98728-20C6-49E0-8B8A-D1DC25B6976B}"/>
              </a:ext>
            </a:extLst>
          </p:cNvPr>
          <p:cNvSpPr>
            <a:spLocks noGrp="1"/>
          </p:cNvSpPr>
          <p:nvPr>
            <p:ph sz="half" idx="1"/>
          </p:nvPr>
        </p:nvSpPr>
        <p:spPr>
          <a:xfrm>
            <a:off x="228600" y="1219200"/>
            <a:ext cx="4343400" cy="4800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B4C1ABA-82B0-4553-A93D-0C92FB0B784E}"/>
              </a:ext>
            </a:extLst>
          </p:cNvPr>
          <p:cNvSpPr>
            <a:spLocks noGrp="1"/>
          </p:cNvSpPr>
          <p:nvPr>
            <p:ph sz="half" idx="2"/>
          </p:nvPr>
        </p:nvSpPr>
        <p:spPr>
          <a:xfrm>
            <a:off x="4648200" y="1219200"/>
            <a:ext cx="4267200" cy="4800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277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D5826-D629-4093-A332-ACF7C91B2C2D}"/>
              </a:ext>
            </a:extLst>
          </p:cNvPr>
          <p:cNvSpPr>
            <a:spLocks noGrp="1"/>
          </p:cNvSpPr>
          <p:nvPr>
            <p:ph type="title"/>
          </p:nvPr>
        </p:nvSpPr>
        <p:spPr>
          <a:xfrm>
            <a:off x="630238" y="365125"/>
            <a:ext cx="7886700" cy="82391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22EB6AC-FBE5-4855-97DF-924CDE028506}"/>
              </a:ext>
            </a:extLst>
          </p:cNvPr>
          <p:cNvSpPr>
            <a:spLocks noGrp="1"/>
          </p:cNvSpPr>
          <p:nvPr>
            <p:ph type="body" idx="1"/>
          </p:nvPr>
        </p:nvSpPr>
        <p:spPr>
          <a:xfrm>
            <a:off x="252096" y="1246823"/>
            <a:ext cx="4246879" cy="505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6D5E-FDAF-480A-AF8C-010DD51CE41B}"/>
              </a:ext>
            </a:extLst>
          </p:cNvPr>
          <p:cNvSpPr>
            <a:spLocks noGrp="1"/>
          </p:cNvSpPr>
          <p:nvPr>
            <p:ph sz="half" idx="2"/>
          </p:nvPr>
        </p:nvSpPr>
        <p:spPr>
          <a:xfrm>
            <a:off x="236220" y="1810386"/>
            <a:ext cx="4262755" cy="437927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02E5433-3FC0-4DCB-B5EF-A9F49FCAB915}"/>
              </a:ext>
            </a:extLst>
          </p:cNvPr>
          <p:cNvSpPr>
            <a:spLocks noGrp="1"/>
          </p:cNvSpPr>
          <p:nvPr>
            <p:ph type="body" sz="quarter" idx="3"/>
          </p:nvPr>
        </p:nvSpPr>
        <p:spPr>
          <a:xfrm>
            <a:off x="4629150" y="1246823"/>
            <a:ext cx="4262754" cy="505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1449D53-5DBD-4390-916A-F0BEE9702951}"/>
              </a:ext>
            </a:extLst>
          </p:cNvPr>
          <p:cNvSpPr>
            <a:spLocks noGrp="1"/>
          </p:cNvSpPr>
          <p:nvPr>
            <p:ph sz="quarter" idx="4"/>
          </p:nvPr>
        </p:nvSpPr>
        <p:spPr>
          <a:xfrm>
            <a:off x="4629150" y="1810386"/>
            <a:ext cx="4262754" cy="437927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4975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39827-8674-42D0-AC9E-DC8C30B0788B}"/>
              </a:ext>
            </a:extLst>
          </p:cNvPr>
          <p:cNvSpPr>
            <a:spLocks noGrp="1"/>
          </p:cNvSpPr>
          <p:nvPr>
            <p:ph type="title"/>
          </p:nvPr>
        </p:nvSpPr>
        <p:spPr>
          <a:xfrm>
            <a:off x="685800" y="228600"/>
            <a:ext cx="7772400" cy="777240"/>
          </a:xfrm>
        </p:spPr>
        <p:txBody>
          <a:bodyPr/>
          <a:lstStyle/>
          <a:p>
            <a:r>
              <a:rPr lang="zh-CN" altLang="en-US" dirty="0"/>
              <a:t>单击此处编辑母版标题样式</a:t>
            </a:r>
          </a:p>
        </p:txBody>
      </p:sp>
    </p:spTree>
    <p:extLst>
      <p:ext uri="{BB962C8B-B14F-4D97-AF65-F5344CB8AC3E}">
        <p14:creationId xmlns:p14="http://schemas.microsoft.com/office/powerpoint/2010/main" val="272276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35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E47C6-C6BA-490F-89F7-0F979F51CBBE}"/>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B4353D-8B94-4CFC-9C57-5296F909DA7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0B118A3-FA2C-4E71-8C09-65C0981D03E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13528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45361-FCA5-4560-AF3B-0F3CECBC1E7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10163A-4BD1-48A6-A70C-8CD748FC005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15454279-85D2-43CA-856F-A89AECD6A41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0574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AA3280-CBE4-4C14-A85A-AAFBEF8DBC8C}"/>
              </a:ext>
            </a:extLst>
          </p:cNvPr>
          <p:cNvSpPr>
            <a:spLocks noGrp="1" noChangeArrowheads="1"/>
          </p:cNvSpPr>
          <p:nvPr>
            <p:ph type="title"/>
          </p:nvPr>
        </p:nvSpPr>
        <p:spPr bwMode="auto">
          <a:xfrm>
            <a:off x="685800" y="228600"/>
            <a:ext cx="7772400" cy="84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02B69DAE-F98C-4075-834A-D5500F5ED216}"/>
              </a:ext>
            </a:extLst>
          </p:cNvPr>
          <p:cNvSpPr>
            <a:spLocks noGrp="1" noChangeArrowheads="1"/>
          </p:cNvSpPr>
          <p:nvPr>
            <p:ph type="body" idx="1"/>
          </p:nvPr>
        </p:nvSpPr>
        <p:spPr bwMode="auto">
          <a:xfrm>
            <a:off x="243840" y="1275826"/>
            <a:ext cx="8671560" cy="4743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5">
            <a:extLst>
              <a:ext uri="{FF2B5EF4-FFF2-40B4-BE49-F238E27FC236}">
                <a16:creationId xmlns:a16="http://schemas.microsoft.com/office/drawing/2014/main" id="{3049EE35-BCC4-4656-A1D8-E3E1A5673238}"/>
              </a:ext>
            </a:extLst>
          </p:cNvPr>
          <p:cNvSpPr>
            <a:spLocks noChangeArrowheads="1"/>
          </p:cNvSpPr>
          <p:nvPr/>
        </p:nvSpPr>
        <p:spPr bwMode="auto">
          <a:xfrm>
            <a:off x="4379913" y="6324600"/>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3200" i="1">
                <a:solidFill>
                  <a:schemeClr val="tx1"/>
                </a:solidFill>
                <a:latin typeface="Arial" panose="020B0604020202020204" pitchFamily="34" charset="0"/>
              </a:defRPr>
            </a:lvl1pPr>
            <a:lvl2pPr marL="742950" indent="-285750">
              <a:defRPr sz="3200" i="1">
                <a:solidFill>
                  <a:schemeClr val="tx1"/>
                </a:solidFill>
                <a:latin typeface="Arial" panose="020B0604020202020204" pitchFamily="34" charset="0"/>
              </a:defRPr>
            </a:lvl2pPr>
            <a:lvl3pPr marL="1143000" indent="-228600">
              <a:defRPr sz="3200" i="1">
                <a:solidFill>
                  <a:schemeClr val="tx1"/>
                </a:solidFill>
                <a:latin typeface="Arial" panose="020B0604020202020204" pitchFamily="34" charset="0"/>
              </a:defRPr>
            </a:lvl3pPr>
            <a:lvl4pPr marL="1600200" indent="-228600">
              <a:defRPr sz="3200" i="1">
                <a:solidFill>
                  <a:schemeClr val="tx1"/>
                </a:solidFill>
                <a:latin typeface="Arial" panose="020B0604020202020204" pitchFamily="34" charset="0"/>
              </a:defRPr>
            </a:lvl4pPr>
            <a:lvl5pPr marL="2057400" indent="-228600">
              <a:defRPr sz="3200" i="1">
                <a:solidFill>
                  <a:schemeClr val="tx1"/>
                </a:solidFill>
                <a:latin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Arial" panose="020B0604020202020204" pitchFamily="34" charset="0"/>
              </a:defRPr>
            </a:lvl9pPr>
          </a:lstStyle>
          <a:p>
            <a:pPr algn="r"/>
            <a:fld id="{9511B3DB-C937-4DF8-9A86-F9FECD52FE3F}" type="slidenum">
              <a:rPr lang="en-US" altLang="zh-CN" sz="1400" b="1" i="0">
                <a:solidFill>
                  <a:srgbClr val="0000CC"/>
                </a:solidFill>
                <a:latin typeface="Baha" pitchFamily="34" charset="0"/>
                <a:ea typeface="宋体" panose="02010600030101010101" pitchFamily="2" charset="-122"/>
              </a:rPr>
              <a:pPr algn="r"/>
              <a:t>‹#›</a:t>
            </a:fld>
            <a:endParaRPr lang="en-US" altLang="zh-CN" sz="1400" b="1" i="0">
              <a:solidFill>
                <a:srgbClr val="0000CC"/>
              </a:solidFill>
              <a:latin typeface="Baha" pitchFamily="34" charset="0"/>
              <a:ea typeface="宋体" panose="02010600030101010101" pitchFamily="2" charset="-122"/>
            </a:endParaRPr>
          </a:p>
        </p:txBody>
      </p:sp>
      <p:sp>
        <p:nvSpPr>
          <p:cNvPr id="1029" name="Rectangle 7">
            <a:extLst>
              <a:ext uri="{FF2B5EF4-FFF2-40B4-BE49-F238E27FC236}">
                <a16:creationId xmlns:a16="http://schemas.microsoft.com/office/drawing/2014/main" id="{F8F8E144-7452-41A7-B090-16A10C9D830D}"/>
              </a:ext>
            </a:extLst>
          </p:cNvPr>
          <p:cNvSpPr>
            <a:spLocks noChangeArrowheads="1"/>
          </p:cNvSpPr>
          <p:nvPr/>
        </p:nvSpPr>
        <p:spPr bwMode="auto">
          <a:xfrm>
            <a:off x="685800" y="6291286"/>
            <a:ext cx="342900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3200" i="1">
                <a:solidFill>
                  <a:schemeClr val="tx1"/>
                </a:solidFill>
                <a:latin typeface="Arial" panose="020B0604020202020204" pitchFamily="34" charset="0"/>
              </a:defRPr>
            </a:lvl1pPr>
            <a:lvl2pPr marL="742950" indent="-285750">
              <a:defRPr sz="3200" i="1">
                <a:solidFill>
                  <a:schemeClr val="tx1"/>
                </a:solidFill>
                <a:latin typeface="Arial" panose="020B0604020202020204" pitchFamily="34" charset="0"/>
              </a:defRPr>
            </a:lvl2pPr>
            <a:lvl3pPr marL="1143000" indent="-228600">
              <a:defRPr sz="3200" i="1">
                <a:solidFill>
                  <a:schemeClr val="tx1"/>
                </a:solidFill>
                <a:latin typeface="Arial" panose="020B0604020202020204" pitchFamily="34" charset="0"/>
              </a:defRPr>
            </a:lvl3pPr>
            <a:lvl4pPr marL="1600200" indent="-228600">
              <a:defRPr sz="3200" i="1">
                <a:solidFill>
                  <a:schemeClr val="tx1"/>
                </a:solidFill>
                <a:latin typeface="Arial" panose="020B0604020202020204" pitchFamily="34" charset="0"/>
              </a:defRPr>
            </a:lvl4pPr>
            <a:lvl5pPr marL="2057400" indent="-228600">
              <a:defRPr sz="3200" i="1">
                <a:solidFill>
                  <a:schemeClr val="tx1"/>
                </a:solidFill>
                <a:latin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Arial" panose="020B0604020202020204" pitchFamily="34" charset="0"/>
              </a:defRPr>
            </a:lvl9pPr>
          </a:lstStyle>
          <a:p>
            <a:r>
              <a:rPr lang="en-US" altLang="zh-CN" sz="1400" b="1" i="0" dirty="0" err="1">
                <a:solidFill>
                  <a:srgbClr val="0000CC"/>
                </a:solidFill>
                <a:latin typeface="Baha" pitchFamily="34" charset="0"/>
                <a:ea typeface="宋体" panose="02010600030101010101" pitchFamily="2" charset="-122"/>
              </a:rPr>
              <a:t>Changhe</a:t>
            </a:r>
            <a:r>
              <a:rPr lang="en-US" altLang="zh-CN" sz="1400" b="1" i="0" dirty="0">
                <a:solidFill>
                  <a:srgbClr val="0000CC"/>
                </a:solidFill>
                <a:latin typeface="Baha" pitchFamily="34" charset="0"/>
                <a:ea typeface="宋体" panose="02010600030101010101" pitchFamily="2" charset="-122"/>
              </a:rPr>
              <a:t> Li</a:t>
            </a:r>
          </a:p>
          <a:p>
            <a:r>
              <a:rPr lang="en-US" altLang="zh-CN" sz="1400" b="1" i="0" dirty="0">
                <a:solidFill>
                  <a:srgbClr val="0000CC"/>
                </a:solidFill>
                <a:latin typeface="Baha" pitchFamily="34" charset="0"/>
                <a:ea typeface="宋体" panose="02010600030101010101" pitchFamily="2" charset="-122"/>
              </a:rPr>
              <a:t>Computational Intelligent Algorithms</a:t>
            </a:r>
            <a:endParaRPr lang="en-US" altLang="zh-CN" sz="1400" b="1" i="0" dirty="0">
              <a:latin typeface="Baha" pitchFamily="34" charset="0"/>
              <a:ea typeface="宋体" panose="02010600030101010101" pitchFamily="2" charset="-122"/>
            </a:endParaRPr>
          </a:p>
        </p:txBody>
      </p:sp>
      <p:sp>
        <p:nvSpPr>
          <p:cNvPr id="1030" name="Line 8">
            <a:extLst>
              <a:ext uri="{FF2B5EF4-FFF2-40B4-BE49-F238E27FC236}">
                <a16:creationId xmlns:a16="http://schemas.microsoft.com/office/drawing/2014/main" id="{2D0F4A05-B55C-487C-9E3E-9705AD46F9A2}"/>
              </a:ext>
            </a:extLst>
          </p:cNvPr>
          <p:cNvSpPr>
            <a:spLocks noChangeShapeType="1"/>
          </p:cNvSpPr>
          <p:nvPr/>
        </p:nvSpPr>
        <p:spPr bwMode="auto">
          <a:xfrm>
            <a:off x="28575" y="6172200"/>
            <a:ext cx="9010650" cy="0"/>
          </a:xfrm>
          <a:prstGeom prst="line">
            <a:avLst/>
          </a:prstGeom>
          <a:noFill/>
          <a:ln w="57150" cmpd="thinThick">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Rectangle 9">
            <a:extLst>
              <a:ext uri="{FF2B5EF4-FFF2-40B4-BE49-F238E27FC236}">
                <a16:creationId xmlns:a16="http://schemas.microsoft.com/office/drawing/2014/main" id="{02F9B0AA-A396-4707-B18E-8CA6EFE5042A}"/>
              </a:ext>
            </a:extLst>
          </p:cNvPr>
          <p:cNvSpPr>
            <a:spLocks noChangeArrowheads="1"/>
          </p:cNvSpPr>
          <p:nvPr/>
        </p:nvSpPr>
        <p:spPr bwMode="auto">
          <a:xfrm>
            <a:off x="5410200" y="6373607"/>
            <a:ext cx="30480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3200" i="1">
                <a:solidFill>
                  <a:schemeClr val="tx1"/>
                </a:solidFill>
                <a:latin typeface="Arial" panose="020B0604020202020204" pitchFamily="34" charset="0"/>
              </a:defRPr>
            </a:lvl1pPr>
            <a:lvl2pPr marL="742950" indent="-285750">
              <a:defRPr sz="3200" i="1">
                <a:solidFill>
                  <a:schemeClr val="tx1"/>
                </a:solidFill>
                <a:latin typeface="Arial" panose="020B0604020202020204" pitchFamily="34" charset="0"/>
              </a:defRPr>
            </a:lvl2pPr>
            <a:lvl3pPr marL="1143000" indent="-228600">
              <a:defRPr sz="3200" i="1">
                <a:solidFill>
                  <a:schemeClr val="tx1"/>
                </a:solidFill>
                <a:latin typeface="Arial" panose="020B0604020202020204" pitchFamily="34" charset="0"/>
              </a:defRPr>
            </a:lvl3pPr>
            <a:lvl4pPr marL="1600200" indent="-228600">
              <a:defRPr sz="3200" i="1">
                <a:solidFill>
                  <a:schemeClr val="tx1"/>
                </a:solidFill>
                <a:latin typeface="Arial" panose="020B0604020202020204" pitchFamily="34" charset="0"/>
              </a:defRPr>
            </a:lvl4pPr>
            <a:lvl5pPr marL="2057400" indent="-228600">
              <a:defRPr sz="3200" i="1">
                <a:solidFill>
                  <a:schemeClr val="tx1"/>
                </a:solidFill>
                <a:latin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Arial" panose="020B0604020202020204" pitchFamily="34" charset="0"/>
              </a:defRPr>
            </a:lvl9pPr>
          </a:lstStyle>
          <a:p>
            <a:pPr algn="r"/>
            <a:r>
              <a:rPr lang="en-US" altLang="zh-CN" sz="1400" b="1" i="0" dirty="0">
                <a:solidFill>
                  <a:srgbClr val="0000CC"/>
                </a:solidFill>
                <a:latin typeface="Baha" pitchFamily="34" charset="0"/>
                <a:ea typeface="宋体" panose="02010600030101010101" pitchFamily="2" charset="-122"/>
              </a:rPr>
              <a:t>Optimization Methods</a:t>
            </a:r>
          </a:p>
        </p:txBody>
      </p:sp>
    </p:spTree>
    <p:extLst>
      <p:ext uri="{BB962C8B-B14F-4D97-AF65-F5344CB8AC3E}">
        <p14:creationId xmlns:p14="http://schemas.microsoft.com/office/powerpoint/2010/main" val="5105416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ctr" rtl="0" eaLnBrk="0" fontAlgn="base" hangingPunct="0">
        <a:spcBef>
          <a:spcPct val="0"/>
        </a:spcBef>
        <a:spcAft>
          <a:spcPct val="0"/>
        </a:spcAft>
        <a:defRPr sz="4400" b="1" kern="1200">
          <a:solidFill>
            <a:srgbClr val="0000CC"/>
          </a:solidFill>
          <a:latin typeface="+mj-lt"/>
          <a:ea typeface="+mj-ea"/>
          <a:cs typeface="+mj-cs"/>
        </a:defRPr>
      </a:lvl1pPr>
      <a:lvl2pPr algn="ctr" rtl="0" eaLnBrk="0" fontAlgn="base" hangingPunct="0">
        <a:spcBef>
          <a:spcPct val="0"/>
        </a:spcBef>
        <a:spcAft>
          <a:spcPct val="0"/>
        </a:spcAft>
        <a:defRPr sz="4400" b="1">
          <a:solidFill>
            <a:srgbClr val="0000CC"/>
          </a:solidFill>
          <a:latin typeface="Book Antiqua" panose="02040602050305030304" pitchFamily="18" charset="0"/>
        </a:defRPr>
      </a:lvl2pPr>
      <a:lvl3pPr algn="ctr" rtl="0" eaLnBrk="0" fontAlgn="base" hangingPunct="0">
        <a:spcBef>
          <a:spcPct val="0"/>
        </a:spcBef>
        <a:spcAft>
          <a:spcPct val="0"/>
        </a:spcAft>
        <a:defRPr sz="4400" b="1">
          <a:solidFill>
            <a:srgbClr val="0000CC"/>
          </a:solidFill>
          <a:latin typeface="Book Antiqua" panose="02040602050305030304" pitchFamily="18" charset="0"/>
        </a:defRPr>
      </a:lvl3pPr>
      <a:lvl4pPr algn="ctr" rtl="0" eaLnBrk="0" fontAlgn="base" hangingPunct="0">
        <a:spcBef>
          <a:spcPct val="0"/>
        </a:spcBef>
        <a:spcAft>
          <a:spcPct val="0"/>
        </a:spcAft>
        <a:defRPr sz="4400" b="1">
          <a:solidFill>
            <a:srgbClr val="0000CC"/>
          </a:solidFill>
          <a:latin typeface="Book Antiqua" panose="02040602050305030304" pitchFamily="18" charset="0"/>
        </a:defRPr>
      </a:lvl4pPr>
      <a:lvl5pPr algn="ctr" rtl="0" eaLnBrk="0" fontAlgn="base" hangingPunct="0">
        <a:spcBef>
          <a:spcPct val="0"/>
        </a:spcBef>
        <a:spcAft>
          <a:spcPct val="0"/>
        </a:spcAft>
        <a:defRPr sz="4400" b="1">
          <a:solidFill>
            <a:srgbClr val="0000CC"/>
          </a:solidFill>
          <a:latin typeface="Book Antiqua" panose="02040602050305030304" pitchFamily="18" charset="0"/>
        </a:defRPr>
      </a:lvl5pPr>
      <a:lvl6pPr marL="457200" algn="ctr" rtl="0" eaLnBrk="0" fontAlgn="base" hangingPunct="0">
        <a:spcBef>
          <a:spcPct val="0"/>
        </a:spcBef>
        <a:spcAft>
          <a:spcPct val="0"/>
        </a:spcAft>
        <a:defRPr sz="4400" b="1">
          <a:solidFill>
            <a:srgbClr val="0000CC"/>
          </a:solidFill>
          <a:latin typeface="Book Antiqua" panose="02040602050305030304" pitchFamily="18" charset="0"/>
        </a:defRPr>
      </a:lvl6pPr>
      <a:lvl7pPr marL="914400" algn="ctr" rtl="0" eaLnBrk="0" fontAlgn="base" hangingPunct="0">
        <a:spcBef>
          <a:spcPct val="0"/>
        </a:spcBef>
        <a:spcAft>
          <a:spcPct val="0"/>
        </a:spcAft>
        <a:defRPr sz="4400" b="1">
          <a:solidFill>
            <a:srgbClr val="0000CC"/>
          </a:solidFill>
          <a:latin typeface="Book Antiqua" panose="02040602050305030304" pitchFamily="18" charset="0"/>
        </a:defRPr>
      </a:lvl7pPr>
      <a:lvl8pPr marL="1371600" algn="ctr" rtl="0" eaLnBrk="0" fontAlgn="base" hangingPunct="0">
        <a:spcBef>
          <a:spcPct val="0"/>
        </a:spcBef>
        <a:spcAft>
          <a:spcPct val="0"/>
        </a:spcAft>
        <a:defRPr sz="4400" b="1">
          <a:solidFill>
            <a:srgbClr val="0000CC"/>
          </a:solidFill>
          <a:latin typeface="Book Antiqua" panose="02040602050305030304" pitchFamily="18" charset="0"/>
        </a:defRPr>
      </a:lvl8pPr>
      <a:lvl9pPr marL="1828800" algn="ctr" rtl="0" eaLnBrk="0" fontAlgn="base" hangingPunct="0">
        <a:spcBef>
          <a:spcPct val="0"/>
        </a:spcBef>
        <a:spcAft>
          <a:spcPct val="0"/>
        </a:spcAft>
        <a:defRPr sz="4400" b="1">
          <a:solidFill>
            <a:srgbClr val="0000CC"/>
          </a:solidFill>
          <a:latin typeface="Book Antiqua" panose="02040602050305030304" pitchFamily="18" charset="0"/>
        </a:defRPr>
      </a:lvl9pPr>
    </p:titleStyle>
    <p:bodyStyle>
      <a:lvl1pPr marL="342900" indent="-342900" algn="l" rtl="0" eaLnBrk="0" fontAlgn="base" hangingPunct="0">
        <a:spcBef>
          <a:spcPct val="20000"/>
        </a:spcBef>
        <a:spcAft>
          <a:spcPct val="0"/>
        </a:spcAft>
        <a:buClr>
          <a:schemeClr val="tx1"/>
        </a:buClr>
        <a:buSzPct val="50000"/>
        <a:buFont typeface="Monotype Sorts"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Font typeface="Symbol" panose="050501020107060205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45CA0-B03B-46CA-B5C9-F7EC397B28E0}"/>
              </a:ext>
            </a:extLst>
          </p:cNvPr>
          <p:cNvSpPr>
            <a:spLocks noGrp="1"/>
          </p:cNvSpPr>
          <p:nvPr>
            <p:ph type="ctrTitle"/>
          </p:nvPr>
        </p:nvSpPr>
        <p:spPr>
          <a:xfrm>
            <a:off x="619932" y="1316092"/>
            <a:ext cx="7904136" cy="1326369"/>
          </a:xfrm>
        </p:spPr>
        <p:txBody>
          <a:bodyPr/>
          <a:lstStyle/>
          <a:p>
            <a:r>
              <a:rPr lang="zh-CN" altLang="en-US" sz="4800" dirty="0"/>
              <a:t>智能优化与最优化方法</a:t>
            </a:r>
          </a:p>
        </p:txBody>
      </p:sp>
      <p:sp>
        <p:nvSpPr>
          <p:cNvPr id="3" name="标题 1">
            <a:extLst>
              <a:ext uri="{FF2B5EF4-FFF2-40B4-BE49-F238E27FC236}">
                <a16:creationId xmlns:a16="http://schemas.microsoft.com/office/drawing/2014/main" id="{D2F293BF-4DD8-40C0-92EE-343D5AFAE52E}"/>
              </a:ext>
            </a:extLst>
          </p:cNvPr>
          <p:cNvSpPr txBox="1">
            <a:spLocks/>
          </p:cNvSpPr>
          <p:nvPr/>
        </p:nvSpPr>
        <p:spPr bwMode="auto">
          <a:xfrm>
            <a:off x="619932" y="3014421"/>
            <a:ext cx="7904136" cy="132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lvl1pPr algn="ctr" rtl="0" eaLnBrk="0" fontAlgn="base" hangingPunct="0">
              <a:spcBef>
                <a:spcPct val="0"/>
              </a:spcBef>
              <a:spcAft>
                <a:spcPct val="0"/>
              </a:spcAft>
              <a:defRPr sz="6000" b="1" kern="1200">
                <a:solidFill>
                  <a:srgbClr val="0000CC"/>
                </a:solidFill>
                <a:latin typeface="+mj-lt"/>
                <a:ea typeface="+mj-ea"/>
                <a:cs typeface="+mj-cs"/>
              </a:defRPr>
            </a:lvl1pPr>
            <a:lvl2pPr algn="ctr" rtl="0" eaLnBrk="0" fontAlgn="base" hangingPunct="0">
              <a:spcBef>
                <a:spcPct val="0"/>
              </a:spcBef>
              <a:spcAft>
                <a:spcPct val="0"/>
              </a:spcAft>
              <a:defRPr sz="4400" b="1">
                <a:solidFill>
                  <a:srgbClr val="0000CC"/>
                </a:solidFill>
                <a:latin typeface="Book Antiqua" panose="02040602050305030304" pitchFamily="18" charset="0"/>
              </a:defRPr>
            </a:lvl2pPr>
            <a:lvl3pPr algn="ctr" rtl="0" eaLnBrk="0" fontAlgn="base" hangingPunct="0">
              <a:spcBef>
                <a:spcPct val="0"/>
              </a:spcBef>
              <a:spcAft>
                <a:spcPct val="0"/>
              </a:spcAft>
              <a:defRPr sz="4400" b="1">
                <a:solidFill>
                  <a:srgbClr val="0000CC"/>
                </a:solidFill>
                <a:latin typeface="Book Antiqua" panose="02040602050305030304" pitchFamily="18" charset="0"/>
              </a:defRPr>
            </a:lvl3pPr>
            <a:lvl4pPr algn="ctr" rtl="0" eaLnBrk="0" fontAlgn="base" hangingPunct="0">
              <a:spcBef>
                <a:spcPct val="0"/>
              </a:spcBef>
              <a:spcAft>
                <a:spcPct val="0"/>
              </a:spcAft>
              <a:defRPr sz="4400" b="1">
                <a:solidFill>
                  <a:srgbClr val="0000CC"/>
                </a:solidFill>
                <a:latin typeface="Book Antiqua" panose="02040602050305030304" pitchFamily="18" charset="0"/>
              </a:defRPr>
            </a:lvl4pPr>
            <a:lvl5pPr algn="ctr" rtl="0" eaLnBrk="0" fontAlgn="base" hangingPunct="0">
              <a:spcBef>
                <a:spcPct val="0"/>
              </a:spcBef>
              <a:spcAft>
                <a:spcPct val="0"/>
              </a:spcAft>
              <a:defRPr sz="4400" b="1">
                <a:solidFill>
                  <a:srgbClr val="0000CC"/>
                </a:solidFill>
                <a:latin typeface="Book Antiqua" panose="02040602050305030304" pitchFamily="18" charset="0"/>
              </a:defRPr>
            </a:lvl5pPr>
            <a:lvl6pPr marL="457200" algn="ctr" rtl="0" eaLnBrk="0" fontAlgn="base" hangingPunct="0">
              <a:spcBef>
                <a:spcPct val="0"/>
              </a:spcBef>
              <a:spcAft>
                <a:spcPct val="0"/>
              </a:spcAft>
              <a:defRPr sz="4400" b="1">
                <a:solidFill>
                  <a:srgbClr val="0000CC"/>
                </a:solidFill>
                <a:latin typeface="Book Antiqua" panose="02040602050305030304" pitchFamily="18" charset="0"/>
              </a:defRPr>
            </a:lvl6pPr>
            <a:lvl7pPr marL="914400" algn="ctr" rtl="0" eaLnBrk="0" fontAlgn="base" hangingPunct="0">
              <a:spcBef>
                <a:spcPct val="0"/>
              </a:spcBef>
              <a:spcAft>
                <a:spcPct val="0"/>
              </a:spcAft>
              <a:defRPr sz="4400" b="1">
                <a:solidFill>
                  <a:srgbClr val="0000CC"/>
                </a:solidFill>
                <a:latin typeface="Book Antiqua" panose="02040602050305030304" pitchFamily="18" charset="0"/>
              </a:defRPr>
            </a:lvl7pPr>
            <a:lvl8pPr marL="1371600" algn="ctr" rtl="0" eaLnBrk="0" fontAlgn="base" hangingPunct="0">
              <a:spcBef>
                <a:spcPct val="0"/>
              </a:spcBef>
              <a:spcAft>
                <a:spcPct val="0"/>
              </a:spcAft>
              <a:defRPr sz="4400" b="1">
                <a:solidFill>
                  <a:srgbClr val="0000CC"/>
                </a:solidFill>
                <a:latin typeface="Book Antiqua" panose="02040602050305030304" pitchFamily="18" charset="0"/>
              </a:defRPr>
            </a:lvl8pPr>
            <a:lvl9pPr marL="1828800" algn="ctr" rtl="0" eaLnBrk="0" fontAlgn="base" hangingPunct="0">
              <a:spcBef>
                <a:spcPct val="0"/>
              </a:spcBef>
              <a:spcAft>
                <a:spcPct val="0"/>
              </a:spcAft>
              <a:defRPr sz="4400" b="1">
                <a:solidFill>
                  <a:srgbClr val="0000CC"/>
                </a:solidFill>
                <a:latin typeface="Book Antiqua" panose="02040602050305030304" pitchFamily="18" charset="0"/>
              </a:defRPr>
            </a:lvl9pPr>
          </a:lstStyle>
          <a:p>
            <a:pPr defTabSz="914400"/>
            <a:r>
              <a:rPr lang="zh-CN" altLang="en-US" sz="2400" dirty="0"/>
              <a:t>李长河</a:t>
            </a:r>
            <a:endParaRPr lang="en-US" altLang="zh-CN" sz="2400" dirty="0"/>
          </a:p>
          <a:p>
            <a:pPr defTabSz="914400"/>
            <a:r>
              <a:rPr lang="en-US" altLang="zh-CN" sz="2400" dirty="0"/>
              <a:t>lichanghe@cug.edu.cn</a:t>
            </a:r>
          </a:p>
          <a:p>
            <a:pPr defTabSz="914400"/>
            <a:r>
              <a:rPr lang="zh-CN" altLang="en-US" sz="2400" dirty="0"/>
              <a:t>自动化学院</a:t>
            </a:r>
          </a:p>
        </p:txBody>
      </p:sp>
    </p:spTree>
    <p:extLst>
      <p:ext uri="{BB962C8B-B14F-4D97-AF65-F5344CB8AC3E}">
        <p14:creationId xmlns:p14="http://schemas.microsoft.com/office/powerpoint/2010/main" val="383739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E50A9-75F7-4EB0-8758-ABEC19371834}"/>
              </a:ext>
            </a:extLst>
          </p:cNvPr>
          <p:cNvSpPr>
            <a:spLocks noGrp="1"/>
          </p:cNvSpPr>
          <p:nvPr>
            <p:ph type="title"/>
          </p:nvPr>
        </p:nvSpPr>
        <p:spPr/>
        <p:txBody>
          <a:bodyPr/>
          <a:lstStyle/>
          <a:p>
            <a:r>
              <a:rPr lang="en-US" altLang="zh-CN" dirty="0"/>
              <a:t>Terminologies</a:t>
            </a:r>
            <a:endParaRPr lang="zh-CN" altLang="en-US" dirty="0"/>
          </a:p>
        </p:txBody>
      </p:sp>
      <p:sp>
        <p:nvSpPr>
          <p:cNvPr id="3" name="内容占位符 2">
            <a:extLst>
              <a:ext uri="{FF2B5EF4-FFF2-40B4-BE49-F238E27FC236}">
                <a16:creationId xmlns:a16="http://schemas.microsoft.com/office/drawing/2014/main" id="{855CA5E1-EBAF-4159-A162-0BBF25A81B54}"/>
              </a:ext>
            </a:extLst>
          </p:cNvPr>
          <p:cNvSpPr>
            <a:spLocks noGrp="1"/>
          </p:cNvSpPr>
          <p:nvPr>
            <p:ph idx="1"/>
          </p:nvPr>
        </p:nvSpPr>
        <p:spPr/>
        <p:txBody>
          <a:bodyPr/>
          <a:lstStyle/>
          <a:p>
            <a:r>
              <a:rPr lang="en-US" altLang="zh-CN" sz="2800" dirty="0">
                <a:solidFill>
                  <a:srgbClr val="0070C0"/>
                </a:solidFill>
              </a:rPr>
              <a:t>Convergence: </a:t>
            </a:r>
            <a:r>
              <a:rPr lang="en-US" altLang="zh-CN" dirty="0"/>
              <a:t>Approach to a </a:t>
            </a:r>
            <a:r>
              <a:rPr lang="en-US" altLang="zh-CN" dirty="0">
                <a:solidFill>
                  <a:srgbClr val="0070C0"/>
                </a:solidFill>
              </a:rPr>
              <a:t>stationary</a:t>
            </a:r>
            <a:r>
              <a:rPr lang="en-US" altLang="zh-CN" dirty="0"/>
              <a:t> system state, where the variation rate of the considered state variables goes to zero. </a:t>
            </a:r>
          </a:p>
          <a:p>
            <a:r>
              <a:rPr lang="en-US" altLang="zh-CN" sz="2800" dirty="0">
                <a:solidFill>
                  <a:srgbClr val="0070C0"/>
                </a:solidFill>
              </a:rPr>
              <a:t>Premature convergence: </a:t>
            </a:r>
            <a:r>
              <a:rPr lang="en-US" altLang="zh-CN" dirty="0"/>
              <a:t>The convergence to local optimal states. </a:t>
            </a:r>
          </a:p>
          <a:p>
            <a:r>
              <a:rPr lang="en-US" altLang="zh-CN" sz="2800" dirty="0">
                <a:solidFill>
                  <a:srgbClr val="0070C0"/>
                </a:solidFill>
              </a:rPr>
              <a:t>Diversity: </a:t>
            </a:r>
            <a:r>
              <a:rPr lang="en-US" altLang="zh-CN" dirty="0"/>
              <a:t>Measure(s) of the genotypic difference of individuals</a:t>
            </a:r>
          </a:p>
        </p:txBody>
      </p:sp>
    </p:spTree>
    <p:extLst>
      <p:ext uri="{BB962C8B-B14F-4D97-AF65-F5344CB8AC3E}">
        <p14:creationId xmlns:p14="http://schemas.microsoft.com/office/powerpoint/2010/main" val="291124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7838B-10E7-416B-9AD6-BACA84F236B0}"/>
              </a:ext>
            </a:extLst>
          </p:cNvPr>
          <p:cNvSpPr>
            <a:spLocks noGrp="1"/>
          </p:cNvSpPr>
          <p:nvPr>
            <p:ph type="title"/>
          </p:nvPr>
        </p:nvSpPr>
        <p:spPr/>
        <p:txBody>
          <a:bodyPr/>
          <a:lstStyle/>
          <a:p>
            <a:r>
              <a:rPr lang="en-US" altLang="zh-CN" dirty="0"/>
              <a:t>Terminologies</a:t>
            </a:r>
            <a:endParaRPr lang="zh-CN" altLang="en-US" dirty="0"/>
          </a:p>
        </p:txBody>
      </p:sp>
      <p:sp>
        <p:nvSpPr>
          <p:cNvPr id="3" name="内容占位符 2">
            <a:extLst>
              <a:ext uri="{FF2B5EF4-FFF2-40B4-BE49-F238E27FC236}">
                <a16:creationId xmlns:a16="http://schemas.microsoft.com/office/drawing/2014/main" id="{73996308-B43D-4278-9F58-FB666EDA4040}"/>
              </a:ext>
            </a:extLst>
          </p:cNvPr>
          <p:cNvSpPr>
            <a:spLocks noGrp="1"/>
          </p:cNvSpPr>
          <p:nvPr>
            <p:ph idx="1"/>
          </p:nvPr>
        </p:nvSpPr>
        <p:spPr/>
        <p:txBody>
          <a:bodyPr/>
          <a:lstStyle/>
          <a:p>
            <a:pPr>
              <a:buFont typeface="Wingdings" panose="05000000000000000000" pitchFamily="2" charset="2"/>
              <a:buChar char="n"/>
            </a:pPr>
            <a:r>
              <a:rPr lang="en-US" altLang="zh-CN" sz="2800" dirty="0">
                <a:solidFill>
                  <a:srgbClr val="0070C0"/>
                </a:solidFill>
              </a:rPr>
              <a:t>Computational complexity</a:t>
            </a:r>
            <a:r>
              <a:rPr lang="en-US" altLang="zh-CN" sz="2800" dirty="0"/>
              <a:t>:1) the time it takes to produce the desired outcome and 2) the storage space it needs for internal data, i.e., its </a:t>
            </a:r>
            <a:r>
              <a:rPr lang="en-US" altLang="zh-CN" sz="2800" dirty="0">
                <a:solidFill>
                  <a:srgbClr val="0070C0"/>
                </a:solidFill>
              </a:rPr>
              <a:t>time and space complexity</a:t>
            </a:r>
            <a:r>
              <a:rPr lang="en-US" altLang="zh-CN" sz="2800" dirty="0"/>
              <a:t>.</a:t>
            </a:r>
          </a:p>
          <a:p>
            <a:pPr>
              <a:buFont typeface="Wingdings" panose="05000000000000000000" pitchFamily="2" charset="2"/>
              <a:buChar char="n"/>
            </a:pPr>
            <a:r>
              <a:rPr lang="en-US" altLang="zh-CN" sz="2800" dirty="0">
                <a:solidFill>
                  <a:srgbClr val="0070C0"/>
                </a:solidFill>
              </a:rPr>
              <a:t>P-problem</a:t>
            </a:r>
            <a:r>
              <a:rPr lang="en-US" altLang="zh-CN" sz="2800" dirty="0"/>
              <a:t>: the set of all problem classes that can be solved on a computer within polynomial time.</a:t>
            </a:r>
          </a:p>
          <a:p>
            <a:pPr>
              <a:buFont typeface="Wingdings" panose="05000000000000000000" pitchFamily="2" charset="2"/>
              <a:buChar char="n"/>
            </a:pPr>
            <a:r>
              <a:rPr lang="en-US" altLang="zh-CN" sz="2800" dirty="0">
                <a:solidFill>
                  <a:srgbClr val="0070C0"/>
                </a:solidFill>
              </a:rPr>
              <a:t>NP problem</a:t>
            </a:r>
            <a:r>
              <a:rPr lang="en-US" altLang="zh-CN" sz="2800" dirty="0"/>
              <a:t>: the set of problem classes that allows solution verification in polynomial time, e.g., TSP</a:t>
            </a:r>
            <a:endParaRPr lang="zh-CN" altLang="en-US" sz="2800" dirty="0"/>
          </a:p>
        </p:txBody>
      </p:sp>
    </p:spTree>
    <p:extLst>
      <p:ext uri="{BB962C8B-B14F-4D97-AF65-F5344CB8AC3E}">
        <p14:creationId xmlns:p14="http://schemas.microsoft.com/office/powerpoint/2010/main" val="278832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F5D09-1464-41A6-80E2-EB369308BC1A}"/>
              </a:ext>
            </a:extLst>
          </p:cNvPr>
          <p:cNvSpPr>
            <a:spLocks noGrp="1"/>
          </p:cNvSpPr>
          <p:nvPr>
            <p:ph type="title"/>
          </p:nvPr>
        </p:nvSpPr>
        <p:spPr/>
        <p:txBody>
          <a:bodyPr/>
          <a:lstStyle/>
          <a:p>
            <a:r>
              <a:rPr lang="en-US" altLang="zh-CN" dirty="0"/>
              <a:t>Terminologies</a:t>
            </a:r>
            <a:endParaRPr lang="zh-CN" altLang="en-US" dirty="0"/>
          </a:p>
        </p:txBody>
      </p:sp>
      <p:sp>
        <p:nvSpPr>
          <p:cNvPr id="3" name="内容占位符 2">
            <a:extLst>
              <a:ext uri="{FF2B5EF4-FFF2-40B4-BE49-F238E27FC236}">
                <a16:creationId xmlns:a16="http://schemas.microsoft.com/office/drawing/2014/main" id="{A30191B5-3C20-48A0-8869-20CE10887359}"/>
              </a:ext>
            </a:extLst>
          </p:cNvPr>
          <p:cNvSpPr>
            <a:spLocks noGrp="1"/>
          </p:cNvSpPr>
          <p:nvPr>
            <p:ph idx="1"/>
          </p:nvPr>
        </p:nvSpPr>
        <p:spPr/>
        <p:txBody>
          <a:bodyPr>
            <a:noAutofit/>
          </a:bodyPr>
          <a:lstStyle/>
          <a:p>
            <a:pPr>
              <a:buFont typeface="Wingdings" panose="05000000000000000000" pitchFamily="2" charset="2"/>
              <a:buChar char="n"/>
            </a:pPr>
            <a:r>
              <a:rPr lang="en-US" altLang="zh-CN" sz="2800" dirty="0"/>
              <a:t>A problem </a:t>
            </a:r>
            <a:r>
              <a:rPr lang="en-US" altLang="zh-CN" sz="2800" i="1" dirty="0"/>
              <a:t>A </a:t>
            </a:r>
            <a:r>
              <a:rPr lang="en-US" altLang="zh-CN" sz="2800" dirty="0"/>
              <a:t>is </a:t>
            </a:r>
            <a:r>
              <a:rPr lang="en-US" altLang="zh-CN" sz="2800" i="1" dirty="0">
                <a:solidFill>
                  <a:srgbClr val="0070C0"/>
                </a:solidFill>
              </a:rPr>
              <a:t>hard</a:t>
            </a:r>
            <a:r>
              <a:rPr lang="en-US" altLang="zh-CN" sz="2800" i="1" dirty="0"/>
              <a:t> </a:t>
            </a:r>
            <a:r>
              <a:rPr lang="en-US" altLang="zh-CN" sz="2800" dirty="0"/>
              <a:t>for a complexity class if every other problem in this class can be </a:t>
            </a:r>
            <a:r>
              <a:rPr lang="en-US" altLang="zh-CN" sz="2800" i="1" dirty="0">
                <a:solidFill>
                  <a:srgbClr val="0070C0"/>
                </a:solidFill>
              </a:rPr>
              <a:t>reduced </a:t>
            </a:r>
            <a:r>
              <a:rPr lang="en-US" altLang="zh-CN" sz="2800" dirty="0"/>
              <a:t>to it.</a:t>
            </a:r>
          </a:p>
          <a:p>
            <a:pPr>
              <a:buFont typeface="Wingdings" panose="05000000000000000000" pitchFamily="2" charset="2"/>
              <a:buChar char="n"/>
            </a:pPr>
            <a:r>
              <a:rPr lang="en-US" altLang="zh-CN" sz="2800" dirty="0">
                <a:solidFill>
                  <a:srgbClr val="0070C0"/>
                </a:solidFill>
              </a:rPr>
              <a:t>Reducibility: </a:t>
            </a:r>
            <a:r>
              <a:rPr lang="en-US" altLang="zh-CN" sz="2800" dirty="0"/>
              <a:t>A </a:t>
            </a:r>
            <a:r>
              <a:rPr lang="en-US" altLang="zh-CN" sz="2800" dirty="0">
                <a:solidFill>
                  <a:srgbClr val="00B050"/>
                </a:solidFill>
              </a:rPr>
              <a:t>problem A</a:t>
            </a:r>
            <a:r>
              <a:rPr lang="en-US" altLang="zh-CN" sz="2800" dirty="0"/>
              <a:t> can be reduced to </a:t>
            </a:r>
            <a:r>
              <a:rPr lang="en-US" altLang="zh-CN" sz="2800" dirty="0">
                <a:solidFill>
                  <a:srgbClr val="00B050"/>
                </a:solidFill>
              </a:rPr>
              <a:t>problem B </a:t>
            </a:r>
            <a:r>
              <a:rPr lang="en-US" altLang="zh-CN" sz="2800" dirty="0"/>
              <a:t>means the method for problem B can be also for solving problem A, e.g. methods for </a:t>
            </a:r>
            <a:r>
              <a:rPr lang="en-US" altLang="zh-CN" sz="2800" dirty="0">
                <a:solidFill>
                  <a:srgbClr val="7030A0"/>
                </a:solidFill>
              </a:rPr>
              <a:t>linear</a:t>
            </a:r>
            <a:r>
              <a:rPr lang="zh-CN" altLang="en-US" sz="2800" dirty="0">
                <a:solidFill>
                  <a:srgbClr val="7030A0"/>
                </a:solidFill>
              </a:rPr>
              <a:t> </a:t>
            </a:r>
            <a:r>
              <a:rPr lang="en-US" altLang="zh-CN" sz="2800" dirty="0">
                <a:solidFill>
                  <a:srgbClr val="7030A0"/>
                </a:solidFill>
              </a:rPr>
              <a:t>equation</a:t>
            </a:r>
            <a:r>
              <a:rPr lang="zh-CN" altLang="en-US" sz="2800" dirty="0">
                <a:solidFill>
                  <a:srgbClr val="7030A0"/>
                </a:solidFill>
              </a:rPr>
              <a:t> </a:t>
            </a:r>
            <a:r>
              <a:rPr lang="en-US" altLang="zh-CN" sz="2800" dirty="0">
                <a:solidFill>
                  <a:srgbClr val="7030A0"/>
                </a:solidFill>
              </a:rPr>
              <a:t>in</a:t>
            </a:r>
            <a:r>
              <a:rPr lang="zh-CN" altLang="en-US" sz="2800" dirty="0">
                <a:solidFill>
                  <a:srgbClr val="7030A0"/>
                </a:solidFill>
              </a:rPr>
              <a:t> </a:t>
            </a:r>
            <a:r>
              <a:rPr lang="en-US" altLang="zh-CN" sz="2800" dirty="0">
                <a:solidFill>
                  <a:srgbClr val="7030A0"/>
                </a:solidFill>
              </a:rPr>
              <a:t>one variable </a:t>
            </a:r>
            <a:r>
              <a:rPr lang="en-US" altLang="zh-CN" sz="2800" dirty="0"/>
              <a:t>and </a:t>
            </a:r>
            <a:r>
              <a:rPr lang="en-US" altLang="zh-CN" sz="2800" dirty="0">
                <a:solidFill>
                  <a:srgbClr val="7030A0"/>
                </a:solidFill>
              </a:rPr>
              <a:t>two variables</a:t>
            </a:r>
            <a:r>
              <a:rPr lang="en-US" altLang="zh-CN" sz="2800" dirty="0"/>
              <a:t>, the former can be reduced to the later.</a:t>
            </a:r>
          </a:p>
          <a:p>
            <a:pPr>
              <a:buFont typeface="Wingdings" panose="05000000000000000000" pitchFamily="2" charset="2"/>
              <a:buChar char="n"/>
            </a:pPr>
            <a:r>
              <a:rPr lang="en-US" altLang="zh-CN" sz="2800" dirty="0"/>
              <a:t>Exactly solving any </a:t>
            </a:r>
            <a:r>
              <a:rPr lang="en-US" altLang="zh-CN" sz="2800" i="1" dirty="0">
                <a:solidFill>
                  <a:srgbClr val="0070C0"/>
                </a:solidFill>
              </a:rPr>
              <a:t>NP</a:t>
            </a:r>
            <a:r>
              <a:rPr lang="en-US" altLang="zh-CN" sz="2800" dirty="0">
                <a:solidFill>
                  <a:srgbClr val="0070C0"/>
                </a:solidFill>
              </a:rPr>
              <a:t>-hard problem </a:t>
            </a:r>
            <a:r>
              <a:rPr lang="en-US" altLang="zh-CN" sz="2800" dirty="0"/>
              <a:t>is difficult as it may require super-polynomial, exponential time.</a:t>
            </a:r>
            <a:endParaRPr lang="zh-CN" altLang="en-US" sz="2800" dirty="0"/>
          </a:p>
        </p:txBody>
      </p:sp>
    </p:spTree>
    <p:extLst>
      <p:ext uri="{BB962C8B-B14F-4D97-AF65-F5344CB8AC3E}">
        <p14:creationId xmlns:p14="http://schemas.microsoft.com/office/powerpoint/2010/main" val="64282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54A8C-6520-48A9-ADE0-487F63D16CE5}"/>
              </a:ext>
            </a:extLst>
          </p:cNvPr>
          <p:cNvSpPr>
            <a:spLocks noGrp="1"/>
          </p:cNvSpPr>
          <p:nvPr>
            <p:ph type="title"/>
          </p:nvPr>
        </p:nvSpPr>
        <p:spPr/>
        <p:txBody>
          <a:bodyPr/>
          <a:lstStyle/>
          <a:p>
            <a:r>
              <a:rPr lang="en-US" altLang="zh-CN" dirty="0"/>
              <a:t>Terminologies</a:t>
            </a:r>
            <a:endParaRPr lang="zh-CN" altLang="en-US" dirty="0"/>
          </a:p>
        </p:txBody>
      </p:sp>
      <p:sp>
        <p:nvSpPr>
          <p:cNvPr id="3" name="内容占位符 2">
            <a:extLst>
              <a:ext uri="{FF2B5EF4-FFF2-40B4-BE49-F238E27FC236}">
                <a16:creationId xmlns:a16="http://schemas.microsoft.com/office/drawing/2014/main" id="{B45BD659-77F1-4C7F-9645-360DD64A3E97}"/>
              </a:ext>
            </a:extLst>
          </p:cNvPr>
          <p:cNvSpPr>
            <a:spLocks noGrp="1"/>
          </p:cNvSpPr>
          <p:nvPr>
            <p:ph idx="1"/>
          </p:nvPr>
        </p:nvSpPr>
        <p:spPr/>
        <p:txBody>
          <a:bodyPr/>
          <a:lstStyle/>
          <a:p>
            <a:pPr>
              <a:buFont typeface="Wingdings" panose="05000000000000000000" pitchFamily="2" charset="2"/>
              <a:buChar char="n"/>
            </a:pPr>
            <a:r>
              <a:rPr lang="en-US" altLang="zh-CN" sz="2800" dirty="0">
                <a:solidFill>
                  <a:srgbClr val="0070C0"/>
                </a:solidFill>
              </a:rPr>
              <a:t>No Free Lunch (NFL) theorem</a:t>
            </a:r>
            <a:r>
              <a:rPr lang="en-US" altLang="zh-CN" sz="2800" dirty="0"/>
              <a:t>: any two optimization algorithms are equivalent when their performance is averaged across all possible problems, </a:t>
            </a:r>
            <a:r>
              <a:rPr lang="en-US" altLang="zh-CN" sz="2800" dirty="0" err="1"/>
              <a:t>i.e.,when</a:t>
            </a:r>
            <a:r>
              <a:rPr lang="en-US" altLang="zh-CN" sz="2800" dirty="0"/>
              <a:t> you're considering </a:t>
            </a:r>
            <a:r>
              <a:rPr lang="en-US" altLang="zh-CN" sz="2800" b="1" dirty="0">
                <a:solidFill>
                  <a:srgbClr val="FF0000"/>
                </a:solidFill>
              </a:rPr>
              <a:t>all</a:t>
            </a:r>
            <a:r>
              <a:rPr lang="en-US" altLang="zh-CN" sz="2800" b="1" dirty="0"/>
              <a:t> </a:t>
            </a:r>
            <a:r>
              <a:rPr lang="en-US" altLang="zh-CN" sz="2800" dirty="0"/>
              <a:t>search spaces, hill-climbing is just a bad (or as good) as any other algorithm.</a:t>
            </a:r>
            <a:endParaRPr lang="zh-CN" altLang="en-US" sz="2800" dirty="0"/>
          </a:p>
        </p:txBody>
      </p:sp>
      <p:sp>
        <p:nvSpPr>
          <p:cNvPr id="4" name="文本框 3">
            <a:extLst>
              <a:ext uri="{FF2B5EF4-FFF2-40B4-BE49-F238E27FC236}">
                <a16:creationId xmlns:a16="http://schemas.microsoft.com/office/drawing/2014/main" id="{C31484EE-0827-4C4E-A85F-800AF8A7A414}"/>
              </a:ext>
            </a:extLst>
          </p:cNvPr>
          <p:cNvSpPr txBox="1"/>
          <p:nvPr/>
        </p:nvSpPr>
        <p:spPr>
          <a:xfrm>
            <a:off x="604431" y="4247424"/>
            <a:ext cx="8477575" cy="584775"/>
          </a:xfrm>
          <a:prstGeom prst="rect">
            <a:avLst/>
          </a:prstGeom>
          <a:noFill/>
        </p:spPr>
        <p:txBody>
          <a:bodyPr wrap="square" rtlCol="0">
            <a:spAutoFit/>
          </a:bodyPr>
          <a:lstStyle/>
          <a:p>
            <a:r>
              <a:rPr lang="en-US" altLang="zh-CN" sz="1600" dirty="0"/>
              <a:t>Wolpert, D.H., Macready, W.G. No Free Lunch Theorems for Optimization, </a:t>
            </a:r>
            <a:r>
              <a:rPr lang="en-US" altLang="zh-CN" sz="1600" i="1" dirty="0"/>
              <a:t>IEEE Transactions on Evolutionary Computation, 1997, </a:t>
            </a:r>
            <a:r>
              <a:rPr lang="en-US" altLang="zh-CN" sz="1600" dirty="0"/>
              <a:t> 1(1): 67-82.</a:t>
            </a:r>
            <a:endParaRPr lang="zh-CN" altLang="en-US" sz="1600" dirty="0"/>
          </a:p>
        </p:txBody>
      </p:sp>
    </p:spTree>
    <p:extLst>
      <p:ext uri="{BB962C8B-B14F-4D97-AF65-F5344CB8AC3E}">
        <p14:creationId xmlns:p14="http://schemas.microsoft.com/office/powerpoint/2010/main" val="4393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7CE64-C03E-4120-85F8-599401583D35}"/>
              </a:ext>
            </a:extLst>
          </p:cNvPr>
          <p:cNvSpPr>
            <a:spLocks noGrp="1"/>
          </p:cNvSpPr>
          <p:nvPr>
            <p:ph type="title"/>
          </p:nvPr>
        </p:nvSpPr>
        <p:spPr/>
        <p:txBody>
          <a:bodyPr/>
          <a:lstStyle/>
          <a:p>
            <a:r>
              <a:rPr lang="en-US" altLang="zh-CN" dirty="0"/>
              <a:t>Difficulties</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2933F1-4A9B-4C49-A66A-DBE720CD2592}"/>
                  </a:ext>
                </a:extLst>
              </p:cNvPr>
              <p:cNvSpPr>
                <a:spLocks noGrp="1"/>
              </p:cNvSpPr>
              <p:nvPr>
                <p:ph idx="1"/>
              </p:nvPr>
            </p:nvSpPr>
            <p:spPr/>
            <p:txBody>
              <a:bodyPr/>
              <a:lstStyle/>
              <a:p>
                <a:pPr>
                  <a:buFont typeface="Wingdings" panose="05000000000000000000" pitchFamily="2" charset="2"/>
                  <a:buChar char="ü"/>
                </a:pPr>
                <a:r>
                  <a:rPr lang="en-US" altLang="zh-CN" sz="2800" dirty="0"/>
                  <a:t> Dimensionality:    </a:t>
                </a:r>
                <a14:m>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1" i="1" smtClean="0">
                            <a:latin typeface="Cambria Math" panose="02040503050406030204" pitchFamily="18" charset="0"/>
                          </a:rPr>
                          <m:t>𝒙</m:t>
                        </m:r>
                      </m:e>
                    </m:d>
                    <m:r>
                      <a:rPr lang="en-US" altLang="zh-CN" sz="2800" b="0" i="1" smtClean="0">
                        <a:latin typeface="Cambria Math" panose="02040503050406030204" pitchFamily="18" charset="0"/>
                      </a:rPr>
                      <m:t>=</m:t>
                    </m:r>
                    <m:nary>
                      <m:naryPr>
                        <m:chr m:val="∑"/>
                        <m:subHide m:val="on"/>
                        <m:supHide m:val="on"/>
                        <m:ctrlPr>
                          <a:rPr lang="en-US" altLang="zh-CN" sz="2800" b="0" i="1" smtClean="0">
                            <a:latin typeface="Cambria Math" panose="02040503050406030204" pitchFamily="18" charset="0"/>
                          </a:rPr>
                        </m:ctrlPr>
                      </m:naryPr>
                      <m:sub/>
                      <m:sup/>
                      <m:e>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2</m:t>
                            </m:r>
                          </m:sup>
                        </m:sSubSup>
                      </m:e>
                    </m:nary>
                  </m:oMath>
                </a14:m>
                <a:endParaRPr lang="en-US" altLang="zh-CN" sz="2800" dirty="0"/>
              </a:p>
              <a:p>
                <a:pPr>
                  <a:buFont typeface="Wingdings" panose="05000000000000000000" pitchFamily="2" charset="2"/>
                  <a:buChar char="ü"/>
                </a:pPr>
                <a:r>
                  <a:rPr lang="en-US" altLang="zh-CN" sz="2800" dirty="0"/>
                  <a:t> Variable dependency: </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oMath>
                </a14:m>
                <a:endParaRPr lang="en-US" altLang="zh-CN" sz="2800" dirty="0"/>
              </a:p>
              <a:p>
                <a:pPr>
                  <a:buFont typeface="Wingdings" panose="05000000000000000000" pitchFamily="2" charset="2"/>
                  <a:buChar char="ü"/>
                </a:pPr>
                <a:r>
                  <a:rPr lang="en-US" altLang="zh-CN" sz="2800" dirty="0"/>
                  <a:t> Domino convergence </a:t>
                </a:r>
                <a14:m>
                  <m:oMath xmlns:m="http://schemas.openxmlformats.org/officeDocument/2006/math">
                    <m:r>
                      <a:rPr lang="en-US" altLang="zh-CN" sz="2800" i="1">
                        <a:latin typeface="Cambria Math" panose="02040503050406030204" pitchFamily="18" charset="0"/>
                      </a:rPr>
                      <m:t>𝑓</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1000</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e>
                      <m:sup>
                        <m:r>
                          <a:rPr lang="en-US" altLang="zh-CN" sz="2800" i="1">
                            <a:latin typeface="Cambria Math" panose="02040503050406030204" pitchFamily="18" charset="0"/>
                          </a:rPr>
                          <m:t>2</m:t>
                        </m:r>
                      </m:sup>
                    </m:sSup>
                    <m:r>
                      <a:rPr lang="en-US" altLang="zh-CN" sz="2800" i="1">
                        <a:latin typeface="Cambria Math" panose="02040503050406030204" pitchFamily="18" charset="0"/>
                      </a:rPr>
                      <m:t>+</m:t>
                    </m:r>
                    <m:r>
                      <a:rPr lang="en-US" altLang="zh-CN" sz="2800" b="0" i="1" smtClean="0">
                        <a:latin typeface="Cambria Math" panose="02040503050406030204" pitchFamily="18" charset="0"/>
                      </a:rPr>
                      <m:t>0.01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oMath>
                </a14:m>
                <a:endParaRPr lang="en-US" altLang="zh-CN" sz="2800" dirty="0"/>
              </a:p>
              <a:p>
                <a:pPr>
                  <a:buFont typeface="Wingdings" panose="05000000000000000000" pitchFamily="2" charset="2"/>
                  <a:buChar char="ü"/>
                </a:pPr>
                <a:r>
                  <a:rPr lang="en-US" altLang="zh-CN" sz="2800" dirty="0"/>
                  <a:t> Non-continuous, non-differentiable</a:t>
                </a:r>
              </a:p>
              <a:p>
                <a:pPr>
                  <a:buFont typeface="Wingdings" panose="05000000000000000000" pitchFamily="2" charset="2"/>
                  <a:buChar char="ü"/>
                </a:pPr>
                <a:r>
                  <a:rPr lang="en-US" altLang="zh-CN" sz="2800" dirty="0"/>
                  <a:t> Many constraints</a:t>
                </a:r>
              </a:p>
              <a:p>
                <a:pPr>
                  <a:buFont typeface="Wingdings" panose="05000000000000000000" pitchFamily="2" charset="2"/>
                  <a:buChar char="ü"/>
                </a:pPr>
                <a:r>
                  <a:rPr lang="en-US" altLang="zh-CN" sz="2800" dirty="0"/>
                  <a:t> Multi(Many) objectives</a:t>
                </a:r>
              </a:p>
              <a:p>
                <a:pPr>
                  <a:buFont typeface="Wingdings" panose="05000000000000000000" pitchFamily="2" charset="2"/>
                  <a:buChar char="ü"/>
                </a:pPr>
                <a:r>
                  <a:rPr lang="en-US" altLang="zh-CN" sz="2800" dirty="0"/>
                  <a:t> Objective(s) or constraints are </a:t>
                </a:r>
                <a:r>
                  <a:rPr lang="en-US" altLang="zh-CN" sz="2800" dirty="0">
                    <a:solidFill>
                      <a:srgbClr val="0070C0"/>
                    </a:solidFill>
                  </a:rPr>
                  <a:t>Dynamic</a:t>
                </a:r>
                <a:r>
                  <a:rPr lang="en-US" altLang="zh-CN" sz="2800" dirty="0"/>
                  <a:t> </a:t>
                </a:r>
              </a:p>
              <a:p>
                <a:pPr marL="0" indent="0">
                  <a:buNone/>
                </a:pPr>
                <a:r>
                  <a:rPr lang="en-US" altLang="zh-CN" sz="2800" dirty="0"/>
                  <a:t>…</a:t>
                </a:r>
              </a:p>
              <a:p>
                <a:endParaRPr lang="zh-CN" altLang="en-US" sz="2800" dirty="0"/>
              </a:p>
            </p:txBody>
          </p:sp>
        </mc:Choice>
        <mc:Fallback xmlns="">
          <p:sp>
            <p:nvSpPr>
              <p:cNvPr id="3" name="内容占位符 2">
                <a:extLst>
                  <a:ext uri="{FF2B5EF4-FFF2-40B4-BE49-F238E27FC236}">
                    <a16:creationId xmlns:a16="http://schemas.microsoft.com/office/drawing/2014/main" id="{ED2933F1-4A9B-4C49-A66A-DBE720CD2592}"/>
                  </a:ext>
                </a:extLst>
              </p:cNvPr>
              <p:cNvSpPr>
                <a:spLocks noGrp="1" noRot="1" noChangeAspect="1" noMove="1" noResize="1" noEditPoints="1" noAdjustHandles="1" noChangeArrowheads="1" noChangeShapeType="1" noTextEdit="1"/>
              </p:cNvSpPr>
              <p:nvPr>
                <p:ph idx="1"/>
              </p:nvPr>
            </p:nvSpPr>
            <p:spPr>
              <a:blipFill>
                <a:blip r:embed="rId2"/>
                <a:stretch>
                  <a:fillRect l="-1483" t="-10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114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F0A23-4C7E-4B0D-A818-A95CBCE705E0}"/>
              </a:ext>
            </a:extLst>
          </p:cNvPr>
          <p:cNvSpPr>
            <a:spLocks noGrp="1"/>
          </p:cNvSpPr>
          <p:nvPr>
            <p:ph type="title"/>
          </p:nvPr>
        </p:nvSpPr>
        <p:spPr/>
        <p:txBody>
          <a:bodyPr/>
          <a:lstStyle/>
          <a:p>
            <a:r>
              <a:rPr lang="en-US" altLang="zh-CN" dirty="0"/>
              <a:t>Difficulties</a:t>
            </a:r>
            <a:endParaRPr lang="zh-CN" altLang="en-US" dirty="0"/>
          </a:p>
        </p:txBody>
      </p:sp>
      <p:pic>
        <p:nvPicPr>
          <p:cNvPr id="5" name="内容占位符 4">
            <a:extLst>
              <a:ext uri="{FF2B5EF4-FFF2-40B4-BE49-F238E27FC236}">
                <a16:creationId xmlns:a16="http://schemas.microsoft.com/office/drawing/2014/main" id="{16696945-5A9F-452A-9D60-AF53F0F11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051" y="1797248"/>
            <a:ext cx="6585897" cy="3263504"/>
          </a:xfrm>
        </p:spPr>
      </p:pic>
    </p:spTree>
    <p:extLst>
      <p:ext uri="{BB962C8B-B14F-4D97-AF65-F5344CB8AC3E}">
        <p14:creationId xmlns:p14="http://schemas.microsoft.com/office/powerpoint/2010/main" val="394780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211D50E-CFFF-45F8-8E68-C973BF0EC721}"/>
              </a:ext>
            </a:extLst>
          </p:cNvPr>
          <p:cNvSpPr>
            <a:spLocks noGrp="1" noChangeArrowheads="1"/>
          </p:cNvSpPr>
          <p:nvPr>
            <p:ph type="title"/>
          </p:nvPr>
        </p:nvSpPr>
        <p:spPr>
          <a:noFill/>
        </p:spPr>
        <p:txBody>
          <a:bodyPr/>
          <a:lstStyle/>
          <a:p>
            <a:r>
              <a:rPr lang="en-US" altLang="zh-CN" dirty="0">
                <a:ea typeface="宋体" panose="02010600030101010101" pitchFamily="2" charset="-122"/>
              </a:rPr>
              <a:t>Classes of Search Techniques</a:t>
            </a:r>
          </a:p>
        </p:txBody>
      </p:sp>
      <p:graphicFrame>
        <p:nvGraphicFramePr>
          <p:cNvPr id="8195" name="Object 3">
            <a:hlinkClick r:id="" action="ppaction://ole?verb=0"/>
            <a:extLst>
              <a:ext uri="{FF2B5EF4-FFF2-40B4-BE49-F238E27FC236}">
                <a16:creationId xmlns:a16="http://schemas.microsoft.com/office/drawing/2014/main" id="{1587C883-723D-47D4-B85B-C10D1549CF3A}"/>
              </a:ext>
            </a:extLst>
          </p:cNvPr>
          <p:cNvGraphicFramePr>
            <a:graphicFrameLocks noGrp="1"/>
          </p:cNvGraphicFramePr>
          <p:nvPr>
            <p:ph type="dgm" idx="1"/>
            <p:extLst>
              <p:ext uri="{D42A27DB-BD31-4B8C-83A1-F6EECF244321}">
                <p14:modId xmlns:p14="http://schemas.microsoft.com/office/powerpoint/2010/main" val="2478440700"/>
              </p:ext>
            </p:extLst>
          </p:nvPr>
        </p:nvGraphicFramePr>
        <p:xfrm>
          <a:off x="381000" y="1905000"/>
          <a:ext cx="8458200" cy="2971800"/>
        </p:xfrm>
        <a:graphic>
          <a:graphicData uri="http://schemas.openxmlformats.org/presentationml/2006/ole">
            <mc:AlternateContent xmlns:mc="http://schemas.openxmlformats.org/markup-compatibility/2006">
              <mc:Choice xmlns:v="urn:schemas-microsoft-com:vml" Requires="v">
                <p:oleObj spid="_x0000_s1151" name="Organization Chart" r:id="rId3" imgW="7772400" imgH="2076120" progId="OrgPlusWOPX.4">
                  <p:embed followColorScheme="full"/>
                </p:oleObj>
              </mc:Choice>
              <mc:Fallback>
                <p:oleObj name="Organization Chart" r:id="rId3" imgW="7772400" imgH="2076120" progId="OrgPlusWOPX.4">
                  <p:embed followColorScheme="full"/>
                  <p:pic>
                    <p:nvPicPr>
                      <p:cNvPr id="8195" name="Object 3">
                        <a:hlinkClick r:id="" action="ppaction://ole?verb=0"/>
                        <a:extLst>
                          <a:ext uri="{FF2B5EF4-FFF2-40B4-BE49-F238E27FC236}">
                            <a16:creationId xmlns:a16="http://schemas.microsoft.com/office/drawing/2014/main" id="{1587C883-723D-47D4-B85B-C10D1549CF3A}"/>
                          </a:ext>
                        </a:extLst>
                      </p:cNvPr>
                      <p:cNvPicPr>
                        <a:picLocks noChangeArrowheads="1"/>
                      </p:cNvPicPr>
                      <p:nvPr/>
                    </p:nvPicPr>
                    <p:blipFill>
                      <a:blip r:embed="rId4"/>
                      <a:srcRect/>
                      <a:stretch>
                        <a:fillRect/>
                      </a:stretch>
                    </p:blipFill>
                    <p:spPr bwMode="auto">
                      <a:xfrm>
                        <a:off x="381000" y="1905000"/>
                        <a:ext cx="8458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19433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16A11-138F-4FE4-A54C-A7C5BD5DC5E5}"/>
              </a:ext>
            </a:extLst>
          </p:cNvPr>
          <p:cNvSpPr>
            <a:spLocks noGrp="1"/>
          </p:cNvSpPr>
          <p:nvPr>
            <p:ph type="title"/>
          </p:nvPr>
        </p:nvSpPr>
        <p:spPr>
          <a:xfrm>
            <a:off x="460598" y="228600"/>
            <a:ext cx="7997602" cy="784860"/>
          </a:xfrm>
        </p:spPr>
        <p:txBody>
          <a:bodyPr/>
          <a:lstStyle/>
          <a:p>
            <a:r>
              <a:rPr lang="zh-CN" altLang="en-US" dirty="0"/>
              <a:t>梯度下降</a:t>
            </a:r>
            <a:r>
              <a:rPr lang="en-US" altLang="zh-CN" dirty="0"/>
              <a:t>(Gradient descend)</a:t>
            </a:r>
            <a:r>
              <a:rPr lang="zh-CN" altLang="en-US" dirty="0"/>
              <a:t>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B2711-AC19-4B3C-BC8E-FB792615724A}"/>
                  </a:ext>
                </a:extLst>
              </p:cNvPr>
              <p:cNvSpPr>
                <a:spLocks noGrp="1"/>
              </p:cNvSpPr>
              <p:nvPr>
                <p:ph sz="half" idx="1"/>
              </p:nvPr>
            </p:nvSpPr>
            <p:spPr>
              <a:xfrm>
                <a:off x="460598" y="1328051"/>
                <a:ext cx="5896505" cy="4359827"/>
              </a:xfrm>
            </p:spPr>
            <p:txBody>
              <a:bodyPr>
                <a:normAutofit/>
              </a:bodyPr>
              <a:lstStyle/>
              <a:p>
                <a:pPr marL="0" indent="0">
                  <a:lnSpc>
                    <a:spcPct val="110000"/>
                  </a:lnSpc>
                  <a:buNone/>
                </a:pPr>
                <a:r>
                  <a:rPr lang="zh-CN" altLang="en-US" sz="2400" dirty="0"/>
                  <a:t>梯度是最速下降方向：</a:t>
                </a:r>
                <a:endParaRPr lang="en-US" altLang="zh-CN" sz="2400" dirty="0"/>
              </a:p>
              <a:p>
                <a:pPr marL="0" indent="0" algn="ctr">
                  <a:lnSpc>
                    <a:spcPct val="110000"/>
                  </a:lnSpc>
                  <a:buNone/>
                </a:pPr>
                <a14:m>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0</m:t>
                            </m:r>
                          </m:sub>
                        </m:sSub>
                      </m:e>
                    </m:d>
                    <m:r>
                      <a:rPr lang="en-US" altLang="zh-CN" sz="1800" b="0" i="1" smtClean="0">
                        <a:latin typeface="Cambria Math" panose="02040503050406030204" pitchFamily="18" charset="0"/>
                      </a:rPr>
                      <m:t>+</m:t>
                    </m:r>
                    <m:r>
                      <m:rPr>
                        <m:sty m:val="p"/>
                      </m:rP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𝑓</m:t>
                    </m:r>
                    <m:d>
                      <m:dPr>
                        <m:ctrlPr>
                          <a:rPr lang="en-US" altLang="zh-CN" sz="1800" b="0" i="1" smtClean="0">
                            <a:latin typeface="Cambria Math" panose="02040503050406030204" pitchFamily="18" charset="0"/>
                            <a:ea typeface="Cambria Math" panose="02040503050406030204" pitchFamily="18" charset="0"/>
                          </a:rPr>
                        </m:ctrlPr>
                      </m:dPr>
                      <m:e>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𝑥</m:t>
                            </m:r>
                          </m:e>
                          <m:sub>
                            <m:r>
                              <a:rPr lang="en-US" altLang="zh-CN" sz="1800" b="0" i="1" smtClean="0">
                                <a:latin typeface="Cambria Math" panose="02040503050406030204" pitchFamily="18" charset="0"/>
                                <a:ea typeface="Cambria Math" panose="02040503050406030204" pitchFamily="18" charset="0"/>
                              </a:rPr>
                              <m:t>0</m:t>
                            </m:r>
                          </m:sub>
                        </m:sSub>
                      </m:e>
                    </m:d>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𝑥</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𝑥</m:t>
                            </m:r>
                          </m:e>
                          <m:sub>
                            <m:r>
                              <a:rPr lang="en-US" altLang="zh-CN" sz="1800" b="0" i="1" smtClean="0">
                                <a:latin typeface="Cambria Math" panose="02040503050406030204" pitchFamily="18" charset="0"/>
                                <a:ea typeface="Cambria Math" panose="02040503050406030204" pitchFamily="18" charset="0"/>
                              </a:rPr>
                              <m:t>0</m:t>
                            </m:r>
                          </m:sub>
                        </m:sSub>
                      </m:e>
                    </m:d>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𝑂</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d>
                          <m:dPr>
                            <m:begChr m:val="‖"/>
                            <m:endChr m:val="‖"/>
                            <m:ctrlPr>
                              <a:rPr lang="en-US" altLang="zh-CN" sz="1800" i="1">
                                <a:latin typeface="Cambria Math" panose="02040503050406030204" pitchFamily="18" charset="0"/>
                                <a:ea typeface="Cambria Math" panose="02040503050406030204" pitchFamily="18" charset="0"/>
                              </a:rPr>
                            </m:ctrlPr>
                          </m:dPr>
                          <m:e>
                            <m:r>
                              <a:rPr lang="en-US" altLang="zh-CN" sz="1800" i="1">
                                <a:latin typeface="Cambria Math" panose="02040503050406030204" pitchFamily="18" charset="0"/>
                                <a:ea typeface="Cambria Math" panose="02040503050406030204" pitchFamily="18" charset="0"/>
                              </a:rPr>
                              <m:t>𝑥</m:t>
                            </m:r>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0</m:t>
                                </m:r>
                              </m:sub>
                            </m:sSub>
                          </m:e>
                        </m:d>
                      </m:e>
                      <m:sup>
                        <m:r>
                          <a:rPr lang="en-US" altLang="zh-CN" sz="1800" b="0" i="1" smtClean="0">
                            <a:latin typeface="Cambria Math" panose="02040503050406030204" pitchFamily="18" charset="0"/>
                            <a:ea typeface="Cambria Math" panose="02040503050406030204" pitchFamily="18" charset="0"/>
                          </a:rPr>
                          <m:t>2</m:t>
                        </m:r>
                      </m:sup>
                    </m:sSup>
                  </m:oMath>
                </a14:m>
                <a:r>
                  <a:rPr lang="en-US" altLang="zh-CN" sz="1800" dirty="0"/>
                  <a:t>)</a:t>
                </a:r>
              </a:p>
              <a:p>
                <a:pPr marL="0" indent="0">
                  <a:lnSpc>
                    <a:spcPct val="110000"/>
                  </a:lnSpc>
                  <a:buNone/>
                </a:pPr>
                <a:r>
                  <a:rPr lang="zh-CN" altLang="en-US" sz="1800" dirty="0"/>
                  <a:t>给定一个小步长</a:t>
                </a:r>
                <a14:m>
                  <m:oMath xmlns:m="http://schemas.openxmlformats.org/officeDocument/2006/math">
                    <m:r>
                      <a:rPr lang="en-US" altLang="zh-CN" sz="1800" i="1">
                        <a:latin typeface="Cambria Math" panose="02040503050406030204" pitchFamily="18" charset="0"/>
                      </a:rPr>
                      <m:t>h</m:t>
                    </m:r>
                  </m:oMath>
                </a14:m>
                <a:r>
                  <a:rPr lang="zh-CN" altLang="en-US" sz="1800" dirty="0"/>
                  <a:t>，找到单位方向</a:t>
                </a:r>
                <a14:m>
                  <m:oMath xmlns:m="http://schemas.openxmlformats.org/officeDocument/2006/math">
                    <m:r>
                      <a:rPr lang="en-US" altLang="zh-CN" sz="1800" b="1" i="1">
                        <a:latin typeface="Cambria Math" panose="02040503050406030204" pitchFamily="18" charset="0"/>
                      </a:rPr>
                      <m:t>𝒖</m:t>
                    </m:r>
                  </m:oMath>
                </a14:m>
                <a:r>
                  <a:rPr lang="zh-CN" altLang="en-US" sz="1800" dirty="0"/>
                  <a:t>使</a:t>
                </a:r>
                <a14:m>
                  <m:oMath xmlns:m="http://schemas.openxmlformats.org/officeDocument/2006/math">
                    <m:r>
                      <a:rPr lang="en-US" altLang="zh-CN" sz="1800" i="1">
                        <a:latin typeface="Cambria Math" panose="02040503050406030204" pitchFamily="18" charset="0"/>
                      </a:rPr>
                      <m:t>𝑓</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r>
                          <a:rPr lang="en-US" altLang="zh-CN" sz="1800" i="1">
                            <a:latin typeface="Cambria Math" panose="02040503050406030204" pitchFamily="18" charset="0"/>
                          </a:rPr>
                          <m:t>h</m:t>
                        </m:r>
                        <m:r>
                          <a:rPr lang="en-US" altLang="zh-CN" sz="1800" b="1" i="1">
                            <a:latin typeface="Cambria Math" panose="02040503050406030204" pitchFamily="18" charset="0"/>
                          </a:rPr>
                          <m:t>𝒖</m:t>
                        </m:r>
                      </m:e>
                    </m:d>
                  </m:oMath>
                </a14:m>
                <a:r>
                  <a:rPr lang="zh-CN" altLang="en-US" sz="1800" dirty="0"/>
                  <a:t>最小</a:t>
                </a:r>
                <a:endParaRPr lang="en-US" altLang="zh-CN" sz="1800" dirty="0"/>
              </a:p>
              <a:p>
                <a:pPr marL="0" indent="0" algn="ctr">
                  <a:lnSpc>
                    <a:spcPct val="110000"/>
                  </a:lnSpc>
                  <a:buNone/>
                </a:pPr>
                <a14:m>
                  <m:oMathPara xmlns:m="http://schemas.openxmlformats.org/officeDocument/2006/math">
                    <m:oMathParaPr>
                      <m:jc m:val="center"/>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r>
                            <a:rPr lang="en-US" altLang="zh-CN" sz="1800" b="1" i="1" smtClean="0">
                              <a:latin typeface="Cambria Math" panose="02040503050406030204" pitchFamily="18" charset="0"/>
                            </a:rPr>
                            <m:t>𝒖</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0</m:t>
                              </m:r>
                            </m:sub>
                          </m:sSub>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r>
                        <m:rPr>
                          <m:sty m:val="p"/>
                        </m:rP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𝑓</m:t>
                      </m:r>
                      <m:d>
                        <m:dPr>
                          <m:ctrlPr>
                            <a:rPr lang="en-US" altLang="zh-CN" sz="1800" i="1">
                              <a:latin typeface="Cambria Math" panose="02040503050406030204" pitchFamily="18" charset="0"/>
                              <a:ea typeface="Cambria Math" panose="02040503050406030204" pitchFamily="18" charset="0"/>
                            </a:rPr>
                          </m:ctrlPr>
                        </m:dPr>
                        <m:e>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0</m:t>
                              </m:r>
                            </m:sub>
                          </m:sSub>
                        </m:e>
                      </m:d>
                      <m:r>
                        <a:rPr lang="en-US" altLang="zh-CN" sz="1800"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𝒖</m:t>
                      </m:r>
                      <m:r>
                        <a:rPr lang="en-US" altLang="zh-CN" sz="1800" b="1" i="1" smtClean="0">
                          <a:latin typeface="Cambria Math" panose="02040503050406030204" pitchFamily="18" charset="0"/>
                          <a:ea typeface="Cambria Math" panose="02040503050406030204" pitchFamily="18" charset="0"/>
                        </a:rPr>
                        <m:t>+</m:t>
                      </m:r>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b="0" i="1" smtClean="0">
                              <a:latin typeface="Cambria Math" panose="02040503050406030204" pitchFamily="18" charset="0"/>
                              <a:ea typeface="Cambria Math" panose="02040503050406030204" pitchFamily="18" charset="0"/>
                            </a:rPr>
                            <m:t>h</m:t>
                          </m:r>
                        </m:e>
                        <m:sup>
                          <m:r>
                            <a:rPr lang="en-US" altLang="zh-CN" sz="1800" b="0" i="1" smtClean="0">
                              <a:latin typeface="Cambria Math" panose="02040503050406030204" pitchFamily="18" charset="0"/>
                              <a:ea typeface="Cambria Math" panose="02040503050406030204" pitchFamily="18" charset="0"/>
                            </a:rPr>
                            <m:t>2</m:t>
                          </m:r>
                        </m:sup>
                      </m:sSup>
                      <m:r>
                        <a:rPr lang="en-US" altLang="zh-CN" sz="1800" b="0" i="1" smtClean="0">
                          <a:latin typeface="Cambria Math" panose="02040503050406030204" pitchFamily="18" charset="0"/>
                          <a:ea typeface="Cambria Math" panose="02040503050406030204" pitchFamily="18" charset="0"/>
                        </a:rPr>
                        <m:t>𝑂</m:t>
                      </m:r>
                      <m:r>
                        <a:rPr lang="en-US" altLang="zh-CN" sz="1800" b="0" i="1" smtClean="0">
                          <a:latin typeface="Cambria Math" panose="02040503050406030204" pitchFamily="18" charset="0"/>
                          <a:ea typeface="Cambria Math" panose="02040503050406030204" pitchFamily="18" charset="0"/>
                        </a:rPr>
                        <m:t>(1)</m:t>
                      </m:r>
                    </m:oMath>
                  </m:oMathPara>
                </a14:m>
                <a:endParaRPr lang="en-US" altLang="zh-CN" sz="1800" dirty="0"/>
              </a:p>
              <a:p>
                <a:pPr marL="0" indent="0">
                  <a:lnSpc>
                    <a:spcPct val="110000"/>
                  </a:lnSpc>
                  <a:buNone/>
                </a:pPr>
                <a:r>
                  <a:rPr lang="zh-CN" altLang="en-US" sz="1800" dirty="0"/>
                  <a:t>因此，</a:t>
                </a:r>
                <a:r>
                  <a:rPr lang="en-US" altLang="zh-CN" sz="1800" b="1" dirty="0">
                    <a:ea typeface="Cambria Math" panose="02040503050406030204" pitchFamily="18" charset="0"/>
                  </a:rPr>
                  <a:t> </a:t>
                </a:r>
                <a14:m>
                  <m:oMath xmlns:m="http://schemas.openxmlformats.org/officeDocument/2006/math">
                    <m:r>
                      <a:rPr lang="en-US" altLang="zh-CN" sz="1800" b="1" i="1">
                        <a:latin typeface="Cambria Math" panose="02040503050406030204" pitchFamily="18" charset="0"/>
                        <a:ea typeface="Cambria Math" panose="02040503050406030204" pitchFamily="18" charset="0"/>
                      </a:rPr>
                      <m:t>𝒖</m:t>
                    </m:r>
                    <m:r>
                      <a:rPr lang="en-US" altLang="zh-CN" sz="1800" b="1" i="1" smtClean="0">
                        <a:latin typeface="Cambria Math" panose="02040503050406030204" pitchFamily="18" charset="0"/>
                        <a:ea typeface="Cambria Math" panose="02040503050406030204" pitchFamily="18" charset="0"/>
                      </a:rPr>
                      <m:t>=−</m:t>
                    </m:r>
                    <m:r>
                      <m:rPr>
                        <m:sty m:val="p"/>
                      </m:rP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𝑓</m:t>
                    </m:r>
                    <m:d>
                      <m:dPr>
                        <m:ctrlPr>
                          <a:rPr lang="en-US" altLang="zh-CN" sz="1800" i="1">
                            <a:latin typeface="Cambria Math" panose="02040503050406030204" pitchFamily="18" charset="0"/>
                            <a:ea typeface="Cambria Math" panose="02040503050406030204" pitchFamily="18" charset="0"/>
                          </a:rPr>
                        </m:ctrlPr>
                      </m:dPr>
                      <m:e>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0</m:t>
                            </m:r>
                          </m:sub>
                        </m:sSub>
                      </m:e>
                    </m:d>
                    <m:r>
                      <a:rPr lang="en-US" altLang="zh-CN" sz="1800" b="0" i="0" smtClean="0">
                        <a:latin typeface="Cambria Math" panose="02040503050406030204" pitchFamily="18" charset="0"/>
                        <a:ea typeface="Cambria Math" panose="02040503050406030204" pitchFamily="18" charset="0"/>
                      </a:rPr>
                      <m:t>/</m:t>
                    </m:r>
                    <m:d>
                      <m:dPr>
                        <m:begChr m:val="‖"/>
                        <m:endChr m:val="‖"/>
                        <m:ctrlPr>
                          <a:rPr lang="en-US" altLang="zh-CN" sz="1800" b="0" i="1" smtClean="0">
                            <a:latin typeface="Cambria Math" panose="02040503050406030204" pitchFamily="18" charset="0"/>
                            <a:ea typeface="Cambria Math" panose="02040503050406030204" pitchFamily="18" charset="0"/>
                          </a:rPr>
                        </m:ctrlPr>
                      </m:dPr>
                      <m:e>
                        <m:r>
                          <m:rPr>
                            <m:sty m:val="p"/>
                          </m:rP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𝑓</m:t>
                        </m:r>
                        <m:d>
                          <m:dPr>
                            <m:ctrlPr>
                              <a:rPr lang="en-US" altLang="zh-CN" sz="1800" i="1">
                                <a:latin typeface="Cambria Math" panose="02040503050406030204" pitchFamily="18" charset="0"/>
                                <a:ea typeface="Cambria Math" panose="02040503050406030204" pitchFamily="18" charset="0"/>
                              </a:rPr>
                            </m:ctrlPr>
                          </m:dPr>
                          <m:e>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0</m:t>
                                </m:r>
                              </m:sub>
                            </m:sSub>
                          </m:e>
                        </m:d>
                      </m:e>
                    </m:d>
                  </m:oMath>
                </a14:m>
                <a:endParaRPr lang="en-US" altLang="zh-CN" sz="1800" dirty="0"/>
              </a:p>
              <a:p>
                <a:pPr marL="0" indent="0" algn="ctr">
                  <a:lnSpc>
                    <a:spcPct val="110000"/>
                  </a:lnSpc>
                  <a:buNone/>
                </a:pPr>
                <a:endParaRPr lang="en-US" altLang="zh-CN" sz="1800" dirty="0"/>
              </a:p>
              <a:p>
                <a:pPr marL="0" indent="0">
                  <a:lnSpc>
                    <a:spcPct val="110000"/>
                  </a:lnSpc>
                  <a:buNone/>
                </a:pPr>
                <a:r>
                  <a:rPr lang="zh-CN" altLang="en-US" sz="2400" dirty="0"/>
                  <a:t>基本原理：对于一个一阶可导函数，在解空间内给定一个初始的点 </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b="1" i="1" dirty="0">
                            <a:latin typeface="Cambria Math" panose="02040503050406030204" pitchFamily="18" charset="0"/>
                          </a:rPr>
                          <m:t>0</m:t>
                        </m:r>
                      </m:sub>
                    </m:sSub>
                    <m:r>
                      <a:rPr lang="en-US" altLang="zh-CN" sz="2400" b="1" i="1" dirty="0">
                        <a:latin typeface="Cambria Math" panose="02040503050406030204" pitchFamily="18" charset="0"/>
                      </a:rPr>
                      <m:t> </m:t>
                    </m:r>
                  </m:oMath>
                </a14:m>
                <a:r>
                  <a:rPr lang="zh-CN" altLang="en-US" sz="2400" dirty="0"/>
                  <a:t>，向当前点的</a:t>
                </a:r>
                <a:r>
                  <a:rPr lang="zh-CN" altLang="en-US" sz="2400" dirty="0">
                    <a:solidFill>
                      <a:srgbClr val="0070C0"/>
                    </a:solidFill>
                  </a:rPr>
                  <a:t>负梯度方向</a:t>
                </a:r>
                <a:r>
                  <a:rPr lang="zh-CN" altLang="en-US" sz="2400" dirty="0"/>
                  <a:t>（最大化优化则为正梯度方向）移动，从而不断逼近极值点。因此，也称为</a:t>
                </a:r>
                <a:r>
                  <a:rPr lang="zh-CN" altLang="en-US" sz="2400" dirty="0">
                    <a:solidFill>
                      <a:srgbClr val="0070C0"/>
                    </a:solidFill>
                  </a:rPr>
                  <a:t>最速下降法</a:t>
                </a:r>
                <a:endParaRPr lang="en-US" altLang="zh-CN" sz="2400" dirty="0">
                  <a:solidFill>
                    <a:srgbClr val="0070C0"/>
                  </a:solidFill>
                </a:endParaRPr>
              </a:p>
              <a:p>
                <a:pPr marL="0" indent="0">
                  <a:lnSpc>
                    <a:spcPct val="110000"/>
                  </a:lnSpc>
                  <a:buNone/>
                </a:pPr>
                <a:endParaRPr lang="zh-CN" altLang="en-US" sz="2400" dirty="0"/>
              </a:p>
            </p:txBody>
          </p:sp>
        </mc:Choice>
        <mc:Fallback xmlns="">
          <p:sp>
            <p:nvSpPr>
              <p:cNvPr id="3" name="内容占位符 2">
                <a:extLst>
                  <a:ext uri="{FF2B5EF4-FFF2-40B4-BE49-F238E27FC236}">
                    <a16:creationId xmlns:a16="http://schemas.microsoft.com/office/drawing/2014/main" id="{7F1B2711-AC19-4B3C-BC8E-FB792615724A}"/>
                  </a:ext>
                </a:extLst>
              </p:cNvPr>
              <p:cNvSpPr>
                <a:spLocks noGrp="1" noRot="1" noChangeAspect="1" noMove="1" noResize="1" noEditPoints="1" noAdjustHandles="1" noChangeArrowheads="1" noChangeShapeType="1" noTextEdit="1"/>
              </p:cNvSpPr>
              <p:nvPr>
                <p:ph sz="half" idx="1"/>
              </p:nvPr>
            </p:nvSpPr>
            <p:spPr>
              <a:xfrm>
                <a:off x="460598" y="1328051"/>
                <a:ext cx="5896505" cy="4359827"/>
              </a:xfrm>
              <a:blipFill>
                <a:blip r:embed="rId2"/>
                <a:stretch>
                  <a:fillRect l="-1655" t="-839" r="-517" b="-1399"/>
                </a:stretch>
              </a:blipFill>
            </p:spPr>
            <p:txBody>
              <a:bodyPr/>
              <a:lstStyle/>
              <a:p>
                <a:r>
                  <a:rPr lang="zh-CN" altLang="en-US">
                    <a:noFill/>
                  </a:rPr>
                  <a:t> </a:t>
                </a:r>
              </a:p>
            </p:txBody>
          </p:sp>
        </mc:Fallback>
      </mc:AlternateContent>
      <p:pic>
        <p:nvPicPr>
          <p:cNvPr id="5" name="Picture 2" descr="https://upload.wikimedia.org/wikipedia/commons/thumb/f/ff/Gradient_descent.svg/350px-Gradient_descent.svg.png">
            <a:extLst>
              <a:ext uri="{FF2B5EF4-FFF2-40B4-BE49-F238E27FC236}">
                <a16:creationId xmlns:a16="http://schemas.microsoft.com/office/drawing/2014/main" id="{BA27570F-0D1D-4525-8BE0-3F294FFF6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836" y="3637629"/>
            <a:ext cx="1913566" cy="205024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243B523-86DE-4FE5-B01C-0BE62ABEF542}"/>
              </a:ext>
            </a:extLst>
          </p:cNvPr>
          <p:cNvSpPr txBox="1"/>
          <p:nvPr/>
        </p:nvSpPr>
        <p:spPr>
          <a:xfrm>
            <a:off x="6307584" y="5786044"/>
            <a:ext cx="2836416" cy="300082"/>
          </a:xfrm>
          <a:prstGeom prst="rect">
            <a:avLst/>
          </a:prstGeom>
          <a:noFill/>
        </p:spPr>
        <p:txBody>
          <a:bodyPr wrap="square" rtlCol="0">
            <a:spAutoFit/>
          </a:bodyPr>
          <a:lstStyle/>
          <a:p>
            <a:r>
              <a:rPr lang="zh-CN" altLang="en-US" sz="1350" dirty="0"/>
              <a:t>一个二元函数的目标值等值线图</a:t>
            </a:r>
          </a:p>
        </p:txBody>
      </p:sp>
      <p:pic>
        <p:nvPicPr>
          <p:cNvPr id="3074" name="Picture 2" descr="相关图片">
            <a:extLst>
              <a:ext uri="{FF2B5EF4-FFF2-40B4-BE49-F238E27FC236}">
                <a16:creationId xmlns:a16="http://schemas.microsoft.com/office/drawing/2014/main" id="{85E275CD-4CC8-4566-9E09-0FFF9B686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584" y="1328051"/>
            <a:ext cx="26003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83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B3F33-E796-414F-8E29-4F985053962A}"/>
              </a:ext>
            </a:extLst>
          </p:cNvPr>
          <p:cNvSpPr>
            <a:spLocks noGrp="1"/>
          </p:cNvSpPr>
          <p:nvPr>
            <p:ph type="title"/>
          </p:nvPr>
        </p:nvSpPr>
        <p:spPr/>
        <p:txBody>
          <a:bodyPr/>
          <a:lstStyle/>
          <a:p>
            <a:r>
              <a:rPr lang="zh-CN" altLang="en-US" dirty="0"/>
              <a:t>梯度下降法</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A109224-1057-4BEE-A10B-6ABD4D5FD662}"/>
                  </a:ext>
                </a:extLst>
              </p:cNvPr>
              <p:cNvSpPr>
                <a:spLocks noGrp="1"/>
              </p:cNvSpPr>
              <p:nvPr>
                <p:ph idx="1"/>
              </p:nvPr>
            </p:nvSpPr>
            <p:spPr/>
            <p:txBody>
              <a:bodyPr>
                <a:normAutofit/>
              </a:bodyPr>
              <a:lstStyle/>
              <a:p>
                <a:pPr marL="0" indent="0">
                  <a:buNone/>
                </a:pPr>
                <a:r>
                  <a:rPr lang="zh-CN" altLang="en-US" sz="2400" dirty="0"/>
                  <a:t>算法迭代过程：</a:t>
                </a:r>
                <a:endParaRPr lang="en-US" altLang="zh-CN" sz="2400" dirty="0"/>
              </a:p>
              <a:p>
                <a:pPr marL="385763" indent="-385763">
                  <a:buFont typeface="+mj-lt"/>
                  <a:buAutoNum type="arabicPeriod"/>
                </a:pPr>
                <a:r>
                  <a:rPr lang="zh-CN" altLang="en-US" sz="2400" dirty="0"/>
                  <a:t>选择一个初始解 </a:t>
                </a:r>
                <a:r>
                  <a:rPr lang="en-US" altLang="zh-CN" sz="2400" b="1" i="1" dirty="0"/>
                  <a:t>x</a:t>
                </a:r>
                <a:endParaRPr lang="en-US" altLang="zh-CN" sz="2400" dirty="0"/>
              </a:p>
              <a:p>
                <a:pPr marL="385763" indent="-385763">
                  <a:buFont typeface="+mj-lt"/>
                  <a:buAutoNum type="arabicPeriod"/>
                </a:pPr>
                <a:r>
                  <a:rPr lang="zh-CN" altLang="en-US" sz="2400" dirty="0"/>
                  <a:t>计算对应此时的目标函数值 </a:t>
                </a:r>
                <a14:m>
                  <m:oMath xmlns:m="http://schemas.openxmlformats.org/officeDocument/2006/math">
                    <m:r>
                      <a:rPr lang="en-US" altLang="zh-CN" sz="2400" b="0" i="1" smtClean="0">
                        <a:latin typeface="Cambria Math" panose="02040503050406030204" pitchFamily="18" charset="0"/>
                      </a:rPr>
                      <m:t>𝑓</m:t>
                    </m:r>
                    <m:d>
                      <m:dPr>
                        <m:ctrlPr>
                          <a:rPr lang="en-US" altLang="zh-CN" sz="2400" i="1">
                            <a:latin typeface="Cambria Math" panose="02040503050406030204" pitchFamily="18" charset="0"/>
                          </a:rPr>
                        </m:ctrlPr>
                      </m:dPr>
                      <m:e>
                        <m:r>
                          <m:rPr>
                            <m:nor/>
                          </m:rPr>
                          <a:rPr lang="en-US" altLang="zh-CN" sz="2400" b="1" i="1" dirty="0"/>
                          <m:t>x</m:t>
                        </m:r>
                      </m:e>
                    </m:d>
                  </m:oMath>
                </a14:m>
                <a:r>
                  <a:rPr lang="zh-CN" altLang="en-US" sz="2400" dirty="0"/>
                  <a:t> 的 梯度向量 </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𝒇</m:t>
                    </m:r>
                    <m:r>
                      <a:rPr lang="en-US" altLang="zh-CN" sz="2400" b="1" i="1" smtClean="0">
                        <a:latin typeface="Cambria Math" panose="02040503050406030204" pitchFamily="18" charset="0"/>
                        <a:ea typeface="Cambria Math" panose="02040503050406030204" pitchFamily="18" charset="0"/>
                      </a:rPr>
                      <m:t>(</m:t>
                    </m:r>
                    <m:r>
                      <m:rPr>
                        <m:nor/>
                      </m:rPr>
                      <a:rPr lang="en-US" altLang="zh-CN" sz="2400" b="1" i="1" dirty="0"/>
                      <m:t>x</m:t>
                    </m:r>
                    <m:r>
                      <a:rPr lang="en-US" altLang="zh-CN" sz="2400" b="1" i="1" smtClean="0">
                        <a:latin typeface="Cambria Math" panose="02040503050406030204" pitchFamily="18" charset="0"/>
                        <a:ea typeface="Cambria Math" panose="02040503050406030204" pitchFamily="18" charset="0"/>
                      </a:rPr>
                      <m:t>)</m:t>
                    </m:r>
                  </m:oMath>
                </a14:m>
                <a:endParaRPr lang="en-US" altLang="zh-CN" sz="2400" b="1" dirty="0"/>
              </a:p>
              <a:p>
                <a:pPr marL="385763" indent="-385763">
                  <a:buFont typeface="+mj-lt"/>
                  <a:buAutoNum type="arabicPeriod"/>
                </a:pPr>
                <a:r>
                  <a:rPr lang="zh-CN" altLang="en-US" sz="2400" dirty="0"/>
                  <a:t>用一个</a:t>
                </a:r>
                <a:r>
                  <a:rPr lang="zh-CN" altLang="en-US" sz="2400" dirty="0">
                    <a:solidFill>
                      <a:srgbClr val="0070C0"/>
                    </a:solidFill>
                  </a:rPr>
                  <a:t>步长</a:t>
                </a:r>
                <a:r>
                  <a:rPr lang="zh-CN" altLang="en-US" sz="2400" dirty="0"/>
                  <a:t>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𝛼</m:t>
                        </m:r>
                      </m:e>
                      <m:sub>
                        <m:r>
                          <a:rPr lang="en-US" altLang="zh-CN" sz="2400" b="0" i="1" smtClean="0">
                            <a:latin typeface="Cambria Math" panose="02040503050406030204" pitchFamily="18" charset="0"/>
                          </a:rPr>
                          <m:t>𝑛</m:t>
                        </m:r>
                      </m:sub>
                    </m:sSub>
                  </m:oMath>
                </a14:m>
                <a:r>
                  <a:rPr lang="zh-CN" altLang="en-US" sz="2400" dirty="0"/>
                  <a:t> 乘以负梯度方向得到改进量，值为 </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𝑛</m:t>
                        </m:r>
                      </m:sub>
                    </m:sSub>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𝒇</m:t>
                    </m:r>
                    <m:r>
                      <a:rPr lang="en-US" altLang="zh-CN" sz="2400" b="1" i="1">
                        <a:latin typeface="Cambria Math" panose="02040503050406030204" pitchFamily="18" charset="0"/>
                        <a:ea typeface="Cambria Math" panose="02040503050406030204" pitchFamily="18" charset="0"/>
                      </a:rPr>
                      <m:t>(</m:t>
                    </m:r>
                    <m:r>
                      <m:rPr>
                        <m:nor/>
                      </m:rPr>
                      <a:rPr lang="en-US" altLang="zh-CN" sz="2400" b="1" i="1" dirty="0"/>
                      <m:t>x</m:t>
                    </m:r>
                    <m:r>
                      <a:rPr lang="en-US" altLang="zh-CN" sz="2400" b="1" i="1">
                        <a:latin typeface="Cambria Math" panose="02040503050406030204" pitchFamily="18" charset="0"/>
                        <a:ea typeface="Cambria Math" panose="02040503050406030204" pitchFamily="18" charset="0"/>
                      </a:rPr>
                      <m:t>)</m:t>
                    </m:r>
                  </m:oMath>
                </a14:m>
                <a:endParaRPr lang="en-US" altLang="zh-CN" sz="2400" dirty="0"/>
              </a:p>
              <a:p>
                <a:pPr marL="385763" indent="-385763">
                  <a:buFont typeface="+mj-lt"/>
                  <a:buAutoNum type="arabicPeriod"/>
                </a:pPr>
                <a:r>
                  <a:rPr lang="zh-CN" altLang="en-US" sz="2400" dirty="0"/>
                  <a:t>通过公式 </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b="1" i="1" dirty="0" smtClean="0">
                            <a:latin typeface="Cambria Math" panose="02040503050406030204" pitchFamily="18" charset="0"/>
                          </a:rPr>
                          <m:t>𝒏</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1</m:t>
                        </m:r>
                      </m:sub>
                    </m:sSub>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b="1" i="1" dirty="0" smtClean="0">
                            <a:latin typeface="Cambria Math" panose="02040503050406030204" pitchFamily="18" charset="0"/>
                          </a:rPr>
                          <m:t>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𝑛</m:t>
                        </m:r>
                      </m:sub>
                    </m:sSub>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𝒇</m:t>
                    </m:r>
                    <m:r>
                      <a:rPr lang="en-US" altLang="zh-CN" sz="2400" b="1" i="1">
                        <a:latin typeface="Cambria Math" panose="02040503050406030204" pitchFamily="18" charset="0"/>
                        <a:ea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b="1" i="1" dirty="0">
                            <a:latin typeface="Cambria Math" panose="02040503050406030204" pitchFamily="18" charset="0"/>
                          </a:rPr>
                          <m:t>𝒏</m:t>
                        </m:r>
                      </m:sub>
                    </m:sSub>
                    <m:r>
                      <a:rPr lang="en-US" altLang="zh-CN" sz="2400" b="1" i="1">
                        <a:latin typeface="Cambria Math" panose="02040503050406030204" pitchFamily="18" charset="0"/>
                        <a:ea typeface="Cambria Math" panose="02040503050406030204" pitchFamily="18" charset="0"/>
                      </a:rPr>
                      <m:t>)</m:t>
                    </m:r>
                  </m:oMath>
                </a14:m>
                <a:r>
                  <a:rPr lang="zh-CN" altLang="en-US" sz="2400" dirty="0"/>
                  <a:t> 更新 </a:t>
                </a:r>
                <a:r>
                  <a:rPr lang="en-US" altLang="zh-CN" sz="2400" b="1" i="1" dirty="0"/>
                  <a:t>x</a:t>
                </a:r>
                <a:endParaRPr lang="en-US" altLang="zh-CN" sz="2400" i="1" dirty="0"/>
              </a:p>
              <a:p>
                <a:pPr marL="385763" indent="-385763">
                  <a:buFont typeface="+mj-lt"/>
                  <a:buAutoNum type="arabicPeriod"/>
                </a:pPr>
                <a:r>
                  <a:rPr lang="zh-CN" altLang="en-US" sz="2400" dirty="0"/>
                  <a:t>若满足迭代</a:t>
                </a:r>
                <a:r>
                  <a:rPr lang="zh-CN" altLang="en-US" sz="2400" dirty="0">
                    <a:solidFill>
                      <a:srgbClr val="0070C0"/>
                    </a:solidFill>
                  </a:rPr>
                  <a:t>停止条件</a:t>
                </a:r>
                <a:r>
                  <a:rPr lang="zh-CN" altLang="en-US" sz="2400" dirty="0"/>
                  <a:t>则停止，否则继续转入步骤 </a:t>
                </a:r>
                <a:r>
                  <a:rPr lang="en-US" altLang="zh-CN" sz="2400" dirty="0"/>
                  <a:t>2</a:t>
                </a:r>
              </a:p>
            </p:txBody>
          </p:sp>
        </mc:Choice>
        <mc:Fallback xmlns="">
          <p:sp>
            <p:nvSpPr>
              <p:cNvPr id="5" name="内容占位符 4">
                <a:extLst>
                  <a:ext uri="{FF2B5EF4-FFF2-40B4-BE49-F238E27FC236}">
                    <a16:creationId xmlns:a16="http://schemas.microsoft.com/office/drawing/2014/main" id="{2A109224-1057-4BEE-A10B-6ABD4D5FD662}"/>
                  </a:ext>
                </a:extLst>
              </p:cNvPr>
              <p:cNvSpPr>
                <a:spLocks noGrp="1" noRot="1" noChangeAspect="1" noMove="1" noResize="1" noEditPoints="1" noAdjustHandles="1" noChangeArrowheads="1" noChangeShapeType="1" noTextEdit="1"/>
              </p:cNvSpPr>
              <p:nvPr>
                <p:ph idx="1"/>
              </p:nvPr>
            </p:nvSpPr>
            <p:spPr>
              <a:blipFill>
                <a:blip r:embed="rId2"/>
                <a:stretch>
                  <a:fillRect l="-1159"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944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897FC-DF18-4CDE-BA72-4D5F67701F71}"/>
              </a:ext>
            </a:extLst>
          </p:cNvPr>
          <p:cNvSpPr>
            <a:spLocks noGrp="1"/>
          </p:cNvSpPr>
          <p:nvPr>
            <p:ph type="title"/>
          </p:nvPr>
        </p:nvSpPr>
        <p:spPr/>
        <p:txBody>
          <a:bodyPr/>
          <a:lstStyle/>
          <a:p>
            <a:r>
              <a:rPr lang="zh-CN" altLang="en-US"/>
              <a:t>梯度下降法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5F9441-2873-424D-8D12-8321AC7F7569}"/>
                  </a:ext>
                </a:extLst>
              </p:cNvPr>
              <p:cNvSpPr>
                <a:spLocks noGrp="1"/>
              </p:cNvSpPr>
              <p:nvPr>
                <p:ph idx="1"/>
              </p:nvPr>
            </p:nvSpPr>
            <p:spPr/>
            <p:txBody>
              <a:bodyPr>
                <a:normAutofit lnSpcReduction="10000"/>
              </a:bodyPr>
              <a:lstStyle/>
              <a:p>
                <a:pPr marL="0" indent="0">
                  <a:buNone/>
                </a:pPr>
                <a:r>
                  <a:rPr lang="zh-CN" altLang="en-US" sz="2400" dirty="0"/>
                  <a:t>步长设置问题：太小收敛慢，太大会跑到其他吸引域</a:t>
                </a:r>
                <a:endParaRPr lang="en-US" altLang="zh-CN" sz="2400" dirty="0"/>
              </a:p>
              <a:p>
                <a:pPr>
                  <a:buFont typeface="Wingdings" panose="05000000000000000000" pitchFamily="2" charset="2"/>
                  <a:buChar char="n"/>
                </a:pPr>
                <a:r>
                  <a:rPr lang="zh-CN" altLang="en-US" sz="2400" dirty="0"/>
                  <a:t>初始步长</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0" i="1" smtClean="0">
                            <a:latin typeface="Cambria Math" panose="02040503050406030204" pitchFamily="18" charset="0"/>
                          </a:rPr>
                          <m:t>0</m:t>
                        </m:r>
                      </m:sub>
                    </m:sSub>
                  </m:oMath>
                </a14:m>
                <a:endParaRPr lang="en-US" altLang="zh-CN" sz="2400" dirty="0"/>
              </a:p>
              <a:p>
                <a:pPr>
                  <a:buFont typeface="Wingdings" panose="05000000000000000000" pitchFamily="2" charset="2"/>
                  <a:buChar char="n"/>
                </a:pPr>
                <a:r>
                  <a:rPr lang="zh-CN" altLang="en-US" sz="2400" dirty="0"/>
                  <a:t>第</a:t>
                </a:r>
                <a:r>
                  <a:rPr lang="en-US" altLang="zh-CN" sz="2400" dirty="0"/>
                  <a:t>n</a:t>
                </a:r>
                <a:r>
                  <a:rPr lang="zh-CN" altLang="en-US" sz="2400" dirty="0"/>
                  <a:t>次迭代步长</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𝑛</m:t>
                        </m:r>
                      </m:sub>
                    </m:sSub>
                  </m:oMath>
                </a14:m>
                <a:endParaRPr lang="en-US" altLang="zh-CN" sz="2400" dirty="0"/>
              </a:p>
              <a:p>
                <a:pPr marL="0" indent="0">
                  <a:buNone/>
                </a:pPr>
                <a:r>
                  <a:rPr lang="zh-CN" altLang="en-US" sz="2400" dirty="0"/>
                  <a:t>既可以是一个常量，比如 </a:t>
                </a:r>
                <a:r>
                  <a:rPr lang="en-US" altLang="zh-CN" sz="2400" dirty="0"/>
                  <a:t>1</a:t>
                </a:r>
                <a:r>
                  <a:rPr lang="zh-CN" altLang="en-US" sz="2400" dirty="0"/>
                  <a:t>，也可以是一个变量，以适应不同的函数形状，或加快优化速度</a:t>
                </a:r>
                <a:endParaRPr lang="en-US" altLang="zh-CN" sz="2400" dirty="0"/>
              </a:p>
              <a:p>
                <a:pPr marL="0" indent="0">
                  <a:buNone/>
                </a:pPr>
                <a:r>
                  <a:rPr lang="zh-CN" altLang="en-US" sz="2400" dirty="0"/>
                  <a:t>例如，</a:t>
                </a:r>
                <a:r>
                  <a:rPr lang="en-US" altLang="zh-CN" sz="2400" dirty="0"/>
                  <a:t>line search</a:t>
                </a:r>
                <a:r>
                  <a:rPr lang="zh-CN" altLang="en-US" sz="2400" dirty="0"/>
                  <a:t>方法：</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𝛼</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𝑛</m:t>
                              </m:r>
                              <m:r>
                                <a:rPr lang="en-US" altLang="zh-CN" sz="2400" b="0" i="1" smtClean="0">
                                  <a:latin typeface="Cambria Math" panose="02040503050406030204" pitchFamily="18" charset="0"/>
                                </a:rPr>
                                <m:t>−1</m:t>
                              </m:r>
                            </m:sub>
                          </m:sSub>
                        </m:num>
                        <m:den>
                          <m:r>
                            <a:rPr lang="en-US" altLang="zh-CN" sz="2400" b="0" i="1" smtClean="0">
                              <a:latin typeface="Cambria Math" panose="02040503050406030204" pitchFamily="18" charset="0"/>
                            </a:rPr>
                            <m:t>2</m:t>
                          </m:r>
                        </m:den>
                      </m:f>
                    </m:oMath>
                  </m:oMathPara>
                </a14:m>
                <a:endParaRPr lang="en-US" altLang="zh-CN" sz="2400" dirty="0"/>
              </a:p>
              <a:p>
                <a:pPr marL="0" indent="0">
                  <a:buNone/>
                </a:pPr>
                <a:r>
                  <a:rPr lang="zh-CN" altLang="en-US" sz="2400" dirty="0"/>
                  <a:t>或</a:t>
                </a:r>
                <a:r>
                  <a:rPr lang="en-US" altLang="zh-CN" sz="2400" dirty="0" err="1"/>
                  <a:t>Barzilai-Borwein</a:t>
                </a:r>
                <a:r>
                  <a:rPr lang="en-US" altLang="zh-CN" sz="2400" dirty="0"/>
                  <a:t> </a:t>
                </a:r>
                <a:r>
                  <a:rPr lang="zh-CN" altLang="en-US" sz="2400" dirty="0"/>
                  <a:t>方法：</a:t>
                </a:r>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𝛼</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f>
                        <m:fPr>
                          <m:ctrlPr>
                            <a:rPr lang="en-US" altLang="zh-CN" sz="2400" i="1" smtClean="0">
                              <a:latin typeface="Cambria Math" panose="02040503050406030204" pitchFamily="18" charset="0"/>
                            </a:rPr>
                          </m:ctrlPr>
                        </m:fPr>
                        <m:num>
                          <m:sSup>
                            <m:sSupPr>
                              <m:ctrlPr>
                                <a:rPr lang="en-US" altLang="zh-CN" sz="2400" i="1" smtClean="0">
                                  <a:latin typeface="Cambria Math" panose="02040503050406030204" pitchFamily="18" charset="0"/>
                                </a:rPr>
                              </m:ctrlPr>
                            </m:sSupPr>
                            <m:e>
                              <m:d>
                                <m:dPr>
                                  <m:ctrlPr>
                                    <a:rPr lang="en-US" altLang="zh-CN" sz="240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e>
                              </m:d>
                            </m:e>
                            <m:sup>
                              <m:r>
                                <a:rPr lang="en-US" altLang="zh-CN" sz="2400" b="0" i="1" smtClean="0">
                                  <a:latin typeface="Cambria Math" panose="02040503050406030204" pitchFamily="18" charset="0"/>
                                </a:rPr>
                                <m:t>𝑇</m:t>
                              </m:r>
                            </m:sup>
                          </m:sSup>
                          <m:d>
                            <m:dPr>
                              <m:begChr m:val="["/>
                              <m:endChr m:val="]"/>
                              <m:ctrlPr>
                                <a:rPr lang="en-US" altLang="zh-CN" sz="2400" i="1" smtClean="0">
                                  <a:latin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𝒙</m:t>
                                  </m:r>
                                </m:e>
                                <m:sub>
                                  <m:r>
                                    <a:rPr lang="en-US" altLang="zh-CN" sz="2400" b="0" i="1" smtClean="0">
                                      <a:latin typeface="Cambria Math" panose="02040503050406030204" pitchFamily="18" charset="0"/>
                                      <a:ea typeface="Cambria Math" panose="02040503050406030204" pitchFamily="18" charset="0"/>
                                    </a:rPr>
                                    <m:t>𝑛</m:t>
                                  </m:r>
                                </m:sub>
                              </m:sSub>
                              <m:r>
                                <a:rPr lang="en-US" altLang="zh-CN" sz="2400" b="0" i="1" smtClean="0">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𝒙</m:t>
                                  </m:r>
                                </m:e>
                                <m:sub>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e>
                          </m:d>
                        </m:num>
                        <m:den>
                          <m:sSup>
                            <m:sSupPr>
                              <m:ctrlPr>
                                <a:rPr lang="en-US" altLang="zh-CN" sz="2400" i="1" smtClean="0">
                                  <a:latin typeface="Cambria Math" panose="02040503050406030204" pitchFamily="18" charset="0"/>
                                </a:rPr>
                              </m:ctrlPr>
                            </m:sSupPr>
                            <m:e>
                              <m:d>
                                <m:dPr>
                                  <m:begChr m:val="‖"/>
                                  <m:endChr m:val="‖"/>
                                  <m:ctrlPr>
                                    <a:rPr lang="en-US" altLang="zh-CN" sz="2400" i="1" smtClean="0">
                                      <a:latin typeface="Cambria Math" panose="02040503050406030204" pitchFamily="18" charset="0"/>
                                    </a:rPr>
                                  </m:ctrlPr>
                                </m:dPr>
                                <m:e>
                                  <m:r>
                                    <a:rPr lang="zh-CN" altLang="en-US" sz="2400" b="1" i="1" smtClean="0">
                                      <a:latin typeface="Cambria Math" panose="02040503050406030204" pitchFamily="18" charset="0"/>
                                      <a:ea typeface="Cambria Math" panose="02040503050406030204" pitchFamily="18" charset="0"/>
                                    </a:rPr>
                                    <m:t>𝛁</m:t>
                                  </m:r>
                                  <m:r>
                                    <a:rPr lang="en-US" altLang="zh-CN" sz="2400" b="0" i="1">
                                      <a:latin typeface="Cambria Math" panose="02040503050406030204" pitchFamily="18" charset="0"/>
                                      <a:ea typeface="Cambria Math" panose="02040503050406030204" pitchFamily="18" charset="0"/>
                                    </a:rPr>
                                    <m:t>𝑓</m:t>
                                  </m:r>
                                  <m:r>
                                    <a:rPr lang="en-US" altLang="zh-CN" sz="2400" b="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b="0" i="1">
                                          <a:latin typeface="Cambria Math" panose="02040503050406030204" pitchFamily="18" charset="0"/>
                                          <a:ea typeface="Cambria Math" panose="02040503050406030204" pitchFamily="18" charset="0"/>
                                        </a:rPr>
                                        <m:t>𝑛</m:t>
                                      </m:r>
                                    </m:sub>
                                  </m:sSub>
                                  <m:r>
                                    <a:rPr lang="en-US" altLang="zh-CN" sz="2400" b="0" i="1">
                                      <a:latin typeface="Cambria Math" panose="02040503050406030204" pitchFamily="18" charset="0"/>
                                      <a:ea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m:t>
                                  </m:r>
                                  <m:r>
                                    <a:rPr lang="en-US" altLang="zh-CN" sz="2400" b="0" i="1">
                                      <a:latin typeface="Cambria Math" panose="02040503050406030204" pitchFamily="18" charset="0"/>
                                      <a:ea typeface="Cambria Math" panose="02040503050406030204" pitchFamily="18" charset="0"/>
                                    </a:rPr>
                                    <m:t>𝑓</m:t>
                                  </m:r>
                                  <m:r>
                                    <a:rPr lang="en-US" altLang="zh-CN" sz="2400" b="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b="0" i="1">
                                          <a:latin typeface="Cambria Math" panose="02040503050406030204" pitchFamily="18" charset="0"/>
                                          <a:ea typeface="Cambria Math" panose="02040503050406030204" pitchFamily="18" charset="0"/>
                                        </a:rPr>
                                        <m:t>𝑛</m:t>
                                      </m:r>
                                      <m:r>
                                        <a:rPr lang="en-US" altLang="zh-CN" sz="2400" b="0" i="1">
                                          <a:latin typeface="Cambria Math" panose="02040503050406030204" pitchFamily="18" charset="0"/>
                                          <a:ea typeface="Cambria Math" panose="02040503050406030204" pitchFamily="18" charset="0"/>
                                        </a:rPr>
                                        <m:t>−1</m:t>
                                      </m:r>
                                    </m:sub>
                                  </m:sSub>
                                  <m:r>
                                    <a:rPr lang="en-US" altLang="zh-CN" sz="2400" b="0" i="1">
                                      <a:latin typeface="Cambria Math" panose="02040503050406030204" pitchFamily="18" charset="0"/>
                                      <a:ea typeface="Cambria Math" panose="02040503050406030204" pitchFamily="18" charset="0"/>
                                    </a:rPr>
                                    <m:t>)</m:t>
                                  </m:r>
                                </m:e>
                              </m:d>
                            </m:e>
                            <m:sup>
                              <m:r>
                                <a:rPr lang="en-US" altLang="zh-CN" sz="2400" b="0" i="1" smtClean="0">
                                  <a:latin typeface="Cambria Math" panose="02040503050406030204" pitchFamily="18" charset="0"/>
                                </a:rPr>
                                <m:t>2</m:t>
                              </m:r>
                            </m:sup>
                          </m:sSup>
                        </m:den>
                      </m:f>
                    </m:oMath>
                  </m:oMathPara>
                </a14:m>
                <a:endParaRPr lang="en-US" altLang="zh-CN" sz="2400" dirty="0"/>
              </a:p>
            </p:txBody>
          </p:sp>
        </mc:Choice>
        <mc:Fallback xmlns="">
          <p:sp>
            <p:nvSpPr>
              <p:cNvPr id="3" name="内容占位符 2">
                <a:extLst>
                  <a:ext uri="{FF2B5EF4-FFF2-40B4-BE49-F238E27FC236}">
                    <a16:creationId xmlns:a16="http://schemas.microsoft.com/office/drawing/2014/main" id="{155F9441-2873-424D-8D12-8321AC7F7569}"/>
                  </a:ext>
                </a:extLst>
              </p:cNvPr>
              <p:cNvSpPr>
                <a:spLocks noGrp="1" noRot="1" noChangeAspect="1" noMove="1" noResize="1" noEditPoints="1" noAdjustHandles="1" noChangeArrowheads="1" noChangeShapeType="1" noTextEdit="1"/>
              </p:cNvSpPr>
              <p:nvPr>
                <p:ph idx="1"/>
              </p:nvPr>
            </p:nvSpPr>
            <p:spPr>
              <a:blipFill>
                <a:blip r:embed="rId2"/>
                <a:stretch>
                  <a:fillRect l="-1130" t="-17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46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186AC-7B57-4358-AE53-EE53C4DED279}"/>
              </a:ext>
            </a:extLst>
          </p:cNvPr>
          <p:cNvSpPr>
            <a:spLocks noGrp="1"/>
          </p:cNvSpPr>
          <p:nvPr>
            <p:ph type="title"/>
          </p:nvPr>
        </p:nvSpPr>
        <p:spPr/>
        <p:txBody>
          <a:bodyPr/>
          <a:lstStyle/>
          <a:p>
            <a:r>
              <a:rPr lang="zh-CN" altLang="en-US" dirty="0"/>
              <a:t>课程考核</a:t>
            </a:r>
          </a:p>
        </p:txBody>
      </p:sp>
      <p:sp>
        <p:nvSpPr>
          <p:cNvPr id="3" name="内容占位符 2">
            <a:extLst>
              <a:ext uri="{FF2B5EF4-FFF2-40B4-BE49-F238E27FC236}">
                <a16:creationId xmlns:a16="http://schemas.microsoft.com/office/drawing/2014/main" id="{BD516606-F707-414C-BAF2-33EFCD76056B}"/>
              </a:ext>
            </a:extLst>
          </p:cNvPr>
          <p:cNvSpPr>
            <a:spLocks noGrp="1"/>
          </p:cNvSpPr>
          <p:nvPr>
            <p:ph idx="1"/>
          </p:nvPr>
        </p:nvSpPr>
        <p:spPr>
          <a:xfrm>
            <a:off x="259080" y="1165860"/>
            <a:ext cx="7118113" cy="4853940"/>
          </a:xfrm>
        </p:spPr>
        <p:txBody>
          <a:bodyPr/>
          <a:lstStyle/>
          <a:p>
            <a:pPr>
              <a:buFont typeface="Wingdings" panose="05000000000000000000" pitchFamily="2" charset="2"/>
              <a:buChar char="ü"/>
            </a:pPr>
            <a:r>
              <a:rPr lang="zh-CN" altLang="en-US" dirty="0"/>
              <a:t>考核方式：课程论文</a:t>
            </a:r>
            <a:endParaRPr lang="en-US" altLang="zh-CN" dirty="0"/>
          </a:p>
          <a:p>
            <a:pPr>
              <a:buFont typeface="Wingdings" panose="05000000000000000000" pitchFamily="2" charset="2"/>
              <a:buChar char="ü"/>
            </a:pPr>
            <a:r>
              <a:rPr lang="zh-CN" altLang="en-US" dirty="0"/>
              <a:t>选题：</a:t>
            </a:r>
            <a:endParaRPr lang="en-US" altLang="zh-CN" dirty="0"/>
          </a:p>
          <a:p>
            <a:pPr lvl="1">
              <a:buFont typeface="Wingdings" panose="05000000000000000000" pitchFamily="2" charset="2"/>
              <a:buChar char="p"/>
            </a:pPr>
            <a:r>
              <a:rPr lang="zh-CN" altLang="en-US" sz="2400" dirty="0"/>
              <a:t>以优化为主题，结合研究方向，题目自选，</a:t>
            </a:r>
            <a:r>
              <a:rPr lang="zh-CN" altLang="en-US" sz="2400" dirty="0">
                <a:solidFill>
                  <a:srgbClr val="FF0000"/>
                </a:solidFill>
              </a:rPr>
              <a:t>要求论文后面附上源代码</a:t>
            </a:r>
            <a:endParaRPr lang="en-US" altLang="zh-CN" sz="2400" dirty="0">
              <a:solidFill>
                <a:srgbClr val="FF0000"/>
              </a:solidFill>
            </a:endParaRPr>
          </a:p>
          <a:p>
            <a:pPr>
              <a:buFont typeface="Wingdings" panose="05000000000000000000" pitchFamily="2" charset="2"/>
              <a:buChar char="ü"/>
            </a:pPr>
            <a:r>
              <a:rPr lang="zh-CN" altLang="en-US" dirty="0"/>
              <a:t>评分标准：</a:t>
            </a:r>
            <a:endParaRPr lang="en-US" altLang="zh-CN" dirty="0"/>
          </a:p>
          <a:p>
            <a:pPr lvl="1">
              <a:buFont typeface="Wingdings" panose="05000000000000000000" pitchFamily="2" charset="2"/>
              <a:buChar char="p"/>
            </a:pPr>
            <a:r>
              <a:rPr lang="zh-CN" altLang="en-US" sz="2400" dirty="0"/>
              <a:t>优秀：提出新（改进）想法且有实验结果支撑</a:t>
            </a:r>
            <a:endParaRPr lang="en-US" altLang="zh-CN" sz="2400" dirty="0"/>
          </a:p>
          <a:p>
            <a:pPr lvl="1">
              <a:buFont typeface="Wingdings" panose="05000000000000000000" pitchFamily="2" charset="2"/>
              <a:buChar char="p"/>
            </a:pPr>
            <a:r>
              <a:rPr lang="zh-CN" altLang="en-US" sz="2400" dirty="0"/>
              <a:t>良：一般性实验分析和讨论</a:t>
            </a:r>
            <a:endParaRPr lang="en-US" altLang="zh-CN" sz="2400" dirty="0"/>
          </a:p>
          <a:p>
            <a:pPr lvl="1">
              <a:buFont typeface="Wingdings" panose="05000000000000000000" pitchFamily="2" charset="2"/>
              <a:buChar char="p"/>
            </a:pPr>
            <a:r>
              <a:rPr lang="zh-CN" altLang="en-US" sz="2400" dirty="0"/>
              <a:t>中：具有学术意义的综述报告</a:t>
            </a:r>
            <a:endParaRPr lang="en-US" altLang="zh-CN" sz="2400" dirty="0"/>
          </a:p>
          <a:p>
            <a:pPr lvl="1">
              <a:buFont typeface="Wingdings" panose="05000000000000000000" pitchFamily="2" charset="2"/>
              <a:buChar char="p"/>
            </a:pPr>
            <a:r>
              <a:rPr lang="zh-CN" altLang="en-US" sz="2400" dirty="0"/>
              <a:t>及格：符合学术论文规范</a:t>
            </a:r>
            <a:endParaRPr lang="en-US" altLang="zh-CN" sz="2400" dirty="0"/>
          </a:p>
          <a:p>
            <a:pPr lvl="1">
              <a:buFont typeface="Wingdings" panose="05000000000000000000" pitchFamily="2" charset="2"/>
              <a:buChar char="p"/>
            </a:pPr>
            <a:r>
              <a:rPr lang="zh-CN" altLang="en-US" sz="2400" dirty="0"/>
              <a:t>不及格：缺勤达</a:t>
            </a:r>
            <a:r>
              <a:rPr lang="en-US" altLang="zh-CN" sz="2400" dirty="0"/>
              <a:t>4</a:t>
            </a:r>
            <a:r>
              <a:rPr lang="zh-CN" altLang="en-US" sz="2400" dirty="0"/>
              <a:t>次，无课程论文或者课程论文特别差</a:t>
            </a:r>
          </a:p>
        </p:txBody>
      </p:sp>
      <p:pic>
        <p:nvPicPr>
          <p:cNvPr id="4" name="Picture 2" descr="http://img.mp.itc.cn/upload/20161212/6622f155a94e4ad3a1880eea27c69547_th.jpeg">
            <a:extLst>
              <a:ext uri="{FF2B5EF4-FFF2-40B4-BE49-F238E27FC236}">
                <a16:creationId xmlns:a16="http://schemas.microsoft.com/office/drawing/2014/main" id="{B099CBEC-6B9B-4494-8D6A-246684518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506" y="1036320"/>
            <a:ext cx="1441414" cy="485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47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897FC-DF18-4CDE-BA72-4D5F67701F71}"/>
              </a:ext>
            </a:extLst>
          </p:cNvPr>
          <p:cNvSpPr>
            <a:spLocks noGrp="1"/>
          </p:cNvSpPr>
          <p:nvPr>
            <p:ph type="title"/>
          </p:nvPr>
        </p:nvSpPr>
        <p:spPr/>
        <p:txBody>
          <a:bodyPr/>
          <a:lstStyle/>
          <a:p>
            <a:r>
              <a:rPr lang="zh-CN" altLang="en-US"/>
              <a:t>梯度下降法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5F9441-2873-424D-8D12-8321AC7F7569}"/>
                  </a:ext>
                </a:extLst>
              </p:cNvPr>
              <p:cNvSpPr>
                <a:spLocks noGrp="1"/>
              </p:cNvSpPr>
              <p:nvPr>
                <p:ph idx="1"/>
              </p:nvPr>
            </p:nvSpPr>
            <p:spPr/>
            <p:txBody>
              <a:bodyPr>
                <a:normAutofit/>
              </a:bodyPr>
              <a:lstStyle/>
              <a:p>
                <a:r>
                  <a:rPr lang="zh-CN" altLang="en-US" sz="2400" dirty="0"/>
                  <a:t>终止条件</a:t>
                </a:r>
                <a:endParaRPr lang="en-US" altLang="zh-CN" sz="2400" dirty="0"/>
              </a:p>
              <a:p>
                <a:pPr marL="457200" indent="-457200">
                  <a:buFont typeface="+mj-lt"/>
                  <a:buAutoNum type="arabicPeriod"/>
                </a:pPr>
                <a:r>
                  <a:rPr lang="zh-CN" altLang="en-US" sz="2400" dirty="0"/>
                  <a:t>最大迭代次数</a:t>
                </a:r>
                <a:endParaRPr lang="en-US" altLang="zh-CN" sz="2400" dirty="0"/>
              </a:p>
              <a:p>
                <a:pPr marL="457200" indent="-457200">
                  <a:buFont typeface="+mj-lt"/>
                  <a:buAutoNum type="arabicPeriod"/>
                </a:pPr>
                <a:r>
                  <a:rPr lang="zh-CN" altLang="en-US" sz="2400" dirty="0"/>
                  <a:t>收敛到关键点：</a:t>
                </a:r>
                <a:r>
                  <a:rPr lang="en-US" altLang="zh-CN" sz="2400" dirty="0"/>
                  <a:t> </a:t>
                </a:r>
                <a14:m>
                  <m:oMath xmlns:m="http://schemas.openxmlformats.org/officeDocument/2006/math">
                    <m:d>
                      <m:dPr>
                        <m:begChr m:val="‖"/>
                        <m:endChr m:val="‖"/>
                        <m:ctrlPr>
                          <a:rPr lang="en-US" altLang="zh-CN" sz="2400" i="1">
                            <a:latin typeface="Cambria Math" panose="02040503050406030204" pitchFamily="18" charset="0"/>
                          </a:rPr>
                        </m:ctrlPr>
                      </m:dPr>
                      <m:e>
                        <m:r>
                          <m:rPr>
                            <m:sty m:val="p"/>
                          </m:rPr>
                          <a:rPr lang="en-US" altLang="zh-CN" sz="2400" b="0" i="1" smtClean="0">
                            <a:latin typeface="Cambria Math" panose="02040503050406030204" pitchFamily="18" charset="0"/>
                            <a:ea typeface="Cambria Math" panose="02040503050406030204" pitchFamily="18" charset="0"/>
                          </a:rPr>
                          <m:t>∇</m:t>
                        </m:r>
                        <m:r>
                          <a:rPr lang="en-US" altLang="zh-CN" sz="2400" b="0" i="1">
                            <a:latin typeface="Cambria Math" panose="02040503050406030204" pitchFamily="18" charset="0"/>
                            <a:ea typeface="Cambria Math" panose="02040503050406030204" pitchFamily="18" charset="0"/>
                          </a:rPr>
                          <m:t>𝑓</m:t>
                        </m:r>
                        <m:r>
                          <a:rPr lang="en-US" altLang="zh-CN" sz="2400" b="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b="0" i="1">
                                <a:latin typeface="Cambria Math" panose="02040503050406030204" pitchFamily="18" charset="0"/>
                                <a:ea typeface="Cambria Math" panose="02040503050406030204" pitchFamily="18" charset="0"/>
                              </a:rPr>
                              <m:t>𝑛</m:t>
                            </m:r>
                            <m:r>
                              <a:rPr lang="en-US" altLang="zh-CN" sz="2400" b="0" i="1">
                                <a:latin typeface="Cambria Math" panose="02040503050406030204" pitchFamily="18" charset="0"/>
                                <a:ea typeface="Cambria Math" panose="02040503050406030204" pitchFamily="18" charset="0"/>
                              </a:rPr>
                              <m:t>+1</m:t>
                            </m:r>
                          </m:sub>
                        </m:sSub>
                        <m:r>
                          <a:rPr lang="en-US" altLang="zh-CN" sz="2400" b="0" i="1">
                            <a:latin typeface="Cambria Math" panose="02040503050406030204" pitchFamily="18" charset="0"/>
                            <a:ea typeface="Cambria Math" panose="02040503050406030204" pitchFamily="18" charset="0"/>
                          </a:rPr>
                          <m:t>)</m:t>
                        </m:r>
                      </m:e>
                    </m:d>
                    <m:r>
                      <a:rPr lang="en-US" altLang="zh-CN" sz="2400" b="0" i="1" smtClean="0">
                        <a:latin typeface="Cambria Math" panose="02040503050406030204" pitchFamily="18" charset="0"/>
                        <a:ea typeface="Cambria Math" panose="02040503050406030204" pitchFamily="18" charset="0"/>
                      </a:rPr>
                      <m:t>&lt;</m:t>
                    </m:r>
                    <m:sSub>
                      <m:sSubPr>
                        <m:ctrlPr>
                          <a:rPr lang="en-US" altLang="zh-CN" sz="2400" b="0" i="1" smtClean="0">
                            <a:latin typeface="Cambria Math" panose="02040503050406030204" pitchFamily="18" charset="0"/>
                            <a:ea typeface="Cambria Math" panose="02040503050406030204" pitchFamily="18" charset="0"/>
                          </a:rPr>
                        </m:ctrlPr>
                      </m:sSubPr>
                      <m:e>
                        <m:r>
                          <a:rPr lang="zh-CN" altLang="en-US" sz="2400" b="0" i="1" smtClean="0">
                            <a:latin typeface="Cambria Math" panose="02040503050406030204" pitchFamily="18" charset="0"/>
                            <a:ea typeface="Cambria Math" panose="02040503050406030204" pitchFamily="18" charset="0"/>
                          </a:rPr>
                          <m:t>𝜀</m:t>
                        </m:r>
                      </m:e>
                      <m:sub>
                        <m:r>
                          <a:rPr lang="en-US" altLang="zh-CN" sz="2400" b="0" i="1" smtClean="0">
                            <a:latin typeface="Cambria Math" panose="02040503050406030204" pitchFamily="18" charset="0"/>
                            <a:ea typeface="Cambria Math" panose="02040503050406030204" pitchFamily="18" charset="0"/>
                          </a:rPr>
                          <m:t>𝑔</m:t>
                        </m:r>
                      </m:sub>
                    </m:sSub>
                  </m:oMath>
                </a14:m>
                <a:endParaRPr lang="en-US" altLang="zh-CN" sz="2400" dirty="0"/>
              </a:p>
              <a:p>
                <a:pPr marL="457200" indent="-457200">
                  <a:buFont typeface="+mj-lt"/>
                  <a:buAutoNum type="arabicPeriod"/>
                </a:pPr>
                <a:r>
                  <a:rPr lang="zh-CN" altLang="en-US" sz="2400" dirty="0"/>
                  <a:t>收敛到一个局部最优解：</a:t>
                </a:r>
                <a:r>
                  <a:rPr lang="en-US" altLang="zh-CN" sz="2400" dirty="0"/>
                  <a:t> </a:t>
                </a:r>
                <a14:m>
                  <m:oMath xmlns:m="http://schemas.openxmlformats.org/officeDocument/2006/math">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b="0" i="1">
                                <a:latin typeface="Cambria Math" panose="02040503050406030204" pitchFamily="18" charset="0"/>
                                <a:ea typeface="Cambria Math" panose="02040503050406030204" pitchFamily="18" charset="0"/>
                              </a:rPr>
                              <m:t>𝑛</m:t>
                            </m:r>
                            <m:r>
                              <a:rPr lang="en-US" altLang="zh-CN" sz="2400" b="0" i="1">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b="0" i="1">
                                <a:latin typeface="Cambria Math" panose="02040503050406030204" pitchFamily="18" charset="0"/>
                                <a:ea typeface="Cambria Math" panose="02040503050406030204" pitchFamily="18" charset="0"/>
                              </a:rPr>
                              <m:t>𝑛</m:t>
                            </m:r>
                          </m:sub>
                        </m:sSub>
                      </m:e>
                    </m:d>
                    <m:r>
                      <a:rPr lang="en-US" altLang="zh-CN" sz="2400" b="0" i="1">
                        <a:latin typeface="Cambria Math" panose="02040503050406030204" pitchFamily="18" charset="0"/>
                        <a:ea typeface="Cambria Math" panose="02040503050406030204" pitchFamily="18" charset="0"/>
                      </a:rPr>
                      <m:t>&lt;</m:t>
                    </m:r>
                    <m:sSub>
                      <m:sSubPr>
                        <m:ctrlPr>
                          <a:rPr lang="en-US" altLang="zh-CN" sz="2400" i="1">
                            <a:latin typeface="Cambria Math" panose="02040503050406030204" pitchFamily="18" charset="0"/>
                            <a:ea typeface="Cambria Math" panose="02040503050406030204" pitchFamily="18" charset="0"/>
                          </a:rPr>
                        </m:ctrlPr>
                      </m:sSubPr>
                      <m:e>
                        <m:r>
                          <a:rPr lang="zh-CN" altLang="en-US" sz="2400" b="0" i="1">
                            <a:latin typeface="Cambria Math" panose="02040503050406030204" pitchFamily="18" charset="0"/>
                            <a:ea typeface="Cambria Math" panose="02040503050406030204" pitchFamily="18" charset="0"/>
                          </a:rPr>
                          <m:t>𝜀</m:t>
                        </m:r>
                      </m:e>
                      <m:sub>
                        <m:r>
                          <a:rPr lang="en-US" altLang="zh-CN" sz="2400" b="0" i="1" smtClean="0">
                            <a:latin typeface="Cambria Math" panose="02040503050406030204" pitchFamily="18" charset="0"/>
                            <a:ea typeface="Cambria Math" panose="02040503050406030204" pitchFamily="18" charset="0"/>
                          </a:rPr>
                          <m:t>𝑥</m:t>
                        </m:r>
                      </m:sub>
                    </m:sSub>
                  </m:oMath>
                </a14:m>
                <a:endParaRPr lang="en-US" altLang="zh-CN" sz="2400" dirty="0"/>
              </a:p>
              <a:p>
                <a:pPr marL="457200" indent="-457200">
                  <a:buFont typeface="+mj-lt"/>
                  <a:buAutoNum type="arabicPeriod"/>
                </a:pPr>
                <a:r>
                  <a:rPr lang="zh-CN" altLang="en-US" sz="2400" dirty="0"/>
                  <a:t>发散，跑到其他吸引域：</a:t>
                </a:r>
                <a:r>
                  <a:rPr lang="en-US" altLang="zh-CN" sz="2400" b="1" dirty="0">
                    <a:ea typeface="Cambria Math" panose="02040503050406030204" pitchFamily="18" charset="0"/>
                  </a:rPr>
                  <a:t> </a:t>
                </a:r>
                <a14:m>
                  <m:oMath xmlns:m="http://schemas.openxmlformats.org/officeDocument/2006/math">
                    <m:r>
                      <a:rPr lang="en-US" altLang="zh-CN" sz="2400" b="0" i="1">
                        <a:latin typeface="Cambria Math" panose="02040503050406030204" pitchFamily="18" charset="0"/>
                        <a:ea typeface="Cambria Math" panose="02040503050406030204" pitchFamily="18" charset="0"/>
                      </a:rPr>
                      <m:t>𝑓</m:t>
                    </m:r>
                    <m:d>
                      <m:dPr>
                        <m:ctrlPr>
                          <a:rPr lang="en-US" altLang="zh-CN" sz="2400" b="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b="0" i="1">
                                <a:latin typeface="Cambria Math" panose="02040503050406030204" pitchFamily="18" charset="0"/>
                                <a:ea typeface="Cambria Math" panose="02040503050406030204" pitchFamily="18" charset="0"/>
                              </a:rPr>
                              <m:t>𝑛</m:t>
                            </m:r>
                            <m:r>
                              <a:rPr lang="en-US" altLang="zh-CN" sz="2400" b="0" i="1">
                                <a:latin typeface="Cambria Math" panose="02040503050406030204" pitchFamily="18" charset="0"/>
                                <a:ea typeface="Cambria Math" panose="02040503050406030204" pitchFamily="18" charset="0"/>
                              </a:rPr>
                              <m:t>+1</m:t>
                            </m:r>
                          </m:sub>
                        </m:sSub>
                      </m:e>
                    </m:d>
                    <m:r>
                      <a:rPr lang="en-US" altLang="zh-CN" sz="2400" b="0" i="0" smtClean="0">
                        <a:latin typeface="Cambria Math" panose="02040503050406030204" pitchFamily="18" charset="0"/>
                        <a:ea typeface="Cambria Math" panose="02040503050406030204" pitchFamily="18" charset="0"/>
                      </a:rPr>
                      <m:t>&gt;</m:t>
                    </m:r>
                    <m:r>
                      <a:rPr lang="en-US" altLang="zh-CN" sz="2400" i="1">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i="1">
                            <a:latin typeface="Cambria Math" panose="02040503050406030204" pitchFamily="18" charset="0"/>
                            <a:ea typeface="Cambria Math" panose="02040503050406030204" pitchFamily="18" charset="0"/>
                          </a:rPr>
                          <m:t>𝑛</m:t>
                        </m:r>
                      </m:sub>
                    </m:sSub>
                    <m:r>
                      <a:rPr lang="en-US" altLang="zh-CN" sz="2400" i="1">
                        <a:latin typeface="Cambria Math" panose="02040503050406030204" pitchFamily="18" charset="0"/>
                        <a:ea typeface="Cambria Math" panose="02040503050406030204" pitchFamily="18" charset="0"/>
                      </a:rPr>
                      <m:t>)</m:t>
                    </m:r>
                  </m:oMath>
                </a14:m>
                <a:endParaRPr lang="en-US" altLang="zh-CN" sz="2400" dirty="0"/>
              </a:p>
            </p:txBody>
          </p:sp>
        </mc:Choice>
        <mc:Fallback xmlns="">
          <p:sp>
            <p:nvSpPr>
              <p:cNvPr id="3" name="内容占位符 2">
                <a:extLst>
                  <a:ext uri="{FF2B5EF4-FFF2-40B4-BE49-F238E27FC236}">
                    <a16:creationId xmlns:a16="http://schemas.microsoft.com/office/drawing/2014/main" id="{155F9441-2873-424D-8D12-8321AC7F7569}"/>
                  </a:ext>
                </a:extLst>
              </p:cNvPr>
              <p:cNvSpPr>
                <a:spLocks noGrp="1" noRot="1" noChangeAspect="1" noMove="1" noResize="1" noEditPoints="1" noAdjustHandles="1" noChangeArrowheads="1" noChangeShapeType="1" noTextEdit="1"/>
              </p:cNvSpPr>
              <p:nvPr>
                <p:ph idx="1"/>
              </p:nvPr>
            </p:nvSpPr>
            <p:spPr>
              <a:blipFill>
                <a:blip r:embed="rId2"/>
                <a:stretch>
                  <a:fillRect l="-1005"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5903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897FC-DF18-4CDE-BA72-4D5F67701F71}"/>
              </a:ext>
            </a:extLst>
          </p:cNvPr>
          <p:cNvSpPr>
            <a:spLocks noGrp="1"/>
          </p:cNvSpPr>
          <p:nvPr>
            <p:ph type="title"/>
          </p:nvPr>
        </p:nvSpPr>
        <p:spPr/>
        <p:txBody>
          <a:bodyPr/>
          <a:lstStyle/>
          <a:p>
            <a:r>
              <a:rPr lang="zh-CN" altLang="en-US" dirty="0"/>
              <a:t>梯度下降法</a:t>
            </a:r>
          </a:p>
        </p:txBody>
      </p:sp>
      <p:sp>
        <p:nvSpPr>
          <p:cNvPr id="3" name="内容占位符 2">
            <a:extLst>
              <a:ext uri="{FF2B5EF4-FFF2-40B4-BE49-F238E27FC236}">
                <a16:creationId xmlns:a16="http://schemas.microsoft.com/office/drawing/2014/main" id="{155F9441-2873-424D-8D12-8321AC7F7569}"/>
              </a:ext>
            </a:extLst>
          </p:cNvPr>
          <p:cNvSpPr>
            <a:spLocks noGrp="1"/>
          </p:cNvSpPr>
          <p:nvPr>
            <p:ph idx="1"/>
          </p:nvPr>
        </p:nvSpPr>
        <p:spPr/>
        <p:txBody>
          <a:bodyPr/>
          <a:lstStyle/>
          <a:p>
            <a:pPr marL="0" indent="0">
              <a:buNone/>
            </a:pPr>
            <a:r>
              <a:rPr lang="zh-CN" altLang="en-US" dirty="0"/>
              <a:t>应用实例：</a:t>
            </a:r>
            <a:endParaRPr lang="en-US" altLang="zh-CN" dirty="0"/>
          </a:p>
          <a:p>
            <a:pPr marL="0" indent="0">
              <a:buNone/>
            </a:pPr>
            <a:endParaRPr lang="en-US" altLang="zh-CN" dirty="0"/>
          </a:p>
          <a:p>
            <a:pPr>
              <a:lnSpc>
                <a:spcPct val="150000"/>
              </a:lnSpc>
              <a:buFont typeface="Wingdings" panose="05000000000000000000" pitchFamily="2" charset="2"/>
              <a:buChar char="n"/>
            </a:pPr>
            <a:r>
              <a:rPr lang="zh-CN" altLang="en-US" dirty="0"/>
              <a:t>求</a:t>
            </a:r>
            <a:r>
              <a:rPr lang="en-US" altLang="zh-CN" dirty="0" err="1"/>
              <a:t>Rosenbrock</a:t>
            </a:r>
            <a:r>
              <a:rPr lang="zh-CN" altLang="en-US" dirty="0"/>
              <a:t>函数的极值点</a:t>
            </a:r>
            <a:endParaRPr lang="en-US" altLang="zh-CN" dirty="0"/>
          </a:p>
          <a:p>
            <a:pPr>
              <a:lnSpc>
                <a:spcPct val="150000"/>
              </a:lnSpc>
              <a:buFont typeface="Wingdings" panose="05000000000000000000" pitchFamily="2" charset="2"/>
              <a:buChar char="n"/>
            </a:pPr>
            <a:r>
              <a:rPr lang="zh-CN" altLang="en-US" dirty="0"/>
              <a:t>解决线性回归问题</a:t>
            </a:r>
            <a:endParaRPr lang="en-US" altLang="zh-CN" dirty="0"/>
          </a:p>
        </p:txBody>
      </p:sp>
    </p:spTree>
    <p:extLst>
      <p:ext uri="{BB962C8B-B14F-4D97-AF65-F5344CB8AC3E}">
        <p14:creationId xmlns:p14="http://schemas.microsoft.com/office/powerpoint/2010/main" val="2611193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204F2-1501-4F70-8516-C1FDE5D493E6}"/>
              </a:ext>
            </a:extLst>
          </p:cNvPr>
          <p:cNvSpPr>
            <a:spLocks noGrp="1"/>
          </p:cNvSpPr>
          <p:nvPr>
            <p:ph type="title"/>
          </p:nvPr>
        </p:nvSpPr>
        <p:spPr/>
        <p:txBody>
          <a:bodyPr/>
          <a:lstStyle/>
          <a:p>
            <a:r>
              <a:rPr lang="zh-CN" altLang="en-US" dirty="0"/>
              <a:t>求</a:t>
            </a:r>
            <a:r>
              <a:rPr lang="en-US" altLang="zh-CN" dirty="0" err="1"/>
              <a:t>Rosenbrock</a:t>
            </a:r>
            <a:r>
              <a:rPr lang="zh-CN" altLang="en-US" dirty="0"/>
              <a:t>函数的极小值点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0BB902-D5FE-4DED-BEE0-6AF13C60AB13}"/>
                  </a:ext>
                </a:extLst>
              </p:cNvPr>
              <p:cNvSpPr>
                <a:spLocks noGrp="1"/>
              </p:cNvSpPr>
              <p:nvPr>
                <p:ph idx="1"/>
              </p:nvPr>
            </p:nvSpPr>
            <p:spPr>
              <a:xfrm>
                <a:off x="628651" y="2226469"/>
                <a:ext cx="4578350" cy="3263504"/>
              </a:xfrm>
            </p:spPr>
            <p:txBody>
              <a:bodyPr>
                <a:normAutofit fontScale="47500" lnSpcReduction="20000"/>
              </a:bodyPr>
              <a:lstStyle/>
              <a:p>
                <a:pPr marL="0" indent="0">
                  <a:lnSpc>
                    <a:spcPct val="120000"/>
                  </a:lnSpc>
                  <a:buNone/>
                </a:pPr>
                <a:r>
                  <a:rPr lang="en-US" altLang="zh-CN" dirty="0"/>
                  <a:t>Rosenbrock</a:t>
                </a:r>
                <a:r>
                  <a:rPr lang="zh-CN" altLang="en-US" dirty="0"/>
                  <a:t>函数是一个二元函数，其表达式如下：</a:t>
                </a:r>
                <a:endParaRPr lang="en-US" altLang="zh-CN" dirty="0"/>
              </a:p>
              <a:p>
                <a:pPr marL="0" indent="0">
                  <a:lnSpc>
                    <a:spcPct val="120000"/>
                  </a:lnSpc>
                  <a:buNone/>
                </a:pPr>
                <a:endParaRPr lang="en-US" altLang="zh-CN" b="0"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+100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1</m:t>
                                  </m:r>
                                </m:sub>
                              </m:sSub>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m:oMathPara>
                </a14:m>
                <a:endParaRPr lang="en-US" altLang="zh-CN" dirty="0"/>
              </a:p>
              <a:p>
                <a:pPr marL="0" indent="0">
                  <a:lnSpc>
                    <a:spcPct val="120000"/>
                  </a:lnSpc>
                  <a:buNone/>
                </a:pPr>
                <a:endParaRPr lang="en-US" altLang="zh-CN" dirty="0"/>
              </a:p>
              <a:p>
                <a:pPr marL="0" indent="0">
                  <a:lnSpc>
                    <a:spcPct val="120000"/>
                  </a:lnSpc>
                  <a:buNone/>
                </a:pPr>
                <a:r>
                  <a:rPr lang="zh-CN" altLang="en-US" dirty="0"/>
                  <a:t>右图为函数目标值的等值线图。图中的折线为解的搜索路径，点附近的数字表示解的代数</a:t>
                </a:r>
                <a:endParaRPr lang="en-US" altLang="zh-CN" dirty="0"/>
              </a:p>
              <a:p>
                <a:pPr marL="0" indent="0">
                  <a:lnSpc>
                    <a:spcPct val="120000"/>
                  </a:lnSpc>
                  <a:buNone/>
                </a:pPr>
                <a:endParaRPr lang="en-US" altLang="zh-CN" dirty="0"/>
              </a:p>
              <a:p>
                <a:pPr marL="0" indent="0">
                  <a:lnSpc>
                    <a:spcPct val="120000"/>
                  </a:lnSpc>
                  <a:buNone/>
                </a:pPr>
                <a:r>
                  <a:rPr lang="zh-CN" altLang="en-US" dirty="0"/>
                  <a:t>图中函数的极值处呈狭长的山谷状，因此搜索路径呈“之”字型，反复摇摆</a:t>
                </a: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D00BB902-D5FE-4DED-BEE0-6AF13C60AB13}"/>
                  </a:ext>
                </a:extLst>
              </p:cNvPr>
              <p:cNvSpPr>
                <a:spLocks noGrp="1" noRot="1" noChangeAspect="1" noMove="1" noResize="1" noEditPoints="1" noAdjustHandles="1" noChangeArrowheads="1" noChangeShapeType="1" noTextEdit="1"/>
              </p:cNvSpPr>
              <p:nvPr>
                <p:ph idx="1"/>
              </p:nvPr>
            </p:nvSpPr>
            <p:spPr>
              <a:xfrm>
                <a:off x="628651" y="2226469"/>
                <a:ext cx="4578350" cy="3263504"/>
              </a:xfrm>
              <a:blipFill>
                <a:blip r:embed="rId2"/>
                <a:stretch>
                  <a:fillRect l="-533" t="-37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2312262-FC12-41AD-9592-691D1D3FA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539" y="2408278"/>
            <a:ext cx="3497263" cy="2802294"/>
          </a:xfrm>
          <a:prstGeom prst="rect">
            <a:avLst/>
          </a:prstGeom>
        </p:spPr>
      </p:pic>
    </p:spTree>
    <p:extLst>
      <p:ext uri="{BB962C8B-B14F-4D97-AF65-F5344CB8AC3E}">
        <p14:creationId xmlns:p14="http://schemas.microsoft.com/office/powerpoint/2010/main" val="145397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32106-448E-4891-8272-99A215AC29A0}"/>
              </a:ext>
            </a:extLst>
          </p:cNvPr>
          <p:cNvSpPr>
            <a:spLocks noGrp="1"/>
          </p:cNvSpPr>
          <p:nvPr>
            <p:ph type="title"/>
          </p:nvPr>
        </p:nvSpPr>
        <p:spPr/>
        <p:txBody>
          <a:bodyPr/>
          <a:lstStyle/>
          <a:p>
            <a:r>
              <a:rPr lang="zh-CN" altLang="en-US" dirty="0"/>
              <a:t>线性回归模型的参数估计</a:t>
            </a:r>
          </a:p>
        </p:txBody>
      </p:sp>
      <p:sp>
        <p:nvSpPr>
          <p:cNvPr id="3" name="内容占位符 2">
            <a:extLst>
              <a:ext uri="{FF2B5EF4-FFF2-40B4-BE49-F238E27FC236}">
                <a16:creationId xmlns:a16="http://schemas.microsoft.com/office/drawing/2014/main" id="{9DE32A98-235C-4279-B20E-CDE24F6CB2C3}"/>
              </a:ext>
            </a:extLst>
          </p:cNvPr>
          <p:cNvSpPr>
            <a:spLocks noGrp="1"/>
          </p:cNvSpPr>
          <p:nvPr>
            <p:ph idx="1"/>
          </p:nvPr>
        </p:nvSpPr>
        <p:spPr>
          <a:xfrm>
            <a:off x="410705" y="1743870"/>
            <a:ext cx="4912181" cy="3894932"/>
          </a:xfrm>
        </p:spPr>
        <p:txBody>
          <a:bodyPr>
            <a:noAutofit/>
          </a:bodyPr>
          <a:lstStyle/>
          <a:p>
            <a:pPr marL="0" indent="0">
              <a:lnSpc>
                <a:spcPct val="120000"/>
              </a:lnSpc>
              <a:buNone/>
            </a:pPr>
            <a:r>
              <a:rPr lang="zh-CN" altLang="en-US" sz="2000" b="1" dirty="0"/>
              <a:t>线性回归（</a:t>
            </a:r>
            <a:r>
              <a:rPr lang="en-US" altLang="zh-CN" sz="2000" b="1" dirty="0"/>
              <a:t>Linear Regression</a:t>
            </a:r>
            <a:r>
              <a:rPr lang="zh-CN" altLang="en-US" sz="2000" b="1" dirty="0"/>
              <a:t>）</a:t>
            </a:r>
            <a:r>
              <a:rPr lang="zh-CN" altLang="en-US" sz="2000" dirty="0"/>
              <a:t>：拟合一批数据的自变量和因变量之间的线性关系，预测未知数据的值。</a:t>
            </a:r>
            <a:endParaRPr lang="en-US" altLang="zh-CN" sz="2000" dirty="0"/>
          </a:p>
          <a:p>
            <a:pPr marL="0" indent="0">
              <a:lnSpc>
                <a:spcPct val="120000"/>
              </a:lnSpc>
              <a:buNone/>
            </a:pPr>
            <a:r>
              <a:rPr lang="zh-CN" altLang="en-US" sz="2000" dirty="0"/>
              <a:t>例如右图中的蓝色点为一批样本数据，横坐标表示自变量，纵坐标表示因变量。图中的红线就是我们要求的线性关系。</a:t>
            </a:r>
            <a:endParaRPr lang="en-US" altLang="zh-CN" sz="2000" dirty="0"/>
          </a:p>
          <a:p>
            <a:pPr marL="0" indent="0">
              <a:lnSpc>
                <a:spcPct val="120000"/>
              </a:lnSpc>
              <a:buNone/>
            </a:pPr>
            <a:r>
              <a:rPr lang="zh-CN" altLang="en-US" sz="2000" dirty="0"/>
              <a:t>右图中数据的自变量是一个标量（</a:t>
            </a:r>
            <a:r>
              <a:rPr lang="zh-CN" altLang="en-US" sz="2000" dirty="0">
                <a:solidFill>
                  <a:srgbClr val="0070C0"/>
                </a:solidFill>
              </a:rPr>
              <a:t>特征</a:t>
            </a:r>
            <a:r>
              <a:rPr lang="zh-CN" altLang="en-US" sz="2000" dirty="0"/>
              <a:t>），这种情况称为简单线性回归问题。而在多重线性回归问题中，数据的自变量是一个多维向量。</a:t>
            </a:r>
            <a:endParaRPr lang="en-US" altLang="zh-CN" sz="2000" dirty="0"/>
          </a:p>
        </p:txBody>
      </p:sp>
      <p:pic>
        <p:nvPicPr>
          <p:cNvPr id="5" name="图片 4">
            <a:extLst>
              <a:ext uri="{FF2B5EF4-FFF2-40B4-BE49-F238E27FC236}">
                <a16:creationId xmlns:a16="http://schemas.microsoft.com/office/drawing/2014/main" id="{6AD5C282-ADAB-4007-B1E5-F6996CE4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886" y="3620295"/>
            <a:ext cx="3128963" cy="2071688"/>
          </a:xfrm>
          <a:prstGeom prst="rect">
            <a:avLst/>
          </a:prstGeom>
        </p:spPr>
      </p:pic>
      <p:pic>
        <p:nvPicPr>
          <p:cNvPr id="6" name="图片 5">
            <a:extLst>
              <a:ext uri="{FF2B5EF4-FFF2-40B4-BE49-F238E27FC236}">
                <a16:creationId xmlns:a16="http://schemas.microsoft.com/office/drawing/2014/main" id="{174C62D1-9413-483C-915A-B8945601F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955" y="1486396"/>
            <a:ext cx="1827316" cy="1942604"/>
          </a:xfrm>
          <a:prstGeom prst="rect">
            <a:avLst/>
          </a:prstGeom>
        </p:spPr>
      </p:pic>
      <p:sp>
        <p:nvSpPr>
          <p:cNvPr id="7" name="椭圆 6">
            <a:extLst>
              <a:ext uri="{FF2B5EF4-FFF2-40B4-BE49-F238E27FC236}">
                <a16:creationId xmlns:a16="http://schemas.microsoft.com/office/drawing/2014/main" id="{8E143EBE-0DB1-45F9-92B6-9781D009DD2B}"/>
              </a:ext>
            </a:extLst>
          </p:cNvPr>
          <p:cNvSpPr/>
          <p:nvPr/>
        </p:nvSpPr>
        <p:spPr>
          <a:xfrm>
            <a:off x="6873499" y="4757982"/>
            <a:ext cx="77492" cy="929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4648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32106-448E-4891-8272-99A215AC29A0}"/>
              </a:ext>
            </a:extLst>
          </p:cNvPr>
          <p:cNvSpPr>
            <a:spLocks noGrp="1"/>
          </p:cNvSpPr>
          <p:nvPr>
            <p:ph type="title"/>
          </p:nvPr>
        </p:nvSpPr>
        <p:spPr/>
        <p:txBody>
          <a:bodyPr/>
          <a:lstStyle/>
          <a:p>
            <a:r>
              <a:rPr lang="zh-CN" altLang="en-US" dirty="0"/>
              <a:t>线性回归模型的参数估计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E32A98-235C-4279-B20E-CDE24F6CB2C3}"/>
                  </a:ext>
                </a:extLst>
              </p:cNvPr>
              <p:cNvSpPr>
                <a:spLocks noGrp="1"/>
              </p:cNvSpPr>
              <p:nvPr>
                <p:ph idx="1"/>
              </p:nvPr>
            </p:nvSpPr>
            <p:spPr/>
            <p:txBody>
              <a:bodyPr>
                <a:normAutofit fontScale="92500"/>
              </a:bodyPr>
              <a:lstStyle/>
              <a:p>
                <a:pPr marL="0" indent="0">
                  <a:buNone/>
                </a:pPr>
                <a:r>
                  <a:rPr lang="zh-CN" altLang="en-US" sz="2800" dirty="0"/>
                  <a:t>假设给定一批样本数据，每个数据的自变量包含 </a:t>
                </a:r>
                <a:r>
                  <a:rPr lang="en-US" altLang="zh-CN" sz="2800" i="1" dirty="0"/>
                  <a:t>n </a:t>
                </a:r>
                <a:r>
                  <a:rPr lang="zh-CN" altLang="en-US" sz="2800" dirty="0"/>
                  <a:t>个</a:t>
                </a:r>
                <a:r>
                  <a:rPr lang="zh-CN" altLang="en-US" sz="2800" dirty="0">
                    <a:solidFill>
                      <a:srgbClr val="0070C0"/>
                    </a:solidFill>
                  </a:rPr>
                  <a:t>特征值</a:t>
                </a:r>
                <a:r>
                  <a:rPr lang="zh-CN" altLang="en-US" sz="2800" dirty="0"/>
                  <a:t> </a:t>
                </a:r>
                <a:r>
                  <a:rPr lang="en-US" altLang="zh-CN" sz="2800" b="1" i="1" dirty="0"/>
                  <a:t>x </a:t>
                </a:r>
                <a:r>
                  <a:rPr lang="en-US" altLang="zh-CN" sz="2800" i="1" dirty="0"/>
                  <a:t>= {</a:t>
                </a:r>
                <a:r>
                  <a:rPr lang="en-US" altLang="zh-CN" sz="2800" i="1" dirty="0" err="1"/>
                  <a:t>x</a:t>
                </a:r>
                <a:r>
                  <a:rPr lang="en-US" altLang="zh-CN" sz="2800" i="1" baseline="-25000" dirty="0" err="1"/>
                  <a:t>j</a:t>
                </a:r>
                <a:r>
                  <a:rPr lang="en-US" altLang="zh-CN" sz="2800" i="1" dirty="0"/>
                  <a:t> | j = 1,2,…,n}</a:t>
                </a:r>
                <a:r>
                  <a:rPr lang="zh-CN" altLang="en-US" sz="2800" dirty="0"/>
                  <a:t>，比如面积、位置、楼层、朝向等</a:t>
                </a:r>
                <a:endParaRPr lang="en-US" altLang="zh-CN" sz="2800" dirty="0"/>
              </a:p>
              <a:p>
                <a:pPr marL="0" indent="0">
                  <a:buNone/>
                </a:pPr>
                <a:r>
                  <a:rPr lang="zh-CN" altLang="en-US" sz="2800" dirty="0"/>
                  <a:t>每个数据有因变量 </a:t>
                </a:r>
                <a:r>
                  <a:rPr lang="en-US" altLang="zh-CN" sz="2800" i="1" dirty="0"/>
                  <a:t>y </a:t>
                </a:r>
                <a:r>
                  <a:rPr lang="zh-CN" altLang="en-US" sz="2800" dirty="0"/>
                  <a:t>为一个标量，称为靶</a:t>
                </a:r>
                <a:endParaRPr lang="en-US" altLang="zh-CN" sz="2800" dirty="0"/>
              </a:p>
              <a:p>
                <a:pPr marL="0" indent="0">
                  <a:buNone/>
                </a:pPr>
                <a:endParaRPr lang="en-US" altLang="zh-CN" sz="2800" dirty="0"/>
              </a:p>
              <a:p>
                <a:pPr marL="0" indent="0">
                  <a:buNone/>
                </a:pPr>
                <a:r>
                  <a:rPr lang="zh-CN" altLang="en-US" sz="2800" dirty="0"/>
                  <a:t>我们需要一个</a:t>
                </a:r>
                <a:r>
                  <a:rPr lang="zh-CN" altLang="en-US" sz="2800" dirty="0">
                    <a:solidFill>
                      <a:srgbClr val="0070C0"/>
                    </a:solidFill>
                  </a:rPr>
                  <a:t>假设函数 </a:t>
                </a:r>
                <a14:m>
                  <m:oMath xmlns:m="http://schemas.openxmlformats.org/officeDocument/2006/math">
                    <m:r>
                      <a:rPr lang="en-US" altLang="zh-CN" sz="2800" i="1">
                        <a:latin typeface="Cambria Math" panose="02040503050406030204" pitchFamily="18" charset="0"/>
                      </a:rPr>
                      <m:t>h</m:t>
                    </m:r>
                    <m:r>
                      <a:rPr lang="zh-CN" altLang="en-US" sz="2800" b="1" i="1" baseline="-25000">
                        <a:latin typeface="Cambria Math" panose="02040503050406030204" pitchFamily="18" charset="0"/>
                      </a:rPr>
                      <m:t>𝜽</m:t>
                    </m:r>
                  </m:oMath>
                </a14:m>
                <a:r>
                  <a:rPr lang="zh-CN" altLang="en-US" sz="2800" dirty="0"/>
                  <a:t>，尽可能在总体上逼近样本数据的特征到靶的关系</a:t>
                </a:r>
                <a:endParaRPr lang="en-US" altLang="zh-CN" sz="2800" dirty="0"/>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h</m:t>
                      </m:r>
                      <m:r>
                        <a:rPr lang="zh-CN" altLang="en-US" sz="2800" b="1" i="1" baseline="-25000">
                          <a:latin typeface="Cambria Math" panose="02040503050406030204" pitchFamily="18" charset="0"/>
                        </a:rPr>
                        <m:t>𝜽</m:t>
                      </m:r>
                      <m:r>
                        <a:rPr lang="en-US" altLang="zh-CN" sz="2800" i="1">
                          <a:latin typeface="Cambria Math" panose="02040503050406030204" pitchFamily="18" charset="0"/>
                        </a:rPr>
                        <m:t>=</m:t>
                      </m:r>
                      <m:nary>
                        <m:naryPr>
                          <m:chr m:val="∑"/>
                          <m:ctrlPr>
                            <a:rPr lang="zh-CN" altLang="en-US" sz="2800" i="1">
                              <a:latin typeface="Cambria Math" panose="02040503050406030204" pitchFamily="18" charset="0"/>
                            </a:rPr>
                          </m:ctrlPr>
                        </m:naryPr>
                        <m:sub>
                          <m:r>
                            <m:rPr>
                              <m:brk m:alnAt="23"/>
                            </m:rPr>
                            <a:rPr lang="en-US" altLang="zh-CN" sz="2800" i="1">
                              <a:latin typeface="Cambria Math" panose="02040503050406030204" pitchFamily="18" charset="0"/>
                            </a:rPr>
                            <m:t>𝑗</m:t>
                          </m:r>
                          <m:r>
                            <a:rPr lang="en-US" altLang="zh-CN" sz="2800" i="1">
                              <a:latin typeface="Cambria Math" panose="02040503050406030204" pitchFamily="18" charset="0"/>
                            </a:rPr>
                            <m:t>=</m:t>
                          </m:r>
                          <m:r>
                            <a:rPr lang="en-US" altLang="zh-CN" sz="2800" b="0" i="1" smtClean="0">
                              <a:latin typeface="Cambria Math" panose="02040503050406030204" pitchFamily="18" charset="0"/>
                            </a:rPr>
                            <m:t>1</m:t>
                          </m:r>
                        </m:sub>
                        <m:sup>
                          <m:r>
                            <a:rPr lang="en-US" altLang="zh-CN" sz="2800" i="1">
                              <a:latin typeface="Cambria Math" panose="02040503050406030204" pitchFamily="18" charset="0"/>
                            </a:rPr>
                            <m:t>𝑛</m:t>
                          </m:r>
                        </m:sup>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𝑗</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𝑗</m:t>
                              </m:r>
                            </m:sub>
                          </m:sSub>
                        </m:e>
                      </m:nary>
                    </m:oMath>
                  </m:oMathPara>
                </a14:m>
                <a:endParaRPr lang="en-US" altLang="zh-CN" sz="2800" dirty="0"/>
              </a:p>
              <a:p>
                <a:pPr marL="0" indent="0">
                  <a:buNone/>
                </a:pPr>
                <a:r>
                  <a:rPr lang="zh-CN" altLang="en-US" sz="2800" dirty="0"/>
                  <a:t>向量 </a:t>
                </a:r>
                <a14:m>
                  <m:oMath xmlns:m="http://schemas.openxmlformats.org/officeDocument/2006/math">
                    <m:r>
                      <a:rPr lang="zh-CN" altLang="en-US" sz="2800" b="1" i="1">
                        <a:latin typeface="Cambria Math" panose="02040503050406030204" pitchFamily="18" charset="0"/>
                      </a:rPr>
                      <m:t>𝜽</m:t>
                    </m:r>
                  </m:oMath>
                </a14:m>
                <a:r>
                  <a:rPr lang="zh-CN" altLang="en-US" sz="2800" dirty="0"/>
                  <a:t> 是由假设函数里各项输入前的系数组成的向量，是要求解的值</a:t>
                </a:r>
                <a:endParaRPr lang="en-US" altLang="zh-CN" sz="28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DE32A98-235C-4279-B20E-CDE24F6CB2C3}"/>
                  </a:ext>
                </a:extLst>
              </p:cNvPr>
              <p:cNvSpPr>
                <a:spLocks noGrp="1" noRot="1" noChangeAspect="1" noMove="1" noResize="1" noEditPoints="1" noAdjustHandles="1" noChangeArrowheads="1" noChangeShapeType="1" noTextEdit="1"/>
              </p:cNvSpPr>
              <p:nvPr>
                <p:ph idx="1"/>
              </p:nvPr>
            </p:nvSpPr>
            <p:spPr>
              <a:blipFill>
                <a:blip r:embed="rId2"/>
                <a:stretch>
                  <a:fillRect l="-1342" t="-1255" b="-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421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32106-448E-4891-8272-99A215AC29A0}"/>
              </a:ext>
            </a:extLst>
          </p:cNvPr>
          <p:cNvSpPr>
            <a:spLocks noGrp="1"/>
          </p:cNvSpPr>
          <p:nvPr>
            <p:ph type="title"/>
          </p:nvPr>
        </p:nvSpPr>
        <p:spPr/>
        <p:txBody>
          <a:bodyPr/>
          <a:lstStyle/>
          <a:p>
            <a:r>
              <a:rPr lang="zh-CN" altLang="en-US" dirty="0"/>
              <a:t>线性回归模型的参数估计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E32A98-235C-4279-B20E-CDE24F6CB2C3}"/>
                  </a:ext>
                </a:extLst>
              </p:cNvPr>
              <p:cNvSpPr>
                <a:spLocks noGrp="1"/>
              </p:cNvSpPr>
              <p:nvPr>
                <p:ph idx="1"/>
              </p:nvPr>
            </p:nvSpPr>
            <p:spPr/>
            <p:txBody>
              <a:bodyPr>
                <a:noAutofit/>
              </a:bodyPr>
              <a:lstStyle/>
              <a:p>
                <a:pPr marL="0" indent="0">
                  <a:buNone/>
                </a:pPr>
                <a:r>
                  <a:rPr lang="zh-CN" altLang="en-US" sz="2400" dirty="0"/>
                  <a:t>这个最优化问题的目标函数被称为</a:t>
                </a:r>
                <a:r>
                  <a:rPr lang="zh-CN" altLang="en-US" sz="2400" dirty="0">
                    <a:solidFill>
                      <a:srgbClr val="0070C0"/>
                    </a:solidFill>
                  </a:rPr>
                  <a:t>损失函数</a:t>
                </a:r>
                <a:r>
                  <a:rPr lang="zh-CN" altLang="en-US" sz="2400" dirty="0"/>
                  <a:t> </a:t>
                </a:r>
                <a14:m>
                  <m:oMath xmlns:m="http://schemas.openxmlformats.org/officeDocument/2006/math">
                    <m:r>
                      <a:rPr lang="en-US" altLang="zh-CN" sz="2400" i="1">
                        <a:latin typeface="Cambria Math" panose="02040503050406030204" pitchFamily="18" charset="0"/>
                      </a:rPr>
                      <m:t>𝐽</m:t>
                    </m:r>
                    <m:d>
                      <m:dPr>
                        <m:ctrlPr>
                          <a:rPr lang="en-US" altLang="zh-CN" sz="2400" i="1">
                            <a:latin typeface="Cambria Math" panose="02040503050406030204" pitchFamily="18" charset="0"/>
                          </a:rPr>
                        </m:ctrlPr>
                      </m:dPr>
                      <m:e>
                        <m:r>
                          <a:rPr lang="zh-CN" altLang="en-US" sz="2400" b="1" i="1">
                            <a:latin typeface="Cambria Math" panose="02040503050406030204" pitchFamily="18" charset="0"/>
                          </a:rPr>
                          <m:t>𝜽</m:t>
                        </m:r>
                      </m:e>
                    </m:d>
                  </m:oMath>
                </a14:m>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𝐽</m:t>
                      </m:r>
                      <m:d>
                        <m:dPr>
                          <m:ctrlPr>
                            <a:rPr lang="en-US" altLang="zh-CN" sz="2400" i="1">
                              <a:latin typeface="Cambria Math" panose="02040503050406030204" pitchFamily="18" charset="0"/>
                            </a:rPr>
                          </m:ctrlPr>
                        </m:dPr>
                        <m:e>
                          <m:r>
                            <a:rPr lang="zh-CN" altLang="en-US" sz="2400" b="1" i="1">
                              <a:latin typeface="Cambria Math" panose="02040503050406030204" pitchFamily="18" charset="0"/>
                            </a:rPr>
                            <m:t>𝜽</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r>
                            <a:rPr lang="en-US" altLang="zh-CN" sz="2400" i="1">
                              <a:latin typeface="Cambria Math" panose="02040503050406030204" pitchFamily="18" charset="0"/>
                            </a:rPr>
                            <m:t>𝑚</m:t>
                          </m:r>
                        </m:den>
                      </m:f>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zh-CN" altLang="en-US" sz="2400" b="1" i="1">
                                      <a:latin typeface="Cambria Math" panose="02040503050406030204" pitchFamily="18" charset="0"/>
                                    </a:rPr>
                                    <m:t>𝜽</m:t>
                                  </m:r>
                                </m:sub>
                              </m:sSub>
                              <m:r>
                                <a:rPr lang="en-US" altLang="zh-CN" sz="2400"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b="1" i="1">
                                      <a:latin typeface="Cambria Math" panose="02040503050406030204" pitchFamily="18" charset="0"/>
                                    </a:rPr>
                                    <m:t>𝒊</m:t>
                                  </m:r>
                                </m:sup>
                              </m:sSup>
                              <m:r>
                                <a:rPr lang="en-US" altLang="zh-CN" sz="2400" i="1">
                                  <a:latin typeface="Cambria Math" panose="02040503050406030204" pitchFamily="18" charset="0"/>
                                </a:rPr>
                                <m:t>))</m:t>
                              </m:r>
                            </m:e>
                            <m:sup>
                              <m:r>
                                <a:rPr lang="en-US" altLang="zh-CN" sz="2400" i="1">
                                  <a:latin typeface="Cambria Math" panose="02040503050406030204" pitchFamily="18" charset="0"/>
                                </a:rPr>
                                <m:t>2</m:t>
                              </m:r>
                            </m:sup>
                          </m:sSup>
                        </m:e>
                      </m:nary>
                    </m:oMath>
                  </m:oMathPara>
                </a14:m>
                <a:endParaRPr lang="en-US" altLang="zh-CN" sz="2400" dirty="0"/>
              </a:p>
              <a:p>
                <a:pPr marL="0" indent="0">
                  <a:buNone/>
                </a:pPr>
                <a:endParaRPr lang="en-US" altLang="zh-CN" sz="2400" dirty="0"/>
              </a:p>
              <a:p>
                <a:pPr marL="0" indent="0">
                  <a:buNone/>
                </a:pPr>
                <a:r>
                  <a:rPr lang="zh-CN" altLang="en-US" sz="2400" dirty="0"/>
                  <a:t>其中</a:t>
                </a:r>
                <a14:m>
                  <m:oMath xmlns:m="http://schemas.openxmlformats.org/officeDocument/2006/math">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b="1" i="1">
                            <a:latin typeface="Cambria Math" panose="02040503050406030204" pitchFamily="18" charset="0"/>
                          </a:rPr>
                          <m:t>𝒊</m:t>
                        </m:r>
                      </m:sup>
                    </m:sSup>
                  </m:oMath>
                </a14:m>
                <a:r>
                  <a:rPr lang="zh-CN" altLang="en-US" sz="2400" dirty="0"/>
                  <a:t>第 </a:t>
                </a:r>
                <a:r>
                  <a:rPr lang="en-US" altLang="zh-CN" sz="2400" i="1" dirty="0" err="1"/>
                  <a:t>i</a:t>
                </a:r>
                <a:r>
                  <a:rPr lang="zh-CN" altLang="en-US" sz="2400" dirty="0"/>
                  <a:t> 个样本的特征，</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h</m:t>
                        </m:r>
                      </m:e>
                      <m:sub>
                        <m:r>
                          <a:rPr lang="zh-CN" altLang="en-US" sz="2400" b="0" i="1">
                            <a:latin typeface="Cambria Math" panose="02040503050406030204" pitchFamily="18" charset="0"/>
                          </a:rPr>
                          <m:t>𝜃</m:t>
                        </m:r>
                      </m:sub>
                    </m:sSub>
                    <m:r>
                      <a:rPr lang="en-US" altLang="zh-CN" sz="2400" b="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0" i="1">
                            <a:latin typeface="Cambria Math" panose="02040503050406030204" pitchFamily="18" charset="0"/>
                          </a:rPr>
                          <m:t>𝑥</m:t>
                        </m:r>
                      </m:e>
                      <m:sup>
                        <m:r>
                          <a:rPr lang="en-US" altLang="zh-CN" sz="2400" b="0" i="1">
                            <a:latin typeface="Cambria Math" panose="02040503050406030204" pitchFamily="18" charset="0"/>
                          </a:rPr>
                          <m:t>𝑖</m:t>
                        </m:r>
                      </m:sup>
                    </m:sSup>
                    <m:r>
                      <a:rPr lang="en-US" altLang="zh-CN" sz="2400" b="0" i="1">
                        <a:latin typeface="Cambria Math" panose="02040503050406030204" pitchFamily="18" charset="0"/>
                      </a:rPr>
                      <m:t>)</m:t>
                    </m:r>
                  </m:oMath>
                </a14:m>
                <a:r>
                  <a:rPr lang="zh-CN" altLang="en-US" sz="2400" dirty="0"/>
                  <a:t> 表示特征通过假设函数 </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h</m:t>
                        </m:r>
                      </m:e>
                      <m:sub>
                        <m:r>
                          <a:rPr lang="zh-CN" altLang="en-US" sz="2400" b="0" i="1">
                            <a:latin typeface="Cambria Math" panose="02040503050406030204" pitchFamily="18" charset="0"/>
                          </a:rPr>
                          <m:t>𝜃</m:t>
                        </m:r>
                      </m:sub>
                    </m:sSub>
                  </m:oMath>
                </a14:m>
                <a:r>
                  <a:rPr lang="zh-CN" altLang="en-US" sz="2400" dirty="0"/>
                  <a:t> 映射出的假设靶值，它与实际靶值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oMath>
                </a14:m>
                <a:r>
                  <a:rPr lang="zh-CN" altLang="en-US" sz="2400" dirty="0"/>
                  <a:t> 之间的差值称为损失。</a:t>
                </a:r>
                <a:endParaRPr lang="en-US" altLang="zh-CN" sz="2400" dirty="0"/>
              </a:p>
              <a:p>
                <a:pPr marL="0" indent="0">
                  <a:buNone/>
                </a:pPr>
                <a:endParaRPr lang="en-US" altLang="zh-CN" sz="2400" dirty="0"/>
              </a:p>
              <a:p>
                <a:pPr marL="0" indent="0">
                  <a:buNone/>
                </a:pPr>
                <a:r>
                  <a:rPr lang="zh-CN" altLang="en-US" sz="2400" dirty="0"/>
                  <a:t>损失函数 </a:t>
                </a:r>
                <a14:m>
                  <m:oMath xmlns:m="http://schemas.openxmlformats.org/officeDocument/2006/math">
                    <m:r>
                      <a:rPr lang="en-US" altLang="zh-CN" sz="2400" i="1">
                        <a:latin typeface="Cambria Math" panose="02040503050406030204" pitchFamily="18" charset="0"/>
                      </a:rPr>
                      <m:t>𝐽</m:t>
                    </m:r>
                    <m:d>
                      <m:dPr>
                        <m:ctrlPr>
                          <a:rPr lang="en-US" altLang="zh-CN" sz="2400" i="1">
                            <a:latin typeface="Cambria Math" panose="02040503050406030204" pitchFamily="18" charset="0"/>
                          </a:rPr>
                        </m:ctrlPr>
                      </m:dPr>
                      <m:e>
                        <m:r>
                          <a:rPr lang="zh-CN" altLang="en-US" sz="2400" b="1" i="1">
                            <a:latin typeface="Cambria Math" panose="02040503050406030204" pitchFamily="18" charset="0"/>
                          </a:rPr>
                          <m:t>𝜽</m:t>
                        </m:r>
                      </m:e>
                    </m:d>
                  </m:oMath>
                </a14:m>
                <a:r>
                  <a:rPr lang="zh-CN" altLang="en-US" sz="2400" dirty="0"/>
                  <a:t> 反映了所有 </a:t>
                </a:r>
                <a:r>
                  <a:rPr lang="en-US" altLang="zh-CN" sz="2400" i="1" dirty="0"/>
                  <a:t>m</a:t>
                </a:r>
                <a:r>
                  <a:rPr lang="zh-CN" altLang="en-US" sz="2400" dirty="0"/>
                  <a:t> 个样本的总体平均损失程度。</a:t>
                </a:r>
                <a:endParaRPr lang="en-US" altLang="zh-CN" sz="2400" dirty="0"/>
              </a:p>
              <a:p>
                <a:pPr marL="0" indent="0">
                  <a:buNone/>
                </a:pPr>
                <a:r>
                  <a:rPr lang="zh-CN" altLang="en-US" sz="2400" dirty="0"/>
                  <a:t>损失函数越小，说明系数为 </a:t>
                </a:r>
                <a14:m>
                  <m:oMath xmlns:m="http://schemas.openxmlformats.org/officeDocument/2006/math">
                    <m:r>
                      <a:rPr lang="zh-CN" altLang="en-US" sz="2400" b="1" i="1">
                        <a:latin typeface="Cambria Math" panose="02040503050406030204" pitchFamily="18" charset="0"/>
                      </a:rPr>
                      <m:t>𝜽</m:t>
                    </m:r>
                  </m:oMath>
                </a14:m>
                <a:r>
                  <a:rPr lang="zh-CN" altLang="en-US" sz="2400" dirty="0"/>
                  <a:t> 的假设函数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zh-CN" altLang="en-US" sz="2400" b="1" i="1">
                            <a:latin typeface="Cambria Math" panose="02040503050406030204" pitchFamily="18" charset="0"/>
                          </a:rPr>
                          <m:t>𝜽</m:t>
                        </m:r>
                      </m:sub>
                    </m:sSub>
                  </m:oMath>
                </a14:m>
                <a:r>
                  <a:rPr lang="zh-CN" altLang="en-US" sz="2400" dirty="0"/>
                  <a:t> 的拟合程度越好</a:t>
                </a:r>
                <a:endParaRPr lang="en-US" altLang="zh-CN" sz="2400" dirty="0"/>
              </a:p>
            </p:txBody>
          </p:sp>
        </mc:Choice>
        <mc:Fallback xmlns="">
          <p:sp>
            <p:nvSpPr>
              <p:cNvPr id="3" name="内容占位符 2">
                <a:extLst>
                  <a:ext uri="{FF2B5EF4-FFF2-40B4-BE49-F238E27FC236}">
                    <a16:creationId xmlns:a16="http://schemas.microsoft.com/office/drawing/2014/main" id="{9DE32A98-235C-4279-B20E-CDE24F6CB2C3}"/>
                  </a:ext>
                </a:extLst>
              </p:cNvPr>
              <p:cNvSpPr>
                <a:spLocks noGrp="1" noRot="1" noChangeAspect="1" noMove="1" noResize="1" noEditPoints="1" noAdjustHandles="1" noChangeArrowheads="1" noChangeShapeType="1" noTextEdit="1"/>
              </p:cNvSpPr>
              <p:nvPr>
                <p:ph idx="1"/>
              </p:nvPr>
            </p:nvSpPr>
            <p:spPr>
              <a:blipFill>
                <a:blip r:embed="rId2"/>
                <a:stretch>
                  <a:fillRect l="-1130" t="-10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9364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A1926-91E9-44BF-A1EE-695DB4F79F2B}"/>
              </a:ext>
            </a:extLst>
          </p:cNvPr>
          <p:cNvSpPr>
            <a:spLocks noGrp="1"/>
          </p:cNvSpPr>
          <p:nvPr>
            <p:ph type="title"/>
          </p:nvPr>
        </p:nvSpPr>
        <p:spPr/>
        <p:txBody>
          <a:bodyPr/>
          <a:lstStyle/>
          <a:p>
            <a:r>
              <a:rPr lang="zh-CN" altLang="en-US" dirty="0"/>
              <a:t>梯度下降法优缺点</a:t>
            </a:r>
          </a:p>
        </p:txBody>
      </p:sp>
      <p:sp>
        <p:nvSpPr>
          <p:cNvPr id="3" name="内容占位符 2">
            <a:extLst>
              <a:ext uri="{FF2B5EF4-FFF2-40B4-BE49-F238E27FC236}">
                <a16:creationId xmlns:a16="http://schemas.microsoft.com/office/drawing/2014/main" id="{30F3AC99-CCB9-4054-B4C3-C080C4F04C38}"/>
              </a:ext>
            </a:extLst>
          </p:cNvPr>
          <p:cNvSpPr>
            <a:spLocks noGrp="1"/>
          </p:cNvSpPr>
          <p:nvPr>
            <p:ph idx="1"/>
          </p:nvPr>
        </p:nvSpPr>
        <p:spPr/>
        <p:txBody>
          <a:bodyPr>
            <a:normAutofit/>
          </a:bodyPr>
          <a:lstStyle/>
          <a:p>
            <a:pPr>
              <a:buFont typeface="Wingdings" panose="05000000000000000000" pitchFamily="2" charset="2"/>
              <a:buChar char="n"/>
            </a:pPr>
            <a:r>
              <a:rPr lang="zh-CN" altLang="en-US" sz="2400" dirty="0"/>
              <a:t>梯度下降法在凸函数上能保证收敛到极值点。</a:t>
            </a:r>
            <a:endParaRPr lang="en-US" altLang="zh-CN" sz="2400" dirty="0"/>
          </a:p>
          <a:p>
            <a:pPr>
              <a:buFont typeface="Wingdings" panose="05000000000000000000" pitchFamily="2" charset="2"/>
              <a:buChar char="n"/>
            </a:pPr>
            <a:r>
              <a:rPr lang="zh-CN" altLang="en-US" sz="2400" dirty="0"/>
              <a:t>为了尽可能逼近极值点，迭代过程中步长一般设计为逐渐变小，但这也导致靠近极值点时</a:t>
            </a:r>
            <a:r>
              <a:rPr lang="zh-CN" altLang="en-US" sz="2400" dirty="0">
                <a:solidFill>
                  <a:srgbClr val="0070C0"/>
                </a:solidFill>
              </a:rPr>
              <a:t>收敛速度减慢</a:t>
            </a:r>
            <a:endParaRPr lang="en-US" altLang="zh-CN" sz="2400" dirty="0">
              <a:solidFill>
                <a:srgbClr val="0070C0"/>
              </a:solidFill>
            </a:endParaRPr>
          </a:p>
          <a:p>
            <a:pPr>
              <a:buFont typeface="Wingdings" panose="05000000000000000000" pitchFamily="2" charset="2"/>
              <a:buChar char="n"/>
            </a:pPr>
            <a:r>
              <a:rPr lang="zh-CN" altLang="en-US" sz="2400" dirty="0"/>
              <a:t>沿最速方向是当前的最好选择，但整体上会呈现“之”字型的</a:t>
            </a:r>
            <a:r>
              <a:rPr lang="zh-CN" altLang="en-US" sz="2400" dirty="0">
                <a:solidFill>
                  <a:srgbClr val="0070C0"/>
                </a:solidFill>
              </a:rPr>
              <a:t>反复摇摆</a:t>
            </a:r>
            <a:r>
              <a:rPr lang="zh-CN" altLang="en-US" sz="2400" dirty="0"/>
              <a:t>，导致收敛速度很慢</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a:p>
            <a:pPr marL="0" indent="0">
              <a:buNone/>
            </a:pPr>
            <a:r>
              <a:rPr lang="zh-CN" altLang="en-US" sz="2400" dirty="0"/>
              <a:t>  为了提高优化的收敛速度，提出了牛顿法</a:t>
            </a:r>
          </a:p>
        </p:txBody>
      </p:sp>
      <p:pic>
        <p:nvPicPr>
          <p:cNvPr id="5" name="图片 4">
            <a:extLst>
              <a:ext uri="{FF2B5EF4-FFF2-40B4-BE49-F238E27FC236}">
                <a16:creationId xmlns:a16="http://schemas.microsoft.com/office/drawing/2014/main" id="{76F7D6FD-C963-4572-8D96-BB8C445A5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148" y="3230913"/>
            <a:ext cx="4559517" cy="2259992"/>
          </a:xfrm>
          <a:prstGeom prst="rect">
            <a:avLst/>
          </a:prstGeom>
        </p:spPr>
      </p:pic>
    </p:spTree>
    <p:extLst>
      <p:ext uri="{BB962C8B-B14F-4D97-AF65-F5344CB8AC3E}">
        <p14:creationId xmlns:p14="http://schemas.microsoft.com/office/powerpoint/2010/main" val="24464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16A11-138F-4FE4-A54C-A7C5BD5DC5E5}"/>
              </a:ext>
            </a:extLst>
          </p:cNvPr>
          <p:cNvSpPr>
            <a:spLocks noGrp="1"/>
          </p:cNvSpPr>
          <p:nvPr>
            <p:ph type="title"/>
          </p:nvPr>
        </p:nvSpPr>
        <p:spPr/>
        <p:txBody>
          <a:bodyPr/>
          <a:lstStyle/>
          <a:p>
            <a:r>
              <a:rPr lang="zh-CN" altLang="en-US" dirty="0"/>
              <a:t>牛顿法</a:t>
            </a:r>
            <a:r>
              <a:rPr lang="en-US" altLang="zh-CN" dirty="0"/>
              <a:t>(Newton’s</a:t>
            </a:r>
            <a:r>
              <a:rPr lang="zh-CN" altLang="en-US" dirty="0"/>
              <a:t> </a:t>
            </a:r>
            <a:r>
              <a:rPr lang="en-US" altLang="zh-CN" dirty="0"/>
              <a:t>method)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B2711-AC19-4B3C-BC8E-FB792615724A}"/>
                  </a:ext>
                </a:extLst>
              </p:cNvPr>
              <p:cNvSpPr>
                <a:spLocks noGrp="1"/>
              </p:cNvSpPr>
              <p:nvPr>
                <p:ph sz="half" idx="1"/>
              </p:nvPr>
            </p:nvSpPr>
            <p:spPr>
              <a:xfrm>
                <a:off x="628650" y="1859495"/>
                <a:ext cx="7531208" cy="4351338"/>
              </a:xfrm>
            </p:spPr>
            <p:txBody>
              <a:bodyPr>
                <a:noAutofit/>
              </a:bodyPr>
              <a:lstStyle/>
              <a:p>
                <a:pPr marL="0" indent="0">
                  <a:buNone/>
                </a:pPr>
                <a:r>
                  <a:rPr lang="zh-CN" altLang="en-US" sz="2200" dirty="0"/>
                  <a:t>示例：寻找方程的零点 </a:t>
                </a:r>
                <a14:m>
                  <m:oMath xmlns:m="http://schemas.openxmlformats.org/officeDocument/2006/math">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r>
                      <a:rPr lang="en-US" altLang="zh-CN" sz="2200" b="0" i="1" smtClean="0">
                        <a:latin typeface="Cambria Math" panose="02040503050406030204" pitchFamily="18" charset="0"/>
                      </a:rPr>
                      <m:t>=0</m:t>
                    </m:r>
                  </m:oMath>
                </a14:m>
                <a:endParaRPr lang="en-US" altLang="zh-CN" sz="2200" dirty="0"/>
              </a:p>
              <a:p>
                <a:pPr marL="0" indent="0">
                  <a:buNone/>
                </a:pPr>
                <a:endParaRPr lang="en-US" altLang="zh-CN" sz="2200" dirty="0"/>
              </a:p>
              <a:p>
                <a:pPr marL="0" indent="0">
                  <a:buNone/>
                </a:pPr>
                <a:r>
                  <a:rPr lang="zh-CN" altLang="en-US" sz="2200" dirty="0"/>
                  <a:t>根据</a:t>
                </a:r>
                <a:r>
                  <a:rPr lang="en-US" altLang="zh-CN" sz="2200" dirty="0" err="1"/>
                  <a:t>Talyor</a:t>
                </a:r>
                <a:r>
                  <a:rPr lang="zh-CN" altLang="en-US" sz="2200" dirty="0"/>
                  <a:t>公式，有</a:t>
                </a:r>
                <a:endParaRPr lang="en-US" altLang="zh-CN" sz="2200" dirty="0"/>
              </a:p>
              <a:p>
                <a:pPr marL="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𝑓</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r>
                        <a:rPr lang="en-US" altLang="zh-CN" sz="2200" i="1" smtClean="0">
                          <a:latin typeface="Cambria Math" panose="02040503050406030204" pitchFamily="18" charset="0"/>
                          <a:ea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𝑓</m:t>
                      </m:r>
                      <m:d>
                        <m:dPr>
                          <m:ctrlPr>
                            <a:rPr lang="en-US" altLang="zh-CN" sz="2200" b="0" i="1" smtClean="0">
                              <a:latin typeface="Cambria Math" panose="02040503050406030204" pitchFamily="18" charset="0"/>
                              <a:ea typeface="Cambria Math" panose="02040503050406030204" pitchFamily="18" charset="0"/>
                            </a:rPr>
                          </m:ctrlPr>
                        </m:dPr>
                        <m:e>
                          <m:sSub>
                            <m:sSubPr>
                              <m:ctrlPr>
                                <a:rPr lang="en-US" altLang="zh-CN" sz="2200" b="0" i="1" smtClean="0">
                                  <a:latin typeface="Cambria Math" panose="02040503050406030204" pitchFamily="18" charset="0"/>
                                  <a:ea typeface="Cambria Math" panose="02040503050406030204" pitchFamily="18" charset="0"/>
                                </a:rPr>
                              </m:ctrlPr>
                            </m:sSubPr>
                            <m:e>
                              <m:r>
                                <a:rPr lang="en-US" altLang="zh-CN" sz="2200" b="0" i="1" smtClean="0">
                                  <a:latin typeface="Cambria Math" panose="02040503050406030204" pitchFamily="18" charset="0"/>
                                  <a:ea typeface="Cambria Math" panose="02040503050406030204" pitchFamily="18" charset="0"/>
                                </a:rPr>
                                <m:t>𝑥</m:t>
                              </m:r>
                            </m:e>
                            <m:sub>
                              <m:r>
                                <a:rPr lang="en-US" altLang="zh-CN" sz="2200" b="0" i="1" smtClean="0">
                                  <a:latin typeface="Cambria Math" panose="02040503050406030204" pitchFamily="18" charset="0"/>
                                  <a:ea typeface="Cambria Math" panose="02040503050406030204" pitchFamily="18" charset="0"/>
                                </a:rPr>
                                <m:t>𝑘</m:t>
                              </m:r>
                            </m:sub>
                          </m:sSub>
                        </m:e>
                      </m:d>
                      <m:r>
                        <a:rPr lang="en-US" altLang="zh-CN" sz="2200" b="0" i="1" smtClean="0">
                          <a:latin typeface="Cambria Math" panose="02040503050406030204" pitchFamily="18" charset="0"/>
                          <a:ea typeface="Cambria Math" panose="02040503050406030204" pitchFamily="18" charset="0"/>
                        </a:rPr>
                        <m:t>+</m:t>
                      </m:r>
                      <m:d>
                        <m:dPr>
                          <m:ctrlPr>
                            <a:rPr lang="en-US" altLang="zh-CN" sz="2200" b="0" i="1" smtClean="0">
                              <a:latin typeface="Cambria Math" panose="02040503050406030204" pitchFamily="18" charset="0"/>
                              <a:ea typeface="Cambria Math" panose="02040503050406030204" pitchFamily="18" charset="0"/>
                            </a:rPr>
                          </m:ctrlPr>
                        </m:dPr>
                        <m:e>
                          <m:r>
                            <a:rPr lang="en-US" altLang="zh-CN" sz="2200" b="0" i="1" smtClean="0">
                              <a:latin typeface="Cambria Math" panose="02040503050406030204" pitchFamily="18" charset="0"/>
                              <a:ea typeface="Cambria Math" panose="02040503050406030204" pitchFamily="18" charset="0"/>
                            </a:rPr>
                            <m:t>𝑥</m:t>
                          </m:r>
                          <m:r>
                            <a:rPr lang="en-US" altLang="zh-CN" sz="2200" b="0" i="1" smtClean="0">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𝑘</m:t>
                              </m:r>
                            </m:sub>
                          </m:sSub>
                        </m:e>
                      </m:d>
                      <m:sSup>
                        <m:sSupPr>
                          <m:ctrlPr>
                            <a:rPr lang="en-US" altLang="zh-CN" sz="2200" b="0" i="1" smtClean="0">
                              <a:latin typeface="Cambria Math" panose="02040503050406030204" pitchFamily="18" charset="0"/>
                              <a:ea typeface="Cambria Math" panose="02040503050406030204" pitchFamily="18" charset="0"/>
                            </a:rPr>
                          </m:ctrlPr>
                        </m:sSupPr>
                        <m:e>
                          <m:r>
                            <a:rPr lang="en-US" altLang="zh-CN" sz="2200" b="0" i="1" smtClean="0">
                              <a:latin typeface="Cambria Math" panose="02040503050406030204" pitchFamily="18" charset="0"/>
                              <a:ea typeface="Cambria Math" panose="02040503050406030204" pitchFamily="18" charset="0"/>
                            </a:rPr>
                            <m:t>𝑓</m:t>
                          </m:r>
                        </m:e>
                        <m:sup>
                          <m:r>
                            <a:rPr lang="en-US" altLang="zh-CN" sz="2200" b="0" i="1" smtClean="0">
                              <a:latin typeface="Cambria Math" panose="02040503050406030204" pitchFamily="18" charset="0"/>
                              <a:ea typeface="Cambria Math" panose="02040503050406030204" pitchFamily="18" charset="0"/>
                            </a:rPr>
                            <m:t>′</m:t>
                          </m:r>
                        </m:sup>
                      </m:sSup>
                      <m:d>
                        <m:dPr>
                          <m:ctrlPr>
                            <a:rPr lang="en-US" altLang="zh-CN" sz="2200" b="0" i="1" smtClean="0">
                              <a:latin typeface="Cambria Math" panose="02040503050406030204" pitchFamily="18" charset="0"/>
                              <a:ea typeface="Cambria Math" panose="02040503050406030204" pitchFamily="18" charset="0"/>
                            </a:rPr>
                          </m:ctrlPr>
                        </m:dPr>
                        <m:e>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𝑘</m:t>
                              </m:r>
                            </m:sub>
                          </m:sSub>
                        </m:e>
                      </m:d>
                    </m:oMath>
                  </m:oMathPara>
                </a14:m>
                <a:endParaRPr lang="en-US" altLang="zh-CN" sz="2200" b="0" dirty="0">
                  <a:ea typeface="Cambria Math" panose="02040503050406030204" pitchFamily="18" charset="0"/>
                </a:endParaRPr>
              </a:p>
              <a:p>
                <a:pPr marL="0" indent="0">
                  <a:buNone/>
                </a:pPr>
                <a:r>
                  <a:rPr lang="zh-CN" altLang="en-US" sz="2200" dirty="0"/>
                  <a:t>令</a:t>
                </a:r>
                <a14:m>
                  <m:oMath xmlns:m="http://schemas.openxmlformats.org/officeDocument/2006/math">
                    <m:r>
                      <a:rPr lang="en-US" altLang="zh-CN" sz="2200" i="1">
                        <a:latin typeface="Cambria Math" panose="02040503050406030204" pitchFamily="18" charset="0"/>
                      </a:rPr>
                      <m:t>𝑓</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r>
                      <a:rPr lang="en-US" altLang="zh-CN" sz="2200" i="1">
                        <a:latin typeface="Cambria Math" panose="02040503050406030204" pitchFamily="18" charset="0"/>
                      </a:rPr>
                      <m:t>=0</m:t>
                    </m:r>
                  </m:oMath>
                </a14:m>
                <a:r>
                  <a:rPr lang="zh-CN" altLang="en-US" sz="2200" dirty="0"/>
                  <a:t>，有</a:t>
                </a:r>
                <a:endParaRPr lang="en-US" altLang="zh-CN" sz="2200" dirty="0"/>
              </a:p>
              <a:p>
                <a:pPr marL="0" indent="0">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ea typeface="Cambria Math" panose="02040503050406030204" pitchFamily="18" charset="0"/>
                        </a:rPr>
                        <m:t>𝑓</m:t>
                      </m:r>
                      <m:d>
                        <m:dPr>
                          <m:ctrlPr>
                            <a:rPr lang="en-US" altLang="zh-CN" sz="2200" i="1">
                              <a:latin typeface="Cambria Math" panose="02040503050406030204" pitchFamily="18" charset="0"/>
                              <a:ea typeface="Cambria Math" panose="02040503050406030204" pitchFamily="18" charset="0"/>
                            </a:rPr>
                          </m:ctrlPr>
                        </m:dPr>
                        <m:e>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𝑘</m:t>
                              </m:r>
                            </m:sub>
                          </m:sSub>
                        </m:e>
                      </m:d>
                      <m:r>
                        <a:rPr lang="en-US" altLang="zh-CN" sz="2200" i="1">
                          <a:latin typeface="Cambria Math" panose="02040503050406030204" pitchFamily="18" charset="0"/>
                          <a:ea typeface="Cambria Math" panose="02040503050406030204" pitchFamily="18" charset="0"/>
                        </a:rPr>
                        <m:t>+</m:t>
                      </m:r>
                      <m:d>
                        <m:dPr>
                          <m:ctrlPr>
                            <a:rPr lang="en-US" altLang="zh-CN" sz="2200" i="1">
                              <a:latin typeface="Cambria Math" panose="02040503050406030204" pitchFamily="18" charset="0"/>
                              <a:ea typeface="Cambria Math" panose="02040503050406030204" pitchFamily="18" charset="0"/>
                            </a:rPr>
                          </m:ctrlPr>
                        </m:dPr>
                        <m:e>
                          <m:r>
                            <a:rPr lang="en-US" altLang="zh-CN" sz="2200" i="1">
                              <a:latin typeface="Cambria Math" panose="02040503050406030204" pitchFamily="18" charset="0"/>
                              <a:ea typeface="Cambria Math" panose="02040503050406030204" pitchFamily="18" charset="0"/>
                            </a:rPr>
                            <m:t>𝑥</m:t>
                          </m:r>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𝑘</m:t>
                              </m:r>
                            </m:sub>
                          </m:sSub>
                        </m:e>
                      </m:d>
                      <m:sSup>
                        <m:sSupPr>
                          <m:ctrlPr>
                            <a:rPr lang="en-US" altLang="zh-CN" sz="2200" i="1">
                              <a:latin typeface="Cambria Math" panose="02040503050406030204" pitchFamily="18" charset="0"/>
                              <a:ea typeface="Cambria Math" panose="02040503050406030204" pitchFamily="18" charset="0"/>
                            </a:rPr>
                          </m:ctrlPr>
                        </m:sSupPr>
                        <m:e>
                          <m:r>
                            <a:rPr lang="en-US" altLang="zh-CN" sz="2200" i="1">
                              <a:latin typeface="Cambria Math" panose="02040503050406030204" pitchFamily="18" charset="0"/>
                              <a:ea typeface="Cambria Math" panose="02040503050406030204" pitchFamily="18" charset="0"/>
                            </a:rPr>
                            <m:t>𝑓</m:t>
                          </m:r>
                        </m:e>
                        <m:sup>
                          <m:r>
                            <a:rPr lang="en-US" altLang="zh-CN" sz="2200" i="1">
                              <a:latin typeface="Cambria Math" panose="02040503050406030204" pitchFamily="18" charset="0"/>
                              <a:ea typeface="Cambria Math" panose="02040503050406030204" pitchFamily="18" charset="0"/>
                            </a:rPr>
                            <m:t>′</m:t>
                          </m:r>
                        </m:sup>
                      </m:sSup>
                      <m:d>
                        <m:dPr>
                          <m:ctrlPr>
                            <a:rPr lang="en-US" altLang="zh-CN" sz="2200" i="1">
                              <a:latin typeface="Cambria Math" panose="02040503050406030204" pitchFamily="18" charset="0"/>
                              <a:ea typeface="Cambria Math" panose="02040503050406030204" pitchFamily="18" charset="0"/>
                            </a:rPr>
                          </m:ctrlPr>
                        </m:dPr>
                        <m:e>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𝑘</m:t>
                              </m:r>
                            </m:sub>
                          </m:sSub>
                        </m:e>
                      </m:d>
                      <m:r>
                        <a:rPr lang="en-US" altLang="zh-CN" sz="2200" i="1">
                          <a:latin typeface="Cambria Math" panose="02040503050406030204" pitchFamily="18" charset="0"/>
                          <a:ea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0</m:t>
                      </m:r>
                    </m:oMath>
                  </m:oMathPara>
                </a14:m>
                <a:endParaRPr lang="en-US" altLang="zh-CN" sz="2200" dirty="0"/>
              </a:p>
              <a:p>
                <a:pPr marL="0" indent="0">
                  <a:buNone/>
                </a:pPr>
                <a:r>
                  <a:rPr lang="zh-CN" altLang="en-US" sz="2200" dirty="0"/>
                  <a:t>设方程的解为</a:t>
                </a:r>
                <a14:m>
                  <m:oMath xmlns:m="http://schemas.openxmlformats.org/officeDocument/2006/math">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𝑘</m:t>
                        </m:r>
                        <m:r>
                          <a:rPr lang="en-US" altLang="zh-CN" sz="2200" i="1">
                            <a:latin typeface="Cambria Math" panose="02040503050406030204" pitchFamily="18" charset="0"/>
                            <a:ea typeface="Cambria Math" panose="02040503050406030204" pitchFamily="18" charset="0"/>
                          </a:rPr>
                          <m:t>+1</m:t>
                        </m:r>
                      </m:sub>
                    </m:sSub>
                    <m:r>
                      <a:rPr lang="zh-CN" altLang="en-US" sz="2200" i="1">
                        <a:latin typeface="Cambria Math" panose="02040503050406030204" pitchFamily="18" charset="0"/>
                        <a:ea typeface="Cambria Math" panose="02040503050406030204" pitchFamily="18" charset="0"/>
                      </a:rPr>
                      <m:t>，</m:t>
                    </m:r>
                  </m:oMath>
                </a14:m>
                <a:r>
                  <a:rPr lang="zh-CN" altLang="en-US" sz="2200" dirty="0"/>
                  <a:t>则</a:t>
                </a:r>
                <a:endParaRPr lang="en-US" altLang="zh-CN" sz="2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smtClean="0">
                              <a:latin typeface="Cambria Math" panose="02040503050406030204" pitchFamily="18" charset="0"/>
                            </a:rPr>
                            <m:t>𝑘</m:t>
                          </m:r>
                          <m:r>
                            <a:rPr lang="en-US" altLang="zh-CN" sz="2400" b="0" i="1">
                              <a:latin typeface="Cambria Math" panose="02040503050406030204" pitchFamily="18" charset="0"/>
                            </a:rPr>
                            <m:t>+1</m:t>
                          </m:r>
                        </m:sub>
                      </m:sSub>
                      <m:r>
                        <a:rPr lang="en-US" altLang="zh-CN" sz="2400" b="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smtClean="0">
                              <a:latin typeface="Cambria Math" panose="02040503050406030204" pitchFamily="18" charset="0"/>
                            </a:rPr>
                            <m:t>𝑘</m:t>
                          </m:r>
                        </m:sub>
                      </m:sSub>
                      <m:r>
                        <a:rPr lang="en-US" altLang="zh-CN" sz="2400" b="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a:latin typeface="Cambria Math" panose="02040503050406030204" pitchFamily="18" charset="0"/>
                            </a:rPr>
                            <m:t>𝑓</m:t>
                          </m:r>
                          <m:r>
                            <a:rPr lang="en-US" altLang="zh-CN" sz="2400" b="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smtClean="0">
                                  <a:latin typeface="Cambria Math" panose="02040503050406030204" pitchFamily="18" charset="0"/>
                                </a:rPr>
                                <m:t>𝑘</m:t>
                              </m:r>
                            </m:sub>
                          </m:sSub>
                          <m:r>
                            <a:rPr lang="en-US" altLang="zh-CN" sz="2400" b="0" i="1">
                              <a:latin typeface="Cambria Math" panose="02040503050406030204" pitchFamily="18" charset="0"/>
                            </a:rPr>
                            <m:t>)</m:t>
                          </m:r>
                        </m:num>
                        <m:den>
                          <m:r>
                            <a:rPr lang="en-US" altLang="zh-CN" sz="2400" b="0" i="1">
                              <a:latin typeface="Cambria Math" panose="02040503050406030204" pitchFamily="18" charset="0"/>
                            </a:rPr>
                            <m:t>𝑓</m:t>
                          </m:r>
                          <m:r>
                            <a:rPr lang="en-US" altLang="zh-CN" sz="2400" b="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𝑥</m:t>
                              </m:r>
                            </m:e>
                            <m:sub>
                              <m:r>
                                <a:rPr lang="en-US" altLang="zh-CN" sz="2400" b="0" i="1" smtClean="0">
                                  <a:latin typeface="Cambria Math" panose="02040503050406030204" pitchFamily="18" charset="0"/>
                                </a:rPr>
                                <m:t>𝑘</m:t>
                              </m:r>
                            </m:sub>
                          </m:sSub>
                          <m:r>
                            <a:rPr lang="en-US" altLang="zh-CN" sz="2400" b="0" i="1">
                              <a:latin typeface="Cambria Math" panose="02040503050406030204" pitchFamily="18" charset="0"/>
                            </a:rPr>
                            <m:t>)</m:t>
                          </m:r>
                        </m:den>
                      </m:f>
                    </m:oMath>
                  </m:oMathPara>
                </a14:m>
                <a:endParaRPr lang="en-US" altLang="zh-CN" sz="22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7F1B2711-AC19-4B3C-BC8E-FB792615724A}"/>
                  </a:ext>
                </a:extLst>
              </p:cNvPr>
              <p:cNvSpPr>
                <a:spLocks noGrp="1" noRot="1" noChangeAspect="1" noMove="1" noResize="1" noEditPoints="1" noAdjustHandles="1" noChangeArrowheads="1" noChangeShapeType="1" noTextEdit="1"/>
              </p:cNvSpPr>
              <p:nvPr>
                <p:ph sz="half" idx="1"/>
              </p:nvPr>
            </p:nvSpPr>
            <p:spPr>
              <a:xfrm>
                <a:off x="628650" y="1859495"/>
                <a:ext cx="7531208" cy="4351338"/>
              </a:xfrm>
              <a:blipFill>
                <a:blip r:embed="rId2"/>
                <a:stretch>
                  <a:fillRect l="-1052" t="-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162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16A11-138F-4FE4-A54C-A7C5BD5DC5E5}"/>
              </a:ext>
            </a:extLst>
          </p:cNvPr>
          <p:cNvSpPr>
            <a:spLocks noGrp="1"/>
          </p:cNvSpPr>
          <p:nvPr>
            <p:ph type="title"/>
          </p:nvPr>
        </p:nvSpPr>
        <p:spPr/>
        <p:txBody>
          <a:bodyPr/>
          <a:lstStyle/>
          <a:p>
            <a:r>
              <a:rPr lang="zh-CN" altLang="en-US" dirty="0"/>
              <a:t>牛顿法</a:t>
            </a:r>
          </a:p>
        </p:txBody>
      </p:sp>
      <p:sp>
        <p:nvSpPr>
          <p:cNvPr id="3" name="内容占位符 2">
            <a:extLst>
              <a:ext uri="{FF2B5EF4-FFF2-40B4-BE49-F238E27FC236}">
                <a16:creationId xmlns:a16="http://schemas.microsoft.com/office/drawing/2014/main" id="{7F1B2711-AC19-4B3C-BC8E-FB792615724A}"/>
              </a:ext>
            </a:extLst>
          </p:cNvPr>
          <p:cNvSpPr>
            <a:spLocks noGrp="1"/>
          </p:cNvSpPr>
          <p:nvPr>
            <p:ph sz="half" idx="1"/>
          </p:nvPr>
        </p:nvSpPr>
        <p:spPr>
          <a:xfrm>
            <a:off x="628650" y="1859495"/>
            <a:ext cx="4182892" cy="4351338"/>
          </a:xfrm>
        </p:spPr>
        <p:txBody>
          <a:bodyPr>
            <a:noAutofit/>
          </a:bodyPr>
          <a:lstStyle/>
          <a:p>
            <a:pPr marL="0" indent="0">
              <a:buNone/>
            </a:pPr>
            <a:r>
              <a:rPr lang="zh-CN" altLang="en-US" sz="2200" dirty="0"/>
              <a:t>过程如下：</a:t>
            </a:r>
            <a:endParaRPr lang="en-US" altLang="zh-CN" sz="2200" dirty="0"/>
          </a:p>
          <a:p>
            <a:pPr marL="385763" indent="-385763">
              <a:buFont typeface="+mj-lt"/>
              <a:buAutoNum type="arabicPeriod"/>
            </a:pPr>
            <a:r>
              <a:rPr lang="zh-CN" altLang="en-US" sz="2200" dirty="0"/>
              <a:t>选择一个初始点</a:t>
            </a:r>
            <a:endParaRPr lang="en-US" altLang="zh-CN" sz="2200" dirty="0"/>
          </a:p>
          <a:p>
            <a:pPr marL="385763" indent="-385763">
              <a:buFont typeface="+mj-lt"/>
              <a:buAutoNum type="arabicPeriod"/>
            </a:pPr>
            <a:r>
              <a:rPr lang="zh-CN" altLang="en-US" sz="2200" dirty="0"/>
              <a:t>计算该点的斜率，从而可以画出经过该点的切线</a:t>
            </a:r>
            <a:endParaRPr lang="en-US" altLang="zh-CN" sz="2200" dirty="0"/>
          </a:p>
          <a:p>
            <a:pPr marL="385763" indent="-385763">
              <a:buFont typeface="+mj-lt"/>
              <a:buAutoNum type="arabicPeriod"/>
            </a:pPr>
            <a:r>
              <a:rPr lang="zh-CN" altLang="en-US" sz="2200" dirty="0"/>
              <a:t>该切线与</a:t>
            </a:r>
            <a:r>
              <a:rPr lang="en-US" altLang="zh-CN" sz="2200" dirty="0"/>
              <a:t>x</a:t>
            </a:r>
            <a:r>
              <a:rPr lang="zh-CN" altLang="en-US" sz="2200" dirty="0"/>
              <a:t>轴的交点即为改进点</a:t>
            </a:r>
            <a:endParaRPr lang="en-US" altLang="zh-CN" sz="2200" dirty="0"/>
          </a:p>
          <a:p>
            <a:pPr marL="385763" indent="-385763">
              <a:buFont typeface="+mj-lt"/>
              <a:buAutoNum type="arabicPeriod"/>
            </a:pPr>
            <a:r>
              <a:rPr lang="zh-CN" altLang="en-US" sz="2200" dirty="0"/>
              <a:t>重复迭代此过程即可无限逼近实际零点</a:t>
            </a:r>
            <a:endParaRPr lang="en-US" altLang="zh-CN" sz="2200" dirty="0"/>
          </a:p>
          <a:p>
            <a:pPr marL="0" indent="0">
              <a:buNone/>
            </a:pPr>
            <a:endParaRPr lang="zh-CN" altLang="en-US" sz="2200" dirty="0"/>
          </a:p>
        </p:txBody>
      </p:sp>
      <p:sp>
        <p:nvSpPr>
          <p:cNvPr id="6" name="文本框 5">
            <a:extLst>
              <a:ext uri="{FF2B5EF4-FFF2-40B4-BE49-F238E27FC236}">
                <a16:creationId xmlns:a16="http://schemas.microsoft.com/office/drawing/2014/main" id="{0243B523-86DE-4FE5-B01C-0BE62ABEF542}"/>
              </a:ext>
            </a:extLst>
          </p:cNvPr>
          <p:cNvSpPr txBox="1"/>
          <p:nvPr/>
        </p:nvSpPr>
        <p:spPr>
          <a:xfrm>
            <a:off x="5666987" y="5005224"/>
            <a:ext cx="1940067" cy="300082"/>
          </a:xfrm>
          <a:prstGeom prst="rect">
            <a:avLst/>
          </a:prstGeom>
          <a:noFill/>
        </p:spPr>
        <p:txBody>
          <a:bodyPr wrap="square" rtlCol="0">
            <a:spAutoFit/>
          </a:bodyPr>
          <a:lstStyle/>
          <a:p>
            <a:pPr algn="ctr"/>
            <a:r>
              <a:rPr lang="zh-CN" altLang="en-US" sz="1350" dirty="0"/>
              <a:t>牛顿法迭代过程示意图</a:t>
            </a:r>
          </a:p>
        </p:txBody>
      </p:sp>
      <p:pic>
        <p:nvPicPr>
          <p:cNvPr id="7" name="图片 6">
            <a:extLst>
              <a:ext uri="{FF2B5EF4-FFF2-40B4-BE49-F238E27FC236}">
                <a16:creationId xmlns:a16="http://schemas.microsoft.com/office/drawing/2014/main" id="{B7953A99-3670-4851-B3DB-A44450935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542" y="2006201"/>
            <a:ext cx="3904956" cy="2785110"/>
          </a:xfrm>
          <a:prstGeom prst="rect">
            <a:avLst/>
          </a:prstGeom>
        </p:spPr>
      </p:pic>
    </p:spTree>
    <p:extLst>
      <p:ext uri="{BB962C8B-B14F-4D97-AF65-F5344CB8AC3E}">
        <p14:creationId xmlns:p14="http://schemas.microsoft.com/office/powerpoint/2010/main" val="46966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16A11-138F-4FE4-A54C-A7C5BD5DC5E5}"/>
              </a:ext>
            </a:extLst>
          </p:cNvPr>
          <p:cNvSpPr>
            <a:spLocks noGrp="1"/>
          </p:cNvSpPr>
          <p:nvPr>
            <p:ph type="title"/>
          </p:nvPr>
        </p:nvSpPr>
        <p:spPr/>
        <p:txBody>
          <a:bodyPr/>
          <a:lstStyle/>
          <a:p>
            <a:r>
              <a:rPr lang="zh-CN" altLang="en-US" dirty="0"/>
              <a:t>牛顿法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1B2711-AC19-4B3C-BC8E-FB792615724A}"/>
                  </a:ext>
                </a:extLst>
              </p:cNvPr>
              <p:cNvSpPr>
                <a:spLocks noGrp="1"/>
              </p:cNvSpPr>
              <p:nvPr>
                <p:ph sz="half" idx="1"/>
              </p:nvPr>
            </p:nvSpPr>
            <p:spPr>
              <a:xfrm>
                <a:off x="605403" y="1270555"/>
                <a:ext cx="8058150" cy="4665291"/>
              </a:xfrm>
            </p:spPr>
            <p:txBody>
              <a:bodyPr>
                <a:noAutofit/>
              </a:bodyPr>
              <a:lstStyle/>
              <a:p>
                <a:pPr marL="0" indent="0">
                  <a:buNone/>
                </a:pPr>
                <a:r>
                  <a:rPr lang="zh-CN" altLang="en-US" sz="2000" dirty="0"/>
                  <a:t>求解优化问题：即求解</a:t>
                </a:r>
                <a14:m>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𝑓</m:t>
                        </m:r>
                      </m:e>
                      <m:sup>
                        <m:r>
                          <a:rPr lang="en-US" altLang="zh-CN" sz="2000" i="1">
                            <a:latin typeface="Cambria Math" panose="02040503050406030204" pitchFamily="18" charset="0"/>
                            <a:ea typeface="Cambria Math" panose="02040503050406030204" pitchFamily="18" charset="0"/>
                          </a:rPr>
                          <m:t>′</m:t>
                        </m:r>
                      </m:sup>
                    </m:sSup>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𝑥</m:t>
                        </m:r>
                      </m:e>
                    </m:d>
                    <m:r>
                      <a:rPr lang="en-US" altLang="zh-CN" sz="2000" i="1">
                        <a:latin typeface="Cambria Math" panose="02040503050406030204" pitchFamily="18" charset="0"/>
                        <a:ea typeface="Cambria Math" panose="02040503050406030204" pitchFamily="18" charset="0"/>
                      </a:rPr>
                      <m:t>=0</m:t>
                    </m:r>
                  </m:oMath>
                </a14:m>
                <a:r>
                  <a:rPr lang="zh-CN" altLang="en-US" sz="2000" dirty="0"/>
                  <a:t>问题</a:t>
                </a:r>
                <a:endParaRPr lang="en-US" altLang="zh-CN" sz="2000" dirty="0"/>
              </a:p>
              <a:p>
                <a:pPr marL="0" indent="0">
                  <a:buNone/>
                </a:pPr>
                <a:r>
                  <a:rPr lang="zh-CN" altLang="en-US" sz="2000" dirty="0"/>
                  <a:t>解决</a:t>
                </a:r>
                <a14:m>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𝑓</m:t>
                        </m:r>
                      </m:e>
                      <m:sup>
                        <m:r>
                          <a:rPr lang="en-US" altLang="zh-CN" sz="2000" i="1">
                            <a:latin typeface="Cambria Math" panose="02040503050406030204" pitchFamily="18" charset="0"/>
                            <a:ea typeface="Cambria Math" panose="02040503050406030204" pitchFamily="18" charset="0"/>
                          </a:rPr>
                          <m:t>′</m:t>
                        </m:r>
                      </m:sup>
                    </m:sSup>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𝑥</m:t>
                        </m:r>
                      </m:e>
                    </m:d>
                    <m:r>
                      <a:rPr lang="en-US" altLang="zh-CN" sz="2000" i="1">
                        <a:latin typeface="Cambria Math" panose="02040503050406030204" pitchFamily="18" charset="0"/>
                        <a:ea typeface="Cambria Math" panose="02040503050406030204" pitchFamily="18" charset="0"/>
                      </a:rPr>
                      <m:t>=0</m:t>
                    </m:r>
                  </m:oMath>
                </a14:m>
                <a:r>
                  <a:rPr lang="zh-CN" altLang="en-US" sz="2000" dirty="0"/>
                  <a:t>问题，我们用二阶泰勒展开式</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𝑓</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e>
                      </m:d>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𝑓</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e>
                      </m:d>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𝑓</m:t>
                          </m:r>
                        </m:e>
                        <m:sup>
                          <m:r>
                            <a:rPr lang="en-US" altLang="zh-CN" sz="2000" b="0" i="1" smtClean="0">
                              <a:latin typeface="Cambria Math" panose="02040503050406030204" pitchFamily="18" charset="0"/>
                              <a:ea typeface="Cambria Math" panose="02040503050406030204" pitchFamily="18" charset="0"/>
                            </a:rPr>
                            <m:t>′</m:t>
                          </m:r>
                        </m:sup>
                      </m:sSup>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e>
                      </m:d>
                      <m:r>
                        <a:rPr lang="en-US" altLang="zh-CN" sz="2000" i="1">
                          <a:latin typeface="Cambria Math" panose="02040503050406030204" pitchFamily="18" charset="0"/>
                          <a:ea typeface="Cambria Math" panose="02040503050406030204" pitchFamily="18" charset="0"/>
                        </a:rPr>
                        <m:t>+</m:t>
                      </m:r>
                      <m:f>
                        <m:fPr>
                          <m:ctrlPr>
                            <a:rPr lang="el-GR"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l-GR" altLang="zh-CN" sz="2000" i="1" smtClean="0">
                              <a:latin typeface="Cambria Math" panose="02040503050406030204" pitchFamily="18" charset="0"/>
                              <a:ea typeface="Cambria Math" panose="02040503050406030204" pitchFamily="18" charset="0"/>
                            </a:rPr>
                            <m:t>2</m:t>
                          </m:r>
                        </m:den>
                      </m:f>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𝑓</m:t>
                          </m:r>
                        </m:e>
                        <m:sup>
                          <m:r>
                            <a:rPr lang="en-US" altLang="zh-CN" sz="2000" b="0" i="1" smtClean="0">
                              <a:latin typeface="Cambria Math" panose="02040503050406030204" pitchFamily="18" charset="0"/>
                              <a:ea typeface="Cambria Math" panose="02040503050406030204" pitchFamily="18" charset="0"/>
                            </a:rPr>
                            <m:t>′′</m:t>
                          </m:r>
                        </m:sup>
                      </m:sSup>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e>
                      </m:d>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e>
                        <m:sup>
                          <m:r>
                            <a:rPr lang="en-US" altLang="zh-CN" sz="2000" b="0" i="1" smtClean="0">
                              <a:latin typeface="Cambria Math" panose="02040503050406030204" pitchFamily="18" charset="0"/>
                              <a:ea typeface="Cambria Math" panose="02040503050406030204" pitchFamily="18" charset="0"/>
                            </a:rPr>
                            <m:t>2</m:t>
                          </m:r>
                        </m:sup>
                      </m:sSup>
                    </m:oMath>
                  </m:oMathPara>
                </a14:m>
                <a:endParaRPr lang="en-US" altLang="zh-CN" sz="2000" b="0" dirty="0">
                  <a:ea typeface="Cambria Math" panose="02040503050406030204" pitchFamily="18" charset="0"/>
                </a:endParaRPr>
              </a:p>
              <a:p>
                <a:pPr marL="0" indent="0">
                  <a:buNone/>
                </a:pPr>
                <a:r>
                  <a:rPr lang="zh-CN" altLang="en-US" sz="2000" dirty="0"/>
                  <a:t>求导计算</a:t>
                </a:r>
                <a14:m>
                  <m:oMath xmlns:m="http://schemas.openxmlformats.org/officeDocument/2006/math">
                    <m:r>
                      <a:rPr lang="en-US" altLang="zh-CN" sz="2000" i="1">
                        <a:latin typeface="Cambria Math" panose="02040503050406030204" pitchFamily="18" charset="0"/>
                      </a:rPr>
                      <m:t>𝑓</m:t>
                    </m:r>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𝑓</m:t>
                    </m:r>
                    <m:r>
                      <a:rPr lang="en-US" altLang="zh-CN" sz="2000" b="0" i="1" smtClean="0">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e>
                    </m:d>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a14:m>
                <a:r>
                  <a:rPr lang="zh-CN" altLang="en-US" sz="2000" dirty="0"/>
                  <a:t>，有</a:t>
                </a:r>
                <a:endParaRPr lang="en-US" altLang="zh-CN" sz="2000" dirty="0"/>
              </a:p>
              <a:p>
                <a:pPr marL="0" indent="0">
                  <a:buNone/>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𝑓</m:t>
                          </m:r>
                        </m:e>
                        <m:sup>
                          <m:r>
                            <a:rPr lang="en-US" altLang="zh-CN" sz="2000" i="1">
                              <a:latin typeface="Cambria Math" panose="02040503050406030204" pitchFamily="18" charset="0"/>
                              <a:ea typeface="Cambria Math" panose="02040503050406030204" pitchFamily="18" charset="0"/>
                            </a:rPr>
                            <m:t>′</m:t>
                          </m:r>
                        </m:sup>
                      </m:sSup>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e>
                      </m:d>
                      <m:r>
                        <a:rPr lang="en-US" altLang="zh-CN" sz="2000" b="0" i="1" smtClean="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𝑓</m:t>
                          </m:r>
                        </m:e>
                        <m:sup>
                          <m:r>
                            <a:rPr lang="en-US" altLang="zh-CN" sz="2000" i="1">
                              <a:latin typeface="Cambria Math" panose="02040503050406030204" pitchFamily="18" charset="0"/>
                              <a:ea typeface="Cambria Math" panose="02040503050406030204" pitchFamily="18" charset="0"/>
                            </a:rPr>
                            <m:t>′′</m:t>
                          </m:r>
                        </m:sup>
                      </m:sSup>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=0</m:t>
                      </m:r>
                    </m:oMath>
                  </m:oMathPara>
                </a14:m>
                <a:endParaRPr lang="en-US" altLang="zh-CN" sz="2000" b="0" dirty="0">
                  <a:ea typeface="Cambria Math" panose="02040503050406030204" pitchFamily="18" charset="0"/>
                </a:endParaRPr>
              </a:p>
              <a:p>
                <a:pPr marL="0" indent="0">
                  <a:buNone/>
                </a:pPr>
                <a:r>
                  <a:rPr lang="zh-CN" altLang="en-US" sz="2000" dirty="0"/>
                  <a:t>令</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oMath>
                </a14:m>
                <a:r>
                  <a:rPr lang="zh-CN" altLang="en-US" sz="2000" dirty="0"/>
                  <a:t>，有</a:t>
                </a:r>
                <a:endParaRPr lang="en-US" altLang="zh-CN" sz="20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𝑓</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num>
                        <m:den>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den>
                      </m:f>
                    </m:oMath>
                  </m:oMathPara>
                </a14:m>
                <a:endParaRPr lang="en-US" altLang="zh-CN" sz="2000" dirty="0"/>
              </a:p>
              <a:p>
                <a:pPr marL="0" indent="0">
                  <a:buNone/>
                </a:pPr>
                <a:r>
                  <a:rPr lang="zh-CN" altLang="en-US" sz="2000" dirty="0"/>
                  <a:t>对于高维情况，我们有</a:t>
                </a:r>
                <a:endParaRPr lang="en-US" altLang="zh-CN" sz="20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𝑘</m:t>
                          </m:r>
                        </m:sub>
                        <m:sup>
                          <m:r>
                            <a:rPr lang="en-US" altLang="zh-CN" sz="2000" b="0" i="1" smtClean="0">
                              <a:latin typeface="Cambria Math" panose="02040503050406030204" pitchFamily="18" charset="0"/>
                            </a:rPr>
                            <m:t>−1</m:t>
                          </m:r>
                        </m:sup>
                      </m:sSubSup>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𝑓</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𝑘</m:t>
                          </m:r>
                        </m:sub>
                      </m:sSub>
                      <m:r>
                        <a:rPr lang="en-US" altLang="zh-CN" sz="2000" b="0" i="1" smtClean="0">
                          <a:latin typeface="Cambria Math" panose="02040503050406030204" pitchFamily="18" charset="0"/>
                          <a:ea typeface="Cambria Math" panose="02040503050406030204" pitchFamily="18" charset="0"/>
                        </a:rPr>
                        <m:t>)</m:t>
                      </m:r>
                    </m:oMath>
                  </m:oMathPara>
                </a14:m>
                <a:endParaRPr lang="en-US" altLang="zh-CN" sz="2000" dirty="0"/>
              </a:p>
              <a:p>
                <a:pPr marL="0" indent="0">
                  <a:buNone/>
                </a:pP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i="1">
                                <a:latin typeface="Cambria Math" panose="02040503050406030204" pitchFamily="18" charset="0"/>
                              </a:rPr>
                              <m:t>𝑘</m:t>
                            </m:r>
                          </m:sub>
                        </m:sSub>
                      </m:e>
                    </m:d>
                    <m:r>
                      <a:rPr lang="zh-CN" altLang="en-US" sz="2000" i="1">
                        <a:latin typeface="Cambria Math" panose="02040503050406030204" pitchFamily="18" charset="0"/>
                      </a:rPr>
                      <m:t>是</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𝒙</m:t>
                        </m:r>
                      </m:e>
                    </m:d>
                  </m:oMath>
                </a14:m>
                <a:r>
                  <a:rPr lang="zh-CN" altLang="en-US" sz="2000" dirty="0"/>
                  <a:t>的</a:t>
                </a:r>
                <a:r>
                  <a:rPr lang="en-US" altLang="zh-CN" sz="2000" dirty="0"/>
                  <a:t>Hessian</a:t>
                </a:r>
                <a:r>
                  <a:rPr lang="zh-CN" altLang="en-US" sz="2000" dirty="0"/>
                  <a:t>矩阵</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𝑓</m:t>
                                  </m:r>
                                </m:num>
                                <m:den>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den>
                              </m:f>
                            </m:e>
                          </m:d>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sub>
                      </m:sSub>
                    </m:oMath>
                  </m:oMathPara>
                </a14:m>
                <a:endParaRPr lang="en-US" altLang="zh-CN" sz="2000" dirty="0"/>
              </a:p>
              <a:p>
                <a:pPr marL="0" indent="0">
                  <a:buNone/>
                </a:pPr>
                <a:endParaRPr lang="en-US" altLang="zh-CN" sz="2200" dirty="0"/>
              </a:p>
              <a:p>
                <a:pPr marL="0" indent="0">
                  <a:buNone/>
                </a:pPr>
                <a:endParaRPr lang="zh-CN" altLang="en-US" sz="2200" dirty="0"/>
              </a:p>
            </p:txBody>
          </p:sp>
        </mc:Choice>
        <mc:Fallback xmlns="">
          <p:sp>
            <p:nvSpPr>
              <p:cNvPr id="3" name="内容占位符 2">
                <a:extLst>
                  <a:ext uri="{FF2B5EF4-FFF2-40B4-BE49-F238E27FC236}">
                    <a16:creationId xmlns:a16="http://schemas.microsoft.com/office/drawing/2014/main" id="{7F1B2711-AC19-4B3C-BC8E-FB792615724A}"/>
                  </a:ext>
                </a:extLst>
              </p:cNvPr>
              <p:cNvSpPr>
                <a:spLocks noGrp="1" noRot="1" noChangeAspect="1" noMove="1" noResize="1" noEditPoints="1" noAdjustHandles="1" noChangeArrowheads="1" noChangeShapeType="1" noTextEdit="1"/>
              </p:cNvSpPr>
              <p:nvPr>
                <p:ph sz="half" idx="1"/>
              </p:nvPr>
            </p:nvSpPr>
            <p:spPr>
              <a:xfrm>
                <a:off x="605403" y="1270555"/>
                <a:ext cx="8058150" cy="4665291"/>
              </a:xfrm>
              <a:blipFill>
                <a:blip r:embed="rId2"/>
                <a:stretch>
                  <a:fillRect l="-756" t="-653" b="-20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701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55EAD-8C95-4F7B-95D7-B7E01CF6BEAA}"/>
              </a:ext>
            </a:extLst>
          </p:cNvPr>
          <p:cNvSpPr>
            <a:spLocks noGrp="1"/>
          </p:cNvSpPr>
          <p:nvPr>
            <p:ph type="title"/>
          </p:nvPr>
        </p:nvSpPr>
        <p:spPr/>
        <p:txBody>
          <a:bodyPr/>
          <a:lstStyle/>
          <a:p>
            <a:r>
              <a:rPr lang="en-US" altLang="zh-CN" dirty="0"/>
              <a:t>EC</a:t>
            </a:r>
            <a:r>
              <a:rPr lang="zh-CN" altLang="en-US" dirty="0"/>
              <a:t>领域主流期刊和会议</a:t>
            </a:r>
          </a:p>
        </p:txBody>
      </p:sp>
      <p:sp>
        <p:nvSpPr>
          <p:cNvPr id="3" name="内容占位符 2">
            <a:extLst>
              <a:ext uri="{FF2B5EF4-FFF2-40B4-BE49-F238E27FC236}">
                <a16:creationId xmlns:a16="http://schemas.microsoft.com/office/drawing/2014/main" id="{C04976F0-BEC3-4332-9E95-9CD71AF32AE6}"/>
              </a:ext>
            </a:extLst>
          </p:cNvPr>
          <p:cNvSpPr>
            <a:spLocks noGrp="1"/>
          </p:cNvSpPr>
          <p:nvPr>
            <p:ph sz="half" idx="1"/>
          </p:nvPr>
        </p:nvSpPr>
        <p:spPr>
          <a:xfrm>
            <a:off x="324319" y="1600200"/>
            <a:ext cx="4171481" cy="4419600"/>
          </a:xfrm>
          <a:ln/>
        </p:spPr>
        <p:style>
          <a:lnRef idx="2">
            <a:schemeClr val="dk1"/>
          </a:lnRef>
          <a:fillRef idx="1">
            <a:schemeClr val="lt1"/>
          </a:fillRef>
          <a:effectRef idx="0">
            <a:schemeClr val="dk1"/>
          </a:effectRef>
          <a:fontRef idx="minor">
            <a:schemeClr val="dk1"/>
          </a:fontRef>
        </p:style>
        <p:txBody>
          <a:bodyPr/>
          <a:lstStyle/>
          <a:p>
            <a:pPr marL="0" indent="0">
              <a:buNone/>
            </a:pPr>
            <a:r>
              <a:rPr lang="zh-CN" altLang="en-US" sz="1600" dirty="0"/>
              <a:t>主流期刊</a:t>
            </a:r>
          </a:p>
          <a:p>
            <a:pPr marL="0" indent="0">
              <a:buNone/>
            </a:pPr>
            <a:r>
              <a:rPr lang="en-US" altLang="zh-CN" sz="1600" dirty="0">
                <a:solidFill>
                  <a:srgbClr val="FF0000"/>
                </a:solidFill>
              </a:rPr>
              <a:t>1. IEEE Transactions on Evolutionary Computation, T1 A</a:t>
            </a:r>
            <a:r>
              <a:rPr lang="zh-CN" altLang="en-US" sz="1600" dirty="0">
                <a:solidFill>
                  <a:srgbClr val="FF0000"/>
                </a:solidFill>
              </a:rPr>
              <a:t>类</a:t>
            </a:r>
            <a:r>
              <a:rPr lang="en-US" altLang="zh-CN" sz="1600" dirty="0">
                <a:solidFill>
                  <a:srgbClr val="FF0000"/>
                </a:solidFill>
              </a:rPr>
              <a:t> </a:t>
            </a:r>
            <a:br>
              <a:rPr lang="zh-CN" altLang="en-US" sz="1600" dirty="0">
                <a:solidFill>
                  <a:srgbClr val="FF0000"/>
                </a:solidFill>
              </a:rPr>
            </a:br>
            <a:r>
              <a:rPr lang="en-US" altLang="zh-CN" sz="1600" dirty="0">
                <a:solidFill>
                  <a:srgbClr val="FF0000"/>
                </a:solidFill>
              </a:rPr>
              <a:t>2. Evolutionary Computation, T2 A</a:t>
            </a:r>
            <a:r>
              <a:rPr lang="zh-CN" altLang="en-US" sz="1600" dirty="0">
                <a:solidFill>
                  <a:srgbClr val="FF0000"/>
                </a:solidFill>
              </a:rPr>
              <a:t>类</a:t>
            </a:r>
            <a:br>
              <a:rPr lang="zh-CN" altLang="en-US" sz="1600" dirty="0"/>
            </a:br>
            <a:r>
              <a:rPr lang="en-US" altLang="zh-CN" sz="1600" dirty="0"/>
              <a:t>3. IEEE Transactions on Cybernetics,T1 A</a:t>
            </a:r>
            <a:r>
              <a:rPr lang="zh-CN" altLang="en-US" sz="1600" dirty="0"/>
              <a:t>类</a:t>
            </a:r>
            <a:br>
              <a:rPr lang="zh-CN" altLang="en-US" sz="1600" dirty="0"/>
            </a:br>
            <a:r>
              <a:rPr lang="en-US" altLang="zh-CN" sz="1600" dirty="0"/>
              <a:t>4. </a:t>
            </a:r>
            <a:r>
              <a:rPr lang="en-US" altLang="zh-CN" sz="1600" dirty="0">
                <a:solidFill>
                  <a:srgbClr val="0070C0"/>
                </a:solidFill>
              </a:rPr>
              <a:t>Swarm and Evolutionary Computation, T2</a:t>
            </a:r>
            <a:br>
              <a:rPr lang="zh-CN" altLang="en-US" sz="1600" dirty="0"/>
            </a:br>
            <a:r>
              <a:rPr lang="en-US" altLang="zh-CN" sz="1600" dirty="0"/>
              <a:t>5. Soft Computing, T3</a:t>
            </a:r>
            <a:br>
              <a:rPr lang="en-US" altLang="zh-CN" sz="1600" dirty="0"/>
            </a:br>
            <a:r>
              <a:rPr lang="en-US" altLang="zh-CN" sz="1600" dirty="0"/>
              <a:t>6.  Applied Soft Computing, T2</a:t>
            </a:r>
            <a:br>
              <a:rPr lang="zh-CN" altLang="en-US" sz="1600" dirty="0"/>
            </a:br>
            <a:r>
              <a:rPr lang="en-US" altLang="zh-CN" sz="1600" dirty="0"/>
              <a:t>7. Information Sciences, T1</a:t>
            </a:r>
            <a:br>
              <a:rPr lang="en-US" altLang="zh-CN" sz="1600" dirty="0"/>
            </a:br>
            <a:r>
              <a:rPr lang="en-US" altLang="zh-CN" sz="1600" dirty="0"/>
              <a:t>8. IEEE Computational Intelligence Magazine, T2</a:t>
            </a:r>
            <a:br>
              <a:rPr lang="zh-CN" altLang="en-US" sz="1600" dirty="0"/>
            </a:br>
            <a:r>
              <a:rPr lang="en-US" altLang="zh-CN" sz="1600" dirty="0"/>
              <a:t>9. Journal of Global Optimization, T3</a:t>
            </a:r>
          </a:p>
          <a:p>
            <a:pPr marL="0" indent="0">
              <a:buNone/>
            </a:pPr>
            <a:r>
              <a:rPr lang="en-US" altLang="zh-CN" sz="1600" dirty="0"/>
              <a:t>10. Artificial Intelligence, T2</a:t>
            </a:r>
          </a:p>
          <a:p>
            <a:pPr marL="0" indent="0">
              <a:buNone/>
            </a:pPr>
            <a:r>
              <a:rPr lang="en-US" altLang="zh-CN" sz="1600" dirty="0"/>
              <a:t>11. Swarm Intelligence, T2 </a:t>
            </a:r>
          </a:p>
        </p:txBody>
      </p:sp>
      <p:sp>
        <p:nvSpPr>
          <p:cNvPr id="4" name="文本占位符 3">
            <a:extLst>
              <a:ext uri="{FF2B5EF4-FFF2-40B4-BE49-F238E27FC236}">
                <a16:creationId xmlns:a16="http://schemas.microsoft.com/office/drawing/2014/main" id="{0540B562-4A4F-4A39-8092-CE3DFEBBD7B9}"/>
              </a:ext>
            </a:extLst>
          </p:cNvPr>
          <p:cNvSpPr>
            <a:spLocks noGrp="1"/>
          </p:cNvSpPr>
          <p:nvPr>
            <p:ph type="body" sz="half" idx="2"/>
          </p:nvPr>
        </p:nvSpPr>
        <p:spPr>
          <a:xfrm>
            <a:off x="4680342" y="1600200"/>
            <a:ext cx="4139339" cy="4419600"/>
          </a:xfrm>
        </p:spPr>
        <p:style>
          <a:lnRef idx="2">
            <a:schemeClr val="dk1"/>
          </a:lnRef>
          <a:fillRef idx="1">
            <a:schemeClr val="lt1"/>
          </a:fillRef>
          <a:effectRef idx="0">
            <a:schemeClr val="dk1"/>
          </a:effectRef>
          <a:fontRef idx="minor">
            <a:schemeClr val="dk1"/>
          </a:fontRef>
        </p:style>
        <p:txBody>
          <a:bodyPr/>
          <a:lstStyle/>
          <a:p>
            <a:pPr marL="0" lvl="0" indent="0">
              <a:buClr>
                <a:srgbClr val="000000"/>
              </a:buClr>
              <a:buNone/>
            </a:pPr>
            <a:r>
              <a:rPr lang="zh-CN" altLang="en-US" sz="1600" dirty="0">
                <a:solidFill>
                  <a:srgbClr val="000000"/>
                </a:solidFill>
              </a:rPr>
              <a:t>主流会议</a:t>
            </a:r>
            <a:endParaRPr lang="en-US" altLang="zh-CN" sz="1600" dirty="0">
              <a:solidFill>
                <a:srgbClr val="000000"/>
              </a:solidFill>
            </a:endParaRPr>
          </a:p>
          <a:p>
            <a:pPr marL="0" lvl="0" indent="0">
              <a:buClr>
                <a:srgbClr val="000000"/>
              </a:buClr>
              <a:buNone/>
            </a:pPr>
            <a:r>
              <a:rPr lang="en-US" altLang="zh-CN" sz="1600" dirty="0">
                <a:solidFill>
                  <a:srgbClr val="000000"/>
                </a:solidFill>
              </a:rPr>
              <a:t>1. The Genetic and Evolutionary Computation Conference, GECCO </a:t>
            </a:r>
            <a:br>
              <a:rPr lang="en-US" altLang="zh-CN" sz="1600" dirty="0">
                <a:solidFill>
                  <a:srgbClr val="000000"/>
                </a:solidFill>
              </a:rPr>
            </a:br>
            <a:r>
              <a:rPr lang="en-US" altLang="zh-CN" sz="1600" dirty="0">
                <a:solidFill>
                  <a:srgbClr val="000000"/>
                </a:solidFill>
              </a:rPr>
              <a:t>2. IEEE Congress on Evolutionary Computation, IEEE CEC</a:t>
            </a:r>
            <a:br>
              <a:rPr lang="en-US" altLang="zh-CN" sz="1600" dirty="0">
                <a:solidFill>
                  <a:srgbClr val="000000"/>
                </a:solidFill>
              </a:rPr>
            </a:br>
            <a:r>
              <a:rPr lang="en-US" altLang="zh-CN" sz="1600" dirty="0">
                <a:solidFill>
                  <a:srgbClr val="000000"/>
                </a:solidFill>
              </a:rPr>
              <a:t>3. International Conference on Parallel Problem Solving from Nature, PPSN</a:t>
            </a:r>
            <a:br>
              <a:rPr lang="en-US" altLang="zh-CN" sz="1600" dirty="0">
                <a:solidFill>
                  <a:srgbClr val="000000"/>
                </a:solidFill>
              </a:rPr>
            </a:br>
            <a:r>
              <a:rPr lang="en-US" altLang="zh-CN" sz="1600" dirty="0">
                <a:solidFill>
                  <a:srgbClr val="000000"/>
                </a:solidFill>
              </a:rPr>
              <a:t>4. IEEE Symposium Series on Computational Intelligence, IEEE SSCI</a:t>
            </a:r>
            <a:br>
              <a:rPr lang="en-US" altLang="zh-CN" sz="1600" dirty="0">
                <a:solidFill>
                  <a:srgbClr val="000000"/>
                </a:solidFill>
              </a:rPr>
            </a:br>
            <a:r>
              <a:rPr lang="en-US" altLang="zh-CN" sz="1600" dirty="0">
                <a:solidFill>
                  <a:srgbClr val="000000"/>
                </a:solidFill>
              </a:rPr>
              <a:t>5. International Conference on Simulated Evolution and Learning, SEAL </a:t>
            </a:r>
            <a:br>
              <a:rPr lang="en-US" altLang="zh-CN" sz="1600" dirty="0">
                <a:solidFill>
                  <a:srgbClr val="000000"/>
                </a:solidFill>
              </a:rPr>
            </a:br>
            <a:r>
              <a:rPr lang="en-US" altLang="zh-CN" sz="1600" dirty="0">
                <a:solidFill>
                  <a:srgbClr val="000000"/>
                </a:solidFill>
              </a:rPr>
              <a:t>6. International Conference on Evolutionary Multi-Criterion Optimization, EMO</a:t>
            </a:r>
            <a:endParaRPr lang="zh-CN" altLang="en-US" sz="1600" dirty="0">
              <a:solidFill>
                <a:srgbClr val="000000"/>
              </a:solidFill>
            </a:endParaRPr>
          </a:p>
          <a:p>
            <a:pPr marL="0" indent="0">
              <a:buNone/>
            </a:pPr>
            <a:endParaRPr lang="zh-CN" altLang="en-US" dirty="0"/>
          </a:p>
        </p:txBody>
      </p:sp>
    </p:spTree>
    <p:extLst>
      <p:ext uri="{BB962C8B-B14F-4D97-AF65-F5344CB8AC3E}">
        <p14:creationId xmlns:p14="http://schemas.microsoft.com/office/powerpoint/2010/main" val="3434391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0C3AA-EF4C-4520-BBC6-DEA1DEB15478}"/>
              </a:ext>
            </a:extLst>
          </p:cNvPr>
          <p:cNvSpPr>
            <a:spLocks noGrp="1"/>
          </p:cNvSpPr>
          <p:nvPr>
            <p:ph type="title"/>
          </p:nvPr>
        </p:nvSpPr>
        <p:spPr/>
        <p:txBody>
          <a:bodyPr/>
          <a:lstStyle/>
          <a:p>
            <a:r>
              <a:rPr lang="zh-CN" altLang="en-US" dirty="0"/>
              <a:t>牛顿法</a:t>
            </a:r>
          </a:p>
        </p:txBody>
      </p:sp>
      <p:sp>
        <p:nvSpPr>
          <p:cNvPr id="3" name="内容占位符 2">
            <a:extLst>
              <a:ext uri="{FF2B5EF4-FFF2-40B4-BE49-F238E27FC236}">
                <a16:creationId xmlns:a16="http://schemas.microsoft.com/office/drawing/2014/main" id="{33E22B49-4B93-47C7-8A0B-A043DA79BECA}"/>
              </a:ext>
            </a:extLst>
          </p:cNvPr>
          <p:cNvSpPr>
            <a:spLocks noGrp="1"/>
          </p:cNvSpPr>
          <p:nvPr>
            <p:ph idx="1"/>
          </p:nvPr>
        </p:nvSpPr>
        <p:spPr>
          <a:xfrm>
            <a:off x="512413" y="3962399"/>
            <a:ext cx="7886700" cy="2409825"/>
          </a:xfrm>
        </p:spPr>
        <p:txBody>
          <a:bodyPr>
            <a:normAutofit/>
          </a:bodyPr>
          <a:lstStyle/>
          <a:p>
            <a:pPr>
              <a:buFont typeface="Wingdings" panose="05000000000000000000" pitchFamily="2" charset="2"/>
              <a:buChar char="n"/>
            </a:pPr>
            <a:r>
              <a:rPr lang="zh-CN" altLang="en-US" sz="2400" dirty="0"/>
              <a:t>除了严格的使用条件以外，牛顿法的每一步都需要计算目标函数的</a:t>
            </a:r>
            <a:r>
              <a:rPr lang="en-US" altLang="zh-CN" sz="2400" dirty="0"/>
              <a:t>Hessian</a:t>
            </a:r>
            <a:r>
              <a:rPr lang="zh-CN" altLang="en-US" sz="2400" dirty="0"/>
              <a:t>矩阵的逆矩阵，计算量很大。</a:t>
            </a:r>
            <a:endParaRPr lang="en-US" altLang="zh-CN" sz="2400" dirty="0"/>
          </a:p>
          <a:p>
            <a:pPr>
              <a:buFont typeface="Wingdings" panose="05000000000000000000" pitchFamily="2" charset="2"/>
              <a:buChar char="n"/>
            </a:pPr>
            <a:r>
              <a:rPr lang="zh-CN" altLang="en-US" sz="2400" dirty="0"/>
              <a:t>为了改善这个缺陷，提出了拟牛顿法。它使用正定矩阵来近似</a:t>
            </a:r>
            <a:r>
              <a:rPr lang="en-US" altLang="zh-CN" sz="2400" dirty="0"/>
              <a:t>Hessian</a:t>
            </a:r>
            <a:r>
              <a:rPr lang="zh-CN" altLang="en-US" sz="2400" dirty="0"/>
              <a:t>矩阵的逆矩阵，从而简化计算复杂度。</a:t>
            </a:r>
            <a:endParaRPr lang="en-US" altLang="zh-CN" sz="2400" dirty="0"/>
          </a:p>
          <a:p>
            <a:pPr marL="0" indent="0">
              <a:lnSpc>
                <a:spcPct val="120000"/>
              </a:lnSpc>
              <a:buNone/>
            </a:pPr>
            <a:endParaRPr lang="en-US" altLang="zh-CN" dirty="0"/>
          </a:p>
        </p:txBody>
      </p:sp>
      <p:pic>
        <p:nvPicPr>
          <p:cNvPr id="2052" name="Picture 4" descr="http://ww1.sinaimg.cn/mw690/697b070fjw1dvpdvu65zij.jpg">
            <a:extLst>
              <a:ext uri="{FF2B5EF4-FFF2-40B4-BE49-F238E27FC236}">
                <a16:creationId xmlns:a16="http://schemas.microsoft.com/office/drawing/2014/main" id="{AE1AC5BA-941A-4BE4-B9EA-4D900F44A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1660" y="1371682"/>
            <a:ext cx="2095500" cy="24098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A16327F-57E4-4D11-B2CE-BA5B8C460C94}"/>
              </a:ext>
            </a:extLst>
          </p:cNvPr>
          <p:cNvSpPr/>
          <p:nvPr/>
        </p:nvSpPr>
        <p:spPr>
          <a:xfrm>
            <a:off x="512413" y="1871581"/>
            <a:ext cx="6119247" cy="1938992"/>
          </a:xfrm>
          <a:prstGeom prst="rect">
            <a:avLst/>
          </a:prstGeom>
        </p:spPr>
        <p:txBody>
          <a:bodyPr wrap="square">
            <a:spAutoFit/>
          </a:bodyPr>
          <a:lstStyle/>
          <a:p>
            <a:pPr marL="342900" indent="-342900">
              <a:lnSpc>
                <a:spcPct val="100000"/>
              </a:lnSpc>
              <a:buFont typeface="Wingdings" panose="05000000000000000000" pitchFamily="2" charset="2"/>
              <a:buChar char="n"/>
            </a:pPr>
            <a:r>
              <a:rPr lang="zh-CN" altLang="en-US" sz="2400" dirty="0"/>
              <a:t>牛顿法是二阶收敛，梯度下降是一阶收敛，所以牛顿法更快。但牛顿法的使用条件更为严格，需要已知极值，函数导数不能为零，且尽在函数导数连续的情况下保证算法收敛。</a:t>
            </a:r>
            <a:endParaRPr lang="en-US" altLang="zh-CN" sz="2400" dirty="0"/>
          </a:p>
        </p:txBody>
      </p:sp>
      <p:pic>
        <p:nvPicPr>
          <p:cNvPr id="6" name="图片 5">
            <a:extLst>
              <a:ext uri="{FF2B5EF4-FFF2-40B4-BE49-F238E27FC236}">
                <a16:creationId xmlns:a16="http://schemas.microsoft.com/office/drawing/2014/main" id="{439BB406-3401-489D-82C2-DADEAA60E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232" y="1292992"/>
            <a:ext cx="794047" cy="325429"/>
          </a:xfrm>
          <a:prstGeom prst="rect">
            <a:avLst/>
          </a:prstGeom>
        </p:spPr>
      </p:pic>
    </p:spTree>
    <p:extLst>
      <p:ext uri="{BB962C8B-B14F-4D97-AF65-F5344CB8AC3E}">
        <p14:creationId xmlns:p14="http://schemas.microsoft.com/office/powerpoint/2010/main" val="3634733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EE0D0-FCA0-4684-8339-71199E3FA17D}"/>
              </a:ext>
            </a:extLst>
          </p:cNvPr>
          <p:cNvSpPr>
            <a:spLocks noGrp="1"/>
          </p:cNvSpPr>
          <p:nvPr>
            <p:ph type="title"/>
          </p:nvPr>
        </p:nvSpPr>
        <p:spPr/>
        <p:txBody>
          <a:bodyPr/>
          <a:lstStyle/>
          <a:p>
            <a:r>
              <a:rPr lang="zh-CN" altLang="en-US" dirty="0"/>
              <a:t>其他迭代算法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C4C82E-5516-45C5-91D0-FAADE8204DC7}"/>
                  </a:ext>
                </a:extLst>
              </p:cNvPr>
              <p:cNvSpPr>
                <a:spLocks noGrp="1"/>
              </p:cNvSpPr>
              <p:nvPr>
                <p:ph idx="1"/>
              </p:nvPr>
            </p:nvSpPr>
            <p:spPr>
              <a:xfrm>
                <a:off x="259080" y="1165860"/>
                <a:ext cx="6397442" cy="4684750"/>
              </a:xfrm>
            </p:spPr>
            <p:txBody>
              <a:bodyPr>
                <a:noAutofit/>
              </a:bodyPr>
              <a:lstStyle/>
              <a:p>
                <a:pPr marL="0" indent="0">
                  <a:lnSpc>
                    <a:spcPct val="120000"/>
                  </a:lnSpc>
                  <a:buNone/>
                </a:pPr>
                <a:r>
                  <a:rPr lang="zh-CN" altLang="en-US" sz="2400" b="1" dirty="0"/>
                  <a:t>共轭梯度法（</a:t>
                </a:r>
                <a:r>
                  <a:rPr lang="en-US" altLang="zh-CN" sz="2400" b="1" dirty="0"/>
                  <a:t>Conjugate Descend</a:t>
                </a:r>
                <a:r>
                  <a:rPr lang="zh-CN" altLang="en-US" sz="2400" b="1" dirty="0"/>
                  <a:t>）</a:t>
                </a:r>
                <a:endParaRPr lang="en-US" altLang="zh-CN" sz="2400" b="1" dirty="0"/>
              </a:p>
              <a:p>
                <a:pPr>
                  <a:lnSpc>
                    <a:spcPct val="120000"/>
                  </a:lnSpc>
                  <a:buFont typeface="Wingdings" panose="05000000000000000000" pitchFamily="2" charset="2"/>
                  <a:buChar char="n"/>
                </a:pPr>
                <a:r>
                  <a:rPr lang="zh-CN" altLang="en-US" sz="2400" dirty="0"/>
                  <a:t>考虑以下</a:t>
                </a:r>
                <a:r>
                  <a:rPr lang="zh-CN" altLang="en-US" sz="2400" dirty="0">
                    <a:solidFill>
                      <a:srgbClr val="0070C0"/>
                    </a:solidFill>
                  </a:rPr>
                  <a:t>二次凸函数</a:t>
                </a:r>
                <a:endParaRPr lang="en-US" altLang="zh-CN" sz="2400" dirty="0">
                  <a:solidFill>
                    <a:srgbClr val="0070C0"/>
                  </a:solidFill>
                </a:endParaRPr>
              </a:p>
              <a:p>
                <a:pPr marL="0" indent="0" algn="ctr">
                  <a:lnSpc>
                    <a:spcPct val="120000"/>
                  </a:lnSpc>
                  <a:buNone/>
                </a:pPr>
                <a14:m>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f>
                      <m:fPr>
                        <m:ctrlPr>
                          <a:rPr lang="el-GR"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l-GR" altLang="zh-CN" sz="2400" b="1" i="1" smtClean="0">
                            <a:latin typeface="Cambria Math" panose="02040503050406030204" pitchFamily="18" charset="0"/>
                          </a:rPr>
                          <m:t>𝟐</m:t>
                        </m:r>
                      </m:den>
                    </m:f>
                    <m:sSup>
                      <m:sSupPr>
                        <m:ctrlPr>
                          <a:rPr lang="el-GR" altLang="zh-CN" sz="2400" b="1" i="1" smtClean="0">
                            <a:latin typeface="Cambria Math" panose="02040503050406030204" pitchFamily="18" charset="0"/>
                          </a:rPr>
                        </m:ctrlPr>
                      </m:sSupPr>
                      <m:e>
                        <m:r>
                          <a:rPr lang="en-US" altLang="zh-CN" sz="2400" b="1" i="1" smtClean="0">
                            <a:latin typeface="Cambria Math" panose="02040503050406030204" pitchFamily="18" charset="0"/>
                          </a:rPr>
                          <m:t>𝒙</m:t>
                        </m:r>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rPr>
                      <m:t>𝑨𝒙</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𝒃</m:t>
                        </m:r>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𝒄</m:t>
                    </m:r>
                  </m:oMath>
                </a14:m>
                <a:r>
                  <a:rPr lang="zh-CN" altLang="en-US" sz="2400" dirty="0"/>
                  <a:t> </a:t>
                </a:r>
                <a:endParaRPr lang="en-US" altLang="zh-CN" sz="2400" dirty="0"/>
              </a:p>
              <a:p>
                <a:pPr marL="0" indent="0">
                  <a:lnSpc>
                    <a:spcPct val="120000"/>
                  </a:lnSpc>
                  <a:buNone/>
                </a:pPr>
                <a:r>
                  <a:rPr lang="zh-CN" altLang="en-US" sz="2400" dirty="0"/>
                  <a:t>其中矩阵 </a:t>
                </a:r>
                <a14:m>
                  <m:oMath xmlns:m="http://schemas.openxmlformats.org/officeDocument/2006/math">
                    <m:r>
                      <a:rPr lang="en-US" altLang="zh-CN" sz="2400" b="1" i="1">
                        <a:latin typeface="Cambria Math" panose="02040503050406030204" pitchFamily="18" charset="0"/>
                      </a:rPr>
                      <m:t>𝑨</m:t>
                    </m:r>
                  </m:oMath>
                </a14:m>
                <a:r>
                  <a:rPr lang="zh-CN" altLang="en-US" sz="2400" dirty="0"/>
                  <a:t> 为</a:t>
                </a:r>
                <a:r>
                  <a:rPr lang="zh-CN" altLang="en-US" sz="2400" dirty="0">
                    <a:solidFill>
                      <a:srgbClr val="0070C0"/>
                    </a:solidFill>
                  </a:rPr>
                  <a:t>对称正定矩阵</a:t>
                </a:r>
                <a:r>
                  <a:rPr lang="zh-CN" altLang="en-US" sz="2400" dirty="0"/>
                  <a:t>。</a:t>
                </a:r>
                <a:endParaRPr lang="en-US" altLang="zh-CN" sz="2400" dirty="0"/>
              </a:p>
              <a:p>
                <a:pPr>
                  <a:lnSpc>
                    <a:spcPct val="120000"/>
                  </a:lnSpc>
                  <a:buFont typeface="Wingdings" panose="05000000000000000000" pitchFamily="2" charset="2"/>
                  <a:buChar char="n"/>
                </a:pPr>
                <a:r>
                  <a:rPr lang="en-US" altLang="zh-CN" sz="2400" dirty="0"/>
                  <a:t>Theorem</a:t>
                </a:r>
                <a:r>
                  <a:rPr lang="zh-CN" altLang="en-US" sz="2400" dirty="0"/>
                  <a:t>：等值面上一点处</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b="1" i="1" dirty="0">
                            <a:latin typeface="Cambria Math" panose="02040503050406030204" pitchFamily="18" charset="0"/>
                          </a:rPr>
                          <m:t>𝒌</m:t>
                        </m:r>
                      </m:sub>
                    </m:sSub>
                  </m:oMath>
                </a14:m>
                <a:r>
                  <a:rPr lang="zh-CN" altLang="en-US" sz="2400" dirty="0"/>
                  <a:t>的切向量与由此点指向极小点的向量是关于 </a:t>
                </a:r>
                <a14:m>
                  <m:oMath xmlns:m="http://schemas.openxmlformats.org/officeDocument/2006/math">
                    <m:r>
                      <a:rPr lang="en-US" altLang="zh-CN" sz="2400" b="1" i="1">
                        <a:latin typeface="Cambria Math" panose="02040503050406030204" pitchFamily="18" charset="0"/>
                      </a:rPr>
                      <m:t>𝑨</m:t>
                    </m:r>
                  </m:oMath>
                </a14:m>
                <a:r>
                  <a:rPr lang="zh-CN" altLang="en-US" sz="2400" dirty="0"/>
                  <a:t> </a:t>
                </a:r>
                <a:r>
                  <a:rPr lang="zh-CN" altLang="en-US" sz="2400" dirty="0">
                    <a:solidFill>
                      <a:srgbClr val="0070C0"/>
                    </a:solidFill>
                  </a:rPr>
                  <a:t>共轭</a:t>
                </a:r>
                <a:r>
                  <a:rPr lang="zh-CN" altLang="en-US" sz="2400" dirty="0"/>
                  <a:t>。</a:t>
                </a:r>
                <a:endParaRPr lang="en-US" altLang="zh-CN" sz="2400" dirty="0"/>
              </a:p>
              <a:p>
                <a:pPr>
                  <a:lnSpc>
                    <a:spcPct val="120000"/>
                  </a:lnSpc>
                  <a:buFont typeface="Wingdings" panose="05000000000000000000" pitchFamily="2" charset="2"/>
                  <a:buChar char="n"/>
                </a:pPr>
                <a:r>
                  <a:rPr lang="zh-CN" altLang="en-US" sz="2400" dirty="0"/>
                  <a:t>在每一次迭代中沿着新的共轭方向 </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𝒅</m:t>
                        </m:r>
                      </m:e>
                      <m:sub>
                        <m:r>
                          <a:rPr lang="en-US" altLang="zh-CN" sz="2400" b="1" i="1" dirty="0">
                            <a:latin typeface="Cambria Math" panose="02040503050406030204" pitchFamily="18" charset="0"/>
                          </a:rPr>
                          <m:t>𝒌</m:t>
                        </m:r>
                      </m:sub>
                    </m:sSub>
                  </m:oMath>
                </a14:m>
                <a:r>
                  <a:rPr lang="zh-CN" altLang="en-US" sz="2400" dirty="0"/>
                  <a:t>前进</a:t>
                </a:r>
                <a:endParaRPr lang="en-US" altLang="zh-CN" sz="24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b="1" i="1" dirty="0" smtClean="0">
                              <a:latin typeface="Cambria Math" panose="02040503050406030204" pitchFamily="18" charset="0"/>
                            </a:rPr>
                            <m:t>𝒌</m:t>
                          </m:r>
                          <m:r>
                            <a:rPr lang="en-US" altLang="zh-CN" sz="2400" b="1" i="1" dirty="0">
                              <a:latin typeface="Cambria Math" panose="02040503050406030204" pitchFamily="18" charset="0"/>
                            </a:rPr>
                            <m:t>+1</m:t>
                          </m:r>
                        </m:sub>
                      </m:sSub>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b="1" i="1" dirty="0" smtClean="0">
                              <a:latin typeface="Cambria Math" panose="02040503050406030204" pitchFamily="18" charset="0"/>
                            </a:rPr>
                            <m:t>𝒌</m:t>
                          </m:r>
                        </m:sub>
                      </m:sSub>
                      <m:r>
                        <a:rPr lang="en-US" altLang="zh-CN" sz="2400" b="1" i="1" dirty="0" smtClean="0">
                          <a:latin typeface="Cambria Math" panose="02040503050406030204" pitchFamily="18" charset="0"/>
                        </a:rPr>
                        <m:t>+</m:t>
                      </m:r>
                      <m:sSub>
                        <m:sSubPr>
                          <m:ctrlPr>
                            <a:rPr lang="en-US" altLang="zh-CN" sz="2400" b="1" i="1" dirty="0" smtClean="0">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1" i="1" dirty="0" smtClean="0">
                              <a:latin typeface="Cambria Math" panose="02040503050406030204" pitchFamily="18" charset="0"/>
                            </a:rPr>
                            <m:t>𝒌</m:t>
                          </m:r>
                        </m:sub>
                      </m:sSub>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𝒅</m:t>
                          </m:r>
                        </m:e>
                        <m:sub>
                          <m:r>
                            <a:rPr lang="en-US" altLang="zh-CN" sz="2400" b="1" i="1" dirty="0" smtClean="0">
                              <a:latin typeface="Cambria Math" panose="02040503050406030204" pitchFamily="18" charset="0"/>
                            </a:rPr>
                            <m:t>𝒌</m:t>
                          </m:r>
                        </m:sub>
                      </m:sSub>
                    </m:oMath>
                  </m:oMathPara>
                </a14:m>
                <a:endParaRPr lang="en-US" altLang="zh-CN" sz="2400" b="1" dirty="0"/>
              </a:p>
              <a:p>
                <a:pPr marL="0" indent="0">
                  <a:lnSpc>
                    <a:spcPct val="120000"/>
                  </a:lnSpc>
                  <a:buNone/>
                </a:pPr>
                <a:r>
                  <a:rPr lang="zh-CN" altLang="en-US" sz="2400" dirty="0"/>
                  <a:t>   </a:t>
                </a:r>
              </a:p>
            </p:txBody>
          </p:sp>
        </mc:Choice>
        <mc:Fallback xmlns="">
          <p:sp>
            <p:nvSpPr>
              <p:cNvPr id="3" name="内容占位符 2">
                <a:extLst>
                  <a:ext uri="{FF2B5EF4-FFF2-40B4-BE49-F238E27FC236}">
                    <a16:creationId xmlns:a16="http://schemas.microsoft.com/office/drawing/2014/main" id="{B8C4C82E-5516-45C5-91D0-FAADE8204DC7}"/>
                  </a:ext>
                </a:extLst>
              </p:cNvPr>
              <p:cNvSpPr>
                <a:spLocks noGrp="1" noRot="1" noChangeAspect="1" noMove="1" noResize="1" noEditPoints="1" noAdjustHandles="1" noChangeArrowheads="1" noChangeShapeType="1" noTextEdit="1"/>
              </p:cNvSpPr>
              <p:nvPr>
                <p:ph idx="1"/>
              </p:nvPr>
            </p:nvSpPr>
            <p:spPr>
              <a:xfrm>
                <a:off x="259080" y="1165860"/>
                <a:ext cx="6397442" cy="4684750"/>
              </a:xfrm>
              <a:blipFill>
                <a:blip r:embed="rId2"/>
                <a:stretch>
                  <a:fillRect l="-1525" t="-260" r="-477"/>
                </a:stretch>
              </a:blipFill>
            </p:spPr>
            <p:txBody>
              <a:bodyPr/>
              <a:lstStyle/>
              <a:p>
                <a:r>
                  <a:rPr lang="zh-CN" altLang="en-US">
                    <a:noFill/>
                  </a:rPr>
                  <a:t> </a:t>
                </a:r>
              </a:p>
            </p:txBody>
          </p:sp>
        </mc:Fallback>
      </mc:AlternateContent>
      <p:pic>
        <p:nvPicPr>
          <p:cNvPr id="2050" name="Picture 2" descr="https://upload.wikimedia.org/wikipedia/commons/thumb/b/bf/Conjugate_gradient_illustration.svg/220px-Conjugate_gradient_illustration.svg.png">
            <a:extLst>
              <a:ext uri="{FF2B5EF4-FFF2-40B4-BE49-F238E27FC236}">
                <a16:creationId xmlns:a16="http://schemas.microsoft.com/office/drawing/2014/main" id="{84CE41EB-D6EA-4582-9DB8-E027CA264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901" y="1569447"/>
            <a:ext cx="2095500" cy="3114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03B725B6-B846-4FC1-BC92-022F6468E34F}"/>
                  </a:ext>
                </a:extLst>
              </p:cNvPr>
              <p:cNvSpPr txBox="1">
                <a:spLocks/>
              </p:cNvSpPr>
              <p:nvPr/>
            </p:nvSpPr>
            <p:spPr bwMode="auto">
              <a:xfrm>
                <a:off x="605207" y="5453660"/>
                <a:ext cx="8073843" cy="681021"/>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1"/>
                  </a:buClr>
                  <a:buSzPct val="50000"/>
                  <a:buFont typeface="Monotype Sorts"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Font typeface="Symbol" panose="050501020107060205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20000"/>
                  </a:lnSpc>
                  <a:buNone/>
                </a:pPr>
                <a:r>
                  <a:rPr lang="zh-CN" altLang="en-US" sz="2400" dirty="0"/>
                  <a:t>其中步长</a:t>
                </a:r>
                <a14:m>
                  <m:oMath xmlns:m="http://schemas.openxmlformats.org/officeDocument/2006/math">
                    <m:sSub>
                      <m:sSubPr>
                        <m:ctrlPr>
                          <a:rPr lang="en-US" altLang="zh-CN" sz="2400" b="1" i="1" dirty="0">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1" i="1" dirty="0">
                            <a:latin typeface="Cambria Math" panose="02040503050406030204" pitchFamily="18" charset="0"/>
                          </a:rPr>
                          <m:t>𝒌</m:t>
                        </m:r>
                      </m:sub>
                    </m:sSub>
                  </m:oMath>
                </a14:m>
                <a:r>
                  <a:rPr lang="zh-CN" altLang="en-US" sz="2400" dirty="0"/>
                  <a:t>通过当前的梯度方向和上一代的共轭方向求得</a:t>
                </a:r>
              </a:p>
            </p:txBody>
          </p:sp>
        </mc:Choice>
        <mc:Fallback xmlns="">
          <p:sp>
            <p:nvSpPr>
              <p:cNvPr id="6" name="内容占位符 2">
                <a:extLst>
                  <a:ext uri="{FF2B5EF4-FFF2-40B4-BE49-F238E27FC236}">
                    <a16:creationId xmlns:a16="http://schemas.microsoft.com/office/drawing/2014/main" id="{03B725B6-B846-4FC1-BC92-022F6468E34F}"/>
                  </a:ext>
                </a:extLst>
              </p:cNvPr>
              <p:cNvSpPr txBox="1">
                <a:spLocks noRot="1" noChangeAspect="1" noMove="1" noResize="1" noEditPoints="1" noAdjustHandles="1" noChangeArrowheads="1" noChangeShapeType="1" noTextEdit="1"/>
              </p:cNvSpPr>
              <p:nvPr/>
            </p:nvSpPr>
            <p:spPr bwMode="auto">
              <a:xfrm>
                <a:off x="605207" y="5453660"/>
                <a:ext cx="8073843" cy="681021"/>
              </a:xfrm>
              <a:prstGeom prst="rect">
                <a:avLst/>
              </a:prstGeom>
              <a:blipFill>
                <a:blip r:embed="rId4"/>
                <a:stretch>
                  <a:fillRect l="-1132" t="-27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BF96EC7-C07D-40BA-9698-C8ED625BB115}"/>
              </a:ext>
            </a:extLst>
          </p:cNvPr>
          <p:cNvSpPr txBox="1"/>
          <p:nvPr/>
        </p:nvSpPr>
        <p:spPr>
          <a:xfrm>
            <a:off x="6714641" y="4709418"/>
            <a:ext cx="2095500" cy="507831"/>
          </a:xfrm>
          <a:prstGeom prst="rect">
            <a:avLst/>
          </a:prstGeom>
          <a:noFill/>
        </p:spPr>
        <p:txBody>
          <a:bodyPr wrap="square" rtlCol="0">
            <a:spAutoFit/>
          </a:bodyPr>
          <a:lstStyle/>
          <a:p>
            <a:r>
              <a:rPr lang="zh-CN" altLang="en-US" sz="1350" dirty="0"/>
              <a:t>梯度下降法（绿）与共轭梯度法（红）对比</a:t>
            </a:r>
          </a:p>
        </p:txBody>
      </p:sp>
    </p:spTree>
    <p:extLst>
      <p:ext uri="{BB962C8B-B14F-4D97-AF65-F5344CB8AC3E}">
        <p14:creationId xmlns:p14="http://schemas.microsoft.com/office/powerpoint/2010/main" val="373843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EE0D0-FCA0-4684-8339-71199E3FA17D}"/>
              </a:ext>
            </a:extLst>
          </p:cNvPr>
          <p:cNvSpPr>
            <a:spLocks noGrp="1"/>
          </p:cNvSpPr>
          <p:nvPr>
            <p:ph type="title"/>
          </p:nvPr>
        </p:nvSpPr>
        <p:spPr/>
        <p:txBody>
          <a:bodyPr/>
          <a:lstStyle/>
          <a:p>
            <a:r>
              <a:rPr lang="zh-CN" altLang="en-US" dirty="0"/>
              <a:t>其他迭代算法</a:t>
            </a:r>
          </a:p>
        </p:txBody>
      </p:sp>
      <p:sp>
        <p:nvSpPr>
          <p:cNvPr id="3" name="内容占位符 2">
            <a:extLst>
              <a:ext uri="{FF2B5EF4-FFF2-40B4-BE49-F238E27FC236}">
                <a16:creationId xmlns:a16="http://schemas.microsoft.com/office/drawing/2014/main" id="{B8C4C82E-5516-45C5-91D0-FAADE8204DC7}"/>
              </a:ext>
            </a:extLst>
          </p:cNvPr>
          <p:cNvSpPr>
            <a:spLocks noGrp="1"/>
          </p:cNvSpPr>
          <p:nvPr>
            <p:ph idx="1"/>
          </p:nvPr>
        </p:nvSpPr>
        <p:spPr/>
        <p:txBody>
          <a:bodyPr>
            <a:normAutofit/>
          </a:bodyPr>
          <a:lstStyle/>
          <a:p>
            <a:pPr marL="0" indent="0">
              <a:lnSpc>
                <a:spcPct val="100000"/>
              </a:lnSpc>
              <a:buNone/>
            </a:pPr>
            <a:r>
              <a:rPr lang="zh-CN" altLang="en-US" sz="2400" b="1" dirty="0"/>
              <a:t>共轭梯度法</a:t>
            </a:r>
            <a:endParaRPr lang="en-US" altLang="zh-CN" sz="2400" b="1" dirty="0"/>
          </a:p>
          <a:p>
            <a:pPr>
              <a:lnSpc>
                <a:spcPct val="100000"/>
              </a:lnSpc>
              <a:buFont typeface="Wingdings" panose="05000000000000000000" pitchFamily="2" charset="2"/>
              <a:buChar char="n"/>
            </a:pPr>
            <a:r>
              <a:rPr lang="zh-CN" altLang="en-US" sz="2400" dirty="0"/>
              <a:t>共轭梯度法是介于最速下降法与牛顿法之间的一个方法，它仅需利用一阶导数信息，但克服了最速下降法收敛慢的缺点，又避免了牛顿法需要存储和计算</a:t>
            </a:r>
            <a:r>
              <a:rPr lang="en-US" altLang="zh-CN" sz="2400" dirty="0"/>
              <a:t>Hesse</a:t>
            </a:r>
            <a:r>
              <a:rPr lang="zh-CN" altLang="en-US" sz="2400" dirty="0"/>
              <a:t>矩阵并求逆的缺点</a:t>
            </a:r>
          </a:p>
          <a:p>
            <a:pPr>
              <a:lnSpc>
                <a:spcPct val="100000"/>
              </a:lnSpc>
              <a:buFont typeface="Wingdings" panose="05000000000000000000" pitchFamily="2" charset="2"/>
              <a:buChar char="n"/>
            </a:pPr>
            <a:r>
              <a:rPr lang="zh-CN" altLang="en-US" sz="2400" dirty="0"/>
              <a:t>共轭梯度法不仅是解决大型线性方程组最有用的方法之一，也是解大型非线性最优化最有效的算法之一</a:t>
            </a:r>
            <a:endParaRPr lang="en-US" altLang="zh-CN" sz="2400" dirty="0"/>
          </a:p>
          <a:p>
            <a:pPr>
              <a:lnSpc>
                <a:spcPct val="100000"/>
              </a:lnSpc>
              <a:buFont typeface="Wingdings" panose="05000000000000000000" pitchFamily="2" charset="2"/>
              <a:buChar char="n"/>
            </a:pPr>
            <a:r>
              <a:rPr lang="zh-CN" altLang="en-US" sz="2400" dirty="0"/>
              <a:t>依然对初始点敏感，对于</a:t>
            </a:r>
            <a:r>
              <a:rPr lang="zh-CN" altLang="en-US" sz="2400" dirty="0">
                <a:solidFill>
                  <a:srgbClr val="0070C0"/>
                </a:solidFill>
              </a:rPr>
              <a:t>非线性</a:t>
            </a:r>
            <a:r>
              <a:rPr lang="zh-CN" altLang="en-US" sz="2400" dirty="0"/>
              <a:t>问题，无法避免局部最优</a:t>
            </a:r>
            <a:endParaRPr lang="en-US" altLang="zh-CN" sz="2400" dirty="0"/>
          </a:p>
          <a:p>
            <a:pPr>
              <a:lnSpc>
                <a:spcPct val="100000"/>
              </a:lnSpc>
            </a:pPr>
            <a:endParaRPr lang="zh-CN" altLang="en-US" sz="2400" dirty="0"/>
          </a:p>
        </p:txBody>
      </p:sp>
    </p:spTree>
    <p:extLst>
      <p:ext uri="{BB962C8B-B14F-4D97-AF65-F5344CB8AC3E}">
        <p14:creationId xmlns:p14="http://schemas.microsoft.com/office/powerpoint/2010/main" val="1110861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C7A8E-5704-403C-8904-3A8EA10C28F3}"/>
              </a:ext>
            </a:extLst>
          </p:cNvPr>
          <p:cNvSpPr>
            <a:spLocks noGrp="1"/>
          </p:cNvSpPr>
          <p:nvPr>
            <p:ph type="title"/>
          </p:nvPr>
        </p:nvSpPr>
        <p:spPr>
          <a:xfrm>
            <a:off x="259080" y="228600"/>
            <a:ext cx="8737686" cy="807720"/>
          </a:xfrm>
        </p:spPr>
        <p:txBody>
          <a:bodyPr/>
          <a:lstStyle/>
          <a:p>
            <a:r>
              <a:rPr lang="en-US" altLang="zh-CN" sz="3200" dirty="0"/>
              <a:t>A single agent by following gradient descent</a:t>
            </a:r>
            <a:endParaRPr lang="zh-CN" altLang="en-US" sz="3200" dirty="0"/>
          </a:p>
        </p:txBody>
      </p:sp>
      <p:sp>
        <p:nvSpPr>
          <p:cNvPr id="3" name="内容占位符 2">
            <a:extLst>
              <a:ext uri="{FF2B5EF4-FFF2-40B4-BE49-F238E27FC236}">
                <a16:creationId xmlns:a16="http://schemas.microsoft.com/office/drawing/2014/main" id="{B4F76DC1-191A-482D-B01A-A5F222F88B94}"/>
              </a:ext>
            </a:extLst>
          </p:cNvPr>
          <p:cNvSpPr>
            <a:spLocks noGrp="1"/>
          </p:cNvSpPr>
          <p:nvPr>
            <p:ph idx="1"/>
          </p:nvPr>
        </p:nvSpPr>
        <p:spPr/>
        <p:txBody>
          <a:bodyPr/>
          <a:lstStyle/>
          <a:p>
            <a:endParaRPr lang="zh-CN" altLang="en-US" dirty="0"/>
          </a:p>
        </p:txBody>
      </p:sp>
      <p:pic>
        <p:nvPicPr>
          <p:cNvPr id="2053" name="Picture 5">
            <a:extLst>
              <a:ext uri="{FF2B5EF4-FFF2-40B4-BE49-F238E27FC236}">
                <a16:creationId xmlns:a16="http://schemas.microsoft.com/office/drawing/2014/main" id="{7B07553E-E1DB-460D-AE5C-A347D3C25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390" y="919841"/>
            <a:ext cx="7315201" cy="510222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6">
            <a:extLst>
              <a:ext uri="{FF2B5EF4-FFF2-40B4-BE49-F238E27FC236}">
                <a16:creationId xmlns:a16="http://schemas.microsoft.com/office/drawing/2014/main" id="{E8D4F618-59D1-47FB-8A81-9C7BD2A78E8C}"/>
              </a:ext>
            </a:extLst>
          </p:cNvPr>
          <p:cNvGrpSpPr>
            <a:grpSpLocks/>
          </p:cNvGrpSpPr>
          <p:nvPr/>
        </p:nvGrpSpPr>
        <p:grpSpPr bwMode="auto">
          <a:xfrm>
            <a:off x="2288900" y="3035026"/>
            <a:ext cx="1456690" cy="1496695"/>
            <a:chOff x="4186" y="5371"/>
            <a:chExt cx="2294" cy="2357"/>
          </a:xfrm>
        </p:grpSpPr>
        <p:sp>
          <p:nvSpPr>
            <p:cNvPr id="30" name="Freeform 7">
              <a:extLst>
                <a:ext uri="{FF2B5EF4-FFF2-40B4-BE49-F238E27FC236}">
                  <a16:creationId xmlns:a16="http://schemas.microsoft.com/office/drawing/2014/main" id="{DE262EAE-2A18-46FA-A3F1-027A22D5576B}"/>
                </a:ext>
              </a:extLst>
            </p:cNvPr>
            <p:cNvSpPr>
              <a:spLocks/>
            </p:cNvSpPr>
            <p:nvPr/>
          </p:nvSpPr>
          <p:spPr bwMode="auto">
            <a:xfrm>
              <a:off x="4186" y="5371"/>
              <a:ext cx="2294" cy="2357"/>
            </a:xfrm>
            <a:custGeom>
              <a:avLst/>
              <a:gdLst>
                <a:gd name="T0" fmla="+- 0 6354 4186"/>
                <a:gd name="T1" fmla="*/ T0 w 2294"/>
                <a:gd name="T2" fmla="+- 0 7573 5371"/>
                <a:gd name="T3" fmla="*/ 7573 h 2357"/>
                <a:gd name="T4" fmla="+- 0 4214 4186"/>
                <a:gd name="T5" fmla="*/ T4 w 2294"/>
                <a:gd name="T6" fmla="+- 0 5371 5371"/>
                <a:gd name="T7" fmla="*/ 5371 h 2357"/>
                <a:gd name="T8" fmla="+- 0 4186 4186"/>
                <a:gd name="T9" fmla="*/ T8 w 2294"/>
                <a:gd name="T10" fmla="+- 0 5400 5371"/>
                <a:gd name="T11" fmla="*/ 5400 h 2357"/>
                <a:gd name="T12" fmla="+- 0 6328 4186"/>
                <a:gd name="T13" fmla="*/ T12 w 2294"/>
                <a:gd name="T14" fmla="+- 0 7599 5371"/>
                <a:gd name="T15" fmla="*/ 7599 h 2357"/>
                <a:gd name="T16" fmla="+- 0 6354 4186"/>
                <a:gd name="T17" fmla="*/ T16 w 2294"/>
                <a:gd name="T18" fmla="+- 0 7573 5371"/>
                <a:gd name="T19" fmla="*/ 7573 h 2357"/>
              </a:gdLst>
              <a:ahLst/>
              <a:cxnLst>
                <a:cxn ang="0">
                  <a:pos x="T1" y="T3"/>
                </a:cxn>
                <a:cxn ang="0">
                  <a:pos x="T5" y="T7"/>
                </a:cxn>
                <a:cxn ang="0">
                  <a:pos x="T9" y="T11"/>
                </a:cxn>
                <a:cxn ang="0">
                  <a:pos x="T13" y="T15"/>
                </a:cxn>
                <a:cxn ang="0">
                  <a:pos x="T17" y="T19"/>
                </a:cxn>
              </a:cxnLst>
              <a:rect l="0" t="0" r="r" b="b"/>
              <a:pathLst>
                <a:path w="2294" h="2357">
                  <a:moveTo>
                    <a:pt x="2168" y="2202"/>
                  </a:moveTo>
                  <a:lnTo>
                    <a:pt x="28" y="0"/>
                  </a:lnTo>
                  <a:lnTo>
                    <a:pt x="0" y="29"/>
                  </a:lnTo>
                  <a:lnTo>
                    <a:pt x="2142" y="2228"/>
                  </a:lnTo>
                  <a:lnTo>
                    <a:pt x="2168" y="2202"/>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
              <a:extLst>
                <a:ext uri="{FF2B5EF4-FFF2-40B4-BE49-F238E27FC236}">
                  <a16:creationId xmlns:a16="http://schemas.microsoft.com/office/drawing/2014/main" id="{E766D20B-87A6-4B6B-80D9-3CD1FD7C4E9B}"/>
                </a:ext>
              </a:extLst>
            </p:cNvPr>
            <p:cNvSpPr>
              <a:spLocks/>
            </p:cNvSpPr>
            <p:nvPr/>
          </p:nvSpPr>
          <p:spPr bwMode="auto">
            <a:xfrm>
              <a:off x="4186" y="5371"/>
              <a:ext cx="2294" cy="2357"/>
            </a:xfrm>
            <a:custGeom>
              <a:avLst/>
              <a:gdLst>
                <a:gd name="T0" fmla="+- 0 6370 4186"/>
                <a:gd name="T1" fmla="*/ T0 w 2294"/>
                <a:gd name="T2" fmla="+- 0 7690 5371"/>
                <a:gd name="T3" fmla="*/ 7690 h 2357"/>
                <a:gd name="T4" fmla="+- 0 6370 4186"/>
                <a:gd name="T5" fmla="*/ T4 w 2294"/>
                <a:gd name="T6" fmla="+- 0 7589 5371"/>
                <a:gd name="T7" fmla="*/ 7589 h 2357"/>
                <a:gd name="T8" fmla="+- 0 6341 4186"/>
                <a:gd name="T9" fmla="*/ T8 w 2294"/>
                <a:gd name="T10" fmla="+- 0 7613 5371"/>
                <a:gd name="T11" fmla="*/ 7613 h 2357"/>
                <a:gd name="T12" fmla="+- 0 6328 4186"/>
                <a:gd name="T13" fmla="*/ T12 w 2294"/>
                <a:gd name="T14" fmla="+- 0 7599 5371"/>
                <a:gd name="T15" fmla="*/ 7599 h 2357"/>
                <a:gd name="T16" fmla="+- 0 6269 4186"/>
                <a:gd name="T17" fmla="*/ T16 w 2294"/>
                <a:gd name="T18" fmla="+- 0 7656 5371"/>
                <a:gd name="T19" fmla="*/ 7656 h 2357"/>
                <a:gd name="T20" fmla="+- 0 6370 4186"/>
                <a:gd name="T21" fmla="*/ T20 w 2294"/>
                <a:gd name="T22" fmla="+- 0 7690 5371"/>
                <a:gd name="T23" fmla="*/ 7690 h 2357"/>
              </a:gdLst>
              <a:ahLst/>
              <a:cxnLst>
                <a:cxn ang="0">
                  <a:pos x="T1" y="T3"/>
                </a:cxn>
                <a:cxn ang="0">
                  <a:pos x="T5" y="T7"/>
                </a:cxn>
                <a:cxn ang="0">
                  <a:pos x="T9" y="T11"/>
                </a:cxn>
                <a:cxn ang="0">
                  <a:pos x="T13" y="T15"/>
                </a:cxn>
                <a:cxn ang="0">
                  <a:pos x="T17" y="T19"/>
                </a:cxn>
                <a:cxn ang="0">
                  <a:pos x="T21" y="T23"/>
                </a:cxn>
              </a:cxnLst>
              <a:rect l="0" t="0" r="r" b="b"/>
              <a:pathLst>
                <a:path w="2294" h="2357">
                  <a:moveTo>
                    <a:pt x="2184" y="2319"/>
                  </a:moveTo>
                  <a:lnTo>
                    <a:pt x="2184" y="2218"/>
                  </a:lnTo>
                  <a:lnTo>
                    <a:pt x="2155" y="2242"/>
                  </a:lnTo>
                  <a:lnTo>
                    <a:pt x="2142" y="2228"/>
                  </a:lnTo>
                  <a:lnTo>
                    <a:pt x="2083" y="2285"/>
                  </a:lnTo>
                  <a:lnTo>
                    <a:pt x="2184" y="2319"/>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Freeform 9">
              <a:extLst>
                <a:ext uri="{FF2B5EF4-FFF2-40B4-BE49-F238E27FC236}">
                  <a16:creationId xmlns:a16="http://schemas.microsoft.com/office/drawing/2014/main" id="{4BBEABEA-E70A-43B3-BB8B-21CCA9B2C133}"/>
                </a:ext>
              </a:extLst>
            </p:cNvPr>
            <p:cNvSpPr>
              <a:spLocks/>
            </p:cNvSpPr>
            <p:nvPr/>
          </p:nvSpPr>
          <p:spPr bwMode="auto">
            <a:xfrm>
              <a:off x="4186" y="5371"/>
              <a:ext cx="2294" cy="2357"/>
            </a:xfrm>
            <a:custGeom>
              <a:avLst/>
              <a:gdLst>
                <a:gd name="T0" fmla="+- 0 6370 4186"/>
                <a:gd name="T1" fmla="*/ T0 w 2294"/>
                <a:gd name="T2" fmla="+- 0 7589 5371"/>
                <a:gd name="T3" fmla="*/ 7589 h 2357"/>
                <a:gd name="T4" fmla="+- 0 6354 4186"/>
                <a:gd name="T5" fmla="*/ T4 w 2294"/>
                <a:gd name="T6" fmla="+- 0 7573 5371"/>
                <a:gd name="T7" fmla="*/ 7573 h 2357"/>
                <a:gd name="T8" fmla="+- 0 6328 4186"/>
                <a:gd name="T9" fmla="*/ T8 w 2294"/>
                <a:gd name="T10" fmla="+- 0 7599 5371"/>
                <a:gd name="T11" fmla="*/ 7599 h 2357"/>
                <a:gd name="T12" fmla="+- 0 6341 4186"/>
                <a:gd name="T13" fmla="*/ T12 w 2294"/>
                <a:gd name="T14" fmla="+- 0 7613 5371"/>
                <a:gd name="T15" fmla="*/ 7613 h 2357"/>
                <a:gd name="T16" fmla="+- 0 6370 4186"/>
                <a:gd name="T17" fmla="*/ T16 w 2294"/>
                <a:gd name="T18" fmla="+- 0 7589 5371"/>
                <a:gd name="T19" fmla="*/ 7589 h 2357"/>
              </a:gdLst>
              <a:ahLst/>
              <a:cxnLst>
                <a:cxn ang="0">
                  <a:pos x="T1" y="T3"/>
                </a:cxn>
                <a:cxn ang="0">
                  <a:pos x="T5" y="T7"/>
                </a:cxn>
                <a:cxn ang="0">
                  <a:pos x="T9" y="T11"/>
                </a:cxn>
                <a:cxn ang="0">
                  <a:pos x="T13" y="T15"/>
                </a:cxn>
                <a:cxn ang="0">
                  <a:pos x="T17" y="T19"/>
                </a:cxn>
              </a:cxnLst>
              <a:rect l="0" t="0" r="r" b="b"/>
              <a:pathLst>
                <a:path w="2294" h="2357">
                  <a:moveTo>
                    <a:pt x="2184" y="2218"/>
                  </a:moveTo>
                  <a:lnTo>
                    <a:pt x="2168" y="2202"/>
                  </a:lnTo>
                  <a:lnTo>
                    <a:pt x="2142" y="2228"/>
                  </a:lnTo>
                  <a:lnTo>
                    <a:pt x="2155" y="2242"/>
                  </a:lnTo>
                  <a:lnTo>
                    <a:pt x="2184" y="2218"/>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Freeform 10">
              <a:extLst>
                <a:ext uri="{FF2B5EF4-FFF2-40B4-BE49-F238E27FC236}">
                  <a16:creationId xmlns:a16="http://schemas.microsoft.com/office/drawing/2014/main" id="{7ACD0EA9-69C5-4E56-97B8-1C0BE71098C5}"/>
                </a:ext>
              </a:extLst>
            </p:cNvPr>
            <p:cNvSpPr>
              <a:spLocks/>
            </p:cNvSpPr>
            <p:nvPr/>
          </p:nvSpPr>
          <p:spPr bwMode="auto">
            <a:xfrm>
              <a:off x="4186" y="5371"/>
              <a:ext cx="2294" cy="2357"/>
            </a:xfrm>
            <a:custGeom>
              <a:avLst/>
              <a:gdLst>
                <a:gd name="T0" fmla="+- 0 6480 4186"/>
                <a:gd name="T1" fmla="*/ T0 w 2294"/>
                <a:gd name="T2" fmla="+- 0 7728 5371"/>
                <a:gd name="T3" fmla="*/ 7728 h 2357"/>
                <a:gd name="T4" fmla="+- 0 6413 4186"/>
                <a:gd name="T5" fmla="*/ T4 w 2294"/>
                <a:gd name="T6" fmla="+- 0 7517 5371"/>
                <a:gd name="T7" fmla="*/ 7517 h 2357"/>
                <a:gd name="T8" fmla="+- 0 6354 4186"/>
                <a:gd name="T9" fmla="*/ T8 w 2294"/>
                <a:gd name="T10" fmla="+- 0 7573 5371"/>
                <a:gd name="T11" fmla="*/ 7573 h 2357"/>
                <a:gd name="T12" fmla="+- 0 6370 4186"/>
                <a:gd name="T13" fmla="*/ T12 w 2294"/>
                <a:gd name="T14" fmla="+- 0 7589 5371"/>
                <a:gd name="T15" fmla="*/ 7589 h 2357"/>
                <a:gd name="T16" fmla="+- 0 6370 4186"/>
                <a:gd name="T17" fmla="*/ T16 w 2294"/>
                <a:gd name="T18" fmla="+- 0 7690 5371"/>
                <a:gd name="T19" fmla="*/ 7690 h 2357"/>
                <a:gd name="T20" fmla="+- 0 6480 4186"/>
                <a:gd name="T21" fmla="*/ T20 w 2294"/>
                <a:gd name="T22" fmla="+- 0 7728 5371"/>
                <a:gd name="T23" fmla="*/ 7728 h 2357"/>
              </a:gdLst>
              <a:ahLst/>
              <a:cxnLst>
                <a:cxn ang="0">
                  <a:pos x="T1" y="T3"/>
                </a:cxn>
                <a:cxn ang="0">
                  <a:pos x="T5" y="T7"/>
                </a:cxn>
                <a:cxn ang="0">
                  <a:pos x="T9" y="T11"/>
                </a:cxn>
                <a:cxn ang="0">
                  <a:pos x="T13" y="T15"/>
                </a:cxn>
                <a:cxn ang="0">
                  <a:pos x="T17" y="T19"/>
                </a:cxn>
                <a:cxn ang="0">
                  <a:pos x="T21" y="T23"/>
                </a:cxn>
              </a:cxnLst>
              <a:rect l="0" t="0" r="r" b="b"/>
              <a:pathLst>
                <a:path w="2294" h="2357">
                  <a:moveTo>
                    <a:pt x="2294" y="2357"/>
                  </a:moveTo>
                  <a:lnTo>
                    <a:pt x="2227" y="2146"/>
                  </a:lnTo>
                  <a:lnTo>
                    <a:pt x="2168" y="2202"/>
                  </a:lnTo>
                  <a:lnTo>
                    <a:pt x="2184" y="2218"/>
                  </a:lnTo>
                  <a:lnTo>
                    <a:pt x="2184" y="2319"/>
                  </a:lnTo>
                  <a:lnTo>
                    <a:pt x="2294" y="2357"/>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Group 11">
            <a:extLst>
              <a:ext uri="{FF2B5EF4-FFF2-40B4-BE49-F238E27FC236}">
                <a16:creationId xmlns:a16="http://schemas.microsoft.com/office/drawing/2014/main" id="{714096C9-2B2E-44DC-8311-2B21CA7DC7A9}"/>
              </a:ext>
            </a:extLst>
          </p:cNvPr>
          <p:cNvGrpSpPr>
            <a:grpSpLocks/>
          </p:cNvGrpSpPr>
          <p:nvPr/>
        </p:nvGrpSpPr>
        <p:grpSpPr bwMode="auto">
          <a:xfrm>
            <a:off x="1828525" y="1837416"/>
            <a:ext cx="563880" cy="1563370"/>
            <a:chOff x="3461" y="3485"/>
            <a:chExt cx="888" cy="2462"/>
          </a:xfrm>
        </p:grpSpPr>
        <p:sp>
          <p:nvSpPr>
            <p:cNvPr id="26" name="Freeform 12">
              <a:extLst>
                <a:ext uri="{FF2B5EF4-FFF2-40B4-BE49-F238E27FC236}">
                  <a16:creationId xmlns:a16="http://schemas.microsoft.com/office/drawing/2014/main" id="{7D2D50FD-246E-4591-B0A0-E95C9F672CDE}"/>
                </a:ext>
              </a:extLst>
            </p:cNvPr>
            <p:cNvSpPr>
              <a:spLocks/>
            </p:cNvSpPr>
            <p:nvPr/>
          </p:nvSpPr>
          <p:spPr bwMode="auto">
            <a:xfrm>
              <a:off x="3461" y="3485"/>
              <a:ext cx="888" cy="2462"/>
            </a:xfrm>
            <a:custGeom>
              <a:avLst/>
              <a:gdLst>
                <a:gd name="T0" fmla="+- 0 4275 3461"/>
                <a:gd name="T1" fmla="*/ T0 w 888"/>
                <a:gd name="T2" fmla="+- 0 5751 3485"/>
                <a:gd name="T3" fmla="*/ 5751 h 2462"/>
                <a:gd name="T4" fmla="+- 0 3499 3461"/>
                <a:gd name="T5" fmla="*/ T4 w 888"/>
                <a:gd name="T6" fmla="+- 0 3485 3485"/>
                <a:gd name="T7" fmla="*/ 3485 h 2462"/>
                <a:gd name="T8" fmla="+- 0 3461 3461"/>
                <a:gd name="T9" fmla="*/ T8 w 888"/>
                <a:gd name="T10" fmla="+- 0 3494 3485"/>
                <a:gd name="T11" fmla="*/ 3494 h 2462"/>
                <a:gd name="T12" fmla="+- 0 4236 3461"/>
                <a:gd name="T13" fmla="*/ T12 w 888"/>
                <a:gd name="T14" fmla="+- 0 5764 3485"/>
                <a:gd name="T15" fmla="*/ 5764 h 2462"/>
                <a:gd name="T16" fmla="+- 0 4275 3461"/>
                <a:gd name="T17" fmla="*/ T16 w 888"/>
                <a:gd name="T18" fmla="+- 0 5751 3485"/>
                <a:gd name="T19" fmla="*/ 5751 h 2462"/>
              </a:gdLst>
              <a:ahLst/>
              <a:cxnLst>
                <a:cxn ang="0">
                  <a:pos x="T1" y="T3"/>
                </a:cxn>
                <a:cxn ang="0">
                  <a:pos x="T5" y="T7"/>
                </a:cxn>
                <a:cxn ang="0">
                  <a:pos x="T9" y="T11"/>
                </a:cxn>
                <a:cxn ang="0">
                  <a:pos x="T13" y="T15"/>
                </a:cxn>
                <a:cxn ang="0">
                  <a:pos x="T17" y="T19"/>
                </a:cxn>
              </a:cxnLst>
              <a:rect l="0" t="0" r="r" b="b"/>
              <a:pathLst>
                <a:path w="888" h="2462">
                  <a:moveTo>
                    <a:pt x="814" y="2266"/>
                  </a:moveTo>
                  <a:lnTo>
                    <a:pt x="38" y="0"/>
                  </a:lnTo>
                  <a:lnTo>
                    <a:pt x="0" y="9"/>
                  </a:lnTo>
                  <a:lnTo>
                    <a:pt x="775" y="2279"/>
                  </a:lnTo>
                  <a:lnTo>
                    <a:pt x="814" y="2266"/>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
              <a:extLst>
                <a:ext uri="{FF2B5EF4-FFF2-40B4-BE49-F238E27FC236}">
                  <a16:creationId xmlns:a16="http://schemas.microsoft.com/office/drawing/2014/main" id="{88024626-2D5D-4B4B-8902-A0455FA0D5A5}"/>
                </a:ext>
              </a:extLst>
            </p:cNvPr>
            <p:cNvSpPr>
              <a:spLocks/>
            </p:cNvSpPr>
            <p:nvPr/>
          </p:nvSpPr>
          <p:spPr bwMode="auto">
            <a:xfrm>
              <a:off x="3461" y="3485"/>
              <a:ext cx="888" cy="2462"/>
            </a:xfrm>
            <a:custGeom>
              <a:avLst/>
              <a:gdLst>
                <a:gd name="T0" fmla="+- 0 4282 3461"/>
                <a:gd name="T1" fmla="*/ T0 w 888"/>
                <a:gd name="T2" fmla="+- 0 5909 3485"/>
                <a:gd name="T3" fmla="*/ 5909 h 2462"/>
                <a:gd name="T4" fmla="+- 0 4282 3461"/>
                <a:gd name="T5" fmla="*/ T4 w 888"/>
                <a:gd name="T6" fmla="+- 0 5770 3485"/>
                <a:gd name="T7" fmla="*/ 5770 h 2462"/>
                <a:gd name="T8" fmla="+- 0 4243 3461"/>
                <a:gd name="T9" fmla="*/ T8 w 888"/>
                <a:gd name="T10" fmla="+- 0 5784 3485"/>
                <a:gd name="T11" fmla="*/ 5784 h 2462"/>
                <a:gd name="T12" fmla="+- 0 4236 3461"/>
                <a:gd name="T13" fmla="*/ T12 w 888"/>
                <a:gd name="T14" fmla="+- 0 5764 3485"/>
                <a:gd name="T15" fmla="*/ 5764 h 2462"/>
                <a:gd name="T16" fmla="+- 0 4162 3461"/>
                <a:gd name="T17" fmla="*/ T16 w 888"/>
                <a:gd name="T18" fmla="+- 0 5789 3485"/>
                <a:gd name="T19" fmla="*/ 5789 h 2462"/>
                <a:gd name="T20" fmla="+- 0 4282 3461"/>
                <a:gd name="T21" fmla="*/ T20 w 888"/>
                <a:gd name="T22" fmla="+- 0 5909 3485"/>
                <a:gd name="T23" fmla="*/ 5909 h 2462"/>
              </a:gdLst>
              <a:ahLst/>
              <a:cxnLst>
                <a:cxn ang="0">
                  <a:pos x="T1" y="T3"/>
                </a:cxn>
                <a:cxn ang="0">
                  <a:pos x="T5" y="T7"/>
                </a:cxn>
                <a:cxn ang="0">
                  <a:pos x="T9" y="T11"/>
                </a:cxn>
                <a:cxn ang="0">
                  <a:pos x="T13" y="T15"/>
                </a:cxn>
                <a:cxn ang="0">
                  <a:pos x="T17" y="T19"/>
                </a:cxn>
                <a:cxn ang="0">
                  <a:pos x="T21" y="T23"/>
                </a:cxn>
              </a:cxnLst>
              <a:rect l="0" t="0" r="r" b="b"/>
              <a:pathLst>
                <a:path w="888" h="2462">
                  <a:moveTo>
                    <a:pt x="821" y="2424"/>
                  </a:moveTo>
                  <a:lnTo>
                    <a:pt x="821" y="2285"/>
                  </a:lnTo>
                  <a:lnTo>
                    <a:pt x="782" y="2299"/>
                  </a:lnTo>
                  <a:lnTo>
                    <a:pt x="775" y="2279"/>
                  </a:lnTo>
                  <a:lnTo>
                    <a:pt x="701" y="2304"/>
                  </a:lnTo>
                  <a:lnTo>
                    <a:pt x="821" y="2424"/>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4">
              <a:extLst>
                <a:ext uri="{FF2B5EF4-FFF2-40B4-BE49-F238E27FC236}">
                  <a16:creationId xmlns:a16="http://schemas.microsoft.com/office/drawing/2014/main" id="{DB0A7662-EE3E-43B6-AC5C-B5562B8B6AE7}"/>
                </a:ext>
              </a:extLst>
            </p:cNvPr>
            <p:cNvSpPr>
              <a:spLocks/>
            </p:cNvSpPr>
            <p:nvPr/>
          </p:nvSpPr>
          <p:spPr bwMode="auto">
            <a:xfrm>
              <a:off x="3461" y="3485"/>
              <a:ext cx="888" cy="2462"/>
            </a:xfrm>
            <a:custGeom>
              <a:avLst/>
              <a:gdLst>
                <a:gd name="T0" fmla="+- 0 4282 3461"/>
                <a:gd name="T1" fmla="*/ T0 w 888"/>
                <a:gd name="T2" fmla="+- 0 5770 3485"/>
                <a:gd name="T3" fmla="*/ 5770 h 2462"/>
                <a:gd name="T4" fmla="+- 0 4275 3461"/>
                <a:gd name="T5" fmla="*/ T4 w 888"/>
                <a:gd name="T6" fmla="+- 0 5751 3485"/>
                <a:gd name="T7" fmla="*/ 5751 h 2462"/>
                <a:gd name="T8" fmla="+- 0 4236 3461"/>
                <a:gd name="T9" fmla="*/ T8 w 888"/>
                <a:gd name="T10" fmla="+- 0 5764 3485"/>
                <a:gd name="T11" fmla="*/ 5764 h 2462"/>
                <a:gd name="T12" fmla="+- 0 4243 3461"/>
                <a:gd name="T13" fmla="*/ T12 w 888"/>
                <a:gd name="T14" fmla="+- 0 5784 3485"/>
                <a:gd name="T15" fmla="*/ 5784 h 2462"/>
                <a:gd name="T16" fmla="+- 0 4282 3461"/>
                <a:gd name="T17" fmla="*/ T16 w 888"/>
                <a:gd name="T18" fmla="+- 0 5770 3485"/>
                <a:gd name="T19" fmla="*/ 5770 h 2462"/>
              </a:gdLst>
              <a:ahLst/>
              <a:cxnLst>
                <a:cxn ang="0">
                  <a:pos x="T1" y="T3"/>
                </a:cxn>
                <a:cxn ang="0">
                  <a:pos x="T5" y="T7"/>
                </a:cxn>
                <a:cxn ang="0">
                  <a:pos x="T9" y="T11"/>
                </a:cxn>
                <a:cxn ang="0">
                  <a:pos x="T13" y="T15"/>
                </a:cxn>
                <a:cxn ang="0">
                  <a:pos x="T17" y="T19"/>
                </a:cxn>
              </a:cxnLst>
              <a:rect l="0" t="0" r="r" b="b"/>
              <a:pathLst>
                <a:path w="888" h="2462">
                  <a:moveTo>
                    <a:pt x="821" y="2285"/>
                  </a:moveTo>
                  <a:lnTo>
                    <a:pt x="814" y="2266"/>
                  </a:lnTo>
                  <a:lnTo>
                    <a:pt x="775" y="2279"/>
                  </a:lnTo>
                  <a:lnTo>
                    <a:pt x="782" y="2299"/>
                  </a:lnTo>
                  <a:lnTo>
                    <a:pt x="821" y="2285"/>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5">
              <a:extLst>
                <a:ext uri="{FF2B5EF4-FFF2-40B4-BE49-F238E27FC236}">
                  <a16:creationId xmlns:a16="http://schemas.microsoft.com/office/drawing/2014/main" id="{7D52BE73-132D-40EF-8CE8-1361DF4C8999}"/>
                </a:ext>
              </a:extLst>
            </p:cNvPr>
            <p:cNvSpPr>
              <a:spLocks/>
            </p:cNvSpPr>
            <p:nvPr/>
          </p:nvSpPr>
          <p:spPr bwMode="auto">
            <a:xfrm>
              <a:off x="3461" y="3485"/>
              <a:ext cx="888" cy="2462"/>
            </a:xfrm>
            <a:custGeom>
              <a:avLst/>
              <a:gdLst>
                <a:gd name="T0" fmla="+- 0 4349 3461"/>
                <a:gd name="T1" fmla="*/ T0 w 888"/>
                <a:gd name="T2" fmla="+- 0 5726 3485"/>
                <a:gd name="T3" fmla="*/ 5726 h 2462"/>
                <a:gd name="T4" fmla="+- 0 4275 3461"/>
                <a:gd name="T5" fmla="*/ T4 w 888"/>
                <a:gd name="T6" fmla="+- 0 5751 3485"/>
                <a:gd name="T7" fmla="*/ 5751 h 2462"/>
                <a:gd name="T8" fmla="+- 0 4282 3461"/>
                <a:gd name="T9" fmla="*/ T8 w 888"/>
                <a:gd name="T10" fmla="+- 0 5770 3485"/>
                <a:gd name="T11" fmla="*/ 5770 h 2462"/>
                <a:gd name="T12" fmla="+- 0 4282 3461"/>
                <a:gd name="T13" fmla="*/ T12 w 888"/>
                <a:gd name="T14" fmla="+- 0 5909 3485"/>
                <a:gd name="T15" fmla="*/ 5909 h 2462"/>
                <a:gd name="T16" fmla="+- 0 4320 3461"/>
                <a:gd name="T17" fmla="*/ T16 w 888"/>
                <a:gd name="T18" fmla="+- 0 5947 3485"/>
                <a:gd name="T19" fmla="*/ 5947 h 2462"/>
                <a:gd name="T20" fmla="+- 0 4349 3461"/>
                <a:gd name="T21" fmla="*/ T20 w 888"/>
                <a:gd name="T22" fmla="+- 0 5726 3485"/>
                <a:gd name="T23" fmla="*/ 5726 h 2462"/>
              </a:gdLst>
              <a:ahLst/>
              <a:cxnLst>
                <a:cxn ang="0">
                  <a:pos x="T1" y="T3"/>
                </a:cxn>
                <a:cxn ang="0">
                  <a:pos x="T5" y="T7"/>
                </a:cxn>
                <a:cxn ang="0">
                  <a:pos x="T9" y="T11"/>
                </a:cxn>
                <a:cxn ang="0">
                  <a:pos x="T13" y="T15"/>
                </a:cxn>
                <a:cxn ang="0">
                  <a:pos x="T17" y="T19"/>
                </a:cxn>
                <a:cxn ang="0">
                  <a:pos x="T21" y="T23"/>
                </a:cxn>
              </a:cxnLst>
              <a:rect l="0" t="0" r="r" b="b"/>
              <a:pathLst>
                <a:path w="888" h="2462">
                  <a:moveTo>
                    <a:pt x="888" y="2241"/>
                  </a:moveTo>
                  <a:lnTo>
                    <a:pt x="814" y="2266"/>
                  </a:lnTo>
                  <a:lnTo>
                    <a:pt x="821" y="2285"/>
                  </a:lnTo>
                  <a:lnTo>
                    <a:pt x="821" y="2424"/>
                  </a:lnTo>
                  <a:lnTo>
                    <a:pt x="859" y="2462"/>
                  </a:lnTo>
                  <a:lnTo>
                    <a:pt x="888" y="2241"/>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Group 16">
            <a:extLst>
              <a:ext uri="{FF2B5EF4-FFF2-40B4-BE49-F238E27FC236}">
                <a16:creationId xmlns:a16="http://schemas.microsoft.com/office/drawing/2014/main" id="{00748168-0EFD-4EE2-89B7-C8DE1B46C645}"/>
              </a:ext>
            </a:extLst>
          </p:cNvPr>
          <p:cNvGrpSpPr>
            <a:grpSpLocks/>
          </p:cNvGrpSpPr>
          <p:nvPr/>
        </p:nvGrpSpPr>
        <p:grpSpPr bwMode="auto">
          <a:xfrm>
            <a:off x="3129640" y="4025627"/>
            <a:ext cx="2063750" cy="1005840"/>
            <a:chOff x="5510" y="6931"/>
            <a:chExt cx="3250" cy="1584"/>
          </a:xfrm>
        </p:grpSpPr>
        <p:sp>
          <p:nvSpPr>
            <p:cNvPr id="22" name="Freeform 17">
              <a:extLst>
                <a:ext uri="{FF2B5EF4-FFF2-40B4-BE49-F238E27FC236}">
                  <a16:creationId xmlns:a16="http://schemas.microsoft.com/office/drawing/2014/main" id="{50E48873-90FE-4B4B-A98A-592B24A40969}"/>
                </a:ext>
              </a:extLst>
            </p:cNvPr>
            <p:cNvSpPr>
              <a:spLocks/>
            </p:cNvSpPr>
            <p:nvPr/>
          </p:nvSpPr>
          <p:spPr bwMode="auto">
            <a:xfrm>
              <a:off x="5510" y="6931"/>
              <a:ext cx="3250" cy="1584"/>
            </a:xfrm>
            <a:custGeom>
              <a:avLst/>
              <a:gdLst>
                <a:gd name="T0" fmla="+- 0 8588 5510"/>
                <a:gd name="T1" fmla="*/ T0 w 3250"/>
                <a:gd name="T2" fmla="+- 0 8405 6931"/>
                <a:gd name="T3" fmla="*/ 8405 h 1584"/>
                <a:gd name="T4" fmla="+- 0 5530 5510"/>
                <a:gd name="T5" fmla="*/ T4 w 3250"/>
                <a:gd name="T6" fmla="+- 0 6931 6931"/>
                <a:gd name="T7" fmla="*/ 6931 h 1584"/>
                <a:gd name="T8" fmla="+- 0 5510 5510"/>
                <a:gd name="T9" fmla="*/ T8 w 3250"/>
                <a:gd name="T10" fmla="+- 0 6970 6931"/>
                <a:gd name="T11" fmla="*/ 6970 h 1584"/>
                <a:gd name="T12" fmla="+- 0 8569 5510"/>
                <a:gd name="T13" fmla="*/ T12 w 3250"/>
                <a:gd name="T14" fmla="+- 0 8444 6931"/>
                <a:gd name="T15" fmla="*/ 8444 h 1584"/>
                <a:gd name="T16" fmla="+- 0 8588 5510"/>
                <a:gd name="T17" fmla="*/ T16 w 3250"/>
                <a:gd name="T18" fmla="+- 0 8405 6931"/>
                <a:gd name="T19" fmla="*/ 8405 h 1584"/>
              </a:gdLst>
              <a:ahLst/>
              <a:cxnLst>
                <a:cxn ang="0">
                  <a:pos x="T1" y="T3"/>
                </a:cxn>
                <a:cxn ang="0">
                  <a:pos x="T5" y="T7"/>
                </a:cxn>
                <a:cxn ang="0">
                  <a:pos x="T9" y="T11"/>
                </a:cxn>
                <a:cxn ang="0">
                  <a:pos x="T13" y="T15"/>
                </a:cxn>
                <a:cxn ang="0">
                  <a:pos x="T17" y="T19"/>
                </a:cxn>
              </a:cxnLst>
              <a:rect l="0" t="0" r="r" b="b"/>
              <a:pathLst>
                <a:path w="3250" h="1584">
                  <a:moveTo>
                    <a:pt x="3078" y="1474"/>
                  </a:moveTo>
                  <a:lnTo>
                    <a:pt x="20" y="0"/>
                  </a:lnTo>
                  <a:lnTo>
                    <a:pt x="0" y="39"/>
                  </a:lnTo>
                  <a:lnTo>
                    <a:pt x="3059" y="1513"/>
                  </a:lnTo>
                  <a:lnTo>
                    <a:pt x="3078" y="1474"/>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8">
              <a:extLst>
                <a:ext uri="{FF2B5EF4-FFF2-40B4-BE49-F238E27FC236}">
                  <a16:creationId xmlns:a16="http://schemas.microsoft.com/office/drawing/2014/main" id="{9EDF0E12-885F-43A2-8D09-6D447E23292B}"/>
                </a:ext>
              </a:extLst>
            </p:cNvPr>
            <p:cNvSpPr>
              <a:spLocks/>
            </p:cNvSpPr>
            <p:nvPr/>
          </p:nvSpPr>
          <p:spPr bwMode="auto">
            <a:xfrm>
              <a:off x="5510" y="6931"/>
              <a:ext cx="3250" cy="1584"/>
            </a:xfrm>
            <a:custGeom>
              <a:avLst/>
              <a:gdLst>
                <a:gd name="T0" fmla="+- 0 8606 5510"/>
                <a:gd name="T1" fmla="*/ T0 w 3250"/>
                <a:gd name="T2" fmla="+- 0 8514 6931"/>
                <a:gd name="T3" fmla="*/ 8514 h 1584"/>
                <a:gd name="T4" fmla="+- 0 8606 5510"/>
                <a:gd name="T5" fmla="*/ T4 w 3250"/>
                <a:gd name="T6" fmla="+- 0 8414 6931"/>
                <a:gd name="T7" fmla="*/ 8414 h 1584"/>
                <a:gd name="T8" fmla="+- 0 8587 5510"/>
                <a:gd name="T9" fmla="*/ T8 w 3250"/>
                <a:gd name="T10" fmla="+- 0 8453 6931"/>
                <a:gd name="T11" fmla="*/ 8453 h 1584"/>
                <a:gd name="T12" fmla="+- 0 8569 5510"/>
                <a:gd name="T13" fmla="*/ T12 w 3250"/>
                <a:gd name="T14" fmla="+- 0 8444 6931"/>
                <a:gd name="T15" fmla="*/ 8444 h 1584"/>
                <a:gd name="T16" fmla="+- 0 8534 5510"/>
                <a:gd name="T17" fmla="*/ T16 w 3250"/>
                <a:gd name="T18" fmla="+- 0 8515 6931"/>
                <a:gd name="T19" fmla="*/ 8515 h 1584"/>
                <a:gd name="T20" fmla="+- 0 8606 5510"/>
                <a:gd name="T21" fmla="*/ T20 w 3250"/>
                <a:gd name="T22" fmla="+- 0 8514 6931"/>
                <a:gd name="T23" fmla="*/ 8514 h 1584"/>
              </a:gdLst>
              <a:ahLst/>
              <a:cxnLst>
                <a:cxn ang="0">
                  <a:pos x="T1" y="T3"/>
                </a:cxn>
                <a:cxn ang="0">
                  <a:pos x="T5" y="T7"/>
                </a:cxn>
                <a:cxn ang="0">
                  <a:pos x="T9" y="T11"/>
                </a:cxn>
                <a:cxn ang="0">
                  <a:pos x="T13" y="T15"/>
                </a:cxn>
                <a:cxn ang="0">
                  <a:pos x="T17" y="T19"/>
                </a:cxn>
                <a:cxn ang="0">
                  <a:pos x="T21" y="T23"/>
                </a:cxn>
              </a:cxnLst>
              <a:rect l="0" t="0" r="r" b="b"/>
              <a:pathLst>
                <a:path w="3250" h="1584">
                  <a:moveTo>
                    <a:pt x="3096" y="1583"/>
                  </a:moveTo>
                  <a:lnTo>
                    <a:pt x="3096" y="1483"/>
                  </a:lnTo>
                  <a:lnTo>
                    <a:pt x="3077" y="1522"/>
                  </a:lnTo>
                  <a:lnTo>
                    <a:pt x="3059" y="1513"/>
                  </a:lnTo>
                  <a:lnTo>
                    <a:pt x="3024" y="1584"/>
                  </a:lnTo>
                  <a:lnTo>
                    <a:pt x="3096" y="1583"/>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a:extLst>
                <a:ext uri="{FF2B5EF4-FFF2-40B4-BE49-F238E27FC236}">
                  <a16:creationId xmlns:a16="http://schemas.microsoft.com/office/drawing/2014/main" id="{0D876E24-EA56-4126-97DE-C232F1E7AF8E}"/>
                </a:ext>
              </a:extLst>
            </p:cNvPr>
            <p:cNvSpPr>
              <a:spLocks/>
            </p:cNvSpPr>
            <p:nvPr/>
          </p:nvSpPr>
          <p:spPr bwMode="auto">
            <a:xfrm>
              <a:off x="5510" y="6931"/>
              <a:ext cx="3250" cy="1584"/>
            </a:xfrm>
            <a:custGeom>
              <a:avLst/>
              <a:gdLst>
                <a:gd name="T0" fmla="+- 0 8606 5510"/>
                <a:gd name="T1" fmla="*/ T0 w 3250"/>
                <a:gd name="T2" fmla="+- 0 8414 6931"/>
                <a:gd name="T3" fmla="*/ 8414 h 1584"/>
                <a:gd name="T4" fmla="+- 0 8588 5510"/>
                <a:gd name="T5" fmla="*/ T4 w 3250"/>
                <a:gd name="T6" fmla="+- 0 8405 6931"/>
                <a:gd name="T7" fmla="*/ 8405 h 1584"/>
                <a:gd name="T8" fmla="+- 0 8569 5510"/>
                <a:gd name="T9" fmla="*/ T8 w 3250"/>
                <a:gd name="T10" fmla="+- 0 8444 6931"/>
                <a:gd name="T11" fmla="*/ 8444 h 1584"/>
                <a:gd name="T12" fmla="+- 0 8587 5510"/>
                <a:gd name="T13" fmla="*/ T12 w 3250"/>
                <a:gd name="T14" fmla="+- 0 8453 6931"/>
                <a:gd name="T15" fmla="*/ 8453 h 1584"/>
                <a:gd name="T16" fmla="+- 0 8606 5510"/>
                <a:gd name="T17" fmla="*/ T16 w 3250"/>
                <a:gd name="T18" fmla="+- 0 8414 6931"/>
                <a:gd name="T19" fmla="*/ 8414 h 1584"/>
              </a:gdLst>
              <a:ahLst/>
              <a:cxnLst>
                <a:cxn ang="0">
                  <a:pos x="T1" y="T3"/>
                </a:cxn>
                <a:cxn ang="0">
                  <a:pos x="T5" y="T7"/>
                </a:cxn>
                <a:cxn ang="0">
                  <a:pos x="T9" y="T11"/>
                </a:cxn>
                <a:cxn ang="0">
                  <a:pos x="T13" y="T15"/>
                </a:cxn>
                <a:cxn ang="0">
                  <a:pos x="T17" y="T19"/>
                </a:cxn>
              </a:cxnLst>
              <a:rect l="0" t="0" r="r" b="b"/>
              <a:pathLst>
                <a:path w="3250" h="1584">
                  <a:moveTo>
                    <a:pt x="3096" y="1483"/>
                  </a:moveTo>
                  <a:lnTo>
                    <a:pt x="3078" y="1474"/>
                  </a:lnTo>
                  <a:lnTo>
                    <a:pt x="3059" y="1513"/>
                  </a:lnTo>
                  <a:lnTo>
                    <a:pt x="3077" y="1522"/>
                  </a:lnTo>
                  <a:lnTo>
                    <a:pt x="3096" y="1483"/>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
              <a:extLst>
                <a:ext uri="{FF2B5EF4-FFF2-40B4-BE49-F238E27FC236}">
                  <a16:creationId xmlns:a16="http://schemas.microsoft.com/office/drawing/2014/main" id="{66169716-CFFE-4684-8F69-0942F3F53391}"/>
                </a:ext>
              </a:extLst>
            </p:cNvPr>
            <p:cNvSpPr>
              <a:spLocks/>
            </p:cNvSpPr>
            <p:nvPr/>
          </p:nvSpPr>
          <p:spPr bwMode="auto">
            <a:xfrm>
              <a:off x="5510" y="6931"/>
              <a:ext cx="3250" cy="1584"/>
            </a:xfrm>
            <a:custGeom>
              <a:avLst/>
              <a:gdLst>
                <a:gd name="T0" fmla="+- 0 8760 5510"/>
                <a:gd name="T1" fmla="*/ T0 w 3250"/>
                <a:gd name="T2" fmla="+- 0 8510 6931"/>
                <a:gd name="T3" fmla="*/ 8510 h 1584"/>
                <a:gd name="T4" fmla="+- 0 8621 5510"/>
                <a:gd name="T5" fmla="*/ T4 w 3250"/>
                <a:gd name="T6" fmla="+- 0 8338 6931"/>
                <a:gd name="T7" fmla="*/ 8338 h 1584"/>
                <a:gd name="T8" fmla="+- 0 8588 5510"/>
                <a:gd name="T9" fmla="*/ T8 w 3250"/>
                <a:gd name="T10" fmla="+- 0 8405 6931"/>
                <a:gd name="T11" fmla="*/ 8405 h 1584"/>
                <a:gd name="T12" fmla="+- 0 8606 5510"/>
                <a:gd name="T13" fmla="*/ T12 w 3250"/>
                <a:gd name="T14" fmla="+- 0 8414 6931"/>
                <a:gd name="T15" fmla="*/ 8414 h 1584"/>
                <a:gd name="T16" fmla="+- 0 8606 5510"/>
                <a:gd name="T17" fmla="*/ T16 w 3250"/>
                <a:gd name="T18" fmla="+- 0 8514 6931"/>
                <a:gd name="T19" fmla="*/ 8514 h 1584"/>
                <a:gd name="T20" fmla="+- 0 8760 5510"/>
                <a:gd name="T21" fmla="*/ T20 w 3250"/>
                <a:gd name="T22" fmla="+- 0 8510 6931"/>
                <a:gd name="T23" fmla="*/ 8510 h 1584"/>
              </a:gdLst>
              <a:ahLst/>
              <a:cxnLst>
                <a:cxn ang="0">
                  <a:pos x="T1" y="T3"/>
                </a:cxn>
                <a:cxn ang="0">
                  <a:pos x="T5" y="T7"/>
                </a:cxn>
                <a:cxn ang="0">
                  <a:pos x="T9" y="T11"/>
                </a:cxn>
                <a:cxn ang="0">
                  <a:pos x="T13" y="T15"/>
                </a:cxn>
                <a:cxn ang="0">
                  <a:pos x="T17" y="T19"/>
                </a:cxn>
                <a:cxn ang="0">
                  <a:pos x="T21" y="T23"/>
                </a:cxn>
              </a:cxnLst>
              <a:rect l="0" t="0" r="r" b="b"/>
              <a:pathLst>
                <a:path w="3250" h="1584">
                  <a:moveTo>
                    <a:pt x="3250" y="1579"/>
                  </a:moveTo>
                  <a:lnTo>
                    <a:pt x="3111" y="1407"/>
                  </a:lnTo>
                  <a:lnTo>
                    <a:pt x="3078" y="1474"/>
                  </a:lnTo>
                  <a:lnTo>
                    <a:pt x="3096" y="1483"/>
                  </a:lnTo>
                  <a:lnTo>
                    <a:pt x="3096" y="1583"/>
                  </a:lnTo>
                  <a:lnTo>
                    <a:pt x="3250" y="1579"/>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069" name="Picture 21">
              <a:extLst>
                <a:ext uri="{FF2B5EF4-FFF2-40B4-BE49-F238E27FC236}">
                  <a16:creationId xmlns:a16="http://schemas.microsoft.com/office/drawing/2014/main" id="{1B0AB021-DFA1-46DE-80D1-A8E708CB5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 y="3904"/>
              <a:ext cx="1234" cy="107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D42E113E-C20E-4FF6-9827-A4C21B7F8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 y="5860"/>
              <a:ext cx="874" cy="1315"/>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a:extLst>
                <a:ext uri="{FF2B5EF4-FFF2-40B4-BE49-F238E27FC236}">
                  <a16:creationId xmlns:a16="http://schemas.microsoft.com/office/drawing/2014/main" id="{9DAB3621-1192-4B93-A8E6-F6C1BAF2F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8" y="7463"/>
              <a:ext cx="652" cy="11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24">
            <a:extLst>
              <a:ext uri="{FF2B5EF4-FFF2-40B4-BE49-F238E27FC236}">
                <a16:creationId xmlns:a16="http://schemas.microsoft.com/office/drawing/2014/main" id="{B117482C-6471-47A1-B7FE-80844EC8174D}"/>
              </a:ext>
            </a:extLst>
          </p:cNvPr>
          <p:cNvGrpSpPr>
            <a:grpSpLocks/>
          </p:cNvGrpSpPr>
          <p:nvPr/>
        </p:nvGrpSpPr>
        <p:grpSpPr bwMode="auto">
          <a:xfrm>
            <a:off x="4126590" y="4477112"/>
            <a:ext cx="2286000" cy="210185"/>
            <a:chOff x="7080" y="7642"/>
            <a:chExt cx="3600" cy="331"/>
          </a:xfrm>
        </p:grpSpPr>
        <p:sp>
          <p:nvSpPr>
            <p:cNvPr id="18" name="Freeform 25">
              <a:extLst>
                <a:ext uri="{FF2B5EF4-FFF2-40B4-BE49-F238E27FC236}">
                  <a16:creationId xmlns:a16="http://schemas.microsoft.com/office/drawing/2014/main" id="{8704FCF7-2029-4D36-ADAB-851BAF03A839}"/>
                </a:ext>
              </a:extLst>
            </p:cNvPr>
            <p:cNvSpPr>
              <a:spLocks/>
            </p:cNvSpPr>
            <p:nvPr/>
          </p:nvSpPr>
          <p:spPr bwMode="auto">
            <a:xfrm>
              <a:off x="7080" y="7642"/>
              <a:ext cx="3600" cy="331"/>
            </a:xfrm>
            <a:custGeom>
              <a:avLst/>
              <a:gdLst>
                <a:gd name="T0" fmla="+- 0 10482 7080"/>
                <a:gd name="T1" fmla="*/ T0 w 3600"/>
                <a:gd name="T2" fmla="+- 0 7763 7642"/>
                <a:gd name="T3" fmla="*/ 7763 h 331"/>
                <a:gd name="T4" fmla="+- 0 10480 7080"/>
                <a:gd name="T5" fmla="*/ T4 w 3600"/>
                <a:gd name="T6" fmla="+- 0 7724 7642"/>
                <a:gd name="T7" fmla="*/ 7724 h 331"/>
                <a:gd name="T8" fmla="+- 0 7080 7080"/>
                <a:gd name="T9" fmla="*/ T8 w 3600"/>
                <a:gd name="T10" fmla="+- 0 7934 7642"/>
                <a:gd name="T11" fmla="*/ 7934 h 331"/>
                <a:gd name="T12" fmla="+- 0 7080 7080"/>
                <a:gd name="T13" fmla="*/ T12 w 3600"/>
                <a:gd name="T14" fmla="+- 0 7973 7642"/>
                <a:gd name="T15" fmla="*/ 7973 h 331"/>
                <a:gd name="T16" fmla="+- 0 10482 7080"/>
                <a:gd name="T17" fmla="*/ T16 w 3600"/>
                <a:gd name="T18" fmla="+- 0 7763 7642"/>
                <a:gd name="T19" fmla="*/ 7763 h 331"/>
              </a:gdLst>
              <a:ahLst/>
              <a:cxnLst>
                <a:cxn ang="0">
                  <a:pos x="T1" y="T3"/>
                </a:cxn>
                <a:cxn ang="0">
                  <a:pos x="T5" y="T7"/>
                </a:cxn>
                <a:cxn ang="0">
                  <a:pos x="T9" y="T11"/>
                </a:cxn>
                <a:cxn ang="0">
                  <a:pos x="T13" y="T15"/>
                </a:cxn>
                <a:cxn ang="0">
                  <a:pos x="T17" y="T19"/>
                </a:cxn>
              </a:cxnLst>
              <a:rect l="0" t="0" r="r" b="b"/>
              <a:pathLst>
                <a:path w="3600" h="331">
                  <a:moveTo>
                    <a:pt x="3402" y="121"/>
                  </a:moveTo>
                  <a:lnTo>
                    <a:pt x="3400" y="82"/>
                  </a:lnTo>
                  <a:lnTo>
                    <a:pt x="0" y="292"/>
                  </a:lnTo>
                  <a:lnTo>
                    <a:pt x="0" y="331"/>
                  </a:lnTo>
                  <a:lnTo>
                    <a:pt x="3402" y="121"/>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6">
              <a:extLst>
                <a:ext uri="{FF2B5EF4-FFF2-40B4-BE49-F238E27FC236}">
                  <a16:creationId xmlns:a16="http://schemas.microsoft.com/office/drawing/2014/main" id="{C162C315-A0D8-45BA-BCDF-093E26B6EE61}"/>
                </a:ext>
              </a:extLst>
            </p:cNvPr>
            <p:cNvSpPr>
              <a:spLocks/>
            </p:cNvSpPr>
            <p:nvPr/>
          </p:nvSpPr>
          <p:spPr bwMode="auto">
            <a:xfrm>
              <a:off x="7080" y="7642"/>
              <a:ext cx="3600" cy="331"/>
            </a:xfrm>
            <a:custGeom>
              <a:avLst/>
              <a:gdLst>
                <a:gd name="T0" fmla="+- 0 10680 7080"/>
                <a:gd name="T1" fmla="*/ T0 w 3600"/>
                <a:gd name="T2" fmla="+- 0 7728 7642"/>
                <a:gd name="T3" fmla="*/ 7728 h 331"/>
                <a:gd name="T4" fmla="+- 0 10474 7080"/>
                <a:gd name="T5" fmla="*/ T4 w 3600"/>
                <a:gd name="T6" fmla="+- 0 7642 7642"/>
                <a:gd name="T7" fmla="*/ 7642 h 331"/>
                <a:gd name="T8" fmla="+- 0 10480 7080"/>
                <a:gd name="T9" fmla="*/ T8 w 3600"/>
                <a:gd name="T10" fmla="+- 0 7724 7642"/>
                <a:gd name="T11" fmla="*/ 7724 h 331"/>
                <a:gd name="T12" fmla="+- 0 10498 7080"/>
                <a:gd name="T13" fmla="*/ T12 w 3600"/>
                <a:gd name="T14" fmla="+- 0 7723 7642"/>
                <a:gd name="T15" fmla="*/ 7723 h 331"/>
                <a:gd name="T16" fmla="+- 0 10502 7080"/>
                <a:gd name="T17" fmla="*/ T16 w 3600"/>
                <a:gd name="T18" fmla="+- 0 7762 7642"/>
                <a:gd name="T19" fmla="*/ 7762 h 331"/>
                <a:gd name="T20" fmla="+- 0 10502 7080"/>
                <a:gd name="T21" fmla="*/ T20 w 3600"/>
                <a:gd name="T22" fmla="+- 0 7835 7642"/>
                <a:gd name="T23" fmla="*/ 7835 h 331"/>
                <a:gd name="T24" fmla="+- 0 10680 7080"/>
                <a:gd name="T25" fmla="*/ T24 w 3600"/>
                <a:gd name="T26" fmla="+- 0 7728 7642"/>
                <a:gd name="T27" fmla="*/ 7728 h 331"/>
              </a:gdLst>
              <a:ahLst/>
              <a:cxnLst>
                <a:cxn ang="0">
                  <a:pos x="T1" y="T3"/>
                </a:cxn>
                <a:cxn ang="0">
                  <a:pos x="T5" y="T7"/>
                </a:cxn>
                <a:cxn ang="0">
                  <a:pos x="T9" y="T11"/>
                </a:cxn>
                <a:cxn ang="0">
                  <a:pos x="T13" y="T15"/>
                </a:cxn>
                <a:cxn ang="0">
                  <a:pos x="T17" y="T19"/>
                </a:cxn>
                <a:cxn ang="0">
                  <a:pos x="T21" y="T23"/>
                </a:cxn>
                <a:cxn ang="0">
                  <a:pos x="T25" y="T27"/>
                </a:cxn>
              </a:cxnLst>
              <a:rect l="0" t="0" r="r" b="b"/>
              <a:pathLst>
                <a:path w="3600" h="331">
                  <a:moveTo>
                    <a:pt x="3600" y="86"/>
                  </a:moveTo>
                  <a:lnTo>
                    <a:pt x="3394" y="0"/>
                  </a:lnTo>
                  <a:lnTo>
                    <a:pt x="3400" y="82"/>
                  </a:lnTo>
                  <a:lnTo>
                    <a:pt x="3418" y="81"/>
                  </a:lnTo>
                  <a:lnTo>
                    <a:pt x="3422" y="120"/>
                  </a:lnTo>
                  <a:lnTo>
                    <a:pt x="3422" y="193"/>
                  </a:lnTo>
                  <a:lnTo>
                    <a:pt x="3600" y="86"/>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7">
              <a:extLst>
                <a:ext uri="{FF2B5EF4-FFF2-40B4-BE49-F238E27FC236}">
                  <a16:creationId xmlns:a16="http://schemas.microsoft.com/office/drawing/2014/main" id="{846D494C-E328-4B41-A27B-F770CE4B699B}"/>
                </a:ext>
              </a:extLst>
            </p:cNvPr>
            <p:cNvSpPr>
              <a:spLocks/>
            </p:cNvSpPr>
            <p:nvPr/>
          </p:nvSpPr>
          <p:spPr bwMode="auto">
            <a:xfrm>
              <a:off x="7080" y="7642"/>
              <a:ext cx="3600" cy="331"/>
            </a:xfrm>
            <a:custGeom>
              <a:avLst/>
              <a:gdLst>
                <a:gd name="T0" fmla="+- 0 10502 7080"/>
                <a:gd name="T1" fmla="*/ T0 w 3600"/>
                <a:gd name="T2" fmla="+- 0 7762 7642"/>
                <a:gd name="T3" fmla="*/ 7762 h 331"/>
                <a:gd name="T4" fmla="+- 0 10498 7080"/>
                <a:gd name="T5" fmla="*/ T4 w 3600"/>
                <a:gd name="T6" fmla="+- 0 7723 7642"/>
                <a:gd name="T7" fmla="*/ 7723 h 331"/>
                <a:gd name="T8" fmla="+- 0 10480 7080"/>
                <a:gd name="T9" fmla="*/ T8 w 3600"/>
                <a:gd name="T10" fmla="+- 0 7724 7642"/>
                <a:gd name="T11" fmla="*/ 7724 h 331"/>
                <a:gd name="T12" fmla="+- 0 10482 7080"/>
                <a:gd name="T13" fmla="*/ T12 w 3600"/>
                <a:gd name="T14" fmla="+- 0 7763 7642"/>
                <a:gd name="T15" fmla="*/ 7763 h 331"/>
                <a:gd name="T16" fmla="+- 0 10502 7080"/>
                <a:gd name="T17" fmla="*/ T16 w 3600"/>
                <a:gd name="T18" fmla="+- 0 7762 7642"/>
                <a:gd name="T19" fmla="*/ 7762 h 331"/>
              </a:gdLst>
              <a:ahLst/>
              <a:cxnLst>
                <a:cxn ang="0">
                  <a:pos x="T1" y="T3"/>
                </a:cxn>
                <a:cxn ang="0">
                  <a:pos x="T5" y="T7"/>
                </a:cxn>
                <a:cxn ang="0">
                  <a:pos x="T9" y="T11"/>
                </a:cxn>
                <a:cxn ang="0">
                  <a:pos x="T13" y="T15"/>
                </a:cxn>
                <a:cxn ang="0">
                  <a:pos x="T17" y="T19"/>
                </a:cxn>
              </a:cxnLst>
              <a:rect l="0" t="0" r="r" b="b"/>
              <a:pathLst>
                <a:path w="3600" h="331">
                  <a:moveTo>
                    <a:pt x="3422" y="120"/>
                  </a:moveTo>
                  <a:lnTo>
                    <a:pt x="3418" y="81"/>
                  </a:lnTo>
                  <a:lnTo>
                    <a:pt x="3400" y="82"/>
                  </a:lnTo>
                  <a:lnTo>
                    <a:pt x="3402" y="121"/>
                  </a:lnTo>
                  <a:lnTo>
                    <a:pt x="3422" y="120"/>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8">
              <a:extLst>
                <a:ext uri="{FF2B5EF4-FFF2-40B4-BE49-F238E27FC236}">
                  <a16:creationId xmlns:a16="http://schemas.microsoft.com/office/drawing/2014/main" id="{ECDB4444-6421-4836-9D20-6BB26DBD7C81}"/>
                </a:ext>
              </a:extLst>
            </p:cNvPr>
            <p:cNvSpPr>
              <a:spLocks/>
            </p:cNvSpPr>
            <p:nvPr/>
          </p:nvSpPr>
          <p:spPr bwMode="auto">
            <a:xfrm>
              <a:off x="7080" y="7642"/>
              <a:ext cx="3600" cy="331"/>
            </a:xfrm>
            <a:custGeom>
              <a:avLst/>
              <a:gdLst>
                <a:gd name="T0" fmla="+- 0 10502 7080"/>
                <a:gd name="T1" fmla="*/ T0 w 3600"/>
                <a:gd name="T2" fmla="+- 0 7835 7642"/>
                <a:gd name="T3" fmla="*/ 7835 h 331"/>
                <a:gd name="T4" fmla="+- 0 10502 7080"/>
                <a:gd name="T5" fmla="*/ T4 w 3600"/>
                <a:gd name="T6" fmla="+- 0 7762 7642"/>
                <a:gd name="T7" fmla="*/ 7762 h 331"/>
                <a:gd name="T8" fmla="+- 0 10482 7080"/>
                <a:gd name="T9" fmla="*/ T8 w 3600"/>
                <a:gd name="T10" fmla="+- 0 7763 7642"/>
                <a:gd name="T11" fmla="*/ 7763 h 331"/>
                <a:gd name="T12" fmla="+- 0 10488 7080"/>
                <a:gd name="T13" fmla="*/ T12 w 3600"/>
                <a:gd name="T14" fmla="+- 0 7843 7642"/>
                <a:gd name="T15" fmla="*/ 7843 h 331"/>
                <a:gd name="T16" fmla="+- 0 10502 7080"/>
                <a:gd name="T17" fmla="*/ T16 w 3600"/>
                <a:gd name="T18" fmla="+- 0 7835 7642"/>
                <a:gd name="T19" fmla="*/ 7835 h 331"/>
              </a:gdLst>
              <a:ahLst/>
              <a:cxnLst>
                <a:cxn ang="0">
                  <a:pos x="T1" y="T3"/>
                </a:cxn>
                <a:cxn ang="0">
                  <a:pos x="T5" y="T7"/>
                </a:cxn>
                <a:cxn ang="0">
                  <a:pos x="T9" y="T11"/>
                </a:cxn>
                <a:cxn ang="0">
                  <a:pos x="T13" y="T15"/>
                </a:cxn>
                <a:cxn ang="0">
                  <a:pos x="T17" y="T19"/>
                </a:cxn>
              </a:cxnLst>
              <a:rect l="0" t="0" r="r" b="b"/>
              <a:pathLst>
                <a:path w="3600" h="331">
                  <a:moveTo>
                    <a:pt x="3422" y="193"/>
                  </a:moveTo>
                  <a:lnTo>
                    <a:pt x="3422" y="120"/>
                  </a:lnTo>
                  <a:lnTo>
                    <a:pt x="3402" y="121"/>
                  </a:lnTo>
                  <a:lnTo>
                    <a:pt x="3408" y="201"/>
                  </a:lnTo>
                  <a:lnTo>
                    <a:pt x="3422" y="193"/>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077" name="Picture 29">
              <a:extLst>
                <a:ext uri="{FF2B5EF4-FFF2-40B4-BE49-F238E27FC236}">
                  <a16:creationId xmlns:a16="http://schemas.microsoft.com/office/drawing/2014/main" id="{A87E18DA-9C6D-4E20-8491-C20ED43A6A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5" y="7952"/>
              <a:ext cx="725" cy="7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30">
            <a:extLst>
              <a:ext uri="{FF2B5EF4-FFF2-40B4-BE49-F238E27FC236}">
                <a16:creationId xmlns:a16="http://schemas.microsoft.com/office/drawing/2014/main" id="{050F5A96-E9CC-4031-BC0D-4A9350484471}"/>
              </a:ext>
            </a:extLst>
          </p:cNvPr>
          <p:cNvGrpSpPr>
            <a:grpSpLocks/>
          </p:cNvGrpSpPr>
          <p:nvPr/>
        </p:nvGrpSpPr>
        <p:grpSpPr bwMode="auto">
          <a:xfrm>
            <a:off x="3135990" y="3964667"/>
            <a:ext cx="838200" cy="780415"/>
            <a:chOff x="5520" y="6835"/>
            <a:chExt cx="1320" cy="1229"/>
          </a:xfrm>
        </p:grpSpPr>
        <p:sp>
          <p:nvSpPr>
            <p:cNvPr id="17" name="Freeform 31">
              <a:extLst>
                <a:ext uri="{FF2B5EF4-FFF2-40B4-BE49-F238E27FC236}">
                  <a16:creationId xmlns:a16="http://schemas.microsoft.com/office/drawing/2014/main" id="{F8DEE652-FEE6-43D4-B575-552CDE687315}"/>
                </a:ext>
              </a:extLst>
            </p:cNvPr>
            <p:cNvSpPr>
              <a:spLocks/>
            </p:cNvSpPr>
            <p:nvPr/>
          </p:nvSpPr>
          <p:spPr bwMode="auto">
            <a:xfrm>
              <a:off x="5520" y="6835"/>
              <a:ext cx="1320" cy="1229"/>
            </a:xfrm>
            <a:custGeom>
              <a:avLst/>
              <a:gdLst>
                <a:gd name="T0" fmla="+- 0 6178 5520"/>
                <a:gd name="T1" fmla="*/ T0 w 1320"/>
                <a:gd name="T2" fmla="+- 0 6835 6835"/>
                <a:gd name="T3" fmla="*/ 6835 h 1229"/>
                <a:gd name="T4" fmla="+- 0 6072 5520"/>
                <a:gd name="T5" fmla="*/ T4 w 1320"/>
                <a:gd name="T6" fmla="+- 0 6843 6835"/>
                <a:gd name="T7" fmla="*/ 6843 h 1229"/>
                <a:gd name="T8" fmla="+- 0 5971 5520"/>
                <a:gd name="T9" fmla="*/ T8 w 1320"/>
                <a:gd name="T10" fmla="+- 0 6867 6835"/>
                <a:gd name="T11" fmla="*/ 6867 h 1229"/>
                <a:gd name="T12" fmla="+- 0 5877 5520"/>
                <a:gd name="T13" fmla="*/ T12 w 1320"/>
                <a:gd name="T14" fmla="+- 0 6904 6835"/>
                <a:gd name="T15" fmla="*/ 6904 h 1229"/>
                <a:gd name="T16" fmla="+- 0 5791 5520"/>
                <a:gd name="T17" fmla="*/ T16 w 1320"/>
                <a:gd name="T18" fmla="+- 0 6955 6835"/>
                <a:gd name="T19" fmla="*/ 6955 h 1229"/>
                <a:gd name="T20" fmla="+- 0 5714 5520"/>
                <a:gd name="T21" fmla="*/ T20 w 1320"/>
                <a:gd name="T22" fmla="+- 0 7016 6835"/>
                <a:gd name="T23" fmla="*/ 7016 h 1229"/>
                <a:gd name="T24" fmla="+- 0 5648 5520"/>
                <a:gd name="T25" fmla="*/ T24 w 1320"/>
                <a:gd name="T26" fmla="+- 0 7088 6835"/>
                <a:gd name="T27" fmla="*/ 7088 h 1229"/>
                <a:gd name="T28" fmla="+- 0 5594 5520"/>
                <a:gd name="T29" fmla="*/ T28 w 1320"/>
                <a:gd name="T30" fmla="+- 0 7169 6835"/>
                <a:gd name="T31" fmla="*/ 7169 h 1229"/>
                <a:gd name="T32" fmla="+- 0 5554 5520"/>
                <a:gd name="T33" fmla="*/ T32 w 1320"/>
                <a:gd name="T34" fmla="+- 0 7257 6835"/>
                <a:gd name="T35" fmla="*/ 7257 h 1229"/>
                <a:gd name="T36" fmla="+- 0 5529 5520"/>
                <a:gd name="T37" fmla="*/ T36 w 1320"/>
                <a:gd name="T38" fmla="+- 0 7351 6835"/>
                <a:gd name="T39" fmla="*/ 7351 h 1229"/>
                <a:gd name="T40" fmla="+- 0 5520 5520"/>
                <a:gd name="T41" fmla="*/ T40 w 1320"/>
                <a:gd name="T42" fmla="+- 0 7450 6835"/>
                <a:gd name="T43" fmla="*/ 7450 h 1229"/>
                <a:gd name="T44" fmla="+- 0 5522 5520"/>
                <a:gd name="T45" fmla="*/ T44 w 1320"/>
                <a:gd name="T46" fmla="+- 0 7500 6835"/>
                <a:gd name="T47" fmla="*/ 7500 h 1229"/>
                <a:gd name="T48" fmla="+- 0 5539 5520"/>
                <a:gd name="T49" fmla="*/ T48 w 1320"/>
                <a:gd name="T50" fmla="+- 0 7598 6835"/>
                <a:gd name="T51" fmla="*/ 7598 h 1229"/>
                <a:gd name="T52" fmla="+- 0 5572 5520"/>
                <a:gd name="T53" fmla="*/ T52 w 1320"/>
                <a:gd name="T54" fmla="+- 0 7689 6835"/>
                <a:gd name="T55" fmla="*/ 7689 h 1229"/>
                <a:gd name="T56" fmla="+- 0 5619 5520"/>
                <a:gd name="T57" fmla="*/ T56 w 1320"/>
                <a:gd name="T58" fmla="+- 0 7774 6835"/>
                <a:gd name="T59" fmla="*/ 7774 h 1229"/>
                <a:gd name="T60" fmla="+- 0 5679 5520"/>
                <a:gd name="T61" fmla="*/ T60 w 1320"/>
                <a:gd name="T62" fmla="+- 0 7850 6835"/>
                <a:gd name="T63" fmla="*/ 7850 h 1229"/>
                <a:gd name="T64" fmla="+- 0 5751 5520"/>
                <a:gd name="T65" fmla="*/ T64 w 1320"/>
                <a:gd name="T66" fmla="+- 0 7917 6835"/>
                <a:gd name="T67" fmla="*/ 7917 h 1229"/>
                <a:gd name="T68" fmla="+- 0 5833 5520"/>
                <a:gd name="T69" fmla="*/ T68 w 1320"/>
                <a:gd name="T70" fmla="+- 0 7972 6835"/>
                <a:gd name="T71" fmla="*/ 7972 h 1229"/>
                <a:gd name="T72" fmla="+- 0 5923 5520"/>
                <a:gd name="T73" fmla="*/ T72 w 1320"/>
                <a:gd name="T74" fmla="+- 0 8016 6835"/>
                <a:gd name="T75" fmla="*/ 8016 h 1229"/>
                <a:gd name="T76" fmla="+- 0 6021 5520"/>
                <a:gd name="T77" fmla="*/ T76 w 1320"/>
                <a:gd name="T78" fmla="+- 0 8046 6835"/>
                <a:gd name="T79" fmla="*/ 8046 h 1229"/>
                <a:gd name="T80" fmla="+- 0 6124 5520"/>
                <a:gd name="T81" fmla="*/ T80 w 1320"/>
                <a:gd name="T82" fmla="+- 0 8062 6835"/>
                <a:gd name="T83" fmla="*/ 8062 h 1229"/>
                <a:gd name="T84" fmla="+- 0 6178 5520"/>
                <a:gd name="T85" fmla="*/ T84 w 1320"/>
                <a:gd name="T86" fmla="+- 0 8064 6835"/>
                <a:gd name="T87" fmla="*/ 8064 h 1229"/>
                <a:gd name="T88" fmla="+- 0 6232 5520"/>
                <a:gd name="T89" fmla="*/ T88 w 1320"/>
                <a:gd name="T90" fmla="+- 0 8062 6835"/>
                <a:gd name="T91" fmla="*/ 8062 h 1229"/>
                <a:gd name="T92" fmla="+- 0 6336 5520"/>
                <a:gd name="T93" fmla="*/ T92 w 1320"/>
                <a:gd name="T94" fmla="+- 0 8046 6835"/>
                <a:gd name="T95" fmla="*/ 8046 h 1229"/>
                <a:gd name="T96" fmla="+- 0 6435 5520"/>
                <a:gd name="T97" fmla="*/ T96 w 1320"/>
                <a:gd name="T98" fmla="+- 0 8016 6835"/>
                <a:gd name="T99" fmla="*/ 8016 h 1229"/>
                <a:gd name="T100" fmla="+- 0 6526 5520"/>
                <a:gd name="T101" fmla="*/ T100 w 1320"/>
                <a:gd name="T102" fmla="+- 0 7972 6835"/>
                <a:gd name="T103" fmla="*/ 7972 h 1229"/>
                <a:gd name="T104" fmla="+- 0 6608 5520"/>
                <a:gd name="T105" fmla="*/ T104 w 1320"/>
                <a:gd name="T106" fmla="+- 0 7917 6835"/>
                <a:gd name="T107" fmla="*/ 7917 h 1229"/>
                <a:gd name="T108" fmla="+- 0 6680 5520"/>
                <a:gd name="T109" fmla="*/ T108 w 1320"/>
                <a:gd name="T110" fmla="+- 0 7850 6835"/>
                <a:gd name="T111" fmla="*/ 7850 h 1229"/>
                <a:gd name="T112" fmla="+- 0 6741 5520"/>
                <a:gd name="T113" fmla="*/ T112 w 1320"/>
                <a:gd name="T114" fmla="+- 0 7774 6835"/>
                <a:gd name="T115" fmla="*/ 7774 h 1229"/>
                <a:gd name="T116" fmla="+- 0 6788 5520"/>
                <a:gd name="T117" fmla="*/ T116 w 1320"/>
                <a:gd name="T118" fmla="+- 0 7689 6835"/>
                <a:gd name="T119" fmla="*/ 7689 h 1229"/>
                <a:gd name="T120" fmla="+- 0 6821 5520"/>
                <a:gd name="T121" fmla="*/ T120 w 1320"/>
                <a:gd name="T122" fmla="+- 0 7598 6835"/>
                <a:gd name="T123" fmla="*/ 7598 h 1229"/>
                <a:gd name="T124" fmla="+- 0 6838 5520"/>
                <a:gd name="T125" fmla="*/ T124 w 1320"/>
                <a:gd name="T126" fmla="+- 0 7500 6835"/>
                <a:gd name="T127" fmla="*/ 7500 h 1229"/>
                <a:gd name="T128" fmla="+- 0 6840 5520"/>
                <a:gd name="T129" fmla="*/ T128 w 1320"/>
                <a:gd name="T130" fmla="+- 0 7450 6835"/>
                <a:gd name="T131" fmla="*/ 7450 h 1229"/>
                <a:gd name="T132" fmla="+- 0 6838 5520"/>
                <a:gd name="T133" fmla="*/ T132 w 1320"/>
                <a:gd name="T134" fmla="+- 0 7400 6835"/>
                <a:gd name="T135" fmla="*/ 7400 h 1229"/>
                <a:gd name="T136" fmla="+- 0 6821 5520"/>
                <a:gd name="T137" fmla="*/ T136 w 1320"/>
                <a:gd name="T138" fmla="+- 0 7303 6835"/>
                <a:gd name="T139" fmla="*/ 7303 h 1229"/>
                <a:gd name="T140" fmla="+- 0 6788 5520"/>
                <a:gd name="T141" fmla="*/ T140 w 1320"/>
                <a:gd name="T142" fmla="+- 0 7212 6835"/>
                <a:gd name="T143" fmla="*/ 7212 h 1229"/>
                <a:gd name="T144" fmla="+- 0 6741 5520"/>
                <a:gd name="T145" fmla="*/ T144 w 1320"/>
                <a:gd name="T146" fmla="+- 0 7127 6835"/>
                <a:gd name="T147" fmla="*/ 7127 h 1229"/>
                <a:gd name="T148" fmla="+- 0 6680 5520"/>
                <a:gd name="T149" fmla="*/ T148 w 1320"/>
                <a:gd name="T150" fmla="+- 0 7051 6835"/>
                <a:gd name="T151" fmla="*/ 7051 h 1229"/>
                <a:gd name="T152" fmla="+- 0 6608 5520"/>
                <a:gd name="T153" fmla="*/ T152 w 1320"/>
                <a:gd name="T154" fmla="+- 0 6984 6835"/>
                <a:gd name="T155" fmla="*/ 6984 h 1229"/>
                <a:gd name="T156" fmla="+- 0 6526 5520"/>
                <a:gd name="T157" fmla="*/ T156 w 1320"/>
                <a:gd name="T158" fmla="+- 0 6928 6835"/>
                <a:gd name="T159" fmla="*/ 6928 h 1229"/>
                <a:gd name="T160" fmla="+- 0 6435 5520"/>
                <a:gd name="T161" fmla="*/ T160 w 1320"/>
                <a:gd name="T162" fmla="+- 0 6884 6835"/>
                <a:gd name="T163" fmla="*/ 6884 h 1229"/>
                <a:gd name="T164" fmla="+- 0 6336 5520"/>
                <a:gd name="T165" fmla="*/ T164 w 1320"/>
                <a:gd name="T166" fmla="+- 0 6853 6835"/>
                <a:gd name="T167" fmla="*/ 6853 h 1229"/>
                <a:gd name="T168" fmla="+- 0 6232 5520"/>
                <a:gd name="T169" fmla="*/ T168 w 1320"/>
                <a:gd name="T170" fmla="+- 0 6837 6835"/>
                <a:gd name="T171" fmla="*/ 6837 h 1229"/>
                <a:gd name="T172" fmla="+- 0 6178 5520"/>
                <a:gd name="T173" fmla="*/ T172 w 1320"/>
                <a:gd name="T174" fmla="+- 0 6835 6835"/>
                <a:gd name="T175" fmla="*/ 6835 h 12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1320" h="1229">
                  <a:moveTo>
                    <a:pt x="658" y="0"/>
                  </a:moveTo>
                  <a:lnTo>
                    <a:pt x="552" y="8"/>
                  </a:lnTo>
                  <a:lnTo>
                    <a:pt x="451" y="32"/>
                  </a:lnTo>
                  <a:lnTo>
                    <a:pt x="357" y="69"/>
                  </a:lnTo>
                  <a:lnTo>
                    <a:pt x="271" y="120"/>
                  </a:lnTo>
                  <a:lnTo>
                    <a:pt x="194" y="181"/>
                  </a:lnTo>
                  <a:lnTo>
                    <a:pt x="128" y="253"/>
                  </a:lnTo>
                  <a:lnTo>
                    <a:pt x="74" y="334"/>
                  </a:lnTo>
                  <a:lnTo>
                    <a:pt x="34" y="422"/>
                  </a:lnTo>
                  <a:lnTo>
                    <a:pt x="9" y="516"/>
                  </a:lnTo>
                  <a:lnTo>
                    <a:pt x="0" y="615"/>
                  </a:lnTo>
                  <a:lnTo>
                    <a:pt x="2" y="665"/>
                  </a:lnTo>
                  <a:lnTo>
                    <a:pt x="19" y="763"/>
                  </a:lnTo>
                  <a:lnTo>
                    <a:pt x="52" y="854"/>
                  </a:lnTo>
                  <a:lnTo>
                    <a:pt x="99" y="939"/>
                  </a:lnTo>
                  <a:lnTo>
                    <a:pt x="159" y="1015"/>
                  </a:lnTo>
                  <a:lnTo>
                    <a:pt x="231" y="1082"/>
                  </a:lnTo>
                  <a:lnTo>
                    <a:pt x="313" y="1137"/>
                  </a:lnTo>
                  <a:lnTo>
                    <a:pt x="403" y="1181"/>
                  </a:lnTo>
                  <a:lnTo>
                    <a:pt x="501" y="1211"/>
                  </a:lnTo>
                  <a:lnTo>
                    <a:pt x="604" y="1227"/>
                  </a:lnTo>
                  <a:lnTo>
                    <a:pt x="658" y="1229"/>
                  </a:lnTo>
                  <a:lnTo>
                    <a:pt x="712" y="1227"/>
                  </a:lnTo>
                  <a:lnTo>
                    <a:pt x="816" y="1211"/>
                  </a:lnTo>
                  <a:lnTo>
                    <a:pt x="915" y="1181"/>
                  </a:lnTo>
                  <a:lnTo>
                    <a:pt x="1006" y="1137"/>
                  </a:lnTo>
                  <a:lnTo>
                    <a:pt x="1088" y="1082"/>
                  </a:lnTo>
                  <a:lnTo>
                    <a:pt x="1160" y="1015"/>
                  </a:lnTo>
                  <a:lnTo>
                    <a:pt x="1221" y="939"/>
                  </a:lnTo>
                  <a:lnTo>
                    <a:pt x="1268" y="854"/>
                  </a:lnTo>
                  <a:lnTo>
                    <a:pt x="1301" y="763"/>
                  </a:lnTo>
                  <a:lnTo>
                    <a:pt x="1318" y="665"/>
                  </a:lnTo>
                  <a:lnTo>
                    <a:pt x="1320" y="615"/>
                  </a:lnTo>
                  <a:lnTo>
                    <a:pt x="1318" y="565"/>
                  </a:lnTo>
                  <a:lnTo>
                    <a:pt x="1301" y="468"/>
                  </a:lnTo>
                  <a:lnTo>
                    <a:pt x="1268" y="377"/>
                  </a:lnTo>
                  <a:lnTo>
                    <a:pt x="1221" y="292"/>
                  </a:lnTo>
                  <a:lnTo>
                    <a:pt x="1160" y="216"/>
                  </a:lnTo>
                  <a:lnTo>
                    <a:pt x="1088" y="149"/>
                  </a:lnTo>
                  <a:lnTo>
                    <a:pt x="1006" y="93"/>
                  </a:lnTo>
                  <a:lnTo>
                    <a:pt x="915" y="49"/>
                  </a:lnTo>
                  <a:lnTo>
                    <a:pt x="816" y="18"/>
                  </a:lnTo>
                  <a:lnTo>
                    <a:pt x="712" y="2"/>
                  </a:lnTo>
                  <a:lnTo>
                    <a:pt x="658" y="0"/>
                  </a:lnTo>
                  <a:close/>
                </a:path>
              </a:pathLst>
            </a:custGeom>
            <a:noFill/>
            <a:ln w="25400">
              <a:solidFill>
                <a:srgbClr val="7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Group 32">
            <a:extLst>
              <a:ext uri="{FF2B5EF4-FFF2-40B4-BE49-F238E27FC236}">
                <a16:creationId xmlns:a16="http://schemas.microsoft.com/office/drawing/2014/main" id="{369A0797-2F22-4F6C-B5C7-7AF1D0C712A9}"/>
              </a:ext>
            </a:extLst>
          </p:cNvPr>
          <p:cNvGrpSpPr>
            <a:grpSpLocks/>
          </p:cNvGrpSpPr>
          <p:nvPr/>
        </p:nvGrpSpPr>
        <p:grpSpPr bwMode="auto">
          <a:xfrm>
            <a:off x="2297790" y="4595857"/>
            <a:ext cx="923290" cy="859790"/>
            <a:chOff x="4200" y="7829"/>
            <a:chExt cx="1454" cy="1354"/>
          </a:xfrm>
        </p:grpSpPr>
        <p:sp>
          <p:nvSpPr>
            <p:cNvPr id="12" name="Freeform 33">
              <a:extLst>
                <a:ext uri="{FF2B5EF4-FFF2-40B4-BE49-F238E27FC236}">
                  <a16:creationId xmlns:a16="http://schemas.microsoft.com/office/drawing/2014/main" id="{B6CD9362-ABE9-435D-A26D-E53CD98EE157}"/>
                </a:ext>
              </a:extLst>
            </p:cNvPr>
            <p:cNvSpPr>
              <a:spLocks/>
            </p:cNvSpPr>
            <p:nvPr/>
          </p:nvSpPr>
          <p:spPr bwMode="auto">
            <a:xfrm>
              <a:off x="4200" y="7829"/>
              <a:ext cx="1454" cy="1354"/>
            </a:xfrm>
            <a:custGeom>
              <a:avLst/>
              <a:gdLst>
                <a:gd name="T0" fmla="+- 0 4306 4200"/>
                <a:gd name="T1" fmla="*/ T0 w 1454"/>
                <a:gd name="T2" fmla="+- 0 9000 7829"/>
                <a:gd name="T3" fmla="*/ 9000 h 1354"/>
                <a:gd name="T4" fmla="+- 0 4200 4200"/>
                <a:gd name="T5" fmla="*/ T4 w 1454"/>
                <a:gd name="T6" fmla="+- 0 9182 7829"/>
                <a:gd name="T7" fmla="*/ 9182 h 1354"/>
                <a:gd name="T8" fmla="+- 0 4272 4200"/>
                <a:gd name="T9" fmla="*/ T8 w 1454"/>
                <a:gd name="T10" fmla="+- 0 9147 7829"/>
                <a:gd name="T11" fmla="*/ 9147 h 1354"/>
                <a:gd name="T12" fmla="+- 0 4272 4200"/>
                <a:gd name="T13" fmla="*/ T12 w 1454"/>
                <a:gd name="T14" fmla="+- 0 9086 7829"/>
                <a:gd name="T15" fmla="*/ 9086 h 1354"/>
                <a:gd name="T16" fmla="+- 0 4293 4200"/>
                <a:gd name="T17" fmla="*/ T16 w 1454"/>
                <a:gd name="T18" fmla="+- 0 9067 7829"/>
                <a:gd name="T19" fmla="*/ 9067 h 1354"/>
                <a:gd name="T20" fmla="+- 0 4306 4200"/>
                <a:gd name="T21" fmla="*/ T20 w 1454"/>
                <a:gd name="T22" fmla="+- 0 9000 7829"/>
                <a:gd name="T23" fmla="*/ 9000 h 1354"/>
              </a:gdLst>
              <a:ahLst/>
              <a:cxnLst>
                <a:cxn ang="0">
                  <a:pos x="T1" y="T3"/>
                </a:cxn>
                <a:cxn ang="0">
                  <a:pos x="T5" y="T7"/>
                </a:cxn>
                <a:cxn ang="0">
                  <a:pos x="T9" y="T11"/>
                </a:cxn>
                <a:cxn ang="0">
                  <a:pos x="T13" y="T15"/>
                </a:cxn>
                <a:cxn ang="0">
                  <a:pos x="T17" y="T19"/>
                </a:cxn>
                <a:cxn ang="0">
                  <a:pos x="T21" y="T23"/>
                </a:cxn>
              </a:cxnLst>
              <a:rect l="0" t="0" r="r" b="b"/>
              <a:pathLst>
                <a:path w="1454" h="1354">
                  <a:moveTo>
                    <a:pt x="106" y="1171"/>
                  </a:moveTo>
                  <a:lnTo>
                    <a:pt x="0" y="1353"/>
                  </a:lnTo>
                  <a:lnTo>
                    <a:pt x="72" y="1318"/>
                  </a:lnTo>
                  <a:lnTo>
                    <a:pt x="72" y="1257"/>
                  </a:lnTo>
                  <a:lnTo>
                    <a:pt x="93" y="1238"/>
                  </a:lnTo>
                  <a:lnTo>
                    <a:pt x="106" y="1171"/>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4">
              <a:extLst>
                <a:ext uri="{FF2B5EF4-FFF2-40B4-BE49-F238E27FC236}">
                  <a16:creationId xmlns:a16="http://schemas.microsoft.com/office/drawing/2014/main" id="{19412FC0-27B7-44EB-93FF-7F60DC457677}"/>
                </a:ext>
              </a:extLst>
            </p:cNvPr>
            <p:cNvSpPr>
              <a:spLocks/>
            </p:cNvSpPr>
            <p:nvPr/>
          </p:nvSpPr>
          <p:spPr bwMode="auto">
            <a:xfrm>
              <a:off x="4200" y="7829"/>
              <a:ext cx="1454" cy="1354"/>
            </a:xfrm>
            <a:custGeom>
              <a:avLst/>
              <a:gdLst>
                <a:gd name="T0" fmla="+- 0 4293 4200"/>
                <a:gd name="T1" fmla="*/ T0 w 1454"/>
                <a:gd name="T2" fmla="+- 0 9067 7829"/>
                <a:gd name="T3" fmla="*/ 9067 h 1354"/>
                <a:gd name="T4" fmla="+- 0 4272 4200"/>
                <a:gd name="T5" fmla="*/ T4 w 1454"/>
                <a:gd name="T6" fmla="+- 0 9086 7829"/>
                <a:gd name="T7" fmla="*/ 9086 h 1354"/>
                <a:gd name="T8" fmla="+- 0 4286 4200"/>
                <a:gd name="T9" fmla="*/ T8 w 1454"/>
                <a:gd name="T10" fmla="+- 0 9101 7829"/>
                <a:gd name="T11" fmla="*/ 9101 h 1354"/>
                <a:gd name="T12" fmla="+- 0 4293 4200"/>
                <a:gd name="T13" fmla="*/ T12 w 1454"/>
                <a:gd name="T14" fmla="+- 0 9067 7829"/>
                <a:gd name="T15" fmla="*/ 9067 h 1354"/>
              </a:gdLst>
              <a:ahLst/>
              <a:cxnLst>
                <a:cxn ang="0">
                  <a:pos x="T1" y="T3"/>
                </a:cxn>
                <a:cxn ang="0">
                  <a:pos x="T5" y="T7"/>
                </a:cxn>
                <a:cxn ang="0">
                  <a:pos x="T9" y="T11"/>
                </a:cxn>
                <a:cxn ang="0">
                  <a:pos x="T13" y="T15"/>
                </a:cxn>
              </a:cxnLst>
              <a:rect l="0" t="0" r="r" b="b"/>
              <a:pathLst>
                <a:path w="1454" h="1354">
                  <a:moveTo>
                    <a:pt x="93" y="1238"/>
                  </a:moveTo>
                  <a:lnTo>
                    <a:pt x="72" y="1257"/>
                  </a:lnTo>
                  <a:lnTo>
                    <a:pt x="86" y="1272"/>
                  </a:lnTo>
                  <a:lnTo>
                    <a:pt x="93" y="1238"/>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5">
              <a:extLst>
                <a:ext uri="{FF2B5EF4-FFF2-40B4-BE49-F238E27FC236}">
                  <a16:creationId xmlns:a16="http://schemas.microsoft.com/office/drawing/2014/main" id="{29C6F1FA-CFA3-440D-8C08-4D9D6498416C}"/>
                </a:ext>
              </a:extLst>
            </p:cNvPr>
            <p:cNvSpPr>
              <a:spLocks/>
            </p:cNvSpPr>
            <p:nvPr/>
          </p:nvSpPr>
          <p:spPr bwMode="auto">
            <a:xfrm>
              <a:off x="4200" y="7829"/>
              <a:ext cx="1454" cy="1354"/>
            </a:xfrm>
            <a:custGeom>
              <a:avLst/>
              <a:gdLst>
                <a:gd name="T0" fmla="+- 0 4387 4200"/>
                <a:gd name="T1" fmla="*/ T0 w 1454"/>
                <a:gd name="T2" fmla="+- 0 9091 7829"/>
                <a:gd name="T3" fmla="*/ 9091 h 1354"/>
                <a:gd name="T4" fmla="+- 0 4320 4200"/>
                <a:gd name="T5" fmla="*/ T4 w 1454"/>
                <a:gd name="T6" fmla="+- 0 9098 7829"/>
                <a:gd name="T7" fmla="*/ 9098 h 1354"/>
                <a:gd name="T8" fmla="+- 0 4301 4200"/>
                <a:gd name="T9" fmla="*/ T8 w 1454"/>
                <a:gd name="T10" fmla="+- 0 9115 7829"/>
                <a:gd name="T11" fmla="*/ 9115 h 1354"/>
                <a:gd name="T12" fmla="+- 0 4272 4200"/>
                <a:gd name="T13" fmla="*/ T12 w 1454"/>
                <a:gd name="T14" fmla="+- 0 9086 7829"/>
                <a:gd name="T15" fmla="*/ 9086 h 1354"/>
                <a:gd name="T16" fmla="+- 0 4272 4200"/>
                <a:gd name="T17" fmla="*/ T16 w 1454"/>
                <a:gd name="T18" fmla="+- 0 9147 7829"/>
                <a:gd name="T19" fmla="*/ 9147 h 1354"/>
                <a:gd name="T20" fmla="+- 0 4387 4200"/>
                <a:gd name="T21" fmla="*/ T20 w 1454"/>
                <a:gd name="T22" fmla="+- 0 9091 7829"/>
                <a:gd name="T23" fmla="*/ 9091 h 1354"/>
              </a:gdLst>
              <a:ahLst/>
              <a:cxnLst>
                <a:cxn ang="0">
                  <a:pos x="T1" y="T3"/>
                </a:cxn>
                <a:cxn ang="0">
                  <a:pos x="T5" y="T7"/>
                </a:cxn>
                <a:cxn ang="0">
                  <a:pos x="T9" y="T11"/>
                </a:cxn>
                <a:cxn ang="0">
                  <a:pos x="T13" y="T15"/>
                </a:cxn>
                <a:cxn ang="0">
                  <a:pos x="T17" y="T19"/>
                </a:cxn>
                <a:cxn ang="0">
                  <a:pos x="T21" y="T23"/>
                </a:cxn>
              </a:cxnLst>
              <a:rect l="0" t="0" r="r" b="b"/>
              <a:pathLst>
                <a:path w="1454" h="1354">
                  <a:moveTo>
                    <a:pt x="187" y="1262"/>
                  </a:moveTo>
                  <a:lnTo>
                    <a:pt x="120" y="1269"/>
                  </a:lnTo>
                  <a:lnTo>
                    <a:pt x="101" y="1286"/>
                  </a:lnTo>
                  <a:lnTo>
                    <a:pt x="72" y="1257"/>
                  </a:lnTo>
                  <a:lnTo>
                    <a:pt x="72" y="1318"/>
                  </a:lnTo>
                  <a:lnTo>
                    <a:pt x="187" y="1262"/>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6">
              <a:extLst>
                <a:ext uri="{FF2B5EF4-FFF2-40B4-BE49-F238E27FC236}">
                  <a16:creationId xmlns:a16="http://schemas.microsoft.com/office/drawing/2014/main" id="{30EBB792-F7AC-4526-B567-5134E7C4EB6E}"/>
                </a:ext>
              </a:extLst>
            </p:cNvPr>
            <p:cNvSpPr>
              <a:spLocks/>
            </p:cNvSpPr>
            <p:nvPr/>
          </p:nvSpPr>
          <p:spPr bwMode="auto">
            <a:xfrm>
              <a:off x="4200" y="7829"/>
              <a:ext cx="1454" cy="1354"/>
            </a:xfrm>
            <a:custGeom>
              <a:avLst/>
              <a:gdLst>
                <a:gd name="T0" fmla="+- 0 5654 4200"/>
                <a:gd name="T1" fmla="*/ T0 w 1454"/>
                <a:gd name="T2" fmla="+- 0 7858 7829"/>
                <a:gd name="T3" fmla="*/ 7858 h 1354"/>
                <a:gd name="T4" fmla="+- 0 5626 4200"/>
                <a:gd name="T5" fmla="*/ T4 w 1454"/>
                <a:gd name="T6" fmla="+- 0 7829 7829"/>
                <a:gd name="T7" fmla="*/ 7829 h 1354"/>
                <a:gd name="T8" fmla="+- 0 4293 4200"/>
                <a:gd name="T9" fmla="*/ T8 w 1454"/>
                <a:gd name="T10" fmla="+- 0 9067 7829"/>
                <a:gd name="T11" fmla="*/ 9067 h 1354"/>
                <a:gd name="T12" fmla="+- 0 4286 4200"/>
                <a:gd name="T13" fmla="*/ T12 w 1454"/>
                <a:gd name="T14" fmla="+- 0 9101 7829"/>
                <a:gd name="T15" fmla="*/ 9101 h 1354"/>
                <a:gd name="T16" fmla="+- 0 4320 4200"/>
                <a:gd name="T17" fmla="*/ T16 w 1454"/>
                <a:gd name="T18" fmla="+- 0 9098 7829"/>
                <a:gd name="T19" fmla="*/ 9098 h 1354"/>
                <a:gd name="T20" fmla="+- 0 5654 4200"/>
                <a:gd name="T21" fmla="*/ T20 w 1454"/>
                <a:gd name="T22" fmla="+- 0 7858 7829"/>
                <a:gd name="T23" fmla="*/ 7858 h 1354"/>
              </a:gdLst>
              <a:ahLst/>
              <a:cxnLst>
                <a:cxn ang="0">
                  <a:pos x="T1" y="T3"/>
                </a:cxn>
                <a:cxn ang="0">
                  <a:pos x="T5" y="T7"/>
                </a:cxn>
                <a:cxn ang="0">
                  <a:pos x="T9" y="T11"/>
                </a:cxn>
                <a:cxn ang="0">
                  <a:pos x="T13" y="T15"/>
                </a:cxn>
                <a:cxn ang="0">
                  <a:pos x="T17" y="T19"/>
                </a:cxn>
                <a:cxn ang="0">
                  <a:pos x="T21" y="T23"/>
                </a:cxn>
              </a:cxnLst>
              <a:rect l="0" t="0" r="r" b="b"/>
              <a:pathLst>
                <a:path w="1454" h="1354">
                  <a:moveTo>
                    <a:pt x="1454" y="29"/>
                  </a:moveTo>
                  <a:lnTo>
                    <a:pt x="1426" y="0"/>
                  </a:lnTo>
                  <a:lnTo>
                    <a:pt x="93" y="1238"/>
                  </a:lnTo>
                  <a:lnTo>
                    <a:pt x="86" y="1272"/>
                  </a:lnTo>
                  <a:lnTo>
                    <a:pt x="120" y="1269"/>
                  </a:lnTo>
                  <a:lnTo>
                    <a:pt x="1454" y="29"/>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7">
              <a:extLst>
                <a:ext uri="{FF2B5EF4-FFF2-40B4-BE49-F238E27FC236}">
                  <a16:creationId xmlns:a16="http://schemas.microsoft.com/office/drawing/2014/main" id="{019D5D74-1282-483B-891B-6E87C3604113}"/>
                </a:ext>
              </a:extLst>
            </p:cNvPr>
            <p:cNvSpPr>
              <a:spLocks/>
            </p:cNvSpPr>
            <p:nvPr/>
          </p:nvSpPr>
          <p:spPr bwMode="auto">
            <a:xfrm>
              <a:off x="4200" y="7829"/>
              <a:ext cx="1454" cy="1354"/>
            </a:xfrm>
            <a:custGeom>
              <a:avLst/>
              <a:gdLst>
                <a:gd name="T0" fmla="+- 0 4320 4200"/>
                <a:gd name="T1" fmla="*/ T0 w 1454"/>
                <a:gd name="T2" fmla="+- 0 9098 7829"/>
                <a:gd name="T3" fmla="*/ 9098 h 1354"/>
                <a:gd name="T4" fmla="+- 0 4286 4200"/>
                <a:gd name="T5" fmla="*/ T4 w 1454"/>
                <a:gd name="T6" fmla="+- 0 9101 7829"/>
                <a:gd name="T7" fmla="*/ 9101 h 1354"/>
                <a:gd name="T8" fmla="+- 0 4301 4200"/>
                <a:gd name="T9" fmla="*/ T8 w 1454"/>
                <a:gd name="T10" fmla="+- 0 9115 7829"/>
                <a:gd name="T11" fmla="*/ 9115 h 1354"/>
                <a:gd name="T12" fmla="+- 0 4320 4200"/>
                <a:gd name="T13" fmla="*/ T12 w 1454"/>
                <a:gd name="T14" fmla="+- 0 9098 7829"/>
                <a:gd name="T15" fmla="*/ 9098 h 1354"/>
              </a:gdLst>
              <a:ahLst/>
              <a:cxnLst>
                <a:cxn ang="0">
                  <a:pos x="T1" y="T3"/>
                </a:cxn>
                <a:cxn ang="0">
                  <a:pos x="T5" y="T7"/>
                </a:cxn>
                <a:cxn ang="0">
                  <a:pos x="T9" y="T11"/>
                </a:cxn>
                <a:cxn ang="0">
                  <a:pos x="T13" y="T15"/>
                </a:cxn>
              </a:cxnLst>
              <a:rect l="0" t="0" r="r" b="b"/>
              <a:pathLst>
                <a:path w="1454" h="1354">
                  <a:moveTo>
                    <a:pt x="120" y="1269"/>
                  </a:moveTo>
                  <a:lnTo>
                    <a:pt x="86" y="1272"/>
                  </a:lnTo>
                  <a:lnTo>
                    <a:pt x="101" y="1286"/>
                  </a:lnTo>
                  <a:lnTo>
                    <a:pt x="120" y="1269"/>
                  </a:lnTo>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52" name="矩形 2051">
            <a:extLst>
              <a:ext uri="{FF2B5EF4-FFF2-40B4-BE49-F238E27FC236}">
                <a16:creationId xmlns:a16="http://schemas.microsoft.com/office/drawing/2014/main" id="{12BD71E3-CEEE-4765-9756-DB149FFBC965}"/>
              </a:ext>
            </a:extLst>
          </p:cNvPr>
          <p:cNvSpPr/>
          <p:nvPr/>
        </p:nvSpPr>
        <p:spPr>
          <a:xfrm>
            <a:off x="427441" y="5507395"/>
            <a:ext cx="3236784" cy="369332"/>
          </a:xfrm>
          <a:prstGeom prst="rect">
            <a:avLst/>
          </a:prstGeom>
        </p:spPr>
        <p:txBody>
          <a:bodyPr wrap="none">
            <a:spAutoFit/>
          </a:bodyPr>
          <a:lstStyle/>
          <a:p>
            <a:r>
              <a:rPr lang="en-US" altLang="zh-CN" dirty="0"/>
              <a:t>Direction Of negative gradient</a:t>
            </a:r>
            <a:endParaRPr lang="zh-CN" altLang="en-US" dirty="0"/>
          </a:p>
        </p:txBody>
      </p:sp>
    </p:spTree>
    <p:extLst>
      <p:ext uri="{BB962C8B-B14F-4D97-AF65-F5344CB8AC3E}">
        <p14:creationId xmlns:p14="http://schemas.microsoft.com/office/powerpoint/2010/main" val="4028834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B43D0F4-3644-44BC-BDB3-4B4FD2801FAD}"/>
              </a:ext>
            </a:extLst>
          </p:cNvPr>
          <p:cNvSpPr>
            <a:spLocks noGrp="1" noChangeArrowheads="1"/>
          </p:cNvSpPr>
          <p:nvPr>
            <p:ph type="title"/>
          </p:nvPr>
        </p:nvSpPr>
        <p:spPr>
          <a:xfrm>
            <a:off x="273050" y="368156"/>
            <a:ext cx="8471454" cy="777240"/>
          </a:xfrm>
        </p:spPr>
        <p:txBody>
          <a:bodyPr/>
          <a:lstStyle/>
          <a:p>
            <a:r>
              <a:rPr lang="en-US" altLang="zh-CN" sz="3600" dirty="0">
                <a:ea typeface="宋体" panose="02010600030101010101" pitchFamily="2" charset="-122"/>
              </a:rPr>
              <a:t>Difficulty in Searching Global Optima</a:t>
            </a:r>
          </a:p>
        </p:txBody>
      </p:sp>
      <p:sp>
        <p:nvSpPr>
          <p:cNvPr id="7172" name="Freeform 4">
            <a:extLst>
              <a:ext uri="{FF2B5EF4-FFF2-40B4-BE49-F238E27FC236}">
                <a16:creationId xmlns:a16="http://schemas.microsoft.com/office/drawing/2014/main" id="{7B539936-7788-4A27-A429-088EAC6862EB}"/>
              </a:ext>
            </a:extLst>
          </p:cNvPr>
          <p:cNvSpPr>
            <a:spLocks/>
          </p:cNvSpPr>
          <p:nvPr/>
        </p:nvSpPr>
        <p:spPr bwMode="auto">
          <a:xfrm>
            <a:off x="3144915" y="2667000"/>
            <a:ext cx="3886200" cy="1905000"/>
          </a:xfrm>
          <a:custGeom>
            <a:avLst/>
            <a:gdLst>
              <a:gd name="T0" fmla="*/ 0 w 2448"/>
              <a:gd name="T1" fmla="*/ 96 h 1200"/>
              <a:gd name="T2" fmla="*/ 48 w 2448"/>
              <a:gd name="T3" fmla="*/ 288 h 1200"/>
              <a:gd name="T4" fmla="*/ 144 w 2448"/>
              <a:gd name="T5" fmla="*/ 480 h 1200"/>
              <a:gd name="T6" fmla="*/ 240 w 2448"/>
              <a:gd name="T7" fmla="*/ 576 h 1200"/>
              <a:gd name="T8" fmla="*/ 336 w 2448"/>
              <a:gd name="T9" fmla="*/ 624 h 1200"/>
              <a:gd name="T10" fmla="*/ 432 w 2448"/>
              <a:gd name="T11" fmla="*/ 624 h 1200"/>
              <a:gd name="T12" fmla="*/ 576 w 2448"/>
              <a:gd name="T13" fmla="*/ 528 h 1200"/>
              <a:gd name="T14" fmla="*/ 720 w 2448"/>
              <a:gd name="T15" fmla="*/ 336 h 1200"/>
              <a:gd name="T16" fmla="*/ 816 w 2448"/>
              <a:gd name="T17" fmla="*/ 288 h 1200"/>
              <a:gd name="T18" fmla="*/ 912 w 2448"/>
              <a:gd name="T19" fmla="*/ 288 h 1200"/>
              <a:gd name="T20" fmla="*/ 1056 w 2448"/>
              <a:gd name="T21" fmla="*/ 384 h 1200"/>
              <a:gd name="T22" fmla="*/ 1248 w 2448"/>
              <a:gd name="T23" fmla="*/ 672 h 1200"/>
              <a:gd name="T24" fmla="*/ 1344 w 2448"/>
              <a:gd name="T25" fmla="*/ 864 h 1200"/>
              <a:gd name="T26" fmla="*/ 1488 w 2448"/>
              <a:gd name="T27" fmla="*/ 1056 h 1200"/>
              <a:gd name="T28" fmla="*/ 1584 w 2448"/>
              <a:gd name="T29" fmla="*/ 1152 h 1200"/>
              <a:gd name="T30" fmla="*/ 1728 w 2448"/>
              <a:gd name="T31" fmla="*/ 1200 h 1200"/>
              <a:gd name="T32" fmla="*/ 1824 w 2448"/>
              <a:gd name="T33" fmla="*/ 1200 h 1200"/>
              <a:gd name="T34" fmla="*/ 1968 w 2448"/>
              <a:gd name="T35" fmla="*/ 1104 h 1200"/>
              <a:gd name="T36" fmla="*/ 2112 w 2448"/>
              <a:gd name="T37" fmla="*/ 912 h 1200"/>
              <a:gd name="T38" fmla="*/ 2208 w 2448"/>
              <a:gd name="T39" fmla="*/ 720 h 1200"/>
              <a:gd name="T40" fmla="*/ 2352 w 2448"/>
              <a:gd name="T41" fmla="*/ 336 h 1200"/>
              <a:gd name="T42" fmla="*/ 2448 w 2448"/>
              <a:gd name="T4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8" h="1200">
                <a:moveTo>
                  <a:pt x="0" y="96"/>
                </a:moveTo>
                <a:lnTo>
                  <a:pt x="48" y="288"/>
                </a:lnTo>
                <a:lnTo>
                  <a:pt x="144" y="480"/>
                </a:lnTo>
                <a:lnTo>
                  <a:pt x="240" y="576"/>
                </a:lnTo>
                <a:lnTo>
                  <a:pt x="336" y="624"/>
                </a:lnTo>
                <a:lnTo>
                  <a:pt x="432" y="624"/>
                </a:lnTo>
                <a:lnTo>
                  <a:pt x="576" y="528"/>
                </a:lnTo>
                <a:lnTo>
                  <a:pt x="720" y="336"/>
                </a:lnTo>
                <a:lnTo>
                  <a:pt x="816" y="288"/>
                </a:lnTo>
                <a:lnTo>
                  <a:pt x="912" y="288"/>
                </a:lnTo>
                <a:lnTo>
                  <a:pt x="1056" y="384"/>
                </a:lnTo>
                <a:lnTo>
                  <a:pt x="1248" y="672"/>
                </a:lnTo>
                <a:lnTo>
                  <a:pt x="1344" y="864"/>
                </a:lnTo>
                <a:lnTo>
                  <a:pt x="1488" y="1056"/>
                </a:lnTo>
                <a:lnTo>
                  <a:pt x="1584" y="1152"/>
                </a:lnTo>
                <a:lnTo>
                  <a:pt x="1728" y="1200"/>
                </a:lnTo>
                <a:lnTo>
                  <a:pt x="1824" y="1200"/>
                </a:lnTo>
                <a:lnTo>
                  <a:pt x="1968" y="1104"/>
                </a:lnTo>
                <a:lnTo>
                  <a:pt x="2112" y="912"/>
                </a:lnTo>
                <a:lnTo>
                  <a:pt x="2208" y="720"/>
                </a:lnTo>
                <a:lnTo>
                  <a:pt x="2352" y="336"/>
                </a:lnTo>
                <a:lnTo>
                  <a:pt x="2448" y="0"/>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3" name="Oval 5">
            <a:extLst>
              <a:ext uri="{FF2B5EF4-FFF2-40B4-BE49-F238E27FC236}">
                <a16:creationId xmlns:a16="http://schemas.microsoft.com/office/drawing/2014/main" id="{25BE33E5-2330-48EF-8FD3-6C497F90C226}"/>
              </a:ext>
            </a:extLst>
          </p:cNvPr>
          <p:cNvSpPr>
            <a:spLocks noChangeArrowheads="1"/>
          </p:cNvSpPr>
          <p:nvPr/>
        </p:nvSpPr>
        <p:spPr bwMode="auto">
          <a:xfrm>
            <a:off x="3144915" y="2971800"/>
            <a:ext cx="76200" cy="762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Line 6">
            <a:extLst>
              <a:ext uri="{FF2B5EF4-FFF2-40B4-BE49-F238E27FC236}">
                <a16:creationId xmlns:a16="http://schemas.microsoft.com/office/drawing/2014/main" id="{9484A98D-8726-4E83-AE1C-334F42361668}"/>
              </a:ext>
            </a:extLst>
          </p:cNvPr>
          <p:cNvSpPr>
            <a:spLocks noChangeShapeType="1"/>
          </p:cNvSpPr>
          <p:nvPr/>
        </p:nvSpPr>
        <p:spPr bwMode="auto">
          <a:xfrm>
            <a:off x="2687715" y="2971800"/>
            <a:ext cx="381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5" name="Text Box 7">
            <a:extLst>
              <a:ext uri="{FF2B5EF4-FFF2-40B4-BE49-F238E27FC236}">
                <a16:creationId xmlns:a16="http://schemas.microsoft.com/office/drawing/2014/main" id="{E1536C03-846F-498E-A5DB-34408286597A}"/>
              </a:ext>
            </a:extLst>
          </p:cNvPr>
          <p:cNvSpPr txBox="1">
            <a:spLocks noChangeArrowheads="1"/>
          </p:cNvSpPr>
          <p:nvPr/>
        </p:nvSpPr>
        <p:spPr bwMode="auto">
          <a:xfrm>
            <a:off x="1605040" y="2774950"/>
            <a:ext cx="10683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a:ea typeface="宋体" panose="02010600030101010101" pitchFamily="2" charset="-122"/>
              </a:rPr>
              <a:t>starting</a:t>
            </a:r>
          </a:p>
          <a:p>
            <a:pPr algn="ctr"/>
            <a:r>
              <a:rPr lang="en-US" altLang="zh-CN" sz="1800">
                <a:ea typeface="宋体" panose="02010600030101010101" pitchFamily="2" charset="-122"/>
              </a:rPr>
              <a:t>point</a:t>
            </a:r>
          </a:p>
        </p:txBody>
      </p:sp>
      <p:sp>
        <p:nvSpPr>
          <p:cNvPr id="7176" name="Line 8">
            <a:extLst>
              <a:ext uri="{FF2B5EF4-FFF2-40B4-BE49-F238E27FC236}">
                <a16:creationId xmlns:a16="http://schemas.microsoft.com/office/drawing/2014/main" id="{07C1DBD4-432F-4B84-853A-67D9A0B719A0}"/>
              </a:ext>
            </a:extLst>
          </p:cNvPr>
          <p:cNvSpPr>
            <a:spLocks noChangeShapeType="1"/>
          </p:cNvSpPr>
          <p:nvPr/>
        </p:nvSpPr>
        <p:spPr bwMode="auto">
          <a:xfrm>
            <a:off x="3221115" y="3048000"/>
            <a:ext cx="152400" cy="381000"/>
          </a:xfrm>
          <a:prstGeom prst="line">
            <a:avLst/>
          </a:prstGeom>
          <a:noFill/>
          <a:ln w="9525">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7" name="Line 9">
            <a:extLst>
              <a:ext uri="{FF2B5EF4-FFF2-40B4-BE49-F238E27FC236}">
                <a16:creationId xmlns:a16="http://schemas.microsoft.com/office/drawing/2014/main" id="{C3AABD4E-67D2-4C97-85BE-0B2374AF5556}"/>
              </a:ext>
            </a:extLst>
          </p:cNvPr>
          <p:cNvSpPr>
            <a:spLocks noChangeShapeType="1"/>
          </p:cNvSpPr>
          <p:nvPr/>
        </p:nvSpPr>
        <p:spPr bwMode="auto">
          <a:xfrm flipV="1">
            <a:off x="2763915" y="3276600"/>
            <a:ext cx="3048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 name="Text Box 10">
            <a:extLst>
              <a:ext uri="{FF2B5EF4-FFF2-40B4-BE49-F238E27FC236}">
                <a16:creationId xmlns:a16="http://schemas.microsoft.com/office/drawing/2014/main" id="{1462D398-C119-43B1-AEE1-C32187918E55}"/>
              </a:ext>
            </a:extLst>
          </p:cNvPr>
          <p:cNvSpPr txBox="1">
            <a:spLocks noChangeArrowheads="1"/>
          </p:cNvSpPr>
          <p:nvPr/>
        </p:nvSpPr>
        <p:spPr bwMode="auto">
          <a:xfrm>
            <a:off x="1605040" y="3460750"/>
            <a:ext cx="11795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descend</a:t>
            </a:r>
          </a:p>
          <a:p>
            <a:r>
              <a:rPr lang="en-US" altLang="zh-CN" sz="1800">
                <a:ea typeface="宋体" panose="02010600030101010101" pitchFamily="2" charset="-122"/>
              </a:rPr>
              <a:t>direction</a:t>
            </a:r>
          </a:p>
        </p:txBody>
      </p:sp>
      <p:sp>
        <p:nvSpPr>
          <p:cNvPr id="7179" name="Oval 11">
            <a:extLst>
              <a:ext uri="{FF2B5EF4-FFF2-40B4-BE49-F238E27FC236}">
                <a16:creationId xmlns:a16="http://schemas.microsoft.com/office/drawing/2014/main" id="{33D0D2DC-DE35-4BCE-ACB1-44CF54FB6B56}"/>
              </a:ext>
            </a:extLst>
          </p:cNvPr>
          <p:cNvSpPr>
            <a:spLocks noChangeArrowheads="1"/>
          </p:cNvSpPr>
          <p:nvPr/>
        </p:nvSpPr>
        <p:spPr bwMode="auto">
          <a:xfrm>
            <a:off x="3710065" y="3625850"/>
            <a:ext cx="76200" cy="762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Text Box 12">
            <a:extLst>
              <a:ext uri="{FF2B5EF4-FFF2-40B4-BE49-F238E27FC236}">
                <a16:creationId xmlns:a16="http://schemas.microsoft.com/office/drawing/2014/main" id="{2EF80820-5F38-43E0-A6FE-E50D96573904}"/>
              </a:ext>
            </a:extLst>
          </p:cNvPr>
          <p:cNvSpPr txBox="1">
            <a:spLocks noChangeArrowheads="1"/>
          </p:cNvSpPr>
          <p:nvPr/>
        </p:nvSpPr>
        <p:spPr bwMode="auto">
          <a:xfrm>
            <a:off x="2552778" y="4159250"/>
            <a:ext cx="1638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local minima</a:t>
            </a:r>
          </a:p>
        </p:txBody>
      </p:sp>
      <p:sp>
        <p:nvSpPr>
          <p:cNvPr id="7181" name="Line 13">
            <a:extLst>
              <a:ext uri="{FF2B5EF4-FFF2-40B4-BE49-F238E27FC236}">
                <a16:creationId xmlns:a16="http://schemas.microsoft.com/office/drawing/2014/main" id="{B666A3F4-E1E6-4EDD-8A49-8E220D1BB2BC}"/>
              </a:ext>
            </a:extLst>
          </p:cNvPr>
          <p:cNvSpPr>
            <a:spLocks noChangeShapeType="1"/>
          </p:cNvSpPr>
          <p:nvPr/>
        </p:nvSpPr>
        <p:spPr bwMode="auto">
          <a:xfrm flipV="1">
            <a:off x="3467178" y="3751263"/>
            <a:ext cx="247650" cy="4175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2" name="Oval 14">
            <a:extLst>
              <a:ext uri="{FF2B5EF4-FFF2-40B4-BE49-F238E27FC236}">
                <a16:creationId xmlns:a16="http://schemas.microsoft.com/office/drawing/2014/main" id="{03BD3094-46C5-4776-B7F7-8D74DA4B38FF}"/>
              </a:ext>
            </a:extLst>
          </p:cNvPr>
          <p:cNvSpPr>
            <a:spLocks noChangeArrowheads="1"/>
          </p:cNvSpPr>
          <p:nvPr/>
        </p:nvSpPr>
        <p:spPr bwMode="auto">
          <a:xfrm>
            <a:off x="5892878" y="4537075"/>
            <a:ext cx="76200" cy="76200"/>
          </a:xfrm>
          <a:prstGeom prst="ellipse">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3" name="Text Box 15">
            <a:extLst>
              <a:ext uri="{FF2B5EF4-FFF2-40B4-BE49-F238E27FC236}">
                <a16:creationId xmlns:a16="http://schemas.microsoft.com/office/drawing/2014/main" id="{A3AEA33A-0C88-449B-B245-4440FB384913}"/>
              </a:ext>
            </a:extLst>
          </p:cNvPr>
          <p:cNvSpPr txBox="1">
            <a:spLocks noChangeArrowheads="1"/>
          </p:cNvSpPr>
          <p:nvPr/>
        </p:nvSpPr>
        <p:spPr bwMode="auto">
          <a:xfrm>
            <a:off x="5203903" y="4887913"/>
            <a:ext cx="1804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global minima</a:t>
            </a:r>
          </a:p>
        </p:txBody>
      </p:sp>
      <p:sp>
        <p:nvSpPr>
          <p:cNvPr id="7184" name="Line 16">
            <a:extLst>
              <a:ext uri="{FF2B5EF4-FFF2-40B4-BE49-F238E27FC236}">
                <a16:creationId xmlns:a16="http://schemas.microsoft.com/office/drawing/2014/main" id="{1FC3B180-7CD3-4562-9AAF-04B120900091}"/>
              </a:ext>
            </a:extLst>
          </p:cNvPr>
          <p:cNvSpPr>
            <a:spLocks noChangeShapeType="1"/>
          </p:cNvSpPr>
          <p:nvPr/>
        </p:nvSpPr>
        <p:spPr bwMode="auto">
          <a:xfrm flipV="1">
            <a:off x="5853190" y="4665663"/>
            <a:ext cx="46038" cy="2635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5" name="Line 17">
            <a:extLst>
              <a:ext uri="{FF2B5EF4-FFF2-40B4-BE49-F238E27FC236}">
                <a16:creationId xmlns:a16="http://schemas.microsoft.com/office/drawing/2014/main" id="{69A45A8B-7809-42B8-B01C-6706EBDC0D94}"/>
              </a:ext>
            </a:extLst>
          </p:cNvPr>
          <p:cNvSpPr>
            <a:spLocks noChangeShapeType="1"/>
          </p:cNvSpPr>
          <p:nvPr/>
        </p:nvSpPr>
        <p:spPr bwMode="auto">
          <a:xfrm>
            <a:off x="3776740" y="2960688"/>
            <a:ext cx="0" cy="1982787"/>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7" name="Line 19">
            <a:extLst>
              <a:ext uri="{FF2B5EF4-FFF2-40B4-BE49-F238E27FC236}">
                <a16:creationId xmlns:a16="http://schemas.microsoft.com/office/drawing/2014/main" id="{C5D99D92-2C1E-4115-AA03-1BBC069106E6}"/>
              </a:ext>
            </a:extLst>
          </p:cNvPr>
          <p:cNvSpPr>
            <a:spLocks noChangeShapeType="1"/>
          </p:cNvSpPr>
          <p:nvPr/>
        </p:nvSpPr>
        <p:spPr bwMode="auto">
          <a:xfrm>
            <a:off x="5080078" y="2944813"/>
            <a:ext cx="0" cy="2030412"/>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8" name="Line 20">
            <a:extLst>
              <a:ext uri="{FF2B5EF4-FFF2-40B4-BE49-F238E27FC236}">
                <a16:creationId xmlns:a16="http://schemas.microsoft.com/office/drawing/2014/main" id="{C8C18DA0-6F08-414C-B6CA-92C1E9319805}"/>
              </a:ext>
            </a:extLst>
          </p:cNvPr>
          <p:cNvSpPr>
            <a:spLocks noChangeShapeType="1"/>
          </p:cNvSpPr>
          <p:nvPr/>
        </p:nvSpPr>
        <p:spPr bwMode="auto">
          <a:xfrm flipH="1">
            <a:off x="4691140" y="2573338"/>
            <a:ext cx="279400" cy="4175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9" name="Text Box 21">
            <a:extLst>
              <a:ext uri="{FF2B5EF4-FFF2-40B4-BE49-F238E27FC236}">
                <a16:creationId xmlns:a16="http://schemas.microsoft.com/office/drawing/2014/main" id="{FC8205CB-4421-4E09-87FC-64CE987990F5}"/>
              </a:ext>
            </a:extLst>
          </p:cNvPr>
          <p:cNvSpPr txBox="1">
            <a:spLocks noChangeArrowheads="1"/>
          </p:cNvSpPr>
          <p:nvPr/>
        </p:nvSpPr>
        <p:spPr bwMode="auto">
          <a:xfrm>
            <a:off x="5110240" y="2160588"/>
            <a:ext cx="2698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a typeface="宋体" panose="02010600030101010101" pitchFamily="2" charset="-122"/>
              </a:rPr>
              <a:t>barrier to local search</a:t>
            </a:r>
          </a:p>
        </p:txBody>
      </p:sp>
    </p:spTree>
    <p:extLst>
      <p:ext uri="{BB962C8B-B14F-4D97-AF65-F5344CB8AC3E}">
        <p14:creationId xmlns:p14="http://schemas.microsoft.com/office/powerpoint/2010/main" val="354724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A2EEFBD-81A3-452F-BDE1-12206CE39846}"/>
              </a:ext>
            </a:extLst>
          </p:cNvPr>
          <p:cNvSpPr>
            <a:spLocks noGrp="1" noChangeArrowheads="1"/>
          </p:cNvSpPr>
          <p:nvPr>
            <p:ph type="title"/>
          </p:nvPr>
        </p:nvSpPr>
        <p:spPr/>
        <p:txBody>
          <a:bodyPr/>
          <a:lstStyle/>
          <a:p>
            <a:r>
              <a:rPr lang="en-US" altLang="zh-CN" sz="3600" dirty="0">
                <a:ea typeface="宋体" panose="02010600030101010101" pitchFamily="2" charset="-122"/>
              </a:rPr>
              <a:t>Intuition of Simulated Annealing</a:t>
            </a:r>
          </a:p>
        </p:txBody>
      </p:sp>
      <p:sp>
        <p:nvSpPr>
          <p:cNvPr id="9219" name="Text Box 3">
            <a:extLst>
              <a:ext uri="{FF2B5EF4-FFF2-40B4-BE49-F238E27FC236}">
                <a16:creationId xmlns:a16="http://schemas.microsoft.com/office/drawing/2014/main" id="{41927F42-2F0C-4474-9428-5AFF154702B7}"/>
              </a:ext>
            </a:extLst>
          </p:cNvPr>
          <p:cNvSpPr txBox="1">
            <a:spLocks noChangeArrowheads="1"/>
          </p:cNvSpPr>
          <p:nvPr/>
        </p:nvSpPr>
        <p:spPr bwMode="auto">
          <a:xfrm>
            <a:off x="972783" y="1703834"/>
            <a:ext cx="13404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Origin</a:t>
            </a:r>
            <a:r>
              <a:rPr lang="en-US" altLang="zh-CN" sz="2800">
                <a:ea typeface="宋体" panose="02010600030101010101" pitchFamily="2" charset="-122"/>
              </a:rPr>
              <a:t>:</a:t>
            </a:r>
          </a:p>
        </p:txBody>
      </p:sp>
      <p:sp>
        <p:nvSpPr>
          <p:cNvPr id="9220" name="Text Box 4">
            <a:extLst>
              <a:ext uri="{FF2B5EF4-FFF2-40B4-BE49-F238E27FC236}">
                <a16:creationId xmlns:a16="http://schemas.microsoft.com/office/drawing/2014/main" id="{DFF75ECC-5DE9-46CD-B776-0366DC4F910E}"/>
              </a:ext>
            </a:extLst>
          </p:cNvPr>
          <p:cNvSpPr txBox="1">
            <a:spLocks noChangeArrowheads="1"/>
          </p:cNvSpPr>
          <p:nvPr/>
        </p:nvSpPr>
        <p:spPr bwMode="auto">
          <a:xfrm>
            <a:off x="1483958" y="2200722"/>
            <a:ext cx="65453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宋体" panose="02010600030101010101" pitchFamily="2" charset="-122"/>
              </a:rPr>
              <a:t>The annealing process of heated solids.</a:t>
            </a:r>
          </a:p>
        </p:txBody>
      </p:sp>
      <p:sp>
        <p:nvSpPr>
          <p:cNvPr id="9221" name="Text Box 5">
            <a:extLst>
              <a:ext uri="{FF2B5EF4-FFF2-40B4-BE49-F238E27FC236}">
                <a16:creationId xmlns:a16="http://schemas.microsoft.com/office/drawing/2014/main" id="{6A4FE7E2-14DF-4D00-8380-DF9B977BDAC3}"/>
              </a:ext>
            </a:extLst>
          </p:cNvPr>
          <p:cNvSpPr txBox="1">
            <a:spLocks noChangeArrowheads="1"/>
          </p:cNvSpPr>
          <p:nvPr/>
        </p:nvSpPr>
        <p:spPr bwMode="auto">
          <a:xfrm>
            <a:off x="1004533" y="2959547"/>
            <a:ext cx="1701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宋体" panose="02010600030101010101" pitchFamily="2" charset="-122"/>
              </a:rPr>
              <a:t>Intuition</a:t>
            </a:r>
            <a:r>
              <a:rPr lang="en-US" altLang="zh-CN" sz="2800">
                <a:ea typeface="宋体" panose="02010600030101010101" pitchFamily="2" charset="-122"/>
              </a:rPr>
              <a:t>:</a:t>
            </a:r>
          </a:p>
        </p:txBody>
      </p:sp>
      <p:sp>
        <p:nvSpPr>
          <p:cNvPr id="9222" name="Text Box 6">
            <a:extLst>
              <a:ext uri="{FF2B5EF4-FFF2-40B4-BE49-F238E27FC236}">
                <a16:creationId xmlns:a16="http://schemas.microsoft.com/office/drawing/2014/main" id="{51EC8BC9-576D-4D44-8DCC-12AF54900F12}"/>
              </a:ext>
            </a:extLst>
          </p:cNvPr>
          <p:cNvSpPr txBox="1">
            <a:spLocks noChangeArrowheads="1"/>
          </p:cNvSpPr>
          <p:nvPr/>
        </p:nvSpPr>
        <p:spPr bwMode="auto">
          <a:xfrm>
            <a:off x="1531583" y="3470722"/>
            <a:ext cx="66960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ea typeface="宋体" panose="02010600030101010101" pitchFamily="2" charset="-122"/>
              </a:rPr>
              <a:t>By allowing occasional ascent in the search process, we might be able to escape the trap of local minima.</a:t>
            </a:r>
          </a:p>
        </p:txBody>
      </p:sp>
    </p:spTree>
    <p:extLst>
      <p:ext uri="{BB962C8B-B14F-4D97-AF65-F5344CB8AC3E}">
        <p14:creationId xmlns:p14="http://schemas.microsoft.com/office/powerpoint/2010/main" val="1978238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408A177-AA0D-4301-9532-D1732C231D4D}"/>
              </a:ext>
            </a:extLst>
          </p:cNvPr>
          <p:cNvSpPr>
            <a:spLocks noGrp="1" noChangeArrowheads="1"/>
          </p:cNvSpPr>
          <p:nvPr>
            <p:ph type="title"/>
          </p:nvPr>
        </p:nvSpPr>
        <p:spPr>
          <a:xfrm>
            <a:off x="355107" y="228600"/>
            <a:ext cx="8469297" cy="777240"/>
          </a:xfrm>
        </p:spPr>
        <p:txBody>
          <a:bodyPr/>
          <a:lstStyle/>
          <a:p>
            <a:r>
              <a:rPr lang="en-US" altLang="zh-CN" sz="3600" dirty="0"/>
              <a:t>Simulated Annealing</a:t>
            </a:r>
          </a:p>
        </p:txBody>
      </p:sp>
      <p:sp>
        <p:nvSpPr>
          <p:cNvPr id="10244" name="Freeform 4">
            <a:extLst>
              <a:ext uri="{FF2B5EF4-FFF2-40B4-BE49-F238E27FC236}">
                <a16:creationId xmlns:a16="http://schemas.microsoft.com/office/drawing/2014/main" id="{1F80AF65-DDC5-4E89-9C14-72D5E994D89E}"/>
              </a:ext>
            </a:extLst>
          </p:cNvPr>
          <p:cNvSpPr>
            <a:spLocks/>
          </p:cNvSpPr>
          <p:nvPr/>
        </p:nvSpPr>
        <p:spPr bwMode="auto">
          <a:xfrm>
            <a:off x="2348592" y="2665412"/>
            <a:ext cx="3595687" cy="1527175"/>
          </a:xfrm>
          <a:custGeom>
            <a:avLst/>
            <a:gdLst>
              <a:gd name="T0" fmla="*/ 0 w 2265"/>
              <a:gd name="T1" fmla="*/ 97 h 962"/>
              <a:gd name="T2" fmla="*/ 68 w 2265"/>
              <a:gd name="T3" fmla="*/ 312 h 962"/>
              <a:gd name="T4" fmla="*/ 166 w 2265"/>
              <a:gd name="T5" fmla="*/ 468 h 962"/>
              <a:gd name="T6" fmla="*/ 263 w 2265"/>
              <a:gd name="T7" fmla="*/ 517 h 962"/>
              <a:gd name="T8" fmla="*/ 361 w 2265"/>
              <a:gd name="T9" fmla="*/ 429 h 962"/>
              <a:gd name="T10" fmla="*/ 400 w 2265"/>
              <a:gd name="T11" fmla="*/ 331 h 962"/>
              <a:gd name="T12" fmla="*/ 478 w 2265"/>
              <a:gd name="T13" fmla="*/ 244 h 962"/>
              <a:gd name="T14" fmla="*/ 605 w 2265"/>
              <a:gd name="T15" fmla="*/ 224 h 962"/>
              <a:gd name="T16" fmla="*/ 771 w 2265"/>
              <a:gd name="T17" fmla="*/ 449 h 962"/>
              <a:gd name="T18" fmla="*/ 1005 w 2265"/>
              <a:gd name="T19" fmla="*/ 790 h 962"/>
              <a:gd name="T20" fmla="*/ 1220 w 2265"/>
              <a:gd name="T21" fmla="*/ 956 h 962"/>
              <a:gd name="T22" fmla="*/ 1366 w 2265"/>
              <a:gd name="T23" fmla="*/ 829 h 962"/>
              <a:gd name="T24" fmla="*/ 1474 w 2265"/>
              <a:gd name="T25" fmla="*/ 576 h 962"/>
              <a:gd name="T26" fmla="*/ 1610 w 2265"/>
              <a:gd name="T27" fmla="*/ 537 h 962"/>
              <a:gd name="T28" fmla="*/ 1776 w 2265"/>
              <a:gd name="T29" fmla="*/ 732 h 962"/>
              <a:gd name="T30" fmla="*/ 1894 w 2265"/>
              <a:gd name="T31" fmla="*/ 742 h 962"/>
              <a:gd name="T32" fmla="*/ 2040 w 2265"/>
              <a:gd name="T33" fmla="*/ 566 h 962"/>
              <a:gd name="T34" fmla="*/ 2265 w 2265"/>
              <a:gd name="T35"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65" h="962">
                <a:moveTo>
                  <a:pt x="0" y="97"/>
                </a:moveTo>
                <a:cubicBezTo>
                  <a:pt x="20" y="173"/>
                  <a:pt x="40" y="250"/>
                  <a:pt x="68" y="312"/>
                </a:cubicBezTo>
                <a:cubicBezTo>
                  <a:pt x="96" y="374"/>
                  <a:pt x="133" y="434"/>
                  <a:pt x="166" y="468"/>
                </a:cubicBezTo>
                <a:cubicBezTo>
                  <a:pt x="199" y="502"/>
                  <a:pt x="231" y="523"/>
                  <a:pt x="263" y="517"/>
                </a:cubicBezTo>
                <a:cubicBezTo>
                  <a:pt x="295" y="511"/>
                  <a:pt x="338" y="460"/>
                  <a:pt x="361" y="429"/>
                </a:cubicBezTo>
                <a:cubicBezTo>
                  <a:pt x="384" y="398"/>
                  <a:pt x="381" y="362"/>
                  <a:pt x="400" y="331"/>
                </a:cubicBezTo>
                <a:cubicBezTo>
                  <a:pt x="419" y="300"/>
                  <a:pt x="444" y="262"/>
                  <a:pt x="478" y="244"/>
                </a:cubicBezTo>
                <a:cubicBezTo>
                  <a:pt x="512" y="226"/>
                  <a:pt x="556" y="190"/>
                  <a:pt x="605" y="224"/>
                </a:cubicBezTo>
                <a:cubicBezTo>
                  <a:pt x="654" y="258"/>
                  <a:pt x="704" y="355"/>
                  <a:pt x="771" y="449"/>
                </a:cubicBezTo>
                <a:cubicBezTo>
                  <a:pt x="838" y="543"/>
                  <a:pt x="930" y="706"/>
                  <a:pt x="1005" y="790"/>
                </a:cubicBezTo>
                <a:cubicBezTo>
                  <a:pt x="1080" y="874"/>
                  <a:pt x="1160" y="950"/>
                  <a:pt x="1220" y="956"/>
                </a:cubicBezTo>
                <a:cubicBezTo>
                  <a:pt x="1280" y="962"/>
                  <a:pt x="1324" y="892"/>
                  <a:pt x="1366" y="829"/>
                </a:cubicBezTo>
                <a:cubicBezTo>
                  <a:pt x="1408" y="766"/>
                  <a:pt x="1433" y="625"/>
                  <a:pt x="1474" y="576"/>
                </a:cubicBezTo>
                <a:cubicBezTo>
                  <a:pt x="1515" y="527"/>
                  <a:pt x="1560" y="511"/>
                  <a:pt x="1610" y="537"/>
                </a:cubicBezTo>
                <a:cubicBezTo>
                  <a:pt x="1660" y="563"/>
                  <a:pt x="1729" y="698"/>
                  <a:pt x="1776" y="732"/>
                </a:cubicBezTo>
                <a:cubicBezTo>
                  <a:pt x="1823" y="766"/>
                  <a:pt x="1850" y="770"/>
                  <a:pt x="1894" y="742"/>
                </a:cubicBezTo>
                <a:cubicBezTo>
                  <a:pt x="1938" y="714"/>
                  <a:pt x="1978" y="689"/>
                  <a:pt x="2040" y="566"/>
                </a:cubicBezTo>
                <a:cubicBezTo>
                  <a:pt x="2102" y="443"/>
                  <a:pt x="2183" y="221"/>
                  <a:pt x="2265"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dirty="0"/>
          </a:p>
        </p:txBody>
      </p:sp>
      <p:sp>
        <p:nvSpPr>
          <p:cNvPr id="10246" name="Line 6">
            <a:extLst>
              <a:ext uri="{FF2B5EF4-FFF2-40B4-BE49-F238E27FC236}">
                <a16:creationId xmlns:a16="http://schemas.microsoft.com/office/drawing/2014/main" id="{E17A8BDA-E08C-469B-808A-E32859DE4096}"/>
              </a:ext>
            </a:extLst>
          </p:cNvPr>
          <p:cNvSpPr>
            <a:spLocks noChangeShapeType="1"/>
          </p:cNvSpPr>
          <p:nvPr/>
        </p:nvSpPr>
        <p:spPr bwMode="auto">
          <a:xfrm flipV="1">
            <a:off x="2766104" y="3206750"/>
            <a:ext cx="155575" cy="29527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247" name="Line 7">
            <a:extLst>
              <a:ext uri="{FF2B5EF4-FFF2-40B4-BE49-F238E27FC236}">
                <a16:creationId xmlns:a16="http://schemas.microsoft.com/office/drawing/2014/main" id="{CC120BDB-4B75-4CA5-8DB1-EADCCE268ECB}"/>
              </a:ext>
            </a:extLst>
          </p:cNvPr>
          <p:cNvSpPr>
            <a:spLocks noChangeShapeType="1"/>
          </p:cNvSpPr>
          <p:nvPr/>
        </p:nvSpPr>
        <p:spPr bwMode="auto">
          <a:xfrm flipV="1">
            <a:off x="2921679" y="2959100"/>
            <a:ext cx="247650" cy="2635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248" name="Line 8">
            <a:extLst>
              <a:ext uri="{FF2B5EF4-FFF2-40B4-BE49-F238E27FC236}">
                <a16:creationId xmlns:a16="http://schemas.microsoft.com/office/drawing/2014/main" id="{CDBB2CC2-8CD7-408D-A137-9E59F9DCD901}"/>
              </a:ext>
            </a:extLst>
          </p:cNvPr>
          <p:cNvSpPr>
            <a:spLocks noChangeShapeType="1"/>
          </p:cNvSpPr>
          <p:nvPr/>
        </p:nvSpPr>
        <p:spPr bwMode="auto">
          <a:xfrm>
            <a:off x="3169329" y="2959100"/>
            <a:ext cx="279400" cy="460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249" name="Line 9">
            <a:extLst>
              <a:ext uri="{FF2B5EF4-FFF2-40B4-BE49-F238E27FC236}">
                <a16:creationId xmlns:a16="http://schemas.microsoft.com/office/drawing/2014/main" id="{C73B4427-EDD7-44ED-9F89-2B69575CA9AC}"/>
              </a:ext>
            </a:extLst>
          </p:cNvPr>
          <p:cNvSpPr>
            <a:spLocks noChangeShapeType="1"/>
          </p:cNvSpPr>
          <p:nvPr/>
        </p:nvSpPr>
        <p:spPr bwMode="auto">
          <a:xfrm flipV="1">
            <a:off x="4315504" y="3905250"/>
            <a:ext cx="187325" cy="2635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250" name="Line 10">
            <a:extLst>
              <a:ext uri="{FF2B5EF4-FFF2-40B4-BE49-F238E27FC236}">
                <a16:creationId xmlns:a16="http://schemas.microsoft.com/office/drawing/2014/main" id="{E7FA79A6-7F11-4C8E-9316-A12B6684D4FF}"/>
              </a:ext>
            </a:extLst>
          </p:cNvPr>
          <p:cNvSpPr>
            <a:spLocks noChangeShapeType="1"/>
          </p:cNvSpPr>
          <p:nvPr/>
        </p:nvSpPr>
        <p:spPr bwMode="auto">
          <a:xfrm flipV="1">
            <a:off x="4517117" y="3517900"/>
            <a:ext cx="155575" cy="3873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251" name="Line 11">
            <a:extLst>
              <a:ext uri="{FF2B5EF4-FFF2-40B4-BE49-F238E27FC236}">
                <a16:creationId xmlns:a16="http://schemas.microsoft.com/office/drawing/2014/main" id="{D59F7487-49A2-4B8E-9C2F-072CAC2B39BF}"/>
              </a:ext>
            </a:extLst>
          </p:cNvPr>
          <p:cNvSpPr>
            <a:spLocks noChangeShapeType="1"/>
          </p:cNvSpPr>
          <p:nvPr/>
        </p:nvSpPr>
        <p:spPr bwMode="auto">
          <a:xfrm flipV="1">
            <a:off x="4672692" y="3454400"/>
            <a:ext cx="279400" cy="63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10255" name="Rectangle 15">
            <a:extLst>
              <a:ext uri="{FF2B5EF4-FFF2-40B4-BE49-F238E27FC236}">
                <a16:creationId xmlns:a16="http://schemas.microsoft.com/office/drawing/2014/main" id="{1FEF1498-3EE7-4687-B34F-D6AE9308E19F}"/>
              </a:ext>
            </a:extLst>
          </p:cNvPr>
          <p:cNvSpPr>
            <a:spLocks noChangeArrowheads="1"/>
          </p:cNvSpPr>
          <p:nvPr/>
        </p:nvSpPr>
        <p:spPr bwMode="auto">
          <a:xfrm>
            <a:off x="2425487" y="1986054"/>
            <a:ext cx="2830094" cy="7905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ea typeface="宋体" panose="02010600030101010101" pitchFamily="2" charset="-122"/>
              </a:rPr>
              <a:t>Help escaping the </a:t>
            </a:r>
          </a:p>
          <a:p>
            <a:pPr algn="ctr"/>
            <a:r>
              <a:rPr lang="en-US" altLang="zh-CN" sz="2000">
                <a:ea typeface="宋体" panose="02010600030101010101" pitchFamily="2" charset="-122"/>
              </a:rPr>
              <a:t>local optima.</a:t>
            </a:r>
          </a:p>
        </p:txBody>
      </p:sp>
      <p:sp>
        <p:nvSpPr>
          <p:cNvPr id="10257" name="Text Box 17">
            <a:extLst>
              <a:ext uri="{FF2B5EF4-FFF2-40B4-BE49-F238E27FC236}">
                <a16:creationId xmlns:a16="http://schemas.microsoft.com/office/drawing/2014/main" id="{0F049C83-D69F-4F04-9D70-C0BCB85EEEE6}"/>
              </a:ext>
            </a:extLst>
          </p:cNvPr>
          <p:cNvSpPr txBox="1">
            <a:spLocks noChangeArrowheads="1"/>
          </p:cNvSpPr>
          <p:nvPr/>
        </p:nvSpPr>
        <p:spPr bwMode="auto">
          <a:xfrm>
            <a:off x="2590064" y="1469374"/>
            <a:ext cx="17173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ea typeface="宋体" panose="02010600030101010101" pitchFamily="2" charset="-122"/>
              </a:rPr>
              <a:t>desired effect</a:t>
            </a:r>
          </a:p>
        </p:txBody>
      </p:sp>
      <p:sp>
        <p:nvSpPr>
          <p:cNvPr id="10258" name="Rectangle 18">
            <a:extLst>
              <a:ext uri="{FF2B5EF4-FFF2-40B4-BE49-F238E27FC236}">
                <a16:creationId xmlns:a16="http://schemas.microsoft.com/office/drawing/2014/main" id="{90D0D989-8D8B-499E-A06B-BD0C539F446C}"/>
              </a:ext>
            </a:extLst>
          </p:cNvPr>
          <p:cNvSpPr>
            <a:spLocks noChangeArrowheads="1"/>
          </p:cNvSpPr>
          <p:nvPr/>
        </p:nvSpPr>
        <p:spPr bwMode="auto">
          <a:xfrm>
            <a:off x="3480479" y="4649787"/>
            <a:ext cx="3144838" cy="71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ea typeface="宋体" panose="02010600030101010101" pitchFamily="2" charset="-122"/>
              </a:rPr>
              <a:t>Might pass global optima</a:t>
            </a:r>
          </a:p>
          <a:p>
            <a:pPr algn="ctr"/>
            <a:r>
              <a:rPr lang="en-US" altLang="zh-CN" sz="2000" dirty="0">
                <a:ea typeface="宋体" panose="02010600030101010101" pitchFamily="2" charset="-122"/>
              </a:rPr>
              <a:t> after reaching it </a:t>
            </a:r>
          </a:p>
        </p:txBody>
      </p:sp>
      <p:sp>
        <p:nvSpPr>
          <p:cNvPr id="10260" name="Text Box 20">
            <a:extLst>
              <a:ext uri="{FF2B5EF4-FFF2-40B4-BE49-F238E27FC236}">
                <a16:creationId xmlns:a16="http://schemas.microsoft.com/office/drawing/2014/main" id="{61875C11-505C-4DE7-8D69-B68514688D4B}"/>
              </a:ext>
            </a:extLst>
          </p:cNvPr>
          <p:cNvSpPr txBox="1">
            <a:spLocks noChangeArrowheads="1"/>
          </p:cNvSpPr>
          <p:nvPr/>
        </p:nvSpPr>
        <p:spPr bwMode="auto">
          <a:xfrm>
            <a:off x="3944029" y="4206875"/>
            <a:ext cx="17878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panose="02010600030101010101" pitchFamily="2" charset="-122"/>
              </a:rPr>
              <a:t>adverse effect</a:t>
            </a:r>
          </a:p>
        </p:txBody>
      </p:sp>
    </p:spTree>
    <p:extLst>
      <p:ext uri="{BB962C8B-B14F-4D97-AF65-F5344CB8AC3E}">
        <p14:creationId xmlns:p14="http://schemas.microsoft.com/office/powerpoint/2010/main" val="634113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6EBE1722-4B7A-47D7-95BC-8BAE601255FA}"/>
              </a:ext>
            </a:extLst>
          </p:cNvPr>
          <p:cNvSpPr/>
          <p:nvPr/>
        </p:nvSpPr>
        <p:spPr>
          <a:xfrm>
            <a:off x="2180324" y="2003921"/>
            <a:ext cx="3712127" cy="2850158"/>
          </a:xfrm>
          <a:prstGeom prst="ellipse">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Box 1">
            <a:extLst>
              <a:ext uri="{FF2B5EF4-FFF2-40B4-BE49-F238E27FC236}">
                <a16:creationId xmlns:a16="http://schemas.microsoft.com/office/drawing/2014/main" id="{BC56D602-7AE1-4B0E-9E1A-E92911521C43}"/>
              </a:ext>
            </a:extLst>
          </p:cNvPr>
          <p:cNvSpPr txBox="1"/>
          <p:nvPr/>
        </p:nvSpPr>
        <p:spPr>
          <a:xfrm>
            <a:off x="1039421" y="497599"/>
            <a:ext cx="7134836" cy="907941"/>
          </a:xfrm>
          <a:prstGeom prst="rect">
            <a:avLst/>
          </a:prstGeom>
          <a:noFill/>
        </p:spPr>
        <p:txBody>
          <a:bodyPr wrap="square" rtlCol="0">
            <a:spAutoFit/>
          </a:bodyPr>
          <a:lstStyle/>
          <a:p>
            <a:pPr algn="ctr" eaLnBrk="0" fontAlgn="base" hangingPunct="0">
              <a:spcBef>
                <a:spcPct val="0"/>
              </a:spcBef>
              <a:spcAft>
                <a:spcPct val="0"/>
              </a:spcAft>
            </a:pPr>
            <a:r>
              <a:rPr lang="en-US" sz="3200" b="1" dirty="0">
                <a:solidFill>
                  <a:srgbClr val="0000CC"/>
                </a:solidFill>
                <a:latin typeface="+mj-lt"/>
                <a:ea typeface="+mj-ea"/>
                <a:cs typeface="+mj-cs"/>
              </a:rPr>
              <a:t>Simulated Annealing</a:t>
            </a:r>
            <a:endParaRPr lang="en-US" sz="2100" dirty="0"/>
          </a:p>
          <a:p>
            <a:pPr lvl="1"/>
            <a:endParaRPr lang="en-US" sz="2100" dirty="0"/>
          </a:p>
        </p:txBody>
      </p:sp>
      <p:sp>
        <p:nvSpPr>
          <p:cNvPr id="3" name="Oval 2">
            <a:extLst>
              <a:ext uri="{FF2B5EF4-FFF2-40B4-BE49-F238E27FC236}">
                <a16:creationId xmlns:a16="http://schemas.microsoft.com/office/drawing/2014/main" id="{F6EEE0E3-F2BF-42A9-9849-77AFD16FFA6C}"/>
              </a:ext>
            </a:extLst>
          </p:cNvPr>
          <p:cNvSpPr/>
          <p:nvPr/>
        </p:nvSpPr>
        <p:spPr>
          <a:xfrm>
            <a:off x="2555196" y="2630977"/>
            <a:ext cx="1554061" cy="1730229"/>
          </a:xfrm>
          <a:prstGeom prst="ellipse">
            <a:avLst/>
          </a:prstGeom>
          <a:gradFill>
            <a:gsLst>
              <a:gs pos="0">
                <a:srgbClr val="FF6565"/>
              </a:gs>
              <a:gs pos="38936">
                <a:srgbClr val="FB790D"/>
              </a:gs>
              <a:gs pos="21000">
                <a:srgbClr val="FB790D"/>
              </a:gs>
              <a:gs pos="60186">
                <a:srgbClr val="E1A309"/>
              </a:gs>
              <a:gs pos="100000">
                <a:srgbClr val="FFFF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1C8588C-1386-4986-B0B5-E6E270DCCC2A}"/>
              </a:ext>
            </a:extLst>
          </p:cNvPr>
          <p:cNvSpPr/>
          <p:nvPr/>
        </p:nvSpPr>
        <p:spPr>
          <a:xfrm rot="19666805">
            <a:off x="4077283" y="2295022"/>
            <a:ext cx="1686188" cy="2057400"/>
          </a:xfrm>
          <a:prstGeom prst="ellipse">
            <a:avLst/>
          </a:prstGeom>
          <a:gradFill flip="none" rotWithShape="1">
            <a:gsLst>
              <a:gs pos="0">
                <a:srgbClr val="FF0000"/>
              </a:gs>
              <a:gs pos="38936">
                <a:srgbClr val="FB790D"/>
              </a:gs>
              <a:gs pos="21000">
                <a:srgbClr val="FF3300"/>
              </a:gs>
              <a:gs pos="60186">
                <a:srgbClr val="E1A309"/>
              </a:gs>
              <a:gs pos="100000">
                <a:srgbClr val="FFFF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5" name="Straight Arrow Connector 14">
            <a:extLst>
              <a:ext uri="{FF2B5EF4-FFF2-40B4-BE49-F238E27FC236}">
                <a16:creationId xmlns:a16="http://schemas.microsoft.com/office/drawing/2014/main" id="{795E572C-B5FE-4104-B3A0-B0FA8F03A321}"/>
              </a:ext>
            </a:extLst>
          </p:cNvPr>
          <p:cNvCxnSpPr/>
          <p:nvPr/>
        </p:nvCxnSpPr>
        <p:spPr>
          <a:xfrm flipV="1">
            <a:off x="1987399" y="3496091"/>
            <a:ext cx="1344827" cy="178544"/>
          </a:xfrm>
          <a:prstGeom prst="straightConnector1">
            <a:avLst/>
          </a:prstGeom>
          <a:ln w="539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B35507-3FD8-4876-A8D7-B749348E6A22}"/>
              </a:ext>
            </a:extLst>
          </p:cNvPr>
          <p:cNvSpPr txBox="1"/>
          <p:nvPr/>
        </p:nvSpPr>
        <p:spPr>
          <a:xfrm>
            <a:off x="280580" y="3624390"/>
            <a:ext cx="2359941" cy="461665"/>
          </a:xfrm>
          <a:prstGeom prst="rect">
            <a:avLst/>
          </a:prstGeom>
          <a:noFill/>
        </p:spPr>
        <p:txBody>
          <a:bodyPr wrap="none" rtlCol="0">
            <a:spAutoFit/>
          </a:bodyPr>
          <a:lstStyle/>
          <a:p>
            <a:r>
              <a:rPr lang="en-US" sz="2400" dirty="0"/>
              <a:t>Local-Maximum</a:t>
            </a:r>
          </a:p>
        </p:txBody>
      </p:sp>
      <p:cxnSp>
        <p:nvCxnSpPr>
          <p:cNvPr id="17" name="Straight Arrow Connector 16">
            <a:extLst>
              <a:ext uri="{FF2B5EF4-FFF2-40B4-BE49-F238E27FC236}">
                <a16:creationId xmlns:a16="http://schemas.microsoft.com/office/drawing/2014/main" id="{F88C6AFC-4789-4E55-AA89-BA8CD25C57C6}"/>
              </a:ext>
            </a:extLst>
          </p:cNvPr>
          <p:cNvCxnSpPr>
            <a:cxnSpLocks/>
          </p:cNvCxnSpPr>
          <p:nvPr/>
        </p:nvCxnSpPr>
        <p:spPr>
          <a:xfrm flipH="1">
            <a:off x="5003519" y="3116820"/>
            <a:ext cx="1836764" cy="206902"/>
          </a:xfrm>
          <a:prstGeom prst="straightConnector1">
            <a:avLst/>
          </a:prstGeom>
          <a:ln w="539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A8946BF-E5EE-4FFB-99E7-083CCBBE1CF6}"/>
              </a:ext>
            </a:extLst>
          </p:cNvPr>
          <p:cNvSpPr txBox="1"/>
          <p:nvPr/>
        </p:nvSpPr>
        <p:spPr>
          <a:xfrm>
            <a:off x="5830275" y="2394716"/>
            <a:ext cx="2513830" cy="461665"/>
          </a:xfrm>
          <a:prstGeom prst="rect">
            <a:avLst/>
          </a:prstGeom>
          <a:noFill/>
        </p:spPr>
        <p:txBody>
          <a:bodyPr wrap="none" rtlCol="0">
            <a:spAutoFit/>
          </a:bodyPr>
          <a:lstStyle/>
          <a:p>
            <a:r>
              <a:rPr lang="en-US" sz="2400" dirty="0"/>
              <a:t>Global-Maximum</a:t>
            </a:r>
          </a:p>
        </p:txBody>
      </p:sp>
      <p:cxnSp>
        <p:nvCxnSpPr>
          <p:cNvPr id="25" name="Straight Connector 24">
            <a:extLst>
              <a:ext uri="{FF2B5EF4-FFF2-40B4-BE49-F238E27FC236}">
                <a16:creationId xmlns:a16="http://schemas.microsoft.com/office/drawing/2014/main" id="{4E8E7DA5-402E-4918-9F6C-E591C6C43FA4}"/>
              </a:ext>
            </a:extLst>
          </p:cNvPr>
          <p:cNvCxnSpPr>
            <a:cxnSpLocks/>
          </p:cNvCxnSpPr>
          <p:nvPr/>
        </p:nvCxnSpPr>
        <p:spPr>
          <a:xfrm>
            <a:off x="3878547" y="2413542"/>
            <a:ext cx="342900" cy="167251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4A28299-52DA-440A-95F2-79E2ABEE767B}"/>
              </a:ext>
            </a:extLst>
          </p:cNvPr>
          <p:cNvCxnSpPr>
            <a:cxnSpLocks/>
          </p:cNvCxnSpPr>
          <p:nvPr/>
        </p:nvCxnSpPr>
        <p:spPr>
          <a:xfrm flipH="1" flipV="1">
            <a:off x="4317910" y="4066502"/>
            <a:ext cx="1767467" cy="174968"/>
          </a:xfrm>
          <a:prstGeom prst="straightConnector1">
            <a:avLst/>
          </a:prstGeom>
          <a:ln w="539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805026FB-89C7-4AC9-BF2A-036DA2EC6343}"/>
              </a:ext>
            </a:extLst>
          </p:cNvPr>
          <p:cNvSpPr/>
          <p:nvPr/>
        </p:nvSpPr>
        <p:spPr>
          <a:xfrm flipV="1">
            <a:off x="3523841" y="3274854"/>
            <a:ext cx="1014704" cy="607172"/>
          </a:xfrm>
          <a:prstGeom prst="arc">
            <a:avLst>
              <a:gd name="adj1" fmla="val 14098087"/>
              <a:gd name="adj2" fmla="val 2040101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33" name="TextBox 32">
            <a:extLst>
              <a:ext uri="{FF2B5EF4-FFF2-40B4-BE49-F238E27FC236}">
                <a16:creationId xmlns:a16="http://schemas.microsoft.com/office/drawing/2014/main" id="{AD0C1515-571C-4A42-9B12-09740D7C50A2}"/>
              </a:ext>
            </a:extLst>
          </p:cNvPr>
          <p:cNvSpPr txBox="1"/>
          <p:nvPr/>
        </p:nvSpPr>
        <p:spPr>
          <a:xfrm>
            <a:off x="6085377" y="4148946"/>
            <a:ext cx="1001813" cy="461665"/>
          </a:xfrm>
          <a:prstGeom prst="rect">
            <a:avLst/>
          </a:prstGeom>
          <a:noFill/>
        </p:spPr>
        <p:txBody>
          <a:bodyPr wrap="none" rtlCol="0">
            <a:spAutoFit/>
          </a:bodyPr>
          <a:lstStyle/>
          <a:p>
            <a:r>
              <a:rPr lang="en-US" sz="2400" dirty="0"/>
              <a:t>Valley</a:t>
            </a:r>
          </a:p>
        </p:txBody>
      </p:sp>
      <p:cxnSp>
        <p:nvCxnSpPr>
          <p:cNvPr id="20" name="Straight Connector 19">
            <a:extLst>
              <a:ext uri="{FF2B5EF4-FFF2-40B4-BE49-F238E27FC236}">
                <a16:creationId xmlns:a16="http://schemas.microsoft.com/office/drawing/2014/main" id="{929E8013-102B-4958-951C-5A31A6EE2BD1}"/>
              </a:ext>
            </a:extLst>
          </p:cNvPr>
          <p:cNvCxnSpPr/>
          <p:nvPr/>
        </p:nvCxnSpPr>
        <p:spPr>
          <a:xfrm flipH="1" flipV="1">
            <a:off x="3768593" y="3590254"/>
            <a:ext cx="219908" cy="71259"/>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079347A-ECCB-497B-812D-5C12C55DA855}"/>
              </a:ext>
            </a:extLst>
          </p:cNvPr>
          <p:cNvCxnSpPr>
            <a:cxnSpLocks/>
          </p:cNvCxnSpPr>
          <p:nvPr/>
        </p:nvCxnSpPr>
        <p:spPr>
          <a:xfrm flipH="1" flipV="1">
            <a:off x="3613308" y="3429000"/>
            <a:ext cx="147242" cy="154214"/>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806333-F67C-4B49-B13D-BE29652ADA2F}"/>
              </a:ext>
            </a:extLst>
          </p:cNvPr>
          <p:cNvCxnSpPr>
            <a:cxnSpLocks/>
          </p:cNvCxnSpPr>
          <p:nvPr/>
        </p:nvCxnSpPr>
        <p:spPr>
          <a:xfrm flipV="1">
            <a:off x="3608519" y="3257272"/>
            <a:ext cx="183312" cy="170775"/>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6C2AAD-6502-455A-A921-430A581EF65A}"/>
              </a:ext>
            </a:extLst>
          </p:cNvPr>
          <p:cNvCxnSpPr>
            <a:cxnSpLocks/>
          </p:cNvCxnSpPr>
          <p:nvPr/>
        </p:nvCxnSpPr>
        <p:spPr>
          <a:xfrm>
            <a:off x="3791831" y="3257272"/>
            <a:ext cx="196670" cy="44724"/>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A8FC7A-A8B3-49D3-BE5C-B320C21C1F1E}"/>
              </a:ext>
            </a:extLst>
          </p:cNvPr>
          <p:cNvCxnSpPr>
            <a:cxnSpLocks/>
          </p:cNvCxnSpPr>
          <p:nvPr/>
        </p:nvCxnSpPr>
        <p:spPr>
          <a:xfrm flipV="1">
            <a:off x="3992847" y="3171389"/>
            <a:ext cx="187270" cy="130696"/>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3FA6B9-0008-4956-AB66-25EB11712520}"/>
              </a:ext>
            </a:extLst>
          </p:cNvPr>
          <p:cNvCxnSpPr>
            <a:cxnSpLocks/>
          </p:cNvCxnSpPr>
          <p:nvPr/>
        </p:nvCxnSpPr>
        <p:spPr>
          <a:xfrm flipH="1" flipV="1">
            <a:off x="4121383" y="2997179"/>
            <a:ext cx="57411" cy="180815"/>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8DEF0E-C8DA-4B5F-8DB4-01454C46B5E6}"/>
              </a:ext>
            </a:extLst>
          </p:cNvPr>
          <p:cNvCxnSpPr>
            <a:cxnSpLocks/>
          </p:cNvCxnSpPr>
          <p:nvPr/>
        </p:nvCxnSpPr>
        <p:spPr>
          <a:xfrm>
            <a:off x="4385933" y="2961556"/>
            <a:ext cx="206046" cy="155264"/>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E3B161-8A17-4F96-9C29-20A5FBCB710F}"/>
              </a:ext>
            </a:extLst>
          </p:cNvPr>
          <p:cNvCxnSpPr>
            <a:cxnSpLocks/>
          </p:cNvCxnSpPr>
          <p:nvPr/>
        </p:nvCxnSpPr>
        <p:spPr>
          <a:xfrm>
            <a:off x="4591854" y="3116820"/>
            <a:ext cx="228718" cy="71709"/>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3DBDA1-9250-4DCF-8192-2382CE8A852A}"/>
              </a:ext>
            </a:extLst>
          </p:cNvPr>
          <p:cNvCxnSpPr>
            <a:cxnSpLocks/>
          </p:cNvCxnSpPr>
          <p:nvPr/>
        </p:nvCxnSpPr>
        <p:spPr>
          <a:xfrm>
            <a:off x="4815998" y="3185563"/>
            <a:ext cx="118532" cy="159036"/>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59F3DC2-0908-4850-88A5-93EDB4D5FE5C}"/>
              </a:ext>
            </a:extLst>
          </p:cNvPr>
          <p:cNvCxnSpPr>
            <a:cxnSpLocks/>
          </p:cNvCxnSpPr>
          <p:nvPr/>
        </p:nvCxnSpPr>
        <p:spPr>
          <a:xfrm flipV="1">
            <a:off x="4121383" y="2954984"/>
            <a:ext cx="256443" cy="39384"/>
          </a:xfrm>
          <a:prstGeom prst="line">
            <a:avLst/>
          </a:prstGeom>
          <a:ln w="28575">
            <a:headEnd type="oval"/>
            <a:tailEnd type="ova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3B9406A-0E51-4294-908E-06E22EBD9BCB}"/>
              </a:ext>
            </a:extLst>
          </p:cNvPr>
          <p:cNvSpPr/>
          <p:nvPr/>
        </p:nvSpPr>
        <p:spPr>
          <a:xfrm>
            <a:off x="3951185" y="3623764"/>
            <a:ext cx="72746" cy="6925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Oval 34">
            <a:extLst>
              <a:ext uri="{FF2B5EF4-FFF2-40B4-BE49-F238E27FC236}">
                <a16:creationId xmlns:a16="http://schemas.microsoft.com/office/drawing/2014/main" id="{774FDF84-B0B7-4D31-9597-83E7090729EF}"/>
              </a:ext>
            </a:extLst>
          </p:cNvPr>
          <p:cNvSpPr/>
          <p:nvPr/>
        </p:nvSpPr>
        <p:spPr>
          <a:xfrm>
            <a:off x="3728584" y="3548138"/>
            <a:ext cx="72746" cy="6925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Oval 35">
            <a:extLst>
              <a:ext uri="{FF2B5EF4-FFF2-40B4-BE49-F238E27FC236}">
                <a16:creationId xmlns:a16="http://schemas.microsoft.com/office/drawing/2014/main" id="{4EE52B51-AA10-4943-949C-3AD9CDCD77AD}"/>
              </a:ext>
            </a:extLst>
          </p:cNvPr>
          <p:cNvSpPr/>
          <p:nvPr/>
        </p:nvSpPr>
        <p:spPr>
          <a:xfrm>
            <a:off x="3573767" y="3393418"/>
            <a:ext cx="72746" cy="6925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77409E6E-0EF2-415D-94BD-35B3C6FA4CCE}"/>
              </a:ext>
            </a:extLst>
          </p:cNvPr>
          <p:cNvSpPr/>
          <p:nvPr/>
        </p:nvSpPr>
        <p:spPr>
          <a:xfrm>
            <a:off x="4546883" y="3079458"/>
            <a:ext cx="72746" cy="6925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Oval 37">
            <a:extLst>
              <a:ext uri="{FF2B5EF4-FFF2-40B4-BE49-F238E27FC236}">
                <a16:creationId xmlns:a16="http://schemas.microsoft.com/office/drawing/2014/main" id="{5DADE1F4-5642-4D29-AC5B-32EB99DDED31}"/>
              </a:ext>
            </a:extLst>
          </p:cNvPr>
          <p:cNvSpPr/>
          <p:nvPr/>
        </p:nvSpPr>
        <p:spPr>
          <a:xfrm>
            <a:off x="4780179" y="3150934"/>
            <a:ext cx="72746" cy="6925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E706E07F-A808-4383-92F6-B9358A06A9A3}"/>
              </a:ext>
            </a:extLst>
          </p:cNvPr>
          <p:cNvSpPr/>
          <p:nvPr/>
        </p:nvSpPr>
        <p:spPr>
          <a:xfrm>
            <a:off x="4898956" y="3313998"/>
            <a:ext cx="72746" cy="6925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86496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C56D602-7AE1-4B0E-9E1A-E92911521C43}"/>
                  </a:ext>
                </a:extLst>
              </p:cNvPr>
              <p:cNvSpPr txBox="1"/>
              <p:nvPr/>
            </p:nvSpPr>
            <p:spPr>
              <a:xfrm>
                <a:off x="1113639" y="1058586"/>
                <a:ext cx="7619815" cy="4847481"/>
              </a:xfrm>
              <a:prstGeom prst="rect">
                <a:avLst/>
              </a:prstGeom>
              <a:noFill/>
            </p:spPr>
            <p:txBody>
              <a:bodyPr wrap="square" rtlCol="0">
                <a:spAutoFit/>
              </a:bodyPr>
              <a:lstStyle/>
              <a:p>
                <a:pPr marL="428625" indent="-428625">
                  <a:buFont typeface="Arial" panose="020B0604020202020204" pitchFamily="34" charset="0"/>
                  <a:buChar char="•"/>
                </a:pPr>
                <a:r>
                  <a:rPr lang="en-US" sz="2400" b="1" dirty="0"/>
                  <a:t>How do you choose when to visit neighbors?</a:t>
                </a:r>
              </a:p>
              <a:p>
                <a:pPr marL="771525" lvl="1" indent="-428625">
                  <a:buFont typeface="Arial" panose="020B0604020202020204" pitchFamily="34" charset="0"/>
                  <a:buChar char="•"/>
                </a:pPr>
                <a:r>
                  <a:rPr lang="en-US" sz="2200" dirty="0"/>
                  <a:t>Always accept better ones</a:t>
                </a:r>
              </a:p>
              <a:p>
                <a:pPr marL="771525" lvl="1" indent="-428625">
                  <a:buFont typeface="Arial" panose="020B0604020202020204" pitchFamily="34" charset="0"/>
                  <a:buChar char="•"/>
                </a:pPr>
                <a:r>
                  <a:rPr lang="en-US" sz="2200" dirty="0"/>
                  <a:t>Accept worse ones probabilistically:</a:t>
                </a:r>
              </a:p>
              <a:p>
                <a:pPr marL="771525" lvl="1" indent="-428625">
                  <a:buFont typeface="Arial" panose="020B0604020202020204" pitchFamily="34" charset="0"/>
                  <a:buChar char="•"/>
                </a:pPr>
                <a:r>
                  <a:rPr lang="en-US" sz="2200" dirty="0"/>
                  <a:t>Borrow from physics / metallurgy (hence name):</a:t>
                </a:r>
              </a:p>
              <a:p>
                <a:pPr marL="1114425" lvl="2" indent="-428625">
                  <a:buFont typeface="Arial" panose="020B0604020202020204" pitchFamily="34" charset="0"/>
                  <a:buChar char="•"/>
                </a:pPr>
                <a:r>
                  <a:rPr lang="en-US" sz="2200" dirty="0"/>
                  <a:t>Higher “temperature” =  more volatile system. </a:t>
                </a:r>
              </a:p>
              <a:p>
                <a:pPr marL="1114425" lvl="2" indent="-428625">
                  <a:buFont typeface="Arial" panose="020B0604020202020204" pitchFamily="34" charset="0"/>
                  <a:buChar char="•"/>
                </a:pPr>
                <a:r>
                  <a:rPr lang="en-US" sz="2200" dirty="0"/>
                  <a:t>Lower “temperatures” = more stable system.</a:t>
                </a:r>
              </a:p>
              <a:p>
                <a:pPr marL="1114425" lvl="2" indent="-428625">
                  <a:buFont typeface="Arial" panose="020B0604020202020204" pitchFamily="34" charset="0"/>
                  <a:buChar char="•"/>
                </a:pPr>
                <a:endParaRPr lang="en-US" sz="2200" dirty="0"/>
              </a:p>
              <a:p>
                <a:pPr lvl="2"/>
                <a:endParaRPr lang="en-US" sz="2200" dirty="0"/>
              </a:p>
              <a:p>
                <a:pPr lvl="2"/>
                <a:endParaRPr lang="en-US" sz="2200" dirty="0"/>
              </a:p>
              <a:p>
                <a:pPr marL="1457325" lvl="3" indent="-428625">
                  <a:buFont typeface="Arial" panose="020B0604020202020204" pitchFamily="34" charset="0"/>
                  <a:buChar char="•"/>
                </a:pPr>
                <a14:m>
                  <m:oMath xmlns:m="http://schemas.openxmlformats.org/officeDocument/2006/math">
                    <m:r>
                      <m:rPr>
                        <m:sty m:val="p"/>
                      </m:rPr>
                      <a:rPr lang="el-GR" sz="2200">
                        <a:latin typeface="Cambria Math" panose="02040503050406030204" pitchFamily="18" charset="0"/>
                      </a:rPr>
                      <m:t>Δ</m:t>
                    </m:r>
                    <m:r>
                      <a:rPr lang="en-US" sz="2200" i="1">
                        <a:latin typeface="Cambria Math" panose="02040503050406030204" pitchFamily="18" charset="0"/>
                      </a:rPr>
                      <m:t>𝐸</m:t>
                    </m:r>
                  </m:oMath>
                </a14:m>
                <a:r>
                  <a:rPr lang="en-US" sz="2200" dirty="0"/>
                  <a:t> the difference in value/cost between states</a:t>
                </a:r>
              </a:p>
              <a:p>
                <a:pPr marL="1457325" lvl="3" indent="-428625">
                  <a:buFont typeface="Arial" panose="020B0604020202020204" pitchFamily="34" charset="0"/>
                  <a:buChar char="•"/>
                </a:pPr>
                <a14:m>
                  <m:oMath xmlns:m="http://schemas.openxmlformats.org/officeDocument/2006/math">
                    <m:r>
                      <m:rPr>
                        <m:sty m:val="p"/>
                      </m:rPr>
                      <a:rPr lang="en-US" sz="2200">
                        <a:latin typeface="Cambria Math" panose="02040503050406030204" pitchFamily="18" charset="0"/>
                      </a:rPr>
                      <m:t>T</m:t>
                    </m:r>
                  </m:oMath>
                </a14:m>
                <a:r>
                  <a:rPr lang="en-US" sz="2200" dirty="0"/>
                  <a:t> is a parameter of the algorithm:</a:t>
                </a:r>
              </a:p>
              <a:p>
                <a:pPr marL="1800225" lvl="4" indent="-428625">
                  <a:buFont typeface="Arial" panose="020B0604020202020204" pitchFamily="34" charset="0"/>
                  <a:buChar char="•"/>
                </a:pPr>
                <a:r>
                  <a:rPr lang="en-US" sz="2200" dirty="0"/>
                  <a:t>Values and rate of change determined by user</a:t>
                </a:r>
                <a:endParaRPr lang="en-US" sz="2100" dirty="0"/>
              </a:p>
              <a:p>
                <a:pPr lvl="1"/>
                <a:endParaRPr lang="en-US" sz="2100" dirty="0"/>
              </a:p>
            </p:txBody>
          </p:sp>
        </mc:Choice>
        <mc:Fallback xmlns="">
          <p:sp>
            <p:nvSpPr>
              <p:cNvPr id="2" name="TextBox 1">
                <a:extLst>
                  <a:ext uri="{FF2B5EF4-FFF2-40B4-BE49-F238E27FC236}">
                    <a16:creationId xmlns:a16="http://schemas.microsoft.com/office/drawing/2014/main" id="{BC56D602-7AE1-4B0E-9E1A-E92911521C43}"/>
                  </a:ext>
                </a:extLst>
              </p:cNvPr>
              <p:cNvSpPr txBox="1">
                <a:spLocks noRot="1" noChangeAspect="1" noMove="1" noResize="1" noEditPoints="1" noAdjustHandles="1" noChangeArrowheads="1" noChangeShapeType="1" noTextEdit="1"/>
              </p:cNvSpPr>
              <p:nvPr/>
            </p:nvSpPr>
            <p:spPr>
              <a:xfrm>
                <a:off x="1113639" y="1058586"/>
                <a:ext cx="7619815" cy="4847481"/>
              </a:xfrm>
              <a:prstGeom prst="rect">
                <a:avLst/>
              </a:prstGeom>
              <a:blipFill>
                <a:blip r:embed="rId2"/>
                <a:stretch>
                  <a:fillRect l="-1120" t="-8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D1B770-E4A9-4EDE-8454-63EBBCC9BBAD}"/>
                  </a:ext>
                </a:extLst>
              </p:cNvPr>
              <p:cNvSpPr/>
              <p:nvPr/>
            </p:nvSpPr>
            <p:spPr>
              <a:xfrm>
                <a:off x="3652224" y="3258106"/>
                <a:ext cx="212714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𝑒𝑥𝑝</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sty m:val="p"/>
                                </m:rPr>
                                <a:rPr lang="el-GR" sz="2000">
                                  <a:latin typeface="Cambria Math" panose="02040503050406030204" pitchFamily="18" charset="0"/>
                                </a:rPr>
                                <m:t>Δ</m:t>
                              </m:r>
                              <m:r>
                                <a:rPr lang="en-US" sz="2000" i="1">
                                  <a:latin typeface="Cambria Math" panose="02040503050406030204" pitchFamily="18" charset="0"/>
                                </a:rPr>
                                <m:t>𝐸</m:t>
                              </m:r>
                            </m:num>
                            <m:den>
                              <m:r>
                                <m:rPr>
                                  <m:sty m:val="p"/>
                                </m:rPr>
                                <a:rPr lang="en-US" sz="2000">
                                  <a:latin typeface="Cambria Math" panose="02040503050406030204" pitchFamily="18" charset="0"/>
                                </a:rPr>
                                <m:t>T</m:t>
                              </m:r>
                            </m:den>
                          </m:f>
                        </m:e>
                      </m:d>
                    </m:oMath>
                  </m:oMathPara>
                </a14:m>
                <a:endParaRPr lang="en-US" sz="2000" dirty="0"/>
              </a:p>
            </p:txBody>
          </p:sp>
        </mc:Choice>
        <mc:Fallback xmlns="">
          <p:sp>
            <p:nvSpPr>
              <p:cNvPr id="6" name="Rectangle 5">
                <a:extLst>
                  <a:ext uri="{FF2B5EF4-FFF2-40B4-BE49-F238E27FC236}">
                    <a16:creationId xmlns:a16="http://schemas.microsoft.com/office/drawing/2014/main" id="{FFD1B770-E4A9-4EDE-8454-63EBBCC9BBAD}"/>
                  </a:ext>
                </a:extLst>
              </p:cNvPr>
              <p:cNvSpPr>
                <a:spLocks noRot="1" noChangeAspect="1" noMove="1" noResize="1" noEditPoints="1" noAdjustHandles="1" noChangeArrowheads="1" noChangeShapeType="1" noTextEdit="1"/>
              </p:cNvSpPr>
              <p:nvPr/>
            </p:nvSpPr>
            <p:spPr>
              <a:xfrm>
                <a:off x="3652224" y="3258106"/>
                <a:ext cx="2127140" cy="783869"/>
              </a:xfrm>
              <a:prstGeom prst="rect">
                <a:avLst/>
              </a:prstGeom>
              <a:blipFill>
                <a:blip r:embed="rId3"/>
                <a:stretch>
                  <a:fillRect/>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6E3CFF71-3FD3-4E8D-A740-5DB1CF4A08A7}"/>
              </a:ext>
            </a:extLst>
          </p:cNvPr>
          <p:cNvSpPr txBox="1">
            <a:spLocks noChangeArrowheads="1"/>
          </p:cNvSpPr>
          <p:nvPr/>
        </p:nvSpPr>
        <p:spPr>
          <a:xfrm>
            <a:off x="355107" y="228600"/>
            <a:ext cx="8469297" cy="777240"/>
          </a:xfrm>
          <a:prstGeom prst="rect">
            <a:avLst/>
          </a:prstGeom>
        </p:spPr>
        <p:txBody>
          <a:bodyPr/>
          <a:lstStyle>
            <a:lvl1pPr algn="ctr" rtl="0" eaLnBrk="0" fontAlgn="base" hangingPunct="0">
              <a:spcBef>
                <a:spcPct val="0"/>
              </a:spcBef>
              <a:spcAft>
                <a:spcPct val="0"/>
              </a:spcAft>
              <a:defRPr sz="4400" b="1" kern="1200">
                <a:solidFill>
                  <a:srgbClr val="0000CC"/>
                </a:solidFill>
                <a:latin typeface="+mj-lt"/>
                <a:ea typeface="+mj-ea"/>
                <a:cs typeface="+mj-cs"/>
              </a:defRPr>
            </a:lvl1pPr>
            <a:lvl2pPr algn="ctr" rtl="0" eaLnBrk="0" fontAlgn="base" hangingPunct="0">
              <a:spcBef>
                <a:spcPct val="0"/>
              </a:spcBef>
              <a:spcAft>
                <a:spcPct val="0"/>
              </a:spcAft>
              <a:defRPr sz="4400" b="1">
                <a:solidFill>
                  <a:srgbClr val="0000CC"/>
                </a:solidFill>
                <a:latin typeface="Book Antiqua" panose="02040602050305030304" pitchFamily="18" charset="0"/>
              </a:defRPr>
            </a:lvl2pPr>
            <a:lvl3pPr algn="ctr" rtl="0" eaLnBrk="0" fontAlgn="base" hangingPunct="0">
              <a:spcBef>
                <a:spcPct val="0"/>
              </a:spcBef>
              <a:spcAft>
                <a:spcPct val="0"/>
              </a:spcAft>
              <a:defRPr sz="4400" b="1">
                <a:solidFill>
                  <a:srgbClr val="0000CC"/>
                </a:solidFill>
                <a:latin typeface="Book Antiqua" panose="02040602050305030304" pitchFamily="18" charset="0"/>
              </a:defRPr>
            </a:lvl3pPr>
            <a:lvl4pPr algn="ctr" rtl="0" eaLnBrk="0" fontAlgn="base" hangingPunct="0">
              <a:spcBef>
                <a:spcPct val="0"/>
              </a:spcBef>
              <a:spcAft>
                <a:spcPct val="0"/>
              </a:spcAft>
              <a:defRPr sz="4400" b="1">
                <a:solidFill>
                  <a:srgbClr val="0000CC"/>
                </a:solidFill>
                <a:latin typeface="Book Antiqua" panose="02040602050305030304" pitchFamily="18" charset="0"/>
              </a:defRPr>
            </a:lvl4pPr>
            <a:lvl5pPr algn="ctr" rtl="0" eaLnBrk="0" fontAlgn="base" hangingPunct="0">
              <a:spcBef>
                <a:spcPct val="0"/>
              </a:spcBef>
              <a:spcAft>
                <a:spcPct val="0"/>
              </a:spcAft>
              <a:defRPr sz="4400" b="1">
                <a:solidFill>
                  <a:srgbClr val="0000CC"/>
                </a:solidFill>
                <a:latin typeface="Book Antiqua" panose="02040602050305030304" pitchFamily="18" charset="0"/>
              </a:defRPr>
            </a:lvl5pPr>
            <a:lvl6pPr marL="457200" algn="ctr" rtl="0" eaLnBrk="0" fontAlgn="base" hangingPunct="0">
              <a:spcBef>
                <a:spcPct val="0"/>
              </a:spcBef>
              <a:spcAft>
                <a:spcPct val="0"/>
              </a:spcAft>
              <a:defRPr sz="4400" b="1">
                <a:solidFill>
                  <a:srgbClr val="0000CC"/>
                </a:solidFill>
                <a:latin typeface="Book Antiqua" panose="02040602050305030304" pitchFamily="18" charset="0"/>
              </a:defRPr>
            </a:lvl6pPr>
            <a:lvl7pPr marL="914400" algn="ctr" rtl="0" eaLnBrk="0" fontAlgn="base" hangingPunct="0">
              <a:spcBef>
                <a:spcPct val="0"/>
              </a:spcBef>
              <a:spcAft>
                <a:spcPct val="0"/>
              </a:spcAft>
              <a:defRPr sz="4400" b="1">
                <a:solidFill>
                  <a:srgbClr val="0000CC"/>
                </a:solidFill>
                <a:latin typeface="Book Antiqua" panose="02040602050305030304" pitchFamily="18" charset="0"/>
              </a:defRPr>
            </a:lvl7pPr>
            <a:lvl8pPr marL="1371600" algn="ctr" rtl="0" eaLnBrk="0" fontAlgn="base" hangingPunct="0">
              <a:spcBef>
                <a:spcPct val="0"/>
              </a:spcBef>
              <a:spcAft>
                <a:spcPct val="0"/>
              </a:spcAft>
              <a:defRPr sz="4400" b="1">
                <a:solidFill>
                  <a:srgbClr val="0000CC"/>
                </a:solidFill>
                <a:latin typeface="Book Antiqua" panose="02040602050305030304" pitchFamily="18" charset="0"/>
              </a:defRPr>
            </a:lvl8pPr>
            <a:lvl9pPr marL="1828800" algn="ctr" rtl="0" eaLnBrk="0" fontAlgn="base" hangingPunct="0">
              <a:spcBef>
                <a:spcPct val="0"/>
              </a:spcBef>
              <a:spcAft>
                <a:spcPct val="0"/>
              </a:spcAft>
              <a:defRPr sz="4400" b="1">
                <a:solidFill>
                  <a:srgbClr val="0000CC"/>
                </a:solidFill>
                <a:latin typeface="Book Antiqua" panose="02040602050305030304" pitchFamily="18" charset="0"/>
              </a:defRPr>
            </a:lvl9pPr>
          </a:lstStyle>
          <a:p>
            <a:pPr defTabSz="914400"/>
            <a:r>
              <a:rPr lang="en-US" altLang="zh-CN" sz="3600"/>
              <a:t>Simulated Annealing</a:t>
            </a:r>
            <a:endParaRPr lang="en-US" altLang="zh-CN" sz="3600" dirty="0"/>
          </a:p>
        </p:txBody>
      </p:sp>
    </p:spTree>
    <p:extLst>
      <p:ext uri="{BB962C8B-B14F-4D97-AF65-F5344CB8AC3E}">
        <p14:creationId xmlns:p14="http://schemas.microsoft.com/office/powerpoint/2010/main" val="4008118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D602-7AE1-4B0E-9E1A-E92911521C43}"/>
              </a:ext>
            </a:extLst>
          </p:cNvPr>
          <p:cNvSpPr txBox="1"/>
          <p:nvPr/>
        </p:nvSpPr>
        <p:spPr>
          <a:xfrm>
            <a:off x="1202416" y="454904"/>
            <a:ext cx="7134836" cy="2585323"/>
          </a:xfrm>
          <a:prstGeom prst="rect">
            <a:avLst/>
          </a:prstGeom>
          <a:noFill/>
        </p:spPr>
        <p:txBody>
          <a:bodyPr wrap="square" rtlCol="0">
            <a:spAutoFit/>
          </a:bodyPr>
          <a:lstStyle/>
          <a:p>
            <a:r>
              <a:rPr lang="en-US" sz="3600" b="1" dirty="0"/>
              <a:t>Simulated Annealing</a:t>
            </a:r>
            <a:endParaRPr lang="en-US" sz="3300" b="1" dirty="0"/>
          </a:p>
          <a:p>
            <a:pPr marL="428625" indent="-428625">
              <a:buFont typeface="Arial" panose="020B0604020202020204" pitchFamily="34" charset="0"/>
              <a:buChar char="•"/>
            </a:pPr>
            <a:r>
              <a:rPr lang="en-US" sz="2100" b="1" dirty="0"/>
              <a:t>Acceptance of new state is a function of temperature and how good/bad the state is compared to current one:</a:t>
            </a:r>
          </a:p>
          <a:p>
            <a:pPr marL="771525" lvl="1" indent="-428625">
              <a:buFont typeface="Arial" panose="020B0604020202020204" pitchFamily="34" charset="0"/>
              <a:buChar char="•"/>
            </a:pPr>
            <a:endParaRPr lang="en-US" sz="2100" dirty="0"/>
          </a:p>
          <a:p>
            <a:pPr lvl="1"/>
            <a:endParaRPr lang="en-US" sz="2100" dirty="0"/>
          </a:p>
          <a:p>
            <a:pPr lvl="1"/>
            <a:endParaRPr lang="en-US" sz="2100" dirty="0"/>
          </a:p>
        </p:txBody>
      </p:sp>
      <p:pic>
        <p:nvPicPr>
          <p:cNvPr id="4" name="Picture 3">
            <a:extLst>
              <a:ext uri="{FF2B5EF4-FFF2-40B4-BE49-F238E27FC236}">
                <a16:creationId xmlns:a16="http://schemas.microsoft.com/office/drawing/2014/main" id="{369D2CDB-70DA-462E-98F9-67D44BF71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623" y="2403022"/>
            <a:ext cx="2967910" cy="2967910"/>
          </a:xfrm>
          <a:prstGeom prst="rect">
            <a:avLst/>
          </a:prstGeom>
        </p:spPr>
      </p:pic>
      <p:pic>
        <p:nvPicPr>
          <p:cNvPr id="7" name="Picture 6">
            <a:extLst>
              <a:ext uri="{FF2B5EF4-FFF2-40B4-BE49-F238E27FC236}">
                <a16:creationId xmlns:a16="http://schemas.microsoft.com/office/drawing/2014/main" id="{B2670A96-B526-47A9-A5AD-5D0AC6BF3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846" y="2403022"/>
            <a:ext cx="2967910" cy="2967910"/>
          </a:xfrm>
          <a:prstGeom prst="rect">
            <a:avLst/>
          </a:prstGeom>
        </p:spPr>
      </p:pic>
      <p:pic>
        <p:nvPicPr>
          <p:cNvPr id="9" name="Picture 8">
            <a:extLst>
              <a:ext uri="{FF2B5EF4-FFF2-40B4-BE49-F238E27FC236}">
                <a16:creationId xmlns:a16="http://schemas.microsoft.com/office/drawing/2014/main" id="{AD87FAF0-9A0C-45D6-A45D-48506D577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68" y="2403022"/>
            <a:ext cx="2967910" cy="2967910"/>
          </a:xfrm>
          <a:prstGeom prst="rect">
            <a:avLst/>
          </a:prstGeom>
        </p:spPr>
      </p:pic>
      <p:sp>
        <p:nvSpPr>
          <p:cNvPr id="12" name="TextBox 11">
            <a:extLst>
              <a:ext uri="{FF2B5EF4-FFF2-40B4-BE49-F238E27FC236}">
                <a16:creationId xmlns:a16="http://schemas.microsoft.com/office/drawing/2014/main" id="{C835E83C-7BF8-4152-A6AB-15F2D5E7446B}"/>
              </a:ext>
            </a:extLst>
          </p:cNvPr>
          <p:cNvSpPr txBox="1"/>
          <p:nvPr/>
        </p:nvSpPr>
        <p:spPr>
          <a:xfrm>
            <a:off x="1982708" y="5399698"/>
            <a:ext cx="5133457" cy="300082"/>
          </a:xfrm>
          <a:prstGeom prst="rect">
            <a:avLst/>
          </a:prstGeom>
          <a:noFill/>
        </p:spPr>
        <p:txBody>
          <a:bodyPr wrap="none" rtlCol="0">
            <a:spAutoFit/>
          </a:bodyPr>
          <a:lstStyle/>
          <a:p>
            <a:pPr marL="214313" indent="-214313">
              <a:buFont typeface="Arial" panose="020B0604020202020204" pitchFamily="34" charset="0"/>
              <a:buChar char="•"/>
            </a:pPr>
            <a:r>
              <a:rPr lang="en-US" sz="1350" dirty="0"/>
              <a:t>Relatively good states (low-delta) are almost always accepted</a:t>
            </a:r>
          </a:p>
        </p:txBody>
      </p:sp>
    </p:spTree>
    <p:extLst>
      <p:ext uri="{BB962C8B-B14F-4D97-AF65-F5344CB8AC3E}">
        <p14:creationId xmlns:p14="http://schemas.microsoft.com/office/powerpoint/2010/main" val="77735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A29CB-1711-49BA-B139-A75714BF0DF3}"/>
              </a:ext>
            </a:extLst>
          </p:cNvPr>
          <p:cNvSpPr>
            <a:spLocks noGrp="1"/>
          </p:cNvSpPr>
          <p:nvPr>
            <p:ph type="title"/>
          </p:nvPr>
        </p:nvSpPr>
        <p:spPr/>
        <p:txBody>
          <a:bodyPr/>
          <a:lstStyle/>
          <a:p>
            <a:r>
              <a:rPr lang="zh-CN" altLang="en-US" dirty="0"/>
              <a:t>最优化方法</a:t>
            </a:r>
          </a:p>
        </p:txBody>
      </p:sp>
      <p:sp>
        <p:nvSpPr>
          <p:cNvPr id="3" name="内容占位符 2">
            <a:extLst>
              <a:ext uri="{FF2B5EF4-FFF2-40B4-BE49-F238E27FC236}">
                <a16:creationId xmlns:a16="http://schemas.microsoft.com/office/drawing/2014/main" id="{95833922-0CDE-48A9-9B20-00CB4ADE23EA}"/>
              </a:ext>
            </a:extLst>
          </p:cNvPr>
          <p:cNvSpPr>
            <a:spLocks noGrp="1"/>
          </p:cNvSpPr>
          <p:nvPr>
            <p:ph idx="1"/>
          </p:nvPr>
        </p:nvSpPr>
        <p:spPr/>
        <p:txBody>
          <a:bodyPr/>
          <a:lstStyle/>
          <a:p>
            <a:pPr>
              <a:lnSpc>
                <a:spcPct val="200000"/>
              </a:lnSpc>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最优化问题</a:t>
            </a:r>
            <a:endParaRPr lang="en-US" altLang="zh-CN"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梯度下降法</a:t>
            </a:r>
            <a:endParaRPr lang="en-US" altLang="zh-CN"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其他迭代算法</a:t>
            </a:r>
            <a:endParaRPr lang="en-US" altLang="zh-CN"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模拟退火算法</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403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C478CC35-46D6-4E1E-9D31-32C49B910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73" y="782606"/>
            <a:ext cx="6870886" cy="5041146"/>
          </a:xfrm>
          <a:prstGeom prst="rect">
            <a:avLst/>
          </a:prstGeom>
        </p:spPr>
      </p:pic>
      <p:sp>
        <p:nvSpPr>
          <p:cNvPr id="3" name="矩形 2">
            <a:extLst>
              <a:ext uri="{FF2B5EF4-FFF2-40B4-BE49-F238E27FC236}">
                <a16:creationId xmlns:a16="http://schemas.microsoft.com/office/drawing/2014/main" id="{C4D32EC6-516C-4026-91C5-3C0D923027E7}"/>
              </a:ext>
            </a:extLst>
          </p:cNvPr>
          <p:cNvSpPr/>
          <p:nvPr/>
        </p:nvSpPr>
        <p:spPr>
          <a:xfrm>
            <a:off x="6842576" y="5706062"/>
            <a:ext cx="1531188" cy="369332"/>
          </a:xfrm>
          <a:prstGeom prst="rect">
            <a:avLst/>
          </a:prstGeom>
        </p:spPr>
        <p:txBody>
          <a:bodyPr wrap="none">
            <a:spAutoFit/>
          </a:bodyPr>
          <a:lstStyle/>
          <a:p>
            <a:r>
              <a:rPr lang="en-US" altLang="zh-CN" dirty="0"/>
              <a:t>maximization</a:t>
            </a:r>
            <a:endParaRPr lang="zh-CN" altLang="en-US" dirty="0"/>
          </a:p>
        </p:txBody>
      </p:sp>
    </p:spTree>
    <p:extLst>
      <p:ext uri="{BB962C8B-B14F-4D97-AF65-F5344CB8AC3E}">
        <p14:creationId xmlns:p14="http://schemas.microsoft.com/office/powerpoint/2010/main" val="345710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EC8EA-4DD8-41E8-8A27-F5F0911DF071}"/>
              </a:ext>
            </a:extLst>
          </p:cNvPr>
          <p:cNvSpPr>
            <a:spLocks noGrp="1"/>
          </p:cNvSpPr>
          <p:nvPr>
            <p:ph type="title"/>
          </p:nvPr>
        </p:nvSpPr>
        <p:spPr/>
        <p:txBody>
          <a:bodyPr/>
          <a:lstStyle/>
          <a:p>
            <a:endParaRPr lang="zh-CN" altLang="en-US" sz="3200" dirty="0"/>
          </a:p>
        </p:txBody>
      </p:sp>
      <p:sp>
        <p:nvSpPr>
          <p:cNvPr id="3" name="内容占位符 2">
            <a:extLst>
              <a:ext uri="{FF2B5EF4-FFF2-40B4-BE49-F238E27FC236}">
                <a16:creationId xmlns:a16="http://schemas.microsoft.com/office/drawing/2014/main" id="{4E96479D-32F4-44B8-B00C-FE8CBC135D67}"/>
              </a:ext>
            </a:extLst>
          </p:cNvPr>
          <p:cNvSpPr>
            <a:spLocks noGrp="1"/>
          </p:cNvSpPr>
          <p:nvPr>
            <p:ph idx="1"/>
          </p:nvPr>
        </p:nvSpPr>
        <p:spPr/>
        <p:txBody>
          <a:bodyPr/>
          <a:lstStyle/>
          <a:p>
            <a:r>
              <a:rPr lang="en-US" altLang="zh-CN" dirty="0"/>
              <a:t>What about these multi-modal,  noisy and even discontinuous  functions?</a:t>
            </a:r>
            <a:endParaRPr lang="zh-CN" altLang="en-US" dirty="0"/>
          </a:p>
        </p:txBody>
      </p:sp>
      <p:grpSp>
        <p:nvGrpSpPr>
          <p:cNvPr id="5" name="Group 3">
            <a:extLst>
              <a:ext uri="{FF2B5EF4-FFF2-40B4-BE49-F238E27FC236}">
                <a16:creationId xmlns:a16="http://schemas.microsoft.com/office/drawing/2014/main" id="{9AD9A989-D1B9-463A-A948-D292ACE4F4F0}"/>
              </a:ext>
            </a:extLst>
          </p:cNvPr>
          <p:cNvGrpSpPr>
            <a:grpSpLocks/>
          </p:cNvGrpSpPr>
          <p:nvPr/>
        </p:nvGrpSpPr>
        <p:grpSpPr bwMode="auto">
          <a:xfrm>
            <a:off x="419099" y="2132583"/>
            <a:ext cx="8305801" cy="3477896"/>
            <a:chOff x="1440" y="3840"/>
            <a:chExt cx="13080" cy="5477"/>
          </a:xfrm>
        </p:grpSpPr>
        <p:pic>
          <p:nvPicPr>
            <p:cNvPr id="3077" name="Picture 5">
              <a:extLst>
                <a:ext uri="{FF2B5EF4-FFF2-40B4-BE49-F238E27FC236}">
                  <a16:creationId xmlns:a16="http://schemas.microsoft.com/office/drawing/2014/main" id="{73A2F6D8-3B30-4BE4-903A-55018F7F4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 y="3840"/>
              <a:ext cx="6480" cy="5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EEC0BEB-2899-4517-9B94-445BCAA12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 y="3840"/>
              <a:ext cx="6360" cy="54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29710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C6B6B-07FF-4D51-A1FB-2EAAF3BBBCAD}"/>
              </a:ext>
            </a:extLst>
          </p:cNvPr>
          <p:cNvSpPr>
            <a:spLocks noGrp="1"/>
          </p:cNvSpPr>
          <p:nvPr>
            <p:ph type="title"/>
          </p:nvPr>
        </p:nvSpPr>
        <p:spPr>
          <a:xfrm>
            <a:off x="255270" y="282844"/>
            <a:ext cx="8633460" cy="807720"/>
          </a:xfrm>
        </p:spPr>
        <p:txBody>
          <a:bodyPr/>
          <a:lstStyle/>
          <a:p>
            <a:r>
              <a:rPr lang="en-US" altLang="zh-CN" sz="3600" dirty="0"/>
              <a:t>Multi-Agent Optimization in Continuous Space</a:t>
            </a:r>
            <a:endParaRPr lang="zh-CN" altLang="en-US" sz="3600" dirty="0"/>
          </a:p>
        </p:txBody>
      </p:sp>
      <p:sp>
        <p:nvSpPr>
          <p:cNvPr id="3" name="内容占位符 2">
            <a:extLst>
              <a:ext uri="{FF2B5EF4-FFF2-40B4-BE49-F238E27FC236}">
                <a16:creationId xmlns:a16="http://schemas.microsoft.com/office/drawing/2014/main" id="{5FD7DD84-C609-45FE-AA73-7082F9AC42A0}"/>
              </a:ext>
            </a:extLst>
          </p:cNvPr>
          <p:cNvSpPr>
            <a:spLocks noGrp="1"/>
          </p:cNvSpPr>
          <p:nvPr>
            <p:ph idx="1"/>
          </p:nvPr>
        </p:nvSpPr>
        <p:spPr/>
        <p:txBody>
          <a:bodyPr/>
          <a:lstStyle/>
          <a:p>
            <a:endParaRPr lang="zh-CN" altLang="en-US" dirty="0"/>
          </a:p>
        </p:txBody>
      </p:sp>
      <p:grpSp>
        <p:nvGrpSpPr>
          <p:cNvPr id="5" name="Group 3">
            <a:extLst>
              <a:ext uri="{FF2B5EF4-FFF2-40B4-BE49-F238E27FC236}">
                <a16:creationId xmlns:a16="http://schemas.microsoft.com/office/drawing/2014/main" id="{2FD135B2-58D8-40C5-88AA-0747C5E3AC35}"/>
              </a:ext>
            </a:extLst>
          </p:cNvPr>
          <p:cNvGrpSpPr>
            <a:grpSpLocks/>
          </p:cNvGrpSpPr>
          <p:nvPr/>
        </p:nvGrpSpPr>
        <p:grpSpPr bwMode="auto">
          <a:xfrm>
            <a:off x="1505268" y="1192529"/>
            <a:ext cx="6858001" cy="4800601"/>
            <a:chOff x="2760" y="3480"/>
            <a:chExt cx="10800" cy="7560"/>
          </a:xfrm>
        </p:grpSpPr>
        <p:pic>
          <p:nvPicPr>
            <p:cNvPr id="4101" name="Picture 5">
              <a:extLst>
                <a:ext uri="{FF2B5EF4-FFF2-40B4-BE49-F238E27FC236}">
                  <a16:creationId xmlns:a16="http://schemas.microsoft.com/office/drawing/2014/main" id="{F2B6641E-4F84-4D9A-A223-1AAF80E84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 y="3480"/>
              <a:ext cx="10800" cy="75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6FEDFA3-2E1C-4D87-BA4E-D5A6EFE23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 y="6478"/>
              <a:ext cx="740" cy="594"/>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F848FE2F-2C62-49B1-B396-9F15B3B2E2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 y="6478"/>
              <a:ext cx="623" cy="71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CE95EBD-A8FB-45AA-BBD3-3C03EAF15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2" y="5018"/>
              <a:ext cx="1219" cy="1334"/>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D23E411F-ECC3-4FF3-8A6B-9B056E1B71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 y="7025"/>
              <a:ext cx="624" cy="118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E8B6C14-CB3F-46DD-B4C4-53DD93F738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8" y="4432"/>
              <a:ext cx="2410" cy="2055"/>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a:extLst>
                <a:ext uri="{FF2B5EF4-FFF2-40B4-BE49-F238E27FC236}">
                  <a16:creationId xmlns:a16="http://schemas.microsoft.com/office/drawing/2014/main" id="{4999B0EA-B1DC-40EF-9CE4-243B1721A9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4" y="5076"/>
              <a:ext cx="473" cy="99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BE233CF7-B68E-4509-B24A-BA0093DA13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1" y="5828"/>
              <a:ext cx="1157" cy="1363"/>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a:extLst>
                <a:ext uri="{FF2B5EF4-FFF2-40B4-BE49-F238E27FC236}">
                  <a16:creationId xmlns:a16="http://schemas.microsoft.com/office/drawing/2014/main" id="{C2937FD6-261F-421A-84EC-91EE9BDE93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58" y="6478"/>
              <a:ext cx="654" cy="83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矩形 8">
            <a:extLst>
              <a:ext uri="{FF2B5EF4-FFF2-40B4-BE49-F238E27FC236}">
                <a16:creationId xmlns:a16="http://schemas.microsoft.com/office/drawing/2014/main" id="{DAF3E15A-F89C-4367-B3F6-DE1E4A32A6D1}"/>
              </a:ext>
            </a:extLst>
          </p:cNvPr>
          <p:cNvSpPr/>
          <p:nvPr/>
        </p:nvSpPr>
        <p:spPr>
          <a:xfrm>
            <a:off x="780731" y="5418117"/>
            <a:ext cx="4572000" cy="369332"/>
          </a:xfrm>
          <a:prstGeom prst="rect">
            <a:avLst/>
          </a:prstGeom>
        </p:spPr>
        <p:txBody>
          <a:bodyPr>
            <a:spAutoFit/>
          </a:bodyPr>
          <a:lstStyle/>
          <a:p>
            <a:r>
              <a:rPr lang="en-US" altLang="zh-CN" dirty="0"/>
              <a:t>Randomly Initialized Agents</a:t>
            </a:r>
          </a:p>
        </p:txBody>
      </p:sp>
      <p:pic>
        <p:nvPicPr>
          <p:cNvPr id="4129" name="Picture 33">
            <a:extLst>
              <a:ext uri="{FF2B5EF4-FFF2-40B4-BE49-F238E27FC236}">
                <a16:creationId xmlns:a16="http://schemas.microsoft.com/office/drawing/2014/main" id="{5D17832A-617B-4BC8-B64E-4647C81BB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5640" y="2521266"/>
            <a:ext cx="419100" cy="534988"/>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D4A637B2-B3FD-4871-AB1A-3EE2D6ACF848}"/>
              </a:ext>
            </a:extLst>
          </p:cNvPr>
          <p:cNvSpPr/>
          <p:nvPr/>
        </p:nvSpPr>
        <p:spPr>
          <a:xfrm>
            <a:off x="6731478" y="1573444"/>
            <a:ext cx="902811" cy="369332"/>
          </a:xfrm>
          <a:prstGeom prst="rect">
            <a:avLst/>
          </a:prstGeom>
        </p:spPr>
        <p:txBody>
          <a:bodyPr wrap="none">
            <a:spAutoFit/>
          </a:bodyPr>
          <a:lstStyle/>
          <a:p>
            <a:r>
              <a:rPr lang="en-US" altLang="zh-CN" dirty="0"/>
              <a:t>Agents</a:t>
            </a:r>
            <a:endParaRPr lang="zh-CN" altLang="en-US" dirty="0"/>
          </a:p>
        </p:txBody>
      </p:sp>
    </p:spTree>
    <p:extLst>
      <p:ext uri="{BB962C8B-B14F-4D97-AF65-F5344CB8AC3E}">
        <p14:creationId xmlns:p14="http://schemas.microsoft.com/office/powerpoint/2010/main" val="13841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17FB3-5243-41B9-98BA-CD80639BC77A}"/>
              </a:ext>
            </a:extLst>
          </p:cNvPr>
          <p:cNvSpPr>
            <a:spLocks noGrp="1"/>
          </p:cNvSpPr>
          <p:nvPr>
            <p:ph type="title"/>
          </p:nvPr>
        </p:nvSpPr>
        <p:spPr/>
        <p:txBody>
          <a:bodyPr/>
          <a:lstStyle/>
          <a:p>
            <a:r>
              <a:rPr lang="en-US" altLang="zh-CN" dirty="0"/>
              <a:t>After Convergence</a:t>
            </a:r>
            <a:endParaRPr lang="zh-CN" altLang="en-US" dirty="0"/>
          </a:p>
        </p:txBody>
      </p:sp>
      <p:sp>
        <p:nvSpPr>
          <p:cNvPr id="3" name="内容占位符 2">
            <a:extLst>
              <a:ext uri="{FF2B5EF4-FFF2-40B4-BE49-F238E27FC236}">
                <a16:creationId xmlns:a16="http://schemas.microsoft.com/office/drawing/2014/main" id="{1E472D1A-2408-47A2-8F31-A7446C6FD577}"/>
              </a:ext>
            </a:extLst>
          </p:cNvPr>
          <p:cNvSpPr>
            <a:spLocks noGrp="1"/>
          </p:cNvSpPr>
          <p:nvPr>
            <p:ph idx="1"/>
          </p:nvPr>
        </p:nvSpPr>
        <p:spPr/>
        <p:txBody>
          <a:bodyPr/>
          <a:lstStyle/>
          <a:p>
            <a:endParaRPr lang="zh-CN" altLang="en-US" dirty="0"/>
          </a:p>
        </p:txBody>
      </p:sp>
      <p:pic>
        <p:nvPicPr>
          <p:cNvPr id="5127" name="Picture 7">
            <a:extLst>
              <a:ext uri="{FF2B5EF4-FFF2-40B4-BE49-F238E27FC236}">
                <a16:creationId xmlns:a16="http://schemas.microsoft.com/office/drawing/2014/main" id="{447C135A-23ED-4B59-BC79-324CBADBB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255" y="1171771"/>
            <a:ext cx="6668146" cy="484802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a:extLst>
              <a:ext uri="{FF2B5EF4-FFF2-40B4-BE49-F238E27FC236}">
                <a16:creationId xmlns:a16="http://schemas.microsoft.com/office/drawing/2014/main" id="{8981A428-F5B8-4EF0-AED6-9EFFA4039E73}"/>
              </a:ext>
            </a:extLst>
          </p:cNvPr>
          <p:cNvGrpSpPr/>
          <p:nvPr/>
        </p:nvGrpSpPr>
        <p:grpSpPr>
          <a:xfrm>
            <a:off x="4119434" y="1521460"/>
            <a:ext cx="2554605" cy="1355725"/>
            <a:chOff x="7327583" y="235695"/>
            <a:chExt cx="2554605" cy="1355725"/>
          </a:xfrm>
        </p:grpSpPr>
        <p:pic>
          <p:nvPicPr>
            <p:cNvPr id="22" name="Picture 19">
              <a:extLst>
                <a:ext uri="{FF2B5EF4-FFF2-40B4-BE49-F238E27FC236}">
                  <a16:creationId xmlns:a16="http://schemas.microsoft.com/office/drawing/2014/main" id="{AAD2EF60-DB03-4E77-9AAB-56B61A0BC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583" y="235695"/>
              <a:ext cx="2554605" cy="13557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a:extLst>
                <a:ext uri="{FF2B5EF4-FFF2-40B4-BE49-F238E27FC236}">
                  <a16:creationId xmlns:a16="http://schemas.microsoft.com/office/drawing/2014/main" id="{8498982B-B981-4CB7-89AC-C55639BAC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196" y="345695"/>
              <a:ext cx="344011" cy="4836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48201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4009C-5134-473F-9B4B-25EEED3C4CB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82AE84B-9A98-427B-BD1F-7532CB9C6322}"/>
              </a:ext>
            </a:extLst>
          </p:cNvPr>
          <p:cNvSpPr>
            <a:spLocks noGrp="1"/>
          </p:cNvSpPr>
          <p:nvPr>
            <p:ph idx="1"/>
          </p:nvPr>
        </p:nvSpPr>
        <p:spPr/>
        <p:txBody>
          <a:bodyPr/>
          <a:lstStyle/>
          <a:p>
            <a:pPr>
              <a:buFont typeface="Wingdings" panose="05000000000000000000" pitchFamily="2" charset="2"/>
              <a:buChar char="n"/>
            </a:pPr>
            <a:r>
              <a:rPr lang="zh-CN" altLang="en-US" dirty="0"/>
              <a:t>基于梯度的最优化方法在满足某些严格条件下能保证收敛全局最优</a:t>
            </a:r>
            <a:endParaRPr lang="en-US" altLang="zh-CN" dirty="0"/>
          </a:p>
          <a:p>
            <a:pPr>
              <a:buFont typeface="Wingdings" panose="05000000000000000000" pitchFamily="2" charset="2"/>
              <a:buChar char="n"/>
            </a:pPr>
            <a:r>
              <a:rPr lang="zh-CN" altLang="en-US" dirty="0"/>
              <a:t>不适合求解非线性、多模态的最优化问题</a:t>
            </a:r>
            <a:endParaRPr lang="en-US" altLang="zh-CN" dirty="0"/>
          </a:p>
          <a:p>
            <a:pPr>
              <a:buFont typeface="Wingdings" panose="05000000000000000000" pitchFamily="2" charset="2"/>
              <a:buChar char="n"/>
            </a:pPr>
            <a:r>
              <a:rPr lang="zh-CN" altLang="en-US" dirty="0"/>
              <a:t>无法求解非连续、不可导、病态的问题</a:t>
            </a:r>
            <a:endParaRPr lang="en-US" altLang="zh-CN" dirty="0"/>
          </a:p>
          <a:p>
            <a:pPr>
              <a:buFont typeface="Wingdings" panose="05000000000000000000" pitchFamily="2" charset="2"/>
              <a:buChar char="n"/>
            </a:pPr>
            <a:r>
              <a:rPr lang="zh-CN" altLang="en-US" dirty="0"/>
              <a:t>无法求解离散空间内的优化问题，</a:t>
            </a:r>
            <a:r>
              <a:rPr lang="en-US" altLang="zh-CN" dirty="0"/>
              <a:t>e.g.</a:t>
            </a:r>
            <a:r>
              <a:rPr lang="zh-CN" altLang="en-US" dirty="0"/>
              <a:t>，背包问题、</a:t>
            </a:r>
            <a:r>
              <a:rPr lang="en-US" altLang="zh-CN" dirty="0"/>
              <a:t>TSP</a:t>
            </a:r>
            <a:r>
              <a:rPr lang="zh-CN" altLang="en-US" dirty="0"/>
              <a:t>等</a:t>
            </a:r>
            <a:endParaRPr lang="en-US" altLang="zh-CN" dirty="0"/>
          </a:p>
          <a:p>
            <a:pPr>
              <a:buFont typeface="Wingdings" panose="05000000000000000000" pitchFamily="2" charset="2"/>
              <a:buChar char="n"/>
            </a:pPr>
            <a:r>
              <a:rPr lang="zh-CN" altLang="en-US" dirty="0"/>
              <a:t>无法求解多目标优化问题</a:t>
            </a:r>
            <a:endParaRPr lang="en-US" altLang="zh-CN" dirty="0"/>
          </a:p>
          <a:p>
            <a:endParaRPr lang="zh-CN" altLang="en-US" dirty="0"/>
          </a:p>
        </p:txBody>
      </p:sp>
    </p:spTree>
    <p:extLst>
      <p:ext uri="{BB962C8B-B14F-4D97-AF65-F5344CB8AC3E}">
        <p14:creationId xmlns:p14="http://schemas.microsoft.com/office/powerpoint/2010/main" val="386222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A29CB-1711-49BA-B139-A75714BF0DF3}"/>
              </a:ext>
            </a:extLst>
          </p:cNvPr>
          <p:cNvSpPr>
            <a:spLocks noGrp="1"/>
          </p:cNvSpPr>
          <p:nvPr>
            <p:ph type="title"/>
          </p:nvPr>
        </p:nvSpPr>
        <p:spPr>
          <a:xfrm>
            <a:off x="760385" y="119620"/>
            <a:ext cx="7886700" cy="891223"/>
          </a:xfrm>
        </p:spPr>
        <p:txBody>
          <a:bodyPr/>
          <a:lstStyle/>
          <a:p>
            <a:r>
              <a:rPr lang="zh-CN" altLang="en-US" dirty="0"/>
              <a:t>最优化问题</a:t>
            </a:r>
          </a:p>
        </p:txBody>
      </p:sp>
      <p:sp>
        <p:nvSpPr>
          <p:cNvPr id="3" name="内容占位符 2">
            <a:extLst>
              <a:ext uri="{FF2B5EF4-FFF2-40B4-BE49-F238E27FC236}">
                <a16:creationId xmlns:a16="http://schemas.microsoft.com/office/drawing/2014/main" id="{95833922-0CDE-48A9-9B20-00CB4ADE23EA}"/>
              </a:ext>
            </a:extLst>
          </p:cNvPr>
          <p:cNvSpPr>
            <a:spLocks noGrp="1"/>
          </p:cNvSpPr>
          <p:nvPr>
            <p:ph idx="1"/>
          </p:nvPr>
        </p:nvSpPr>
        <p:spPr/>
        <p:txBody>
          <a:bodyPr/>
          <a:lstStyle/>
          <a:p>
            <a:pPr marL="0" indent="0">
              <a:buNone/>
            </a:pPr>
            <a:r>
              <a:rPr lang="zh-CN" altLang="en-US" sz="2800" dirty="0"/>
              <a:t>最优化问题的一般数学模型（最小化优化）：</a:t>
            </a:r>
            <a:endParaRPr lang="en-US" altLang="zh-CN" sz="2800" dirty="0"/>
          </a:p>
          <a:p>
            <a:pPr marL="0" indent="0">
              <a:buNone/>
            </a:pPr>
            <a:endParaRPr lang="en-US" altLang="zh-CN" sz="2800" b="1" i="1" dirty="0">
              <a:latin typeface="Times New Roman" panose="02020603050405020304" pitchFamily="18" charset="0"/>
              <a:cs typeface="Times New Roman" panose="02020603050405020304" pitchFamily="18" charset="0"/>
            </a:endParaRPr>
          </a:p>
          <a:p>
            <a:pPr marL="0" indent="0">
              <a:buNone/>
            </a:pPr>
            <a:endParaRPr lang="en-US" altLang="zh-CN" sz="2800" b="1" i="1" dirty="0">
              <a:latin typeface="Times New Roman" panose="02020603050405020304" pitchFamily="18" charset="0"/>
              <a:cs typeface="Times New Roman" panose="02020603050405020304" pitchFamily="18" charset="0"/>
            </a:endParaRPr>
          </a:p>
          <a:p>
            <a:pPr marL="0" indent="0">
              <a:buNone/>
            </a:pPr>
            <a:endParaRPr lang="en-US" altLang="zh-CN" sz="2800" b="1" i="1" dirty="0">
              <a:latin typeface="Times New Roman" panose="02020603050405020304" pitchFamily="18" charset="0"/>
              <a:cs typeface="Times New Roman" panose="02020603050405020304" pitchFamily="18" charset="0"/>
            </a:endParaRPr>
          </a:p>
          <a:p>
            <a:r>
              <a:rPr lang="en-US" altLang="zh-CN" sz="2800" b="1" i="1" dirty="0">
                <a:latin typeface="Times New Roman" panose="02020603050405020304" pitchFamily="18" charset="0"/>
                <a:cs typeface="Times New Roman" panose="02020603050405020304" pitchFamily="18" charset="0"/>
              </a:rPr>
              <a:t>x </a:t>
            </a:r>
            <a:r>
              <a:rPr lang="zh-CN" altLang="en-US" sz="2800" dirty="0">
                <a:latin typeface="Times New Roman" panose="02020603050405020304" pitchFamily="18" charset="0"/>
                <a:cs typeface="Times New Roman" panose="02020603050405020304" pitchFamily="18" charset="0"/>
              </a:rPr>
              <a:t>为问题的一个解，是一个 </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维向量</a:t>
            </a:r>
            <a:endParaRPr lang="en-US" altLang="zh-CN" sz="2800" dirty="0">
              <a:latin typeface="Times New Roman" panose="02020603050405020304" pitchFamily="18" charset="0"/>
              <a:cs typeface="Times New Roman" panose="02020603050405020304" pitchFamily="18" charset="0"/>
            </a:endParaRPr>
          </a:p>
          <a:p>
            <a:r>
              <a:rPr lang="en-US" altLang="zh-CN" sz="2800" b="1" i="1" dirty="0">
                <a:latin typeface="Times New Roman" panose="02020603050405020304" pitchFamily="18" charset="0"/>
                <a:cs typeface="Times New Roman" panose="02020603050405020304" pitchFamily="18" charset="0"/>
              </a:rPr>
              <a:t>f</a:t>
            </a:r>
            <a:r>
              <a:rPr lang="en-US" altLang="zh-CN" sz="2800"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i="1"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为目标函数，此处求使目标函数最小的解</a:t>
            </a:r>
            <a:endParaRPr lang="en-US" altLang="zh-CN" sz="2800" dirty="0">
              <a:latin typeface="Times New Roman" panose="02020603050405020304" pitchFamily="18" charset="0"/>
              <a:cs typeface="Times New Roman" panose="02020603050405020304" pitchFamily="18" charset="0"/>
            </a:endParaRPr>
          </a:p>
          <a:p>
            <a:r>
              <a:rPr lang="en-US" altLang="zh-CN" sz="2800" i="1" dirty="0">
                <a:latin typeface="Times New Roman" panose="02020603050405020304" pitchFamily="18" charset="0"/>
                <a:cs typeface="Times New Roman" panose="02020603050405020304" pitchFamily="18" charset="0"/>
              </a:rPr>
              <a:t>h</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i="1"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为等式约束函数，</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g</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i="1"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为不等式约束函数</a:t>
            </a:r>
            <a:endParaRPr lang="en-US" altLang="zh-C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63D5B0-2948-4048-BD19-0DFEC705BA52}"/>
                  </a:ext>
                </a:extLst>
              </p:cNvPr>
              <p:cNvSpPr txBox="1"/>
              <p:nvPr/>
            </p:nvSpPr>
            <p:spPr>
              <a:xfrm>
                <a:off x="1673818" y="2111250"/>
                <a:ext cx="4890762" cy="369332"/>
              </a:xfrm>
              <a:prstGeom prst="rect">
                <a:avLst/>
              </a:prstGeom>
              <a:noFill/>
            </p:spPr>
            <p:txBody>
              <a:bodyPr wrap="none" lIns="0" tIns="0" rIns="0" bIns="0" rtlCol="0">
                <a:spAutoFit/>
              </a:bodyPr>
              <a:lstStyle/>
              <a:p>
                <a:pPr algn="ctr"/>
                <a14:m>
                  <m:oMath xmlns:m="http://schemas.openxmlformats.org/officeDocument/2006/math">
                    <m:r>
                      <a:rPr lang="en-US" altLang="zh-CN" sz="2400" b="0" i="1" smtClean="0">
                        <a:latin typeface="Cambria Math" panose="02040503050406030204" pitchFamily="18" charset="0"/>
                      </a:rPr>
                      <m:t>𝑚𝑖𝑛𝑖𝑚𝑖𝑧𝑒</m:t>
                    </m:r>
                    <m:r>
                      <a:rPr lang="en-US" altLang="zh-CN" sz="2400" b="0" i="1" smtClean="0">
                        <a:latin typeface="Cambria Math" panose="02040503050406030204" pitchFamily="18" charset="0"/>
                      </a:rPr>
                      <m:t> </m:t>
                    </m:r>
                    <m:r>
                      <a:rPr lang="en-US" altLang="zh-CN" sz="2400" b="1" i="1" smtClean="0">
                        <a:latin typeface="Cambria Math" panose="02040503050406030204" pitchFamily="18" charset="0"/>
                      </a:rPr>
                      <m:t>𝒇</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e>
                        </m:d>
                      </m:e>
                    </m:d>
                  </m:oMath>
                </a14:m>
                <a:r>
                  <a:rPr lang="en-US" altLang="zh-CN" sz="2400" b="0" dirty="0"/>
                  <a:t>,</a:t>
                </a:r>
                <a:r>
                  <a:rPr lang="en-US" altLang="zh-CN" sz="2400" b="0" dirty="0" err="1"/>
                  <a:t>i</a:t>
                </a:r>
                <a:r>
                  <a:rPr lang="en-US" altLang="zh-CN" sz="2400" b="0" dirty="0"/>
                  <a:t>=1,2,…</a:t>
                </a:r>
              </a:p>
            </p:txBody>
          </p:sp>
        </mc:Choice>
        <mc:Fallback xmlns="">
          <p:sp>
            <p:nvSpPr>
              <p:cNvPr id="5" name="文本框 4">
                <a:extLst>
                  <a:ext uri="{FF2B5EF4-FFF2-40B4-BE49-F238E27FC236}">
                    <a16:creationId xmlns:a16="http://schemas.microsoft.com/office/drawing/2014/main" id="{B163D5B0-2948-4048-BD19-0DFEC705BA52}"/>
                  </a:ext>
                </a:extLst>
              </p:cNvPr>
              <p:cNvSpPr txBox="1">
                <a:spLocks noRot="1" noChangeAspect="1" noMove="1" noResize="1" noEditPoints="1" noAdjustHandles="1" noChangeArrowheads="1" noChangeShapeType="1" noTextEdit="1"/>
              </p:cNvSpPr>
              <p:nvPr/>
            </p:nvSpPr>
            <p:spPr>
              <a:xfrm>
                <a:off x="1673818" y="2111250"/>
                <a:ext cx="4890762" cy="369332"/>
              </a:xfrm>
              <a:prstGeom prst="rect">
                <a:avLst/>
              </a:prstGeom>
              <a:blipFill>
                <a:blip r:embed="rId2"/>
                <a:stretch>
                  <a:fillRect l="-1870" t="-22951" r="-3367" b="-508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9B5ECDB-CA78-41FF-9441-13217A4B4C99}"/>
                  </a:ext>
                </a:extLst>
              </p:cNvPr>
              <p:cNvSpPr txBox="1"/>
              <p:nvPr/>
            </p:nvSpPr>
            <p:spPr>
              <a:xfrm>
                <a:off x="1673818" y="2635599"/>
                <a:ext cx="5617179"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rPr>
                        <m:t>𝑠𝑢𝑏𝑗𝑒𝑐𝑡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𝑡𝑜</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ea typeface="Cambria Math" panose="02040503050406030204" pitchFamily="18" charset="0"/>
                        </a:rPr>
                        <m:t>≤0,</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h</m:t>
                          </m:r>
                        </m:e>
                        <m:sub>
                          <m:r>
                            <a:rPr lang="en-US" altLang="zh-CN" sz="2400" b="0" i="1" smtClean="0">
                              <a:latin typeface="Cambria Math" panose="02040503050406030204" pitchFamily="18" charset="0"/>
                              <a:ea typeface="Cambria Math" panose="02040503050406030204" pitchFamily="18" charset="0"/>
                            </a:rPr>
                            <m:t>𝑖</m:t>
                          </m:r>
                        </m:sub>
                      </m:sSub>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𝑥</m:t>
                          </m:r>
                        </m:e>
                      </m:d>
                      <m:r>
                        <a:rPr lang="en-US" altLang="zh-CN" sz="2400" b="0" i="1"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=1,2,…</m:t>
                      </m:r>
                    </m:oMath>
                  </m:oMathPara>
                </a14:m>
                <a:endParaRPr lang="en-US" altLang="zh-CN" sz="2400" b="0" dirty="0"/>
              </a:p>
            </p:txBody>
          </p:sp>
        </mc:Choice>
        <mc:Fallback xmlns="">
          <p:sp>
            <p:nvSpPr>
              <p:cNvPr id="7" name="文本框 6">
                <a:extLst>
                  <a:ext uri="{FF2B5EF4-FFF2-40B4-BE49-F238E27FC236}">
                    <a16:creationId xmlns:a16="http://schemas.microsoft.com/office/drawing/2014/main" id="{49B5ECDB-CA78-41FF-9441-13217A4B4C99}"/>
                  </a:ext>
                </a:extLst>
              </p:cNvPr>
              <p:cNvSpPr txBox="1">
                <a:spLocks noRot="1" noChangeAspect="1" noMove="1" noResize="1" noEditPoints="1" noAdjustHandles="1" noChangeArrowheads="1" noChangeShapeType="1" noTextEdit="1"/>
              </p:cNvSpPr>
              <p:nvPr/>
            </p:nvSpPr>
            <p:spPr>
              <a:xfrm>
                <a:off x="1673818" y="2635599"/>
                <a:ext cx="5617179" cy="369332"/>
              </a:xfrm>
              <a:prstGeom prst="rect">
                <a:avLst/>
              </a:prstGeom>
              <a:blipFill>
                <a:blip r:embed="rId3"/>
                <a:stretch>
                  <a:fillRect l="-1412" b="-377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521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B4978-8DB2-4D4A-90F4-0C49533B8A29}"/>
              </a:ext>
            </a:extLst>
          </p:cNvPr>
          <p:cNvSpPr>
            <a:spLocks noGrp="1"/>
          </p:cNvSpPr>
          <p:nvPr>
            <p:ph type="title"/>
          </p:nvPr>
        </p:nvSpPr>
        <p:spPr/>
        <p:txBody>
          <a:bodyPr/>
          <a:lstStyle/>
          <a:p>
            <a:r>
              <a:rPr lang="en-US" altLang="zh-CN" dirty="0"/>
              <a:t>Terminologies</a:t>
            </a:r>
            <a:endParaRPr lang="zh-CN" altLang="en-US" dirty="0"/>
          </a:p>
        </p:txBody>
      </p:sp>
      <p:sp>
        <p:nvSpPr>
          <p:cNvPr id="3" name="内容占位符 2">
            <a:extLst>
              <a:ext uri="{FF2B5EF4-FFF2-40B4-BE49-F238E27FC236}">
                <a16:creationId xmlns:a16="http://schemas.microsoft.com/office/drawing/2014/main" id="{80334050-3D20-40AE-B03B-12FC57502612}"/>
              </a:ext>
            </a:extLst>
          </p:cNvPr>
          <p:cNvSpPr>
            <a:spLocks noGrp="1"/>
          </p:cNvSpPr>
          <p:nvPr>
            <p:ph idx="1"/>
          </p:nvPr>
        </p:nvSpPr>
        <p:spPr>
          <a:xfrm>
            <a:off x="255270" y="1263112"/>
            <a:ext cx="8633460" cy="4796725"/>
          </a:xfrm>
        </p:spPr>
        <p:txBody>
          <a:bodyPr>
            <a:normAutofit/>
          </a:bodyPr>
          <a:lstStyle/>
          <a:p>
            <a:pPr>
              <a:buFont typeface="Wingdings" panose="05000000000000000000" pitchFamily="2" charset="2"/>
              <a:buChar char="n"/>
            </a:pPr>
            <a:r>
              <a:rPr lang="en-US" altLang="zh-CN" sz="2800" dirty="0">
                <a:solidFill>
                  <a:srgbClr val="0070C0"/>
                </a:solidFill>
              </a:rPr>
              <a:t>Solution (search/decision) space</a:t>
            </a:r>
            <a:r>
              <a:rPr lang="zh-CN" altLang="en-US" sz="2800" dirty="0"/>
              <a:t>：</a:t>
            </a:r>
            <a:r>
              <a:rPr lang="en-US" altLang="zh-CN" sz="2800" dirty="0"/>
              <a:t>all possible solutions comprises the solution (search/decision) space and corresponding objective values comprises the </a:t>
            </a:r>
            <a:r>
              <a:rPr lang="en-US" altLang="zh-CN" sz="2800" dirty="0">
                <a:solidFill>
                  <a:srgbClr val="0070C0"/>
                </a:solidFill>
              </a:rPr>
              <a:t>objective space (</a:t>
            </a:r>
            <a:r>
              <a:rPr lang="en-US" altLang="zh-CN" sz="2800" dirty="0" err="1">
                <a:solidFill>
                  <a:srgbClr val="0070C0"/>
                </a:solidFill>
              </a:rPr>
              <a:t>e.g.,TSP</a:t>
            </a:r>
            <a:r>
              <a:rPr lang="en-US" altLang="zh-CN" sz="2800" dirty="0">
                <a:solidFill>
                  <a:srgbClr val="0070C0"/>
                </a:solidFill>
              </a:rPr>
              <a:t>)</a:t>
            </a:r>
            <a:endParaRPr lang="en-US" altLang="zh-CN" sz="2800" dirty="0"/>
          </a:p>
          <a:p>
            <a:pPr>
              <a:buFont typeface="Wingdings" panose="05000000000000000000" pitchFamily="2" charset="2"/>
              <a:buChar char="n"/>
            </a:pPr>
            <a:r>
              <a:rPr lang="en-US" altLang="zh-CN" sz="2800" dirty="0">
                <a:solidFill>
                  <a:srgbClr val="0070C0"/>
                </a:solidFill>
              </a:rPr>
              <a:t>Global optimum </a:t>
            </a:r>
            <a:r>
              <a:rPr lang="en-US" altLang="zh-CN" sz="2800" dirty="0"/>
              <a:t>is a solution that has the best fitness value in the search space.</a:t>
            </a:r>
          </a:p>
          <a:p>
            <a:pPr>
              <a:buFont typeface="Wingdings" panose="05000000000000000000" pitchFamily="2" charset="2"/>
              <a:buChar char="n"/>
            </a:pPr>
            <a:r>
              <a:rPr lang="en-US" altLang="zh-CN" sz="2800" dirty="0">
                <a:solidFill>
                  <a:srgbClr val="0070C0"/>
                </a:solidFill>
              </a:rPr>
              <a:t>Fitness landscape</a:t>
            </a:r>
            <a:r>
              <a:rPr lang="zh-CN" altLang="en-US" sz="2800" dirty="0"/>
              <a:t>：</a:t>
            </a:r>
            <a:r>
              <a:rPr lang="en-US" altLang="zh-CN" sz="2800" dirty="0"/>
              <a:t>a mapping from every possible genotype, which represents a candidate solution (phenotype), into a fitness value.</a:t>
            </a:r>
          </a:p>
        </p:txBody>
      </p:sp>
    </p:spTree>
    <p:extLst>
      <p:ext uri="{BB962C8B-B14F-4D97-AF65-F5344CB8AC3E}">
        <p14:creationId xmlns:p14="http://schemas.microsoft.com/office/powerpoint/2010/main" val="363412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A7903-3B90-427D-B7E9-232779E90CB9}"/>
              </a:ext>
            </a:extLst>
          </p:cNvPr>
          <p:cNvSpPr>
            <a:spLocks noGrp="1"/>
          </p:cNvSpPr>
          <p:nvPr>
            <p:ph type="title"/>
          </p:nvPr>
        </p:nvSpPr>
        <p:spPr/>
        <p:txBody>
          <a:bodyPr/>
          <a:lstStyle/>
          <a:p>
            <a:r>
              <a:rPr lang="en-US" altLang="zh-CN" dirty="0"/>
              <a:t>Terminologies</a:t>
            </a:r>
            <a:endParaRPr lang="zh-CN" altLang="en-US" dirty="0"/>
          </a:p>
        </p:txBody>
      </p:sp>
      <p:sp>
        <p:nvSpPr>
          <p:cNvPr id="3" name="内容占位符 2">
            <a:extLst>
              <a:ext uri="{FF2B5EF4-FFF2-40B4-BE49-F238E27FC236}">
                <a16:creationId xmlns:a16="http://schemas.microsoft.com/office/drawing/2014/main" id="{BB88C36F-08F8-4D07-94C5-3CF9AB96D5A2}"/>
              </a:ext>
            </a:extLst>
          </p:cNvPr>
          <p:cNvSpPr>
            <a:spLocks noGrp="1"/>
          </p:cNvSpPr>
          <p:nvPr>
            <p:ph idx="1"/>
          </p:nvPr>
        </p:nvSpPr>
        <p:spPr/>
        <p:txBody>
          <a:bodyPr>
            <a:normAutofit fontScale="85000" lnSpcReduction="20000"/>
          </a:bodyPr>
          <a:lstStyle/>
          <a:p>
            <a:r>
              <a:rPr lang="en-US" altLang="zh-CN" dirty="0">
                <a:solidFill>
                  <a:srgbClr val="0070C0"/>
                </a:solidFill>
              </a:rPr>
              <a:t>A local optimum </a:t>
            </a:r>
            <a:r>
              <a:rPr lang="en-US" altLang="zh-CN" dirty="0"/>
              <a:t>is a solution that has the best fitness value within its </a:t>
            </a:r>
            <a:r>
              <a:rPr lang="en-US" altLang="zh-CN" dirty="0" err="1"/>
              <a:t>neighbourhood</a:t>
            </a:r>
            <a:r>
              <a:rPr lang="en-US" altLang="zh-CN" dirty="0"/>
              <a:t> in the search space.</a:t>
            </a:r>
          </a:p>
          <a:p>
            <a:r>
              <a:rPr lang="en-US" altLang="zh-CN" dirty="0">
                <a:solidFill>
                  <a:srgbClr val="0070C0"/>
                </a:solidFill>
              </a:rPr>
              <a:t>Basin of attraction </a:t>
            </a:r>
            <a:r>
              <a:rPr lang="en-US" altLang="zh-CN" dirty="0"/>
              <a:t>is the region of all its </a:t>
            </a:r>
            <a:r>
              <a:rPr lang="en-US" altLang="zh-CN" dirty="0" err="1"/>
              <a:t>neighbourhood</a:t>
            </a:r>
            <a:r>
              <a:rPr lang="en-US" altLang="zh-CN" dirty="0"/>
              <a:t> solutions whose fitness values monotonically changes as they move close to the optimum</a:t>
            </a:r>
          </a:p>
          <a:p>
            <a:r>
              <a:rPr lang="en-US" altLang="zh-CN" dirty="0"/>
              <a:t>A function is </a:t>
            </a:r>
            <a:r>
              <a:rPr lang="en-US" altLang="zh-CN" dirty="0">
                <a:solidFill>
                  <a:srgbClr val="0070C0"/>
                </a:solidFill>
              </a:rPr>
              <a:t>unimodal</a:t>
            </a:r>
            <a:r>
              <a:rPr lang="en-US" altLang="zh-CN" dirty="0"/>
              <a:t> if there is only one optimum in the fitness landscape and it is </a:t>
            </a:r>
            <a:r>
              <a:rPr lang="en-US" altLang="zh-CN" dirty="0">
                <a:solidFill>
                  <a:srgbClr val="0070C0"/>
                </a:solidFill>
              </a:rPr>
              <a:t>multi-modal </a:t>
            </a:r>
            <a:r>
              <a:rPr lang="en-US" altLang="zh-CN" dirty="0"/>
              <a:t>if there exist more than one optimum in the fitness landscape.</a:t>
            </a:r>
          </a:p>
          <a:p>
            <a:r>
              <a:rPr lang="en-US" altLang="zh-CN" dirty="0">
                <a:solidFill>
                  <a:srgbClr val="0070C0"/>
                </a:solidFill>
              </a:rPr>
              <a:t>Bias</a:t>
            </a:r>
            <a:r>
              <a:rPr lang="en-US" altLang="zh-CN" dirty="0"/>
              <a:t> indicates whether evenly distributed solutions in the search space map evenly distributed objective values in the objective space.</a:t>
            </a:r>
            <a:endParaRPr lang="zh-CN" altLang="en-US" dirty="0"/>
          </a:p>
        </p:txBody>
      </p:sp>
    </p:spTree>
    <p:extLst>
      <p:ext uri="{BB962C8B-B14F-4D97-AF65-F5344CB8AC3E}">
        <p14:creationId xmlns:p14="http://schemas.microsoft.com/office/powerpoint/2010/main" val="165056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14F39-05B6-48A5-9A19-0C5CD8378F59}"/>
              </a:ext>
            </a:extLst>
          </p:cNvPr>
          <p:cNvSpPr>
            <a:spLocks noGrp="1"/>
          </p:cNvSpPr>
          <p:nvPr>
            <p:ph type="title"/>
          </p:nvPr>
        </p:nvSpPr>
        <p:spPr/>
        <p:txBody>
          <a:bodyPr/>
          <a:lstStyle/>
          <a:p>
            <a:r>
              <a:rPr lang="en-US" altLang="zh-CN" dirty="0"/>
              <a:t>Terminologies</a:t>
            </a:r>
            <a:endParaRPr lang="zh-CN" altLang="en-US" dirty="0"/>
          </a:p>
        </p:txBody>
      </p:sp>
      <p:pic>
        <p:nvPicPr>
          <p:cNvPr id="8" name="内容占位符 7">
            <a:extLst>
              <a:ext uri="{FF2B5EF4-FFF2-40B4-BE49-F238E27FC236}">
                <a16:creationId xmlns:a16="http://schemas.microsoft.com/office/drawing/2014/main" id="{947A8E54-CEFE-4990-879D-3D945C65F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31" y="1810113"/>
            <a:ext cx="8400707" cy="3237773"/>
          </a:xfrm>
        </p:spPr>
      </p:pic>
      <p:sp>
        <p:nvSpPr>
          <p:cNvPr id="3" name="矩形 2">
            <a:extLst>
              <a:ext uri="{FF2B5EF4-FFF2-40B4-BE49-F238E27FC236}">
                <a16:creationId xmlns:a16="http://schemas.microsoft.com/office/drawing/2014/main" id="{FA398AC0-00A1-413A-954D-8CF6F3207AD1}"/>
              </a:ext>
            </a:extLst>
          </p:cNvPr>
          <p:cNvSpPr/>
          <p:nvPr/>
        </p:nvSpPr>
        <p:spPr>
          <a:xfrm>
            <a:off x="3387193" y="5150625"/>
            <a:ext cx="2044149" cy="369332"/>
          </a:xfrm>
          <a:prstGeom prst="rect">
            <a:avLst/>
          </a:prstGeom>
        </p:spPr>
        <p:txBody>
          <a:bodyPr wrap="none">
            <a:spAutoFit/>
          </a:bodyPr>
          <a:lstStyle/>
          <a:p>
            <a:r>
              <a:rPr lang="en-US" altLang="zh-CN" dirty="0"/>
              <a:t>Fitness landscape</a:t>
            </a:r>
            <a:endParaRPr lang="zh-CN" altLang="en-US" dirty="0"/>
          </a:p>
        </p:txBody>
      </p:sp>
    </p:spTree>
    <p:extLst>
      <p:ext uri="{BB962C8B-B14F-4D97-AF65-F5344CB8AC3E}">
        <p14:creationId xmlns:p14="http://schemas.microsoft.com/office/powerpoint/2010/main" val="101970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1D170-8522-4C40-BE24-2AA452AE16BF}"/>
              </a:ext>
            </a:extLst>
          </p:cNvPr>
          <p:cNvSpPr>
            <a:spLocks noGrp="1"/>
          </p:cNvSpPr>
          <p:nvPr>
            <p:ph type="title"/>
          </p:nvPr>
        </p:nvSpPr>
        <p:spPr/>
        <p:txBody>
          <a:bodyPr/>
          <a:lstStyle/>
          <a:p>
            <a:r>
              <a:rPr lang="en-US" altLang="zh-CN" dirty="0"/>
              <a:t>Terminologies</a:t>
            </a:r>
            <a:endParaRPr lang="zh-CN" altLang="en-US" dirty="0"/>
          </a:p>
        </p:txBody>
      </p:sp>
      <p:sp>
        <p:nvSpPr>
          <p:cNvPr id="3" name="内容占位符 2">
            <a:extLst>
              <a:ext uri="{FF2B5EF4-FFF2-40B4-BE49-F238E27FC236}">
                <a16:creationId xmlns:a16="http://schemas.microsoft.com/office/drawing/2014/main" id="{FE8A9EA7-CFB0-47D4-B8DD-7B128A3C7F2D}"/>
              </a:ext>
            </a:extLst>
          </p:cNvPr>
          <p:cNvSpPr>
            <a:spLocks noGrp="1"/>
          </p:cNvSpPr>
          <p:nvPr>
            <p:ph idx="1"/>
          </p:nvPr>
        </p:nvSpPr>
        <p:spPr>
          <a:xfrm>
            <a:off x="240223" y="1151448"/>
            <a:ext cx="8671301" cy="4351338"/>
          </a:xfrm>
        </p:spPr>
        <p:txBody>
          <a:bodyPr/>
          <a:lstStyle/>
          <a:p>
            <a:r>
              <a:rPr lang="en-US" altLang="zh-CN" sz="2800" dirty="0">
                <a:solidFill>
                  <a:srgbClr val="0070C0"/>
                </a:solidFill>
              </a:rPr>
              <a:t>Exploration: </a:t>
            </a:r>
            <a:r>
              <a:rPr lang="en-US" altLang="zh-CN" sz="2800" dirty="0"/>
              <a:t>The process of finding points in new areas of the search space that are rather distant from the currently investigated candidate solutions</a:t>
            </a:r>
          </a:p>
          <a:p>
            <a:r>
              <a:rPr lang="en-US" altLang="zh-CN" sz="2800" dirty="0">
                <a:solidFill>
                  <a:srgbClr val="0070C0"/>
                </a:solidFill>
              </a:rPr>
              <a:t>Exploitation: </a:t>
            </a:r>
            <a:r>
              <a:rPr lang="en-US" altLang="zh-CN" sz="2800" i="1" dirty="0"/>
              <a:t>T</a:t>
            </a:r>
            <a:r>
              <a:rPr lang="en-US" altLang="zh-CN" sz="2800" dirty="0"/>
              <a:t>he process of improving and combining the traits of the (best) currently known solutions</a:t>
            </a:r>
            <a:endParaRPr lang="zh-CN" altLang="en-US" sz="2800" dirty="0"/>
          </a:p>
          <a:p>
            <a:endParaRPr lang="en-US" altLang="zh-CN" sz="2800" i="1" dirty="0"/>
          </a:p>
        </p:txBody>
      </p:sp>
      <p:pic>
        <p:nvPicPr>
          <p:cNvPr id="5" name="图片 4">
            <a:extLst>
              <a:ext uri="{FF2B5EF4-FFF2-40B4-BE49-F238E27FC236}">
                <a16:creationId xmlns:a16="http://schemas.microsoft.com/office/drawing/2014/main" id="{221DD488-5A9F-4FC1-8082-15516FE0B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429000"/>
            <a:ext cx="5106692" cy="2707335"/>
          </a:xfrm>
          <a:prstGeom prst="rect">
            <a:avLst/>
          </a:prstGeom>
        </p:spPr>
      </p:pic>
    </p:spTree>
    <p:extLst>
      <p:ext uri="{BB962C8B-B14F-4D97-AF65-F5344CB8AC3E}">
        <p14:creationId xmlns:p14="http://schemas.microsoft.com/office/powerpoint/2010/main" val="968188250"/>
      </p:ext>
    </p:extLst>
  </p:cSld>
  <p:clrMapOvr>
    <a:masterClrMapping/>
  </p:clrMapOvr>
</p:sld>
</file>

<file path=ppt/theme/theme1.xml><?xml version="1.0" encoding="utf-8"?>
<a:theme xmlns:a="http://schemas.openxmlformats.org/drawingml/2006/main" name="dbllinec">
  <a:themeElements>
    <a:clrScheme name="">
      <a:dk1>
        <a:srgbClr val="000000"/>
      </a:dk1>
      <a:lt1>
        <a:srgbClr val="FFFFFF"/>
      </a:lt1>
      <a:dk2>
        <a:srgbClr val="000000"/>
      </a:dk2>
      <a:lt2>
        <a:srgbClr val="CECECE"/>
      </a:lt2>
      <a:accent1>
        <a:srgbClr val="FFFFFF"/>
      </a:accent1>
      <a:accent2>
        <a:srgbClr val="8901F3"/>
      </a:accent2>
      <a:accent3>
        <a:srgbClr val="FFFFFF"/>
      </a:accent3>
      <a:accent4>
        <a:srgbClr val="000000"/>
      </a:accent4>
      <a:accent5>
        <a:srgbClr val="FFFFFF"/>
      </a:accent5>
      <a:accent6>
        <a:srgbClr val="7C01DC"/>
      </a:accent6>
      <a:hlink>
        <a:srgbClr val="F95AB7"/>
      </a:hlink>
      <a:folHlink>
        <a:srgbClr val="C1CEFF"/>
      </a:folHlink>
    </a:clrScheme>
    <a:fontScheme name="dbllinec.ppt">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3200" b="0" i="1"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3200" b="0" i="1"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llinec.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c.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llinec.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c.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c.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c.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llinec.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8515</TotalTime>
  <Words>2799</Words>
  <Application>Microsoft Office PowerPoint</Application>
  <PresentationFormat>全屏显示(4:3)</PresentationFormat>
  <Paragraphs>264</Paragraphs>
  <Slides>44</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5" baseType="lpstr">
      <vt:lpstr>Baha</vt:lpstr>
      <vt:lpstr>Monotype Sorts</vt:lpstr>
      <vt:lpstr>等线</vt:lpstr>
      <vt:lpstr>Arial</vt:lpstr>
      <vt:lpstr>Book Antiqua</vt:lpstr>
      <vt:lpstr>Cambria Math</vt:lpstr>
      <vt:lpstr>Symbol</vt:lpstr>
      <vt:lpstr>Times New Roman</vt:lpstr>
      <vt:lpstr>Wingdings</vt:lpstr>
      <vt:lpstr>dbllinec</vt:lpstr>
      <vt:lpstr>Organization Chart</vt:lpstr>
      <vt:lpstr>智能优化与最优化方法</vt:lpstr>
      <vt:lpstr>课程考核</vt:lpstr>
      <vt:lpstr>EC领域主流期刊和会议</vt:lpstr>
      <vt:lpstr>最优化方法</vt:lpstr>
      <vt:lpstr>最优化问题</vt:lpstr>
      <vt:lpstr>Terminologies</vt:lpstr>
      <vt:lpstr>Terminologies</vt:lpstr>
      <vt:lpstr>Terminologies</vt:lpstr>
      <vt:lpstr>Terminologies</vt:lpstr>
      <vt:lpstr>Terminologies</vt:lpstr>
      <vt:lpstr>Terminologies</vt:lpstr>
      <vt:lpstr>Terminologies</vt:lpstr>
      <vt:lpstr>Terminologies</vt:lpstr>
      <vt:lpstr>Difficulties</vt:lpstr>
      <vt:lpstr>Difficulties</vt:lpstr>
      <vt:lpstr>Classes of Search Techniques</vt:lpstr>
      <vt:lpstr>梯度下降(Gradient descend)法</vt:lpstr>
      <vt:lpstr>梯度下降法</vt:lpstr>
      <vt:lpstr>梯度下降法</vt:lpstr>
      <vt:lpstr>梯度下降法</vt:lpstr>
      <vt:lpstr>梯度下降法</vt:lpstr>
      <vt:lpstr>求Rosenbrock函数的极小值点</vt:lpstr>
      <vt:lpstr>线性回归模型的参数估计</vt:lpstr>
      <vt:lpstr>线性回归模型的参数估计</vt:lpstr>
      <vt:lpstr>线性回归模型的参数估计</vt:lpstr>
      <vt:lpstr>梯度下降法优缺点</vt:lpstr>
      <vt:lpstr>牛顿法(Newton’s method)</vt:lpstr>
      <vt:lpstr>牛顿法</vt:lpstr>
      <vt:lpstr>牛顿法</vt:lpstr>
      <vt:lpstr>牛顿法</vt:lpstr>
      <vt:lpstr>其他迭代算法</vt:lpstr>
      <vt:lpstr>其他迭代算法</vt:lpstr>
      <vt:lpstr>A single agent by following gradient descent</vt:lpstr>
      <vt:lpstr>Difficulty in Searching Global Optima</vt:lpstr>
      <vt:lpstr>Intuition of Simulated Annealing</vt:lpstr>
      <vt:lpstr>Simulated Annealing</vt:lpstr>
      <vt:lpstr>PowerPoint 演示文稿</vt:lpstr>
      <vt:lpstr>PowerPoint 演示文稿</vt:lpstr>
      <vt:lpstr>PowerPoint 演示文稿</vt:lpstr>
      <vt:lpstr>PowerPoint 演示文稿</vt:lpstr>
      <vt:lpstr>PowerPoint 演示文稿</vt:lpstr>
      <vt:lpstr>Multi-Agent Optimization in Continuous Space</vt:lpstr>
      <vt:lpstr>After Convergence</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传统优化方法介绍</dc:title>
  <dc:creator>Junchen Wang</dc:creator>
  <cp:lastModifiedBy>Li Changhe</cp:lastModifiedBy>
  <cp:revision>460</cp:revision>
  <dcterms:created xsi:type="dcterms:W3CDTF">2018-02-27T09:57:58Z</dcterms:created>
  <dcterms:modified xsi:type="dcterms:W3CDTF">2020-02-18T01:36:23Z</dcterms:modified>
</cp:coreProperties>
</file>