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61" r:id="rId2"/>
    <p:sldId id="262" r:id="rId3"/>
    <p:sldId id="263" r:id="rId4"/>
    <p:sldId id="301" r:id="rId5"/>
    <p:sldId id="276" r:id="rId6"/>
    <p:sldId id="277" r:id="rId7"/>
    <p:sldId id="264" r:id="rId8"/>
    <p:sldId id="269" r:id="rId9"/>
    <p:sldId id="271" r:id="rId10"/>
    <p:sldId id="295" r:id="rId11"/>
    <p:sldId id="270" r:id="rId12"/>
    <p:sldId id="273" r:id="rId13"/>
    <p:sldId id="296" r:id="rId14"/>
    <p:sldId id="297" r:id="rId15"/>
    <p:sldId id="272" r:id="rId16"/>
    <p:sldId id="298" r:id="rId17"/>
    <p:sldId id="275" r:id="rId18"/>
    <p:sldId id="299" r:id="rId19"/>
    <p:sldId id="278" r:id="rId20"/>
    <p:sldId id="279" r:id="rId21"/>
    <p:sldId id="280" r:id="rId22"/>
    <p:sldId id="281" r:id="rId23"/>
    <p:sldId id="282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3" r:id="rId32"/>
    <p:sldId id="294" r:id="rId33"/>
    <p:sldId id="302" r:id="rId34"/>
    <p:sldId id="303" r:id="rId35"/>
    <p:sldId id="300" r:id="rId36"/>
  </p:sldIdLst>
  <p:sldSz cx="9144000" cy="6858000" type="letter"/>
  <p:notesSz cx="6858000" cy="9144000"/>
  <p:kinsoku lang="zh-CN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32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32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32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32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33CC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73" autoAdjust="0"/>
    <p:restoredTop sz="94660"/>
  </p:normalViewPr>
  <p:slideViewPr>
    <p:cSldViewPr>
      <p:cViewPr>
        <p:scale>
          <a:sx n="106" d="100"/>
          <a:sy n="106" d="100"/>
        </p:scale>
        <p:origin x="378" y="66"/>
      </p:cViewPr>
      <p:guideLst>
        <p:guide orient="horz" pos="672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>
            <a:extLst>
              <a:ext uri="{FF2B5EF4-FFF2-40B4-BE49-F238E27FC236}">
                <a16:creationId xmlns:a16="http://schemas.microsoft.com/office/drawing/2014/main" id="{8B4EC70C-6B0B-4090-96D6-497396EE4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50" y="8750300"/>
            <a:ext cx="10668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>
            <a:lvl1pPr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AC564FCE-08D7-4D16-AAF8-F9735EFEA1B0}" type="datetime1">
              <a:rPr lang="en-US" altLang="zh-CN" sz="1400" i="0" smtClean="0">
                <a:ea typeface="宋体" panose="02010600030101010101" pitchFamily="2" charset="-122"/>
              </a:rPr>
              <a:pPr>
                <a:defRPr/>
              </a:pPr>
              <a:t>3/4/2020</a:t>
            </a:fld>
            <a:endParaRPr lang="en-US" altLang="zh-CN" sz="1400" i="0">
              <a:ea typeface="宋体" panose="02010600030101010101" pitchFamily="2" charset="-122"/>
            </a:endParaRPr>
          </a:p>
        </p:txBody>
      </p:sp>
      <p:sp>
        <p:nvSpPr>
          <p:cNvPr id="3075" name="Rectangle 4">
            <a:extLst>
              <a:ext uri="{FF2B5EF4-FFF2-40B4-BE49-F238E27FC236}">
                <a16:creationId xmlns:a16="http://schemas.microsoft.com/office/drawing/2014/main" id="{B6A4477E-765C-4AF6-A6E0-36BED7F7B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1275" y="8750300"/>
            <a:ext cx="396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>
            <a:lvl1pPr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6839430D-94B5-4929-930B-F6BBCEA3A9EE}" type="slidenum">
              <a:rPr lang="en-US" altLang="zh-CN" sz="1400" i="0" smtClean="0">
                <a:ea typeface="宋体" panose="02010600030101010101" pitchFamily="2" charset="-122"/>
              </a:rPr>
              <a:pPr algn="r">
                <a:defRPr/>
              </a:pPr>
              <a:t>‹#›</a:t>
            </a:fld>
            <a:endParaRPr lang="en-US" altLang="zh-CN" sz="1400" i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4E454792-BAF0-48DF-B693-9C6233802E7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notes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900BDD4C-9AD7-4B21-8848-EE5205B0D7F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1413" y="684213"/>
            <a:ext cx="4575175" cy="34321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2" name="Rectangle 5">
            <a:extLst>
              <a:ext uri="{FF2B5EF4-FFF2-40B4-BE49-F238E27FC236}">
                <a16:creationId xmlns:a16="http://schemas.microsoft.com/office/drawing/2014/main" id="{84278CC9-ED1C-4FCB-8F2E-6AF23A42C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50" y="8750300"/>
            <a:ext cx="10668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>
            <a:lvl1pPr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20CB12F4-0395-4C49-8D5A-A24A95D70716}" type="datetime1">
              <a:rPr lang="en-US" altLang="zh-CN" sz="1400" i="0" smtClean="0">
                <a:ea typeface="宋体" panose="02010600030101010101" pitchFamily="2" charset="-122"/>
              </a:rPr>
              <a:pPr>
                <a:defRPr/>
              </a:pPr>
              <a:t>3/3/2020</a:t>
            </a:fld>
            <a:endParaRPr lang="en-US" altLang="zh-CN" sz="1400" i="0">
              <a:ea typeface="宋体" panose="02010600030101010101" pitchFamily="2" charset="-122"/>
            </a:endParaRPr>
          </a:p>
        </p:txBody>
      </p:sp>
      <p:sp>
        <p:nvSpPr>
          <p:cNvPr id="2053" name="Rectangle 6">
            <a:extLst>
              <a:ext uri="{FF2B5EF4-FFF2-40B4-BE49-F238E27FC236}">
                <a16:creationId xmlns:a16="http://schemas.microsoft.com/office/drawing/2014/main" id="{EE5DAFA0-AE19-4825-8352-4E15F9AC1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1275" y="8750300"/>
            <a:ext cx="396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>
            <a:lvl1pPr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FD176315-5773-4D18-A888-B11023E457DF}" type="slidenum">
              <a:rPr lang="en-US" altLang="zh-CN" sz="1400" i="0" smtClean="0">
                <a:ea typeface="宋体" panose="02010600030101010101" pitchFamily="2" charset="-122"/>
              </a:rPr>
              <a:pPr algn="r">
                <a:defRPr/>
              </a:pPr>
              <a:t>‹#›</a:t>
            </a:fld>
            <a:endParaRPr lang="en-US" altLang="zh-CN" sz="1400" i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B1CF72-939D-4B59-8D4B-61F70D2C0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ECC538-C78D-4F4C-A17C-1301F5200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441301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04F953-8DC3-4190-B896-D85A0398D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B8118F-3274-4D7E-9D45-70F309765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43165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4BA97D7-478D-44EC-9C00-F0C9419FA8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875212-546E-4C4F-BB7F-2F8196EE6D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7912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8444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A5B53B-DFB3-4AD8-8DCF-D9F0F35A7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066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42C2E2-66A9-4629-A639-AEDD2EA98E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19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9B5555-1F4B-4345-B0A2-6D05EB037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3810000" cy="4419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65613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74541D-DECD-4933-88C1-6ACB968D8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066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martArt 占位符 2">
            <a:extLst>
              <a:ext uri="{FF2B5EF4-FFF2-40B4-BE49-F238E27FC236}">
                <a16:creationId xmlns:a16="http://schemas.microsoft.com/office/drawing/2014/main" id="{33415EA3-9184-4D57-8538-9F75644EDC92}"/>
              </a:ext>
            </a:extLst>
          </p:cNvPr>
          <p:cNvSpPr>
            <a:spLocks noGrp="1"/>
          </p:cNvSpPr>
          <p:nvPr>
            <p:ph type="dgm" idx="1"/>
          </p:nvPr>
        </p:nvSpPr>
        <p:spPr>
          <a:xfrm>
            <a:off x="685800" y="1600200"/>
            <a:ext cx="7772400" cy="4419600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4229593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D4078-4688-4F67-BDD1-680555D5F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066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2A95BD-9C45-4112-998C-8A26C81D7A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7772400" cy="2133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1AB1A3-79F5-4DFA-9B9F-5CC60B342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3886200"/>
            <a:ext cx="7772400" cy="2133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55767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810581-09F3-4BA8-843B-E54BA825B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066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A6AB52-FFCD-4DB7-9F36-954333020A4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1600200"/>
            <a:ext cx="3810000" cy="4419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联机映像占位符 3">
            <a:extLst>
              <a:ext uri="{FF2B5EF4-FFF2-40B4-BE49-F238E27FC236}">
                <a16:creationId xmlns:a16="http://schemas.microsoft.com/office/drawing/2014/main" id="{D1EDA5E7-F417-4B3E-8F42-BB73607016C6}"/>
              </a:ext>
            </a:extLst>
          </p:cNvPr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3810000" cy="4419600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840146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1CC06A-6583-428C-930E-BE41C3127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066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>
            <a:extLst>
              <a:ext uri="{FF2B5EF4-FFF2-40B4-BE49-F238E27FC236}">
                <a16:creationId xmlns:a16="http://schemas.microsoft.com/office/drawing/2014/main" id="{83896AB5-CBF7-4268-8ABF-E648B133A9D2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685800" y="1600200"/>
            <a:ext cx="7772400" cy="4419600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984542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482BE-5389-4D8D-8CA1-D7F114D7E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E37C24-D394-46E1-B5F2-F86D43615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Ø"/>
              <a:defRPr/>
            </a:lvl3pPr>
            <a:lvl4pPr marL="1600200" indent="-228600">
              <a:buFont typeface="Wingdings" panose="05000000000000000000" pitchFamily="2" charset="2"/>
              <a:buChar char="Ø"/>
              <a:defRPr/>
            </a:lvl4pPr>
            <a:lvl5pPr marL="2057400" indent="-228600">
              <a:buFont typeface="Wingdings" panose="05000000000000000000" pitchFamily="2" charset="2"/>
              <a:buChar char="Ø"/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35591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6BD792-B823-455A-8300-F40A06E6F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5C5A7F-C8ED-435F-894F-54026A533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40022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972672-7CD9-4B6A-AE0E-472E54604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F98728-20C6-49E0-8B8A-D1DC25B697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19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4C1ABA-82B0-4553-A93D-0C92FB0B7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19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97046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DD5826-D629-4093-A332-ACF7C91B2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2EB6AC-FBE5-4855-97DF-924CDE028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C76D5E-FDAF-480A-AF8C-010DD51CE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02E5433-3FC0-4DCB-B5EF-A9F49FCAB9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1449D53-5DBD-4390-916A-F0BEE97029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93760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039827-8674-42D0-AC9E-DC8C30B07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14539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8883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AE47C6-C6BA-490F-89F7-0F979F51C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B4353D-8B94-4CFC-9C57-5296F909D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B118A3-FA2C-4E71-8C09-65C0981D0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99500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B45361-FCA5-4560-AF3B-0F3CECBC1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310163A-4BD1-48A6-A70C-8CD748FC00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454279-85D2-43CA-856F-A89AECD6A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35491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4A58971-99C8-4525-9928-E0F2DE842D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C410412-A350-40AD-A18B-C9B6E27462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8" name="Rectangle 5">
            <a:extLst>
              <a:ext uri="{FF2B5EF4-FFF2-40B4-BE49-F238E27FC236}">
                <a16:creationId xmlns:a16="http://schemas.microsoft.com/office/drawing/2014/main" id="{3049EE35-BCC4-4656-A1D8-E3E1A5673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9913" y="6324600"/>
            <a:ext cx="3968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>
            <a:lvl1pPr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1237BE2C-A001-4195-A7AF-737CA640C75C}" type="slidenum">
              <a:rPr lang="en-US" altLang="zh-CN" sz="1400" b="1" i="0" smtClean="0">
                <a:solidFill>
                  <a:srgbClr val="0000CC"/>
                </a:solidFill>
                <a:latin typeface="Baha" pitchFamily="34" charset="0"/>
                <a:ea typeface="宋体" panose="02010600030101010101" pitchFamily="2" charset="-122"/>
              </a:rPr>
              <a:pPr algn="r">
                <a:defRPr/>
              </a:pPr>
              <a:t>‹#›</a:t>
            </a:fld>
            <a:endParaRPr lang="en-US" altLang="zh-CN" sz="1400" b="1" i="0">
              <a:solidFill>
                <a:srgbClr val="0000CC"/>
              </a:solidFill>
              <a:latin typeface="Baha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Rectangle 7">
            <a:extLst>
              <a:ext uri="{FF2B5EF4-FFF2-40B4-BE49-F238E27FC236}">
                <a16:creationId xmlns:a16="http://schemas.microsoft.com/office/drawing/2014/main" id="{F8F8E144-7452-41A7-B090-16A10C9D8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91263"/>
            <a:ext cx="34290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>
            <a:spAutoFit/>
          </a:bodyPr>
          <a:lstStyle>
            <a:lvl1pPr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1400" b="1" i="0" err="1">
                <a:solidFill>
                  <a:srgbClr val="0000CC"/>
                </a:solidFill>
                <a:latin typeface="Baha" pitchFamily="34" charset="0"/>
                <a:ea typeface="宋体" panose="02010600030101010101" pitchFamily="2" charset="-122"/>
              </a:rPr>
              <a:t>Changhe</a:t>
            </a:r>
            <a:r>
              <a:rPr lang="en-US" altLang="zh-CN" sz="1400" b="1" i="0">
                <a:solidFill>
                  <a:srgbClr val="0000CC"/>
                </a:solidFill>
                <a:latin typeface="Baha" pitchFamily="34" charset="0"/>
                <a:ea typeface="宋体" panose="02010600030101010101" pitchFamily="2" charset="-122"/>
              </a:rPr>
              <a:t> Li</a:t>
            </a:r>
          </a:p>
          <a:p>
            <a:pPr>
              <a:defRPr/>
            </a:pPr>
            <a:r>
              <a:rPr lang="en-US" altLang="zh-CN" sz="1400" b="1" i="0">
                <a:solidFill>
                  <a:srgbClr val="0000CC"/>
                </a:solidFill>
                <a:latin typeface="Baha" pitchFamily="34" charset="0"/>
                <a:ea typeface="宋体" panose="02010600030101010101" pitchFamily="2" charset="-122"/>
              </a:rPr>
              <a:t>Computational Intelligent Algorithms</a:t>
            </a:r>
            <a:endParaRPr lang="en-US" altLang="zh-CN" sz="1400" b="1" i="0">
              <a:latin typeface="Baha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Line 8">
            <a:extLst>
              <a:ext uri="{FF2B5EF4-FFF2-40B4-BE49-F238E27FC236}">
                <a16:creationId xmlns:a16="http://schemas.microsoft.com/office/drawing/2014/main" id="{24E5C71E-7410-4F04-A698-68A99FFF19D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75" y="6172200"/>
            <a:ext cx="9010650" cy="0"/>
          </a:xfrm>
          <a:prstGeom prst="line">
            <a:avLst/>
          </a:prstGeom>
          <a:noFill/>
          <a:ln w="57150" cmpd="thinThick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" name="Rectangle 9">
            <a:extLst>
              <a:ext uri="{FF2B5EF4-FFF2-40B4-BE49-F238E27FC236}">
                <a16:creationId xmlns:a16="http://schemas.microsoft.com/office/drawing/2014/main" id="{02F9B0AA-A396-4707-B18E-8CA6EFE50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6373607"/>
            <a:ext cx="304800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>
            <a:spAutoFit/>
          </a:bodyPr>
          <a:lstStyle>
            <a:lvl1pPr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altLang="zh-CN" sz="1400" b="1" i="0">
                <a:solidFill>
                  <a:srgbClr val="0000CC"/>
                </a:solidFill>
                <a:latin typeface="Baha" pitchFamily="34" charset="0"/>
                <a:ea typeface="宋体" panose="02010600030101010101" pitchFamily="2" charset="-122"/>
              </a:rPr>
              <a:t>Differential Evolution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0000CC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CC"/>
          </a:solidFill>
          <a:latin typeface="Book Antiqua" panose="0204060205030503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CC"/>
          </a:solidFill>
          <a:latin typeface="Book Antiqua" panose="0204060205030503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CC"/>
          </a:solidFill>
          <a:latin typeface="Book Antiqua" panose="0204060205030503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CC"/>
          </a:solidFill>
          <a:latin typeface="Book Antiqua" panose="0204060205030503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CC"/>
          </a:solidFill>
          <a:latin typeface="Book Antiqua" panose="0204060205030503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CC"/>
          </a:solidFill>
          <a:latin typeface="Book Antiqua" panose="0204060205030503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CC"/>
          </a:solidFill>
          <a:latin typeface="Book Antiqua" panose="0204060205030503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CC"/>
          </a:solidFill>
          <a:latin typeface="Book Antiqua" panose="0204060205030503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Ø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1.icsi.berkeley.edu/~storn/cod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45CA0-B03B-46CA-B5C9-F7EC397B2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568" y="1484784"/>
            <a:ext cx="7904136" cy="1326369"/>
          </a:xfrm>
        </p:spPr>
        <p:txBody>
          <a:bodyPr/>
          <a:lstStyle/>
          <a:p>
            <a:r>
              <a:rPr lang="en-US" altLang="zh-CN" sz="4800"/>
              <a:t>Differential Evolution</a:t>
            </a:r>
            <a:endParaRPr lang="zh-CN" altLang="en-US" sz="480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AC33407-D527-4CAA-BF84-B6D5B3F8174B}"/>
              </a:ext>
            </a:extLst>
          </p:cNvPr>
          <p:cNvSpPr/>
          <p:nvPr/>
        </p:nvSpPr>
        <p:spPr>
          <a:xfrm>
            <a:off x="315156" y="5733256"/>
            <a:ext cx="86409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i="0" dirty="0"/>
              <a:t>From Differential Evolution: Foundations, Perspectives, and Applications, by </a:t>
            </a:r>
            <a:r>
              <a:rPr lang="en-US" altLang="zh-CN" sz="1400" i="0" dirty="0" err="1"/>
              <a:t>Swagatam</a:t>
            </a:r>
            <a:r>
              <a:rPr lang="en-US" altLang="zh-CN" sz="1400" i="0" dirty="0"/>
              <a:t> Das, SSCI 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837390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036585-2B9B-4561-B64B-996AF6F1D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of formation of donor vector</a:t>
            </a:r>
            <a:endParaRPr lang="zh-CN" altLang="en-US" dirty="0"/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95B2A087-E387-407E-B3E3-BAF8252DFF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988840"/>
            <a:ext cx="4099238" cy="3316811"/>
          </a:xfrm>
        </p:spPr>
      </p:pic>
      <p:grpSp>
        <p:nvGrpSpPr>
          <p:cNvPr id="4" name="Group 2">
            <a:extLst>
              <a:ext uri="{FF2B5EF4-FFF2-40B4-BE49-F238E27FC236}">
                <a16:creationId xmlns:a16="http://schemas.microsoft.com/office/drawing/2014/main" id="{0F32AAC3-EB6F-4E20-9082-B2A718B9B511}"/>
              </a:ext>
            </a:extLst>
          </p:cNvPr>
          <p:cNvGrpSpPr>
            <a:grpSpLocks/>
          </p:cNvGrpSpPr>
          <p:nvPr/>
        </p:nvGrpSpPr>
        <p:grpSpPr bwMode="auto">
          <a:xfrm>
            <a:off x="742021" y="2420888"/>
            <a:ext cx="3355157" cy="3017726"/>
            <a:chOff x="720" y="3480"/>
            <a:chExt cx="5942" cy="5042"/>
          </a:xfrm>
        </p:grpSpPr>
        <p:pic>
          <p:nvPicPr>
            <p:cNvPr id="1027" name="Picture 3">
              <a:extLst>
                <a:ext uri="{FF2B5EF4-FFF2-40B4-BE49-F238E27FC236}">
                  <a16:creationId xmlns:a16="http://schemas.microsoft.com/office/drawing/2014/main" id="{F4300782-6243-4A1C-AB22-3887DA337D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" y="3480"/>
              <a:ext cx="5942" cy="4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FED6A69-C953-43B1-9ABB-EBD3E6FC6F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66" y="6835"/>
              <a:ext cx="619" cy="1685"/>
              <a:chOff x="2266" y="6835"/>
              <a:chExt cx="619" cy="1685"/>
            </a:xfrm>
          </p:grpSpPr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08F6FD5B-F4C0-482D-B78E-4557AC655A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6" y="6835"/>
                <a:ext cx="619" cy="1685"/>
              </a:xfrm>
              <a:custGeom>
                <a:avLst/>
                <a:gdLst>
                  <a:gd name="T0" fmla="+- 0 2316 2266"/>
                  <a:gd name="T1" fmla="*/ T0 w 619"/>
                  <a:gd name="T2" fmla="+- 0 8405 6835"/>
                  <a:gd name="T3" fmla="*/ 8405 h 1685"/>
                  <a:gd name="T4" fmla="+- 0 2266 2266"/>
                  <a:gd name="T5" fmla="*/ T4 w 619"/>
                  <a:gd name="T6" fmla="+- 0 8386 6835"/>
                  <a:gd name="T7" fmla="*/ 8386 h 1685"/>
                  <a:gd name="T8" fmla="+- 0 2280 2266"/>
                  <a:gd name="T9" fmla="*/ T8 w 619"/>
                  <a:gd name="T10" fmla="+- 0 8520 6835"/>
                  <a:gd name="T11" fmla="*/ 8520 h 1685"/>
                  <a:gd name="T12" fmla="+- 0 2309 2266"/>
                  <a:gd name="T13" fmla="*/ T12 w 619"/>
                  <a:gd name="T14" fmla="+- 0 8493 6835"/>
                  <a:gd name="T15" fmla="*/ 8493 h 1685"/>
                  <a:gd name="T16" fmla="+- 0 2309 2266"/>
                  <a:gd name="T17" fmla="*/ T16 w 619"/>
                  <a:gd name="T18" fmla="+- 0 8424 6835"/>
                  <a:gd name="T19" fmla="*/ 8424 h 1685"/>
                  <a:gd name="T20" fmla="+- 0 2316 2266"/>
                  <a:gd name="T21" fmla="*/ T20 w 619"/>
                  <a:gd name="T22" fmla="+- 0 8405 6835"/>
                  <a:gd name="T23" fmla="*/ 8405 h 168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</a:cxnLst>
                <a:rect l="0" t="0" r="r" b="b"/>
                <a:pathLst>
                  <a:path w="619" h="1685">
                    <a:moveTo>
                      <a:pt x="50" y="1570"/>
                    </a:moveTo>
                    <a:lnTo>
                      <a:pt x="0" y="1551"/>
                    </a:lnTo>
                    <a:lnTo>
                      <a:pt x="14" y="1685"/>
                    </a:lnTo>
                    <a:lnTo>
                      <a:pt x="43" y="1658"/>
                    </a:lnTo>
                    <a:lnTo>
                      <a:pt x="43" y="1589"/>
                    </a:lnTo>
                    <a:lnTo>
                      <a:pt x="50" y="157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D4A43D27-C8A0-485C-A3D0-6798FABAD6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6" y="6835"/>
                <a:ext cx="619" cy="1685"/>
              </a:xfrm>
              <a:custGeom>
                <a:avLst/>
                <a:gdLst>
                  <a:gd name="T0" fmla="+- 0 2325 2266"/>
                  <a:gd name="T1" fmla="*/ T0 w 619"/>
                  <a:gd name="T2" fmla="+- 0 8409 6835"/>
                  <a:gd name="T3" fmla="*/ 8409 h 1685"/>
                  <a:gd name="T4" fmla="+- 0 2316 2266"/>
                  <a:gd name="T5" fmla="*/ T4 w 619"/>
                  <a:gd name="T6" fmla="+- 0 8405 6835"/>
                  <a:gd name="T7" fmla="*/ 8405 h 1685"/>
                  <a:gd name="T8" fmla="+- 0 2309 2266"/>
                  <a:gd name="T9" fmla="*/ T8 w 619"/>
                  <a:gd name="T10" fmla="+- 0 8424 6835"/>
                  <a:gd name="T11" fmla="*/ 8424 h 1685"/>
                  <a:gd name="T12" fmla="+- 0 2309 2266"/>
                  <a:gd name="T13" fmla="*/ T12 w 619"/>
                  <a:gd name="T14" fmla="+- 0 8434 6835"/>
                  <a:gd name="T15" fmla="*/ 8434 h 1685"/>
                  <a:gd name="T16" fmla="+- 0 2318 2266"/>
                  <a:gd name="T17" fmla="*/ T16 w 619"/>
                  <a:gd name="T18" fmla="+- 0 8429 6835"/>
                  <a:gd name="T19" fmla="*/ 8429 h 1685"/>
                  <a:gd name="T20" fmla="+- 0 2325 2266"/>
                  <a:gd name="T21" fmla="*/ T20 w 619"/>
                  <a:gd name="T22" fmla="+- 0 8409 6835"/>
                  <a:gd name="T23" fmla="*/ 8409 h 168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</a:cxnLst>
                <a:rect l="0" t="0" r="r" b="b"/>
                <a:pathLst>
                  <a:path w="619" h="1685">
                    <a:moveTo>
                      <a:pt x="59" y="1574"/>
                    </a:moveTo>
                    <a:lnTo>
                      <a:pt x="50" y="1570"/>
                    </a:lnTo>
                    <a:lnTo>
                      <a:pt x="43" y="1589"/>
                    </a:lnTo>
                    <a:lnTo>
                      <a:pt x="43" y="1599"/>
                    </a:lnTo>
                    <a:lnTo>
                      <a:pt x="52" y="1594"/>
                    </a:lnTo>
                    <a:lnTo>
                      <a:pt x="59" y="1574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518BD232-5A00-47D1-85CC-1DD2F64A6F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6" y="6835"/>
                <a:ext cx="619" cy="1685"/>
              </a:xfrm>
              <a:custGeom>
                <a:avLst/>
                <a:gdLst>
                  <a:gd name="T0" fmla="+- 0 2376 2266"/>
                  <a:gd name="T1" fmla="*/ T0 w 619"/>
                  <a:gd name="T2" fmla="+- 0 8429 6835"/>
                  <a:gd name="T3" fmla="*/ 8429 h 1685"/>
                  <a:gd name="T4" fmla="+- 0 2325 2266"/>
                  <a:gd name="T5" fmla="*/ T4 w 619"/>
                  <a:gd name="T6" fmla="+- 0 8409 6835"/>
                  <a:gd name="T7" fmla="*/ 8409 h 1685"/>
                  <a:gd name="T8" fmla="+- 0 2318 2266"/>
                  <a:gd name="T9" fmla="*/ T8 w 619"/>
                  <a:gd name="T10" fmla="+- 0 8429 6835"/>
                  <a:gd name="T11" fmla="*/ 8429 h 1685"/>
                  <a:gd name="T12" fmla="+- 0 2309 2266"/>
                  <a:gd name="T13" fmla="*/ T12 w 619"/>
                  <a:gd name="T14" fmla="+- 0 8434 6835"/>
                  <a:gd name="T15" fmla="*/ 8434 h 1685"/>
                  <a:gd name="T16" fmla="+- 0 2309 2266"/>
                  <a:gd name="T17" fmla="*/ T16 w 619"/>
                  <a:gd name="T18" fmla="+- 0 8493 6835"/>
                  <a:gd name="T19" fmla="*/ 8493 h 1685"/>
                  <a:gd name="T20" fmla="+- 0 2376 2266"/>
                  <a:gd name="T21" fmla="*/ T20 w 619"/>
                  <a:gd name="T22" fmla="+- 0 8429 6835"/>
                  <a:gd name="T23" fmla="*/ 8429 h 168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</a:cxnLst>
                <a:rect l="0" t="0" r="r" b="b"/>
                <a:pathLst>
                  <a:path w="619" h="1685">
                    <a:moveTo>
                      <a:pt x="110" y="1594"/>
                    </a:moveTo>
                    <a:lnTo>
                      <a:pt x="59" y="1574"/>
                    </a:lnTo>
                    <a:lnTo>
                      <a:pt x="52" y="1594"/>
                    </a:lnTo>
                    <a:lnTo>
                      <a:pt x="43" y="1599"/>
                    </a:lnTo>
                    <a:lnTo>
                      <a:pt x="43" y="1658"/>
                    </a:lnTo>
                    <a:lnTo>
                      <a:pt x="110" y="1594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637C3455-EA91-42F7-9485-83A2D00A01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6" y="6835"/>
                <a:ext cx="619" cy="1685"/>
              </a:xfrm>
              <a:custGeom>
                <a:avLst/>
                <a:gdLst>
                  <a:gd name="T0" fmla="+- 0 2885 2266"/>
                  <a:gd name="T1" fmla="*/ T0 w 619"/>
                  <a:gd name="T2" fmla="+- 0 6845 6835"/>
                  <a:gd name="T3" fmla="*/ 6845 h 1685"/>
                  <a:gd name="T4" fmla="+- 0 2885 2266"/>
                  <a:gd name="T5" fmla="*/ T4 w 619"/>
                  <a:gd name="T6" fmla="+- 0 6835 6835"/>
                  <a:gd name="T7" fmla="*/ 6835 h 1685"/>
                  <a:gd name="T8" fmla="+- 0 2875 2266"/>
                  <a:gd name="T9" fmla="*/ T8 w 619"/>
                  <a:gd name="T10" fmla="+- 0 6835 6835"/>
                  <a:gd name="T11" fmla="*/ 6835 h 1685"/>
                  <a:gd name="T12" fmla="+- 0 2316 2266"/>
                  <a:gd name="T13" fmla="*/ T12 w 619"/>
                  <a:gd name="T14" fmla="+- 0 8405 6835"/>
                  <a:gd name="T15" fmla="*/ 8405 h 1685"/>
                  <a:gd name="T16" fmla="+- 0 2325 2266"/>
                  <a:gd name="T17" fmla="*/ T16 w 619"/>
                  <a:gd name="T18" fmla="+- 0 8409 6835"/>
                  <a:gd name="T19" fmla="*/ 8409 h 1685"/>
                  <a:gd name="T20" fmla="+- 0 2885 2266"/>
                  <a:gd name="T21" fmla="*/ T20 w 619"/>
                  <a:gd name="T22" fmla="+- 0 6845 6835"/>
                  <a:gd name="T23" fmla="*/ 6845 h 168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</a:cxnLst>
                <a:rect l="0" t="0" r="r" b="b"/>
                <a:pathLst>
                  <a:path w="619" h="1685">
                    <a:moveTo>
                      <a:pt x="619" y="10"/>
                    </a:moveTo>
                    <a:lnTo>
                      <a:pt x="619" y="0"/>
                    </a:lnTo>
                    <a:lnTo>
                      <a:pt x="609" y="0"/>
                    </a:lnTo>
                    <a:lnTo>
                      <a:pt x="50" y="1570"/>
                    </a:lnTo>
                    <a:lnTo>
                      <a:pt x="59" y="1574"/>
                    </a:lnTo>
                    <a:lnTo>
                      <a:pt x="619" y="1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39174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53B65EA-74AA-4DB8-B70F-0548B3118F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920155"/>
                <a:ext cx="7772400" cy="383586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400" b="1" dirty="0"/>
                  <a:t>1. Binomial (Uniform) Crossover:</a:t>
                </a:r>
              </a:p>
              <a:p>
                <a:pPr marL="0" indent="0">
                  <a:buNone/>
                </a:pPr>
                <a:endParaRPr lang="zh-CN" altLang="zh-CN" sz="2400" dirty="0"/>
              </a:p>
              <a:p>
                <a:pPr marL="0" indent="0">
                  <a:buNone/>
                </a:pPr>
                <a:r>
                  <a:rPr lang="en-US" altLang="zh-CN" sz="2000" dirty="0"/>
                  <a:t>Components of the donor vector enter into the trial offspring vector in the following way:</a:t>
                </a:r>
              </a:p>
              <a:p>
                <a:pPr marL="0" indent="0">
                  <a:buNone/>
                </a:pPr>
                <a:endParaRPr lang="zh-CN" altLang="zh-CN" sz="2000" dirty="0"/>
              </a:p>
              <a:p>
                <a:pPr marL="0" indent="0">
                  <a:buNone/>
                </a:pPr>
                <a:r>
                  <a:rPr lang="en-US" altLang="zh-CN" sz="1800" dirty="0"/>
                  <a:t>Let </a:t>
                </a:r>
                <a:r>
                  <a:rPr lang="en-US" altLang="zh-CN" sz="1800" i="1" dirty="0" err="1"/>
                  <a:t>j</a:t>
                </a:r>
                <a:r>
                  <a:rPr lang="en-US" altLang="zh-CN" sz="1800" i="1" baseline="-25000" dirty="0" err="1"/>
                  <a:t>rand</a:t>
                </a:r>
                <a:r>
                  <a:rPr lang="en-US" altLang="zh-CN" sz="1800" dirty="0"/>
                  <a:t> be a randomly chosen integer between 1,...,D.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CN" altLang="en-US" sz="2400" b="0" i="1" smtClean="0">
                                    <a:latin typeface="Cambria Math" panose="02040503050406030204" pitchFamily="18" charset="0"/>
                                  </a:rPr>
                                  <m:t>，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CN" altLang="en-US" sz="2400" b="0" i="1" smtClean="0">
                                <a:latin typeface="Cambria Math" panose="02040503050406030204" pitchFamily="18" charset="0"/>
                              </a:rPr>
                              <m:t>，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dirty="0"/>
                  <a:t>     </a:t>
                </a:r>
                <a14:m>
                  <m:oMath xmlns:m="http://schemas.openxmlformats.org/officeDocument/2006/math">
                    <m:f>
                      <m:fPr>
                        <m:type m:val="noBar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if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𝑟𝑎𝑛𝑑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𝐶𝑟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𝑜𝑟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𝑟𝑎𝑛𝑑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，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otherwise</m:t>
                        </m:r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                                                 </m:t>
                        </m:r>
                      </m:den>
                    </m:f>
                  </m:oMath>
                </a14:m>
                <a:endParaRPr lang="zh-CN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53B65EA-74AA-4DB8-B70F-0548B3118F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920155"/>
                <a:ext cx="7772400" cy="3835865"/>
              </a:xfrm>
              <a:blipFill>
                <a:blip r:embed="rId2"/>
                <a:stretch>
                  <a:fillRect l="-1255" t="-11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9">
            <a:extLst>
              <a:ext uri="{FF2B5EF4-FFF2-40B4-BE49-F238E27FC236}">
                <a16:creationId xmlns:a16="http://schemas.microsoft.com/office/drawing/2014/main" id="{5D75D020-1948-47F3-9FBF-487062AE54E0}"/>
              </a:ext>
            </a:extLst>
          </p:cNvPr>
          <p:cNvGrpSpPr>
            <a:grpSpLocks/>
          </p:cNvGrpSpPr>
          <p:nvPr/>
        </p:nvGrpSpPr>
        <p:grpSpPr bwMode="auto">
          <a:xfrm>
            <a:off x="1062000" y="266024"/>
            <a:ext cx="7021171" cy="1287685"/>
            <a:chOff x="1433" y="-3847"/>
            <a:chExt cx="13095" cy="2785"/>
          </a:xfrm>
        </p:grpSpPr>
        <p:grpSp>
          <p:nvGrpSpPr>
            <p:cNvPr id="15" name="Group 20">
              <a:extLst>
                <a:ext uri="{FF2B5EF4-FFF2-40B4-BE49-F238E27FC236}">
                  <a16:creationId xmlns:a16="http://schemas.microsoft.com/office/drawing/2014/main" id="{6D3672C0-8757-47F8-8BF3-06B87DF944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-2870"/>
              <a:ext cx="2520" cy="1800"/>
              <a:chOff x="1440" y="-2870"/>
              <a:chExt cx="2520" cy="1800"/>
            </a:xfrm>
          </p:grpSpPr>
          <p:sp>
            <p:nvSpPr>
              <p:cNvPr id="42" name="Freeform 21">
                <a:extLst>
                  <a:ext uri="{FF2B5EF4-FFF2-40B4-BE49-F238E27FC236}">
                    <a16:creationId xmlns:a16="http://schemas.microsoft.com/office/drawing/2014/main" id="{6D9AB7B2-0137-4F82-A321-7E8C52BC18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0" y="-2870"/>
                <a:ext cx="2520" cy="1800"/>
              </a:xfrm>
              <a:custGeom>
                <a:avLst/>
                <a:gdLst>
                  <a:gd name="T0" fmla="+- 0 1440 1440"/>
                  <a:gd name="T1" fmla="*/ T0 w 2520"/>
                  <a:gd name="T2" fmla="+- 0 -2870 -2870"/>
                  <a:gd name="T3" fmla="*/ -2870 h 1800"/>
                  <a:gd name="T4" fmla="+- 0 1440 1440"/>
                  <a:gd name="T5" fmla="*/ T4 w 2520"/>
                  <a:gd name="T6" fmla="+- 0 -1070 -2870"/>
                  <a:gd name="T7" fmla="*/ -1070 h 1800"/>
                  <a:gd name="T8" fmla="+- 0 3960 1440"/>
                  <a:gd name="T9" fmla="*/ T8 w 2520"/>
                  <a:gd name="T10" fmla="+- 0 -1070 -2870"/>
                  <a:gd name="T11" fmla="*/ -1070 h 1800"/>
                  <a:gd name="T12" fmla="+- 0 3960 1440"/>
                  <a:gd name="T13" fmla="*/ T12 w 2520"/>
                  <a:gd name="T14" fmla="+- 0 -2870 -2870"/>
                  <a:gd name="T15" fmla="*/ -2870 h 1800"/>
                  <a:gd name="T16" fmla="+- 0 1440 1440"/>
                  <a:gd name="T17" fmla="*/ T16 w 2520"/>
                  <a:gd name="T18" fmla="+- 0 -2870 -2870"/>
                  <a:gd name="T19" fmla="*/ -2870 h 1800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520" h="1800">
                    <a:moveTo>
                      <a:pt x="0" y="0"/>
                    </a:moveTo>
                    <a:lnTo>
                      <a:pt x="0" y="1800"/>
                    </a:lnTo>
                    <a:lnTo>
                      <a:pt x="2520" y="1800"/>
                    </a:lnTo>
                    <a:lnTo>
                      <a:pt x="252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CN" sz="1400" b="1" i="0"/>
                  <a:t>Initialization</a:t>
                </a:r>
                <a:endParaRPr lang="zh-CN" altLang="en-US" sz="1400" i="0"/>
              </a:p>
            </p:txBody>
          </p:sp>
        </p:grpSp>
        <p:grpSp>
          <p:nvGrpSpPr>
            <p:cNvPr id="16" name="Group 22">
              <a:extLst>
                <a:ext uri="{FF2B5EF4-FFF2-40B4-BE49-F238E27FC236}">
                  <a16:creationId xmlns:a16="http://schemas.microsoft.com/office/drawing/2014/main" id="{184432B0-24E2-4B39-86AB-4C3797A3AE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00" y="-2870"/>
              <a:ext cx="2280" cy="1800"/>
              <a:chOff x="5400" y="-2870"/>
              <a:chExt cx="2280" cy="1800"/>
            </a:xfrm>
          </p:grpSpPr>
          <p:sp>
            <p:nvSpPr>
              <p:cNvPr id="41" name="Freeform 23">
                <a:extLst>
                  <a:ext uri="{FF2B5EF4-FFF2-40B4-BE49-F238E27FC236}">
                    <a16:creationId xmlns:a16="http://schemas.microsoft.com/office/drawing/2014/main" id="{FDB0F9EC-516F-498E-B591-C88D626E80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0" y="-2870"/>
                <a:ext cx="2280" cy="1800"/>
              </a:xfrm>
              <a:custGeom>
                <a:avLst/>
                <a:gdLst>
                  <a:gd name="T0" fmla="+- 0 5400 5400"/>
                  <a:gd name="T1" fmla="*/ T0 w 2280"/>
                  <a:gd name="T2" fmla="+- 0 -2870 -2870"/>
                  <a:gd name="T3" fmla="*/ -2870 h 1800"/>
                  <a:gd name="T4" fmla="+- 0 5400 5400"/>
                  <a:gd name="T5" fmla="*/ T4 w 2280"/>
                  <a:gd name="T6" fmla="+- 0 -1070 -2870"/>
                  <a:gd name="T7" fmla="*/ -1070 h 1800"/>
                  <a:gd name="T8" fmla="+- 0 7680 5400"/>
                  <a:gd name="T9" fmla="*/ T8 w 2280"/>
                  <a:gd name="T10" fmla="+- 0 -1070 -2870"/>
                  <a:gd name="T11" fmla="*/ -1070 h 1800"/>
                  <a:gd name="T12" fmla="+- 0 7680 5400"/>
                  <a:gd name="T13" fmla="*/ T12 w 2280"/>
                  <a:gd name="T14" fmla="+- 0 -2870 -2870"/>
                  <a:gd name="T15" fmla="*/ -2870 h 1800"/>
                  <a:gd name="T16" fmla="+- 0 5400 5400"/>
                  <a:gd name="T17" fmla="*/ T16 w 2280"/>
                  <a:gd name="T18" fmla="+- 0 -2870 -2870"/>
                  <a:gd name="T19" fmla="*/ -2870 h 1800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280" h="1800">
                    <a:moveTo>
                      <a:pt x="0" y="0"/>
                    </a:moveTo>
                    <a:lnTo>
                      <a:pt x="0" y="1800"/>
                    </a:lnTo>
                    <a:lnTo>
                      <a:pt x="2280" y="1800"/>
                    </a:lnTo>
                    <a:lnTo>
                      <a:pt x="2280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CN" sz="1400" b="1" i="0"/>
                  <a:t>Mutation</a:t>
                </a:r>
                <a:endParaRPr lang="zh-CN" altLang="en-US" sz="1400" i="0"/>
              </a:p>
            </p:txBody>
          </p:sp>
        </p:grpSp>
        <p:grpSp>
          <p:nvGrpSpPr>
            <p:cNvPr id="17" name="Group 24">
              <a:extLst>
                <a:ext uri="{FF2B5EF4-FFF2-40B4-BE49-F238E27FC236}">
                  <a16:creationId xmlns:a16="http://schemas.microsoft.com/office/drawing/2014/main" id="{1CB3FAB7-8D5B-4D21-996F-E3D3475116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00" y="-2870"/>
              <a:ext cx="2280" cy="1800"/>
              <a:chOff x="5400" y="-2870"/>
              <a:chExt cx="2280" cy="1800"/>
            </a:xfrm>
          </p:grpSpPr>
          <p:sp>
            <p:nvSpPr>
              <p:cNvPr id="40" name="Freeform 25">
                <a:extLst>
                  <a:ext uri="{FF2B5EF4-FFF2-40B4-BE49-F238E27FC236}">
                    <a16:creationId xmlns:a16="http://schemas.microsoft.com/office/drawing/2014/main" id="{EC9DAB31-3790-4E42-BEC3-47B96312A6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0" y="-2870"/>
                <a:ext cx="2280" cy="1800"/>
              </a:xfrm>
              <a:custGeom>
                <a:avLst/>
                <a:gdLst>
                  <a:gd name="T0" fmla="+- 0 5400 5400"/>
                  <a:gd name="T1" fmla="*/ T0 w 2280"/>
                  <a:gd name="T2" fmla="+- 0 -2870 -2870"/>
                  <a:gd name="T3" fmla="*/ -2870 h 1800"/>
                  <a:gd name="T4" fmla="+- 0 5400 5400"/>
                  <a:gd name="T5" fmla="*/ T4 w 2280"/>
                  <a:gd name="T6" fmla="+- 0 -1070 -2870"/>
                  <a:gd name="T7" fmla="*/ -1070 h 1800"/>
                  <a:gd name="T8" fmla="+- 0 7680 5400"/>
                  <a:gd name="T9" fmla="*/ T8 w 2280"/>
                  <a:gd name="T10" fmla="+- 0 -1070 -2870"/>
                  <a:gd name="T11" fmla="*/ -1070 h 1800"/>
                  <a:gd name="T12" fmla="+- 0 7680 5400"/>
                  <a:gd name="T13" fmla="*/ T12 w 2280"/>
                  <a:gd name="T14" fmla="+- 0 -2870 -2870"/>
                  <a:gd name="T15" fmla="*/ -2870 h 1800"/>
                  <a:gd name="T16" fmla="+- 0 5400 5400"/>
                  <a:gd name="T17" fmla="*/ T16 w 2280"/>
                  <a:gd name="T18" fmla="+- 0 -2870 -2870"/>
                  <a:gd name="T19" fmla="*/ -2870 h 1800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280" h="1800">
                    <a:moveTo>
                      <a:pt x="0" y="0"/>
                    </a:moveTo>
                    <a:lnTo>
                      <a:pt x="0" y="1800"/>
                    </a:lnTo>
                    <a:lnTo>
                      <a:pt x="2280" y="1800"/>
                    </a:lnTo>
                    <a:lnTo>
                      <a:pt x="228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8" name="Group 26">
              <a:extLst>
                <a:ext uri="{FF2B5EF4-FFF2-40B4-BE49-F238E27FC236}">
                  <a16:creationId xmlns:a16="http://schemas.microsoft.com/office/drawing/2014/main" id="{1D5C346F-9185-443C-B8FD-22164B0AD4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0" y="-2039"/>
              <a:ext cx="1450" cy="67"/>
              <a:chOff x="3950" y="-2039"/>
              <a:chExt cx="1450" cy="67"/>
            </a:xfrm>
          </p:grpSpPr>
          <p:sp>
            <p:nvSpPr>
              <p:cNvPr id="37" name="Freeform 27">
                <a:extLst>
                  <a:ext uri="{FF2B5EF4-FFF2-40B4-BE49-F238E27FC236}">
                    <a16:creationId xmlns:a16="http://schemas.microsoft.com/office/drawing/2014/main" id="{88C2FB81-8F10-4D71-A776-483BEAF81E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0" y="-2039"/>
                <a:ext cx="1450" cy="67"/>
              </a:xfrm>
              <a:custGeom>
                <a:avLst/>
                <a:gdLst>
                  <a:gd name="T0" fmla="+- 0 5309 3950"/>
                  <a:gd name="T1" fmla="*/ T0 w 1450"/>
                  <a:gd name="T2" fmla="+- 0 -2030 -2039"/>
                  <a:gd name="T3" fmla="*/ -2030 h 67"/>
                  <a:gd name="T4" fmla="+- 0 5299 3950"/>
                  <a:gd name="T5" fmla="*/ T4 w 1450"/>
                  <a:gd name="T6" fmla="+- 0 -2039 -2039"/>
                  <a:gd name="T7" fmla="*/ -2039 h 67"/>
                  <a:gd name="T8" fmla="+- 0 3960 3950"/>
                  <a:gd name="T9" fmla="*/ T8 w 1450"/>
                  <a:gd name="T10" fmla="+- 0 -2039 -2039"/>
                  <a:gd name="T11" fmla="*/ -2039 h 67"/>
                  <a:gd name="T12" fmla="+- 0 3950 3950"/>
                  <a:gd name="T13" fmla="*/ T12 w 1450"/>
                  <a:gd name="T14" fmla="+- 0 -2030 -2039"/>
                  <a:gd name="T15" fmla="*/ -2030 h 67"/>
                  <a:gd name="T16" fmla="+- 0 3960 3950"/>
                  <a:gd name="T17" fmla="*/ T16 w 1450"/>
                  <a:gd name="T18" fmla="+- 0 -2020 -2039"/>
                  <a:gd name="T19" fmla="*/ -2020 h 67"/>
                  <a:gd name="T20" fmla="+- 0 5299 3950"/>
                  <a:gd name="T21" fmla="*/ T20 w 1450"/>
                  <a:gd name="T22" fmla="+- 0 -2020 -2039"/>
                  <a:gd name="T23" fmla="*/ -2020 h 67"/>
                  <a:gd name="T24" fmla="+- 0 5309 3950"/>
                  <a:gd name="T25" fmla="*/ T24 w 1450"/>
                  <a:gd name="T26" fmla="+- 0 -2030 -2039"/>
                  <a:gd name="T27" fmla="*/ -2030 h 6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</a:cxnLst>
                <a:rect l="0" t="0" r="r" b="b"/>
                <a:pathLst>
                  <a:path w="1450" h="67">
                    <a:moveTo>
                      <a:pt x="1359" y="9"/>
                    </a:moveTo>
                    <a:lnTo>
                      <a:pt x="1349" y="0"/>
                    </a:lnTo>
                    <a:lnTo>
                      <a:pt x="10" y="0"/>
                    </a:lnTo>
                    <a:lnTo>
                      <a:pt x="0" y="9"/>
                    </a:lnTo>
                    <a:lnTo>
                      <a:pt x="10" y="19"/>
                    </a:lnTo>
                    <a:lnTo>
                      <a:pt x="1349" y="19"/>
                    </a:lnTo>
                    <a:lnTo>
                      <a:pt x="1359" y="9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" name="Freeform 28">
                <a:extLst>
                  <a:ext uri="{FF2B5EF4-FFF2-40B4-BE49-F238E27FC236}">
                    <a16:creationId xmlns:a16="http://schemas.microsoft.com/office/drawing/2014/main" id="{80A1DC8F-0097-473B-BE02-43B0C7CEB5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0" y="-2039"/>
                <a:ext cx="1450" cy="67"/>
              </a:xfrm>
              <a:custGeom>
                <a:avLst/>
                <a:gdLst>
                  <a:gd name="T0" fmla="+- 0 5400 3950"/>
                  <a:gd name="T1" fmla="*/ T0 w 1450"/>
                  <a:gd name="T2" fmla="+- 0 -2030 -2039"/>
                  <a:gd name="T3" fmla="*/ -2030 h 67"/>
                  <a:gd name="T4" fmla="+- 0 5280 3950"/>
                  <a:gd name="T5" fmla="*/ T4 w 1450"/>
                  <a:gd name="T6" fmla="+- 0 -2092 -2039"/>
                  <a:gd name="T7" fmla="*/ -2092 h 67"/>
                  <a:gd name="T8" fmla="+- 0 5280 3950"/>
                  <a:gd name="T9" fmla="*/ T8 w 1450"/>
                  <a:gd name="T10" fmla="+- 0 -2039 -2039"/>
                  <a:gd name="T11" fmla="*/ -2039 h 67"/>
                  <a:gd name="T12" fmla="+- 0 5299 3950"/>
                  <a:gd name="T13" fmla="*/ T12 w 1450"/>
                  <a:gd name="T14" fmla="+- 0 -2039 -2039"/>
                  <a:gd name="T15" fmla="*/ -2039 h 67"/>
                  <a:gd name="T16" fmla="+- 0 5309 3950"/>
                  <a:gd name="T17" fmla="*/ T16 w 1450"/>
                  <a:gd name="T18" fmla="+- 0 -2030 -2039"/>
                  <a:gd name="T19" fmla="*/ -2030 h 67"/>
                  <a:gd name="T20" fmla="+- 0 5309 3950"/>
                  <a:gd name="T21" fmla="*/ T20 w 1450"/>
                  <a:gd name="T22" fmla="+- 0 -1986 -2039"/>
                  <a:gd name="T23" fmla="*/ -1986 h 67"/>
                  <a:gd name="T24" fmla="+- 0 5400 3950"/>
                  <a:gd name="T25" fmla="*/ T24 w 1450"/>
                  <a:gd name="T26" fmla="+- 0 -2030 -2039"/>
                  <a:gd name="T27" fmla="*/ -2030 h 6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</a:cxnLst>
                <a:rect l="0" t="0" r="r" b="b"/>
                <a:pathLst>
                  <a:path w="1450" h="67">
                    <a:moveTo>
                      <a:pt x="1450" y="9"/>
                    </a:moveTo>
                    <a:lnTo>
                      <a:pt x="1330" y="-53"/>
                    </a:lnTo>
                    <a:lnTo>
                      <a:pt x="1330" y="0"/>
                    </a:lnTo>
                    <a:lnTo>
                      <a:pt x="1349" y="0"/>
                    </a:lnTo>
                    <a:lnTo>
                      <a:pt x="1359" y="9"/>
                    </a:lnTo>
                    <a:lnTo>
                      <a:pt x="1359" y="53"/>
                    </a:lnTo>
                    <a:lnTo>
                      <a:pt x="1450" y="9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29">
                <a:extLst>
                  <a:ext uri="{FF2B5EF4-FFF2-40B4-BE49-F238E27FC236}">
                    <a16:creationId xmlns:a16="http://schemas.microsoft.com/office/drawing/2014/main" id="{8B9B9CD7-E3E6-4AF2-9AD2-5159EF9BC3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0" y="-2039"/>
                <a:ext cx="1450" cy="67"/>
              </a:xfrm>
              <a:custGeom>
                <a:avLst/>
                <a:gdLst>
                  <a:gd name="T0" fmla="+- 0 5309 3950"/>
                  <a:gd name="T1" fmla="*/ T0 w 1450"/>
                  <a:gd name="T2" fmla="+- 0 -1986 -2039"/>
                  <a:gd name="T3" fmla="*/ -1986 h 67"/>
                  <a:gd name="T4" fmla="+- 0 5309 3950"/>
                  <a:gd name="T5" fmla="*/ T4 w 1450"/>
                  <a:gd name="T6" fmla="+- 0 -2030 -2039"/>
                  <a:gd name="T7" fmla="*/ -2030 h 67"/>
                  <a:gd name="T8" fmla="+- 0 5299 3950"/>
                  <a:gd name="T9" fmla="*/ T8 w 1450"/>
                  <a:gd name="T10" fmla="+- 0 -2020 -2039"/>
                  <a:gd name="T11" fmla="*/ -2020 h 67"/>
                  <a:gd name="T12" fmla="+- 0 5280 3950"/>
                  <a:gd name="T13" fmla="*/ T12 w 1450"/>
                  <a:gd name="T14" fmla="+- 0 -2020 -2039"/>
                  <a:gd name="T15" fmla="*/ -2020 h 67"/>
                  <a:gd name="T16" fmla="+- 0 5280 3950"/>
                  <a:gd name="T17" fmla="*/ T16 w 1450"/>
                  <a:gd name="T18" fmla="+- 0 -1972 -2039"/>
                  <a:gd name="T19" fmla="*/ -1972 h 67"/>
                  <a:gd name="T20" fmla="+- 0 5309 3950"/>
                  <a:gd name="T21" fmla="*/ T20 w 1450"/>
                  <a:gd name="T22" fmla="+- 0 -1986 -2039"/>
                  <a:gd name="T23" fmla="*/ -1986 h 6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</a:cxnLst>
                <a:rect l="0" t="0" r="r" b="b"/>
                <a:pathLst>
                  <a:path w="1450" h="67">
                    <a:moveTo>
                      <a:pt x="1359" y="53"/>
                    </a:moveTo>
                    <a:lnTo>
                      <a:pt x="1359" y="9"/>
                    </a:lnTo>
                    <a:lnTo>
                      <a:pt x="1349" y="19"/>
                    </a:lnTo>
                    <a:lnTo>
                      <a:pt x="1330" y="19"/>
                    </a:lnTo>
                    <a:lnTo>
                      <a:pt x="1330" y="67"/>
                    </a:lnTo>
                    <a:lnTo>
                      <a:pt x="1359" y="53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9" name="Group 30">
              <a:extLst>
                <a:ext uri="{FF2B5EF4-FFF2-40B4-BE49-F238E27FC236}">
                  <a16:creationId xmlns:a16="http://schemas.microsoft.com/office/drawing/2014/main" id="{06565D11-9D9C-490A-97E3-B196E5F938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0" y="-2870"/>
              <a:ext cx="2760" cy="1800"/>
              <a:chOff x="8640" y="-2870"/>
              <a:chExt cx="2760" cy="1800"/>
            </a:xfrm>
          </p:grpSpPr>
          <p:sp>
            <p:nvSpPr>
              <p:cNvPr id="36" name="Freeform 31">
                <a:extLst>
                  <a:ext uri="{FF2B5EF4-FFF2-40B4-BE49-F238E27FC236}">
                    <a16:creationId xmlns:a16="http://schemas.microsoft.com/office/drawing/2014/main" id="{E838323D-71A4-468D-AD5B-9AA34923A9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0" y="-2870"/>
                <a:ext cx="2760" cy="1800"/>
              </a:xfrm>
              <a:custGeom>
                <a:avLst/>
                <a:gdLst>
                  <a:gd name="T0" fmla="+- 0 8640 8640"/>
                  <a:gd name="T1" fmla="*/ T0 w 2760"/>
                  <a:gd name="T2" fmla="+- 0 -2870 -2870"/>
                  <a:gd name="T3" fmla="*/ -2870 h 1800"/>
                  <a:gd name="T4" fmla="+- 0 8640 8640"/>
                  <a:gd name="T5" fmla="*/ T4 w 2760"/>
                  <a:gd name="T6" fmla="+- 0 -1070 -2870"/>
                  <a:gd name="T7" fmla="*/ -1070 h 1800"/>
                  <a:gd name="T8" fmla="+- 0 11400 8640"/>
                  <a:gd name="T9" fmla="*/ T8 w 2760"/>
                  <a:gd name="T10" fmla="+- 0 -1070 -2870"/>
                  <a:gd name="T11" fmla="*/ -1070 h 1800"/>
                  <a:gd name="T12" fmla="+- 0 11400 8640"/>
                  <a:gd name="T13" fmla="*/ T12 w 2760"/>
                  <a:gd name="T14" fmla="+- 0 -2870 -2870"/>
                  <a:gd name="T15" fmla="*/ -2870 h 1800"/>
                  <a:gd name="T16" fmla="+- 0 8640 8640"/>
                  <a:gd name="T17" fmla="*/ T16 w 2760"/>
                  <a:gd name="T18" fmla="+- 0 -2870 -2870"/>
                  <a:gd name="T19" fmla="*/ -2870 h 1800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760" h="1800">
                    <a:moveTo>
                      <a:pt x="0" y="0"/>
                    </a:moveTo>
                    <a:lnTo>
                      <a:pt x="0" y="1800"/>
                    </a:lnTo>
                    <a:lnTo>
                      <a:pt x="2760" y="1800"/>
                    </a:lnTo>
                    <a:lnTo>
                      <a:pt x="276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CC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CN" sz="1400" b="1" i="0"/>
                  <a:t>Recombination</a:t>
                </a:r>
                <a:endParaRPr lang="zh-CN" altLang="en-US" sz="1400" i="0"/>
              </a:p>
            </p:txBody>
          </p:sp>
        </p:grpSp>
        <p:grpSp>
          <p:nvGrpSpPr>
            <p:cNvPr id="20" name="Group 32">
              <a:extLst>
                <a:ext uri="{FF2B5EF4-FFF2-40B4-BE49-F238E27FC236}">
                  <a16:creationId xmlns:a16="http://schemas.microsoft.com/office/drawing/2014/main" id="{31EFACA7-366D-446B-97DA-04573C37EC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70" y="-1919"/>
              <a:ext cx="970" cy="67"/>
              <a:chOff x="7670" y="-1919"/>
              <a:chExt cx="970" cy="67"/>
            </a:xfrm>
          </p:grpSpPr>
          <p:sp>
            <p:nvSpPr>
              <p:cNvPr id="33" name="Freeform 33">
                <a:extLst>
                  <a:ext uri="{FF2B5EF4-FFF2-40B4-BE49-F238E27FC236}">
                    <a16:creationId xmlns:a16="http://schemas.microsoft.com/office/drawing/2014/main" id="{014818FE-125F-4219-B6E7-91AFE36D24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0" y="-1919"/>
                <a:ext cx="970" cy="67"/>
              </a:xfrm>
              <a:custGeom>
                <a:avLst/>
                <a:gdLst>
                  <a:gd name="T0" fmla="+- 0 8549 7670"/>
                  <a:gd name="T1" fmla="*/ T0 w 970"/>
                  <a:gd name="T2" fmla="+- 0 -1910 -1919"/>
                  <a:gd name="T3" fmla="*/ -1910 h 67"/>
                  <a:gd name="T4" fmla="+- 0 8539 7670"/>
                  <a:gd name="T5" fmla="*/ T4 w 970"/>
                  <a:gd name="T6" fmla="+- 0 -1919 -1919"/>
                  <a:gd name="T7" fmla="*/ -1919 h 67"/>
                  <a:gd name="T8" fmla="+- 0 7680 7670"/>
                  <a:gd name="T9" fmla="*/ T8 w 970"/>
                  <a:gd name="T10" fmla="+- 0 -1919 -1919"/>
                  <a:gd name="T11" fmla="*/ -1919 h 67"/>
                  <a:gd name="T12" fmla="+- 0 7670 7670"/>
                  <a:gd name="T13" fmla="*/ T12 w 970"/>
                  <a:gd name="T14" fmla="+- 0 -1910 -1919"/>
                  <a:gd name="T15" fmla="*/ -1910 h 67"/>
                  <a:gd name="T16" fmla="+- 0 7680 7670"/>
                  <a:gd name="T17" fmla="*/ T16 w 970"/>
                  <a:gd name="T18" fmla="+- 0 -1900 -1919"/>
                  <a:gd name="T19" fmla="*/ -1900 h 67"/>
                  <a:gd name="T20" fmla="+- 0 8539 7670"/>
                  <a:gd name="T21" fmla="*/ T20 w 970"/>
                  <a:gd name="T22" fmla="+- 0 -1900 -1919"/>
                  <a:gd name="T23" fmla="*/ -1900 h 67"/>
                  <a:gd name="T24" fmla="+- 0 8549 7670"/>
                  <a:gd name="T25" fmla="*/ T24 w 970"/>
                  <a:gd name="T26" fmla="+- 0 -1910 -1919"/>
                  <a:gd name="T27" fmla="*/ -1910 h 6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</a:cxnLst>
                <a:rect l="0" t="0" r="r" b="b"/>
                <a:pathLst>
                  <a:path w="970" h="67">
                    <a:moveTo>
                      <a:pt x="879" y="9"/>
                    </a:moveTo>
                    <a:lnTo>
                      <a:pt x="869" y="0"/>
                    </a:lnTo>
                    <a:lnTo>
                      <a:pt x="10" y="0"/>
                    </a:lnTo>
                    <a:lnTo>
                      <a:pt x="0" y="9"/>
                    </a:lnTo>
                    <a:lnTo>
                      <a:pt x="10" y="19"/>
                    </a:lnTo>
                    <a:lnTo>
                      <a:pt x="869" y="19"/>
                    </a:lnTo>
                    <a:lnTo>
                      <a:pt x="879" y="9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34">
                <a:extLst>
                  <a:ext uri="{FF2B5EF4-FFF2-40B4-BE49-F238E27FC236}">
                    <a16:creationId xmlns:a16="http://schemas.microsoft.com/office/drawing/2014/main" id="{C03A8CDB-849B-4CAF-B366-4476E85847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0" y="-1919"/>
                <a:ext cx="970" cy="67"/>
              </a:xfrm>
              <a:custGeom>
                <a:avLst/>
                <a:gdLst>
                  <a:gd name="T0" fmla="+- 0 8640 7670"/>
                  <a:gd name="T1" fmla="*/ T0 w 970"/>
                  <a:gd name="T2" fmla="+- 0 -1910 -1919"/>
                  <a:gd name="T3" fmla="*/ -1910 h 67"/>
                  <a:gd name="T4" fmla="+- 0 8520 7670"/>
                  <a:gd name="T5" fmla="*/ T4 w 970"/>
                  <a:gd name="T6" fmla="+- 0 -1972 -1919"/>
                  <a:gd name="T7" fmla="*/ -1972 h 67"/>
                  <a:gd name="T8" fmla="+- 0 8520 7670"/>
                  <a:gd name="T9" fmla="*/ T8 w 970"/>
                  <a:gd name="T10" fmla="+- 0 -1919 -1919"/>
                  <a:gd name="T11" fmla="*/ -1919 h 67"/>
                  <a:gd name="T12" fmla="+- 0 8539 7670"/>
                  <a:gd name="T13" fmla="*/ T12 w 970"/>
                  <a:gd name="T14" fmla="+- 0 -1919 -1919"/>
                  <a:gd name="T15" fmla="*/ -1919 h 67"/>
                  <a:gd name="T16" fmla="+- 0 8549 7670"/>
                  <a:gd name="T17" fmla="*/ T16 w 970"/>
                  <a:gd name="T18" fmla="+- 0 -1910 -1919"/>
                  <a:gd name="T19" fmla="*/ -1910 h 67"/>
                  <a:gd name="T20" fmla="+- 0 8549 7670"/>
                  <a:gd name="T21" fmla="*/ T20 w 970"/>
                  <a:gd name="T22" fmla="+- 0 -1866 -1919"/>
                  <a:gd name="T23" fmla="*/ -1866 h 67"/>
                  <a:gd name="T24" fmla="+- 0 8640 7670"/>
                  <a:gd name="T25" fmla="*/ T24 w 970"/>
                  <a:gd name="T26" fmla="+- 0 -1910 -1919"/>
                  <a:gd name="T27" fmla="*/ -1910 h 6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</a:cxnLst>
                <a:rect l="0" t="0" r="r" b="b"/>
                <a:pathLst>
                  <a:path w="970" h="67">
                    <a:moveTo>
                      <a:pt x="970" y="9"/>
                    </a:moveTo>
                    <a:lnTo>
                      <a:pt x="850" y="-53"/>
                    </a:lnTo>
                    <a:lnTo>
                      <a:pt x="850" y="0"/>
                    </a:lnTo>
                    <a:lnTo>
                      <a:pt x="869" y="0"/>
                    </a:lnTo>
                    <a:lnTo>
                      <a:pt x="879" y="9"/>
                    </a:lnTo>
                    <a:lnTo>
                      <a:pt x="879" y="53"/>
                    </a:lnTo>
                    <a:lnTo>
                      <a:pt x="970" y="9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35">
                <a:extLst>
                  <a:ext uri="{FF2B5EF4-FFF2-40B4-BE49-F238E27FC236}">
                    <a16:creationId xmlns:a16="http://schemas.microsoft.com/office/drawing/2014/main" id="{0448ECB7-BBDC-4BA5-966D-7B0E66C69F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0" y="-1919"/>
                <a:ext cx="970" cy="67"/>
              </a:xfrm>
              <a:custGeom>
                <a:avLst/>
                <a:gdLst>
                  <a:gd name="T0" fmla="+- 0 8549 7670"/>
                  <a:gd name="T1" fmla="*/ T0 w 970"/>
                  <a:gd name="T2" fmla="+- 0 -1866 -1919"/>
                  <a:gd name="T3" fmla="*/ -1866 h 67"/>
                  <a:gd name="T4" fmla="+- 0 8549 7670"/>
                  <a:gd name="T5" fmla="*/ T4 w 970"/>
                  <a:gd name="T6" fmla="+- 0 -1910 -1919"/>
                  <a:gd name="T7" fmla="*/ -1910 h 67"/>
                  <a:gd name="T8" fmla="+- 0 8539 7670"/>
                  <a:gd name="T9" fmla="*/ T8 w 970"/>
                  <a:gd name="T10" fmla="+- 0 -1900 -1919"/>
                  <a:gd name="T11" fmla="*/ -1900 h 67"/>
                  <a:gd name="T12" fmla="+- 0 8520 7670"/>
                  <a:gd name="T13" fmla="*/ T12 w 970"/>
                  <a:gd name="T14" fmla="+- 0 -1900 -1919"/>
                  <a:gd name="T15" fmla="*/ -1900 h 67"/>
                  <a:gd name="T16" fmla="+- 0 8520 7670"/>
                  <a:gd name="T17" fmla="*/ T16 w 970"/>
                  <a:gd name="T18" fmla="+- 0 -1852 -1919"/>
                  <a:gd name="T19" fmla="*/ -1852 h 67"/>
                  <a:gd name="T20" fmla="+- 0 8549 7670"/>
                  <a:gd name="T21" fmla="*/ T20 w 970"/>
                  <a:gd name="T22" fmla="+- 0 -1866 -1919"/>
                  <a:gd name="T23" fmla="*/ -1866 h 6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</a:cxnLst>
                <a:rect l="0" t="0" r="r" b="b"/>
                <a:pathLst>
                  <a:path w="970" h="67">
                    <a:moveTo>
                      <a:pt x="879" y="53"/>
                    </a:moveTo>
                    <a:lnTo>
                      <a:pt x="879" y="9"/>
                    </a:lnTo>
                    <a:lnTo>
                      <a:pt x="869" y="19"/>
                    </a:lnTo>
                    <a:lnTo>
                      <a:pt x="850" y="19"/>
                    </a:lnTo>
                    <a:lnTo>
                      <a:pt x="850" y="67"/>
                    </a:lnTo>
                    <a:lnTo>
                      <a:pt x="879" y="53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" name="Group 36">
              <a:extLst>
                <a:ext uri="{FF2B5EF4-FFF2-40B4-BE49-F238E27FC236}">
                  <a16:creationId xmlns:a16="http://schemas.microsoft.com/office/drawing/2014/main" id="{9BDB4E81-FDF8-4B4A-BD3C-9135332B79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90" y="-1919"/>
              <a:ext cx="850" cy="67"/>
              <a:chOff x="11390" y="-1919"/>
              <a:chExt cx="850" cy="67"/>
            </a:xfrm>
          </p:grpSpPr>
          <p:sp>
            <p:nvSpPr>
              <p:cNvPr id="30" name="Freeform 37">
                <a:extLst>
                  <a:ext uri="{FF2B5EF4-FFF2-40B4-BE49-F238E27FC236}">
                    <a16:creationId xmlns:a16="http://schemas.microsoft.com/office/drawing/2014/main" id="{785A643C-1BD3-4678-9A9A-94BCC65E9C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90" y="-1919"/>
                <a:ext cx="850" cy="67"/>
              </a:xfrm>
              <a:custGeom>
                <a:avLst/>
                <a:gdLst>
                  <a:gd name="T0" fmla="+- 0 12149 11390"/>
                  <a:gd name="T1" fmla="*/ T0 w 850"/>
                  <a:gd name="T2" fmla="+- 0 -1910 -1919"/>
                  <a:gd name="T3" fmla="*/ -1910 h 67"/>
                  <a:gd name="T4" fmla="+- 0 12139 11390"/>
                  <a:gd name="T5" fmla="*/ T4 w 850"/>
                  <a:gd name="T6" fmla="+- 0 -1919 -1919"/>
                  <a:gd name="T7" fmla="*/ -1919 h 67"/>
                  <a:gd name="T8" fmla="+- 0 11400 11390"/>
                  <a:gd name="T9" fmla="*/ T8 w 850"/>
                  <a:gd name="T10" fmla="+- 0 -1919 -1919"/>
                  <a:gd name="T11" fmla="*/ -1919 h 67"/>
                  <a:gd name="T12" fmla="+- 0 11390 11390"/>
                  <a:gd name="T13" fmla="*/ T12 w 850"/>
                  <a:gd name="T14" fmla="+- 0 -1910 -1919"/>
                  <a:gd name="T15" fmla="*/ -1910 h 67"/>
                  <a:gd name="T16" fmla="+- 0 11400 11390"/>
                  <a:gd name="T17" fmla="*/ T16 w 850"/>
                  <a:gd name="T18" fmla="+- 0 -1900 -1919"/>
                  <a:gd name="T19" fmla="*/ -1900 h 67"/>
                  <a:gd name="T20" fmla="+- 0 12139 11390"/>
                  <a:gd name="T21" fmla="*/ T20 w 850"/>
                  <a:gd name="T22" fmla="+- 0 -1900 -1919"/>
                  <a:gd name="T23" fmla="*/ -1900 h 67"/>
                  <a:gd name="T24" fmla="+- 0 12149 11390"/>
                  <a:gd name="T25" fmla="*/ T24 w 850"/>
                  <a:gd name="T26" fmla="+- 0 -1910 -1919"/>
                  <a:gd name="T27" fmla="*/ -1910 h 6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</a:cxnLst>
                <a:rect l="0" t="0" r="r" b="b"/>
                <a:pathLst>
                  <a:path w="850" h="67">
                    <a:moveTo>
                      <a:pt x="759" y="9"/>
                    </a:moveTo>
                    <a:lnTo>
                      <a:pt x="749" y="0"/>
                    </a:lnTo>
                    <a:lnTo>
                      <a:pt x="10" y="0"/>
                    </a:lnTo>
                    <a:lnTo>
                      <a:pt x="0" y="9"/>
                    </a:lnTo>
                    <a:lnTo>
                      <a:pt x="10" y="19"/>
                    </a:lnTo>
                    <a:lnTo>
                      <a:pt x="749" y="19"/>
                    </a:lnTo>
                    <a:lnTo>
                      <a:pt x="759" y="9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38">
                <a:extLst>
                  <a:ext uri="{FF2B5EF4-FFF2-40B4-BE49-F238E27FC236}">
                    <a16:creationId xmlns:a16="http://schemas.microsoft.com/office/drawing/2014/main" id="{C435D106-884D-4A0A-9976-E97E789076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90" y="-1919"/>
                <a:ext cx="850" cy="67"/>
              </a:xfrm>
              <a:custGeom>
                <a:avLst/>
                <a:gdLst>
                  <a:gd name="T0" fmla="+- 0 12240 11390"/>
                  <a:gd name="T1" fmla="*/ T0 w 850"/>
                  <a:gd name="T2" fmla="+- 0 -1910 -1919"/>
                  <a:gd name="T3" fmla="*/ -1910 h 67"/>
                  <a:gd name="T4" fmla="+- 0 12120 11390"/>
                  <a:gd name="T5" fmla="*/ T4 w 850"/>
                  <a:gd name="T6" fmla="+- 0 -1972 -1919"/>
                  <a:gd name="T7" fmla="*/ -1972 h 67"/>
                  <a:gd name="T8" fmla="+- 0 12120 11390"/>
                  <a:gd name="T9" fmla="*/ T8 w 850"/>
                  <a:gd name="T10" fmla="+- 0 -1919 -1919"/>
                  <a:gd name="T11" fmla="*/ -1919 h 67"/>
                  <a:gd name="T12" fmla="+- 0 12139 11390"/>
                  <a:gd name="T13" fmla="*/ T12 w 850"/>
                  <a:gd name="T14" fmla="+- 0 -1919 -1919"/>
                  <a:gd name="T15" fmla="*/ -1919 h 67"/>
                  <a:gd name="T16" fmla="+- 0 12149 11390"/>
                  <a:gd name="T17" fmla="*/ T16 w 850"/>
                  <a:gd name="T18" fmla="+- 0 -1910 -1919"/>
                  <a:gd name="T19" fmla="*/ -1910 h 67"/>
                  <a:gd name="T20" fmla="+- 0 12149 11390"/>
                  <a:gd name="T21" fmla="*/ T20 w 850"/>
                  <a:gd name="T22" fmla="+- 0 -1866 -1919"/>
                  <a:gd name="T23" fmla="*/ -1866 h 67"/>
                  <a:gd name="T24" fmla="+- 0 12240 11390"/>
                  <a:gd name="T25" fmla="*/ T24 w 850"/>
                  <a:gd name="T26" fmla="+- 0 -1910 -1919"/>
                  <a:gd name="T27" fmla="*/ -1910 h 6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</a:cxnLst>
                <a:rect l="0" t="0" r="r" b="b"/>
                <a:pathLst>
                  <a:path w="850" h="67">
                    <a:moveTo>
                      <a:pt x="850" y="9"/>
                    </a:moveTo>
                    <a:lnTo>
                      <a:pt x="730" y="-53"/>
                    </a:lnTo>
                    <a:lnTo>
                      <a:pt x="730" y="0"/>
                    </a:lnTo>
                    <a:lnTo>
                      <a:pt x="749" y="0"/>
                    </a:lnTo>
                    <a:lnTo>
                      <a:pt x="759" y="9"/>
                    </a:lnTo>
                    <a:lnTo>
                      <a:pt x="759" y="53"/>
                    </a:lnTo>
                    <a:lnTo>
                      <a:pt x="850" y="9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39">
                <a:extLst>
                  <a:ext uri="{FF2B5EF4-FFF2-40B4-BE49-F238E27FC236}">
                    <a16:creationId xmlns:a16="http://schemas.microsoft.com/office/drawing/2014/main" id="{39775E75-D62C-4C63-95CC-CB9A673704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90" y="-1919"/>
                <a:ext cx="850" cy="67"/>
              </a:xfrm>
              <a:custGeom>
                <a:avLst/>
                <a:gdLst>
                  <a:gd name="T0" fmla="+- 0 12149 11390"/>
                  <a:gd name="T1" fmla="*/ T0 w 850"/>
                  <a:gd name="T2" fmla="+- 0 -1866 -1919"/>
                  <a:gd name="T3" fmla="*/ -1866 h 67"/>
                  <a:gd name="T4" fmla="+- 0 12149 11390"/>
                  <a:gd name="T5" fmla="*/ T4 w 850"/>
                  <a:gd name="T6" fmla="+- 0 -1910 -1919"/>
                  <a:gd name="T7" fmla="*/ -1910 h 67"/>
                  <a:gd name="T8" fmla="+- 0 12139 11390"/>
                  <a:gd name="T9" fmla="*/ T8 w 850"/>
                  <a:gd name="T10" fmla="+- 0 -1900 -1919"/>
                  <a:gd name="T11" fmla="*/ -1900 h 67"/>
                  <a:gd name="T12" fmla="+- 0 12120 11390"/>
                  <a:gd name="T13" fmla="*/ T12 w 850"/>
                  <a:gd name="T14" fmla="+- 0 -1900 -1919"/>
                  <a:gd name="T15" fmla="*/ -1900 h 67"/>
                  <a:gd name="T16" fmla="+- 0 12120 11390"/>
                  <a:gd name="T17" fmla="*/ T16 w 850"/>
                  <a:gd name="T18" fmla="+- 0 -1852 -1919"/>
                  <a:gd name="T19" fmla="*/ -1852 h 67"/>
                  <a:gd name="T20" fmla="+- 0 12149 11390"/>
                  <a:gd name="T21" fmla="*/ T20 w 850"/>
                  <a:gd name="T22" fmla="+- 0 -1866 -1919"/>
                  <a:gd name="T23" fmla="*/ -1866 h 6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</a:cxnLst>
                <a:rect l="0" t="0" r="r" b="b"/>
                <a:pathLst>
                  <a:path w="850" h="67">
                    <a:moveTo>
                      <a:pt x="759" y="53"/>
                    </a:moveTo>
                    <a:lnTo>
                      <a:pt x="759" y="9"/>
                    </a:lnTo>
                    <a:lnTo>
                      <a:pt x="749" y="19"/>
                    </a:lnTo>
                    <a:lnTo>
                      <a:pt x="730" y="19"/>
                    </a:lnTo>
                    <a:lnTo>
                      <a:pt x="730" y="67"/>
                    </a:lnTo>
                    <a:lnTo>
                      <a:pt x="759" y="53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2" name="Group 40">
              <a:extLst>
                <a:ext uri="{FF2B5EF4-FFF2-40B4-BE49-F238E27FC236}">
                  <a16:creationId xmlns:a16="http://schemas.microsoft.com/office/drawing/2014/main" id="{A225F580-931A-4FA4-81F5-9872354C56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80" y="-3830"/>
              <a:ext cx="6840" cy="960"/>
              <a:chOff x="6480" y="-3830"/>
              <a:chExt cx="6840" cy="960"/>
            </a:xfrm>
          </p:grpSpPr>
          <p:sp>
            <p:nvSpPr>
              <p:cNvPr id="29" name="Freeform 41">
                <a:extLst>
                  <a:ext uri="{FF2B5EF4-FFF2-40B4-BE49-F238E27FC236}">
                    <a16:creationId xmlns:a16="http://schemas.microsoft.com/office/drawing/2014/main" id="{3FD450A5-FC20-466D-8B23-6E041EFFFE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80" y="-3830"/>
                <a:ext cx="6840" cy="960"/>
              </a:xfrm>
              <a:custGeom>
                <a:avLst/>
                <a:gdLst>
                  <a:gd name="T0" fmla="+- 0 13320 6480"/>
                  <a:gd name="T1" fmla="*/ T0 w 6840"/>
                  <a:gd name="T2" fmla="+- 0 -2870 -3830"/>
                  <a:gd name="T3" fmla="*/ -2870 h 960"/>
                  <a:gd name="T4" fmla="+- 0 13320 6480"/>
                  <a:gd name="T5" fmla="*/ T4 w 6840"/>
                  <a:gd name="T6" fmla="+- 0 -3830 -3830"/>
                  <a:gd name="T7" fmla="*/ -3830 h 960"/>
                  <a:gd name="T8" fmla="+- 0 6480 6480"/>
                  <a:gd name="T9" fmla="*/ T8 w 6840"/>
                  <a:gd name="T10" fmla="+- 0 -3830 -3830"/>
                  <a:gd name="T11" fmla="*/ -3830 h 960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</a:cxnLst>
                <a:rect l="0" t="0" r="r" b="b"/>
                <a:pathLst>
                  <a:path w="6840" h="960">
                    <a:moveTo>
                      <a:pt x="6840" y="960"/>
                    </a:moveTo>
                    <a:lnTo>
                      <a:pt x="6840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3" name="Group 42">
              <a:extLst>
                <a:ext uri="{FF2B5EF4-FFF2-40B4-BE49-F238E27FC236}">
                  <a16:creationId xmlns:a16="http://schemas.microsoft.com/office/drawing/2014/main" id="{38B89ED2-E258-41F8-BE7A-D6B5F51259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18" y="-3839"/>
              <a:ext cx="120" cy="970"/>
              <a:chOff x="6418" y="-3839"/>
              <a:chExt cx="120" cy="970"/>
            </a:xfrm>
          </p:grpSpPr>
          <p:sp>
            <p:nvSpPr>
              <p:cNvPr id="26" name="Freeform 43">
                <a:extLst>
                  <a:ext uri="{FF2B5EF4-FFF2-40B4-BE49-F238E27FC236}">
                    <a16:creationId xmlns:a16="http://schemas.microsoft.com/office/drawing/2014/main" id="{E6899CF7-EBBE-46AD-AC4A-0F278AAD75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18" y="-3839"/>
                <a:ext cx="120" cy="970"/>
              </a:xfrm>
              <a:custGeom>
                <a:avLst/>
                <a:gdLst>
                  <a:gd name="T0" fmla="+- 0 6538 6418"/>
                  <a:gd name="T1" fmla="*/ T0 w 120"/>
                  <a:gd name="T2" fmla="+- 0 -2990 -3839"/>
                  <a:gd name="T3" fmla="*/ -2990 h 970"/>
                  <a:gd name="T4" fmla="+- 0 6418 6418"/>
                  <a:gd name="T5" fmla="*/ T4 w 120"/>
                  <a:gd name="T6" fmla="+- 0 -2990 -3839"/>
                  <a:gd name="T7" fmla="*/ -2990 h 970"/>
                  <a:gd name="T8" fmla="+- 0 6470 6418"/>
                  <a:gd name="T9" fmla="*/ T8 w 120"/>
                  <a:gd name="T10" fmla="+- 0 -2888 -3839"/>
                  <a:gd name="T11" fmla="*/ -2888 h 970"/>
                  <a:gd name="T12" fmla="+- 0 6470 6418"/>
                  <a:gd name="T13" fmla="*/ T12 w 120"/>
                  <a:gd name="T14" fmla="+- 0 -2970 -3839"/>
                  <a:gd name="T15" fmla="*/ -2970 h 970"/>
                  <a:gd name="T16" fmla="+- 0 6480 6418"/>
                  <a:gd name="T17" fmla="*/ T16 w 120"/>
                  <a:gd name="T18" fmla="+- 0 -2961 -3839"/>
                  <a:gd name="T19" fmla="*/ -2961 h 970"/>
                  <a:gd name="T20" fmla="+- 0 6490 6418"/>
                  <a:gd name="T21" fmla="*/ T20 w 120"/>
                  <a:gd name="T22" fmla="+- 0 -2970 -3839"/>
                  <a:gd name="T23" fmla="*/ -2970 h 970"/>
                  <a:gd name="T24" fmla="+- 0 6490 6418"/>
                  <a:gd name="T25" fmla="*/ T24 w 120"/>
                  <a:gd name="T26" fmla="+- 0 -2890 -3839"/>
                  <a:gd name="T27" fmla="*/ -2890 h 970"/>
                  <a:gd name="T28" fmla="+- 0 6538 6418"/>
                  <a:gd name="T29" fmla="*/ T28 w 120"/>
                  <a:gd name="T30" fmla="+- 0 -2990 -3839"/>
                  <a:gd name="T31" fmla="*/ -2990 h 970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</a:cxnLst>
                <a:rect l="0" t="0" r="r" b="b"/>
                <a:pathLst>
                  <a:path w="120" h="970">
                    <a:moveTo>
                      <a:pt x="120" y="849"/>
                    </a:moveTo>
                    <a:lnTo>
                      <a:pt x="0" y="849"/>
                    </a:lnTo>
                    <a:lnTo>
                      <a:pt x="52" y="951"/>
                    </a:lnTo>
                    <a:lnTo>
                      <a:pt x="52" y="869"/>
                    </a:lnTo>
                    <a:lnTo>
                      <a:pt x="62" y="878"/>
                    </a:lnTo>
                    <a:lnTo>
                      <a:pt x="72" y="869"/>
                    </a:lnTo>
                    <a:lnTo>
                      <a:pt x="72" y="949"/>
                    </a:lnTo>
                    <a:lnTo>
                      <a:pt x="120" y="849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44">
                <a:extLst>
                  <a:ext uri="{FF2B5EF4-FFF2-40B4-BE49-F238E27FC236}">
                    <a16:creationId xmlns:a16="http://schemas.microsoft.com/office/drawing/2014/main" id="{9B58F244-1600-4E86-9412-8BB9551FDB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18" y="-3839"/>
                <a:ext cx="120" cy="970"/>
              </a:xfrm>
              <a:custGeom>
                <a:avLst/>
                <a:gdLst>
                  <a:gd name="T0" fmla="+- 0 6490 6418"/>
                  <a:gd name="T1" fmla="*/ T0 w 120"/>
                  <a:gd name="T2" fmla="+- 0 -2990 -3839"/>
                  <a:gd name="T3" fmla="*/ -2990 h 970"/>
                  <a:gd name="T4" fmla="+- 0 6490 6418"/>
                  <a:gd name="T5" fmla="*/ T4 w 120"/>
                  <a:gd name="T6" fmla="+- 0 -3830 -3839"/>
                  <a:gd name="T7" fmla="*/ -3830 h 970"/>
                  <a:gd name="T8" fmla="+- 0 6480 6418"/>
                  <a:gd name="T9" fmla="*/ T8 w 120"/>
                  <a:gd name="T10" fmla="+- 0 -3839 -3839"/>
                  <a:gd name="T11" fmla="*/ -3839 h 970"/>
                  <a:gd name="T12" fmla="+- 0 6470 6418"/>
                  <a:gd name="T13" fmla="*/ T12 w 120"/>
                  <a:gd name="T14" fmla="+- 0 -3830 -3839"/>
                  <a:gd name="T15" fmla="*/ -3830 h 970"/>
                  <a:gd name="T16" fmla="+- 0 6470 6418"/>
                  <a:gd name="T17" fmla="*/ T16 w 120"/>
                  <a:gd name="T18" fmla="+- 0 -2990 -3839"/>
                  <a:gd name="T19" fmla="*/ -2990 h 970"/>
                  <a:gd name="T20" fmla="+- 0 6490 6418"/>
                  <a:gd name="T21" fmla="*/ T20 w 120"/>
                  <a:gd name="T22" fmla="+- 0 -2990 -3839"/>
                  <a:gd name="T23" fmla="*/ -2990 h 970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</a:cxnLst>
                <a:rect l="0" t="0" r="r" b="b"/>
                <a:pathLst>
                  <a:path w="120" h="970">
                    <a:moveTo>
                      <a:pt x="72" y="849"/>
                    </a:moveTo>
                    <a:lnTo>
                      <a:pt x="72" y="9"/>
                    </a:lnTo>
                    <a:lnTo>
                      <a:pt x="62" y="0"/>
                    </a:lnTo>
                    <a:lnTo>
                      <a:pt x="52" y="9"/>
                    </a:lnTo>
                    <a:lnTo>
                      <a:pt x="52" y="849"/>
                    </a:lnTo>
                    <a:lnTo>
                      <a:pt x="72" y="849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45">
                <a:extLst>
                  <a:ext uri="{FF2B5EF4-FFF2-40B4-BE49-F238E27FC236}">
                    <a16:creationId xmlns:a16="http://schemas.microsoft.com/office/drawing/2014/main" id="{5577F1AA-40D1-4F37-9DB8-35E2A13CB8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18" y="-3839"/>
                <a:ext cx="120" cy="970"/>
              </a:xfrm>
              <a:custGeom>
                <a:avLst/>
                <a:gdLst>
                  <a:gd name="T0" fmla="+- 0 6490 6418"/>
                  <a:gd name="T1" fmla="*/ T0 w 120"/>
                  <a:gd name="T2" fmla="+- 0 -2890 -3839"/>
                  <a:gd name="T3" fmla="*/ -2890 h 970"/>
                  <a:gd name="T4" fmla="+- 0 6490 6418"/>
                  <a:gd name="T5" fmla="*/ T4 w 120"/>
                  <a:gd name="T6" fmla="+- 0 -2970 -3839"/>
                  <a:gd name="T7" fmla="*/ -2970 h 970"/>
                  <a:gd name="T8" fmla="+- 0 6480 6418"/>
                  <a:gd name="T9" fmla="*/ T8 w 120"/>
                  <a:gd name="T10" fmla="+- 0 -2961 -3839"/>
                  <a:gd name="T11" fmla="*/ -2961 h 970"/>
                  <a:gd name="T12" fmla="+- 0 6470 6418"/>
                  <a:gd name="T13" fmla="*/ T12 w 120"/>
                  <a:gd name="T14" fmla="+- 0 -2970 -3839"/>
                  <a:gd name="T15" fmla="*/ -2970 h 970"/>
                  <a:gd name="T16" fmla="+- 0 6470 6418"/>
                  <a:gd name="T17" fmla="*/ T16 w 120"/>
                  <a:gd name="T18" fmla="+- 0 -2888 -3839"/>
                  <a:gd name="T19" fmla="*/ -2888 h 970"/>
                  <a:gd name="T20" fmla="+- 0 6480 6418"/>
                  <a:gd name="T21" fmla="*/ T20 w 120"/>
                  <a:gd name="T22" fmla="+- 0 -2870 -3839"/>
                  <a:gd name="T23" fmla="*/ -2870 h 970"/>
                  <a:gd name="T24" fmla="+- 0 6490 6418"/>
                  <a:gd name="T25" fmla="*/ T24 w 120"/>
                  <a:gd name="T26" fmla="+- 0 -2890 -3839"/>
                  <a:gd name="T27" fmla="*/ -2890 h 970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</a:cxnLst>
                <a:rect l="0" t="0" r="r" b="b"/>
                <a:pathLst>
                  <a:path w="120" h="970">
                    <a:moveTo>
                      <a:pt x="72" y="949"/>
                    </a:moveTo>
                    <a:lnTo>
                      <a:pt x="72" y="869"/>
                    </a:lnTo>
                    <a:lnTo>
                      <a:pt x="62" y="878"/>
                    </a:lnTo>
                    <a:lnTo>
                      <a:pt x="52" y="869"/>
                    </a:lnTo>
                    <a:lnTo>
                      <a:pt x="52" y="951"/>
                    </a:lnTo>
                    <a:lnTo>
                      <a:pt x="62" y="969"/>
                    </a:lnTo>
                    <a:lnTo>
                      <a:pt x="72" y="949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" name="Group 46">
              <a:extLst>
                <a:ext uri="{FF2B5EF4-FFF2-40B4-BE49-F238E27FC236}">
                  <a16:creationId xmlns:a16="http://schemas.microsoft.com/office/drawing/2014/main" id="{87048287-3411-4766-9C8C-BC96955D8C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240" y="-2870"/>
              <a:ext cx="2280" cy="1800"/>
              <a:chOff x="12240" y="-2870"/>
              <a:chExt cx="2280" cy="1800"/>
            </a:xfrm>
          </p:grpSpPr>
          <p:sp>
            <p:nvSpPr>
              <p:cNvPr id="25" name="Freeform 47">
                <a:extLst>
                  <a:ext uri="{FF2B5EF4-FFF2-40B4-BE49-F238E27FC236}">
                    <a16:creationId xmlns:a16="http://schemas.microsoft.com/office/drawing/2014/main" id="{93443CEE-1888-4F4F-94F5-65C89862AD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40" y="-2870"/>
                <a:ext cx="2280" cy="1800"/>
              </a:xfrm>
              <a:custGeom>
                <a:avLst/>
                <a:gdLst>
                  <a:gd name="T0" fmla="+- 0 12240 12240"/>
                  <a:gd name="T1" fmla="*/ T0 w 2280"/>
                  <a:gd name="T2" fmla="+- 0 -2870 -2870"/>
                  <a:gd name="T3" fmla="*/ -2870 h 1800"/>
                  <a:gd name="T4" fmla="+- 0 12240 12240"/>
                  <a:gd name="T5" fmla="*/ T4 w 2280"/>
                  <a:gd name="T6" fmla="+- 0 -1070 -2870"/>
                  <a:gd name="T7" fmla="*/ -1070 h 1800"/>
                  <a:gd name="T8" fmla="+- 0 14520 12240"/>
                  <a:gd name="T9" fmla="*/ T8 w 2280"/>
                  <a:gd name="T10" fmla="+- 0 -1070 -2870"/>
                  <a:gd name="T11" fmla="*/ -1070 h 1800"/>
                  <a:gd name="T12" fmla="+- 0 14520 12240"/>
                  <a:gd name="T13" fmla="*/ T12 w 2280"/>
                  <a:gd name="T14" fmla="+- 0 -2870 -2870"/>
                  <a:gd name="T15" fmla="*/ -2870 h 1800"/>
                  <a:gd name="T16" fmla="+- 0 12240 12240"/>
                  <a:gd name="T17" fmla="*/ T16 w 2280"/>
                  <a:gd name="T18" fmla="+- 0 -2870 -2870"/>
                  <a:gd name="T19" fmla="*/ -2870 h 1800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280" h="1800">
                    <a:moveTo>
                      <a:pt x="0" y="0"/>
                    </a:moveTo>
                    <a:lnTo>
                      <a:pt x="0" y="1800"/>
                    </a:lnTo>
                    <a:lnTo>
                      <a:pt x="2280" y="1800"/>
                    </a:lnTo>
                    <a:lnTo>
                      <a:pt x="228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CN" sz="1400" b="1" i="0"/>
                  <a:t>Selection</a:t>
                </a:r>
                <a:endParaRPr lang="zh-CN" altLang="en-US" sz="1400" i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5381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C7C3E9-1ECF-4586-BE64-2CD0917FF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92981"/>
            <a:ext cx="7772400" cy="530696"/>
          </a:xfrm>
        </p:spPr>
        <p:txBody>
          <a:bodyPr/>
          <a:lstStyle/>
          <a:p>
            <a:pPr algn="l"/>
            <a:r>
              <a:rPr lang="en-US" altLang="zh-CN" sz="2000">
                <a:solidFill>
                  <a:srgbClr val="C00000"/>
                </a:solidFill>
              </a:rPr>
              <a:t>An Illustration of Binomial Crossover in 2-D Parametric Space:</a:t>
            </a:r>
            <a:endParaRPr lang="zh-CN" altLang="en-US" sz="200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DD0F513-7EAC-4FE6-84F6-5B231C0D45BA}"/>
                  </a:ext>
                </a:extLst>
              </p:cNvPr>
              <p:cNvSpPr txBox="1"/>
              <p:nvPr/>
            </p:nvSpPr>
            <p:spPr>
              <a:xfrm>
                <a:off x="827584" y="1052736"/>
                <a:ext cx="7344816" cy="19821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00050" indent="-400050">
                  <a:lnSpc>
                    <a:spcPct val="125000"/>
                  </a:lnSpc>
                  <a:buFont typeface="+mj-lt"/>
                  <a:buAutoNum type="roman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altLang="zh-CN" sz="1600" i="0" dirty="0"/>
                  <a:t> such that both the components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zh-CN" altLang="en-US" sz="1600" i="0" dirty="0"/>
                  <a:t> </a:t>
                </a:r>
                <a:r>
                  <a:rPr lang="en-US" altLang="zh-CN" sz="1600" i="0" dirty="0"/>
                  <a:t>are inherited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altLang="zh-CN" sz="1600" i="0" dirty="0"/>
                  <a:t>.</a:t>
                </a:r>
              </a:p>
              <a:p>
                <a:pPr marL="400050" indent="-400050">
                  <a:lnSpc>
                    <a:spcPct val="125000"/>
                  </a:lnSpc>
                  <a:buFont typeface="+mj-lt"/>
                  <a:buAutoNum type="romanU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/</m:t>
                        </m:r>
                      </m:sup>
                    </m:sSubSup>
                    <m:r>
                      <a:rPr lang="zh-CN" altLang="en-US" sz="1600" b="0" i="1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sz="1600" i="0" dirty="0"/>
                  <a:t>in which the first component (</a:t>
                </a:r>
                <a:r>
                  <a:rPr lang="en-US" altLang="zh-CN" sz="1600" dirty="0"/>
                  <a:t>j</a:t>
                </a:r>
                <a:r>
                  <a:rPr lang="en-US" altLang="zh-CN" sz="1600" i="0" dirty="0"/>
                  <a:t> = 1) comes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altLang="zh-CN" sz="1600" i="0" dirty="0"/>
                  <a:t> and the second one (</a:t>
                </a:r>
                <a:r>
                  <a:rPr lang="en-US" altLang="zh-CN" sz="1600" dirty="0"/>
                  <a:t>j</a:t>
                </a:r>
                <a:r>
                  <a:rPr lang="en-US" altLang="zh-CN" sz="1600" i="0" dirty="0"/>
                  <a:t> = 2)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1600" i="0" dirty="0"/>
              </a:p>
              <a:p>
                <a:pPr marL="400050" indent="-400050">
                  <a:lnSpc>
                    <a:spcPct val="125000"/>
                  </a:lnSpc>
                  <a:buFont typeface="+mj-lt"/>
                  <a:buAutoNum type="romanU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//</m:t>
                        </m:r>
                      </m:sup>
                    </m:sSubSup>
                    <m:r>
                      <a:rPr lang="zh-CN" altLang="en-US" sz="1600" b="0" i="1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sz="1600" i="0" dirty="0"/>
                  <a:t>in which the first component (</a:t>
                </a:r>
                <a:r>
                  <a:rPr lang="en-US" altLang="zh-CN" sz="1600" dirty="0"/>
                  <a:t>j</a:t>
                </a:r>
                <a:r>
                  <a:rPr lang="en-US" altLang="zh-CN" sz="1600" i="0" dirty="0"/>
                  <a:t> = 1) comes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altLang="zh-CN" sz="1600" i="0" dirty="0"/>
                  <a:t> and the second one (</a:t>
                </a:r>
                <a:r>
                  <a:rPr lang="en-US" altLang="zh-CN" sz="1600" dirty="0"/>
                  <a:t>j</a:t>
                </a:r>
                <a:r>
                  <a:rPr lang="en-US" altLang="zh-CN" sz="1600" i="0" dirty="0"/>
                  <a:t> = 2)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altLang="zh-CN" sz="16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sz="1600" i="0" dirty="0"/>
                  <a:t> </a:t>
                </a:r>
                <a:endParaRPr lang="zh-CN" altLang="en-US" sz="1600" i="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DD0F513-7EAC-4FE6-84F6-5B231C0D4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052736"/>
                <a:ext cx="7344816" cy="1982146"/>
              </a:xfrm>
              <a:prstGeom prst="rect">
                <a:avLst/>
              </a:prstGeom>
              <a:blipFill>
                <a:blip r:embed="rId3"/>
                <a:stretch>
                  <a:fillRect l="-415" b="-2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675D6CD5-4B9D-4CAF-BAA5-47F77E1EDD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2636912"/>
            <a:ext cx="4644008" cy="330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93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012EC4-8B47-48AD-B0B4-D0EDF7E0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16CFFA-EA35-4946-8727-0E8CD464C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/>
              <a:t>First choose integers n (as starting point) and L (number of components the donor actually contributes to the offspring) from the interval [1,D]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FC54D44-3383-491D-ABFB-4D090F114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996952"/>
            <a:ext cx="528002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CA8DBC18-68B5-4504-9C0C-74384D8C3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" y="39738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057" name="Picture 9">
            <a:extLst>
              <a:ext uri="{FF2B5EF4-FFF2-40B4-BE49-F238E27FC236}">
                <a16:creationId xmlns:a16="http://schemas.microsoft.com/office/drawing/2014/main" id="{DB06E9C7-130B-42C7-BAEC-E1BE773F5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551159"/>
            <a:ext cx="4572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1">
            <a:extLst>
              <a:ext uri="{FF2B5EF4-FFF2-40B4-BE49-F238E27FC236}">
                <a16:creationId xmlns:a16="http://schemas.microsoft.com/office/drawing/2014/main" id="{AF35AF24-001C-4CFE-BB57-82E9CDB1D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977" y="4551159"/>
            <a:ext cx="31700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Pseudo-code for choosing L: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B674F34-0D0D-40F5-A921-8561624367E6}"/>
              </a:ext>
            </a:extLst>
          </p:cNvPr>
          <p:cNvSpPr/>
          <p:nvPr/>
        </p:nvSpPr>
        <p:spPr>
          <a:xfrm>
            <a:off x="669759" y="1216968"/>
            <a:ext cx="83484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ea typeface="Arial" panose="020B0604020202020204" pitchFamily="34" charset="0"/>
              </a:rPr>
              <a:t>2. E</a:t>
            </a:r>
            <a:r>
              <a:rPr lang="en-US" altLang="zh-CN" sz="2400" b="1" spc="5" dirty="0">
                <a:ea typeface="Arial" panose="020B0604020202020204" pitchFamily="34" charset="0"/>
              </a:rPr>
              <a:t>xponen</a:t>
            </a:r>
            <a:r>
              <a:rPr lang="en-US" altLang="zh-CN" sz="2400" b="1" dirty="0">
                <a:ea typeface="Arial" panose="020B0604020202020204" pitchFamily="34" charset="0"/>
              </a:rPr>
              <a:t>t</a:t>
            </a:r>
            <a:r>
              <a:rPr lang="en-US" altLang="zh-CN" sz="2400" b="1" spc="-20" dirty="0">
                <a:ea typeface="Arial" panose="020B0604020202020204" pitchFamily="34" charset="0"/>
              </a:rPr>
              <a:t>i</a:t>
            </a:r>
            <a:r>
              <a:rPr lang="en-US" altLang="zh-CN" sz="2400" b="1" spc="5" dirty="0">
                <a:ea typeface="Arial" panose="020B0604020202020204" pitchFamily="34" charset="0"/>
              </a:rPr>
              <a:t>a</a:t>
            </a:r>
            <a:r>
              <a:rPr lang="en-US" altLang="zh-CN" sz="2400" b="1" dirty="0">
                <a:ea typeface="Arial" panose="020B0604020202020204" pitchFamily="34" charset="0"/>
              </a:rPr>
              <a:t>l</a:t>
            </a:r>
            <a:r>
              <a:rPr lang="en-US" altLang="zh-CN" sz="2400" b="1" spc="5" dirty="0">
                <a:ea typeface="Arial" panose="020B0604020202020204" pitchFamily="34" charset="0"/>
              </a:rPr>
              <a:t> </a:t>
            </a:r>
            <a:r>
              <a:rPr lang="en-US" altLang="zh-CN" sz="2400" b="1" dirty="0">
                <a:ea typeface="Arial" panose="020B0604020202020204" pitchFamily="34" charset="0"/>
              </a:rPr>
              <a:t>(</a:t>
            </a:r>
            <a:r>
              <a:rPr lang="en-US" altLang="zh-CN" sz="2400" b="1" spc="-25" dirty="0">
                <a:ea typeface="Arial" panose="020B0604020202020204" pitchFamily="34" charset="0"/>
              </a:rPr>
              <a:t>t</a:t>
            </a:r>
            <a:r>
              <a:rPr lang="en-US" altLang="zh-CN" sz="2400" b="1" spc="15" dirty="0">
                <a:ea typeface="Arial" panose="020B0604020202020204" pitchFamily="34" charset="0"/>
              </a:rPr>
              <a:t>w</a:t>
            </a:r>
            <a:r>
              <a:rPr lang="en-US" altLang="zh-CN" sz="2400" b="1" spc="5" dirty="0">
                <a:ea typeface="Arial" panose="020B0604020202020204" pitchFamily="34" charset="0"/>
              </a:rPr>
              <a:t>o</a:t>
            </a:r>
            <a:r>
              <a:rPr lang="en-US" altLang="zh-CN" sz="2400" b="1" dirty="0">
                <a:ea typeface="Arial" panose="020B0604020202020204" pitchFamily="34" charset="0"/>
              </a:rPr>
              <a:t>-</a:t>
            </a:r>
            <a:r>
              <a:rPr lang="en-US" altLang="zh-CN" sz="2400" b="1" spc="5" dirty="0">
                <a:ea typeface="Arial" panose="020B0604020202020204" pitchFamily="34" charset="0"/>
              </a:rPr>
              <a:t>po</a:t>
            </a:r>
            <a:r>
              <a:rPr lang="en-US" altLang="zh-CN" sz="2400" b="1" spc="-20" dirty="0">
                <a:ea typeface="Arial" panose="020B0604020202020204" pitchFamily="34" charset="0"/>
              </a:rPr>
              <a:t>i</a:t>
            </a:r>
            <a:r>
              <a:rPr lang="en-US" altLang="zh-CN" sz="2400" b="1" spc="5" dirty="0">
                <a:ea typeface="Arial" panose="020B0604020202020204" pitchFamily="34" charset="0"/>
              </a:rPr>
              <a:t>n</a:t>
            </a:r>
            <a:r>
              <a:rPr lang="en-US" altLang="zh-CN" sz="2400" b="1" dirty="0">
                <a:ea typeface="Arial" panose="020B0604020202020204" pitchFamily="34" charset="0"/>
              </a:rPr>
              <a:t>t </a:t>
            </a:r>
            <a:r>
              <a:rPr lang="en-US" altLang="zh-CN" sz="2400" b="1" spc="10" dirty="0">
                <a:ea typeface="Arial" panose="020B0604020202020204" pitchFamily="34" charset="0"/>
              </a:rPr>
              <a:t>m</a:t>
            </a:r>
            <a:r>
              <a:rPr lang="en-US" altLang="zh-CN" sz="2400" b="1" spc="5" dirty="0">
                <a:ea typeface="Arial" panose="020B0604020202020204" pitchFamily="34" charset="0"/>
              </a:rPr>
              <a:t>o</a:t>
            </a:r>
            <a:r>
              <a:rPr lang="en-US" altLang="zh-CN" sz="2400" b="1" spc="-20" dirty="0">
                <a:ea typeface="Arial" panose="020B0604020202020204" pitchFamily="34" charset="0"/>
              </a:rPr>
              <a:t>d</a:t>
            </a:r>
            <a:r>
              <a:rPr lang="en-US" altLang="zh-CN" sz="2400" b="1" spc="5" dirty="0">
                <a:ea typeface="Arial" panose="020B0604020202020204" pitchFamily="34" charset="0"/>
              </a:rPr>
              <a:t>ulo</a:t>
            </a:r>
            <a:r>
              <a:rPr lang="en-US" altLang="zh-CN" sz="2400" b="1" dirty="0">
                <a:ea typeface="Arial" panose="020B0604020202020204" pitchFamily="34" charset="0"/>
              </a:rPr>
              <a:t>) </a:t>
            </a:r>
            <a:r>
              <a:rPr lang="en-US" altLang="zh-CN" sz="2400" b="1" spc="-5" dirty="0">
                <a:ea typeface="Arial" panose="020B0604020202020204" pitchFamily="34" charset="0"/>
              </a:rPr>
              <a:t>Cr</a:t>
            </a:r>
            <a:r>
              <a:rPr lang="en-US" altLang="zh-CN" sz="2400" b="1" spc="5" dirty="0">
                <a:ea typeface="Arial" panose="020B0604020202020204" pitchFamily="34" charset="0"/>
              </a:rPr>
              <a:t>osso</a:t>
            </a:r>
            <a:r>
              <a:rPr lang="en-US" altLang="zh-CN" sz="2400" b="1" spc="-15" dirty="0">
                <a:ea typeface="Arial" panose="020B0604020202020204" pitchFamily="34" charset="0"/>
              </a:rPr>
              <a:t>v</a:t>
            </a:r>
            <a:r>
              <a:rPr lang="en-US" altLang="zh-CN" sz="2400" b="1" spc="5" dirty="0">
                <a:ea typeface="Arial" panose="020B0604020202020204" pitchFamily="34" charset="0"/>
              </a:rPr>
              <a:t>e</a:t>
            </a:r>
            <a:r>
              <a:rPr lang="en-US" altLang="zh-CN" sz="2400" b="1" spc="-5" dirty="0">
                <a:ea typeface="Arial" panose="020B0604020202020204" pitchFamily="34" charset="0"/>
              </a:rPr>
              <a:t>r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3641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2360B-0BB3-42B5-82D7-562CE32DA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E85830-CDFC-4605-A590-64478B87F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419600"/>
          </a:xfrm>
        </p:spPr>
        <p:txBody>
          <a:bodyPr/>
          <a:lstStyle/>
          <a:p>
            <a:r>
              <a:rPr lang="en-US" altLang="zh-CN" sz="2400" b="1" dirty="0"/>
              <a:t>Suppose n = 3 and L= 3 for this specific example</a:t>
            </a:r>
            <a:r>
              <a:rPr lang="en-US" altLang="zh-CN" sz="2400" dirty="0"/>
              <a:t>. Then the exponential crossover process can be shown as:</a:t>
            </a:r>
            <a:endParaRPr lang="zh-CN" altLang="zh-CN" sz="2400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B85FAF7-CD25-4E7D-9471-52B5AD4F8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218" y="2955925"/>
            <a:ext cx="5135563" cy="306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1989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EE5B586-1AEA-4AAC-8C36-512E28C1A9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798" y="2244812"/>
                <a:ext cx="7772400" cy="3560452"/>
              </a:xfrm>
            </p:spPr>
            <p:txBody>
              <a:bodyPr/>
              <a:lstStyle/>
              <a:p>
                <a:r>
                  <a:rPr lang="en-US" altLang="zh-CN" sz="2800"/>
                  <a:t>“Survival of the fittest” principle in selection: The trial offspring vector is compared with the target vector and that on with a better fitness is admitted to the next generation.</a:t>
                </a:r>
                <a:endParaRPr lang="zh-CN" altLang="zh-CN" sz="280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，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，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/>
                  <a:t>   </a:t>
                </a:r>
                <a14:m>
                  <m:oMath xmlns:m="http://schemas.openxmlformats.org/officeDocument/2006/math">
                    <m:f>
                      <m:fPr>
                        <m:type m:val="noBar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if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e>
                        </m:d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，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if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e>
                        </m:d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，</m:t>
                        </m:r>
                      </m:den>
                    </m:f>
                  </m:oMath>
                </a14:m>
                <a:endParaRPr lang="zh-CN" altLang="en-US" sz="240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EE5B586-1AEA-4AAC-8C36-512E28C1A9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798" y="2244812"/>
                <a:ext cx="7772400" cy="3560452"/>
              </a:xfrm>
              <a:blipFill>
                <a:blip r:embed="rId2"/>
                <a:stretch>
                  <a:fillRect l="-78" t="-1712" r="-20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19">
            <a:extLst>
              <a:ext uri="{FF2B5EF4-FFF2-40B4-BE49-F238E27FC236}">
                <a16:creationId xmlns:a16="http://schemas.microsoft.com/office/drawing/2014/main" id="{A40D1D5D-A524-4666-A219-9AAE5A77CE8E}"/>
              </a:ext>
            </a:extLst>
          </p:cNvPr>
          <p:cNvGrpSpPr>
            <a:grpSpLocks/>
          </p:cNvGrpSpPr>
          <p:nvPr/>
        </p:nvGrpSpPr>
        <p:grpSpPr bwMode="auto">
          <a:xfrm>
            <a:off x="1062000" y="266024"/>
            <a:ext cx="7021171" cy="1287685"/>
            <a:chOff x="1433" y="-3847"/>
            <a:chExt cx="13095" cy="2785"/>
          </a:xfrm>
        </p:grpSpPr>
        <p:grpSp>
          <p:nvGrpSpPr>
            <p:cNvPr id="5" name="Group 20">
              <a:extLst>
                <a:ext uri="{FF2B5EF4-FFF2-40B4-BE49-F238E27FC236}">
                  <a16:creationId xmlns:a16="http://schemas.microsoft.com/office/drawing/2014/main" id="{8717D4D3-07E8-462E-BB91-C8C7B90A72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-2870"/>
              <a:ext cx="2520" cy="1800"/>
              <a:chOff x="1440" y="-2870"/>
              <a:chExt cx="2520" cy="1800"/>
            </a:xfrm>
          </p:grpSpPr>
          <p:sp>
            <p:nvSpPr>
              <p:cNvPr id="32" name="Freeform 21">
                <a:extLst>
                  <a:ext uri="{FF2B5EF4-FFF2-40B4-BE49-F238E27FC236}">
                    <a16:creationId xmlns:a16="http://schemas.microsoft.com/office/drawing/2014/main" id="{7B9E5193-9FD4-4EDF-9575-2C91D1EFF1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0" y="-2870"/>
                <a:ext cx="2520" cy="1800"/>
              </a:xfrm>
              <a:custGeom>
                <a:avLst/>
                <a:gdLst>
                  <a:gd name="T0" fmla="+- 0 1440 1440"/>
                  <a:gd name="T1" fmla="*/ T0 w 2520"/>
                  <a:gd name="T2" fmla="+- 0 -2870 -2870"/>
                  <a:gd name="T3" fmla="*/ -2870 h 1800"/>
                  <a:gd name="T4" fmla="+- 0 1440 1440"/>
                  <a:gd name="T5" fmla="*/ T4 w 2520"/>
                  <a:gd name="T6" fmla="+- 0 -1070 -2870"/>
                  <a:gd name="T7" fmla="*/ -1070 h 1800"/>
                  <a:gd name="T8" fmla="+- 0 3960 1440"/>
                  <a:gd name="T9" fmla="*/ T8 w 2520"/>
                  <a:gd name="T10" fmla="+- 0 -1070 -2870"/>
                  <a:gd name="T11" fmla="*/ -1070 h 1800"/>
                  <a:gd name="T12" fmla="+- 0 3960 1440"/>
                  <a:gd name="T13" fmla="*/ T12 w 2520"/>
                  <a:gd name="T14" fmla="+- 0 -2870 -2870"/>
                  <a:gd name="T15" fmla="*/ -2870 h 1800"/>
                  <a:gd name="T16" fmla="+- 0 1440 1440"/>
                  <a:gd name="T17" fmla="*/ T16 w 2520"/>
                  <a:gd name="T18" fmla="+- 0 -2870 -2870"/>
                  <a:gd name="T19" fmla="*/ -2870 h 1800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520" h="1800">
                    <a:moveTo>
                      <a:pt x="0" y="0"/>
                    </a:moveTo>
                    <a:lnTo>
                      <a:pt x="0" y="1800"/>
                    </a:lnTo>
                    <a:lnTo>
                      <a:pt x="2520" y="1800"/>
                    </a:lnTo>
                    <a:lnTo>
                      <a:pt x="252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CN" sz="1400" b="1" i="0"/>
                  <a:t>Initialization</a:t>
                </a:r>
                <a:endParaRPr lang="zh-CN" altLang="en-US" sz="1400" i="0"/>
              </a:p>
            </p:txBody>
          </p:sp>
        </p:grpSp>
        <p:grpSp>
          <p:nvGrpSpPr>
            <p:cNvPr id="6" name="Group 22">
              <a:extLst>
                <a:ext uri="{FF2B5EF4-FFF2-40B4-BE49-F238E27FC236}">
                  <a16:creationId xmlns:a16="http://schemas.microsoft.com/office/drawing/2014/main" id="{31F398AA-357F-4D22-B623-67693DEB04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00" y="-2870"/>
              <a:ext cx="2280" cy="1800"/>
              <a:chOff x="5400" y="-2870"/>
              <a:chExt cx="2280" cy="1800"/>
            </a:xfrm>
          </p:grpSpPr>
          <p:sp>
            <p:nvSpPr>
              <p:cNvPr id="31" name="Freeform 23">
                <a:extLst>
                  <a:ext uri="{FF2B5EF4-FFF2-40B4-BE49-F238E27FC236}">
                    <a16:creationId xmlns:a16="http://schemas.microsoft.com/office/drawing/2014/main" id="{10F30CCA-C230-4A6F-A2D1-D4528FBBC3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0" y="-2870"/>
                <a:ext cx="2280" cy="1800"/>
              </a:xfrm>
              <a:custGeom>
                <a:avLst/>
                <a:gdLst>
                  <a:gd name="T0" fmla="+- 0 5400 5400"/>
                  <a:gd name="T1" fmla="*/ T0 w 2280"/>
                  <a:gd name="T2" fmla="+- 0 -2870 -2870"/>
                  <a:gd name="T3" fmla="*/ -2870 h 1800"/>
                  <a:gd name="T4" fmla="+- 0 5400 5400"/>
                  <a:gd name="T5" fmla="*/ T4 w 2280"/>
                  <a:gd name="T6" fmla="+- 0 -1070 -2870"/>
                  <a:gd name="T7" fmla="*/ -1070 h 1800"/>
                  <a:gd name="T8" fmla="+- 0 7680 5400"/>
                  <a:gd name="T9" fmla="*/ T8 w 2280"/>
                  <a:gd name="T10" fmla="+- 0 -1070 -2870"/>
                  <a:gd name="T11" fmla="*/ -1070 h 1800"/>
                  <a:gd name="T12" fmla="+- 0 7680 5400"/>
                  <a:gd name="T13" fmla="*/ T12 w 2280"/>
                  <a:gd name="T14" fmla="+- 0 -2870 -2870"/>
                  <a:gd name="T15" fmla="*/ -2870 h 1800"/>
                  <a:gd name="T16" fmla="+- 0 5400 5400"/>
                  <a:gd name="T17" fmla="*/ T16 w 2280"/>
                  <a:gd name="T18" fmla="+- 0 -2870 -2870"/>
                  <a:gd name="T19" fmla="*/ -2870 h 1800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280" h="1800">
                    <a:moveTo>
                      <a:pt x="0" y="0"/>
                    </a:moveTo>
                    <a:lnTo>
                      <a:pt x="0" y="1800"/>
                    </a:lnTo>
                    <a:lnTo>
                      <a:pt x="2280" y="1800"/>
                    </a:lnTo>
                    <a:lnTo>
                      <a:pt x="2280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CN" sz="1400" b="1" i="0"/>
                  <a:t>Mutation</a:t>
                </a:r>
                <a:endParaRPr lang="zh-CN" altLang="en-US" sz="1400" i="0"/>
              </a:p>
            </p:txBody>
          </p:sp>
        </p:grpSp>
        <p:grpSp>
          <p:nvGrpSpPr>
            <p:cNvPr id="7" name="Group 24">
              <a:extLst>
                <a:ext uri="{FF2B5EF4-FFF2-40B4-BE49-F238E27FC236}">
                  <a16:creationId xmlns:a16="http://schemas.microsoft.com/office/drawing/2014/main" id="{FF92CEF8-3E3B-425F-A35A-7CDD21FB0A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00" y="-2870"/>
              <a:ext cx="2280" cy="1800"/>
              <a:chOff x="5400" y="-2870"/>
              <a:chExt cx="2280" cy="1800"/>
            </a:xfrm>
          </p:grpSpPr>
          <p:sp>
            <p:nvSpPr>
              <p:cNvPr id="30" name="Freeform 25">
                <a:extLst>
                  <a:ext uri="{FF2B5EF4-FFF2-40B4-BE49-F238E27FC236}">
                    <a16:creationId xmlns:a16="http://schemas.microsoft.com/office/drawing/2014/main" id="{029BD9B9-00CB-4BA9-88C4-6E03F31689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0" y="-2870"/>
                <a:ext cx="2280" cy="1800"/>
              </a:xfrm>
              <a:custGeom>
                <a:avLst/>
                <a:gdLst>
                  <a:gd name="T0" fmla="+- 0 5400 5400"/>
                  <a:gd name="T1" fmla="*/ T0 w 2280"/>
                  <a:gd name="T2" fmla="+- 0 -2870 -2870"/>
                  <a:gd name="T3" fmla="*/ -2870 h 1800"/>
                  <a:gd name="T4" fmla="+- 0 5400 5400"/>
                  <a:gd name="T5" fmla="*/ T4 w 2280"/>
                  <a:gd name="T6" fmla="+- 0 -1070 -2870"/>
                  <a:gd name="T7" fmla="*/ -1070 h 1800"/>
                  <a:gd name="T8" fmla="+- 0 7680 5400"/>
                  <a:gd name="T9" fmla="*/ T8 w 2280"/>
                  <a:gd name="T10" fmla="+- 0 -1070 -2870"/>
                  <a:gd name="T11" fmla="*/ -1070 h 1800"/>
                  <a:gd name="T12" fmla="+- 0 7680 5400"/>
                  <a:gd name="T13" fmla="*/ T12 w 2280"/>
                  <a:gd name="T14" fmla="+- 0 -2870 -2870"/>
                  <a:gd name="T15" fmla="*/ -2870 h 1800"/>
                  <a:gd name="T16" fmla="+- 0 5400 5400"/>
                  <a:gd name="T17" fmla="*/ T16 w 2280"/>
                  <a:gd name="T18" fmla="+- 0 -2870 -2870"/>
                  <a:gd name="T19" fmla="*/ -2870 h 1800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280" h="1800">
                    <a:moveTo>
                      <a:pt x="0" y="0"/>
                    </a:moveTo>
                    <a:lnTo>
                      <a:pt x="0" y="1800"/>
                    </a:lnTo>
                    <a:lnTo>
                      <a:pt x="2280" y="1800"/>
                    </a:lnTo>
                    <a:lnTo>
                      <a:pt x="228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" name="Group 26">
              <a:extLst>
                <a:ext uri="{FF2B5EF4-FFF2-40B4-BE49-F238E27FC236}">
                  <a16:creationId xmlns:a16="http://schemas.microsoft.com/office/drawing/2014/main" id="{368016B4-1A67-409D-8E3A-EF27CFA3FB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0" y="-2039"/>
              <a:ext cx="1450" cy="67"/>
              <a:chOff x="3950" y="-2039"/>
              <a:chExt cx="1450" cy="67"/>
            </a:xfrm>
          </p:grpSpPr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05DBB73E-5FE4-4C77-8272-22631B467B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0" y="-2039"/>
                <a:ext cx="1450" cy="67"/>
              </a:xfrm>
              <a:custGeom>
                <a:avLst/>
                <a:gdLst>
                  <a:gd name="T0" fmla="+- 0 5309 3950"/>
                  <a:gd name="T1" fmla="*/ T0 w 1450"/>
                  <a:gd name="T2" fmla="+- 0 -2030 -2039"/>
                  <a:gd name="T3" fmla="*/ -2030 h 67"/>
                  <a:gd name="T4" fmla="+- 0 5299 3950"/>
                  <a:gd name="T5" fmla="*/ T4 w 1450"/>
                  <a:gd name="T6" fmla="+- 0 -2039 -2039"/>
                  <a:gd name="T7" fmla="*/ -2039 h 67"/>
                  <a:gd name="T8" fmla="+- 0 3960 3950"/>
                  <a:gd name="T9" fmla="*/ T8 w 1450"/>
                  <a:gd name="T10" fmla="+- 0 -2039 -2039"/>
                  <a:gd name="T11" fmla="*/ -2039 h 67"/>
                  <a:gd name="T12" fmla="+- 0 3950 3950"/>
                  <a:gd name="T13" fmla="*/ T12 w 1450"/>
                  <a:gd name="T14" fmla="+- 0 -2030 -2039"/>
                  <a:gd name="T15" fmla="*/ -2030 h 67"/>
                  <a:gd name="T16" fmla="+- 0 3960 3950"/>
                  <a:gd name="T17" fmla="*/ T16 w 1450"/>
                  <a:gd name="T18" fmla="+- 0 -2020 -2039"/>
                  <a:gd name="T19" fmla="*/ -2020 h 67"/>
                  <a:gd name="T20" fmla="+- 0 5299 3950"/>
                  <a:gd name="T21" fmla="*/ T20 w 1450"/>
                  <a:gd name="T22" fmla="+- 0 -2020 -2039"/>
                  <a:gd name="T23" fmla="*/ -2020 h 67"/>
                  <a:gd name="T24" fmla="+- 0 5309 3950"/>
                  <a:gd name="T25" fmla="*/ T24 w 1450"/>
                  <a:gd name="T26" fmla="+- 0 -2030 -2039"/>
                  <a:gd name="T27" fmla="*/ -2030 h 6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</a:cxnLst>
                <a:rect l="0" t="0" r="r" b="b"/>
                <a:pathLst>
                  <a:path w="1450" h="67">
                    <a:moveTo>
                      <a:pt x="1359" y="9"/>
                    </a:moveTo>
                    <a:lnTo>
                      <a:pt x="1349" y="0"/>
                    </a:lnTo>
                    <a:lnTo>
                      <a:pt x="10" y="0"/>
                    </a:lnTo>
                    <a:lnTo>
                      <a:pt x="0" y="9"/>
                    </a:lnTo>
                    <a:lnTo>
                      <a:pt x="10" y="19"/>
                    </a:lnTo>
                    <a:lnTo>
                      <a:pt x="1349" y="19"/>
                    </a:lnTo>
                    <a:lnTo>
                      <a:pt x="1359" y="9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8AB16D9F-3AAA-4F26-8B73-9E12C84F45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0" y="-2039"/>
                <a:ext cx="1450" cy="67"/>
              </a:xfrm>
              <a:custGeom>
                <a:avLst/>
                <a:gdLst>
                  <a:gd name="T0" fmla="+- 0 5400 3950"/>
                  <a:gd name="T1" fmla="*/ T0 w 1450"/>
                  <a:gd name="T2" fmla="+- 0 -2030 -2039"/>
                  <a:gd name="T3" fmla="*/ -2030 h 67"/>
                  <a:gd name="T4" fmla="+- 0 5280 3950"/>
                  <a:gd name="T5" fmla="*/ T4 w 1450"/>
                  <a:gd name="T6" fmla="+- 0 -2092 -2039"/>
                  <a:gd name="T7" fmla="*/ -2092 h 67"/>
                  <a:gd name="T8" fmla="+- 0 5280 3950"/>
                  <a:gd name="T9" fmla="*/ T8 w 1450"/>
                  <a:gd name="T10" fmla="+- 0 -2039 -2039"/>
                  <a:gd name="T11" fmla="*/ -2039 h 67"/>
                  <a:gd name="T12" fmla="+- 0 5299 3950"/>
                  <a:gd name="T13" fmla="*/ T12 w 1450"/>
                  <a:gd name="T14" fmla="+- 0 -2039 -2039"/>
                  <a:gd name="T15" fmla="*/ -2039 h 67"/>
                  <a:gd name="T16" fmla="+- 0 5309 3950"/>
                  <a:gd name="T17" fmla="*/ T16 w 1450"/>
                  <a:gd name="T18" fmla="+- 0 -2030 -2039"/>
                  <a:gd name="T19" fmla="*/ -2030 h 67"/>
                  <a:gd name="T20" fmla="+- 0 5309 3950"/>
                  <a:gd name="T21" fmla="*/ T20 w 1450"/>
                  <a:gd name="T22" fmla="+- 0 -1986 -2039"/>
                  <a:gd name="T23" fmla="*/ -1986 h 67"/>
                  <a:gd name="T24" fmla="+- 0 5400 3950"/>
                  <a:gd name="T25" fmla="*/ T24 w 1450"/>
                  <a:gd name="T26" fmla="+- 0 -2030 -2039"/>
                  <a:gd name="T27" fmla="*/ -2030 h 6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</a:cxnLst>
                <a:rect l="0" t="0" r="r" b="b"/>
                <a:pathLst>
                  <a:path w="1450" h="67">
                    <a:moveTo>
                      <a:pt x="1450" y="9"/>
                    </a:moveTo>
                    <a:lnTo>
                      <a:pt x="1330" y="-53"/>
                    </a:lnTo>
                    <a:lnTo>
                      <a:pt x="1330" y="0"/>
                    </a:lnTo>
                    <a:lnTo>
                      <a:pt x="1349" y="0"/>
                    </a:lnTo>
                    <a:lnTo>
                      <a:pt x="1359" y="9"/>
                    </a:lnTo>
                    <a:lnTo>
                      <a:pt x="1359" y="53"/>
                    </a:lnTo>
                    <a:lnTo>
                      <a:pt x="1450" y="9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29">
                <a:extLst>
                  <a:ext uri="{FF2B5EF4-FFF2-40B4-BE49-F238E27FC236}">
                    <a16:creationId xmlns:a16="http://schemas.microsoft.com/office/drawing/2014/main" id="{14D9DF40-AAA3-4E85-920A-F34ADED913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0" y="-2039"/>
                <a:ext cx="1450" cy="67"/>
              </a:xfrm>
              <a:custGeom>
                <a:avLst/>
                <a:gdLst>
                  <a:gd name="T0" fmla="+- 0 5309 3950"/>
                  <a:gd name="T1" fmla="*/ T0 w 1450"/>
                  <a:gd name="T2" fmla="+- 0 -1986 -2039"/>
                  <a:gd name="T3" fmla="*/ -1986 h 67"/>
                  <a:gd name="T4" fmla="+- 0 5309 3950"/>
                  <a:gd name="T5" fmla="*/ T4 w 1450"/>
                  <a:gd name="T6" fmla="+- 0 -2030 -2039"/>
                  <a:gd name="T7" fmla="*/ -2030 h 67"/>
                  <a:gd name="T8" fmla="+- 0 5299 3950"/>
                  <a:gd name="T9" fmla="*/ T8 w 1450"/>
                  <a:gd name="T10" fmla="+- 0 -2020 -2039"/>
                  <a:gd name="T11" fmla="*/ -2020 h 67"/>
                  <a:gd name="T12" fmla="+- 0 5280 3950"/>
                  <a:gd name="T13" fmla="*/ T12 w 1450"/>
                  <a:gd name="T14" fmla="+- 0 -2020 -2039"/>
                  <a:gd name="T15" fmla="*/ -2020 h 67"/>
                  <a:gd name="T16" fmla="+- 0 5280 3950"/>
                  <a:gd name="T17" fmla="*/ T16 w 1450"/>
                  <a:gd name="T18" fmla="+- 0 -1972 -2039"/>
                  <a:gd name="T19" fmla="*/ -1972 h 67"/>
                  <a:gd name="T20" fmla="+- 0 5309 3950"/>
                  <a:gd name="T21" fmla="*/ T20 w 1450"/>
                  <a:gd name="T22" fmla="+- 0 -1986 -2039"/>
                  <a:gd name="T23" fmla="*/ -1986 h 6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</a:cxnLst>
                <a:rect l="0" t="0" r="r" b="b"/>
                <a:pathLst>
                  <a:path w="1450" h="67">
                    <a:moveTo>
                      <a:pt x="1359" y="53"/>
                    </a:moveTo>
                    <a:lnTo>
                      <a:pt x="1359" y="9"/>
                    </a:lnTo>
                    <a:lnTo>
                      <a:pt x="1349" y="19"/>
                    </a:lnTo>
                    <a:lnTo>
                      <a:pt x="1330" y="19"/>
                    </a:lnTo>
                    <a:lnTo>
                      <a:pt x="1330" y="67"/>
                    </a:lnTo>
                    <a:lnTo>
                      <a:pt x="1359" y="53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" name="Group 30">
              <a:extLst>
                <a:ext uri="{FF2B5EF4-FFF2-40B4-BE49-F238E27FC236}">
                  <a16:creationId xmlns:a16="http://schemas.microsoft.com/office/drawing/2014/main" id="{503A6A16-AF29-4772-A705-EE9B5C994C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0" y="-2870"/>
              <a:ext cx="2760" cy="1800"/>
              <a:chOff x="8640" y="-2870"/>
              <a:chExt cx="2760" cy="1800"/>
            </a:xfrm>
          </p:grpSpPr>
          <p:sp>
            <p:nvSpPr>
              <p:cNvPr id="26" name="Freeform 31">
                <a:extLst>
                  <a:ext uri="{FF2B5EF4-FFF2-40B4-BE49-F238E27FC236}">
                    <a16:creationId xmlns:a16="http://schemas.microsoft.com/office/drawing/2014/main" id="{52DD6A64-EB68-4550-8FC0-BD4D1CF2C3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0" y="-2870"/>
                <a:ext cx="2760" cy="1800"/>
              </a:xfrm>
              <a:custGeom>
                <a:avLst/>
                <a:gdLst>
                  <a:gd name="T0" fmla="+- 0 8640 8640"/>
                  <a:gd name="T1" fmla="*/ T0 w 2760"/>
                  <a:gd name="T2" fmla="+- 0 -2870 -2870"/>
                  <a:gd name="T3" fmla="*/ -2870 h 1800"/>
                  <a:gd name="T4" fmla="+- 0 8640 8640"/>
                  <a:gd name="T5" fmla="*/ T4 w 2760"/>
                  <a:gd name="T6" fmla="+- 0 -1070 -2870"/>
                  <a:gd name="T7" fmla="*/ -1070 h 1800"/>
                  <a:gd name="T8" fmla="+- 0 11400 8640"/>
                  <a:gd name="T9" fmla="*/ T8 w 2760"/>
                  <a:gd name="T10" fmla="+- 0 -1070 -2870"/>
                  <a:gd name="T11" fmla="*/ -1070 h 1800"/>
                  <a:gd name="T12" fmla="+- 0 11400 8640"/>
                  <a:gd name="T13" fmla="*/ T12 w 2760"/>
                  <a:gd name="T14" fmla="+- 0 -2870 -2870"/>
                  <a:gd name="T15" fmla="*/ -2870 h 1800"/>
                  <a:gd name="T16" fmla="+- 0 8640 8640"/>
                  <a:gd name="T17" fmla="*/ T16 w 2760"/>
                  <a:gd name="T18" fmla="+- 0 -2870 -2870"/>
                  <a:gd name="T19" fmla="*/ -2870 h 1800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760" h="1800">
                    <a:moveTo>
                      <a:pt x="0" y="0"/>
                    </a:moveTo>
                    <a:lnTo>
                      <a:pt x="0" y="1800"/>
                    </a:lnTo>
                    <a:lnTo>
                      <a:pt x="2760" y="1800"/>
                    </a:lnTo>
                    <a:lnTo>
                      <a:pt x="276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CN" sz="1400" b="1" i="0"/>
                  <a:t>Recombination</a:t>
                </a:r>
                <a:endParaRPr lang="zh-CN" altLang="en-US" sz="1400" i="0"/>
              </a:p>
            </p:txBody>
          </p:sp>
        </p:grpSp>
        <p:grpSp>
          <p:nvGrpSpPr>
            <p:cNvPr id="10" name="Group 32">
              <a:extLst>
                <a:ext uri="{FF2B5EF4-FFF2-40B4-BE49-F238E27FC236}">
                  <a16:creationId xmlns:a16="http://schemas.microsoft.com/office/drawing/2014/main" id="{84A7B4A7-855E-4438-9AD0-61DA9607F8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70" y="-1919"/>
              <a:ext cx="970" cy="67"/>
              <a:chOff x="7670" y="-1919"/>
              <a:chExt cx="970" cy="67"/>
            </a:xfrm>
          </p:grpSpPr>
          <p:sp>
            <p:nvSpPr>
              <p:cNvPr id="23" name="Freeform 33">
                <a:extLst>
                  <a:ext uri="{FF2B5EF4-FFF2-40B4-BE49-F238E27FC236}">
                    <a16:creationId xmlns:a16="http://schemas.microsoft.com/office/drawing/2014/main" id="{C5661CF0-5F1D-437F-9636-1F73F37339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0" y="-1919"/>
                <a:ext cx="970" cy="67"/>
              </a:xfrm>
              <a:custGeom>
                <a:avLst/>
                <a:gdLst>
                  <a:gd name="T0" fmla="+- 0 8549 7670"/>
                  <a:gd name="T1" fmla="*/ T0 w 970"/>
                  <a:gd name="T2" fmla="+- 0 -1910 -1919"/>
                  <a:gd name="T3" fmla="*/ -1910 h 67"/>
                  <a:gd name="T4" fmla="+- 0 8539 7670"/>
                  <a:gd name="T5" fmla="*/ T4 w 970"/>
                  <a:gd name="T6" fmla="+- 0 -1919 -1919"/>
                  <a:gd name="T7" fmla="*/ -1919 h 67"/>
                  <a:gd name="T8" fmla="+- 0 7680 7670"/>
                  <a:gd name="T9" fmla="*/ T8 w 970"/>
                  <a:gd name="T10" fmla="+- 0 -1919 -1919"/>
                  <a:gd name="T11" fmla="*/ -1919 h 67"/>
                  <a:gd name="T12" fmla="+- 0 7670 7670"/>
                  <a:gd name="T13" fmla="*/ T12 w 970"/>
                  <a:gd name="T14" fmla="+- 0 -1910 -1919"/>
                  <a:gd name="T15" fmla="*/ -1910 h 67"/>
                  <a:gd name="T16" fmla="+- 0 7680 7670"/>
                  <a:gd name="T17" fmla="*/ T16 w 970"/>
                  <a:gd name="T18" fmla="+- 0 -1900 -1919"/>
                  <a:gd name="T19" fmla="*/ -1900 h 67"/>
                  <a:gd name="T20" fmla="+- 0 8539 7670"/>
                  <a:gd name="T21" fmla="*/ T20 w 970"/>
                  <a:gd name="T22" fmla="+- 0 -1900 -1919"/>
                  <a:gd name="T23" fmla="*/ -1900 h 67"/>
                  <a:gd name="T24" fmla="+- 0 8549 7670"/>
                  <a:gd name="T25" fmla="*/ T24 w 970"/>
                  <a:gd name="T26" fmla="+- 0 -1910 -1919"/>
                  <a:gd name="T27" fmla="*/ -1910 h 6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</a:cxnLst>
                <a:rect l="0" t="0" r="r" b="b"/>
                <a:pathLst>
                  <a:path w="970" h="67">
                    <a:moveTo>
                      <a:pt x="879" y="9"/>
                    </a:moveTo>
                    <a:lnTo>
                      <a:pt x="869" y="0"/>
                    </a:lnTo>
                    <a:lnTo>
                      <a:pt x="10" y="0"/>
                    </a:lnTo>
                    <a:lnTo>
                      <a:pt x="0" y="9"/>
                    </a:lnTo>
                    <a:lnTo>
                      <a:pt x="10" y="19"/>
                    </a:lnTo>
                    <a:lnTo>
                      <a:pt x="869" y="19"/>
                    </a:lnTo>
                    <a:lnTo>
                      <a:pt x="879" y="9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34">
                <a:extLst>
                  <a:ext uri="{FF2B5EF4-FFF2-40B4-BE49-F238E27FC236}">
                    <a16:creationId xmlns:a16="http://schemas.microsoft.com/office/drawing/2014/main" id="{532EA661-E5A1-4D51-852D-973FD2D0E9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0" y="-1919"/>
                <a:ext cx="970" cy="67"/>
              </a:xfrm>
              <a:custGeom>
                <a:avLst/>
                <a:gdLst>
                  <a:gd name="T0" fmla="+- 0 8640 7670"/>
                  <a:gd name="T1" fmla="*/ T0 w 970"/>
                  <a:gd name="T2" fmla="+- 0 -1910 -1919"/>
                  <a:gd name="T3" fmla="*/ -1910 h 67"/>
                  <a:gd name="T4" fmla="+- 0 8520 7670"/>
                  <a:gd name="T5" fmla="*/ T4 w 970"/>
                  <a:gd name="T6" fmla="+- 0 -1972 -1919"/>
                  <a:gd name="T7" fmla="*/ -1972 h 67"/>
                  <a:gd name="T8" fmla="+- 0 8520 7670"/>
                  <a:gd name="T9" fmla="*/ T8 w 970"/>
                  <a:gd name="T10" fmla="+- 0 -1919 -1919"/>
                  <a:gd name="T11" fmla="*/ -1919 h 67"/>
                  <a:gd name="T12" fmla="+- 0 8539 7670"/>
                  <a:gd name="T13" fmla="*/ T12 w 970"/>
                  <a:gd name="T14" fmla="+- 0 -1919 -1919"/>
                  <a:gd name="T15" fmla="*/ -1919 h 67"/>
                  <a:gd name="T16" fmla="+- 0 8549 7670"/>
                  <a:gd name="T17" fmla="*/ T16 w 970"/>
                  <a:gd name="T18" fmla="+- 0 -1910 -1919"/>
                  <a:gd name="T19" fmla="*/ -1910 h 67"/>
                  <a:gd name="T20" fmla="+- 0 8549 7670"/>
                  <a:gd name="T21" fmla="*/ T20 w 970"/>
                  <a:gd name="T22" fmla="+- 0 -1866 -1919"/>
                  <a:gd name="T23" fmla="*/ -1866 h 67"/>
                  <a:gd name="T24" fmla="+- 0 8640 7670"/>
                  <a:gd name="T25" fmla="*/ T24 w 970"/>
                  <a:gd name="T26" fmla="+- 0 -1910 -1919"/>
                  <a:gd name="T27" fmla="*/ -1910 h 6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</a:cxnLst>
                <a:rect l="0" t="0" r="r" b="b"/>
                <a:pathLst>
                  <a:path w="970" h="67">
                    <a:moveTo>
                      <a:pt x="970" y="9"/>
                    </a:moveTo>
                    <a:lnTo>
                      <a:pt x="850" y="-53"/>
                    </a:lnTo>
                    <a:lnTo>
                      <a:pt x="850" y="0"/>
                    </a:lnTo>
                    <a:lnTo>
                      <a:pt x="869" y="0"/>
                    </a:lnTo>
                    <a:lnTo>
                      <a:pt x="879" y="9"/>
                    </a:lnTo>
                    <a:lnTo>
                      <a:pt x="879" y="53"/>
                    </a:lnTo>
                    <a:lnTo>
                      <a:pt x="970" y="9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35">
                <a:extLst>
                  <a:ext uri="{FF2B5EF4-FFF2-40B4-BE49-F238E27FC236}">
                    <a16:creationId xmlns:a16="http://schemas.microsoft.com/office/drawing/2014/main" id="{446BF03B-FC2D-484D-9D3F-AD8593762C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0" y="-1919"/>
                <a:ext cx="970" cy="67"/>
              </a:xfrm>
              <a:custGeom>
                <a:avLst/>
                <a:gdLst>
                  <a:gd name="T0" fmla="+- 0 8549 7670"/>
                  <a:gd name="T1" fmla="*/ T0 w 970"/>
                  <a:gd name="T2" fmla="+- 0 -1866 -1919"/>
                  <a:gd name="T3" fmla="*/ -1866 h 67"/>
                  <a:gd name="T4" fmla="+- 0 8549 7670"/>
                  <a:gd name="T5" fmla="*/ T4 w 970"/>
                  <a:gd name="T6" fmla="+- 0 -1910 -1919"/>
                  <a:gd name="T7" fmla="*/ -1910 h 67"/>
                  <a:gd name="T8" fmla="+- 0 8539 7670"/>
                  <a:gd name="T9" fmla="*/ T8 w 970"/>
                  <a:gd name="T10" fmla="+- 0 -1900 -1919"/>
                  <a:gd name="T11" fmla="*/ -1900 h 67"/>
                  <a:gd name="T12" fmla="+- 0 8520 7670"/>
                  <a:gd name="T13" fmla="*/ T12 w 970"/>
                  <a:gd name="T14" fmla="+- 0 -1900 -1919"/>
                  <a:gd name="T15" fmla="*/ -1900 h 67"/>
                  <a:gd name="T16" fmla="+- 0 8520 7670"/>
                  <a:gd name="T17" fmla="*/ T16 w 970"/>
                  <a:gd name="T18" fmla="+- 0 -1852 -1919"/>
                  <a:gd name="T19" fmla="*/ -1852 h 67"/>
                  <a:gd name="T20" fmla="+- 0 8549 7670"/>
                  <a:gd name="T21" fmla="*/ T20 w 970"/>
                  <a:gd name="T22" fmla="+- 0 -1866 -1919"/>
                  <a:gd name="T23" fmla="*/ -1866 h 6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</a:cxnLst>
                <a:rect l="0" t="0" r="r" b="b"/>
                <a:pathLst>
                  <a:path w="970" h="67">
                    <a:moveTo>
                      <a:pt x="879" y="53"/>
                    </a:moveTo>
                    <a:lnTo>
                      <a:pt x="879" y="9"/>
                    </a:lnTo>
                    <a:lnTo>
                      <a:pt x="869" y="19"/>
                    </a:lnTo>
                    <a:lnTo>
                      <a:pt x="850" y="19"/>
                    </a:lnTo>
                    <a:lnTo>
                      <a:pt x="850" y="67"/>
                    </a:lnTo>
                    <a:lnTo>
                      <a:pt x="879" y="53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1" name="Group 36">
              <a:extLst>
                <a:ext uri="{FF2B5EF4-FFF2-40B4-BE49-F238E27FC236}">
                  <a16:creationId xmlns:a16="http://schemas.microsoft.com/office/drawing/2014/main" id="{F8FAC28D-DDB2-4FFF-96E0-2781C38E0E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90" y="-1919"/>
              <a:ext cx="850" cy="67"/>
              <a:chOff x="11390" y="-1919"/>
              <a:chExt cx="850" cy="67"/>
            </a:xfrm>
          </p:grpSpPr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EEEBB50C-C0E0-4EF4-B184-AEBCBD26F2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90" y="-1919"/>
                <a:ext cx="850" cy="67"/>
              </a:xfrm>
              <a:custGeom>
                <a:avLst/>
                <a:gdLst>
                  <a:gd name="T0" fmla="+- 0 12149 11390"/>
                  <a:gd name="T1" fmla="*/ T0 w 850"/>
                  <a:gd name="T2" fmla="+- 0 -1910 -1919"/>
                  <a:gd name="T3" fmla="*/ -1910 h 67"/>
                  <a:gd name="T4" fmla="+- 0 12139 11390"/>
                  <a:gd name="T5" fmla="*/ T4 w 850"/>
                  <a:gd name="T6" fmla="+- 0 -1919 -1919"/>
                  <a:gd name="T7" fmla="*/ -1919 h 67"/>
                  <a:gd name="T8" fmla="+- 0 11400 11390"/>
                  <a:gd name="T9" fmla="*/ T8 w 850"/>
                  <a:gd name="T10" fmla="+- 0 -1919 -1919"/>
                  <a:gd name="T11" fmla="*/ -1919 h 67"/>
                  <a:gd name="T12" fmla="+- 0 11390 11390"/>
                  <a:gd name="T13" fmla="*/ T12 w 850"/>
                  <a:gd name="T14" fmla="+- 0 -1910 -1919"/>
                  <a:gd name="T15" fmla="*/ -1910 h 67"/>
                  <a:gd name="T16" fmla="+- 0 11400 11390"/>
                  <a:gd name="T17" fmla="*/ T16 w 850"/>
                  <a:gd name="T18" fmla="+- 0 -1900 -1919"/>
                  <a:gd name="T19" fmla="*/ -1900 h 67"/>
                  <a:gd name="T20" fmla="+- 0 12139 11390"/>
                  <a:gd name="T21" fmla="*/ T20 w 850"/>
                  <a:gd name="T22" fmla="+- 0 -1900 -1919"/>
                  <a:gd name="T23" fmla="*/ -1900 h 67"/>
                  <a:gd name="T24" fmla="+- 0 12149 11390"/>
                  <a:gd name="T25" fmla="*/ T24 w 850"/>
                  <a:gd name="T26" fmla="+- 0 -1910 -1919"/>
                  <a:gd name="T27" fmla="*/ -1910 h 6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</a:cxnLst>
                <a:rect l="0" t="0" r="r" b="b"/>
                <a:pathLst>
                  <a:path w="850" h="67">
                    <a:moveTo>
                      <a:pt x="759" y="9"/>
                    </a:moveTo>
                    <a:lnTo>
                      <a:pt x="749" y="0"/>
                    </a:lnTo>
                    <a:lnTo>
                      <a:pt x="10" y="0"/>
                    </a:lnTo>
                    <a:lnTo>
                      <a:pt x="0" y="9"/>
                    </a:lnTo>
                    <a:lnTo>
                      <a:pt x="10" y="19"/>
                    </a:lnTo>
                    <a:lnTo>
                      <a:pt x="749" y="19"/>
                    </a:lnTo>
                    <a:lnTo>
                      <a:pt x="759" y="9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8040819E-BA5F-4079-9359-C201BFC07B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90" y="-1919"/>
                <a:ext cx="850" cy="67"/>
              </a:xfrm>
              <a:custGeom>
                <a:avLst/>
                <a:gdLst>
                  <a:gd name="T0" fmla="+- 0 12240 11390"/>
                  <a:gd name="T1" fmla="*/ T0 w 850"/>
                  <a:gd name="T2" fmla="+- 0 -1910 -1919"/>
                  <a:gd name="T3" fmla="*/ -1910 h 67"/>
                  <a:gd name="T4" fmla="+- 0 12120 11390"/>
                  <a:gd name="T5" fmla="*/ T4 w 850"/>
                  <a:gd name="T6" fmla="+- 0 -1972 -1919"/>
                  <a:gd name="T7" fmla="*/ -1972 h 67"/>
                  <a:gd name="T8" fmla="+- 0 12120 11390"/>
                  <a:gd name="T9" fmla="*/ T8 w 850"/>
                  <a:gd name="T10" fmla="+- 0 -1919 -1919"/>
                  <a:gd name="T11" fmla="*/ -1919 h 67"/>
                  <a:gd name="T12" fmla="+- 0 12139 11390"/>
                  <a:gd name="T13" fmla="*/ T12 w 850"/>
                  <a:gd name="T14" fmla="+- 0 -1919 -1919"/>
                  <a:gd name="T15" fmla="*/ -1919 h 67"/>
                  <a:gd name="T16" fmla="+- 0 12149 11390"/>
                  <a:gd name="T17" fmla="*/ T16 w 850"/>
                  <a:gd name="T18" fmla="+- 0 -1910 -1919"/>
                  <a:gd name="T19" fmla="*/ -1910 h 67"/>
                  <a:gd name="T20" fmla="+- 0 12149 11390"/>
                  <a:gd name="T21" fmla="*/ T20 w 850"/>
                  <a:gd name="T22" fmla="+- 0 -1866 -1919"/>
                  <a:gd name="T23" fmla="*/ -1866 h 67"/>
                  <a:gd name="T24" fmla="+- 0 12240 11390"/>
                  <a:gd name="T25" fmla="*/ T24 w 850"/>
                  <a:gd name="T26" fmla="+- 0 -1910 -1919"/>
                  <a:gd name="T27" fmla="*/ -1910 h 6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</a:cxnLst>
                <a:rect l="0" t="0" r="r" b="b"/>
                <a:pathLst>
                  <a:path w="850" h="67">
                    <a:moveTo>
                      <a:pt x="850" y="9"/>
                    </a:moveTo>
                    <a:lnTo>
                      <a:pt x="730" y="-53"/>
                    </a:lnTo>
                    <a:lnTo>
                      <a:pt x="730" y="0"/>
                    </a:lnTo>
                    <a:lnTo>
                      <a:pt x="749" y="0"/>
                    </a:lnTo>
                    <a:lnTo>
                      <a:pt x="759" y="9"/>
                    </a:lnTo>
                    <a:lnTo>
                      <a:pt x="759" y="53"/>
                    </a:lnTo>
                    <a:lnTo>
                      <a:pt x="850" y="9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F173A2B3-0ECF-4FE9-B914-426CA89EA8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90" y="-1919"/>
                <a:ext cx="850" cy="67"/>
              </a:xfrm>
              <a:custGeom>
                <a:avLst/>
                <a:gdLst>
                  <a:gd name="T0" fmla="+- 0 12149 11390"/>
                  <a:gd name="T1" fmla="*/ T0 w 850"/>
                  <a:gd name="T2" fmla="+- 0 -1866 -1919"/>
                  <a:gd name="T3" fmla="*/ -1866 h 67"/>
                  <a:gd name="T4" fmla="+- 0 12149 11390"/>
                  <a:gd name="T5" fmla="*/ T4 w 850"/>
                  <a:gd name="T6" fmla="+- 0 -1910 -1919"/>
                  <a:gd name="T7" fmla="*/ -1910 h 67"/>
                  <a:gd name="T8" fmla="+- 0 12139 11390"/>
                  <a:gd name="T9" fmla="*/ T8 w 850"/>
                  <a:gd name="T10" fmla="+- 0 -1900 -1919"/>
                  <a:gd name="T11" fmla="*/ -1900 h 67"/>
                  <a:gd name="T12" fmla="+- 0 12120 11390"/>
                  <a:gd name="T13" fmla="*/ T12 w 850"/>
                  <a:gd name="T14" fmla="+- 0 -1900 -1919"/>
                  <a:gd name="T15" fmla="*/ -1900 h 67"/>
                  <a:gd name="T16" fmla="+- 0 12120 11390"/>
                  <a:gd name="T17" fmla="*/ T16 w 850"/>
                  <a:gd name="T18" fmla="+- 0 -1852 -1919"/>
                  <a:gd name="T19" fmla="*/ -1852 h 67"/>
                  <a:gd name="T20" fmla="+- 0 12149 11390"/>
                  <a:gd name="T21" fmla="*/ T20 w 850"/>
                  <a:gd name="T22" fmla="+- 0 -1866 -1919"/>
                  <a:gd name="T23" fmla="*/ -1866 h 6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</a:cxnLst>
                <a:rect l="0" t="0" r="r" b="b"/>
                <a:pathLst>
                  <a:path w="850" h="67">
                    <a:moveTo>
                      <a:pt x="759" y="53"/>
                    </a:moveTo>
                    <a:lnTo>
                      <a:pt x="759" y="9"/>
                    </a:lnTo>
                    <a:lnTo>
                      <a:pt x="749" y="19"/>
                    </a:lnTo>
                    <a:lnTo>
                      <a:pt x="730" y="19"/>
                    </a:lnTo>
                    <a:lnTo>
                      <a:pt x="730" y="67"/>
                    </a:lnTo>
                    <a:lnTo>
                      <a:pt x="759" y="53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2" name="Group 40">
              <a:extLst>
                <a:ext uri="{FF2B5EF4-FFF2-40B4-BE49-F238E27FC236}">
                  <a16:creationId xmlns:a16="http://schemas.microsoft.com/office/drawing/2014/main" id="{B7CF0267-86C9-4FBA-A857-CDBCB570F3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80" y="-3830"/>
              <a:ext cx="6840" cy="960"/>
              <a:chOff x="6480" y="-3830"/>
              <a:chExt cx="6840" cy="960"/>
            </a:xfrm>
          </p:grpSpPr>
          <p:sp>
            <p:nvSpPr>
              <p:cNvPr id="19" name="Freeform 41">
                <a:extLst>
                  <a:ext uri="{FF2B5EF4-FFF2-40B4-BE49-F238E27FC236}">
                    <a16:creationId xmlns:a16="http://schemas.microsoft.com/office/drawing/2014/main" id="{4EB2C223-B0B3-4EDD-8B51-4275BC0290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80" y="-3830"/>
                <a:ext cx="6840" cy="960"/>
              </a:xfrm>
              <a:custGeom>
                <a:avLst/>
                <a:gdLst>
                  <a:gd name="T0" fmla="+- 0 13320 6480"/>
                  <a:gd name="T1" fmla="*/ T0 w 6840"/>
                  <a:gd name="T2" fmla="+- 0 -2870 -3830"/>
                  <a:gd name="T3" fmla="*/ -2870 h 960"/>
                  <a:gd name="T4" fmla="+- 0 13320 6480"/>
                  <a:gd name="T5" fmla="*/ T4 w 6840"/>
                  <a:gd name="T6" fmla="+- 0 -3830 -3830"/>
                  <a:gd name="T7" fmla="*/ -3830 h 960"/>
                  <a:gd name="T8" fmla="+- 0 6480 6480"/>
                  <a:gd name="T9" fmla="*/ T8 w 6840"/>
                  <a:gd name="T10" fmla="+- 0 -3830 -3830"/>
                  <a:gd name="T11" fmla="*/ -3830 h 960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</a:cxnLst>
                <a:rect l="0" t="0" r="r" b="b"/>
                <a:pathLst>
                  <a:path w="6840" h="960">
                    <a:moveTo>
                      <a:pt x="6840" y="960"/>
                    </a:moveTo>
                    <a:lnTo>
                      <a:pt x="6840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3" name="Group 42">
              <a:extLst>
                <a:ext uri="{FF2B5EF4-FFF2-40B4-BE49-F238E27FC236}">
                  <a16:creationId xmlns:a16="http://schemas.microsoft.com/office/drawing/2014/main" id="{9D25BA56-362B-4B9C-AFD3-3C09D9FEF5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18" y="-3839"/>
              <a:ext cx="120" cy="970"/>
              <a:chOff x="6418" y="-3839"/>
              <a:chExt cx="120" cy="970"/>
            </a:xfrm>
          </p:grpSpPr>
          <p:sp>
            <p:nvSpPr>
              <p:cNvPr id="16" name="Freeform 43">
                <a:extLst>
                  <a:ext uri="{FF2B5EF4-FFF2-40B4-BE49-F238E27FC236}">
                    <a16:creationId xmlns:a16="http://schemas.microsoft.com/office/drawing/2014/main" id="{98566FE5-A0A0-4444-8199-63CAA8BC39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18" y="-3839"/>
                <a:ext cx="120" cy="970"/>
              </a:xfrm>
              <a:custGeom>
                <a:avLst/>
                <a:gdLst>
                  <a:gd name="T0" fmla="+- 0 6538 6418"/>
                  <a:gd name="T1" fmla="*/ T0 w 120"/>
                  <a:gd name="T2" fmla="+- 0 -2990 -3839"/>
                  <a:gd name="T3" fmla="*/ -2990 h 970"/>
                  <a:gd name="T4" fmla="+- 0 6418 6418"/>
                  <a:gd name="T5" fmla="*/ T4 w 120"/>
                  <a:gd name="T6" fmla="+- 0 -2990 -3839"/>
                  <a:gd name="T7" fmla="*/ -2990 h 970"/>
                  <a:gd name="T8" fmla="+- 0 6470 6418"/>
                  <a:gd name="T9" fmla="*/ T8 w 120"/>
                  <a:gd name="T10" fmla="+- 0 -2888 -3839"/>
                  <a:gd name="T11" fmla="*/ -2888 h 970"/>
                  <a:gd name="T12" fmla="+- 0 6470 6418"/>
                  <a:gd name="T13" fmla="*/ T12 w 120"/>
                  <a:gd name="T14" fmla="+- 0 -2970 -3839"/>
                  <a:gd name="T15" fmla="*/ -2970 h 970"/>
                  <a:gd name="T16" fmla="+- 0 6480 6418"/>
                  <a:gd name="T17" fmla="*/ T16 w 120"/>
                  <a:gd name="T18" fmla="+- 0 -2961 -3839"/>
                  <a:gd name="T19" fmla="*/ -2961 h 970"/>
                  <a:gd name="T20" fmla="+- 0 6490 6418"/>
                  <a:gd name="T21" fmla="*/ T20 w 120"/>
                  <a:gd name="T22" fmla="+- 0 -2970 -3839"/>
                  <a:gd name="T23" fmla="*/ -2970 h 970"/>
                  <a:gd name="T24" fmla="+- 0 6490 6418"/>
                  <a:gd name="T25" fmla="*/ T24 w 120"/>
                  <a:gd name="T26" fmla="+- 0 -2890 -3839"/>
                  <a:gd name="T27" fmla="*/ -2890 h 970"/>
                  <a:gd name="T28" fmla="+- 0 6538 6418"/>
                  <a:gd name="T29" fmla="*/ T28 w 120"/>
                  <a:gd name="T30" fmla="+- 0 -2990 -3839"/>
                  <a:gd name="T31" fmla="*/ -2990 h 970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</a:cxnLst>
                <a:rect l="0" t="0" r="r" b="b"/>
                <a:pathLst>
                  <a:path w="120" h="970">
                    <a:moveTo>
                      <a:pt x="120" y="849"/>
                    </a:moveTo>
                    <a:lnTo>
                      <a:pt x="0" y="849"/>
                    </a:lnTo>
                    <a:lnTo>
                      <a:pt x="52" y="951"/>
                    </a:lnTo>
                    <a:lnTo>
                      <a:pt x="52" y="869"/>
                    </a:lnTo>
                    <a:lnTo>
                      <a:pt x="62" y="878"/>
                    </a:lnTo>
                    <a:lnTo>
                      <a:pt x="72" y="869"/>
                    </a:lnTo>
                    <a:lnTo>
                      <a:pt x="72" y="949"/>
                    </a:lnTo>
                    <a:lnTo>
                      <a:pt x="120" y="849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44">
                <a:extLst>
                  <a:ext uri="{FF2B5EF4-FFF2-40B4-BE49-F238E27FC236}">
                    <a16:creationId xmlns:a16="http://schemas.microsoft.com/office/drawing/2014/main" id="{E8B2EE50-CD71-4451-9871-5E42EB973B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18" y="-3839"/>
                <a:ext cx="120" cy="970"/>
              </a:xfrm>
              <a:custGeom>
                <a:avLst/>
                <a:gdLst>
                  <a:gd name="T0" fmla="+- 0 6490 6418"/>
                  <a:gd name="T1" fmla="*/ T0 w 120"/>
                  <a:gd name="T2" fmla="+- 0 -2990 -3839"/>
                  <a:gd name="T3" fmla="*/ -2990 h 970"/>
                  <a:gd name="T4" fmla="+- 0 6490 6418"/>
                  <a:gd name="T5" fmla="*/ T4 w 120"/>
                  <a:gd name="T6" fmla="+- 0 -3830 -3839"/>
                  <a:gd name="T7" fmla="*/ -3830 h 970"/>
                  <a:gd name="T8" fmla="+- 0 6480 6418"/>
                  <a:gd name="T9" fmla="*/ T8 w 120"/>
                  <a:gd name="T10" fmla="+- 0 -3839 -3839"/>
                  <a:gd name="T11" fmla="*/ -3839 h 970"/>
                  <a:gd name="T12" fmla="+- 0 6470 6418"/>
                  <a:gd name="T13" fmla="*/ T12 w 120"/>
                  <a:gd name="T14" fmla="+- 0 -3830 -3839"/>
                  <a:gd name="T15" fmla="*/ -3830 h 970"/>
                  <a:gd name="T16" fmla="+- 0 6470 6418"/>
                  <a:gd name="T17" fmla="*/ T16 w 120"/>
                  <a:gd name="T18" fmla="+- 0 -2990 -3839"/>
                  <a:gd name="T19" fmla="*/ -2990 h 970"/>
                  <a:gd name="T20" fmla="+- 0 6490 6418"/>
                  <a:gd name="T21" fmla="*/ T20 w 120"/>
                  <a:gd name="T22" fmla="+- 0 -2990 -3839"/>
                  <a:gd name="T23" fmla="*/ -2990 h 970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</a:cxnLst>
                <a:rect l="0" t="0" r="r" b="b"/>
                <a:pathLst>
                  <a:path w="120" h="970">
                    <a:moveTo>
                      <a:pt x="72" y="849"/>
                    </a:moveTo>
                    <a:lnTo>
                      <a:pt x="72" y="9"/>
                    </a:lnTo>
                    <a:lnTo>
                      <a:pt x="62" y="0"/>
                    </a:lnTo>
                    <a:lnTo>
                      <a:pt x="52" y="9"/>
                    </a:lnTo>
                    <a:lnTo>
                      <a:pt x="52" y="849"/>
                    </a:lnTo>
                    <a:lnTo>
                      <a:pt x="72" y="849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45">
                <a:extLst>
                  <a:ext uri="{FF2B5EF4-FFF2-40B4-BE49-F238E27FC236}">
                    <a16:creationId xmlns:a16="http://schemas.microsoft.com/office/drawing/2014/main" id="{7FDC7433-4AD1-4F30-AD6B-F1005B54C7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18" y="-3839"/>
                <a:ext cx="120" cy="970"/>
              </a:xfrm>
              <a:custGeom>
                <a:avLst/>
                <a:gdLst>
                  <a:gd name="T0" fmla="+- 0 6490 6418"/>
                  <a:gd name="T1" fmla="*/ T0 w 120"/>
                  <a:gd name="T2" fmla="+- 0 -2890 -3839"/>
                  <a:gd name="T3" fmla="*/ -2890 h 970"/>
                  <a:gd name="T4" fmla="+- 0 6490 6418"/>
                  <a:gd name="T5" fmla="*/ T4 w 120"/>
                  <a:gd name="T6" fmla="+- 0 -2970 -3839"/>
                  <a:gd name="T7" fmla="*/ -2970 h 970"/>
                  <a:gd name="T8" fmla="+- 0 6480 6418"/>
                  <a:gd name="T9" fmla="*/ T8 w 120"/>
                  <a:gd name="T10" fmla="+- 0 -2961 -3839"/>
                  <a:gd name="T11" fmla="*/ -2961 h 970"/>
                  <a:gd name="T12" fmla="+- 0 6470 6418"/>
                  <a:gd name="T13" fmla="*/ T12 w 120"/>
                  <a:gd name="T14" fmla="+- 0 -2970 -3839"/>
                  <a:gd name="T15" fmla="*/ -2970 h 970"/>
                  <a:gd name="T16" fmla="+- 0 6470 6418"/>
                  <a:gd name="T17" fmla="*/ T16 w 120"/>
                  <a:gd name="T18" fmla="+- 0 -2888 -3839"/>
                  <a:gd name="T19" fmla="*/ -2888 h 970"/>
                  <a:gd name="T20" fmla="+- 0 6480 6418"/>
                  <a:gd name="T21" fmla="*/ T20 w 120"/>
                  <a:gd name="T22" fmla="+- 0 -2870 -3839"/>
                  <a:gd name="T23" fmla="*/ -2870 h 970"/>
                  <a:gd name="T24" fmla="+- 0 6490 6418"/>
                  <a:gd name="T25" fmla="*/ T24 w 120"/>
                  <a:gd name="T26" fmla="+- 0 -2890 -3839"/>
                  <a:gd name="T27" fmla="*/ -2890 h 970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</a:cxnLst>
                <a:rect l="0" t="0" r="r" b="b"/>
                <a:pathLst>
                  <a:path w="120" h="970">
                    <a:moveTo>
                      <a:pt x="72" y="949"/>
                    </a:moveTo>
                    <a:lnTo>
                      <a:pt x="72" y="869"/>
                    </a:lnTo>
                    <a:lnTo>
                      <a:pt x="62" y="878"/>
                    </a:lnTo>
                    <a:lnTo>
                      <a:pt x="52" y="869"/>
                    </a:lnTo>
                    <a:lnTo>
                      <a:pt x="52" y="951"/>
                    </a:lnTo>
                    <a:lnTo>
                      <a:pt x="62" y="969"/>
                    </a:lnTo>
                    <a:lnTo>
                      <a:pt x="72" y="949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4" name="Group 46">
              <a:extLst>
                <a:ext uri="{FF2B5EF4-FFF2-40B4-BE49-F238E27FC236}">
                  <a16:creationId xmlns:a16="http://schemas.microsoft.com/office/drawing/2014/main" id="{4A4B5E77-458F-4C4C-88B2-349D0E1986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240" y="-2870"/>
              <a:ext cx="2280" cy="1800"/>
              <a:chOff x="12240" y="-2870"/>
              <a:chExt cx="2280" cy="1800"/>
            </a:xfrm>
          </p:grpSpPr>
          <p:sp>
            <p:nvSpPr>
              <p:cNvPr id="15" name="Freeform 47">
                <a:extLst>
                  <a:ext uri="{FF2B5EF4-FFF2-40B4-BE49-F238E27FC236}">
                    <a16:creationId xmlns:a16="http://schemas.microsoft.com/office/drawing/2014/main" id="{14E57436-1CF7-4F98-951C-22D884254F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40" y="-2870"/>
                <a:ext cx="2280" cy="1800"/>
              </a:xfrm>
              <a:custGeom>
                <a:avLst/>
                <a:gdLst>
                  <a:gd name="T0" fmla="+- 0 12240 12240"/>
                  <a:gd name="T1" fmla="*/ T0 w 2280"/>
                  <a:gd name="T2" fmla="+- 0 -2870 -2870"/>
                  <a:gd name="T3" fmla="*/ -2870 h 1800"/>
                  <a:gd name="T4" fmla="+- 0 12240 12240"/>
                  <a:gd name="T5" fmla="*/ T4 w 2280"/>
                  <a:gd name="T6" fmla="+- 0 -1070 -2870"/>
                  <a:gd name="T7" fmla="*/ -1070 h 1800"/>
                  <a:gd name="T8" fmla="+- 0 14520 12240"/>
                  <a:gd name="T9" fmla="*/ T8 w 2280"/>
                  <a:gd name="T10" fmla="+- 0 -1070 -2870"/>
                  <a:gd name="T11" fmla="*/ -1070 h 1800"/>
                  <a:gd name="T12" fmla="+- 0 14520 12240"/>
                  <a:gd name="T13" fmla="*/ T12 w 2280"/>
                  <a:gd name="T14" fmla="+- 0 -2870 -2870"/>
                  <a:gd name="T15" fmla="*/ -2870 h 1800"/>
                  <a:gd name="T16" fmla="+- 0 12240 12240"/>
                  <a:gd name="T17" fmla="*/ T16 w 2280"/>
                  <a:gd name="T18" fmla="+- 0 -2870 -2870"/>
                  <a:gd name="T19" fmla="*/ -2870 h 1800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280" h="1800">
                    <a:moveTo>
                      <a:pt x="0" y="0"/>
                    </a:moveTo>
                    <a:lnTo>
                      <a:pt x="0" y="1800"/>
                    </a:lnTo>
                    <a:lnTo>
                      <a:pt x="2280" y="1800"/>
                    </a:lnTo>
                    <a:lnTo>
                      <a:pt x="228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CC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CN" sz="1400" b="1" i="0"/>
                  <a:t>Selection</a:t>
                </a:r>
                <a:endParaRPr lang="zh-CN" altLang="en-US" sz="1400" i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69213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DE08B-E650-4EE5-BDD0-B84D57D6A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94400"/>
            <a:ext cx="7772400" cy="457200"/>
          </a:xfrm>
        </p:spPr>
        <p:txBody>
          <a:bodyPr/>
          <a:lstStyle/>
          <a:p>
            <a:pPr algn="l"/>
            <a:r>
              <a:rPr lang="en-US" altLang="zh-CN" sz="2400">
                <a:solidFill>
                  <a:srgbClr val="C00000"/>
                </a:solidFill>
              </a:rPr>
              <a:t>Five most frequently used DE mutation schemes</a:t>
            </a:r>
            <a:endParaRPr lang="zh-CN" altLang="en-US" sz="240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7BE7297-2DBA-4F11-A604-265A006E53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3528" y="836712"/>
                <a:ext cx="8496943" cy="4988783"/>
              </a:xfrm>
            </p:spPr>
            <p:txBody>
              <a:bodyPr/>
              <a:lstStyle/>
              <a:p>
                <a:pPr marL="0" indent="0">
                  <a:lnSpc>
                    <a:spcPct val="125000"/>
                  </a:lnSpc>
                  <a:buNone/>
                </a:pPr>
                <a:r>
                  <a:rPr lang="en-US" altLang="zh-CN" sz="1800" dirty="0"/>
                  <a:t>“</a:t>
                </a:r>
                <a:r>
                  <a:rPr lang="en-US" altLang="zh-CN" sz="1800" dirty="0">
                    <a:solidFill>
                      <a:srgbClr val="0070C0"/>
                    </a:solidFill>
                  </a:rPr>
                  <a:t>DE/rand/1</a:t>
                </a:r>
                <a:r>
                  <a:rPr lang="en-US" altLang="zh-CN" sz="1800" dirty="0"/>
                  <a:t>”: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sSubSup>
                          <m:sSubSup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• </m:t>
                    </m:r>
                  </m:oMath>
                </a14:m>
                <a:r>
                  <a:rPr lang="en-US" altLang="zh-CN" sz="18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sSubSup>
                          <m:sSubSup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sSubSup>
                          <m:sSubSup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dirty="0"/>
                  <a:t>).</a:t>
                </a:r>
              </a:p>
              <a:p>
                <a:pPr marL="0" indent="0">
                  <a:lnSpc>
                    <a:spcPct val="125000"/>
                  </a:lnSpc>
                  <a:buNone/>
                </a:pPr>
                <a:r>
                  <a:rPr lang="en-US" altLang="zh-CN" sz="1800" dirty="0"/>
                  <a:t>“DE/best/1”: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𝑏𝑒𝑠𝑡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• </m:t>
                    </m:r>
                  </m:oMath>
                </a14:m>
                <a:r>
                  <a:rPr lang="en-US" altLang="zh-CN" sz="18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sSubSup>
                          <m:sSubSup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sSubSup>
                          <m:sSubSup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dirty="0"/>
                  <a:t>).</a:t>
                </a:r>
                <a:endParaRPr lang="en-US" altLang="zh-CN" sz="1200" dirty="0"/>
              </a:p>
              <a:p>
                <a:pPr marL="0" indent="0">
                  <a:lnSpc>
                    <a:spcPct val="125000"/>
                  </a:lnSpc>
                  <a:buNone/>
                </a:pPr>
                <a:r>
                  <a:rPr lang="en-US" altLang="zh-CN" sz="1800" dirty="0"/>
                  <a:t>“DE/target-to-best/1”: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• </m:t>
                    </m:r>
                    <m:r>
                      <m:rPr>
                        <m:nor/>
                      </m:rPr>
                      <a:rPr lang="en-US" altLang="zh-CN" sz="1800"/>
                      <m:t>(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𝑏𝑒𝑠𝑡</m:t>
                        </m:r>
                      </m:sub>
                    </m:sSub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m:rPr>
                        <m:nor/>
                      </m:rPr>
                      <a:rPr lang="en-US" altLang="zh-CN" sz="1800"/>
                      <m:t> −</m:t>
                    </m:r>
                    <m:r>
                      <m:rPr>
                        <m:nor/>
                      </m:rPr>
                      <a:rPr lang="en-US" altLang="zh-CN" sz="1800" b="0" i="0" smtClean="0"/>
                      <m:t> 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m:rPr>
                        <m:nor/>
                      </m:rPr>
                      <a:rPr lang="en-US" altLang="zh-CN" sz="1800"/>
                      <m:t>)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• </m:t>
                    </m:r>
                  </m:oMath>
                </a14:m>
                <a:r>
                  <a:rPr lang="en-US" altLang="zh-CN" sz="18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sSubSup>
                          <m:sSubSup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sSubSup>
                          <m:sSubSup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dirty="0"/>
                  <a:t>).</a:t>
                </a:r>
              </a:p>
              <a:p>
                <a:pPr marL="0" indent="0">
                  <a:lnSpc>
                    <a:spcPct val="125000"/>
                  </a:lnSpc>
                  <a:buNone/>
                </a:pPr>
                <a:r>
                  <a:rPr lang="en-US" altLang="zh-CN" sz="1800" dirty="0"/>
                  <a:t>“DE/best/2”: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𝑏𝑒𝑠𝑡</m:t>
                        </m:r>
                      </m:sub>
                    </m:sSub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• </m:t>
                    </m:r>
                    <m:r>
                      <m:rPr>
                        <m:nor/>
                      </m:rPr>
                      <a:rPr lang="en-US" altLang="zh-CN" sz="1800"/>
                      <m:t>(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sSubSup>
                          <m:sSubSup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zh-CN" sz="1800"/>
                      <m:t> − 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sSubSup>
                          <m:sSubSup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zh-CN" sz="1800"/>
                      <m:t>)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• </m:t>
                    </m:r>
                  </m:oMath>
                </a14:m>
                <a:r>
                  <a:rPr lang="en-US" altLang="zh-CN" sz="18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sSubSup>
                          <m:sSubSup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sSubSup>
                          <m:sSubSup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dirty="0"/>
                  <a:t>).</a:t>
                </a:r>
              </a:p>
              <a:p>
                <a:pPr marL="0" indent="0">
                  <a:lnSpc>
                    <a:spcPct val="125000"/>
                  </a:lnSpc>
                  <a:buNone/>
                </a:pPr>
                <a:r>
                  <a:rPr lang="en-US" altLang="zh-CN" sz="1800" dirty="0"/>
                  <a:t>“DE/rand/2”: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sSubSup>
                          <m:sSubSup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• </m:t>
                    </m:r>
                    <m:r>
                      <m:rPr>
                        <m:nor/>
                      </m:rPr>
                      <a:rPr lang="en-US" altLang="zh-CN" sz="1800"/>
                      <m:t>(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sSubSup>
                          <m:sSubSup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zh-CN" sz="1800"/>
                      <m:t> − 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sSubSup>
                          <m:sSubSup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zh-CN" sz="1800"/>
                      <m:t>)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• </m:t>
                    </m:r>
                  </m:oMath>
                </a14:m>
                <a:r>
                  <a:rPr lang="en-US" altLang="zh-CN" sz="18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sSubSup>
                          <m:sSubSup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sSubSup>
                          <m:sSubSup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  <m:sup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dirty="0"/>
                  <a:t>).</a:t>
                </a:r>
              </a:p>
              <a:p>
                <a:pPr marL="180000" indent="0">
                  <a:spcBef>
                    <a:spcPts val="0"/>
                  </a:spcBef>
                  <a:buNone/>
                </a:pPr>
                <a:endParaRPr lang="en-US" altLang="zh-CN" sz="1800" dirty="0"/>
              </a:p>
              <a:p>
                <a:pPr marL="180000" indent="0">
                  <a:spcBef>
                    <a:spcPts val="0"/>
                  </a:spcBef>
                  <a:buNone/>
                </a:pPr>
                <a:r>
                  <a:rPr lang="en-US" altLang="zh-CN" sz="2000" dirty="0"/>
                  <a:t>Name: 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DE/x/y/z</a:t>
                </a:r>
              </a:p>
              <a:p>
                <a:pPr marL="180000" indent="0">
                  <a:spcBef>
                    <a:spcPts val="0"/>
                  </a:spcBef>
                  <a:buNone/>
                </a:pPr>
                <a:r>
                  <a:rPr lang="en-US" altLang="zh-CN" sz="2000" dirty="0"/>
                  <a:t>DE :Differential Evolution; </a:t>
                </a:r>
              </a:p>
              <a:p>
                <a:pPr marL="180000" indent="0">
                  <a:spcBef>
                    <a:spcPts val="0"/>
                  </a:spcBef>
                  <a:buNone/>
                </a:pPr>
                <a:r>
                  <a:rPr lang="en-US" altLang="zh-CN" sz="2000" dirty="0"/>
                  <a:t>x: the vector to be perturbed;</a:t>
                </a:r>
              </a:p>
              <a:p>
                <a:pPr marL="180000" indent="0">
                  <a:spcBef>
                    <a:spcPts val="0"/>
                  </a:spcBef>
                  <a:buNone/>
                </a:pPr>
                <a:r>
                  <a:rPr lang="en-US" altLang="zh-CN" sz="2000" dirty="0"/>
                  <a:t>y:  the number of difference vectors considered for perturbation of x;</a:t>
                </a:r>
              </a:p>
              <a:p>
                <a:pPr marL="180000" indent="0">
                  <a:spcBef>
                    <a:spcPts val="0"/>
                  </a:spcBef>
                  <a:buNone/>
                </a:pPr>
                <a:r>
                  <a:rPr lang="en-US" altLang="zh-CN" sz="2000" dirty="0"/>
                  <a:t>Z: the type of crossover being used (</a:t>
                </a:r>
                <a:r>
                  <a:rPr lang="en-US" altLang="zh-CN" sz="2000" dirty="0" err="1"/>
                  <a:t>exp</a:t>
                </a:r>
                <a:r>
                  <a:rPr lang="en-US" altLang="zh-CN" sz="2000" dirty="0"/>
                  <a:t>: exponential; bin: binomial).</a:t>
                </a:r>
                <a:endParaRPr lang="zh-CN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7BE7297-2DBA-4F11-A604-265A006E53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836712"/>
                <a:ext cx="8496943" cy="4988783"/>
              </a:xfrm>
              <a:blipFill>
                <a:blip r:embed="rId2"/>
                <a:stretch>
                  <a:fillRect l="-6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569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F9ABE7-1B9E-4E9A-998B-726E00AC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Control parameters of DE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0D9504-2B8D-4F7E-B98D-712D1CC25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dirty="0"/>
              <a:t>     </a:t>
            </a:r>
            <a:r>
              <a:rPr lang="en-US" altLang="zh-CN" sz="2000" b="1" dirty="0">
                <a:solidFill>
                  <a:srgbClr val="C00000"/>
                </a:solidFill>
              </a:rPr>
              <a:t>The Scale Factor F:</a:t>
            </a:r>
            <a:endParaRPr lang="zh-CN" altLang="zh-CN" sz="2000" dirty="0">
              <a:solidFill>
                <a:srgbClr val="C00000"/>
              </a:solidFill>
            </a:endParaRPr>
          </a:p>
          <a:p>
            <a:pPr marL="180000" indent="0">
              <a:lnSpc>
                <a:spcPct val="125000"/>
              </a:lnSpc>
              <a:spcBef>
                <a:spcPts val="1500"/>
              </a:spcBef>
              <a:buNone/>
            </a:pPr>
            <a:r>
              <a:rPr lang="en-US" altLang="zh-CN" sz="1800" dirty="0"/>
              <a:t>1) Much more sensitive to F than Cr .</a:t>
            </a:r>
            <a:endParaRPr lang="zh-CN" altLang="zh-CN" sz="1800" baseline="-10000" dirty="0"/>
          </a:p>
          <a:p>
            <a:pPr marL="180000" indent="0">
              <a:lnSpc>
                <a:spcPct val="125000"/>
              </a:lnSpc>
              <a:spcBef>
                <a:spcPts val="800"/>
              </a:spcBef>
              <a:buNone/>
            </a:pPr>
            <a:r>
              <a:rPr lang="en-US" altLang="zh-CN" sz="1800" dirty="0"/>
              <a:t>2) The upper limit of the scale factor F is empirically taken as 1(F &gt; 1 is ok, however, until date, no benchmark function that was successfully optimized with F &gt; 1.</a:t>
            </a:r>
            <a:endParaRPr lang="zh-CN" altLang="zh-CN" sz="1800" dirty="0"/>
          </a:p>
          <a:p>
            <a:pPr marL="180000" indent="0">
              <a:lnSpc>
                <a:spcPct val="125000"/>
              </a:lnSpc>
              <a:spcBef>
                <a:spcPts val="800"/>
              </a:spcBef>
              <a:buNone/>
            </a:pPr>
            <a:r>
              <a:rPr lang="en-US" altLang="zh-CN" sz="1800" dirty="0"/>
              <a:t>3) </a:t>
            </a:r>
            <a:r>
              <a:rPr lang="en-US" altLang="zh-CN" sz="1800" dirty="0" err="1"/>
              <a:t>Zaharie</a:t>
            </a:r>
            <a:r>
              <a:rPr lang="en-US" altLang="zh-CN" sz="1800" dirty="0"/>
              <a:t> derived a lower limit of F and the study revealed that if F is sufficiently small, the population can converge even in the absence of selection pressure.</a:t>
            </a:r>
          </a:p>
          <a:p>
            <a:pPr marL="0" indent="0">
              <a:lnSpc>
                <a:spcPct val="125000"/>
              </a:lnSpc>
              <a:spcBef>
                <a:spcPts val="800"/>
              </a:spcBef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79910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0A50B0-52FF-4E23-A47F-6EA99DB32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39B5B9-DA99-4F43-BDB1-9B7479CD0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1) Typically 0.4 &lt; F &lt; 0.95 with F = 0.9 can serve as a good first choice</a:t>
            </a:r>
          </a:p>
          <a:p>
            <a:r>
              <a:rPr lang="en-US" altLang="zh-CN" sz="2400" dirty="0"/>
              <a:t>2) Randomizing F may yield good results over a variety of functions</a:t>
            </a:r>
          </a:p>
          <a:p>
            <a:r>
              <a:rPr lang="en-US" altLang="zh-CN" sz="2400" dirty="0"/>
              <a:t>3) Time-varying scale factor where the value of F is linearly decreased from1 to 0.5 with a view of promoting exploration of diverse regions of the search volume during earlier stages of search while favoring exploitation during the final stages.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61542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10F8BF-2D19-4950-8779-9D41D45D1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000" y="475200"/>
            <a:ext cx="7772400" cy="568863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400" b="1" dirty="0"/>
              <a:t>       </a:t>
            </a:r>
            <a:r>
              <a:rPr lang="en-US" altLang="zh-CN" sz="2000" b="1" dirty="0">
                <a:solidFill>
                  <a:srgbClr val="C00000"/>
                </a:solidFill>
              </a:rPr>
              <a:t>The Crossover Rate Cr:</a:t>
            </a:r>
            <a:endParaRPr lang="zh-CN" altLang="zh-CN" sz="2000" b="1" dirty="0">
              <a:solidFill>
                <a:srgbClr val="C00000"/>
              </a:solidFill>
            </a:endParaRPr>
          </a:p>
          <a:p>
            <a:pPr marL="180000" indent="0">
              <a:lnSpc>
                <a:spcPct val="125000"/>
              </a:lnSpc>
              <a:spcBef>
                <a:spcPts val="1500"/>
              </a:spcBef>
              <a:buNone/>
            </a:pPr>
            <a:r>
              <a:rPr lang="en-US" altLang="zh-CN" sz="2400" dirty="0"/>
              <a:t>1) Cr controls how many parameters in expectation, are changed in a population member.</a:t>
            </a:r>
            <a:endParaRPr lang="zh-CN" altLang="zh-CN" sz="2400" dirty="0"/>
          </a:p>
          <a:p>
            <a:pPr marL="180000" indent="0">
              <a:lnSpc>
                <a:spcPct val="125000"/>
              </a:lnSpc>
              <a:spcBef>
                <a:spcPts val="1000"/>
              </a:spcBef>
              <a:buNone/>
            </a:pPr>
            <a:r>
              <a:rPr lang="en-US" altLang="zh-CN" sz="2400" dirty="0"/>
              <a:t>2) </a:t>
            </a:r>
            <a:r>
              <a:rPr lang="en-US" altLang="zh-CN" sz="2400" dirty="0">
                <a:solidFill>
                  <a:srgbClr val="0070C0"/>
                </a:solidFill>
              </a:rPr>
              <a:t>Low value of Cr</a:t>
            </a:r>
            <a:r>
              <a:rPr lang="en-US" altLang="zh-CN" sz="2400" dirty="0"/>
              <a:t>, a small number of parameters are changed in each generation and the stepwise movement tends to be orthogonal to the current coordinate axes.</a:t>
            </a:r>
            <a:endParaRPr lang="zh-CN" altLang="zh-CN" sz="2400" dirty="0"/>
          </a:p>
          <a:p>
            <a:pPr marL="180000" indent="0">
              <a:lnSpc>
                <a:spcPct val="125000"/>
              </a:lnSpc>
              <a:spcBef>
                <a:spcPts val="1000"/>
              </a:spcBef>
              <a:buNone/>
            </a:pPr>
            <a:r>
              <a:rPr lang="en-US" altLang="zh-CN" sz="2400" dirty="0"/>
              <a:t>3) </a:t>
            </a:r>
            <a:r>
              <a:rPr lang="en-US" altLang="zh-CN" sz="2400" dirty="0">
                <a:solidFill>
                  <a:srgbClr val="0070C0"/>
                </a:solidFill>
              </a:rPr>
              <a:t>High values of Cr </a:t>
            </a:r>
            <a:r>
              <a:rPr lang="en-US" altLang="zh-CN" sz="2400" dirty="0"/>
              <a:t>(near 1) cause most of the directions of the mutant vector to be inherited prohibiting the generation of axis orthogonal steps.</a:t>
            </a:r>
            <a:endParaRPr lang="zh-CN" altLang="zh-CN" sz="2400" dirty="0"/>
          </a:p>
          <a:p>
            <a:endParaRPr lang="zh-CN" altLang="en-US" sz="1400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11794A6-2540-48B5-AF43-765FBDAB6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A76ECC2-9EFB-4873-9308-FBB533577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476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1B3677C-0657-4A71-95DB-BFEAF8345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2552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694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947085-CEA0-48E8-A82E-F0D1B75DF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Outlines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6F49E9-5893-4326-AF8A-EBC70F759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990656" cy="4419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Introduction of DE</a:t>
            </a:r>
            <a:endParaRPr lang="zh-CN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Steps of the basic DE family of algorithms</a:t>
            </a:r>
            <a:endParaRPr lang="zh-CN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Control parameters of DE</a:t>
            </a:r>
            <a:endParaRPr lang="zh-CN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Some significant DE-variants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dirty="0"/>
              <a:t>Application demons</a:t>
            </a:r>
            <a:endParaRPr lang="zh-CN" altLang="zh-CN" dirty="0"/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509230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51F8CD6-F0D2-421C-BF1A-9D15867157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000" y="475200"/>
                <a:ext cx="8136464" cy="561809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000" b="1" dirty="0">
                    <a:solidFill>
                      <a:srgbClr val="C00000"/>
                    </a:solidFill>
                  </a:rPr>
                  <a:t>     The Crossover Rate Cr (Contd.):</a:t>
                </a:r>
                <a:endParaRPr lang="zh-CN" altLang="zh-CN" sz="2000" b="1" dirty="0">
                  <a:solidFill>
                    <a:srgbClr val="C00000"/>
                  </a:solidFill>
                </a:endParaRPr>
              </a:p>
              <a:p>
                <a:pPr marL="180000" indent="0">
                  <a:buNone/>
                </a:pPr>
                <a:endParaRPr lang="en-US" altLang="zh-CN" sz="1400" dirty="0"/>
              </a:p>
              <a:p>
                <a:pPr marL="180000" indent="0">
                  <a:buNone/>
                </a:pPr>
                <a:endParaRPr lang="en-US" altLang="zh-CN" sz="1400" dirty="0"/>
              </a:p>
              <a:p>
                <a:pPr marL="180000" indent="0">
                  <a:buNone/>
                </a:pPr>
                <a:endParaRPr lang="en-US" altLang="zh-CN" sz="1400" dirty="0"/>
              </a:p>
              <a:p>
                <a:pPr marL="180000" indent="0">
                  <a:buNone/>
                </a:pPr>
                <a:endParaRPr lang="en-US" altLang="zh-CN" sz="1400" dirty="0"/>
              </a:p>
              <a:p>
                <a:pPr marL="180000" indent="0">
                  <a:buNone/>
                </a:pPr>
                <a:endParaRPr lang="en-US" altLang="zh-CN" sz="1400" dirty="0"/>
              </a:p>
              <a:p>
                <a:pPr marL="180000" indent="0">
                  <a:buNone/>
                </a:pPr>
                <a:endParaRPr lang="en-US" altLang="zh-CN" sz="1400" dirty="0"/>
              </a:p>
              <a:p>
                <a:pPr marL="180000" indent="0">
                  <a:buNone/>
                </a:pPr>
                <a:endParaRPr lang="en-US" altLang="zh-CN" sz="1400" dirty="0"/>
              </a:p>
              <a:p>
                <a:pPr marL="180000" indent="0">
                  <a:buNone/>
                </a:pPr>
                <a:endParaRPr lang="en-US" altLang="zh-CN" sz="1400" dirty="0"/>
              </a:p>
              <a:p>
                <a:pPr marL="180000" indent="0">
                  <a:buNone/>
                </a:pPr>
                <a:endParaRPr lang="en-US" altLang="zh-CN" sz="1400" dirty="0"/>
              </a:p>
              <a:p>
                <a:pPr marL="0" indent="0">
                  <a:buNone/>
                </a:pPr>
                <a:endParaRPr lang="en-US" altLang="zh-CN" sz="1400" dirty="0"/>
              </a:p>
              <a:p>
                <a:pPr marL="0" indent="0">
                  <a:buNone/>
                </a:pPr>
                <a:endParaRPr lang="en-US" altLang="zh-CN" sz="1400" dirty="0"/>
              </a:p>
              <a:p>
                <a:pPr marL="0" indent="0">
                  <a:buNone/>
                </a:pPr>
                <a:r>
                  <a:rPr lang="en-US" altLang="zh-CN" sz="1400" dirty="0"/>
                  <a:t>For schemes like DE/rand/1/bin the performance is rotationally invariant only when Cr = 1.</a:t>
                </a:r>
              </a:p>
              <a:p>
                <a:pPr marL="0" indent="0">
                  <a:buNone/>
                </a:pPr>
                <a:r>
                  <a:rPr lang="en-US" altLang="zh-CN" sz="1400" dirty="0"/>
                  <a:t>At that setting, crossover is a vector-level operation that makes the trial vector a pure mutant i.e.</a:t>
                </a:r>
              </a:p>
              <a:p>
                <a:pPr marL="0" indent="0" algn="ctr">
                  <a:spcBef>
                    <a:spcPts val="800"/>
                  </a:spcBef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sSubSup>
                          <m:sSubSup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•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sSubSup>
                          <m:sSub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altLang="zh-CN" sz="2000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sSubSup>
                          <m:sSub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altLang="zh-CN" sz="2000" dirty="0"/>
                  <a:t>)</a:t>
                </a:r>
                <a:endParaRPr lang="en-US" altLang="zh-CN" sz="1400" dirty="0"/>
              </a:p>
              <a:p>
                <a:pPr marL="0" indent="0">
                  <a:buNone/>
                </a:pPr>
                <a:r>
                  <a:rPr lang="en-US" altLang="zh-CN" sz="1400" dirty="0"/>
                  <a:t>A low Cr value (e.g. 0 or 0.1) results in a search that changes each direction (or a small subset of directions) separately.</a:t>
                </a:r>
                <a:endParaRPr lang="zh-CN" altLang="zh-CN" sz="1400" dirty="0"/>
              </a:p>
              <a:p>
                <a:pPr marL="0" indent="0">
                  <a:buNone/>
                </a:pPr>
                <a:r>
                  <a:rPr lang="en-US" altLang="zh-CN" sz="1400" dirty="0"/>
                  <a:t>This is an effective strategy for functions that are separable or decomposable i.e. </a:t>
                </a:r>
                <a14:m>
                  <m:oMath xmlns:m="http://schemas.openxmlformats.org/officeDocument/2006/math">
                    <m:r>
                      <a:rPr lang="en-US" altLang="zh-CN" sz="140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1400" i="0" dirty="0">
                    <a:latin typeface="+mj-lt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altLang="zh-CN" sz="1400" i="0" dirty="0">
                    <a:latin typeface="+mj-lt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4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sz="1400" dirty="0"/>
                  <a:t>.</a:t>
                </a:r>
              </a:p>
              <a:p>
                <a:pPr marL="0" indent="0">
                  <a:buNone/>
                </a:pPr>
                <a:endParaRPr lang="zh-CN" altLang="zh-CN" sz="1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51F8CD6-F0D2-421C-BF1A-9D15867157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000" y="475200"/>
                <a:ext cx="8136464" cy="5618096"/>
              </a:xfrm>
              <a:blipFill>
                <a:blip r:embed="rId2"/>
                <a:stretch>
                  <a:fillRect l="-225" t="-5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3">
            <a:extLst>
              <a:ext uri="{FF2B5EF4-FFF2-40B4-BE49-F238E27FC236}">
                <a16:creationId xmlns:a16="http://schemas.microsoft.com/office/drawing/2014/main" id="{E2717D92-F202-43FC-8EAB-0061E4D99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918341"/>
            <a:ext cx="2425700" cy="207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6B3F9B63-70EE-41C4-890A-7C39B633A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686" y="932023"/>
            <a:ext cx="2339975" cy="207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">
            <a:extLst>
              <a:ext uri="{FF2B5EF4-FFF2-40B4-BE49-F238E27FC236}">
                <a16:creationId xmlns:a16="http://schemas.microsoft.com/office/drawing/2014/main" id="{61108529-BC12-43C0-A374-C3AA760DF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21516"/>
            <a:ext cx="234315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259C811D-B5AE-401F-A10F-28F5214DAAC8}"/>
              </a:ext>
            </a:extLst>
          </p:cNvPr>
          <p:cNvSpPr txBox="1"/>
          <p:nvPr/>
        </p:nvSpPr>
        <p:spPr>
          <a:xfrm>
            <a:off x="888306" y="3039139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0"/>
              <a:t>         (a)  Cr = 0                                    (b)  Cr = 0.5                                 (c)  Cr = 1.0       </a:t>
            </a:r>
            <a:endParaRPr lang="zh-CN" altLang="en-US" sz="1400" i="0"/>
          </a:p>
        </p:txBody>
      </p:sp>
    </p:spTree>
    <p:extLst>
      <p:ext uri="{BB962C8B-B14F-4D97-AF65-F5344CB8AC3E}">
        <p14:creationId xmlns:p14="http://schemas.microsoft.com/office/powerpoint/2010/main" val="5530532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0128797-CEE5-4361-8721-5CCFC8C54C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1560" y="476672"/>
                <a:ext cx="7772400" cy="525658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000" b="1" dirty="0">
                    <a:solidFill>
                      <a:srgbClr val="C00000"/>
                    </a:solidFill>
                  </a:rPr>
                  <a:t>     The Crossover Rate Cr (Contd.):</a:t>
                </a:r>
              </a:p>
              <a:p>
                <a:pPr marL="0" indent="0">
                  <a:buNone/>
                </a:pPr>
                <a:endParaRPr lang="en-US" altLang="zh-CN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1800" b="1" dirty="0"/>
                  <a:t>A Fitness-based adaptation scheme for </a:t>
                </a:r>
                <a:r>
                  <a:rPr lang="en-US" altLang="zh-CN" sz="1800" b="1" i="1" dirty="0"/>
                  <a:t>Cr</a:t>
                </a:r>
                <a:r>
                  <a:rPr lang="en-US" altLang="zh-CN" sz="1800" b="1" dirty="0"/>
                  <a:t>: </a:t>
                </a:r>
              </a:p>
              <a:p>
                <a:pPr marL="180000" indent="0">
                  <a:lnSpc>
                    <a:spcPct val="125000"/>
                  </a:lnSpc>
                  <a:spcBef>
                    <a:spcPts val="1000"/>
                  </a:spcBef>
                  <a:buNone/>
                </a:pPr>
                <a:r>
                  <a:rPr lang="en-US" altLang="zh-CN" sz="2000" b="1" dirty="0"/>
                  <a:t>The basic idea is: </a:t>
                </a:r>
                <a:r>
                  <a:rPr lang="en-US" altLang="zh-CN" sz="2000" dirty="0"/>
                  <a:t>if the fitness of the donor vector gets worse, value of </a:t>
                </a:r>
                <a:r>
                  <a:rPr lang="en-US" altLang="zh-CN" sz="2000" i="1" dirty="0"/>
                  <a:t>Cr </a:t>
                </a:r>
                <a:r>
                  <a:rPr lang="en-US" altLang="zh-CN" sz="2000" dirty="0"/>
                  <a:t>should be lower and vice-versa.</a:t>
                </a:r>
              </a:p>
              <a:p>
                <a:pPr marL="180000" indent="0">
                  <a:lnSpc>
                    <a:spcPct val="125000"/>
                  </a:lnSpc>
                  <a:spcBef>
                    <a:spcPts val="1000"/>
                  </a:spcBef>
                  <a:buNone/>
                </a:pPr>
                <a:r>
                  <a:rPr lang="en-US" altLang="zh-CN" sz="2000" b="1" dirty="0"/>
                  <a:t>Define</a:t>
                </a:r>
                <a:r>
                  <a:rPr lang="en-US" altLang="zh-CN" sz="2000" dirty="0"/>
                  <a:t>:  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𝑑𝑜𝑛𝑜𝑟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𝑏𝑒𝑠𝑡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sz="2000" dirty="0"/>
              </a:p>
              <a:p>
                <a:pPr marL="180000" indent="0">
                  <a:lnSpc>
                    <a:spcPct val="125000"/>
                  </a:lnSpc>
                  <a:spcBef>
                    <a:spcPts val="1000"/>
                  </a:spcBef>
                  <a:buNone/>
                </a:pPr>
                <a:r>
                  <a:rPr lang="en-US" altLang="zh-CN" sz="1800" b="1" dirty="0"/>
                  <a:t>If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𝑏𝑒𝑠𝑡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800" dirty="0"/>
                  <a:t>，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𝑐𝑜𝑛𝑠𝑡</m:t>
                        </m:r>
                      </m:sub>
                    </m:sSub>
                  </m:oMath>
                </a14:m>
                <a:r>
                  <a:rPr lang="zh-CN" altLang="en-US" sz="1800" dirty="0"/>
                  <a:t>， </a:t>
                </a:r>
                <a:r>
                  <a:rPr lang="en-US" altLang="zh-CN" sz="1800" b="1" dirty="0"/>
                  <a:t>Else</a:t>
                </a:r>
                <a:r>
                  <a:rPr lang="en-US" altLang="zh-CN" sz="1800" dirty="0"/>
                  <a:t> 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𝐶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𝐶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𝑑𝑜𝑛𝑜𝑟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zh-CN" altLang="zh-CN" sz="1800" dirty="0"/>
              </a:p>
              <a:p>
                <a:pPr marL="0" indent="0">
                  <a:lnSpc>
                    <a:spcPct val="125000"/>
                  </a:lnSpc>
                  <a:spcBef>
                    <a:spcPts val="1000"/>
                  </a:spcBef>
                  <a:buNone/>
                </a:pPr>
                <a:r>
                  <a:rPr lang="en-US" altLang="zh-CN" sz="2000" dirty="0"/>
                  <a:t>Parametric setup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altLang="zh-CN" sz="2000" dirty="0"/>
                  <a:t>=0.8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altLang="zh-CN" sz="2000" dirty="0"/>
                  <a:t>=0.1, yielded fairly robust performance over a wide variety of benchmarks.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0128797-CEE5-4361-8721-5CCFC8C54C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60" y="476672"/>
                <a:ext cx="7772400" cy="5256584"/>
              </a:xfrm>
              <a:blipFill>
                <a:blip r:embed="rId2"/>
                <a:stretch>
                  <a:fillRect l="-784" t="-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2104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7476C-8DDA-4F1A-AB50-16D978D9D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000" y="475200"/>
            <a:ext cx="7772400" cy="5258056"/>
          </a:xfrm>
        </p:spPr>
        <p:txBody>
          <a:bodyPr/>
          <a:lstStyle/>
          <a:p>
            <a:pPr marL="0" indent="0">
              <a:spcBef>
                <a:spcPts val="800"/>
              </a:spcBef>
              <a:spcAft>
                <a:spcPts val="1200"/>
              </a:spcAft>
              <a:buNone/>
            </a:pPr>
            <a:r>
              <a:rPr lang="en-US" altLang="zh-CN" sz="1600" dirty="0"/>
              <a:t>     </a:t>
            </a:r>
            <a:r>
              <a:rPr lang="en-US" altLang="zh-CN" sz="2000" b="1" dirty="0">
                <a:solidFill>
                  <a:srgbClr val="C00000"/>
                </a:solidFill>
              </a:rPr>
              <a:t>The population size NP</a:t>
            </a:r>
            <a:r>
              <a:rPr lang="zh-CN" altLang="en-US" sz="2000" b="1" dirty="0">
                <a:solidFill>
                  <a:srgbClr val="C00000"/>
                </a:solidFill>
              </a:rPr>
              <a:t>：</a:t>
            </a:r>
            <a:endParaRPr lang="zh-CN" altLang="zh-CN" sz="1600" dirty="0"/>
          </a:p>
          <a:p>
            <a:pPr marL="180000" indent="0">
              <a:lnSpc>
                <a:spcPct val="125000"/>
              </a:lnSpc>
              <a:spcBef>
                <a:spcPts val="800"/>
              </a:spcBef>
              <a:buNone/>
            </a:pPr>
            <a:r>
              <a:rPr lang="en-US" altLang="zh-CN" sz="2000" dirty="0"/>
              <a:t>1) The influence of NP on the performance of DE is yet to be extensively studied and fully understood.</a:t>
            </a:r>
            <a:endParaRPr lang="zh-CN" altLang="zh-CN" sz="2000" dirty="0"/>
          </a:p>
          <a:p>
            <a:pPr marL="180000" indent="0">
              <a:lnSpc>
                <a:spcPct val="125000"/>
              </a:lnSpc>
              <a:spcBef>
                <a:spcPts val="800"/>
              </a:spcBef>
              <a:buNone/>
            </a:pPr>
            <a:r>
              <a:rPr lang="en-US" altLang="zh-CN" sz="2000" dirty="0"/>
              <a:t>2) </a:t>
            </a:r>
            <a:r>
              <a:rPr lang="en-US" altLang="zh-CN" sz="2000" dirty="0" err="1"/>
              <a:t>Storn</a:t>
            </a:r>
            <a:r>
              <a:rPr lang="en-US" altLang="zh-CN" sz="2000" dirty="0"/>
              <a:t> and Price have indicated that a reasonable value for NP could be chosen between 5D and 10D (D being the dimensionality of the problem).</a:t>
            </a:r>
            <a:endParaRPr lang="zh-CN" altLang="zh-CN" sz="2000" dirty="0"/>
          </a:p>
          <a:p>
            <a:pPr marL="180000" indent="0">
              <a:lnSpc>
                <a:spcPct val="125000"/>
              </a:lnSpc>
              <a:spcBef>
                <a:spcPts val="800"/>
              </a:spcBef>
              <a:buNone/>
            </a:pPr>
            <a:r>
              <a:rPr lang="en-US" altLang="zh-CN" sz="2000" dirty="0"/>
              <a:t>3) Brest and </a:t>
            </a:r>
            <a:r>
              <a:rPr lang="en-US" altLang="zh-CN" sz="2000" dirty="0" err="1"/>
              <a:t>Maučec</a:t>
            </a:r>
            <a:r>
              <a:rPr lang="en-US" altLang="zh-CN" sz="2000" dirty="0"/>
              <a:t> presented a method for gradually reducing population size of DE. The method improves the efficiency and robustness of the algorithm and can be applied to any variant of a DE algorithm.</a:t>
            </a:r>
            <a:endParaRPr lang="zh-CN" altLang="zh-CN" sz="2000" dirty="0"/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627893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33DBB6-EAA7-4A0B-855E-A559D9153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Some Significant DE-variants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1CC270-0C3B-4219-9491-F41736FC5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altLang="zh-CN" dirty="0"/>
              <a:t>The ‘</a:t>
            </a:r>
            <a:r>
              <a:rPr lang="en-US" altLang="zh-CN" dirty="0" err="1"/>
              <a:t>jDE</a:t>
            </a:r>
            <a:r>
              <a:rPr lang="en-US" altLang="zh-CN" dirty="0"/>
              <a:t>’ Algorithm </a:t>
            </a:r>
          </a:p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altLang="zh-CN" dirty="0"/>
              <a:t>Self-Adaptive DE (</a:t>
            </a:r>
            <a:r>
              <a:rPr lang="en-US" altLang="zh-CN" dirty="0" err="1"/>
              <a:t>SaDE</a:t>
            </a:r>
            <a:r>
              <a:rPr lang="en-US" altLang="zh-CN" dirty="0"/>
              <a:t>) </a:t>
            </a:r>
          </a:p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altLang="zh-CN" dirty="0"/>
              <a:t>Opposition-based DE (ODE)</a:t>
            </a:r>
          </a:p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altLang="zh-CN" dirty="0"/>
              <a:t>JADE</a:t>
            </a:r>
          </a:p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altLang="zh-CN" dirty="0"/>
              <a:t>DE with Neighborhood-based Mutation</a:t>
            </a:r>
          </a:p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altLang="zh-CN" dirty="0"/>
              <a:t>AEPD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07927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593069-93EA-42F2-9FCB-BEFAA722E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800" dirty="0">
                <a:solidFill>
                  <a:srgbClr val="C00000"/>
                </a:solidFill>
              </a:rPr>
              <a:t>The ‘jDE’ Algorithm (Brest et al., 2006)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1678DB5-B5D0-435C-B9C8-A8192100A0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412776"/>
                <a:ext cx="7772400" cy="4493096"/>
              </a:xfrm>
            </p:spPr>
            <p:txBody>
              <a:bodyPr/>
              <a:lstStyle/>
              <a:p>
                <a:pPr>
                  <a:lnSpc>
                    <a:spcPct val="125000"/>
                  </a:lnSpc>
                </a:pPr>
                <a:r>
                  <a:rPr lang="en-US" altLang="zh-CN" sz="2000" dirty="0"/>
                  <a:t>Control parameters F and Cr into the individual and adjusted them by introducing two new parameters 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τ1</a:t>
                </a:r>
                <a:r>
                  <a:rPr lang="en-US" altLang="zh-CN" sz="2000" dirty="0"/>
                  <a:t> and 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τ2</a:t>
                </a:r>
                <a:endParaRPr lang="zh-CN" altLang="zh-CN" sz="2000" dirty="0">
                  <a:solidFill>
                    <a:srgbClr val="0070C0"/>
                  </a:solidFill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2000" dirty="0"/>
                  <a:t>The	new control parameters	are as follows:</a:t>
                </a:r>
                <a:endParaRPr lang="zh-CN" altLang="zh-CN" sz="2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𝑟𝑎𝑛𝑑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•</m:t>
                            </m:r>
                            <m:sSub>
                              <m:sSubPr>
                                <m:ctrlP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  <m:r>
                              <a:rPr lang="zh-CN" altLang="en-US" sz="2000" b="0" i="1" smtClean="0">
                                <a:latin typeface="Cambria Math" panose="02040503050406030204" pitchFamily="18" charset="0"/>
                              </a:rPr>
                              <m:t>，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sub>
                            </m:sSub>
                            <m:r>
                              <a:rPr lang="zh-CN" altLang="en-US" sz="2000" b="0" i="1" smtClean="0">
                                <a:latin typeface="Cambria Math" panose="02040503050406030204" pitchFamily="18" charset="0"/>
                              </a:rPr>
                              <m:t>，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                      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000" dirty="0"/>
                  <a:t>   </a:t>
                </a:r>
                <a14:m>
                  <m:oMath xmlns:m="http://schemas.openxmlformats.org/officeDocument/2006/math">
                    <m:f>
                      <m:fPr>
                        <m:type m:val="noBar"/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if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𝑟𝑎𝑛𝑑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l-GR" altLang="zh-CN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τ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，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𝑒𝑙𝑠𝑒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.                        </m:t>
                        </m:r>
                      </m:den>
                    </m:f>
                  </m:oMath>
                </a14:m>
                <a:endParaRPr lang="en-US" altLang="zh-CN" sz="2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𝐶𝑟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𝑟𝑎𝑛𝑑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，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𝐶𝑟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sub>
                            </m:sSub>
                            <m:r>
                              <a:rPr lang="zh-CN" altLang="en-US" sz="2000" i="1" smtClean="0">
                                <a:latin typeface="Cambria Math" panose="02040503050406030204" pitchFamily="18" charset="0"/>
                              </a:rPr>
                              <m:t>，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000" dirty="0"/>
                  <a:t>   </a:t>
                </a:r>
                <a14:m>
                  <m:oMath xmlns:m="http://schemas.openxmlformats.org/officeDocument/2006/math">
                    <m:f>
                      <m:fPr>
                        <m:type m:val="noBar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if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𝑟𝑎𝑛𝑑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l-GR" altLang="zh-CN" sz="20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τ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，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𝑒𝑙𝑠𝑒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.                        </m:t>
                        </m:r>
                      </m:den>
                    </m:f>
                  </m:oMath>
                </a14:m>
                <a:endParaRPr lang="en-US" altLang="zh-CN" sz="2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2000" i="1">
                            <a:latin typeface="Cambria Math" panose="02040503050406030204" pitchFamily="18" charset="0"/>
                          </a:rPr>
                          <m:t>τ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/>
                  <a:t>=</a:t>
                </a:r>
                <a:r>
                  <a:rPr lang="el-GR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2000" i="1">
                            <a:latin typeface="Cambria Math" panose="02040503050406030204" pitchFamily="18" charset="0"/>
                          </a:rPr>
                          <m:t>τ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/>
                  <a:t>=0.1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zh-CN" sz="2000" dirty="0"/>
                  <a:t>=0.1</a:t>
                </a:r>
              </a:p>
              <a:p>
                <a:pPr marL="360000" indent="0">
                  <a:buNone/>
                </a:pPr>
                <a:r>
                  <a:rPr lang="en-US" altLang="zh-CN" sz="2000" dirty="0"/>
                  <a:t>The new F takes a value from [0.1, 0.9] while the new Cr takes a value from [0, 1].</a:t>
                </a:r>
                <a:endParaRPr lang="zh-CN" altLang="zh-CN" sz="2000" dirty="0"/>
              </a:p>
              <a:p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1678DB5-B5D0-435C-B9C8-A8192100A0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412776"/>
                <a:ext cx="7772400" cy="449309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09F4D902-9D8B-4B93-8A6D-39F88C1B1D3A}"/>
              </a:ext>
            </a:extLst>
          </p:cNvPr>
          <p:cNvSpPr/>
          <p:nvPr/>
        </p:nvSpPr>
        <p:spPr>
          <a:xfrm>
            <a:off x="143508" y="5733256"/>
            <a:ext cx="9000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J. Brest, S. Greiner, B. </a:t>
            </a:r>
            <a:r>
              <a:rPr lang="en-US" altLang="zh-CN" sz="1200" dirty="0" err="1"/>
              <a:t>Boskovic</a:t>
            </a:r>
            <a:r>
              <a:rPr lang="en-US" altLang="zh-CN" sz="1200" dirty="0"/>
              <a:t>, M. </a:t>
            </a:r>
            <a:r>
              <a:rPr lang="en-US" altLang="zh-CN" sz="1200" dirty="0" err="1"/>
              <a:t>Mernik</a:t>
            </a:r>
            <a:r>
              <a:rPr lang="en-US" altLang="zh-CN" sz="1200" dirty="0"/>
              <a:t>, V. </a:t>
            </a:r>
            <a:r>
              <a:rPr lang="en-US" altLang="zh-CN" sz="1200" dirty="0" err="1"/>
              <a:t>Zumer</a:t>
            </a:r>
            <a:r>
              <a:rPr lang="en-US" altLang="zh-CN" sz="1200" dirty="0"/>
              <a:t>. Self-Adapting Control Parameters in Differential Evolution: A Comparative Study on Numerical Benchmark Problems. IEEE Transactions on Evolutionary Computation, 2006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423639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AA93A-C18E-48B9-98CC-3A618B445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800" dirty="0">
                <a:solidFill>
                  <a:srgbClr val="C00000"/>
                </a:solidFill>
              </a:rPr>
              <a:t>Self-Adaptive DE (</a:t>
            </a:r>
            <a:r>
              <a:rPr lang="en-US" altLang="zh-CN" sz="2800" dirty="0" err="1">
                <a:solidFill>
                  <a:srgbClr val="C00000"/>
                </a:solidFill>
              </a:rPr>
              <a:t>SaDE</a:t>
            </a:r>
            <a:r>
              <a:rPr lang="en-US" altLang="zh-CN" sz="2800" dirty="0">
                <a:solidFill>
                  <a:srgbClr val="C00000"/>
                </a:solidFill>
              </a:rPr>
              <a:t>) 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F1A955-14CC-4A94-B61A-624DB01D9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0000" indent="0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altLang="zh-CN" sz="1800" dirty="0"/>
              <a:t>Includes both 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control parameter adaptation </a:t>
            </a:r>
            <a:r>
              <a:rPr lang="en-US" altLang="zh-CN" sz="1800" dirty="0"/>
              <a:t>and </a:t>
            </a: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strategy adaptation</a:t>
            </a:r>
          </a:p>
          <a:p>
            <a:pPr marL="0" indent="0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</a:rPr>
              <a:t>Strategy Adaptation</a:t>
            </a:r>
            <a:r>
              <a:rPr lang="en-US" altLang="zh-CN" sz="1600" b="1" dirty="0"/>
              <a:t>:</a:t>
            </a:r>
            <a:endParaRPr lang="zh-CN" altLang="zh-CN" sz="1600" dirty="0"/>
          </a:p>
          <a:p>
            <a:pPr>
              <a:lnSpc>
                <a:spcPct val="125000"/>
              </a:lnSpc>
              <a:spcBef>
                <a:spcPts val="800"/>
              </a:spcBef>
            </a:pPr>
            <a:r>
              <a:rPr lang="en-US" altLang="zh-CN" sz="1800" dirty="0"/>
              <a:t>Four effective trial vector generation strategies: DE/rand/1/bin, DE/rand-to-best/2/bin, DE/rand/2/bin and DE/current-to-rand/1.</a:t>
            </a:r>
            <a:endParaRPr lang="zh-CN" altLang="zh-CN" sz="1800" dirty="0"/>
          </a:p>
          <a:p>
            <a:pPr>
              <a:lnSpc>
                <a:spcPct val="125000"/>
              </a:lnSpc>
              <a:spcBef>
                <a:spcPts val="800"/>
              </a:spcBef>
            </a:pPr>
            <a:r>
              <a:rPr lang="en-US" altLang="zh-CN" sz="1800" dirty="0"/>
              <a:t>For each target vector in the current population, one trial vector generation strategy is selected based on its </a:t>
            </a:r>
            <a:r>
              <a:rPr lang="en-US" altLang="zh-CN" sz="1800" dirty="0">
                <a:solidFill>
                  <a:srgbClr val="FF0000"/>
                </a:solidFill>
              </a:rPr>
              <a:t>success rate </a:t>
            </a:r>
            <a:r>
              <a:rPr lang="en-US" altLang="zh-CN" sz="1800" dirty="0"/>
              <a:t>in generating improved solutions within a certain number of previous generations.</a:t>
            </a:r>
            <a:endParaRPr lang="zh-CN" altLang="zh-CN" sz="1800" dirty="0"/>
          </a:p>
          <a:p>
            <a:pPr marL="180000" indent="0">
              <a:buNone/>
            </a:pPr>
            <a:endParaRPr lang="en-US" altLang="zh-CN" sz="1800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D4B3C96-3271-45D4-B29A-7221256BD2E4}"/>
              </a:ext>
            </a:extLst>
          </p:cNvPr>
          <p:cNvSpPr/>
          <p:nvPr/>
        </p:nvSpPr>
        <p:spPr>
          <a:xfrm>
            <a:off x="429207" y="5589240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 K. Qin, V. Huang, P. </a:t>
            </a:r>
            <a:r>
              <a:rPr lang="en-US" altLang="zh-CN" sz="1200" dirty="0" err="1"/>
              <a:t>Suganthan</a:t>
            </a:r>
            <a:r>
              <a:rPr lang="en-US" altLang="zh-CN" sz="1200" dirty="0"/>
              <a:t>, Differential Evolution Algorithm With Strategy Adaptation for Global Numerical Optimization. Evolutionary Computation, IEEE Transactions on. 2009,13. 398 - 417.  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197128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19C5DB-3589-4069-A6F7-D2CB11776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800">
                <a:solidFill>
                  <a:srgbClr val="C00000"/>
                </a:solidFill>
              </a:rPr>
              <a:t>SaDE (Contd.)</a:t>
            </a:r>
            <a:endParaRPr lang="zh-CN" altLang="en-US" sz="2800">
              <a:solidFill>
                <a:srgbClr val="C0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D5F9D6-32D3-4BC0-851C-3FF5714C4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altLang="zh-CN" sz="1800" b="1" dirty="0">
                <a:solidFill>
                  <a:schemeClr val="accent2">
                    <a:lumMod val="50000"/>
                  </a:schemeClr>
                </a:solidFill>
              </a:rPr>
              <a:t>Control Parameter Adaptation:</a:t>
            </a:r>
            <a:r>
              <a:rPr lang="en-US" altLang="zh-CN" sz="1800" dirty="0"/>
              <a:t> </a:t>
            </a:r>
            <a:endParaRPr lang="zh-CN" altLang="zh-CN" sz="1800" dirty="0"/>
          </a:p>
          <a:p>
            <a:pPr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 altLang="zh-CN" sz="1800" dirty="0"/>
              <a:t>NP is left as a user defined parameter.</a:t>
            </a:r>
            <a:endParaRPr lang="zh-CN" altLang="zh-CN" sz="1800" dirty="0"/>
          </a:p>
          <a:p>
            <a:pPr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 altLang="zh-CN" sz="1800" dirty="0"/>
              <a:t>A set of F values from a normal distribution N(0.5, 0.3).</a:t>
            </a:r>
            <a:endParaRPr lang="zh-CN" altLang="zh-CN" sz="1800" dirty="0"/>
          </a:p>
          <a:p>
            <a:pPr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 altLang="zh-CN" sz="1800" dirty="0"/>
              <a:t>Cr obeys a normal distribution with mean value </a:t>
            </a:r>
            <a:r>
              <a:rPr lang="en-US" altLang="zh-CN" sz="1800" dirty="0" err="1"/>
              <a:t>Crm</a:t>
            </a:r>
            <a:r>
              <a:rPr lang="en-US" altLang="zh-CN" sz="1800" dirty="0"/>
              <a:t>  and standard deviation </a:t>
            </a:r>
            <a:r>
              <a:rPr lang="en-US" altLang="zh-CN" sz="1800" dirty="0" err="1"/>
              <a:t>Std</a:t>
            </a:r>
            <a:r>
              <a:rPr lang="en-US" altLang="zh-CN" sz="1800" dirty="0"/>
              <a:t> =0.1, denoted by N (Crm,Std) where </a:t>
            </a:r>
            <a:r>
              <a:rPr lang="en-US" altLang="zh-CN" sz="1800" dirty="0" err="1"/>
              <a:t>Crm</a:t>
            </a:r>
            <a:r>
              <a:rPr lang="en-US" altLang="zh-CN" sz="1800" dirty="0"/>
              <a:t> is initialized as 0.5.</a:t>
            </a:r>
            <a:endParaRPr lang="zh-CN" altLang="zh-CN" sz="1800" dirty="0"/>
          </a:p>
          <a:p>
            <a:pPr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 altLang="zh-CN" sz="1800" dirty="0" err="1"/>
              <a:t>Crm</a:t>
            </a:r>
            <a:r>
              <a:rPr lang="en-US" altLang="zh-CN" sz="1800" dirty="0"/>
              <a:t>: mean Cr values for trial vectors successfully entering the next generation.</a:t>
            </a:r>
            <a:endParaRPr lang="zh-CN" altLang="zh-CN" sz="1800" dirty="0"/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581584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A119DC-C9EC-4C13-A38E-01DA14F15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800" dirty="0">
                <a:solidFill>
                  <a:srgbClr val="C00000"/>
                </a:solidFill>
              </a:rPr>
              <a:t>Opposition-based DE (ODE) 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77B569A-7711-4BCF-8AD6-C50C965A1D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5144" y="1444307"/>
                <a:ext cx="7772400" cy="4680520"/>
              </a:xfrm>
            </p:spPr>
            <p:txBody>
              <a:bodyPr/>
              <a:lstStyle/>
              <a:p>
                <a:pPr marL="180000" indent="0">
                  <a:buNone/>
                </a:pPr>
                <a:r>
                  <a:rPr lang="en-US" altLang="zh-CN" sz="1800" dirty="0"/>
                  <a:t>Let x be a real number defined in the closed interval [a, b]. Then the opposite number of x may be defined as:</a:t>
                </a:r>
                <a:endParaRPr lang="zh-CN" altLang="zh-CN" sz="1800" dirty="0"/>
              </a:p>
              <a:p>
                <a:pPr marL="0" indent="0" algn="ctr">
                  <a:buNone/>
                </a:pPr>
                <a:r>
                  <a:rPr lang="en-US" altLang="zh-CN" sz="2000" b="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̆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−</m:t>
                    </m:r>
                  </m:oMath>
                </a14:m>
                <a:r>
                  <a:rPr lang="en-US" altLang="zh-CN" sz="2000" dirty="0"/>
                  <a:t>x</a:t>
                </a:r>
              </a:p>
              <a:p>
                <a:pPr marL="0" indent="0">
                  <a:buNone/>
                </a:pPr>
                <a:r>
                  <a:rPr lang="en-US" altLang="zh-CN" sz="1800" b="1" dirty="0">
                    <a:solidFill>
                      <a:schemeClr val="accent2">
                        <a:lumMod val="50000"/>
                      </a:schemeClr>
                    </a:solidFill>
                  </a:rPr>
                  <a:t>ODE Steps:</a:t>
                </a:r>
                <a:r>
                  <a:rPr lang="en-US" altLang="zh-CN" dirty="0"/>
                  <a:t> </a:t>
                </a:r>
                <a:endParaRPr lang="zh-CN" altLang="zh-CN" dirty="0"/>
              </a:p>
              <a:p>
                <a:pPr marL="180000" indent="0">
                  <a:lnSpc>
                    <a:spcPct val="125000"/>
                  </a:lnSpc>
                  <a:spcBef>
                    <a:spcPts val="400"/>
                  </a:spcBef>
                  <a:buNone/>
                </a:pPr>
                <a:r>
                  <a:rPr lang="en-US" altLang="zh-CN" sz="1600" b="1" dirty="0"/>
                  <a:t>1) </a:t>
                </a:r>
                <a:r>
                  <a:rPr lang="en-US" altLang="zh-CN" sz="1600" b="1" dirty="0">
                    <a:solidFill>
                      <a:schemeClr val="accent2">
                        <a:lumMod val="50000"/>
                      </a:schemeClr>
                    </a:solidFill>
                  </a:rPr>
                  <a:t>Opposition based Population Initialization</a:t>
                </a:r>
                <a:r>
                  <a:rPr lang="en-US" altLang="zh-CN" sz="1600" b="1" dirty="0"/>
                  <a:t>: </a:t>
                </a:r>
                <a:r>
                  <a:rPr lang="en-US" altLang="zh-CN" sz="1600" dirty="0"/>
                  <a:t>Fittest NP individuals are chosen as the starting population from a combination of NP randomly generated population members and their opposite members.</a:t>
                </a:r>
                <a:endParaRPr lang="zh-CN" altLang="zh-CN" sz="1600" dirty="0"/>
              </a:p>
              <a:p>
                <a:pPr marL="180000" indent="0">
                  <a:lnSpc>
                    <a:spcPct val="125000"/>
                  </a:lnSpc>
                  <a:spcBef>
                    <a:spcPts val="400"/>
                  </a:spcBef>
                  <a:buNone/>
                </a:pPr>
                <a:r>
                  <a:rPr lang="en-US" altLang="zh-CN" sz="1600" b="1" dirty="0"/>
                  <a:t>2)</a:t>
                </a:r>
                <a:r>
                  <a:rPr lang="en-US" altLang="zh-CN" sz="1600" dirty="0"/>
                  <a:t> </a:t>
                </a:r>
                <a:r>
                  <a:rPr lang="en-US" altLang="zh-CN" sz="1600" b="1" dirty="0">
                    <a:solidFill>
                      <a:schemeClr val="accent2">
                        <a:lumMod val="50000"/>
                      </a:schemeClr>
                    </a:solidFill>
                  </a:rPr>
                  <a:t>Opposition Based Generation Jumping</a:t>
                </a:r>
                <a:r>
                  <a:rPr lang="en-US" altLang="zh-CN" sz="1600" b="1" dirty="0"/>
                  <a:t>:  T</a:t>
                </a:r>
                <a:r>
                  <a:rPr lang="en-US" altLang="zh-CN" sz="1600" dirty="0"/>
                  <a:t>he opposite population is calculated with a </a:t>
                </a:r>
                <a:r>
                  <a:rPr lang="en-US" altLang="zh-CN" sz="1600" dirty="0">
                    <a:solidFill>
                      <a:srgbClr val="0070C0"/>
                    </a:solidFill>
                  </a:rPr>
                  <a:t>predetermined probability </a:t>
                </a:r>
                <a:r>
                  <a:rPr lang="en-US" altLang="zh-CN" sz="1600" dirty="0"/>
                  <a:t>Jr () and the NP fittest individuals may be selected from the </a:t>
                </a:r>
                <a:r>
                  <a:rPr lang="en-US" altLang="zh-CN" sz="1600" dirty="0">
                    <a:solidFill>
                      <a:srgbClr val="0070C0"/>
                    </a:solidFill>
                  </a:rPr>
                  <a:t>current population </a:t>
                </a:r>
                <a:r>
                  <a:rPr lang="en-US" altLang="zh-CN" sz="1600" dirty="0"/>
                  <a:t>and the corresponding </a:t>
                </a:r>
                <a:r>
                  <a:rPr lang="en-US" altLang="zh-CN" sz="1600" dirty="0">
                    <a:solidFill>
                      <a:srgbClr val="0070C0"/>
                    </a:solidFill>
                  </a:rPr>
                  <a:t>opposite population</a:t>
                </a:r>
                <a:r>
                  <a:rPr lang="en-US" altLang="zh-CN" sz="1600" dirty="0"/>
                  <a:t>.</a:t>
                </a:r>
                <a:endParaRPr lang="zh-CN" altLang="zh-CN" sz="1600" dirty="0"/>
              </a:p>
              <a:p>
                <a:pPr marL="0" indent="0">
                  <a:buNone/>
                </a:pPr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77B569A-7711-4BCF-8AD6-C50C965A1D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5144" y="1444307"/>
                <a:ext cx="7772400" cy="4680520"/>
              </a:xfrm>
              <a:blipFill>
                <a:blip r:embed="rId2"/>
                <a:stretch>
                  <a:fillRect l="-706" t="-781" r="-6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BCFA7D8A-0E2B-46EB-AAD3-A0E6501068CD}"/>
              </a:ext>
            </a:extLst>
          </p:cNvPr>
          <p:cNvSpPr/>
          <p:nvPr/>
        </p:nvSpPr>
        <p:spPr>
          <a:xfrm>
            <a:off x="539552" y="5589240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S. </a:t>
            </a:r>
            <a:r>
              <a:rPr lang="en-US" altLang="zh-CN" sz="1200" dirty="0" err="1"/>
              <a:t>Rahnamayan</a:t>
            </a:r>
            <a:r>
              <a:rPr lang="en-US" altLang="zh-CN" sz="1200" dirty="0"/>
              <a:t>, H. R. </a:t>
            </a:r>
            <a:r>
              <a:rPr lang="en-US" altLang="zh-CN" sz="1200" dirty="0" err="1"/>
              <a:t>Tizhoosh</a:t>
            </a:r>
            <a:r>
              <a:rPr lang="en-US" altLang="zh-CN" sz="1200" dirty="0"/>
              <a:t> and M. M. A. Salama, "Opposition-Based Differential Evolution," in IEEE Transactions on Evolutionary Computation, vol. 12, no. 1, pp. 64-79, Feb. 2008.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950617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326240-3A0E-4EEA-9ED6-5ADE0ACB2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800">
                <a:solidFill>
                  <a:srgbClr val="C00000"/>
                </a:solidFill>
              </a:rPr>
              <a:t>ODE (Contd.)</a:t>
            </a:r>
            <a:endParaRPr lang="zh-CN" altLang="en-US" sz="280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EB99DF4-39CB-4F55-BB9F-EB93412D54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600200"/>
                <a:ext cx="7772400" cy="4419600"/>
              </a:xfrm>
            </p:spPr>
            <p:txBody>
              <a:bodyPr/>
              <a:lstStyle/>
              <a:p>
                <a:pPr marL="180000" indent="0">
                  <a:lnSpc>
                    <a:spcPct val="175000"/>
                  </a:lnSpc>
                  <a:spcBef>
                    <a:spcPts val="400"/>
                  </a:spcBef>
                  <a:buNone/>
                </a:pPr>
                <a:r>
                  <a:rPr lang="en-US" altLang="zh-CN" sz="1600" b="1" dirty="0"/>
                  <a:t>3) </a:t>
                </a:r>
                <a:r>
                  <a:rPr lang="en-US" altLang="zh-CN" sz="1600" b="1" dirty="0">
                    <a:solidFill>
                      <a:schemeClr val="accent2">
                        <a:lumMod val="50000"/>
                      </a:schemeClr>
                    </a:solidFill>
                  </a:rPr>
                  <a:t>Opposition Based Best Individual Jumping</a:t>
                </a:r>
                <a:r>
                  <a:rPr lang="en-US" altLang="zh-CN" sz="1600" b="1" dirty="0"/>
                  <a:t>: </a:t>
                </a:r>
                <a:r>
                  <a:rPr lang="en-US" altLang="zh-CN" sz="1600" dirty="0"/>
                  <a:t>In this phase, at first a difference-offspring of the best individual in the current population is created as:</a:t>
                </a:r>
                <a:endParaRPr lang="zh-CN" altLang="zh-CN" sz="1600" dirty="0"/>
              </a:p>
              <a:p>
                <a:pPr marL="0" indent="0" algn="ctr">
                  <a:lnSpc>
                    <a:spcPct val="175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𝑏𝑒𝑠𝑡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𝑏𝑒𝑠𝑡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• </m:t>
                    </m:r>
                  </m:oMath>
                </a14:m>
                <a:r>
                  <a:rPr lang="en-US" altLang="zh-CN" sz="2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altLang="zh-CN" sz="2400" dirty="0"/>
                  <a:t> 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⃗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altLang="zh-CN" sz="2400" dirty="0"/>
                  <a:t>)</a:t>
                </a:r>
              </a:p>
              <a:p>
                <a:pPr marL="180000" indent="0">
                  <a:lnSpc>
                    <a:spcPct val="175000"/>
                  </a:lnSpc>
                  <a:spcBef>
                    <a:spcPts val="800"/>
                  </a:spcBef>
                  <a:buNone/>
                </a:pPr>
                <a:r>
                  <a:rPr lang="en-US" altLang="zh-CN" sz="1600" dirty="0"/>
                  <a:t>The opposite of offspring is generated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𝑜𝑝𝑝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𝑛𝑒𝑤𝑏𝑒𝑠𝑡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altLang="zh-CN" sz="1600" dirty="0"/>
                  <a:t>. </a:t>
                </a:r>
              </a:p>
              <a:p>
                <a:pPr marL="180000" indent="0">
                  <a:lnSpc>
                    <a:spcPct val="175000"/>
                  </a:lnSpc>
                  <a:spcBef>
                    <a:spcPts val="800"/>
                  </a:spcBef>
                  <a:buNone/>
                </a:pPr>
                <a:r>
                  <a:rPr lang="en-US" altLang="zh-CN" sz="1600" dirty="0"/>
                  <a:t>Finally the current best member is replaced by the fittest member of the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𝑏𝑒𝑠𝑡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r>
                          <a:rPr lang="zh-CN" altLang="en-US" sz="1600" b="0" i="1" smtClean="0">
                            <a:latin typeface="Cambria Math" panose="02040503050406030204" pitchFamily="18" charset="0"/>
                          </a:rPr>
                          <m:t>，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𝑏𝑒𝑠𝑡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r>
                          <a:rPr lang="zh-CN" altLang="en-US" sz="1600" b="0" i="1" smtClean="0">
                            <a:latin typeface="Cambria Math" panose="02040503050406030204" pitchFamily="18" charset="0"/>
                          </a:rPr>
                          <m:t>，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𝑜𝑝𝑝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𝑛𝑒𝑤𝑏𝑒𝑠𝑡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e>
                    </m:d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160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EB99DF4-39CB-4F55-BB9F-EB93412D54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600200"/>
                <a:ext cx="7772400" cy="44196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74263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C6960C-8BAE-4DA8-B36E-782F248EB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260648"/>
            <a:ext cx="8206680" cy="1066800"/>
          </a:xfrm>
        </p:spPr>
        <p:txBody>
          <a:bodyPr/>
          <a:lstStyle/>
          <a:p>
            <a:pPr algn="l"/>
            <a:r>
              <a:rPr lang="en-US" altLang="zh-CN" sz="2800" dirty="0">
                <a:solidFill>
                  <a:srgbClr val="C00000"/>
                </a:solidFill>
              </a:rPr>
              <a:t>Adaptive Differential Evolution With Optional External Archive (JADE)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9DBF48B-E399-4FCE-B0E6-A6F778AA02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25000"/>
                  </a:lnSpc>
                  <a:buNone/>
                </a:pPr>
                <a:r>
                  <a:rPr lang="en-US" altLang="zh-CN" sz="1600" dirty="0"/>
                  <a:t>1) Uses DE/current-to-</a:t>
                </a:r>
                <a:r>
                  <a:rPr lang="en-US" altLang="zh-CN" sz="1600" dirty="0" err="1">
                    <a:solidFill>
                      <a:srgbClr val="0070C0"/>
                    </a:solidFill>
                  </a:rPr>
                  <a:t>pbest</a:t>
                </a:r>
                <a:r>
                  <a:rPr lang="en-US" altLang="zh-CN" sz="1600" dirty="0"/>
                  <a:t> strategy as a less greedy generalization of the DE/current-to-</a:t>
                </a:r>
                <a:r>
                  <a:rPr lang="en-US" altLang="zh-CN" sz="1600" dirty="0">
                    <a:solidFill>
                      <a:srgbClr val="0070C0"/>
                    </a:solidFill>
                  </a:rPr>
                  <a:t>best</a:t>
                </a:r>
                <a:r>
                  <a:rPr lang="en-US" altLang="zh-CN" sz="1600" dirty="0"/>
                  <a:t>/ strategy. </a:t>
                </a:r>
              </a:p>
              <a:p>
                <a:pPr marL="0" indent="0">
                  <a:lnSpc>
                    <a:spcPct val="125000"/>
                  </a:lnSpc>
                  <a:buNone/>
                </a:pPr>
                <a:r>
                  <a:rPr lang="en-US" altLang="zh-CN" sz="1600" dirty="0"/>
                  <a:t>Denoting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𝑏𝑒𝑠𝑡</m:t>
                        </m:r>
                        <m:r>
                          <a:rPr lang="en-US" altLang="zh-CN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US" altLang="zh-CN" sz="1600" dirty="0"/>
                  <a:t> as a </a:t>
                </a:r>
                <a:r>
                  <a:rPr lang="en-US" altLang="zh-CN" sz="1600" dirty="0">
                    <a:solidFill>
                      <a:srgbClr val="FF0000"/>
                    </a:solidFill>
                  </a:rPr>
                  <a:t>randomly chosen vector from the top 100p% individuals </a:t>
                </a:r>
                <a:r>
                  <a:rPr lang="en-US" altLang="zh-CN" sz="1600" dirty="0"/>
                  <a:t>of the current population, </a:t>
                </a:r>
                <a:r>
                  <a:rPr lang="en-US" altLang="zh-CN" sz="1600" b="1" dirty="0">
                    <a:solidFill>
                      <a:schemeClr val="accent2">
                        <a:lumMod val="50000"/>
                      </a:schemeClr>
                    </a:solidFill>
                  </a:rPr>
                  <a:t>DE/current-to-</a:t>
                </a:r>
                <a:r>
                  <a:rPr lang="en-US" altLang="zh-CN" sz="1600" b="1" dirty="0" err="1">
                    <a:solidFill>
                      <a:schemeClr val="accent2">
                        <a:lumMod val="50000"/>
                      </a:schemeClr>
                    </a:solidFill>
                  </a:rPr>
                  <a:t>pbest</a:t>
                </a:r>
                <a:r>
                  <a:rPr lang="en-US" altLang="zh-CN" sz="1600" b="1" dirty="0">
                    <a:solidFill>
                      <a:schemeClr val="accent2">
                        <a:lumMod val="50000"/>
                      </a:schemeClr>
                    </a:solidFill>
                  </a:rPr>
                  <a:t>/1 without external archive</a:t>
                </a:r>
                <a:r>
                  <a:rPr lang="en-US" altLang="zh-CN" sz="1600" dirty="0">
                    <a:solidFill>
                      <a:schemeClr val="accent2">
                        <a:lumMod val="50000"/>
                      </a:schemeClr>
                    </a:solidFill>
                  </a:rPr>
                  <a:t>:</a:t>
                </a:r>
              </a:p>
              <a:p>
                <a:pPr marL="0" indent="0" algn="ctr">
                  <a:lnSpc>
                    <a:spcPct val="125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tx2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•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altLang="zh-CN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𝑏𝑒𝑠𝑡</m:t>
                            </m:r>
                            <m:r>
                              <a:rPr lang="en-US" altLang="zh-CN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bSup>
                        <m:r>
                          <a:rPr lang="en-US" altLang="zh-CN" sz="2000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e>
                    </m:d>
                    <m:r>
                      <a:rPr lang="en-US" altLang="zh-CN" sz="20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•</m:t>
                    </m:r>
                    <m:d>
                      <m:dPr>
                        <m:ctrlPr>
                          <a:rPr lang="en-US" altLang="zh-CN" sz="20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sSubSup>
                              <m:sSubSupPr>
                                <m:ctrlPr>
                                  <a:rPr lang="en-US" altLang="zh-CN" sz="20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sz="20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  <m:r>
                              <a:rPr lang="en-US" altLang="zh-CN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r>
                          <a:rPr lang="en-US" altLang="zh-CN" sz="200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0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sSubSup>
                              <m:sSubSupPr>
                                <m:ctrlPr>
                                  <a:rPr lang="en-US" altLang="zh-CN" sz="20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sz="20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  <m:r>
                              <a:rPr lang="en-US" altLang="zh-CN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e>
                    </m:d>
                  </m:oMath>
                </a14:m>
                <a:endParaRPr lang="zh-CN" altLang="zh-CN" sz="2000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:r>
                  <a:rPr lang="en-US" altLang="zh-CN" sz="1600" dirty="0"/>
                  <a:t>2)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JADE can optionally make use of an external archive (A), which stores the recently explored inferior solutions. In case of DE/current-to-</a:t>
                </a:r>
                <a:r>
                  <a:rPr lang="en-US" altLang="zh-CN" sz="1600" dirty="0" err="1"/>
                  <a:t>pbest</a:t>
                </a:r>
                <a:r>
                  <a:rPr lang="en-US" altLang="zh-CN" sz="1600" dirty="0"/>
                  <a:t>/1 with archive,</a:t>
                </a:r>
                <a:endParaRPr lang="zh-CN" altLang="zh-CN" sz="1600" dirty="0"/>
              </a:p>
              <a:p>
                <a:pPr marL="0" indent="0">
                  <a:lnSpc>
                    <a:spcPct val="125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altLang="zh-CN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𝑏𝑒𝑠𝑡</m:t>
                        </m:r>
                        <m:r>
                          <a:rPr lang="en-US" altLang="zh-CN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US" altLang="zh-CN" sz="1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sSubSup>
                          <m:sSubSupPr>
                            <m:ctrlPr>
                              <a:rPr lang="en-US" altLang="zh-CN" sz="16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6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altLang="zh-CN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zh-CN" altLang="en-US" sz="1600" dirty="0"/>
                  <a:t> </a:t>
                </a:r>
                <a:r>
                  <a:rPr lang="en-US" altLang="zh-CN" sz="1600" dirty="0"/>
                  <a:t>are selected from the current population P, 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6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sSubSup>
                          <m:sSubSupPr>
                            <m:ctrlPr>
                              <a:rPr lang="en-US" altLang="zh-CN" sz="16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6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altLang="zh-CN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altLang="zh-CN" sz="1600" dirty="0"/>
                  <a:t> is selected from P ∪ A .</a:t>
                </a:r>
                <a:endParaRPr lang="zh-CN" altLang="zh-CN" sz="1600" dirty="0"/>
              </a:p>
              <a:p>
                <a:pPr marL="0" indent="0">
                  <a:buNone/>
                </a:pPr>
                <a:endParaRPr lang="zh-CN" altLang="zh-CN" sz="1600" dirty="0"/>
              </a:p>
              <a:p>
                <a:pPr marL="0" indent="0">
                  <a:buNone/>
                </a:pPr>
                <a:endParaRPr lang="zh-CN" altLang="en-US" sz="16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9DBF48B-E399-4FCE-B0E6-A6F778AA02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1" r="-6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2066CF5E-8CDF-4EDC-BE57-2C23CA29769F}"/>
              </a:ext>
            </a:extLst>
          </p:cNvPr>
          <p:cNvSpPr/>
          <p:nvPr/>
        </p:nvSpPr>
        <p:spPr>
          <a:xfrm>
            <a:off x="467544" y="5558135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J. Zhang and A. C. Sanderson, "JADE: Adaptive Differential Evolution With Optional External Archive," in IEEE Transactions on Evolutionary Computation, 2009,13(5): 945-958.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58922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B5FF8C-499C-4323-A3B1-391A1B15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Differential	Evolution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DCB0F8-70EE-4135-AE5F-A0C2FD695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6334472" cy="4419600"/>
          </a:xfrm>
        </p:spPr>
        <p:txBody>
          <a:bodyPr/>
          <a:lstStyle/>
          <a:p>
            <a:r>
              <a:rPr lang="en-US" altLang="zh-CN" sz="2000" dirty="0"/>
              <a:t>A </a:t>
            </a:r>
            <a:r>
              <a:rPr lang="en-US" altLang="zh-CN" sz="2000" dirty="0">
                <a:solidFill>
                  <a:srgbClr val="FF0000"/>
                </a:solidFill>
              </a:rPr>
              <a:t>stochastic population-based </a:t>
            </a:r>
            <a:r>
              <a:rPr lang="en-US" altLang="zh-CN" sz="2000" dirty="0"/>
              <a:t>algorithm for </a:t>
            </a:r>
            <a:r>
              <a:rPr lang="en-US" altLang="zh-CN" sz="2000" dirty="0">
                <a:solidFill>
                  <a:srgbClr val="FF0000"/>
                </a:solidFill>
              </a:rPr>
              <a:t>continuous</a:t>
            </a:r>
            <a:r>
              <a:rPr lang="en-US" altLang="zh-CN" sz="2000" dirty="0"/>
              <a:t> function optimization</a:t>
            </a:r>
          </a:p>
          <a:p>
            <a:pPr marL="0" indent="0">
              <a:buNone/>
            </a:pPr>
            <a:r>
              <a:rPr lang="en-US" altLang="zh-CN" sz="2000" dirty="0"/>
              <a:t>History</a:t>
            </a:r>
          </a:p>
          <a:p>
            <a:r>
              <a:rPr lang="en-US" altLang="zh-CN" sz="2000" dirty="0"/>
              <a:t>Developed by Kenneth Price and Rainer Storn,1995</a:t>
            </a:r>
          </a:p>
          <a:p>
            <a:r>
              <a:rPr lang="en-US" altLang="zh-CN" sz="2000" dirty="0" err="1"/>
              <a:t>Chebychev</a:t>
            </a:r>
            <a:r>
              <a:rPr lang="en-US" altLang="zh-CN" sz="2000" dirty="0"/>
              <a:t> Polynomial fitting Problem</a:t>
            </a:r>
          </a:p>
          <a:p>
            <a:pPr marL="0" indent="0">
              <a:buNone/>
            </a:pPr>
            <a:r>
              <a:rPr lang="en-US" altLang="zh-CN" sz="2000" dirty="0"/>
              <a:t>DE Homepage</a:t>
            </a:r>
            <a:endParaRPr lang="en-US" altLang="zh-CN" sz="2000" dirty="0">
              <a:hlinkClick r:id="rId2"/>
            </a:endParaRPr>
          </a:p>
          <a:p>
            <a:r>
              <a:rPr lang="en-US" altLang="zh-CN" sz="2000" dirty="0">
                <a:hlinkClick r:id="rId2"/>
              </a:rPr>
              <a:t>http://www1.icsi.berkeley.edu/~storn/code.html</a:t>
            </a:r>
            <a:endParaRPr lang="en-US" altLang="zh-CN" sz="2000" dirty="0"/>
          </a:p>
          <a:p>
            <a:endParaRPr lang="zh-CN" altLang="en-US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5CDAF66-0981-44A1-9572-448DB6603DDE}"/>
              </a:ext>
            </a:extLst>
          </p:cNvPr>
          <p:cNvSpPr/>
          <p:nvPr/>
        </p:nvSpPr>
        <p:spPr>
          <a:xfrm>
            <a:off x="2286000" y="2890391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0FD6EA1-21A2-4347-B393-A9554E784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7926" y="3413518"/>
            <a:ext cx="1162050" cy="124777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B75EFFB-BCA9-42B5-BF7D-1D8DC29A4AB2}"/>
              </a:ext>
            </a:extLst>
          </p:cNvPr>
          <p:cNvSpPr/>
          <p:nvPr/>
        </p:nvSpPr>
        <p:spPr>
          <a:xfrm>
            <a:off x="7116634" y="4674622"/>
            <a:ext cx="13356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i="0" dirty="0"/>
              <a:t>Rainer </a:t>
            </a:r>
            <a:r>
              <a:rPr lang="en-US" altLang="zh-CN" sz="1600" i="0" dirty="0" err="1"/>
              <a:t>Storn</a:t>
            </a:r>
            <a:endParaRPr lang="zh-CN" altLang="en-US" sz="1600" i="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0BCB12D-AE26-4DF2-A2A6-2D6075835C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7926" y="1620497"/>
            <a:ext cx="1341777" cy="134588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EF0BB06-D6BA-4331-833A-AC73F5047AEE}"/>
              </a:ext>
            </a:extLst>
          </p:cNvPr>
          <p:cNvSpPr/>
          <p:nvPr/>
        </p:nvSpPr>
        <p:spPr>
          <a:xfrm>
            <a:off x="7116634" y="2979706"/>
            <a:ext cx="15295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Kenneth Price </a:t>
            </a:r>
            <a:endParaRPr lang="zh-CN" altLang="en-US" sz="16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75804C8-4D9B-4600-9939-1799740B9D3D}"/>
              </a:ext>
            </a:extLst>
          </p:cNvPr>
          <p:cNvSpPr/>
          <p:nvPr/>
        </p:nvSpPr>
        <p:spPr>
          <a:xfrm>
            <a:off x="482857" y="5257800"/>
            <a:ext cx="82103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zh-CN" sz="1200" dirty="0"/>
              <a:t>R. </a:t>
            </a:r>
            <a:r>
              <a:rPr lang="en-US" altLang="zh-CN" sz="1200" dirty="0" err="1"/>
              <a:t>Storn</a:t>
            </a:r>
            <a:r>
              <a:rPr lang="en-US" altLang="zh-CN" sz="1200" dirty="0"/>
              <a:t> and K. Price, "Differential Evolution: A Simple and Efficient Adaptive Scheme for Global Optimization over Continuous Spaces", Technical Report TR-95-012, International Computer Science Institute, Berkeley, CA, 1995.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zh-CN" sz="1200" dirty="0"/>
              <a:t>R. </a:t>
            </a:r>
            <a:r>
              <a:rPr lang="en-US" altLang="zh-CN" sz="1200" dirty="0" err="1"/>
              <a:t>Storn</a:t>
            </a:r>
            <a:r>
              <a:rPr lang="en-US" altLang="zh-CN" sz="1200" dirty="0"/>
              <a:t> and K. Price, "Minimizing the real functions of the ICEC'96 contest by differential evolution", in Proceedings of IEEE International </a:t>
            </a:r>
            <a:r>
              <a:rPr lang="en-US" altLang="zh-CN" sz="1200" dirty="0">
                <a:solidFill>
                  <a:srgbClr val="0070C0"/>
                </a:solidFill>
              </a:rPr>
              <a:t>Conference on Evolutionary Computation</a:t>
            </a:r>
            <a:r>
              <a:rPr lang="en-US" altLang="zh-CN" sz="1200" dirty="0"/>
              <a:t>, 1996.</a:t>
            </a:r>
          </a:p>
        </p:txBody>
      </p:sp>
    </p:spTree>
    <p:extLst>
      <p:ext uri="{BB962C8B-B14F-4D97-AF65-F5344CB8AC3E}">
        <p14:creationId xmlns:p14="http://schemas.microsoft.com/office/powerpoint/2010/main" val="22149914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6639A4-ABD8-48C1-AF78-AFF16E0AB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800">
                <a:solidFill>
                  <a:srgbClr val="C00000"/>
                </a:solidFill>
              </a:rPr>
              <a:t>JADE (Contd.)</a:t>
            </a:r>
            <a:endParaRPr lang="zh-CN" altLang="en-US" sz="280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12BA753-A6D2-4DDA-B5B5-0F382A8242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340768"/>
                <a:ext cx="7772400" cy="475252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1600" dirty="0"/>
                  <a:t>3) JADE adapts the control parameters by:</a:t>
                </a:r>
              </a:p>
              <a:p>
                <a:pPr marL="522900">
                  <a:lnSpc>
                    <a:spcPct val="125000"/>
                  </a:lnSpc>
                  <a:buSzPct val="100000"/>
                  <a:buFont typeface="+mj-lt"/>
                  <a:buAutoNum type="alphaLcParenR"/>
                </a:pPr>
                <a:r>
                  <a:rPr lang="en-US" altLang="zh-CN" sz="1600" dirty="0"/>
                  <a:t>Cr for each individual is randomly generated by </a:t>
                </a:r>
                <a:r>
                  <a:rPr lang="en-US" altLang="zh-CN" sz="1600" dirty="0">
                    <a:solidFill>
                      <a:srgbClr val="0070C0"/>
                    </a:solidFill>
                  </a:rPr>
                  <a:t>N(</a:t>
                </a:r>
                <a:r>
                  <a:rPr lang="en-US" altLang="zh-CN" sz="1600" i="1" dirty="0">
                    <a:solidFill>
                      <a:srgbClr val="0070C0"/>
                    </a:solidFill>
                  </a:rPr>
                  <a:t>µ</a:t>
                </a:r>
                <a:r>
                  <a:rPr lang="en-US" altLang="zh-CN" sz="1600" i="1" baseline="-25000" dirty="0">
                    <a:solidFill>
                      <a:srgbClr val="0070C0"/>
                    </a:solidFill>
                  </a:rPr>
                  <a:t>Cr</a:t>
                </a:r>
                <a:r>
                  <a:rPr lang="en-US" altLang="zh-CN" sz="1600" dirty="0">
                    <a:solidFill>
                      <a:srgbClr val="0070C0"/>
                    </a:solidFill>
                  </a:rPr>
                  <a:t> ,0.1) </a:t>
                </a:r>
                <a:r>
                  <a:rPr lang="en-US" altLang="zh-CN" sz="1600" dirty="0"/>
                  <a:t>and then truncated to [0, 1]. The mean is updated as: </a:t>
                </a:r>
              </a:p>
              <a:p>
                <a:pPr marL="180000" indent="0">
                  <a:lnSpc>
                    <a:spcPct val="12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CN" sz="2000" i="1"/>
                            <m:t>µ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𝐶𝑟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zh-CN" sz="20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•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CN" sz="2000" i="1"/>
                            <m:t>µ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𝐶𝑟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0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•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𝑚𝑒𝑎𝑛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𝐶𝑟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US" altLang="zh-CN" sz="2000" dirty="0"/>
                </a:br>
                <a:endParaRPr lang="zh-CN" altLang="zh-CN" sz="1600" dirty="0"/>
              </a:p>
              <a:p>
                <a:pPr marL="504000" indent="0">
                  <a:buNone/>
                </a:pPr>
                <a:r>
                  <a:rPr lang="en-US" altLang="zh-CN" sz="1600" dirty="0"/>
                  <a:t>where </a:t>
                </a:r>
                <a:r>
                  <a:rPr lang="en-US" altLang="zh-CN" sz="1600" i="1" dirty="0" err="1"/>
                  <a:t>S</a:t>
                </a:r>
                <a:r>
                  <a:rPr lang="en-US" altLang="zh-CN" sz="1600" i="1" baseline="-25000" dirty="0" err="1"/>
                  <a:t>Cr</a:t>
                </a:r>
                <a:r>
                  <a:rPr lang="en-US" altLang="zh-CN" sz="1600" dirty="0"/>
                  <a:t> be the set of all successful crossover probabilities Cr is at generation G.</a:t>
                </a:r>
              </a:p>
              <a:p>
                <a:pPr marL="522900">
                  <a:lnSpc>
                    <a:spcPct val="125000"/>
                  </a:lnSpc>
                  <a:buSzPct val="100000"/>
                  <a:buAutoNum type="alphaLcParenR" startAt="2"/>
                </a:pPr>
                <a:r>
                  <a:rPr lang="en-US" altLang="zh-CN" sz="1600" dirty="0"/>
                  <a:t>Similarly for each individual </a:t>
                </a:r>
                <a:r>
                  <a:rPr lang="en-US" altLang="zh-CN" sz="1600" i="1" dirty="0"/>
                  <a:t>F</a:t>
                </a:r>
                <a:r>
                  <a:rPr lang="en-US" altLang="zh-CN" sz="1600" i="1" baseline="-25000" dirty="0"/>
                  <a:t>i</a:t>
                </a:r>
                <a:r>
                  <a:rPr lang="en-US" altLang="zh-CN" sz="1600" dirty="0"/>
                  <a:t>  is randomly generated from a Cauchy distribution </a:t>
                </a:r>
                <a:r>
                  <a:rPr lang="en-US" altLang="zh-CN" sz="1600" dirty="0">
                    <a:solidFill>
                      <a:srgbClr val="0070C0"/>
                    </a:solidFill>
                  </a:rPr>
                  <a:t>C(</a:t>
                </a:r>
                <a:r>
                  <a:rPr lang="en-US" altLang="zh-CN" sz="1600" i="1" dirty="0">
                    <a:solidFill>
                      <a:srgbClr val="0070C0"/>
                    </a:solidFill>
                  </a:rPr>
                  <a:t>µ</a:t>
                </a:r>
                <a:r>
                  <a:rPr lang="en-US" altLang="zh-CN" sz="1600" i="1" baseline="-25000" dirty="0">
                    <a:solidFill>
                      <a:srgbClr val="0070C0"/>
                    </a:solidFill>
                  </a:rPr>
                  <a:t>F</a:t>
                </a:r>
                <a:r>
                  <a:rPr lang="en-US" altLang="zh-CN" sz="1600" dirty="0">
                    <a:solidFill>
                      <a:srgbClr val="0070C0"/>
                    </a:solidFill>
                  </a:rPr>
                  <a:t> ,0.1) </a:t>
                </a:r>
                <a:r>
                  <a:rPr lang="en-US" altLang="zh-CN" sz="1600" dirty="0"/>
                  <a:t>with location parameter </a:t>
                </a:r>
                <a:r>
                  <a:rPr lang="en-US" altLang="zh-CN" sz="1600" i="1" dirty="0"/>
                  <a:t>µ</a:t>
                </a:r>
                <a:r>
                  <a:rPr lang="en-US" altLang="zh-CN" sz="1600" i="1" baseline="-25000" dirty="0"/>
                  <a:t>F </a:t>
                </a:r>
                <a:r>
                  <a:rPr lang="en-US" altLang="zh-CN" sz="1600" dirty="0"/>
                  <a:t>and scale parameter 0.1. </a:t>
                </a:r>
              </a:p>
              <a:p>
                <a:pPr marL="180000" indent="0">
                  <a:lnSpc>
                    <a:spcPct val="125000"/>
                  </a:lnSpc>
                  <a:buNone/>
                </a:pPr>
                <a:r>
                  <a:rPr lang="en-US" altLang="zh-CN" sz="1600" i="1" dirty="0"/>
                  <a:t>F</a:t>
                </a:r>
                <a:r>
                  <a:rPr lang="en-US" altLang="zh-CN" sz="1600" i="1" baseline="-25000" dirty="0"/>
                  <a:t>i</a:t>
                </a:r>
                <a:r>
                  <a:rPr lang="en-US" altLang="zh-CN" sz="1600" dirty="0"/>
                  <a:t>  is truncated if </a:t>
                </a:r>
                <a:r>
                  <a:rPr lang="en-US" altLang="zh-CN" sz="1600" i="1" dirty="0"/>
                  <a:t>F</a:t>
                </a:r>
                <a:r>
                  <a:rPr lang="en-US" altLang="zh-CN" sz="1600" i="1" baseline="-25000" dirty="0"/>
                  <a:t>i</a:t>
                </a:r>
                <a:r>
                  <a:rPr lang="en-US" altLang="zh-CN" sz="1600" dirty="0"/>
                  <a:t>  &gt; 1 or regenerated if </a:t>
                </a:r>
                <a:r>
                  <a:rPr lang="en-US" altLang="zh-CN" sz="1600" i="1" dirty="0"/>
                  <a:t>F</a:t>
                </a:r>
                <a:r>
                  <a:rPr lang="en-US" altLang="zh-CN" sz="1600" i="1" baseline="-25000" dirty="0"/>
                  <a:t>i</a:t>
                </a:r>
                <a:r>
                  <a:rPr lang="en-US" altLang="zh-CN" sz="1600" dirty="0"/>
                  <a:t>  &lt;= 0</a:t>
                </a:r>
                <a:endParaRPr lang="zh-CN" altLang="zh-CN" sz="1600" dirty="0"/>
              </a:p>
              <a:p>
                <a:pPr marL="180000" indent="0">
                  <a:lnSpc>
                    <a:spcPct val="125000"/>
                  </a:lnSpc>
                  <a:buNone/>
                </a:pPr>
                <a:r>
                  <a:rPr lang="en-US" altLang="zh-CN" sz="1600" dirty="0"/>
                  <a:t>The location parameter of the Cauchy distribution is updated as:</a:t>
                </a:r>
              </a:p>
              <a:p>
                <a:pPr marL="180000" indent="0">
                  <a:lnSpc>
                    <a:spcPct val="12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CN" sz="2000" i="1"/>
                            <m:t>µ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zh-CN" sz="20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•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CN" sz="2000" i="1"/>
                            <m:t>µ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0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•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𝑚𝑒𝑎𝑛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dirty="0"/>
              </a:p>
              <a:p>
                <a:pPr marL="180000" indent="0">
                  <a:lnSpc>
                    <a:spcPct val="125000"/>
                  </a:lnSpc>
                  <a:buNone/>
                </a:pPr>
                <a:r>
                  <a:rPr lang="en-US" altLang="zh-CN" sz="1600" dirty="0"/>
                  <a:t>where</a:t>
                </a:r>
                <a:r>
                  <a:rPr lang="en-US" altLang="zh-CN" sz="1600" i="1" dirty="0"/>
                  <a:t> S</a:t>
                </a:r>
                <a:r>
                  <a:rPr lang="en-US" altLang="zh-CN" sz="1600" i="1" baseline="-25000" dirty="0"/>
                  <a:t>F</a:t>
                </a:r>
                <a:r>
                  <a:rPr lang="en-US" altLang="zh-CN" sz="1600" i="1" dirty="0"/>
                  <a:t> </a:t>
                </a:r>
                <a:r>
                  <a:rPr lang="en-US" altLang="zh-CN" sz="1600" dirty="0"/>
                  <a:t>is the set of all </a:t>
                </a:r>
                <a:r>
                  <a:rPr lang="en-US" altLang="zh-CN" sz="1600" dirty="0">
                    <a:solidFill>
                      <a:srgbClr val="0070C0"/>
                    </a:solidFill>
                  </a:rPr>
                  <a:t>successful scale factors</a:t>
                </a:r>
                <a:endParaRPr lang="en-US" altLang="zh-CN" sz="1600" b="0" i="0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180000" indent="0">
                  <a:lnSpc>
                    <a:spcPct val="12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𝑚𝑒𝑎𝑛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sz="2000" i="1">
                                  <a:latin typeface="Cambria Math" panose="02040503050406030204" pitchFamily="18" charset="0"/>
                                </a:rPr>
                                <m:t>ϵ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sz="2000" i="1">
                                  <a:latin typeface="Cambria Math" panose="02040503050406030204" pitchFamily="18" charset="0"/>
                                </a:rPr>
                                <m:t>ϵ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zh-CN" altLang="zh-CN" sz="2000" dirty="0"/>
              </a:p>
              <a:p>
                <a:pPr marL="0" indent="0">
                  <a:buNone/>
                </a:pPr>
                <a:br>
                  <a:rPr lang="en-US" altLang="zh-CN" sz="1600" dirty="0"/>
                </a:br>
                <a:endParaRPr lang="zh-CN" altLang="zh-CN" sz="1600" dirty="0"/>
              </a:p>
              <a:p>
                <a:pPr marL="0" indent="0">
                  <a:buSzPct val="100000"/>
                  <a:buNone/>
                </a:pPr>
                <a:endParaRPr lang="zh-CN" altLang="zh-CN" sz="160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12BA753-A6D2-4DDA-B5B5-0F382A8242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340768"/>
                <a:ext cx="7772400" cy="4752528"/>
              </a:xfrm>
              <a:blipFill>
                <a:blip r:embed="rId2"/>
                <a:stretch>
                  <a:fillRect l="-471" t="-385" r="-235" b="-2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40293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0BF8A6-B8B2-498C-B86A-ED49F9A46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800" dirty="0">
                <a:solidFill>
                  <a:srgbClr val="C00000"/>
                </a:solidFill>
              </a:rPr>
              <a:t>Differential Evolution with Neighborhood-based Mutation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123D58C-0BF1-4348-8C37-2FFCFE690030}"/>
              </a:ext>
            </a:extLst>
          </p:cNvPr>
          <p:cNvSpPr/>
          <p:nvPr/>
        </p:nvSpPr>
        <p:spPr>
          <a:xfrm>
            <a:off x="71500" y="5661248"/>
            <a:ext cx="9001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/>
              <a:t>S. Das, A. Abraham, U. K. Chakraborty and A. </a:t>
            </a:r>
            <a:r>
              <a:rPr lang="en-US" altLang="zh-CN" sz="1100" dirty="0" err="1"/>
              <a:t>Konar</a:t>
            </a:r>
            <a:r>
              <a:rPr lang="en-US" altLang="zh-CN" sz="1100" dirty="0"/>
              <a:t>, "Differential Evolution Using a Neighborhood-Based Mutation Operator," in IEEE Transactions on Evolutionary Computation, vol. 13, no. 3, pp. 526-553, June 2009.</a:t>
            </a:r>
            <a:endParaRPr lang="zh-CN" altLang="en-US" sz="11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A3881F-B8F5-4209-AFE9-95F51A7FC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556792"/>
            <a:ext cx="4896544" cy="398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249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42777D-4251-4D26-9127-413A2C8AC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800" dirty="0">
                <a:solidFill>
                  <a:srgbClr val="C00000"/>
                </a:solidFill>
              </a:rPr>
              <a:t>Differential Evolution with Neighborhood-based Mutation (Contd.)</a:t>
            </a:r>
            <a:endParaRPr lang="zh-CN" altLang="en-US" sz="2800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B7ED4CB-EA78-4E6F-9E3F-C6125B4A4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0511" y="1295400"/>
            <a:ext cx="7302978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7924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B8DF3C-E208-49C1-9859-1E42E089D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rgbClr val="C00000"/>
                </a:solidFill>
              </a:rPr>
              <a:t>DE with Auto-enhanced Diversity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B6CF58-AE5A-4FBB-904A-091E2B011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DADA615-D048-4325-B684-32E6EB6C3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700808"/>
            <a:ext cx="7439254" cy="392340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2D78829-B663-49ED-AD60-AB0FCAA2122B}"/>
              </a:ext>
            </a:extLst>
          </p:cNvPr>
          <p:cNvSpPr/>
          <p:nvPr/>
        </p:nvSpPr>
        <p:spPr>
          <a:xfrm>
            <a:off x="53752" y="5881300"/>
            <a:ext cx="90364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M. Yang, C. Li, Z. Cai and J. Guan. </a:t>
            </a:r>
            <a:r>
              <a:rPr lang="en-US" altLang="zh-CN" sz="1200" dirty="0" err="1"/>
              <a:t>Diferential</a:t>
            </a:r>
            <a:r>
              <a:rPr lang="en-US" altLang="zh-CN" sz="1200" dirty="0"/>
              <a:t> evolution with auto-enhanced population diversity". IEEE Trans. Cybernetics, 2015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426658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E7D93-BF01-40A1-B53D-A0282C698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rgbClr val="C00000"/>
                </a:solidFill>
              </a:rPr>
              <a:t>DE with Auto-enhanced Diversity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88077-EBFD-433A-9041-73AFCD400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D931FB-B50C-47A4-B047-F4BAEDED6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763" y="1600200"/>
            <a:ext cx="7630616" cy="433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9009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39BE3-741E-48B4-ABCA-C4DB3888F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Future work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DBF369-1243-4304-BB89-71EEA60AE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Theoretical work: dynamic behavior, convergence </a:t>
            </a:r>
          </a:p>
          <a:p>
            <a:r>
              <a:rPr lang="en-US" altLang="zh-CN" dirty="0"/>
              <a:t>2. New variants: parameter adaptation, operator adaptation, novel operators</a:t>
            </a:r>
          </a:p>
          <a:p>
            <a:r>
              <a:rPr lang="en-US" altLang="zh-CN" dirty="0"/>
              <a:t>3. Applications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8771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1CF7E4-3EF5-4A6E-BCD0-24B15AA09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Differential	Evolution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864BD6-F853-4FC4-9848-CEE98C80B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Outperformed GA and PSO on a 34-function test suite (</a:t>
            </a:r>
            <a:r>
              <a:rPr lang="en-US" altLang="zh-CN" sz="2400" dirty="0" err="1"/>
              <a:t>Vesterstrom</a:t>
            </a:r>
            <a:r>
              <a:rPr lang="en-US" altLang="zh-CN" sz="2400" dirty="0"/>
              <a:t> &amp; Thomsen, 2004)</a:t>
            </a:r>
          </a:p>
          <a:p>
            <a:r>
              <a:rPr lang="en-US" altLang="zh-CN" sz="2400" dirty="0"/>
              <a:t>Remarkable performance in competitions on different kinds of optimization problems like </a:t>
            </a:r>
            <a:r>
              <a:rPr lang="en-US" altLang="zh-CN" sz="2400" dirty="0">
                <a:solidFill>
                  <a:srgbClr val="FF0000"/>
                </a:solidFill>
              </a:rPr>
              <a:t>dynamic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rgbClr val="FF0000"/>
                </a:solidFill>
              </a:rPr>
              <a:t>multi-objective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rgbClr val="FF0000"/>
                </a:solidFill>
              </a:rPr>
              <a:t>constrained</a:t>
            </a:r>
            <a:r>
              <a:rPr lang="en-US" altLang="zh-CN" sz="2400" dirty="0"/>
              <a:t>, and </a:t>
            </a:r>
            <a:r>
              <a:rPr lang="en-US" altLang="zh-CN" sz="2400" dirty="0">
                <a:solidFill>
                  <a:srgbClr val="FF0000"/>
                </a:solidFill>
              </a:rPr>
              <a:t>multi-modal</a:t>
            </a:r>
            <a:r>
              <a:rPr lang="en-US" altLang="zh-CN" sz="2400" dirty="0"/>
              <a:t> problems held under IEEE congress on Evolutionary Computation (CEC) conference series.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27944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976308-0CE6-49C5-9448-4E11D53E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800" dirty="0"/>
              <a:t>Representation</a:t>
            </a:r>
            <a:endParaRPr lang="zh-CN" altLang="en-US" sz="2800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2706ED-CBE1-4EDD-8CA4-1CAE711E6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573016"/>
            <a:ext cx="7772400" cy="2490880"/>
          </a:xfrm>
        </p:spPr>
        <p:txBody>
          <a:bodyPr/>
          <a:lstStyle/>
          <a:p>
            <a:r>
              <a:rPr lang="en-US" altLang="zh-CN" sz="2800"/>
              <a:t>Solutions are represented as vectors of size D with each value taken from some domain.</a:t>
            </a:r>
            <a:endParaRPr lang="zh-CN" altLang="zh-CN" sz="2800"/>
          </a:p>
          <a:p>
            <a:r>
              <a:rPr lang="en-US" altLang="zh-CN" sz="2800"/>
              <a:t>May wish to constrain the values taken in each domain above and below.</a:t>
            </a:r>
            <a:endParaRPr lang="zh-CN" altLang="zh-CN" sz="2800"/>
          </a:p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8E7E200-E94A-4963-8562-610B78C24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809" y="1300633"/>
            <a:ext cx="6752381" cy="2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719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2C4938-DA8F-4F9E-A7F7-B5D634085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800" dirty="0"/>
              <a:t>Population</a:t>
            </a:r>
            <a:endParaRPr lang="zh-CN" altLang="en-US" sz="2800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49EB3A3-C029-4878-B97B-B646C67C7A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584" y="2276872"/>
            <a:ext cx="7276190" cy="335238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70097F6-385F-48EA-86B3-ECFEE147DC07}"/>
              </a:ext>
            </a:extLst>
          </p:cNvPr>
          <p:cNvSpPr txBox="1"/>
          <p:nvPr/>
        </p:nvSpPr>
        <p:spPr>
          <a:xfrm>
            <a:off x="1259632" y="1634088"/>
            <a:ext cx="597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0" dirty="0"/>
              <a:t>A population of size NP</a:t>
            </a:r>
            <a:endParaRPr lang="zh-CN" altLang="zh-CN" sz="2400" i="0" dirty="0"/>
          </a:p>
        </p:txBody>
      </p:sp>
    </p:spTree>
    <p:extLst>
      <p:ext uri="{BB962C8B-B14F-4D97-AF65-F5344CB8AC3E}">
        <p14:creationId xmlns:p14="http://schemas.microsoft.com/office/powerpoint/2010/main" val="2122106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7FA7F6-CF4D-4A62-B6E0-9F43A4A04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Steps of the basic DE families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C2203E-1C79-4E5C-A20A-CC7B31237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DE is an Evolutionary Algorithm</a:t>
            </a:r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pPr marL="0" indent="0" algn="ctr">
              <a:spcBef>
                <a:spcPts val="1500"/>
              </a:spcBef>
              <a:buNone/>
            </a:pPr>
            <a:endParaRPr lang="en-US" altLang="zh-CN" sz="2800" dirty="0"/>
          </a:p>
          <a:p>
            <a:pPr marL="0" indent="0" algn="ctr">
              <a:spcBef>
                <a:spcPts val="1500"/>
              </a:spcBef>
              <a:buNone/>
            </a:pPr>
            <a:r>
              <a:rPr lang="en-US" altLang="zh-CN" sz="2000" dirty="0"/>
              <a:t>Basic steps of an Evolutionary Algorithm</a:t>
            </a:r>
            <a:endParaRPr lang="zh-CN" altLang="zh-CN" sz="2000" dirty="0"/>
          </a:p>
          <a:p>
            <a:endParaRPr lang="zh-CN" altLang="en-US" sz="2800" dirty="0"/>
          </a:p>
        </p:txBody>
      </p:sp>
      <p:grpSp>
        <p:nvGrpSpPr>
          <p:cNvPr id="5" name="Group 19">
            <a:extLst>
              <a:ext uri="{FF2B5EF4-FFF2-40B4-BE49-F238E27FC236}">
                <a16:creationId xmlns:a16="http://schemas.microsoft.com/office/drawing/2014/main" id="{D09D02CB-FA18-411E-9A12-B7F376DF9900}"/>
              </a:ext>
            </a:extLst>
          </p:cNvPr>
          <p:cNvGrpSpPr>
            <a:grpSpLocks/>
          </p:cNvGrpSpPr>
          <p:nvPr/>
        </p:nvGrpSpPr>
        <p:grpSpPr bwMode="auto">
          <a:xfrm>
            <a:off x="1061414" y="2996952"/>
            <a:ext cx="7021171" cy="1287685"/>
            <a:chOff x="1433" y="-3847"/>
            <a:chExt cx="13095" cy="2785"/>
          </a:xfrm>
        </p:grpSpPr>
        <p:grpSp>
          <p:nvGrpSpPr>
            <p:cNvPr id="6" name="Group 20">
              <a:extLst>
                <a:ext uri="{FF2B5EF4-FFF2-40B4-BE49-F238E27FC236}">
                  <a16:creationId xmlns:a16="http://schemas.microsoft.com/office/drawing/2014/main" id="{75ED0B45-A358-4A6F-B558-D95CDC8AA7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-2870"/>
              <a:ext cx="2520" cy="1800"/>
              <a:chOff x="1440" y="-2870"/>
              <a:chExt cx="2520" cy="1800"/>
            </a:xfrm>
          </p:grpSpPr>
          <p:sp>
            <p:nvSpPr>
              <p:cNvPr id="33" name="Freeform 21">
                <a:extLst>
                  <a:ext uri="{FF2B5EF4-FFF2-40B4-BE49-F238E27FC236}">
                    <a16:creationId xmlns:a16="http://schemas.microsoft.com/office/drawing/2014/main" id="{8D354641-333C-45B3-A148-2990C5343C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0" y="-2870"/>
                <a:ext cx="2520" cy="1800"/>
              </a:xfrm>
              <a:custGeom>
                <a:avLst/>
                <a:gdLst>
                  <a:gd name="T0" fmla="+- 0 1440 1440"/>
                  <a:gd name="T1" fmla="*/ T0 w 2520"/>
                  <a:gd name="T2" fmla="+- 0 -2870 -2870"/>
                  <a:gd name="T3" fmla="*/ -2870 h 1800"/>
                  <a:gd name="T4" fmla="+- 0 1440 1440"/>
                  <a:gd name="T5" fmla="*/ T4 w 2520"/>
                  <a:gd name="T6" fmla="+- 0 -1070 -2870"/>
                  <a:gd name="T7" fmla="*/ -1070 h 1800"/>
                  <a:gd name="T8" fmla="+- 0 3960 1440"/>
                  <a:gd name="T9" fmla="*/ T8 w 2520"/>
                  <a:gd name="T10" fmla="+- 0 -1070 -2870"/>
                  <a:gd name="T11" fmla="*/ -1070 h 1800"/>
                  <a:gd name="T12" fmla="+- 0 3960 1440"/>
                  <a:gd name="T13" fmla="*/ T12 w 2520"/>
                  <a:gd name="T14" fmla="+- 0 -2870 -2870"/>
                  <a:gd name="T15" fmla="*/ -2870 h 1800"/>
                  <a:gd name="T16" fmla="+- 0 1440 1440"/>
                  <a:gd name="T17" fmla="*/ T16 w 2520"/>
                  <a:gd name="T18" fmla="+- 0 -2870 -2870"/>
                  <a:gd name="T19" fmla="*/ -2870 h 1800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520" h="1800">
                    <a:moveTo>
                      <a:pt x="0" y="0"/>
                    </a:moveTo>
                    <a:lnTo>
                      <a:pt x="0" y="1800"/>
                    </a:lnTo>
                    <a:lnTo>
                      <a:pt x="2520" y="1800"/>
                    </a:lnTo>
                    <a:lnTo>
                      <a:pt x="25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CN" sz="1400" b="1" i="0"/>
                  <a:t>Initialization</a:t>
                </a:r>
                <a:endParaRPr lang="zh-CN" altLang="en-US" sz="1400" i="0"/>
              </a:p>
            </p:txBody>
          </p:sp>
        </p:grpSp>
        <p:grpSp>
          <p:nvGrpSpPr>
            <p:cNvPr id="7" name="Group 22">
              <a:extLst>
                <a:ext uri="{FF2B5EF4-FFF2-40B4-BE49-F238E27FC236}">
                  <a16:creationId xmlns:a16="http://schemas.microsoft.com/office/drawing/2014/main" id="{E1741CF8-4BE3-45B3-92D9-117CEDE2CC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00" y="-2870"/>
              <a:ext cx="2280" cy="1800"/>
              <a:chOff x="5400" y="-2870"/>
              <a:chExt cx="2280" cy="1800"/>
            </a:xfrm>
          </p:grpSpPr>
          <p:sp>
            <p:nvSpPr>
              <p:cNvPr id="32" name="Freeform 23">
                <a:extLst>
                  <a:ext uri="{FF2B5EF4-FFF2-40B4-BE49-F238E27FC236}">
                    <a16:creationId xmlns:a16="http://schemas.microsoft.com/office/drawing/2014/main" id="{2BA93495-97A2-4A96-B93E-2A49136A03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0" y="-2870"/>
                <a:ext cx="2280" cy="1800"/>
              </a:xfrm>
              <a:custGeom>
                <a:avLst/>
                <a:gdLst>
                  <a:gd name="T0" fmla="+- 0 5400 5400"/>
                  <a:gd name="T1" fmla="*/ T0 w 2280"/>
                  <a:gd name="T2" fmla="+- 0 -2870 -2870"/>
                  <a:gd name="T3" fmla="*/ -2870 h 1800"/>
                  <a:gd name="T4" fmla="+- 0 5400 5400"/>
                  <a:gd name="T5" fmla="*/ T4 w 2280"/>
                  <a:gd name="T6" fmla="+- 0 -1070 -2870"/>
                  <a:gd name="T7" fmla="*/ -1070 h 1800"/>
                  <a:gd name="T8" fmla="+- 0 7680 5400"/>
                  <a:gd name="T9" fmla="*/ T8 w 2280"/>
                  <a:gd name="T10" fmla="+- 0 -1070 -2870"/>
                  <a:gd name="T11" fmla="*/ -1070 h 1800"/>
                  <a:gd name="T12" fmla="+- 0 7680 5400"/>
                  <a:gd name="T13" fmla="*/ T12 w 2280"/>
                  <a:gd name="T14" fmla="+- 0 -2870 -2870"/>
                  <a:gd name="T15" fmla="*/ -2870 h 1800"/>
                  <a:gd name="T16" fmla="+- 0 5400 5400"/>
                  <a:gd name="T17" fmla="*/ T16 w 2280"/>
                  <a:gd name="T18" fmla="+- 0 -2870 -2870"/>
                  <a:gd name="T19" fmla="*/ -2870 h 1800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280" h="1800">
                    <a:moveTo>
                      <a:pt x="0" y="0"/>
                    </a:moveTo>
                    <a:lnTo>
                      <a:pt x="0" y="1800"/>
                    </a:lnTo>
                    <a:lnTo>
                      <a:pt x="2280" y="1800"/>
                    </a:lnTo>
                    <a:lnTo>
                      <a:pt x="2280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CN" sz="1400" b="1" i="0"/>
                  <a:t>Mutation</a:t>
                </a:r>
                <a:endParaRPr lang="zh-CN" altLang="en-US" sz="1400" i="0"/>
              </a:p>
            </p:txBody>
          </p:sp>
        </p:grpSp>
        <p:grpSp>
          <p:nvGrpSpPr>
            <p:cNvPr id="8" name="Group 24">
              <a:extLst>
                <a:ext uri="{FF2B5EF4-FFF2-40B4-BE49-F238E27FC236}">
                  <a16:creationId xmlns:a16="http://schemas.microsoft.com/office/drawing/2014/main" id="{E439527C-C3D6-4D8C-9030-AD083B3254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00" y="-2870"/>
              <a:ext cx="2280" cy="1800"/>
              <a:chOff x="5400" y="-2870"/>
              <a:chExt cx="2280" cy="1800"/>
            </a:xfrm>
          </p:grpSpPr>
          <p:sp>
            <p:nvSpPr>
              <p:cNvPr id="31" name="Freeform 25">
                <a:extLst>
                  <a:ext uri="{FF2B5EF4-FFF2-40B4-BE49-F238E27FC236}">
                    <a16:creationId xmlns:a16="http://schemas.microsoft.com/office/drawing/2014/main" id="{0F231B99-BB27-4BB0-9027-B629875B2F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0" y="-2870"/>
                <a:ext cx="2280" cy="1800"/>
              </a:xfrm>
              <a:custGeom>
                <a:avLst/>
                <a:gdLst>
                  <a:gd name="T0" fmla="+- 0 5400 5400"/>
                  <a:gd name="T1" fmla="*/ T0 w 2280"/>
                  <a:gd name="T2" fmla="+- 0 -2870 -2870"/>
                  <a:gd name="T3" fmla="*/ -2870 h 1800"/>
                  <a:gd name="T4" fmla="+- 0 5400 5400"/>
                  <a:gd name="T5" fmla="*/ T4 w 2280"/>
                  <a:gd name="T6" fmla="+- 0 -1070 -2870"/>
                  <a:gd name="T7" fmla="*/ -1070 h 1800"/>
                  <a:gd name="T8" fmla="+- 0 7680 5400"/>
                  <a:gd name="T9" fmla="*/ T8 w 2280"/>
                  <a:gd name="T10" fmla="+- 0 -1070 -2870"/>
                  <a:gd name="T11" fmla="*/ -1070 h 1800"/>
                  <a:gd name="T12" fmla="+- 0 7680 5400"/>
                  <a:gd name="T13" fmla="*/ T12 w 2280"/>
                  <a:gd name="T14" fmla="+- 0 -2870 -2870"/>
                  <a:gd name="T15" fmla="*/ -2870 h 1800"/>
                  <a:gd name="T16" fmla="+- 0 5400 5400"/>
                  <a:gd name="T17" fmla="*/ T16 w 2280"/>
                  <a:gd name="T18" fmla="+- 0 -2870 -2870"/>
                  <a:gd name="T19" fmla="*/ -2870 h 1800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280" h="1800">
                    <a:moveTo>
                      <a:pt x="0" y="0"/>
                    </a:moveTo>
                    <a:lnTo>
                      <a:pt x="0" y="1800"/>
                    </a:lnTo>
                    <a:lnTo>
                      <a:pt x="2280" y="1800"/>
                    </a:lnTo>
                    <a:lnTo>
                      <a:pt x="228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" name="Group 26">
              <a:extLst>
                <a:ext uri="{FF2B5EF4-FFF2-40B4-BE49-F238E27FC236}">
                  <a16:creationId xmlns:a16="http://schemas.microsoft.com/office/drawing/2014/main" id="{329390B3-EAF1-4D65-BEB5-05F20A7BBB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0" y="-2039"/>
              <a:ext cx="1450" cy="67"/>
              <a:chOff x="3950" y="-2039"/>
              <a:chExt cx="1450" cy="67"/>
            </a:xfrm>
          </p:grpSpPr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22020077-49AB-44F8-B960-3A3EA13396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0" y="-2039"/>
                <a:ext cx="1450" cy="67"/>
              </a:xfrm>
              <a:custGeom>
                <a:avLst/>
                <a:gdLst>
                  <a:gd name="T0" fmla="+- 0 5309 3950"/>
                  <a:gd name="T1" fmla="*/ T0 w 1450"/>
                  <a:gd name="T2" fmla="+- 0 -2030 -2039"/>
                  <a:gd name="T3" fmla="*/ -2030 h 67"/>
                  <a:gd name="T4" fmla="+- 0 5299 3950"/>
                  <a:gd name="T5" fmla="*/ T4 w 1450"/>
                  <a:gd name="T6" fmla="+- 0 -2039 -2039"/>
                  <a:gd name="T7" fmla="*/ -2039 h 67"/>
                  <a:gd name="T8" fmla="+- 0 3960 3950"/>
                  <a:gd name="T9" fmla="*/ T8 w 1450"/>
                  <a:gd name="T10" fmla="+- 0 -2039 -2039"/>
                  <a:gd name="T11" fmla="*/ -2039 h 67"/>
                  <a:gd name="T12" fmla="+- 0 3950 3950"/>
                  <a:gd name="T13" fmla="*/ T12 w 1450"/>
                  <a:gd name="T14" fmla="+- 0 -2030 -2039"/>
                  <a:gd name="T15" fmla="*/ -2030 h 67"/>
                  <a:gd name="T16" fmla="+- 0 3960 3950"/>
                  <a:gd name="T17" fmla="*/ T16 w 1450"/>
                  <a:gd name="T18" fmla="+- 0 -2020 -2039"/>
                  <a:gd name="T19" fmla="*/ -2020 h 67"/>
                  <a:gd name="T20" fmla="+- 0 5299 3950"/>
                  <a:gd name="T21" fmla="*/ T20 w 1450"/>
                  <a:gd name="T22" fmla="+- 0 -2020 -2039"/>
                  <a:gd name="T23" fmla="*/ -2020 h 67"/>
                  <a:gd name="T24" fmla="+- 0 5309 3950"/>
                  <a:gd name="T25" fmla="*/ T24 w 1450"/>
                  <a:gd name="T26" fmla="+- 0 -2030 -2039"/>
                  <a:gd name="T27" fmla="*/ -2030 h 6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</a:cxnLst>
                <a:rect l="0" t="0" r="r" b="b"/>
                <a:pathLst>
                  <a:path w="1450" h="67">
                    <a:moveTo>
                      <a:pt x="1359" y="9"/>
                    </a:moveTo>
                    <a:lnTo>
                      <a:pt x="1349" y="0"/>
                    </a:lnTo>
                    <a:lnTo>
                      <a:pt x="10" y="0"/>
                    </a:lnTo>
                    <a:lnTo>
                      <a:pt x="0" y="9"/>
                    </a:lnTo>
                    <a:lnTo>
                      <a:pt x="10" y="19"/>
                    </a:lnTo>
                    <a:lnTo>
                      <a:pt x="1349" y="19"/>
                    </a:lnTo>
                    <a:lnTo>
                      <a:pt x="1359" y="9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27319C8E-C24E-4C32-A91D-4AD614C390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0" y="-2039"/>
                <a:ext cx="1450" cy="67"/>
              </a:xfrm>
              <a:custGeom>
                <a:avLst/>
                <a:gdLst>
                  <a:gd name="T0" fmla="+- 0 5400 3950"/>
                  <a:gd name="T1" fmla="*/ T0 w 1450"/>
                  <a:gd name="T2" fmla="+- 0 -2030 -2039"/>
                  <a:gd name="T3" fmla="*/ -2030 h 67"/>
                  <a:gd name="T4" fmla="+- 0 5280 3950"/>
                  <a:gd name="T5" fmla="*/ T4 w 1450"/>
                  <a:gd name="T6" fmla="+- 0 -2092 -2039"/>
                  <a:gd name="T7" fmla="*/ -2092 h 67"/>
                  <a:gd name="T8" fmla="+- 0 5280 3950"/>
                  <a:gd name="T9" fmla="*/ T8 w 1450"/>
                  <a:gd name="T10" fmla="+- 0 -2039 -2039"/>
                  <a:gd name="T11" fmla="*/ -2039 h 67"/>
                  <a:gd name="T12" fmla="+- 0 5299 3950"/>
                  <a:gd name="T13" fmla="*/ T12 w 1450"/>
                  <a:gd name="T14" fmla="+- 0 -2039 -2039"/>
                  <a:gd name="T15" fmla="*/ -2039 h 67"/>
                  <a:gd name="T16" fmla="+- 0 5309 3950"/>
                  <a:gd name="T17" fmla="*/ T16 w 1450"/>
                  <a:gd name="T18" fmla="+- 0 -2030 -2039"/>
                  <a:gd name="T19" fmla="*/ -2030 h 67"/>
                  <a:gd name="T20" fmla="+- 0 5309 3950"/>
                  <a:gd name="T21" fmla="*/ T20 w 1450"/>
                  <a:gd name="T22" fmla="+- 0 -1986 -2039"/>
                  <a:gd name="T23" fmla="*/ -1986 h 67"/>
                  <a:gd name="T24" fmla="+- 0 5400 3950"/>
                  <a:gd name="T25" fmla="*/ T24 w 1450"/>
                  <a:gd name="T26" fmla="+- 0 -2030 -2039"/>
                  <a:gd name="T27" fmla="*/ -2030 h 6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</a:cxnLst>
                <a:rect l="0" t="0" r="r" b="b"/>
                <a:pathLst>
                  <a:path w="1450" h="67">
                    <a:moveTo>
                      <a:pt x="1450" y="9"/>
                    </a:moveTo>
                    <a:lnTo>
                      <a:pt x="1330" y="-53"/>
                    </a:lnTo>
                    <a:lnTo>
                      <a:pt x="1330" y="0"/>
                    </a:lnTo>
                    <a:lnTo>
                      <a:pt x="1349" y="0"/>
                    </a:lnTo>
                    <a:lnTo>
                      <a:pt x="1359" y="9"/>
                    </a:lnTo>
                    <a:lnTo>
                      <a:pt x="1359" y="53"/>
                    </a:lnTo>
                    <a:lnTo>
                      <a:pt x="1450" y="9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02BA4B11-6645-48ED-873B-8A71C2C3B2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0" y="-2039"/>
                <a:ext cx="1450" cy="67"/>
              </a:xfrm>
              <a:custGeom>
                <a:avLst/>
                <a:gdLst>
                  <a:gd name="T0" fmla="+- 0 5309 3950"/>
                  <a:gd name="T1" fmla="*/ T0 w 1450"/>
                  <a:gd name="T2" fmla="+- 0 -1986 -2039"/>
                  <a:gd name="T3" fmla="*/ -1986 h 67"/>
                  <a:gd name="T4" fmla="+- 0 5309 3950"/>
                  <a:gd name="T5" fmla="*/ T4 w 1450"/>
                  <a:gd name="T6" fmla="+- 0 -2030 -2039"/>
                  <a:gd name="T7" fmla="*/ -2030 h 67"/>
                  <a:gd name="T8" fmla="+- 0 5299 3950"/>
                  <a:gd name="T9" fmla="*/ T8 w 1450"/>
                  <a:gd name="T10" fmla="+- 0 -2020 -2039"/>
                  <a:gd name="T11" fmla="*/ -2020 h 67"/>
                  <a:gd name="T12" fmla="+- 0 5280 3950"/>
                  <a:gd name="T13" fmla="*/ T12 w 1450"/>
                  <a:gd name="T14" fmla="+- 0 -2020 -2039"/>
                  <a:gd name="T15" fmla="*/ -2020 h 67"/>
                  <a:gd name="T16" fmla="+- 0 5280 3950"/>
                  <a:gd name="T17" fmla="*/ T16 w 1450"/>
                  <a:gd name="T18" fmla="+- 0 -1972 -2039"/>
                  <a:gd name="T19" fmla="*/ -1972 h 67"/>
                  <a:gd name="T20" fmla="+- 0 5309 3950"/>
                  <a:gd name="T21" fmla="*/ T20 w 1450"/>
                  <a:gd name="T22" fmla="+- 0 -1986 -2039"/>
                  <a:gd name="T23" fmla="*/ -1986 h 6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</a:cxnLst>
                <a:rect l="0" t="0" r="r" b="b"/>
                <a:pathLst>
                  <a:path w="1450" h="67">
                    <a:moveTo>
                      <a:pt x="1359" y="53"/>
                    </a:moveTo>
                    <a:lnTo>
                      <a:pt x="1359" y="9"/>
                    </a:lnTo>
                    <a:lnTo>
                      <a:pt x="1349" y="19"/>
                    </a:lnTo>
                    <a:lnTo>
                      <a:pt x="1330" y="19"/>
                    </a:lnTo>
                    <a:lnTo>
                      <a:pt x="1330" y="67"/>
                    </a:lnTo>
                    <a:lnTo>
                      <a:pt x="1359" y="53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0" name="Group 30">
              <a:extLst>
                <a:ext uri="{FF2B5EF4-FFF2-40B4-BE49-F238E27FC236}">
                  <a16:creationId xmlns:a16="http://schemas.microsoft.com/office/drawing/2014/main" id="{CF93C286-69F0-4F1A-AA8B-7173A2297E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0" y="-2870"/>
              <a:ext cx="2760" cy="1800"/>
              <a:chOff x="8640" y="-2870"/>
              <a:chExt cx="2760" cy="1800"/>
            </a:xfrm>
          </p:grpSpPr>
          <p:sp>
            <p:nvSpPr>
              <p:cNvPr id="27" name="Freeform 31">
                <a:extLst>
                  <a:ext uri="{FF2B5EF4-FFF2-40B4-BE49-F238E27FC236}">
                    <a16:creationId xmlns:a16="http://schemas.microsoft.com/office/drawing/2014/main" id="{8818AB0E-5DC8-4E7A-93B7-7227D51B75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0" y="-2870"/>
                <a:ext cx="2760" cy="1800"/>
              </a:xfrm>
              <a:custGeom>
                <a:avLst/>
                <a:gdLst>
                  <a:gd name="T0" fmla="+- 0 8640 8640"/>
                  <a:gd name="T1" fmla="*/ T0 w 2760"/>
                  <a:gd name="T2" fmla="+- 0 -2870 -2870"/>
                  <a:gd name="T3" fmla="*/ -2870 h 1800"/>
                  <a:gd name="T4" fmla="+- 0 8640 8640"/>
                  <a:gd name="T5" fmla="*/ T4 w 2760"/>
                  <a:gd name="T6" fmla="+- 0 -1070 -2870"/>
                  <a:gd name="T7" fmla="*/ -1070 h 1800"/>
                  <a:gd name="T8" fmla="+- 0 11400 8640"/>
                  <a:gd name="T9" fmla="*/ T8 w 2760"/>
                  <a:gd name="T10" fmla="+- 0 -1070 -2870"/>
                  <a:gd name="T11" fmla="*/ -1070 h 1800"/>
                  <a:gd name="T12" fmla="+- 0 11400 8640"/>
                  <a:gd name="T13" fmla="*/ T12 w 2760"/>
                  <a:gd name="T14" fmla="+- 0 -2870 -2870"/>
                  <a:gd name="T15" fmla="*/ -2870 h 1800"/>
                  <a:gd name="T16" fmla="+- 0 8640 8640"/>
                  <a:gd name="T17" fmla="*/ T16 w 2760"/>
                  <a:gd name="T18" fmla="+- 0 -2870 -2870"/>
                  <a:gd name="T19" fmla="*/ -2870 h 1800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760" h="1800">
                    <a:moveTo>
                      <a:pt x="0" y="0"/>
                    </a:moveTo>
                    <a:lnTo>
                      <a:pt x="0" y="1800"/>
                    </a:lnTo>
                    <a:lnTo>
                      <a:pt x="2760" y="1800"/>
                    </a:lnTo>
                    <a:lnTo>
                      <a:pt x="276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CN" sz="1400" b="1" i="0"/>
                  <a:t>Recombination</a:t>
                </a:r>
                <a:endParaRPr lang="zh-CN" altLang="en-US" sz="1400" i="0"/>
              </a:p>
            </p:txBody>
          </p:sp>
        </p:grpSp>
        <p:grpSp>
          <p:nvGrpSpPr>
            <p:cNvPr id="11" name="Group 32">
              <a:extLst>
                <a:ext uri="{FF2B5EF4-FFF2-40B4-BE49-F238E27FC236}">
                  <a16:creationId xmlns:a16="http://schemas.microsoft.com/office/drawing/2014/main" id="{4980E969-0F97-44A4-BE8B-0E6DDBABD7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70" y="-1919"/>
              <a:ext cx="970" cy="67"/>
              <a:chOff x="7670" y="-1919"/>
              <a:chExt cx="970" cy="67"/>
            </a:xfrm>
          </p:grpSpPr>
          <p:sp>
            <p:nvSpPr>
              <p:cNvPr id="24" name="Freeform 33">
                <a:extLst>
                  <a:ext uri="{FF2B5EF4-FFF2-40B4-BE49-F238E27FC236}">
                    <a16:creationId xmlns:a16="http://schemas.microsoft.com/office/drawing/2014/main" id="{A7E87591-5399-4065-B85C-6EF760E73F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0" y="-1919"/>
                <a:ext cx="970" cy="67"/>
              </a:xfrm>
              <a:custGeom>
                <a:avLst/>
                <a:gdLst>
                  <a:gd name="T0" fmla="+- 0 8549 7670"/>
                  <a:gd name="T1" fmla="*/ T0 w 970"/>
                  <a:gd name="T2" fmla="+- 0 -1910 -1919"/>
                  <a:gd name="T3" fmla="*/ -1910 h 67"/>
                  <a:gd name="T4" fmla="+- 0 8539 7670"/>
                  <a:gd name="T5" fmla="*/ T4 w 970"/>
                  <a:gd name="T6" fmla="+- 0 -1919 -1919"/>
                  <a:gd name="T7" fmla="*/ -1919 h 67"/>
                  <a:gd name="T8" fmla="+- 0 7680 7670"/>
                  <a:gd name="T9" fmla="*/ T8 w 970"/>
                  <a:gd name="T10" fmla="+- 0 -1919 -1919"/>
                  <a:gd name="T11" fmla="*/ -1919 h 67"/>
                  <a:gd name="T12" fmla="+- 0 7670 7670"/>
                  <a:gd name="T13" fmla="*/ T12 w 970"/>
                  <a:gd name="T14" fmla="+- 0 -1910 -1919"/>
                  <a:gd name="T15" fmla="*/ -1910 h 67"/>
                  <a:gd name="T16" fmla="+- 0 7680 7670"/>
                  <a:gd name="T17" fmla="*/ T16 w 970"/>
                  <a:gd name="T18" fmla="+- 0 -1900 -1919"/>
                  <a:gd name="T19" fmla="*/ -1900 h 67"/>
                  <a:gd name="T20" fmla="+- 0 8539 7670"/>
                  <a:gd name="T21" fmla="*/ T20 w 970"/>
                  <a:gd name="T22" fmla="+- 0 -1900 -1919"/>
                  <a:gd name="T23" fmla="*/ -1900 h 67"/>
                  <a:gd name="T24" fmla="+- 0 8549 7670"/>
                  <a:gd name="T25" fmla="*/ T24 w 970"/>
                  <a:gd name="T26" fmla="+- 0 -1910 -1919"/>
                  <a:gd name="T27" fmla="*/ -1910 h 6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</a:cxnLst>
                <a:rect l="0" t="0" r="r" b="b"/>
                <a:pathLst>
                  <a:path w="970" h="67">
                    <a:moveTo>
                      <a:pt x="879" y="9"/>
                    </a:moveTo>
                    <a:lnTo>
                      <a:pt x="869" y="0"/>
                    </a:lnTo>
                    <a:lnTo>
                      <a:pt x="10" y="0"/>
                    </a:lnTo>
                    <a:lnTo>
                      <a:pt x="0" y="9"/>
                    </a:lnTo>
                    <a:lnTo>
                      <a:pt x="10" y="19"/>
                    </a:lnTo>
                    <a:lnTo>
                      <a:pt x="869" y="19"/>
                    </a:lnTo>
                    <a:lnTo>
                      <a:pt x="879" y="9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34">
                <a:extLst>
                  <a:ext uri="{FF2B5EF4-FFF2-40B4-BE49-F238E27FC236}">
                    <a16:creationId xmlns:a16="http://schemas.microsoft.com/office/drawing/2014/main" id="{255B36BA-4DD1-417C-8ACD-32EB83DA37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0" y="-1919"/>
                <a:ext cx="970" cy="67"/>
              </a:xfrm>
              <a:custGeom>
                <a:avLst/>
                <a:gdLst>
                  <a:gd name="T0" fmla="+- 0 8640 7670"/>
                  <a:gd name="T1" fmla="*/ T0 w 970"/>
                  <a:gd name="T2" fmla="+- 0 -1910 -1919"/>
                  <a:gd name="T3" fmla="*/ -1910 h 67"/>
                  <a:gd name="T4" fmla="+- 0 8520 7670"/>
                  <a:gd name="T5" fmla="*/ T4 w 970"/>
                  <a:gd name="T6" fmla="+- 0 -1972 -1919"/>
                  <a:gd name="T7" fmla="*/ -1972 h 67"/>
                  <a:gd name="T8" fmla="+- 0 8520 7670"/>
                  <a:gd name="T9" fmla="*/ T8 w 970"/>
                  <a:gd name="T10" fmla="+- 0 -1919 -1919"/>
                  <a:gd name="T11" fmla="*/ -1919 h 67"/>
                  <a:gd name="T12" fmla="+- 0 8539 7670"/>
                  <a:gd name="T13" fmla="*/ T12 w 970"/>
                  <a:gd name="T14" fmla="+- 0 -1919 -1919"/>
                  <a:gd name="T15" fmla="*/ -1919 h 67"/>
                  <a:gd name="T16" fmla="+- 0 8549 7670"/>
                  <a:gd name="T17" fmla="*/ T16 w 970"/>
                  <a:gd name="T18" fmla="+- 0 -1910 -1919"/>
                  <a:gd name="T19" fmla="*/ -1910 h 67"/>
                  <a:gd name="T20" fmla="+- 0 8549 7670"/>
                  <a:gd name="T21" fmla="*/ T20 w 970"/>
                  <a:gd name="T22" fmla="+- 0 -1866 -1919"/>
                  <a:gd name="T23" fmla="*/ -1866 h 67"/>
                  <a:gd name="T24" fmla="+- 0 8640 7670"/>
                  <a:gd name="T25" fmla="*/ T24 w 970"/>
                  <a:gd name="T26" fmla="+- 0 -1910 -1919"/>
                  <a:gd name="T27" fmla="*/ -1910 h 6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</a:cxnLst>
                <a:rect l="0" t="0" r="r" b="b"/>
                <a:pathLst>
                  <a:path w="970" h="67">
                    <a:moveTo>
                      <a:pt x="970" y="9"/>
                    </a:moveTo>
                    <a:lnTo>
                      <a:pt x="850" y="-53"/>
                    </a:lnTo>
                    <a:lnTo>
                      <a:pt x="850" y="0"/>
                    </a:lnTo>
                    <a:lnTo>
                      <a:pt x="869" y="0"/>
                    </a:lnTo>
                    <a:lnTo>
                      <a:pt x="879" y="9"/>
                    </a:lnTo>
                    <a:lnTo>
                      <a:pt x="879" y="53"/>
                    </a:lnTo>
                    <a:lnTo>
                      <a:pt x="970" y="9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Freeform 35">
                <a:extLst>
                  <a:ext uri="{FF2B5EF4-FFF2-40B4-BE49-F238E27FC236}">
                    <a16:creationId xmlns:a16="http://schemas.microsoft.com/office/drawing/2014/main" id="{9427E7D9-4330-4CD6-9337-4DC0B3815A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0" y="-1919"/>
                <a:ext cx="970" cy="67"/>
              </a:xfrm>
              <a:custGeom>
                <a:avLst/>
                <a:gdLst>
                  <a:gd name="T0" fmla="+- 0 8549 7670"/>
                  <a:gd name="T1" fmla="*/ T0 w 970"/>
                  <a:gd name="T2" fmla="+- 0 -1866 -1919"/>
                  <a:gd name="T3" fmla="*/ -1866 h 67"/>
                  <a:gd name="T4" fmla="+- 0 8549 7670"/>
                  <a:gd name="T5" fmla="*/ T4 w 970"/>
                  <a:gd name="T6" fmla="+- 0 -1910 -1919"/>
                  <a:gd name="T7" fmla="*/ -1910 h 67"/>
                  <a:gd name="T8" fmla="+- 0 8539 7670"/>
                  <a:gd name="T9" fmla="*/ T8 w 970"/>
                  <a:gd name="T10" fmla="+- 0 -1900 -1919"/>
                  <a:gd name="T11" fmla="*/ -1900 h 67"/>
                  <a:gd name="T12" fmla="+- 0 8520 7670"/>
                  <a:gd name="T13" fmla="*/ T12 w 970"/>
                  <a:gd name="T14" fmla="+- 0 -1900 -1919"/>
                  <a:gd name="T15" fmla="*/ -1900 h 67"/>
                  <a:gd name="T16" fmla="+- 0 8520 7670"/>
                  <a:gd name="T17" fmla="*/ T16 w 970"/>
                  <a:gd name="T18" fmla="+- 0 -1852 -1919"/>
                  <a:gd name="T19" fmla="*/ -1852 h 67"/>
                  <a:gd name="T20" fmla="+- 0 8549 7670"/>
                  <a:gd name="T21" fmla="*/ T20 w 970"/>
                  <a:gd name="T22" fmla="+- 0 -1866 -1919"/>
                  <a:gd name="T23" fmla="*/ -1866 h 6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</a:cxnLst>
                <a:rect l="0" t="0" r="r" b="b"/>
                <a:pathLst>
                  <a:path w="970" h="67">
                    <a:moveTo>
                      <a:pt x="879" y="53"/>
                    </a:moveTo>
                    <a:lnTo>
                      <a:pt x="879" y="9"/>
                    </a:lnTo>
                    <a:lnTo>
                      <a:pt x="869" y="19"/>
                    </a:lnTo>
                    <a:lnTo>
                      <a:pt x="850" y="19"/>
                    </a:lnTo>
                    <a:lnTo>
                      <a:pt x="850" y="67"/>
                    </a:lnTo>
                    <a:lnTo>
                      <a:pt x="879" y="53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2" name="Group 36">
              <a:extLst>
                <a:ext uri="{FF2B5EF4-FFF2-40B4-BE49-F238E27FC236}">
                  <a16:creationId xmlns:a16="http://schemas.microsoft.com/office/drawing/2014/main" id="{99E263F3-3DD5-4762-B70D-CAC58AA7C9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90" y="-1919"/>
              <a:ext cx="850" cy="67"/>
              <a:chOff x="11390" y="-1919"/>
              <a:chExt cx="850" cy="67"/>
            </a:xfrm>
          </p:grpSpPr>
          <p:sp>
            <p:nvSpPr>
              <p:cNvPr id="21" name="Freeform 37">
                <a:extLst>
                  <a:ext uri="{FF2B5EF4-FFF2-40B4-BE49-F238E27FC236}">
                    <a16:creationId xmlns:a16="http://schemas.microsoft.com/office/drawing/2014/main" id="{29C236D5-4914-4829-A864-D266189002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90" y="-1919"/>
                <a:ext cx="850" cy="67"/>
              </a:xfrm>
              <a:custGeom>
                <a:avLst/>
                <a:gdLst>
                  <a:gd name="T0" fmla="+- 0 12149 11390"/>
                  <a:gd name="T1" fmla="*/ T0 w 850"/>
                  <a:gd name="T2" fmla="+- 0 -1910 -1919"/>
                  <a:gd name="T3" fmla="*/ -1910 h 67"/>
                  <a:gd name="T4" fmla="+- 0 12139 11390"/>
                  <a:gd name="T5" fmla="*/ T4 w 850"/>
                  <a:gd name="T6" fmla="+- 0 -1919 -1919"/>
                  <a:gd name="T7" fmla="*/ -1919 h 67"/>
                  <a:gd name="T8" fmla="+- 0 11400 11390"/>
                  <a:gd name="T9" fmla="*/ T8 w 850"/>
                  <a:gd name="T10" fmla="+- 0 -1919 -1919"/>
                  <a:gd name="T11" fmla="*/ -1919 h 67"/>
                  <a:gd name="T12" fmla="+- 0 11390 11390"/>
                  <a:gd name="T13" fmla="*/ T12 w 850"/>
                  <a:gd name="T14" fmla="+- 0 -1910 -1919"/>
                  <a:gd name="T15" fmla="*/ -1910 h 67"/>
                  <a:gd name="T16" fmla="+- 0 11400 11390"/>
                  <a:gd name="T17" fmla="*/ T16 w 850"/>
                  <a:gd name="T18" fmla="+- 0 -1900 -1919"/>
                  <a:gd name="T19" fmla="*/ -1900 h 67"/>
                  <a:gd name="T20" fmla="+- 0 12139 11390"/>
                  <a:gd name="T21" fmla="*/ T20 w 850"/>
                  <a:gd name="T22" fmla="+- 0 -1900 -1919"/>
                  <a:gd name="T23" fmla="*/ -1900 h 67"/>
                  <a:gd name="T24" fmla="+- 0 12149 11390"/>
                  <a:gd name="T25" fmla="*/ T24 w 850"/>
                  <a:gd name="T26" fmla="+- 0 -1910 -1919"/>
                  <a:gd name="T27" fmla="*/ -1910 h 6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</a:cxnLst>
                <a:rect l="0" t="0" r="r" b="b"/>
                <a:pathLst>
                  <a:path w="850" h="67">
                    <a:moveTo>
                      <a:pt x="759" y="9"/>
                    </a:moveTo>
                    <a:lnTo>
                      <a:pt x="749" y="0"/>
                    </a:lnTo>
                    <a:lnTo>
                      <a:pt x="10" y="0"/>
                    </a:lnTo>
                    <a:lnTo>
                      <a:pt x="0" y="9"/>
                    </a:lnTo>
                    <a:lnTo>
                      <a:pt x="10" y="19"/>
                    </a:lnTo>
                    <a:lnTo>
                      <a:pt x="749" y="19"/>
                    </a:lnTo>
                    <a:lnTo>
                      <a:pt x="759" y="9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14B45EAB-A058-4663-AA74-9D5EFC4235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90" y="-1919"/>
                <a:ext cx="850" cy="67"/>
              </a:xfrm>
              <a:custGeom>
                <a:avLst/>
                <a:gdLst>
                  <a:gd name="T0" fmla="+- 0 12240 11390"/>
                  <a:gd name="T1" fmla="*/ T0 w 850"/>
                  <a:gd name="T2" fmla="+- 0 -1910 -1919"/>
                  <a:gd name="T3" fmla="*/ -1910 h 67"/>
                  <a:gd name="T4" fmla="+- 0 12120 11390"/>
                  <a:gd name="T5" fmla="*/ T4 w 850"/>
                  <a:gd name="T6" fmla="+- 0 -1972 -1919"/>
                  <a:gd name="T7" fmla="*/ -1972 h 67"/>
                  <a:gd name="T8" fmla="+- 0 12120 11390"/>
                  <a:gd name="T9" fmla="*/ T8 w 850"/>
                  <a:gd name="T10" fmla="+- 0 -1919 -1919"/>
                  <a:gd name="T11" fmla="*/ -1919 h 67"/>
                  <a:gd name="T12" fmla="+- 0 12139 11390"/>
                  <a:gd name="T13" fmla="*/ T12 w 850"/>
                  <a:gd name="T14" fmla="+- 0 -1919 -1919"/>
                  <a:gd name="T15" fmla="*/ -1919 h 67"/>
                  <a:gd name="T16" fmla="+- 0 12149 11390"/>
                  <a:gd name="T17" fmla="*/ T16 w 850"/>
                  <a:gd name="T18" fmla="+- 0 -1910 -1919"/>
                  <a:gd name="T19" fmla="*/ -1910 h 67"/>
                  <a:gd name="T20" fmla="+- 0 12149 11390"/>
                  <a:gd name="T21" fmla="*/ T20 w 850"/>
                  <a:gd name="T22" fmla="+- 0 -1866 -1919"/>
                  <a:gd name="T23" fmla="*/ -1866 h 67"/>
                  <a:gd name="T24" fmla="+- 0 12240 11390"/>
                  <a:gd name="T25" fmla="*/ T24 w 850"/>
                  <a:gd name="T26" fmla="+- 0 -1910 -1919"/>
                  <a:gd name="T27" fmla="*/ -1910 h 6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</a:cxnLst>
                <a:rect l="0" t="0" r="r" b="b"/>
                <a:pathLst>
                  <a:path w="850" h="67">
                    <a:moveTo>
                      <a:pt x="850" y="9"/>
                    </a:moveTo>
                    <a:lnTo>
                      <a:pt x="730" y="-53"/>
                    </a:lnTo>
                    <a:lnTo>
                      <a:pt x="730" y="0"/>
                    </a:lnTo>
                    <a:lnTo>
                      <a:pt x="749" y="0"/>
                    </a:lnTo>
                    <a:lnTo>
                      <a:pt x="759" y="9"/>
                    </a:lnTo>
                    <a:lnTo>
                      <a:pt x="759" y="53"/>
                    </a:lnTo>
                    <a:lnTo>
                      <a:pt x="850" y="9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1DA101A4-BBE0-4560-B37D-6835411E22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90" y="-1919"/>
                <a:ext cx="850" cy="67"/>
              </a:xfrm>
              <a:custGeom>
                <a:avLst/>
                <a:gdLst>
                  <a:gd name="T0" fmla="+- 0 12149 11390"/>
                  <a:gd name="T1" fmla="*/ T0 w 850"/>
                  <a:gd name="T2" fmla="+- 0 -1866 -1919"/>
                  <a:gd name="T3" fmla="*/ -1866 h 67"/>
                  <a:gd name="T4" fmla="+- 0 12149 11390"/>
                  <a:gd name="T5" fmla="*/ T4 w 850"/>
                  <a:gd name="T6" fmla="+- 0 -1910 -1919"/>
                  <a:gd name="T7" fmla="*/ -1910 h 67"/>
                  <a:gd name="T8" fmla="+- 0 12139 11390"/>
                  <a:gd name="T9" fmla="*/ T8 w 850"/>
                  <a:gd name="T10" fmla="+- 0 -1900 -1919"/>
                  <a:gd name="T11" fmla="*/ -1900 h 67"/>
                  <a:gd name="T12" fmla="+- 0 12120 11390"/>
                  <a:gd name="T13" fmla="*/ T12 w 850"/>
                  <a:gd name="T14" fmla="+- 0 -1900 -1919"/>
                  <a:gd name="T15" fmla="*/ -1900 h 67"/>
                  <a:gd name="T16" fmla="+- 0 12120 11390"/>
                  <a:gd name="T17" fmla="*/ T16 w 850"/>
                  <a:gd name="T18" fmla="+- 0 -1852 -1919"/>
                  <a:gd name="T19" fmla="*/ -1852 h 67"/>
                  <a:gd name="T20" fmla="+- 0 12149 11390"/>
                  <a:gd name="T21" fmla="*/ T20 w 850"/>
                  <a:gd name="T22" fmla="+- 0 -1866 -1919"/>
                  <a:gd name="T23" fmla="*/ -1866 h 6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</a:cxnLst>
                <a:rect l="0" t="0" r="r" b="b"/>
                <a:pathLst>
                  <a:path w="850" h="67">
                    <a:moveTo>
                      <a:pt x="759" y="53"/>
                    </a:moveTo>
                    <a:lnTo>
                      <a:pt x="759" y="9"/>
                    </a:lnTo>
                    <a:lnTo>
                      <a:pt x="749" y="19"/>
                    </a:lnTo>
                    <a:lnTo>
                      <a:pt x="730" y="19"/>
                    </a:lnTo>
                    <a:lnTo>
                      <a:pt x="730" y="67"/>
                    </a:lnTo>
                    <a:lnTo>
                      <a:pt x="759" y="53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3" name="Group 40">
              <a:extLst>
                <a:ext uri="{FF2B5EF4-FFF2-40B4-BE49-F238E27FC236}">
                  <a16:creationId xmlns:a16="http://schemas.microsoft.com/office/drawing/2014/main" id="{0C225D3F-2E76-4351-AC83-3199B575C2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80" y="-3830"/>
              <a:ext cx="6840" cy="960"/>
              <a:chOff x="6480" y="-3830"/>
              <a:chExt cx="6840" cy="960"/>
            </a:xfrm>
          </p:grpSpPr>
          <p:sp>
            <p:nvSpPr>
              <p:cNvPr id="20" name="Freeform 41">
                <a:extLst>
                  <a:ext uri="{FF2B5EF4-FFF2-40B4-BE49-F238E27FC236}">
                    <a16:creationId xmlns:a16="http://schemas.microsoft.com/office/drawing/2014/main" id="{8E9FDA76-1E88-4916-9A73-C5ACF19ED2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80" y="-3830"/>
                <a:ext cx="6840" cy="960"/>
              </a:xfrm>
              <a:custGeom>
                <a:avLst/>
                <a:gdLst>
                  <a:gd name="T0" fmla="+- 0 13320 6480"/>
                  <a:gd name="T1" fmla="*/ T0 w 6840"/>
                  <a:gd name="T2" fmla="+- 0 -2870 -3830"/>
                  <a:gd name="T3" fmla="*/ -2870 h 960"/>
                  <a:gd name="T4" fmla="+- 0 13320 6480"/>
                  <a:gd name="T5" fmla="*/ T4 w 6840"/>
                  <a:gd name="T6" fmla="+- 0 -3830 -3830"/>
                  <a:gd name="T7" fmla="*/ -3830 h 960"/>
                  <a:gd name="T8" fmla="+- 0 6480 6480"/>
                  <a:gd name="T9" fmla="*/ T8 w 6840"/>
                  <a:gd name="T10" fmla="+- 0 -3830 -3830"/>
                  <a:gd name="T11" fmla="*/ -3830 h 960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</a:cxnLst>
                <a:rect l="0" t="0" r="r" b="b"/>
                <a:pathLst>
                  <a:path w="6840" h="960">
                    <a:moveTo>
                      <a:pt x="6840" y="960"/>
                    </a:moveTo>
                    <a:lnTo>
                      <a:pt x="6840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4" name="Group 42">
              <a:extLst>
                <a:ext uri="{FF2B5EF4-FFF2-40B4-BE49-F238E27FC236}">
                  <a16:creationId xmlns:a16="http://schemas.microsoft.com/office/drawing/2014/main" id="{BC2DB862-0E3C-41B8-AA4E-D69812341A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18" y="-3839"/>
              <a:ext cx="120" cy="970"/>
              <a:chOff x="6418" y="-3839"/>
              <a:chExt cx="120" cy="970"/>
            </a:xfrm>
          </p:grpSpPr>
          <p:sp>
            <p:nvSpPr>
              <p:cNvPr id="17" name="Freeform 43">
                <a:extLst>
                  <a:ext uri="{FF2B5EF4-FFF2-40B4-BE49-F238E27FC236}">
                    <a16:creationId xmlns:a16="http://schemas.microsoft.com/office/drawing/2014/main" id="{81812009-51A2-48E0-BD74-9DEA512477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18" y="-3839"/>
                <a:ext cx="120" cy="970"/>
              </a:xfrm>
              <a:custGeom>
                <a:avLst/>
                <a:gdLst>
                  <a:gd name="T0" fmla="+- 0 6538 6418"/>
                  <a:gd name="T1" fmla="*/ T0 w 120"/>
                  <a:gd name="T2" fmla="+- 0 -2990 -3839"/>
                  <a:gd name="T3" fmla="*/ -2990 h 970"/>
                  <a:gd name="T4" fmla="+- 0 6418 6418"/>
                  <a:gd name="T5" fmla="*/ T4 w 120"/>
                  <a:gd name="T6" fmla="+- 0 -2990 -3839"/>
                  <a:gd name="T7" fmla="*/ -2990 h 970"/>
                  <a:gd name="T8" fmla="+- 0 6470 6418"/>
                  <a:gd name="T9" fmla="*/ T8 w 120"/>
                  <a:gd name="T10" fmla="+- 0 -2888 -3839"/>
                  <a:gd name="T11" fmla="*/ -2888 h 970"/>
                  <a:gd name="T12" fmla="+- 0 6470 6418"/>
                  <a:gd name="T13" fmla="*/ T12 w 120"/>
                  <a:gd name="T14" fmla="+- 0 -2970 -3839"/>
                  <a:gd name="T15" fmla="*/ -2970 h 970"/>
                  <a:gd name="T16" fmla="+- 0 6480 6418"/>
                  <a:gd name="T17" fmla="*/ T16 w 120"/>
                  <a:gd name="T18" fmla="+- 0 -2961 -3839"/>
                  <a:gd name="T19" fmla="*/ -2961 h 970"/>
                  <a:gd name="T20" fmla="+- 0 6490 6418"/>
                  <a:gd name="T21" fmla="*/ T20 w 120"/>
                  <a:gd name="T22" fmla="+- 0 -2970 -3839"/>
                  <a:gd name="T23" fmla="*/ -2970 h 970"/>
                  <a:gd name="T24" fmla="+- 0 6490 6418"/>
                  <a:gd name="T25" fmla="*/ T24 w 120"/>
                  <a:gd name="T26" fmla="+- 0 -2890 -3839"/>
                  <a:gd name="T27" fmla="*/ -2890 h 970"/>
                  <a:gd name="T28" fmla="+- 0 6538 6418"/>
                  <a:gd name="T29" fmla="*/ T28 w 120"/>
                  <a:gd name="T30" fmla="+- 0 -2990 -3839"/>
                  <a:gd name="T31" fmla="*/ -2990 h 970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</a:cxnLst>
                <a:rect l="0" t="0" r="r" b="b"/>
                <a:pathLst>
                  <a:path w="120" h="970">
                    <a:moveTo>
                      <a:pt x="120" y="849"/>
                    </a:moveTo>
                    <a:lnTo>
                      <a:pt x="0" y="849"/>
                    </a:lnTo>
                    <a:lnTo>
                      <a:pt x="52" y="951"/>
                    </a:lnTo>
                    <a:lnTo>
                      <a:pt x="52" y="869"/>
                    </a:lnTo>
                    <a:lnTo>
                      <a:pt x="62" y="878"/>
                    </a:lnTo>
                    <a:lnTo>
                      <a:pt x="72" y="869"/>
                    </a:lnTo>
                    <a:lnTo>
                      <a:pt x="72" y="949"/>
                    </a:lnTo>
                    <a:lnTo>
                      <a:pt x="120" y="849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44">
                <a:extLst>
                  <a:ext uri="{FF2B5EF4-FFF2-40B4-BE49-F238E27FC236}">
                    <a16:creationId xmlns:a16="http://schemas.microsoft.com/office/drawing/2014/main" id="{E19523AC-2631-44CA-8755-B8BA62F5D8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18" y="-3839"/>
                <a:ext cx="120" cy="970"/>
              </a:xfrm>
              <a:custGeom>
                <a:avLst/>
                <a:gdLst>
                  <a:gd name="T0" fmla="+- 0 6490 6418"/>
                  <a:gd name="T1" fmla="*/ T0 w 120"/>
                  <a:gd name="T2" fmla="+- 0 -2990 -3839"/>
                  <a:gd name="T3" fmla="*/ -2990 h 970"/>
                  <a:gd name="T4" fmla="+- 0 6490 6418"/>
                  <a:gd name="T5" fmla="*/ T4 w 120"/>
                  <a:gd name="T6" fmla="+- 0 -3830 -3839"/>
                  <a:gd name="T7" fmla="*/ -3830 h 970"/>
                  <a:gd name="T8" fmla="+- 0 6480 6418"/>
                  <a:gd name="T9" fmla="*/ T8 w 120"/>
                  <a:gd name="T10" fmla="+- 0 -3839 -3839"/>
                  <a:gd name="T11" fmla="*/ -3839 h 970"/>
                  <a:gd name="T12" fmla="+- 0 6470 6418"/>
                  <a:gd name="T13" fmla="*/ T12 w 120"/>
                  <a:gd name="T14" fmla="+- 0 -3830 -3839"/>
                  <a:gd name="T15" fmla="*/ -3830 h 970"/>
                  <a:gd name="T16" fmla="+- 0 6470 6418"/>
                  <a:gd name="T17" fmla="*/ T16 w 120"/>
                  <a:gd name="T18" fmla="+- 0 -2990 -3839"/>
                  <a:gd name="T19" fmla="*/ -2990 h 970"/>
                  <a:gd name="T20" fmla="+- 0 6490 6418"/>
                  <a:gd name="T21" fmla="*/ T20 w 120"/>
                  <a:gd name="T22" fmla="+- 0 -2990 -3839"/>
                  <a:gd name="T23" fmla="*/ -2990 h 970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</a:cxnLst>
                <a:rect l="0" t="0" r="r" b="b"/>
                <a:pathLst>
                  <a:path w="120" h="970">
                    <a:moveTo>
                      <a:pt x="72" y="849"/>
                    </a:moveTo>
                    <a:lnTo>
                      <a:pt x="72" y="9"/>
                    </a:lnTo>
                    <a:lnTo>
                      <a:pt x="62" y="0"/>
                    </a:lnTo>
                    <a:lnTo>
                      <a:pt x="52" y="9"/>
                    </a:lnTo>
                    <a:lnTo>
                      <a:pt x="52" y="849"/>
                    </a:lnTo>
                    <a:lnTo>
                      <a:pt x="72" y="849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45">
                <a:extLst>
                  <a:ext uri="{FF2B5EF4-FFF2-40B4-BE49-F238E27FC236}">
                    <a16:creationId xmlns:a16="http://schemas.microsoft.com/office/drawing/2014/main" id="{7D132071-9ACD-4DE6-AB4E-2A372ACFAA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18" y="-3839"/>
                <a:ext cx="120" cy="970"/>
              </a:xfrm>
              <a:custGeom>
                <a:avLst/>
                <a:gdLst>
                  <a:gd name="T0" fmla="+- 0 6490 6418"/>
                  <a:gd name="T1" fmla="*/ T0 w 120"/>
                  <a:gd name="T2" fmla="+- 0 -2890 -3839"/>
                  <a:gd name="T3" fmla="*/ -2890 h 970"/>
                  <a:gd name="T4" fmla="+- 0 6490 6418"/>
                  <a:gd name="T5" fmla="*/ T4 w 120"/>
                  <a:gd name="T6" fmla="+- 0 -2970 -3839"/>
                  <a:gd name="T7" fmla="*/ -2970 h 970"/>
                  <a:gd name="T8" fmla="+- 0 6480 6418"/>
                  <a:gd name="T9" fmla="*/ T8 w 120"/>
                  <a:gd name="T10" fmla="+- 0 -2961 -3839"/>
                  <a:gd name="T11" fmla="*/ -2961 h 970"/>
                  <a:gd name="T12" fmla="+- 0 6470 6418"/>
                  <a:gd name="T13" fmla="*/ T12 w 120"/>
                  <a:gd name="T14" fmla="+- 0 -2970 -3839"/>
                  <a:gd name="T15" fmla="*/ -2970 h 970"/>
                  <a:gd name="T16" fmla="+- 0 6470 6418"/>
                  <a:gd name="T17" fmla="*/ T16 w 120"/>
                  <a:gd name="T18" fmla="+- 0 -2888 -3839"/>
                  <a:gd name="T19" fmla="*/ -2888 h 970"/>
                  <a:gd name="T20" fmla="+- 0 6480 6418"/>
                  <a:gd name="T21" fmla="*/ T20 w 120"/>
                  <a:gd name="T22" fmla="+- 0 -2870 -3839"/>
                  <a:gd name="T23" fmla="*/ -2870 h 970"/>
                  <a:gd name="T24" fmla="+- 0 6490 6418"/>
                  <a:gd name="T25" fmla="*/ T24 w 120"/>
                  <a:gd name="T26" fmla="+- 0 -2890 -3839"/>
                  <a:gd name="T27" fmla="*/ -2890 h 970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</a:cxnLst>
                <a:rect l="0" t="0" r="r" b="b"/>
                <a:pathLst>
                  <a:path w="120" h="970">
                    <a:moveTo>
                      <a:pt x="72" y="949"/>
                    </a:moveTo>
                    <a:lnTo>
                      <a:pt x="72" y="869"/>
                    </a:lnTo>
                    <a:lnTo>
                      <a:pt x="62" y="878"/>
                    </a:lnTo>
                    <a:lnTo>
                      <a:pt x="52" y="869"/>
                    </a:lnTo>
                    <a:lnTo>
                      <a:pt x="52" y="951"/>
                    </a:lnTo>
                    <a:lnTo>
                      <a:pt x="62" y="969"/>
                    </a:lnTo>
                    <a:lnTo>
                      <a:pt x="72" y="949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5" name="Group 46">
              <a:extLst>
                <a:ext uri="{FF2B5EF4-FFF2-40B4-BE49-F238E27FC236}">
                  <a16:creationId xmlns:a16="http://schemas.microsoft.com/office/drawing/2014/main" id="{4D8A4A63-D784-4F04-82C4-8BFC751CA0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240" y="-2870"/>
              <a:ext cx="2280" cy="1800"/>
              <a:chOff x="12240" y="-2870"/>
              <a:chExt cx="2280" cy="1800"/>
            </a:xfrm>
          </p:grpSpPr>
          <p:sp>
            <p:nvSpPr>
              <p:cNvPr id="16" name="Freeform 47">
                <a:extLst>
                  <a:ext uri="{FF2B5EF4-FFF2-40B4-BE49-F238E27FC236}">
                    <a16:creationId xmlns:a16="http://schemas.microsoft.com/office/drawing/2014/main" id="{8E42DE4E-A2CE-4998-8C39-1009E3B735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40" y="-2870"/>
                <a:ext cx="2280" cy="1800"/>
              </a:xfrm>
              <a:custGeom>
                <a:avLst/>
                <a:gdLst>
                  <a:gd name="T0" fmla="+- 0 12240 12240"/>
                  <a:gd name="T1" fmla="*/ T0 w 2280"/>
                  <a:gd name="T2" fmla="+- 0 -2870 -2870"/>
                  <a:gd name="T3" fmla="*/ -2870 h 1800"/>
                  <a:gd name="T4" fmla="+- 0 12240 12240"/>
                  <a:gd name="T5" fmla="*/ T4 w 2280"/>
                  <a:gd name="T6" fmla="+- 0 -1070 -2870"/>
                  <a:gd name="T7" fmla="*/ -1070 h 1800"/>
                  <a:gd name="T8" fmla="+- 0 14520 12240"/>
                  <a:gd name="T9" fmla="*/ T8 w 2280"/>
                  <a:gd name="T10" fmla="+- 0 -1070 -2870"/>
                  <a:gd name="T11" fmla="*/ -1070 h 1800"/>
                  <a:gd name="T12" fmla="+- 0 14520 12240"/>
                  <a:gd name="T13" fmla="*/ T12 w 2280"/>
                  <a:gd name="T14" fmla="+- 0 -2870 -2870"/>
                  <a:gd name="T15" fmla="*/ -2870 h 1800"/>
                  <a:gd name="T16" fmla="+- 0 12240 12240"/>
                  <a:gd name="T17" fmla="*/ T16 w 2280"/>
                  <a:gd name="T18" fmla="+- 0 -2870 -2870"/>
                  <a:gd name="T19" fmla="*/ -2870 h 1800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280" h="1800">
                    <a:moveTo>
                      <a:pt x="0" y="0"/>
                    </a:moveTo>
                    <a:lnTo>
                      <a:pt x="0" y="1800"/>
                    </a:lnTo>
                    <a:lnTo>
                      <a:pt x="2280" y="1800"/>
                    </a:lnTo>
                    <a:lnTo>
                      <a:pt x="228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CN" sz="1400" b="1" i="0"/>
                  <a:t>Selection</a:t>
                </a:r>
                <a:endParaRPr lang="zh-CN" altLang="en-US" sz="1400" i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1217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9">
            <a:extLst>
              <a:ext uri="{FF2B5EF4-FFF2-40B4-BE49-F238E27FC236}">
                <a16:creationId xmlns:a16="http://schemas.microsoft.com/office/drawing/2014/main" id="{11A37E8E-05EB-4299-998A-AC9C739B8BE7}"/>
              </a:ext>
            </a:extLst>
          </p:cNvPr>
          <p:cNvGrpSpPr>
            <a:grpSpLocks/>
          </p:cNvGrpSpPr>
          <p:nvPr/>
        </p:nvGrpSpPr>
        <p:grpSpPr bwMode="auto">
          <a:xfrm>
            <a:off x="1061414" y="265517"/>
            <a:ext cx="7021171" cy="1287685"/>
            <a:chOff x="1433" y="-3847"/>
            <a:chExt cx="13095" cy="2785"/>
          </a:xfrm>
        </p:grpSpPr>
        <p:grpSp>
          <p:nvGrpSpPr>
            <p:cNvPr id="6" name="Group 20">
              <a:extLst>
                <a:ext uri="{FF2B5EF4-FFF2-40B4-BE49-F238E27FC236}">
                  <a16:creationId xmlns:a16="http://schemas.microsoft.com/office/drawing/2014/main" id="{8F39BF12-94BF-425D-BB04-FC625A1DB2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-2870"/>
              <a:ext cx="2520" cy="1800"/>
              <a:chOff x="1440" y="-2870"/>
              <a:chExt cx="2520" cy="1800"/>
            </a:xfrm>
          </p:grpSpPr>
          <p:sp>
            <p:nvSpPr>
              <p:cNvPr id="33" name="Freeform 21">
                <a:extLst>
                  <a:ext uri="{FF2B5EF4-FFF2-40B4-BE49-F238E27FC236}">
                    <a16:creationId xmlns:a16="http://schemas.microsoft.com/office/drawing/2014/main" id="{7A9A06AD-A9DE-4C94-ADD3-602792B77C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0" y="-2870"/>
                <a:ext cx="2520" cy="1800"/>
              </a:xfrm>
              <a:custGeom>
                <a:avLst/>
                <a:gdLst>
                  <a:gd name="T0" fmla="+- 0 1440 1440"/>
                  <a:gd name="T1" fmla="*/ T0 w 2520"/>
                  <a:gd name="T2" fmla="+- 0 -2870 -2870"/>
                  <a:gd name="T3" fmla="*/ -2870 h 1800"/>
                  <a:gd name="T4" fmla="+- 0 1440 1440"/>
                  <a:gd name="T5" fmla="*/ T4 w 2520"/>
                  <a:gd name="T6" fmla="+- 0 -1070 -2870"/>
                  <a:gd name="T7" fmla="*/ -1070 h 1800"/>
                  <a:gd name="T8" fmla="+- 0 3960 1440"/>
                  <a:gd name="T9" fmla="*/ T8 w 2520"/>
                  <a:gd name="T10" fmla="+- 0 -1070 -2870"/>
                  <a:gd name="T11" fmla="*/ -1070 h 1800"/>
                  <a:gd name="T12" fmla="+- 0 3960 1440"/>
                  <a:gd name="T13" fmla="*/ T12 w 2520"/>
                  <a:gd name="T14" fmla="+- 0 -2870 -2870"/>
                  <a:gd name="T15" fmla="*/ -2870 h 1800"/>
                  <a:gd name="T16" fmla="+- 0 1440 1440"/>
                  <a:gd name="T17" fmla="*/ T16 w 2520"/>
                  <a:gd name="T18" fmla="+- 0 -2870 -2870"/>
                  <a:gd name="T19" fmla="*/ -2870 h 1800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520" h="1800">
                    <a:moveTo>
                      <a:pt x="0" y="0"/>
                    </a:moveTo>
                    <a:lnTo>
                      <a:pt x="0" y="1800"/>
                    </a:lnTo>
                    <a:lnTo>
                      <a:pt x="2520" y="1800"/>
                    </a:lnTo>
                    <a:lnTo>
                      <a:pt x="25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CC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CN" sz="1400" b="1" i="0"/>
                  <a:t>Initialization</a:t>
                </a:r>
                <a:endParaRPr lang="zh-CN" altLang="en-US" sz="1400" i="0"/>
              </a:p>
            </p:txBody>
          </p:sp>
        </p:grpSp>
        <p:grpSp>
          <p:nvGrpSpPr>
            <p:cNvPr id="7" name="Group 22">
              <a:extLst>
                <a:ext uri="{FF2B5EF4-FFF2-40B4-BE49-F238E27FC236}">
                  <a16:creationId xmlns:a16="http://schemas.microsoft.com/office/drawing/2014/main" id="{5676BFE0-33E2-4C7D-9B98-506335730C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00" y="-2870"/>
              <a:ext cx="2280" cy="1800"/>
              <a:chOff x="5400" y="-2870"/>
              <a:chExt cx="2280" cy="1800"/>
            </a:xfrm>
          </p:grpSpPr>
          <p:sp>
            <p:nvSpPr>
              <p:cNvPr id="32" name="Freeform 23">
                <a:extLst>
                  <a:ext uri="{FF2B5EF4-FFF2-40B4-BE49-F238E27FC236}">
                    <a16:creationId xmlns:a16="http://schemas.microsoft.com/office/drawing/2014/main" id="{7F3FE7CE-8B87-4B29-BBBD-132B563052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0" y="-2870"/>
                <a:ext cx="2280" cy="1800"/>
              </a:xfrm>
              <a:custGeom>
                <a:avLst/>
                <a:gdLst>
                  <a:gd name="T0" fmla="+- 0 5400 5400"/>
                  <a:gd name="T1" fmla="*/ T0 w 2280"/>
                  <a:gd name="T2" fmla="+- 0 -2870 -2870"/>
                  <a:gd name="T3" fmla="*/ -2870 h 1800"/>
                  <a:gd name="T4" fmla="+- 0 5400 5400"/>
                  <a:gd name="T5" fmla="*/ T4 w 2280"/>
                  <a:gd name="T6" fmla="+- 0 -1070 -2870"/>
                  <a:gd name="T7" fmla="*/ -1070 h 1800"/>
                  <a:gd name="T8" fmla="+- 0 7680 5400"/>
                  <a:gd name="T9" fmla="*/ T8 w 2280"/>
                  <a:gd name="T10" fmla="+- 0 -1070 -2870"/>
                  <a:gd name="T11" fmla="*/ -1070 h 1800"/>
                  <a:gd name="T12" fmla="+- 0 7680 5400"/>
                  <a:gd name="T13" fmla="*/ T12 w 2280"/>
                  <a:gd name="T14" fmla="+- 0 -2870 -2870"/>
                  <a:gd name="T15" fmla="*/ -2870 h 1800"/>
                  <a:gd name="T16" fmla="+- 0 5400 5400"/>
                  <a:gd name="T17" fmla="*/ T16 w 2280"/>
                  <a:gd name="T18" fmla="+- 0 -2870 -2870"/>
                  <a:gd name="T19" fmla="*/ -2870 h 1800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280" h="1800">
                    <a:moveTo>
                      <a:pt x="0" y="0"/>
                    </a:moveTo>
                    <a:lnTo>
                      <a:pt x="0" y="1800"/>
                    </a:lnTo>
                    <a:lnTo>
                      <a:pt x="2280" y="1800"/>
                    </a:lnTo>
                    <a:lnTo>
                      <a:pt x="2280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CN" sz="1400" b="1" i="0"/>
                  <a:t>Mutation</a:t>
                </a:r>
                <a:endParaRPr lang="zh-CN" altLang="en-US" sz="1400" i="0"/>
              </a:p>
            </p:txBody>
          </p:sp>
        </p:grpSp>
        <p:grpSp>
          <p:nvGrpSpPr>
            <p:cNvPr id="8" name="Group 24">
              <a:extLst>
                <a:ext uri="{FF2B5EF4-FFF2-40B4-BE49-F238E27FC236}">
                  <a16:creationId xmlns:a16="http://schemas.microsoft.com/office/drawing/2014/main" id="{E67EE844-C106-4CDA-BDE9-0D725742E5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00" y="-2870"/>
              <a:ext cx="2280" cy="1800"/>
              <a:chOff x="5400" y="-2870"/>
              <a:chExt cx="2280" cy="1800"/>
            </a:xfrm>
          </p:grpSpPr>
          <p:sp>
            <p:nvSpPr>
              <p:cNvPr id="31" name="Freeform 25">
                <a:extLst>
                  <a:ext uri="{FF2B5EF4-FFF2-40B4-BE49-F238E27FC236}">
                    <a16:creationId xmlns:a16="http://schemas.microsoft.com/office/drawing/2014/main" id="{8C40F4CC-3574-44E7-B425-1FBEE31CBC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0" y="-2870"/>
                <a:ext cx="2280" cy="1800"/>
              </a:xfrm>
              <a:custGeom>
                <a:avLst/>
                <a:gdLst>
                  <a:gd name="T0" fmla="+- 0 5400 5400"/>
                  <a:gd name="T1" fmla="*/ T0 w 2280"/>
                  <a:gd name="T2" fmla="+- 0 -2870 -2870"/>
                  <a:gd name="T3" fmla="*/ -2870 h 1800"/>
                  <a:gd name="T4" fmla="+- 0 5400 5400"/>
                  <a:gd name="T5" fmla="*/ T4 w 2280"/>
                  <a:gd name="T6" fmla="+- 0 -1070 -2870"/>
                  <a:gd name="T7" fmla="*/ -1070 h 1800"/>
                  <a:gd name="T8" fmla="+- 0 7680 5400"/>
                  <a:gd name="T9" fmla="*/ T8 w 2280"/>
                  <a:gd name="T10" fmla="+- 0 -1070 -2870"/>
                  <a:gd name="T11" fmla="*/ -1070 h 1800"/>
                  <a:gd name="T12" fmla="+- 0 7680 5400"/>
                  <a:gd name="T13" fmla="*/ T12 w 2280"/>
                  <a:gd name="T14" fmla="+- 0 -2870 -2870"/>
                  <a:gd name="T15" fmla="*/ -2870 h 1800"/>
                  <a:gd name="T16" fmla="+- 0 5400 5400"/>
                  <a:gd name="T17" fmla="*/ T16 w 2280"/>
                  <a:gd name="T18" fmla="+- 0 -2870 -2870"/>
                  <a:gd name="T19" fmla="*/ -2870 h 1800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280" h="1800">
                    <a:moveTo>
                      <a:pt x="0" y="0"/>
                    </a:moveTo>
                    <a:lnTo>
                      <a:pt x="0" y="1800"/>
                    </a:lnTo>
                    <a:lnTo>
                      <a:pt x="2280" y="1800"/>
                    </a:lnTo>
                    <a:lnTo>
                      <a:pt x="228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" name="Group 26">
              <a:extLst>
                <a:ext uri="{FF2B5EF4-FFF2-40B4-BE49-F238E27FC236}">
                  <a16:creationId xmlns:a16="http://schemas.microsoft.com/office/drawing/2014/main" id="{675FAE94-F84A-4179-B28B-33CC5E5A90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0" y="-2039"/>
              <a:ext cx="1450" cy="67"/>
              <a:chOff x="3950" y="-2039"/>
              <a:chExt cx="1450" cy="67"/>
            </a:xfrm>
          </p:grpSpPr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65328DAF-D17D-4672-89EF-7BCD1D81E9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0" y="-2039"/>
                <a:ext cx="1450" cy="67"/>
              </a:xfrm>
              <a:custGeom>
                <a:avLst/>
                <a:gdLst>
                  <a:gd name="T0" fmla="+- 0 5309 3950"/>
                  <a:gd name="T1" fmla="*/ T0 w 1450"/>
                  <a:gd name="T2" fmla="+- 0 -2030 -2039"/>
                  <a:gd name="T3" fmla="*/ -2030 h 67"/>
                  <a:gd name="T4" fmla="+- 0 5299 3950"/>
                  <a:gd name="T5" fmla="*/ T4 w 1450"/>
                  <a:gd name="T6" fmla="+- 0 -2039 -2039"/>
                  <a:gd name="T7" fmla="*/ -2039 h 67"/>
                  <a:gd name="T8" fmla="+- 0 3960 3950"/>
                  <a:gd name="T9" fmla="*/ T8 w 1450"/>
                  <a:gd name="T10" fmla="+- 0 -2039 -2039"/>
                  <a:gd name="T11" fmla="*/ -2039 h 67"/>
                  <a:gd name="T12" fmla="+- 0 3950 3950"/>
                  <a:gd name="T13" fmla="*/ T12 w 1450"/>
                  <a:gd name="T14" fmla="+- 0 -2030 -2039"/>
                  <a:gd name="T15" fmla="*/ -2030 h 67"/>
                  <a:gd name="T16" fmla="+- 0 3960 3950"/>
                  <a:gd name="T17" fmla="*/ T16 w 1450"/>
                  <a:gd name="T18" fmla="+- 0 -2020 -2039"/>
                  <a:gd name="T19" fmla="*/ -2020 h 67"/>
                  <a:gd name="T20" fmla="+- 0 5299 3950"/>
                  <a:gd name="T21" fmla="*/ T20 w 1450"/>
                  <a:gd name="T22" fmla="+- 0 -2020 -2039"/>
                  <a:gd name="T23" fmla="*/ -2020 h 67"/>
                  <a:gd name="T24" fmla="+- 0 5309 3950"/>
                  <a:gd name="T25" fmla="*/ T24 w 1450"/>
                  <a:gd name="T26" fmla="+- 0 -2030 -2039"/>
                  <a:gd name="T27" fmla="*/ -2030 h 6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</a:cxnLst>
                <a:rect l="0" t="0" r="r" b="b"/>
                <a:pathLst>
                  <a:path w="1450" h="67">
                    <a:moveTo>
                      <a:pt x="1359" y="9"/>
                    </a:moveTo>
                    <a:lnTo>
                      <a:pt x="1349" y="0"/>
                    </a:lnTo>
                    <a:lnTo>
                      <a:pt x="10" y="0"/>
                    </a:lnTo>
                    <a:lnTo>
                      <a:pt x="0" y="9"/>
                    </a:lnTo>
                    <a:lnTo>
                      <a:pt x="10" y="19"/>
                    </a:lnTo>
                    <a:lnTo>
                      <a:pt x="1349" y="19"/>
                    </a:lnTo>
                    <a:lnTo>
                      <a:pt x="1359" y="9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F1B9C2AD-42D3-4C2D-81A8-14225528DD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0" y="-2039"/>
                <a:ext cx="1450" cy="67"/>
              </a:xfrm>
              <a:custGeom>
                <a:avLst/>
                <a:gdLst>
                  <a:gd name="T0" fmla="+- 0 5400 3950"/>
                  <a:gd name="T1" fmla="*/ T0 w 1450"/>
                  <a:gd name="T2" fmla="+- 0 -2030 -2039"/>
                  <a:gd name="T3" fmla="*/ -2030 h 67"/>
                  <a:gd name="T4" fmla="+- 0 5280 3950"/>
                  <a:gd name="T5" fmla="*/ T4 w 1450"/>
                  <a:gd name="T6" fmla="+- 0 -2092 -2039"/>
                  <a:gd name="T7" fmla="*/ -2092 h 67"/>
                  <a:gd name="T8" fmla="+- 0 5280 3950"/>
                  <a:gd name="T9" fmla="*/ T8 w 1450"/>
                  <a:gd name="T10" fmla="+- 0 -2039 -2039"/>
                  <a:gd name="T11" fmla="*/ -2039 h 67"/>
                  <a:gd name="T12" fmla="+- 0 5299 3950"/>
                  <a:gd name="T13" fmla="*/ T12 w 1450"/>
                  <a:gd name="T14" fmla="+- 0 -2039 -2039"/>
                  <a:gd name="T15" fmla="*/ -2039 h 67"/>
                  <a:gd name="T16" fmla="+- 0 5309 3950"/>
                  <a:gd name="T17" fmla="*/ T16 w 1450"/>
                  <a:gd name="T18" fmla="+- 0 -2030 -2039"/>
                  <a:gd name="T19" fmla="*/ -2030 h 67"/>
                  <a:gd name="T20" fmla="+- 0 5309 3950"/>
                  <a:gd name="T21" fmla="*/ T20 w 1450"/>
                  <a:gd name="T22" fmla="+- 0 -1986 -2039"/>
                  <a:gd name="T23" fmla="*/ -1986 h 67"/>
                  <a:gd name="T24" fmla="+- 0 5400 3950"/>
                  <a:gd name="T25" fmla="*/ T24 w 1450"/>
                  <a:gd name="T26" fmla="+- 0 -2030 -2039"/>
                  <a:gd name="T27" fmla="*/ -2030 h 6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</a:cxnLst>
                <a:rect l="0" t="0" r="r" b="b"/>
                <a:pathLst>
                  <a:path w="1450" h="67">
                    <a:moveTo>
                      <a:pt x="1450" y="9"/>
                    </a:moveTo>
                    <a:lnTo>
                      <a:pt x="1330" y="-53"/>
                    </a:lnTo>
                    <a:lnTo>
                      <a:pt x="1330" y="0"/>
                    </a:lnTo>
                    <a:lnTo>
                      <a:pt x="1349" y="0"/>
                    </a:lnTo>
                    <a:lnTo>
                      <a:pt x="1359" y="9"/>
                    </a:lnTo>
                    <a:lnTo>
                      <a:pt x="1359" y="53"/>
                    </a:lnTo>
                    <a:lnTo>
                      <a:pt x="1450" y="9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F277FC26-44DF-4981-82C0-85D9532EF3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0" y="-2039"/>
                <a:ext cx="1450" cy="67"/>
              </a:xfrm>
              <a:custGeom>
                <a:avLst/>
                <a:gdLst>
                  <a:gd name="T0" fmla="+- 0 5309 3950"/>
                  <a:gd name="T1" fmla="*/ T0 w 1450"/>
                  <a:gd name="T2" fmla="+- 0 -1986 -2039"/>
                  <a:gd name="T3" fmla="*/ -1986 h 67"/>
                  <a:gd name="T4" fmla="+- 0 5309 3950"/>
                  <a:gd name="T5" fmla="*/ T4 w 1450"/>
                  <a:gd name="T6" fmla="+- 0 -2030 -2039"/>
                  <a:gd name="T7" fmla="*/ -2030 h 67"/>
                  <a:gd name="T8" fmla="+- 0 5299 3950"/>
                  <a:gd name="T9" fmla="*/ T8 w 1450"/>
                  <a:gd name="T10" fmla="+- 0 -2020 -2039"/>
                  <a:gd name="T11" fmla="*/ -2020 h 67"/>
                  <a:gd name="T12" fmla="+- 0 5280 3950"/>
                  <a:gd name="T13" fmla="*/ T12 w 1450"/>
                  <a:gd name="T14" fmla="+- 0 -2020 -2039"/>
                  <a:gd name="T15" fmla="*/ -2020 h 67"/>
                  <a:gd name="T16" fmla="+- 0 5280 3950"/>
                  <a:gd name="T17" fmla="*/ T16 w 1450"/>
                  <a:gd name="T18" fmla="+- 0 -1972 -2039"/>
                  <a:gd name="T19" fmla="*/ -1972 h 67"/>
                  <a:gd name="T20" fmla="+- 0 5309 3950"/>
                  <a:gd name="T21" fmla="*/ T20 w 1450"/>
                  <a:gd name="T22" fmla="+- 0 -1986 -2039"/>
                  <a:gd name="T23" fmla="*/ -1986 h 6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</a:cxnLst>
                <a:rect l="0" t="0" r="r" b="b"/>
                <a:pathLst>
                  <a:path w="1450" h="67">
                    <a:moveTo>
                      <a:pt x="1359" y="53"/>
                    </a:moveTo>
                    <a:lnTo>
                      <a:pt x="1359" y="9"/>
                    </a:lnTo>
                    <a:lnTo>
                      <a:pt x="1349" y="19"/>
                    </a:lnTo>
                    <a:lnTo>
                      <a:pt x="1330" y="19"/>
                    </a:lnTo>
                    <a:lnTo>
                      <a:pt x="1330" y="67"/>
                    </a:lnTo>
                    <a:lnTo>
                      <a:pt x="1359" y="53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0" name="Group 30">
              <a:extLst>
                <a:ext uri="{FF2B5EF4-FFF2-40B4-BE49-F238E27FC236}">
                  <a16:creationId xmlns:a16="http://schemas.microsoft.com/office/drawing/2014/main" id="{B8FA3C3D-3206-40BA-B0E4-0492C3A91B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0" y="-2870"/>
              <a:ext cx="2760" cy="1800"/>
              <a:chOff x="8640" y="-2870"/>
              <a:chExt cx="2760" cy="1800"/>
            </a:xfrm>
          </p:grpSpPr>
          <p:sp>
            <p:nvSpPr>
              <p:cNvPr id="27" name="Freeform 31">
                <a:extLst>
                  <a:ext uri="{FF2B5EF4-FFF2-40B4-BE49-F238E27FC236}">
                    <a16:creationId xmlns:a16="http://schemas.microsoft.com/office/drawing/2014/main" id="{DA80491A-EA76-4E38-9F80-CA3A5F0921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0" y="-2870"/>
                <a:ext cx="2760" cy="1800"/>
              </a:xfrm>
              <a:custGeom>
                <a:avLst/>
                <a:gdLst>
                  <a:gd name="T0" fmla="+- 0 8640 8640"/>
                  <a:gd name="T1" fmla="*/ T0 w 2760"/>
                  <a:gd name="T2" fmla="+- 0 -2870 -2870"/>
                  <a:gd name="T3" fmla="*/ -2870 h 1800"/>
                  <a:gd name="T4" fmla="+- 0 8640 8640"/>
                  <a:gd name="T5" fmla="*/ T4 w 2760"/>
                  <a:gd name="T6" fmla="+- 0 -1070 -2870"/>
                  <a:gd name="T7" fmla="*/ -1070 h 1800"/>
                  <a:gd name="T8" fmla="+- 0 11400 8640"/>
                  <a:gd name="T9" fmla="*/ T8 w 2760"/>
                  <a:gd name="T10" fmla="+- 0 -1070 -2870"/>
                  <a:gd name="T11" fmla="*/ -1070 h 1800"/>
                  <a:gd name="T12" fmla="+- 0 11400 8640"/>
                  <a:gd name="T13" fmla="*/ T12 w 2760"/>
                  <a:gd name="T14" fmla="+- 0 -2870 -2870"/>
                  <a:gd name="T15" fmla="*/ -2870 h 1800"/>
                  <a:gd name="T16" fmla="+- 0 8640 8640"/>
                  <a:gd name="T17" fmla="*/ T16 w 2760"/>
                  <a:gd name="T18" fmla="+- 0 -2870 -2870"/>
                  <a:gd name="T19" fmla="*/ -2870 h 1800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760" h="1800">
                    <a:moveTo>
                      <a:pt x="0" y="0"/>
                    </a:moveTo>
                    <a:lnTo>
                      <a:pt x="0" y="1800"/>
                    </a:lnTo>
                    <a:lnTo>
                      <a:pt x="2760" y="1800"/>
                    </a:lnTo>
                    <a:lnTo>
                      <a:pt x="276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CN" sz="1400" b="1" i="0"/>
                  <a:t>Recombination</a:t>
                </a:r>
                <a:endParaRPr lang="zh-CN" altLang="en-US" sz="1400" i="0"/>
              </a:p>
            </p:txBody>
          </p:sp>
        </p:grpSp>
        <p:grpSp>
          <p:nvGrpSpPr>
            <p:cNvPr id="11" name="Group 32">
              <a:extLst>
                <a:ext uri="{FF2B5EF4-FFF2-40B4-BE49-F238E27FC236}">
                  <a16:creationId xmlns:a16="http://schemas.microsoft.com/office/drawing/2014/main" id="{5AABDD6D-2440-4150-8CF9-0B6B7A50C6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70" y="-1919"/>
              <a:ext cx="970" cy="67"/>
              <a:chOff x="7670" y="-1919"/>
              <a:chExt cx="970" cy="67"/>
            </a:xfrm>
          </p:grpSpPr>
          <p:sp>
            <p:nvSpPr>
              <p:cNvPr id="24" name="Freeform 33">
                <a:extLst>
                  <a:ext uri="{FF2B5EF4-FFF2-40B4-BE49-F238E27FC236}">
                    <a16:creationId xmlns:a16="http://schemas.microsoft.com/office/drawing/2014/main" id="{048C0849-E9C2-44C1-9F71-ED3513D249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0" y="-1919"/>
                <a:ext cx="970" cy="67"/>
              </a:xfrm>
              <a:custGeom>
                <a:avLst/>
                <a:gdLst>
                  <a:gd name="T0" fmla="+- 0 8549 7670"/>
                  <a:gd name="T1" fmla="*/ T0 w 970"/>
                  <a:gd name="T2" fmla="+- 0 -1910 -1919"/>
                  <a:gd name="T3" fmla="*/ -1910 h 67"/>
                  <a:gd name="T4" fmla="+- 0 8539 7670"/>
                  <a:gd name="T5" fmla="*/ T4 w 970"/>
                  <a:gd name="T6" fmla="+- 0 -1919 -1919"/>
                  <a:gd name="T7" fmla="*/ -1919 h 67"/>
                  <a:gd name="T8" fmla="+- 0 7680 7670"/>
                  <a:gd name="T9" fmla="*/ T8 w 970"/>
                  <a:gd name="T10" fmla="+- 0 -1919 -1919"/>
                  <a:gd name="T11" fmla="*/ -1919 h 67"/>
                  <a:gd name="T12" fmla="+- 0 7670 7670"/>
                  <a:gd name="T13" fmla="*/ T12 w 970"/>
                  <a:gd name="T14" fmla="+- 0 -1910 -1919"/>
                  <a:gd name="T15" fmla="*/ -1910 h 67"/>
                  <a:gd name="T16" fmla="+- 0 7680 7670"/>
                  <a:gd name="T17" fmla="*/ T16 w 970"/>
                  <a:gd name="T18" fmla="+- 0 -1900 -1919"/>
                  <a:gd name="T19" fmla="*/ -1900 h 67"/>
                  <a:gd name="T20" fmla="+- 0 8539 7670"/>
                  <a:gd name="T21" fmla="*/ T20 w 970"/>
                  <a:gd name="T22" fmla="+- 0 -1900 -1919"/>
                  <a:gd name="T23" fmla="*/ -1900 h 67"/>
                  <a:gd name="T24" fmla="+- 0 8549 7670"/>
                  <a:gd name="T25" fmla="*/ T24 w 970"/>
                  <a:gd name="T26" fmla="+- 0 -1910 -1919"/>
                  <a:gd name="T27" fmla="*/ -1910 h 6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</a:cxnLst>
                <a:rect l="0" t="0" r="r" b="b"/>
                <a:pathLst>
                  <a:path w="970" h="67">
                    <a:moveTo>
                      <a:pt x="879" y="9"/>
                    </a:moveTo>
                    <a:lnTo>
                      <a:pt x="869" y="0"/>
                    </a:lnTo>
                    <a:lnTo>
                      <a:pt x="10" y="0"/>
                    </a:lnTo>
                    <a:lnTo>
                      <a:pt x="0" y="9"/>
                    </a:lnTo>
                    <a:lnTo>
                      <a:pt x="10" y="19"/>
                    </a:lnTo>
                    <a:lnTo>
                      <a:pt x="869" y="19"/>
                    </a:lnTo>
                    <a:lnTo>
                      <a:pt x="879" y="9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34">
                <a:extLst>
                  <a:ext uri="{FF2B5EF4-FFF2-40B4-BE49-F238E27FC236}">
                    <a16:creationId xmlns:a16="http://schemas.microsoft.com/office/drawing/2014/main" id="{D9429647-5366-457C-B15B-73210B5F08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0" y="-1919"/>
                <a:ext cx="970" cy="67"/>
              </a:xfrm>
              <a:custGeom>
                <a:avLst/>
                <a:gdLst>
                  <a:gd name="T0" fmla="+- 0 8640 7670"/>
                  <a:gd name="T1" fmla="*/ T0 w 970"/>
                  <a:gd name="T2" fmla="+- 0 -1910 -1919"/>
                  <a:gd name="T3" fmla="*/ -1910 h 67"/>
                  <a:gd name="T4" fmla="+- 0 8520 7670"/>
                  <a:gd name="T5" fmla="*/ T4 w 970"/>
                  <a:gd name="T6" fmla="+- 0 -1972 -1919"/>
                  <a:gd name="T7" fmla="*/ -1972 h 67"/>
                  <a:gd name="T8" fmla="+- 0 8520 7670"/>
                  <a:gd name="T9" fmla="*/ T8 w 970"/>
                  <a:gd name="T10" fmla="+- 0 -1919 -1919"/>
                  <a:gd name="T11" fmla="*/ -1919 h 67"/>
                  <a:gd name="T12" fmla="+- 0 8539 7670"/>
                  <a:gd name="T13" fmla="*/ T12 w 970"/>
                  <a:gd name="T14" fmla="+- 0 -1919 -1919"/>
                  <a:gd name="T15" fmla="*/ -1919 h 67"/>
                  <a:gd name="T16" fmla="+- 0 8549 7670"/>
                  <a:gd name="T17" fmla="*/ T16 w 970"/>
                  <a:gd name="T18" fmla="+- 0 -1910 -1919"/>
                  <a:gd name="T19" fmla="*/ -1910 h 67"/>
                  <a:gd name="T20" fmla="+- 0 8549 7670"/>
                  <a:gd name="T21" fmla="*/ T20 w 970"/>
                  <a:gd name="T22" fmla="+- 0 -1866 -1919"/>
                  <a:gd name="T23" fmla="*/ -1866 h 67"/>
                  <a:gd name="T24" fmla="+- 0 8640 7670"/>
                  <a:gd name="T25" fmla="*/ T24 w 970"/>
                  <a:gd name="T26" fmla="+- 0 -1910 -1919"/>
                  <a:gd name="T27" fmla="*/ -1910 h 6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</a:cxnLst>
                <a:rect l="0" t="0" r="r" b="b"/>
                <a:pathLst>
                  <a:path w="970" h="67">
                    <a:moveTo>
                      <a:pt x="970" y="9"/>
                    </a:moveTo>
                    <a:lnTo>
                      <a:pt x="850" y="-53"/>
                    </a:lnTo>
                    <a:lnTo>
                      <a:pt x="850" y="0"/>
                    </a:lnTo>
                    <a:lnTo>
                      <a:pt x="869" y="0"/>
                    </a:lnTo>
                    <a:lnTo>
                      <a:pt x="879" y="9"/>
                    </a:lnTo>
                    <a:lnTo>
                      <a:pt x="879" y="53"/>
                    </a:lnTo>
                    <a:lnTo>
                      <a:pt x="970" y="9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Freeform 35">
                <a:extLst>
                  <a:ext uri="{FF2B5EF4-FFF2-40B4-BE49-F238E27FC236}">
                    <a16:creationId xmlns:a16="http://schemas.microsoft.com/office/drawing/2014/main" id="{ADD2C1C5-5BCB-4A83-B05D-E3F3077B97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0" y="-1919"/>
                <a:ext cx="970" cy="67"/>
              </a:xfrm>
              <a:custGeom>
                <a:avLst/>
                <a:gdLst>
                  <a:gd name="T0" fmla="+- 0 8549 7670"/>
                  <a:gd name="T1" fmla="*/ T0 w 970"/>
                  <a:gd name="T2" fmla="+- 0 -1866 -1919"/>
                  <a:gd name="T3" fmla="*/ -1866 h 67"/>
                  <a:gd name="T4" fmla="+- 0 8549 7670"/>
                  <a:gd name="T5" fmla="*/ T4 w 970"/>
                  <a:gd name="T6" fmla="+- 0 -1910 -1919"/>
                  <a:gd name="T7" fmla="*/ -1910 h 67"/>
                  <a:gd name="T8" fmla="+- 0 8539 7670"/>
                  <a:gd name="T9" fmla="*/ T8 w 970"/>
                  <a:gd name="T10" fmla="+- 0 -1900 -1919"/>
                  <a:gd name="T11" fmla="*/ -1900 h 67"/>
                  <a:gd name="T12" fmla="+- 0 8520 7670"/>
                  <a:gd name="T13" fmla="*/ T12 w 970"/>
                  <a:gd name="T14" fmla="+- 0 -1900 -1919"/>
                  <a:gd name="T15" fmla="*/ -1900 h 67"/>
                  <a:gd name="T16" fmla="+- 0 8520 7670"/>
                  <a:gd name="T17" fmla="*/ T16 w 970"/>
                  <a:gd name="T18" fmla="+- 0 -1852 -1919"/>
                  <a:gd name="T19" fmla="*/ -1852 h 67"/>
                  <a:gd name="T20" fmla="+- 0 8549 7670"/>
                  <a:gd name="T21" fmla="*/ T20 w 970"/>
                  <a:gd name="T22" fmla="+- 0 -1866 -1919"/>
                  <a:gd name="T23" fmla="*/ -1866 h 6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</a:cxnLst>
                <a:rect l="0" t="0" r="r" b="b"/>
                <a:pathLst>
                  <a:path w="970" h="67">
                    <a:moveTo>
                      <a:pt x="879" y="53"/>
                    </a:moveTo>
                    <a:lnTo>
                      <a:pt x="879" y="9"/>
                    </a:lnTo>
                    <a:lnTo>
                      <a:pt x="869" y="19"/>
                    </a:lnTo>
                    <a:lnTo>
                      <a:pt x="850" y="19"/>
                    </a:lnTo>
                    <a:lnTo>
                      <a:pt x="850" y="67"/>
                    </a:lnTo>
                    <a:lnTo>
                      <a:pt x="879" y="53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2" name="Group 36">
              <a:extLst>
                <a:ext uri="{FF2B5EF4-FFF2-40B4-BE49-F238E27FC236}">
                  <a16:creationId xmlns:a16="http://schemas.microsoft.com/office/drawing/2014/main" id="{A076978C-8A3C-467A-86CB-D4097B1E9D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90" y="-1919"/>
              <a:ext cx="850" cy="67"/>
              <a:chOff x="11390" y="-1919"/>
              <a:chExt cx="850" cy="67"/>
            </a:xfrm>
          </p:grpSpPr>
          <p:sp>
            <p:nvSpPr>
              <p:cNvPr id="21" name="Freeform 37">
                <a:extLst>
                  <a:ext uri="{FF2B5EF4-FFF2-40B4-BE49-F238E27FC236}">
                    <a16:creationId xmlns:a16="http://schemas.microsoft.com/office/drawing/2014/main" id="{DBA38C79-7F26-46AA-BE16-5353EF7094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90" y="-1919"/>
                <a:ext cx="850" cy="67"/>
              </a:xfrm>
              <a:custGeom>
                <a:avLst/>
                <a:gdLst>
                  <a:gd name="T0" fmla="+- 0 12149 11390"/>
                  <a:gd name="T1" fmla="*/ T0 w 850"/>
                  <a:gd name="T2" fmla="+- 0 -1910 -1919"/>
                  <a:gd name="T3" fmla="*/ -1910 h 67"/>
                  <a:gd name="T4" fmla="+- 0 12139 11390"/>
                  <a:gd name="T5" fmla="*/ T4 w 850"/>
                  <a:gd name="T6" fmla="+- 0 -1919 -1919"/>
                  <a:gd name="T7" fmla="*/ -1919 h 67"/>
                  <a:gd name="T8" fmla="+- 0 11400 11390"/>
                  <a:gd name="T9" fmla="*/ T8 w 850"/>
                  <a:gd name="T10" fmla="+- 0 -1919 -1919"/>
                  <a:gd name="T11" fmla="*/ -1919 h 67"/>
                  <a:gd name="T12" fmla="+- 0 11390 11390"/>
                  <a:gd name="T13" fmla="*/ T12 w 850"/>
                  <a:gd name="T14" fmla="+- 0 -1910 -1919"/>
                  <a:gd name="T15" fmla="*/ -1910 h 67"/>
                  <a:gd name="T16" fmla="+- 0 11400 11390"/>
                  <a:gd name="T17" fmla="*/ T16 w 850"/>
                  <a:gd name="T18" fmla="+- 0 -1900 -1919"/>
                  <a:gd name="T19" fmla="*/ -1900 h 67"/>
                  <a:gd name="T20" fmla="+- 0 12139 11390"/>
                  <a:gd name="T21" fmla="*/ T20 w 850"/>
                  <a:gd name="T22" fmla="+- 0 -1900 -1919"/>
                  <a:gd name="T23" fmla="*/ -1900 h 67"/>
                  <a:gd name="T24" fmla="+- 0 12149 11390"/>
                  <a:gd name="T25" fmla="*/ T24 w 850"/>
                  <a:gd name="T26" fmla="+- 0 -1910 -1919"/>
                  <a:gd name="T27" fmla="*/ -1910 h 6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</a:cxnLst>
                <a:rect l="0" t="0" r="r" b="b"/>
                <a:pathLst>
                  <a:path w="850" h="67">
                    <a:moveTo>
                      <a:pt x="759" y="9"/>
                    </a:moveTo>
                    <a:lnTo>
                      <a:pt x="749" y="0"/>
                    </a:lnTo>
                    <a:lnTo>
                      <a:pt x="10" y="0"/>
                    </a:lnTo>
                    <a:lnTo>
                      <a:pt x="0" y="9"/>
                    </a:lnTo>
                    <a:lnTo>
                      <a:pt x="10" y="19"/>
                    </a:lnTo>
                    <a:lnTo>
                      <a:pt x="749" y="19"/>
                    </a:lnTo>
                    <a:lnTo>
                      <a:pt x="759" y="9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30EA58F2-A0C4-4247-8878-1D67C0C1E1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90" y="-1919"/>
                <a:ext cx="850" cy="67"/>
              </a:xfrm>
              <a:custGeom>
                <a:avLst/>
                <a:gdLst>
                  <a:gd name="T0" fmla="+- 0 12240 11390"/>
                  <a:gd name="T1" fmla="*/ T0 w 850"/>
                  <a:gd name="T2" fmla="+- 0 -1910 -1919"/>
                  <a:gd name="T3" fmla="*/ -1910 h 67"/>
                  <a:gd name="T4" fmla="+- 0 12120 11390"/>
                  <a:gd name="T5" fmla="*/ T4 w 850"/>
                  <a:gd name="T6" fmla="+- 0 -1972 -1919"/>
                  <a:gd name="T7" fmla="*/ -1972 h 67"/>
                  <a:gd name="T8" fmla="+- 0 12120 11390"/>
                  <a:gd name="T9" fmla="*/ T8 w 850"/>
                  <a:gd name="T10" fmla="+- 0 -1919 -1919"/>
                  <a:gd name="T11" fmla="*/ -1919 h 67"/>
                  <a:gd name="T12" fmla="+- 0 12139 11390"/>
                  <a:gd name="T13" fmla="*/ T12 w 850"/>
                  <a:gd name="T14" fmla="+- 0 -1919 -1919"/>
                  <a:gd name="T15" fmla="*/ -1919 h 67"/>
                  <a:gd name="T16" fmla="+- 0 12149 11390"/>
                  <a:gd name="T17" fmla="*/ T16 w 850"/>
                  <a:gd name="T18" fmla="+- 0 -1910 -1919"/>
                  <a:gd name="T19" fmla="*/ -1910 h 67"/>
                  <a:gd name="T20" fmla="+- 0 12149 11390"/>
                  <a:gd name="T21" fmla="*/ T20 w 850"/>
                  <a:gd name="T22" fmla="+- 0 -1866 -1919"/>
                  <a:gd name="T23" fmla="*/ -1866 h 67"/>
                  <a:gd name="T24" fmla="+- 0 12240 11390"/>
                  <a:gd name="T25" fmla="*/ T24 w 850"/>
                  <a:gd name="T26" fmla="+- 0 -1910 -1919"/>
                  <a:gd name="T27" fmla="*/ -1910 h 6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</a:cxnLst>
                <a:rect l="0" t="0" r="r" b="b"/>
                <a:pathLst>
                  <a:path w="850" h="67">
                    <a:moveTo>
                      <a:pt x="850" y="9"/>
                    </a:moveTo>
                    <a:lnTo>
                      <a:pt x="730" y="-53"/>
                    </a:lnTo>
                    <a:lnTo>
                      <a:pt x="730" y="0"/>
                    </a:lnTo>
                    <a:lnTo>
                      <a:pt x="749" y="0"/>
                    </a:lnTo>
                    <a:lnTo>
                      <a:pt x="759" y="9"/>
                    </a:lnTo>
                    <a:lnTo>
                      <a:pt x="759" y="53"/>
                    </a:lnTo>
                    <a:lnTo>
                      <a:pt x="850" y="9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F2B6ADF6-9438-47DA-846B-AE815663E6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90" y="-1919"/>
                <a:ext cx="850" cy="67"/>
              </a:xfrm>
              <a:custGeom>
                <a:avLst/>
                <a:gdLst>
                  <a:gd name="T0" fmla="+- 0 12149 11390"/>
                  <a:gd name="T1" fmla="*/ T0 w 850"/>
                  <a:gd name="T2" fmla="+- 0 -1866 -1919"/>
                  <a:gd name="T3" fmla="*/ -1866 h 67"/>
                  <a:gd name="T4" fmla="+- 0 12149 11390"/>
                  <a:gd name="T5" fmla="*/ T4 w 850"/>
                  <a:gd name="T6" fmla="+- 0 -1910 -1919"/>
                  <a:gd name="T7" fmla="*/ -1910 h 67"/>
                  <a:gd name="T8" fmla="+- 0 12139 11390"/>
                  <a:gd name="T9" fmla="*/ T8 w 850"/>
                  <a:gd name="T10" fmla="+- 0 -1900 -1919"/>
                  <a:gd name="T11" fmla="*/ -1900 h 67"/>
                  <a:gd name="T12" fmla="+- 0 12120 11390"/>
                  <a:gd name="T13" fmla="*/ T12 w 850"/>
                  <a:gd name="T14" fmla="+- 0 -1900 -1919"/>
                  <a:gd name="T15" fmla="*/ -1900 h 67"/>
                  <a:gd name="T16" fmla="+- 0 12120 11390"/>
                  <a:gd name="T17" fmla="*/ T16 w 850"/>
                  <a:gd name="T18" fmla="+- 0 -1852 -1919"/>
                  <a:gd name="T19" fmla="*/ -1852 h 67"/>
                  <a:gd name="T20" fmla="+- 0 12149 11390"/>
                  <a:gd name="T21" fmla="*/ T20 w 850"/>
                  <a:gd name="T22" fmla="+- 0 -1866 -1919"/>
                  <a:gd name="T23" fmla="*/ -1866 h 6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</a:cxnLst>
                <a:rect l="0" t="0" r="r" b="b"/>
                <a:pathLst>
                  <a:path w="850" h="67">
                    <a:moveTo>
                      <a:pt x="759" y="53"/>
                    </a:moveTo>
                    <a:lnTo>
                      <a:pt x="759" y="9"/>
                    </a:lnTo>
                    <a:lnTo>
                      <a:pt x="749" y="19"/>
                    </a:lnTo>
                    <a:lnTo>
                      <a:pt x="730" y="19"/>
                    </a:lnTo>
                    <a:lnTo>
                      <a:pt x="730" y="67"/>
                    </a:lnTo>
                    <a:lnTo>
                      <a:pt x="759" y="53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3" name="Group 40">
              <a:extLst>
                <a:ext uri="{FF2B5EF4-FFF2-40B4-BE49-F238E27FC236}">
                  <a16:creationId xmlns:a16="http://schemas.microsoft.com/office/drawing/2014/main" id="{D1D5FB67-D78B-4C66-9178-A809AC3DB4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80" y="-3830"/>
              <a:ext cx="6840" cy="960"/>
              <a:chOff x="6480" y="-3830"/>
              <a:chExt cx="6840" cy="960"/>
            </a:xfrm>
          </p:grpSpPr>
          <p:sp>
            <p:nvSpPr>
              <p:cNvPr id="20" name="Freeform 41">
                <a:extLst>
                  <a:ext uri="{FF2B5EF4-FFF2-40B4-BE49-F238E27FC236}">
                    <a16:creationId xmlns:a16="http://schemas.microsoft.com/office/drawing/2014/main" id="{F36378E3-AE56-4B9B-91E1-4AD6648CE0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80" y="-3830"/>
                <a:ext cx="6840" cy="960"/>
              </a:xfrm>
              <a:custGeom>
                <a:avLst/>
                <a:gdLst>
                  <a:gd name="T0" fmla="+- 0 13320 6480"/>
                  <a:gd name="T1" fmla="*/ T0 w 6840"/>
                  <a:gd name="T2" fmla="+- 0 -2870 -3830"/>
                  <a:gd name="T3" fmla="*/ -2870 h 960"/>
                  <a:gd name="T4" fmla="+- 0 13320 6480"/>
                  <a:gd name="T5" fmla="*/ T4 w 6840"/>
                  <a:gd name="T6" fmla="+- 0 -3830 -3830"/>
                  <a:gd name="T7" fmla="*/ -3830 h 960"/>
                  <a:gd name="T8" fmla="+- 0 6480 6480"/>
                  <a:gd name="T9" fmla="*/ T8 w 6840"/>
                  <a:gd name="T10" fmla="+- 0 -3830 -3830"/>
                  <a:gd name="T11" fmla="*/ -3830 h 960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</a:cxnLst>
                <a:rect l="0" t="0" r="r" b="b"/>
                <a:pathLst>
                  <a:path w="6840" h="960">
                    <a:moveTo>
                      <a:pt x="6840" y="960"/>
                    </a:moveTo>
                    <a:lnTo>
                      <a:pt x="6840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4" name="Group 42">
              <a:extLst>
                <a:ext uri="{FF2B5EF4-FFF2-40B4-BE49-F238E27FC236}">
                  <a16:creationId xmlns:a16="http://schemas.microsoft.com/office/drawing/2014/main" id="{299818A3-DDE7-4DD8-B79F-5BFE55DACF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18" y="-3839"/>
              <a:ext cx="120" cy="970"/>
              <a:chOff x="6418" y="-3839"/>
              <a:chExt cx="120" cy="970"/>
            </a:xfrm>
          </p:grpSpPr>
          <p:sp>
            <p:nvSpPr>
              <p:cNvPr id="17" name="Freeform 43">
                <a:extLst>
                  <a:ext uri="{FF2B5EF4-FFF2-40B4-BE49-F238E27FC236}">
                    <a16:creationId xmlns:a16="http://schemas.microsoft.com/office/drawing/2014/main" id="{A75303C9-1597-46DE-B800-273AD749CD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18" y="-3839"/>
                <a:ext cx="120" cy="970"/>
              </a:xfrm>
              <a:custGeom>
                <a:avLst/>
                <a:gdLst>
                  <a:gd name="T0" fmla="+- 0 6538 6418"/>
                  <a:gd name="T1" fmla="*/ T0 w 120"/>
                  <a:gd name="T2" fmla="+- 0 -2990 -3839"/>
                  <a:gd name="T3" fmla="*/ -2990 h 970"/>
                  <a:gd name="T4" fmla="+- 0 6418 6418"/>
                  <a:gd name="T5" fmla="*/ T4 w 120"/>
                  <a:gd name="T6" fmla="+- 0 -2990 -3839"/>
                  <a:gd name="T7" fmla="*/ -2990 h 970"/>
                  <a:gd name="T8" fmla="+- 0 6470 6418"/>
                  <a:gd name="T9" fmla="*/ T8 w 120"/>
                  <a:gd name="T10" fmla="+- 0 -2888 -3839"/>
                  <a:gd name="T11" fmla="*/ -2888 h 970"/>
                  <a:gd name="T12" fmla="+- 0 6470 6418"/>
                  <a:gd name="T13" fmla="*/ T12 w 120"/>
                  <a:gd name="T14" fmla="+- 0 -2970 -3839"/>
                  <a:gd name="T15" fmla="*/ -2970 h 970"/>
                  <a:gd name="T16" fmla="+- 0 6480 6418"/>
                  <a:gd name="T17" fmla="*/ T16 w 120"/>
                  <a:gd name="T18" fmla="+- 0 -2961 -3839"/>
                  <a:gd name="T19" fmla="*/ -2961 h 970"/>
                  <a:gd name="T20" fmla="+- 0 6490 6418"/>
                  <a:gd name="T21" fmla="*/ T20 w 120"/>
                  <a:gd name="T22" fmla="+- 0 -2970 -3839"/>
                  <a:gd name="T23" fmla="*/ -2970 h 970"/>
                  <a:gd name="T24" fmla="+- 0 6490 6418"/>
                  <a:gd name="T25" fmla="*/ T24 w 120"/>
                  <a:gd name="T26" fmla="+- 0 -2890 -3839"/>
                  <a:gd name="T27" fmla="*/ -2890 h 970"/>
                  <a:gd name="T28" fmla="+- 0 6538 6418"/>
                  <a:gd name="T29" fmla="*/ T28 w 120"/>
                  <a:gd name="T30" fmla="+- 0 -2990 -3839"/>
                  <a:gd name="T31" fmla="*/ -2990 h 970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</a:cxnLst>
                <a:rect l="0" t="0" r="r" b="b"/>
                <a:pathLst>
                  <a:path w="120" h="970">
                    <a:moveTo>
                      <a:pt x="120" y="849"/>
                    </a:moveTo>
                    <a:lnTo>
                      <a:pt x="0" y="849"/>
                    </a:lnTo>
                    <a:lnTo>
                      <a:pt x="52" y="951"/>
                    </a:lnTo>
                    <a:lnTo>
                      <a:pt x="52" y="869"/>
                    </a:lnTo>
                    <a:lnTo>
                      <a:pt x="62" y="878"/>
                    </a:lnTo>
                    <a:lnTo>
                      <a:pt x="72" y="869"/>
                    </a:lnTo>
                    <a:lnTo>
                      <a:pt x="72" y="949"/>
                    </a:lnTo>
                    <a:lnTo>
                      <a:pt x="120" y="849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44">
                <a:extLst>
                  <a:ext uri="{FF2B5EF4-FFF2-40B4-BE49-F238E27FC236}">
                    <a16:creationId xmlns:a16="http://schemas.microsoft.com/office/drawing/2014/main" id="{309AA54E-EC5B-42EF-83D6-194B6E2119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18" y="-3839"/>
                <a:ext cx="120" cy="970"/>
              </a:xfrm>
              <a:custGeom>
                <a:avLst/>
                <a:gdLst>
                  <a:gd name="T0" fmla="+- 0 6490 6418"/>
                  <a:gd name="T1" fmla="*/ T0 w 120"/>
                  <a:gd name="T2" fmla="+- 0 -2990 -3839"/>
                  <a:gd name="T3" fmla="*/ -2990 h 970"/>
                  <a:gd name="T4" fmla="+- 0 6490 6418"/>
                  <a:gd name="T5" fmla="*/ T4 w 120"/>
                  <a:gd name="T6" fmla="+- 0 -3830 -3839"/>
                  <a:gd name="T7" fmla="*/ -3830 h 970"/>
                  <a:gd name="T8" fmla="+- 0 6480 6418"/>
                  <a:gd name="T9" fmla="*/ T8 w 120"/>
                  <a:gd name="T10" fmla="+- 0 -3839 -3839"/>
                  <a:gd name="T11" fmla="*/ -3839 h 970"/>
                  <a:gd name="T12" fmla="+- 0 6470 6418"/>
                  <a:gd name="T13" fmla="*/ T12 w 120"/>
                  <a:gd name="T14" fmla="+- 0 -3830 -3839"/>
                  <a:gd name="T15" fmla="*/ -3830 h 970"/>
                  <a:gd name="T16" fmla="+- 0 6470 6418"/>
                  <a:gd name="T17" fmla="*/ T16 w 120"/>
                  <a:gd name="T18" fmla="+- 0 -2990 -3839"/>
                  <a:gd name="T19" fmla="*/ -2990 h 970"/>
                  <a:gd name="T20" fmla="+- 0 6490 6418"/>
                  <a:gd name="T21" fmla="*/ T20 w 120"/>
                  <a:gd name="T22" fmla="+- 0 -2990 -3839"/>
                  <a:gd name="T23" fmla="*/ -2990 h 970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</a:cxnLst>
                <a:rect l="0" t="0" r="r" b="b"/>
                <a:pathLst>
                  <a:path w="120" h="970">
                    <a:moveTo>
                      <a:pt x="72" y="849"/>
                    </a:moveTo>
                    <a:lnTo>
                      <a:pt x="72" y="9"/>
                    </a:lnTo>
                    <a:lnTo>
                      <a:pt x="62" y="0"/>
                    </a:lnTo>
                    <a:lnTo>
                      <a:pt x="52" y="9"/>
                    </a:lnTo>
                    <a:lnTo>
                      <a:pt x="52" y="849"/>
                    </a:lnTo>
                    <a:lnTo>
                      <a:pt x="72" y="849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45">
                <a:extLst>
                  <a:ext uri="{FF2B5EF4-FFF2-40B4-BE49-F238E27FC236}">
                    <a16:creationId xmlns:a16="http://schemas.microsoft.com/office/drawing/2014/main" id="{01DB5F44-099D-4AA9-B10D-DA5F5ABB1D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18" y="-3839"/>
                <a:ext cx="120" cy="970"/>
              </a:xfrm>
              <a:custGeom>
                <a:avLst/>
                <a:gdLst>
                  <a:gd name="T0" fmla="+- 0 6490 6418"/>
                  <a:gd name="T1" fmla="*/ T0 w 120"/>
                  <a:gd name="T2" fmla="+- 0 -2890 -3839"/>
                  <a:gd name="T3" fmla="*/ -2890 h 970"/>
                  <a:gd name="T4" fmla="+- 0 6490 6418"/>
                  <a:gd name="T5" fmla="*/ T4 w 120"/>
                  <a:gd name="T6" fmla="+- 0 -2970 -3839"/>
                  <a:gd name="T7" fmla="*/ -2970 h 970"/>
                  <a:gd name="T8" fmla="+- 0 6480 6418"/>
                  <a:gd name="T9" fmla="*/ T8 w 120"/>
                  <a:gd name="T10" fmla="+- 0 -2961 -3839"/>
                  <a:gd name="T11" fmla="*/ -2961 h 970"/>
                  <a:gd name="T12" fmla="+- 0 6470 6418"/>
                  <a:gd name="T13" fmla="*/ T12 w 120"/>
                  <a:gd name="T14" fmla="+- 0 -2970 -3839"/>
                  <a:gd name="T15" fmla="*/ -2970 h 970"/>
                  <a:gd name="T16" fmla="+- 0 6470 6418"/>
                  <a:gd name="T17" fmla="*/ T16 w 120"/>
                  <a:gd name="T18" fmla="+- 0 -2888 -3839"/>
                  <a:gd name="T19" fmla="*/ -2888 h 970"/>
                  <a:gd name="T20" fmla="+- 0 6480 6418"/>
                  <a:gd name="T21" fmla="*/ T20 w 120"/>
                  <a:gd name="T22" fmla="+- 0 -2870 -3839"/>
                  <a:gd name="T23" fmla="*/ -2870 h 970"/>
                  <a:gd name="T24" fmla="+- 0 6490 6418"/>
                  <a:gd name="T25" fmla="*/ T24 w 120"/>
                  <a:gd name="T26" fmla="+- 0 -2890 -3839"/>
                  <a:gd name="T27" fmla="*/ -2890 h 970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</a:cxnLst>
                <a:rect l="0" t="0" r="r" b="b"/>
                <a:pathLst>
                  <a:path w="120" h="970">
                    <a:moveTo>
                      <a:pt x="72" y="949"/>
                    </a:moveTo>
                    <a:lnTo>
                      <a:pt x="72" y="869"/>
                    </a:lnTo>
                    <a:lnTo>
                      <a:pt x="62" y="878"/>
                    </a:lnTo>
                    <a:lnTo>
                      <a:pt x="52" y="869"/>
                    </a:lnTo>
                    <a:lnTo>
                      <a:pt x="52" y="951"/>
                    </a:lnTo>
                    <a:lnTo>
                      <a:pt x="62" y="969"/>
                    </a:lnTo>
                    <a:lnTo>
                      <a:pt x="72" y="949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5" name="Group 46">
              <a:extLst>
                <a:ext uri="{FF2B5EF4-FFF2-40B4-BE49-F238E27FC236}">
                  <a16:creationId xmlns:a16="http://schemas.microsoft.com/office/drawing/2014/main" id="{A27486DE-4A5B-4D18-89E0-BC71CA9603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240" y="-2870"/>
              <a:ext cx="2280" cy="1800"/>
              <a:chOff x="12240" y="-2870"/>
              <a:chExt cx="2280" cy="1800"/>
            </a:xfrm>
          </p:grpSpPr>
          <p:sp>
            <p:nvSpPr>
              <p:cNvPr id="16" name="Freeform 47">
                <a:extLst>
                  <a:ext uri="{FF2B5EF4-FFF2-40B4-BE49-F238E27FC236}">
                    <a16:creationId xmlns:a16="http://schemas.microsoft.com/office/drawing/2014/main" id="{649CB4F2-BF0C-48D5-BCA0-3F14B76093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40" y="-2870"/>
                <a:ext cx="2280" cy="1800"/>
              </a:xfrm>
              <a:custGeom>
                <a:avLst/>
                <a:gdLst>
                  <a:gd name="T0" fmla="+- 0 12240 12240"/>
                  <a:gd name="T1" fmla="*/ T0 w 2280"/>
                  <a:gd name="T2" fmla="+- 0 -2870 -2870"/>
                  <a:gd name="T3" fmla="*/ -2870 h 1800"/>
                  <a:gd name="T4" fmla="+- 0 12240 12240"/>
                  <a:gd name="T5" fmla="*/ T4 w 2280"/>
                  <a:gd name="T6" fmla="+- 0 -1070 -2870"/>
                  <a:gd name="T7" fmla="*/ -1070 h 1800"/>
                  <a:gd name="T8" fmla="+- 0 14520 12240"/>
                  <a:gd name="T9" fmla="*/ T8 w 2280"/>
                  <a:gd name="T10" fmla="+- 0 -1070 -2870"/>
                  <a:gd name="T11" fmla="*/ -1070 h 1800"/>
                  <a:gd name="T12" fmla="+- 0 14520 12240"/>
                  <a:gd name="T13" fmla="*/ T12 w 2280"/>
                  <a:gd name="T14" fmla="+- 0 -2870 -2870"/>
                  <a:gd name="T15" fmla="*/ -2870 h 1800"/>
                  <a:gd name="T16" fmla="+- 0 12240 12240"/>
                  <a:gd name="T17" fmla="*/ T16 w 2280"/>
                  <a:gd name="T18" fmla="+- 0 -2870 -2870"/>
                  <a:gd name="T19" fmla="*/ -2870 h 1800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280" h="1800">
                    <a:moveTo>
                      <a:pt x="0" y="0"/>
                    </a:moveTo>
                    <a:lnTo>
                      <a:pt x="0" y="1800"/>
                    </a:lnTo>
                    <a:lnTo>
                      <a:pt x="2280" y="1800"/>
                    </a:lnTo>
                    <a:lnTo>
                      <a:pt x="228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CN" sz="1400" b="1" i="0"/>
                  <a:t>Selection</a:t>
                </a:r>
                <a:endParaRPr lang="zh-CN" altLang="en-US" sz="1400" i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8CF8004-0F58-4C34-8FD0-4FCBC0A6B4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4388376"/>
                <a:ext cx="7772400" cy="1368152"/>
              </a:xfrm>
            </p:spPr>
            <p:txBody>
              <a:bodyPr/>
              <a:lstStyle/>
              <a:p>
                <a:pPr marL="0" indent="0" algn="ctr">
                  <a:spcBef>
                    <a:spcPts val="800"/>
                  </a:spcBef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𝑟𝑎𝑛𝑑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[0,1]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•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/>
              </a:p>
              <a:p>
                <a:pPr marL="0" indent="0">
                  <a:spcBef>
                    <a:spcPts val="800"/>
                  </a:spcBef>
                  <a:spcAft>
                    <a:spcPts val="1000"/>
                  </a:spcAft>
                  <a:buNone/>
                </a:pPr>
                <a:r>
                  <a:rPr lang="en-US" altLang="zh-CN" sz="2000">
                    <a:solidFill>
                      <a:srgbClr val="FF0000"/>
                    </a:solidFill>
                  </a:rPr>
                  <a:t>Different</a:t>
                </a:r>
                <a:r>
                  <a:rPr lang="en-US" altLang="zh-CN" sz="20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𝑟𝑎𝑛𝑑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[0,1]</m:t>
                    </m:r>
                  </m:oMath>
                </a14:m>
                <a:r>
                  <a:rPr lang="zh-CN" altLang="en-US" sz="2000"/>
                  <a:t> </a:t>
                </a:r>
                <a:r>
                  <a:rPr lang="en-US" altLang="zh-CN" sz="2000">
                    <a:solidFill>
                      <a:srgbClr val="FF0000"/>
                    </a:solidFill>
                  </a:rPr>
                  <a:t>values are instantiated for each </a:t>
                </a:r>
                <a:r>
                  <a:rPr lang="en-US" altLang="zh-CN" sz="2000" i="1">
                    <a:solidFill>
                      <a:srgbClr val="FF0000"/>
                    </a:solidFill>
                  </a:rPr>
                  <a:t>i</a:t>
                </a:r>
                <a:r>
                  <a:rPr lang="en-US" altLang="zh-CN" sz="2000">
                    <a:solidFill>
                      <a:srgbClr val="FF0000"/>
                    </a:solidFill>
                  </a:rPr>
                  <a:t> and </a:t>
                </a:r>
                <a:r>
                  <a:rPr lang="en-US" altLang="zh-CN" sz="2000" i="1">
                    <a:solidFill>
                      <a:srgbClr val="FF0000"/>
                    </a:solidFill>
                  </a:rPr>
                  <a:t>j .</a:t>
                </a:r>
                <a:endParaRPr lang="zh-CN" altLang="en-US" sz="2000" i="1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8CF8004-0F58-4C34-8FD0-4FCBC0A6B4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4388376"/>
                <a:ext cx="7772400" cy="1368152"/>
              </a:xfrm>
              <a:blipFill>
                <a:blip r:embed="rId2"/>
                <a:stretch>
                  <a:fillRect l="-8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图片 35">
            <a:extLst>
              <a:ext uri="{FF2B5EF4-FFF2-40B4-BE49-F238E27FC236}">
                <a16:creationId xmlns:a16="http://schemas.microsoft.com/office/drawing/2014/main" id="{8431B931-5DF3-4AA1-B655-C6C10BB96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428" y="1752221"/>
            <a:ext cx="6257143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991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内容占位符 2">
                <a:extLst>
                  <a:ext uri="{FF2B5EF4-FFF2-40B4-BE49-F238E27FC236}">
                    <a16:creationId xmlns:a16="http://schemas.microsoft.com/office/drawing/2014/main" id="{501905C9-3EB0-4155-9AD4-F450AB5031A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35751" y="2204864"/>
                <a:ext cx="7772400" cy="37134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0488" tIns="44450" rIns="90488" bIns="4445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Font typeface="Wingdings" panose="05000000000000000000" pitchFamily="2" charset="2"/>
                  <a:buChar char="Ø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Ø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Ø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65000"/>
                  <a:buFont typeface="Wingdings" panose="05000000000000000000" pitchFamily="2" charset="2"/>
                  <a:buChar char="Ø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Ø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5000"/>
                  </a:lnSpc>
                </a:pPr>
                <a:r>
                  <a:rPr lang="en-US" altLang="zh-CN" sz="2400" i="0" dirty="0"/>
                  <a:t>For each vector select </a:t>
                </a:r>
                <a:r>
                  <a:rPr lang="en-US" altLang="zh-CN" sz="2400" i="0" dirty="0">
                    <a:solidFill>
                      <a:srgbClr val="0070C0"/>
                    </a:solidFill>
                  </a:rPr>
                  <a:t>three</a:t>
                </a:r>
                <a:r>
                  <a:rPr lang="en-US" altLang="zh-CN" sz="2400" i="0" dirty="0"/>
                  <a:t> other parameter vectors randomly.</a:t>
                </a:r>
                <a:endParaRPr lang="zh-CN" altLang="zh-CN" sz="2400" i="0" dirty="0"/>
              </a:p>
              <a:p>
                <a:pPr>
                  <a:lnSpc>
                    <a:spcPct val="125000"/>
                  </a:lnSpc>
                </a:pPr>
                <a:r>
                  <a:rPr lang="en-US" altLang="zh-CN" sz="2400" i="0" dirty="0"/>
                  <a:t>Add the weighted difference of two of the parameter vectors to the third to form </a:t>
                </a:r>
                <a:r>
                  <a:rPr lang="en-US" altLang="zh-CN" sz="2400" i="0" dirty="0">
                    <a:solidFill>
                      <a:srgbClr val="C00000"/>
                    </a:solidFill>
                  </a:rPr>
                  <a:t>a donor vector </a:t>
                </a:r>
                <a:r>
                  <a:rPr lang="en-US" altLang="zh-CN" sz="2400" i="0" dirty="0"/>
                  <a:t>(most commonly seen form of DE-mutation):</a:t>
                </a:r>
              </a:p>
              <a:p>
                <a:pPr marL="0" indent="0" algn="ctr">
                  <a:lnSpc>
                    <a:spcPct val="125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sSubSup>
                          <m:sSubSupPr>
                            <m:ctrlPr>
                              <a:rPr lang="en-US" altLang="zh-CN" sz="24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4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altLang="zh-CN" sz="2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• </m:t>
                    </m:r>
                  </m:oMath>
                </a14:m>
                <a:r>
                  <a:rPr lang="en-US" altLang="zh-CN" sz="2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sSubSup>
                          <m:sSub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altLang="zh-CN" sz="2400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sSubSup>
                          <m:sSub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altLang="zh-CN" sz="2400" dirty="0"/>
                  <a:t>)</a:t>
                </a:r>
                <a:endParaRPr lang="en-US" altLang="zh-CN" sz="2400" i="0" dirty="0"/>
              </a:p>
              <a:p>
                <a:pPr>
                  <a:lnSpc>
                    <a:spcPct val="125000"/>
                  </a:lnSpc>
                </a:pPr>
                <a:r>
                  <a:rPr lang="en-US" altLang="zh-CN" sz="2400" i="0" dirty="0"/>
                  <a:t>The scaling factor F is a constant from (0, 2)</a:t>
                </a:r>
                <a:endParaRPr lang="zh-CN" altLang="en-US" sz="2400" i="0" dirty="0"/>
              </a:p>
            </p:txBody>
          </p:sp>
        </mc:Choice>
        <mc:Fallback xmlns="">
          <p:sp>
            <p:nvSpPr>
              <p:cNvPr id="23" name="内容占位符 2">
                <a:extLst>
                  <a:ext uri="{FF2B5EF4-FFF2-40B4-BE49-F238E27FC236}">
                    <a16:creationId xmlns:a16="http://schemas.microsoft.com/office/drawing/2014/main" id="{501905C9-3EB0-4155-9AD4-F450AB503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5751" y="2204864"/>
                <a:ext cx="7772400" cy="3713438"/>
              </a:xfrm>
              <a:prstGeom prst="rect">
                <a:avLst/>
              </a:prstGeom>
              <a:blipFill>
                <a:blip r:embed="rId2"/>
                <a:stretch>
                  <a:fillRect t="-164" r="-314" b="-262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19">
            <a:extLst>
              <a:ext uri="{FF2B5EF4-FFF2-40B4-BE49-F238E27FC236}">
                <a16:creationId xmlns:a16="http://schemas.microsoft.com/office/drawing/2014/main" id="{122C4AC4-AEF2-4D2D-B62F-6FC220512866}"/>
              </a:ext>
            </a:extLst>
          </p:cNvPr>
          <p:cNvGrpSpPr>
            <a:grpSpLocks/>
          </p:cNvGrpSpPr>
          <p:nvPr/>
        </p:nvGrpSpPr>
        <p:grpSpPr bwMode="auto">
          <a:xfrm>
            <a:off x="1062000" y="266024"/>
            <a:ext cx="7021171" cy="1287685"/>
            <a:chOff x="1433" y="-3847"/>
            <a:chExt cx="13095" cy="2785"/>
          </a:xfrm>
        </p:grpSpPr>
        <p:grpSp>
          <p:nvGrpSpPr>
            <p:cNvPr id="27" name="Group 20">
              <a:extLst>
                <a:ext uri="{FF2B5EF4-FFF2-40B4-BE49-F238E27FC236}">
                  <a16:creationId xmlns:a16="http://schemas.microsoft.com/office/drawing/2014/main" id="{62FE79AD-97B9-4FFA-B165-6B11D1BABE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-2870"/>
              <a:ext cx="2520" cy="1800"/>
              <a:chOff x="1440" y="-2870"/>
              <a:chExt cx="2520" cy="1800"/>
            </a:xfrm>
          </p:grpSpPr>
          <p:sp>
            <p:nvSpPr>
              <p:cNvPr id="54" name="Freeform 21">
                <a:extLst>
                  <a:ext uri="{FF2B5EF4-FFF2-40B4-BE49-F238E27FC236}">
                    <a16:creationId xmlns:a16="http://schemas.microsoft.com/office/drawing/2014/main" id="{A7698E3E-FC13-4054-873A-AD0412A0BC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0" y="-2870"/>
                <a:ext cx="2520" cy="1800"/>
              </a:xfrm>
              <a:custGeom>
                <a:avLst/>
                <a:gdLst>
                  <a:gd name="T0" fmla="+- 0 1440 1440"/>
                  <a:gd name="T1" fmla="*/ T0 w 2520"/>
                  <a:gd name="T2" fmla="+- 0 -2870 -2870"/>
                  <a:gd name="T3" fmla="*/ -2870 h 1800"/>
                  <a:gd name="T4" fmla="+- 0 1440 1440"/>
                  <a:gd name="T5" fmla="*/ T4 w 2520"/>
                  <a:gd name="T6" fmla="+- 0 -1070 -2870"/>
                  <a:gd name="T7" fmla="*/ -1070 h 1800"/>
                  <a:gd name="T8" fmla="+- 0 3960 1440"/>
                  <a:gd name="T9" fmla="*/ T8 w 2520"/>
                  <a:gd name="T10" fmla="+- 0 -1070 -2870"/>
                  <a:gd name="T11" fmla="*/ -1070 h 1800"/>
                  <a:gd name="T12" fmla="+- 0 3960 1440"/>
                  <a:gd name="T13" fmla="*/ T12 w 2520"/>
                  <a:gd name="T14" fmla="+- 0 -2870 -2870"/>
                  <a:gd name="T15" fmla="*/ -2870 h 1800"/>
                  <a:gd name="T16" fmla="+- 0 1440 1440"/>
                  <a:gd name="T17" fmla="*/ T16 w 2520"/>
                  <a:gd name="T18" fmla="+- 0 -2870 -2870"/>
                  <a:gd name="T19" fmla="*/ -2870 h 1800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520" h="1800">
                    <a:moveTo>
                      <a:pt x="0" y="0"/>
                    </a:moveTo>
                    <a:lnTo>
                      <a:pt x="0" y="1800"/>
                    </a:lnTo>
                    <a:lnTo>
                      <a:pt x="2520" y="1800"/>
                    </a:lnTo>
                    <a:lnTo>
                      <a:pt x="252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CN" sz="1400" b="1" i="0"/>
                  <a:t>Initialization</a:t>
                </a:r>
                <a:endParaRPr lang="zh-CN" altLang="en-US" sz="1400" i="0"/>
              </a:p>
            </p:txBody>
          </p:sp>
        </p:grpSp>
        <p:grpSp>
          <p:nvGrpSpPr>
            <p:cNvPr id="28" name="Group 22">
              <a:extLst>
                <a:ext uri="{FF2B5EF4-FFF2-40B4-BE49-F238E27FC236}">
                  <a16:creationId xmlns:a16="http://schemas.microsoft.com/office/drawing/2014/main" id="{FA8997C1-FCCC-49A9-B21D-2E5F4D7C7D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00" y="-2870"/>
              <a:ext cx="2280" cy="1800"/>
              <a:chOff x="5400" y="-2870"/>
              <a:chExt cx="2280" cy="1800"/>
            </a:xfrm>
          </p:grpSpPr>
          <p:sp>
            <p:nvSpPr>
              <p:cNvPr id="53" name="Freeform 23">
                <a:extLst>
                  <a:ext uri="{FF2B5EF4-FFF2-40B4-BE49-F238E27FC236}">
                    <a16:creationId xmlns:a16="http://schemas.microsoft.com/office/drawing/2014/main" id="{400A4D6A-89CA-4F42-8D8C-BB305D0A9A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0" y="-2870"/>
                <a:ext cx="2280" cy="1800"/>
              </a:xfrm>
              <a:custGeom>
                <a:avLst/>
                <a:gdLst>
                  <a:gd name="T0" fmla="+- 0 5400 5400"/>
                  <a:gd name="T1" fmla="*/ T0 w 2280"/>
                  <a:gd name="T2" fmla="+- 0 -2870 -2870"/>
                  <a:gd name="T3" fmla="*/ -2870 h 1800"/>
                  <a:gd name="T4" fmla="+- 0 5400 5400"/>
                  <a:gd name="T5" fmla="*/ T4 w 2280"/>
                  <a:gd name="T6" fmla="+- 0 -1070 -2870"/>
                  <a:gd name="T7" fmla="*/ -1070 h 1800"/>
                  <a:gd name="T8" fmla="+- 0 7680 5400"/>
                  <a:gd name="T9" fmla="*/ T8 w 2280"/>
                  <a:gd name="T10" fmla="+- 0 -1070 -2870"/>
                  <a:gd name="T11" fmla="*/ -1070 h 1800"/>
                  <a:gd name="T12" fmla="+- 0 7680 5400"/>
                  <a:gd name="T13" fmla="*/ T12 w 2280"/>
                  <a:gd name="T14" fmla="+- 0 -2870 -2870"/>
                  <a:gd name="T15" fmla="*/ -2870 h 1800"/>
                  <a:gd name="T16" fmla="+- 0 5400 5400"/>
                  <a:gd name="T17" fmla="*/ T16 w 2280"/>
                  <a:gd name="T18" fmla="+- 0 -2870 -2870"/>
                  <a:gd name="T19" fmla="*/ -2870 h 1800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280" h="1800">
                    <a:moveTo>
                      <a:pt x="0" y="0"/>
                    </a:moveTo>
                    <a:lnTo>
                      <a:pt x="0" y="1800"/>
                    </a:lnTo>
                    <a:lnTo>
                      <a:pt x="2280" y="1800"/>
                    </a:lnTo>
                    <a:lnTo>
                      <a:pt x="228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33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CN" sz="1400" b="1" i="0"/>
                  <a:t>Mutation</a:t>
                </a:r>
                <a:endParaRPr lang="zh-CN" altLang="en-US" sz="1400" i="0"/>
              </a:p>
            </p:txBody>
          </p:sp>
        </p:grpSp>
        <p:grpSp>
          <p:nvGrpSpPr>
            <p:cNvPr id="29" name="Group 24">
              <a:extLst>
                <a:ext uri="{FF2B5EF4-FFF2-40B4-BE49-F238E27FC236}">
                  <a16:creationId xmlns:a16="http://schemas.microsoft.com/office/drawing/2014/main" id="{58235868-036B-4113-93AA-60925C8AD8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00" y="-2870"/>
              <a:ext cx="2280" cy="1800"/>
              <a:chOff x="5400" y="-2870"/>
              <a:chExt cx="2280" cy="1800"/>
            </a:xfrm>
          </p:grpSpPr>
          <p:sp>
            <p:nvSpPr>
              <p:cNvPr id="52" name="Freeform 25">
                <a:extLst>
                  <a:ext uri="{FF2B5EF4-FFF2-40B4-BE49-F238E27FC236}">
                    <a16:creationId xmlns:a16="http://schemas.microsoft.com/office/drawing/2014/main" id="{5E0FDB14-0169-4D18-A111-D985F858AD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0" y="-2870"/>
                <a:ext cx="2280" cy="1800"/>
              </a:xfrm>
              <a:custGeom>
                <a:avLst/>
                <a:gdLst>
                  <a:gd name="T0" fmla="+- 0 5400 5400"/>
                  <a:gd name="T1" fmla="*/ T0 w 2280"/>
                  <a:gd name="T2" fmla="+- 0 -2870 -2870"/>
                  <a:gd name="T3" fmla="*/ -2870 h 1800"/>
                  <a:gd name="T4" fmla="+- 0 5400 5400"/>
                  <a:gd name="T5" fmla="*/ T4 w 2280"/>
                  <a:gd name="T6" fmla="+- 0 -1070 -2870"/>
                  <a:gd name="T7" fmla="*/ -1070 h 1800"/>
                  <a:gd name="T8" fmla="+- 0 7680 5400"/>
                  <a:gd name="T9" fmla="*/ T8 w 2280"/>
                  <a:gd name="T10" fmla="+- 0 -1070 -2870"/>
                  <a:gd name="T11" fmla="*/ -1070 h 1800"/>
                  <a:gd name="T12" fmla="+- 0 7680 5400"/>
                  <a:gd name="T13" fmla="*/ T12 w 2280"/>
                  <a:gd name="T14" fmla="+- 0 -2870 -2870"/>
                  <a:gd name="T15" fmla="*/ -2870 h 1800"/>
                  <a:gd name="T16" fmla="+- 0 5400 5400"/>
                  <a:gd name="T17" fmla="*/ T16 w 2280"/>
                  <a:gd name="T18" fmla="+- 0 -2870 -2870"/>
                  <a:gd name="T19" fmla="*/ -2870 h 1800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280" h="1800">
                    <a:moveTo>
                      <a:pt x="0" y="0"/>
                    </a:moveTo>
                    <a:lnTo>
                      <a:pt x="0" y="1800"/>
                    </a:lnTo>
                    <a:lnTo>
                      <a:pt x="2280" y="1800"/>
                    </a:lnTo>
                    <a:lnTo>
                      <a:pt x="228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0" name="Group 26">
              <a:extLst>
                <a:ext uri="{FF2B5EF4-FFF2-40B4-BE49-F238E27FC236}">
                  <a16:creationId xmlns:a16="http://schemas.microsoft.com/office/drawing/2014/main" id="{3E3C3D38-B98D-468B-9620-00FB5F32B0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0" y="-2039"/>
              <a:ext cx="1450" cy="67"/>
              <a:chOff x="3950" y="-2039"/>
              <a:chExt cx="1450" cy="67"/>
            </a:xfrm>
          </p:grpSpPr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D82C29CE-8DB2-47FE-BF8D-8954CEA3D0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0" y="-2039"/>
                <a:ext cx="1450" cy="67"/>
              </a:xfrm>
              <a:custGeom>
                <a:avLst/>
                <a:gdLst>
                  <a:gd name="T0" fmla="+- 0 5309 3950"/>
                  <a:gd name="T1" fmla="*/ T0 w 1450"/>
                  <a:gd name="T2" fmla="+- 0 -2030 -2039"/>
                  <a:gd name="T3" fmla="*/ -2030 h 67"/>
                  <a:gd name="T4" fmla="+- 0 5299 3950"/>
                  <a:gd name="T5" fmla="*/ T4 w 1450"/>
                  <a:gd name="T6" fmla="+- 0 -2039 -2039"/>
                  <a:gd name="T7" fmla="*/ -2039 h 67"/>
                  <a:gd name="T8" fmla="+- 0 3960 3950"/>
                  <a:gd name="T9" fmla="*/ T8 w 1450"/>
                  <a:gd name="T10" fmla="+- 0 -2039 -2039"/>
                  <a:gd name="T11" fmla="*/ -2039 h 67"/>
                  <a:gd name="T12" fmla="+- 0 3950 3950"/>
                  <a:gd name="T13" fmla="*/ T12 w 1450"/>
                  <a:gd name="T14" fmla="+- 0 -2030 -2039"/>
                  <a:gd name="T15" fmla="*/ -2030 h 67"/>
                  <a:gd name="T16" fmla="+- 0 3960 3950"/>
                  <a:gd name="T17" fmla="*/ T16 w 1450"/>
                  <a:gd name="T18" fmla="+- 0 -2020 -2039"/>
                  <a:gd name="T19" fmla="*/ -2020 h 67"/>
                  <a:gd name="T20" fmla="+- 0 5299 3950"/>
                  <a:gd name="T21" fmla="*/ T20 w 1450"/>
                  <a:gd name="T22" fmla="+- 0 -2020 -2039"/>
                  <a:gd name="T23" fmla="*/ -2020 h 67"/>
                  <a:gd name="T24" fmla="+- 0 5309 3950"/>
                  <a:gd name="T25" fmla="*/ T24 w 1450"/>
                  <a:gd name="T26" fmla="+- 0 -2030 -2039"/>
                  <a:gd name="T27" fmla="*/ -2030 h 6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</a:cxnLst>
                <a:rect l="0" t="0" r="r" b="b"/>
                <a:pathLst>
                  <a:path w="1450" h="67">
                    <a:moveTo>
                      <a:pt x="1359" y="9"/>
                    </a:moveTo>
                    <a:lnTo>
                      <a:pt x="1349" y="0"/>
                    </a:lnTo>
                    <a:lnTo>
                      <a:pt x="10" y="0"/>
                    </a:lnTo>
                    <a:lnTo>
                      <a:pt x="0" y="9"/>
                    </a:lnTo>
                    <a:lnTo>
                      <a:pt x="10" y="19"/>
                    </a:lnTo>
                    <a:lnTo>
                      <a:pt x="1349" y="19"/>
                    </a:lnTo>
                    <a:lnTo>
                      <a:pt x="1359" y="9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238670E5-F8FE-4645-8BD4-DE572E3624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0" y="-2039"/>
                <a:ext cx="1450" cy="67"/>
              </a:xfrm>
              <a:custGeom>
                <a:avLst/>
                <a:gdLst>
                  <a:gd name="T0" fmla="+- 0 5400 3950"/>
                  <a:gd name="T1" fmla="*/ T0 w 1450"/>
                  <a:gd name="T2" fmla="+- 0 -2030 -2039"/>
                  <a:gd name="T3" fmla="*/ -2030 h 67"/>
                  <a:gd name="T4" fmla="+- 0 5280 3950"/>
                  <a:gd name="T5" fmla="*/ T4 w 1450"/>
                  <a:gd name="T6" fmla="+- 0 -2092 -2039"/>
                  <a:gd name="T7" fmla="*/ -2092 h 67"/>
                  <a:gd name="T8" fmla="+- 0 5280 3950"/>
                  <a:gd name="T9" fmla="*/ T8 w 1450"/>
                  <a:gd name="T10" fmla="+- 0 -2039 -2039"/>
                  <a:gd name="T11" fmla="*/ -2039 h 67"/>
                  <a:gd name="T12" fmla="+- 0 5299 3950"/>
                  <a:gd name="T13" fmla="*/ T12 w 1450"/>
                  <a:gd name="T14" fmla="+- 0 -2039 -2039"/>
                  <a:gd name="T15" fmla="*/ -2039 h 67"/>
                  <a:gd name="T16" fmla="+- 0 5309 3950"/>
                  <a:gd name="T17" fmla="*/ T16 w 1450"/>
                  <a:gd name="T18" fmla="+- 0 -2030 -2039"/>
                  <a:gd name="T19" fmla="*/ -2030 h 67"/>
                  <a:gd name="T20" fmla="+- 0 5309 3950"/>
                  <a:gd name="T21" fmla="*/ T20 w 1450"/>
                  <a:gd name="T22" fmla="+- 0 -1986 -2039"/>
                  <a:gd name="T23" fmla="*/ -1986 h 67"/>
                  <a:gd name="T24" fmla="+- 0 5400 3950"/>
                  <a:gd name="T25" fmla="*/ T24 w 1450"/>
                  <a:gd name="T26" fmla="+- 0 -2030 -2039"/>
                  <a:gd name="T27" fmla="*/ -2030 h 6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</a:cxnLst>
                <a:rect l="0" t="0" r="r" b="b"/>
                <a:pathLst>
                  <a:path w="1450" h="67">
                    <a:moveTo>
                      <a:pt x="1450" y="9"/>
                    </a:moveTo>
                    <a:lnTo>
                      <a:pt x="1330" y="-53"/>
                    </a:lnTo>
                    <a:lnTo>
                      <a:pt x="1330" y="0"/>
                    </a:lnTo>
                    <a:lnTo>
                      <a:pt x="1349" y="0"/>
                    </a:lnTo>
                    <a:lnTo>
                      <a:pt x="1359" y="9"/>
                    </a:lnTo>
                    <a:lnTo>
                      <a:pt x="1359" y="53"/>
                    </a:lnTo>
                    <a:lnTo>
                      <a:pt x="1450" y="9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04097AF7-E23B-4755-A7E9-A96CE1F4BB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0" y="-2039"/>
                <a:ext cx="1450" cy="67"/>
              </a:xfrm>
              <a:custGeom>
                <a:avLst/>
                <a:gdLst>
                  <a:gd name="T0" fmla="+- 0 5309 3950"/>
                  <a:gd name="T1" fmla="*/ T0 w 1450"/>
                  <a:gd name="T2" fmla="+- 0 -1986 -2039"/>
                  <a:gd name="T3" fmla="*/ -1986 h 67"/>
                  <a:gd name="T4" fmla="+- 0 5309 3950"/>
                  <a:gd name="T5" fmla="*/ T4 w 1450"/>
                  <a:gd name="T6" fmla="+- 0 -2030 -2039"/>
                  <a:gd name="T7" fmla="*/ -2030 h 67"/>
                  <a:gd name="T8" fmla="+- 0 5299 3950"/>
                  <a:gd name="T9" fmla="*/ T8 w 1450"/>
                  <a:gd name="T10" fmla="+- 0 -2020 -2039"/>
                  <a:gd name="T11" fmla="*/ -2020 h 67"/>
                  <a:gd name="T12" fmla="+- 0 5280 3950"/>
                  <a:gd name="T13" fmla="*/ T12 w 1450"/>
                  <a:gd name="T14" fmla="+- 0 -2020 -2039"/>
                  <a:gd name="T15" fmla="*/ -2020 h 67"/>
                  <a:gd name="T16" fmla="+- 0 5280 3950"/>
                  <a:gd name="T17" fmla="*/ T16 w 1450"/>
                  <a:gd name="T18" fmla="+- 0 -1972 -2039"/>
                  <a:gd name="T19" fmla="*/ -1972 h 67"/>
                  <a:gd name="T20" fmla="+- 0 5309 3950"/>
                  <a:gd name="T21" fmla="*/ T20 w 1450"/>
                  <a:gd name="T22" fmla="+- 0 -1986 -2039"/>
                  <a:gd name="T23" fmla="*/ -1986 h 6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</a:cxnLst>
                <a:rect l="0" t="0" r="r" b="b"/>
                <a:pathLst>
                  <a:path w="1450" h="67">
                    <a:moveTo>
                      <a:pt x="1359" y="53"/>
                    </a:moveTo>
                    <a:lnTo>
                      <a:pt x="1359" y="9"/>
                    </a:lnTo>
                    <a:lnTo>
                      <a:pt x="1349" y="19"/>
                    </a:lnTo>
                    <a:lnTo>
                      <a:pt x="1330" y="19"/>
                    </a:lnTo>
                    <a:lnTo>
                      <a:pt x="1330" y="67"/>
                    </a:lnTo>
                    <a:lnTo>
                      <a:pt x="1359" y="53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F738F90-783A-48CF-A47D-A9AD145CFE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0" y="-2870"/>
              <a:ext cx="2760" cy="1800"/>
              <a:chOff x="8640" y="-2870"/>
              <a:chExt cx="2760" cy="1800"/>
            </a:xfrm>
          </p:grpSpPr>
          <p:sp>
            <p:nvSpPr>
              <p:cNvPr id="48" name="Freeform 31">
                <a:extLst>
                  <a:ext uri="{FF2B5EF4-FFF2-40B4-BE49-F238E27FC236}">
                    <a16:creationId xmlns:a16="http://schemas.microsoft.com/office/drawing/2014/main" id="{917E0364-D345-4E69-842C-CFE9B53A27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0" y="-2870"/>
                <a:ext cx="2760" cy="1800"/>
              </a:xfrm>
              <a:custGeom>
                <a:avLst/>
                <a:gdLst>
                  <a:gd name="T0" fmla="+- 0 8640 8640"/>
                  <a:gd name="T1" fmla="*/ T0 w 2760"/>
                  <a:gd name="T2" fmla="+- 0 -2870 -2870"/>
                  <a:gd name="T3" fmla="*/ -2870 h 1800"/>
                  <a:gd name="T4" fmla="+- 0 8640 8640"/>
                  <a:gd name="T5" fmla="*/ T4 w 2760"/>
                  <a:gd name="T6" fmla="+- 0 -1070 -2870"/>
                  <a:gd name="T7" fmla="*/ -1070 h 1800"/>
                  <a:gd name="T8" fmla="+- 0 11400 8640"/>
                  <a:gd name="T9" fmla="*/ T8 w 2760"/>
                  <a:gd name="T10" fmla="+- 0 -1070 -2870"/>
                  <a:gd name="T11" fmla="*/ -1070 h 1800"/>
                  <a:gd name="T12" fmla="+- 0 11400 8640"/>
                  <a:gd name="T13" fmla="*/ T12 w 2760"/>
                  <a:gd name="T14" fmla="+- 0 -2870 -2870"/>
                  <a:gd name="T15" fmla="*/ -2870 h 1800"/>
                  <a:gd name="T16" fmla="+- 0 8640 8640"/>
                  <a:gd name="T17" fmla="*/ T16 w 2760"/>
                  <a:gd name="T18" fmla="+- 0 -2870 -2870"/>
                  <a:gd name="T19" fmla="*/ -2870 h 1800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760" h="1800">
                    <a:moveTo>
                      <a:pt x="0" y="0"/>
                    </a:moveTo>
                    <a:lnTo>
                      <a:pt x="0" y="1800"/>
                    </a:lnTo>
                    <a:lnTo>
                      <a:pt x="2760" y="1800"/>
                    </a:lnTo>
                    <a:lnTo>
                      <a:pt x="276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CN" sz="1400" b="1" i="0"/>
                  <a:t>Recombination</a:t>
                </a:r>
                <a:endParaRPr lang="zh-CN" altLang="en-US" sz="1400" i="0"/>
              </a:p>
            </p:txBody>
          </p:sp>
        </p:grpSp>
        <p:grpSp>
          <p:nvGrpSpPr>
            <p:cNvPr id="32" name="Group 32">
              <a:extLst>
                <a:ext uri="{FF2B5EF4-FFF2-40B4-BE49-F238E27FC236}">
                  <a16:creationId xmlns:a16="http://schemas.microsoft.com/office/drawing/2014/main" id="{B4CC9424-6EA9-45A8-BC26-FD11FF8362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70" y="-1919"/>
              <a:ext cx="970" cy="67"/>
              <a:chOff x="7670" y="-1919"/>
              <a:chExt cx="970" cy="67"/>
            </a:xfrm>
          </p:grpSpPr>
          <p:sp>
            <p:nvSpPr>
              <p:cNvPr id="45" name="Freeform 33">
                <a:extLst>
                  <a:ext uri="{FF2B5EF4-FFF2-40B4-BE49-F238E27FC236}">
                    <a16:creationId xmlns:a16="http://schemas.microsoft.com/office/drawing/2014/main" id="{C08BC19A-7857-4599-95D0-77772633B2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0" y="-1919"/>
                <a:ext cx="970" cy="67"/>
              </a:xfrm>
              <a:custGeom>
                <a:avLst/>
                <a:gdLst>
                  <a:gd name="T0" fmla="+- 0 8549 7670"/>
                  <a:gd name="T1" fmla="*/ T0 w 970"/>
                  <a:gd name="T2" fmla="+- 0 -1910 -1919"/>
                  <a:gd name="T3" fmla="*/ -1910 h 67"/>
                  <a:gd name="T4" fmla="+- 0 8539 7670"/>
                  <a:gd name="T5" fmla="*/ T4 w 970"/>
                  <a:gd name="T6" fmla="+- 0 -1919 -1919"/>
                  <a:gd name="T7" fmla="*/ -1919 h 67"/>
                  <a:gd name="T8" fmla="+- 0 7680 7670"/>
                  <a:gd name="T9" fmla="*/ T8 w 970"/>
                  <a:gd name="T10" fmla="+- 0 -1919 -1919"/>
                  <a:gd name="T11" fmla="*/ -1919 h 67"/>
                  <a:gd name="T12" fmla="+- 0 7670 7670"/>
                  <a:gd name="T13" fmla="*/ T12 w 970"/>
                  <a:gd name="T14" fmla="+- 0 -1910 -1919"/>
                  <a:gd name="T15" fmla="*/ -1910 h 67"/>
                  <a:gd name="T16" fmla="+- 0 7680 7670"/>
                  <a:gd name="T17" fmla="*/ T16 w 970"/>
                  <a:gd name="T18" fmla="+- 0 -1900 -1919"/>
                  <a:gd name="T19" fmla="*/ -1900 h 67"/>
                  <a:gd name="T20" fmla="+- 0 8539 7670"/>
                  <a:gd name="T21" fmla="*/ T20 w 970"/>
                  <a:gd name="T22" fmla="+- 0 -1900 -1919"/>
                  <a:gd name="T23" fmla="*/ -1900 h 67"/>
                  <a:gd name="T24" fmla="+- 0 8549 7670"/>
                  <a:gd name="T25" fmla="*/ T24 w 970"/>
                  <a:gd name="T26" fmla="+- 0 -1910 -1919"/>
                  <a:gd name="T27" fmla="*/ -1910 h 6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</a:cxnLst>
                <a:rect l="0" t="0" r="r" b="b"/>
                <a:pathLst>
                  <a:path w="970" h="67">
                    <a:moveTo>
                      <a:pt x="879" y="9"/>
                    </a:moveTo>
                    <a:lnTo>
                      <a:pt x="869" y="0"/>
                    </a:lnTo>
                    <a:lnTo>
                      <a:pt x="10" y="0"/>
                    </a:lnTo>
                    <a:lnTo>
                      <a:pt x="0" y="9"/>
                    </a:lnTo>
                    <a:lnTo>
                      <a:pt x="10" y="19"/>
                    </a:lnTo>
                    <a:lnTo>
                      <a:pt x="869" y="19"/>
                    </a:lnTo>
                    <a:lnTo>
                      <a:pt x="879" y="9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34">
                <a:extLst>
                  <a:ext uri="{FF2B5EF4-FFF2-40B4-BE49-F238E27FC236}">
                    <a16:creationId xmlns:a16="http://schemas.microsoft.com/office/drawing/2014/main" id="{E01D5E17-4458-4190-95D3-478153B6D6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0" y="-1919"/>
                <a:ext cx="970" cy="67"/>
              </a:xfrm>
              <a:custGeom>
                <a:avLst/>
                <a:gdLst>
                  <a:gd name="T0" fmla="+- 0 8640 7670"/>
                  <a:gd name="T1" fmla="*/ T0 w 970"/>
                  <a:gd name="T2" fmla="+- 0 -1910 -1919"/>
                  <a:gd name="T3" fmla="*/ -1910 h 67"/>
                  <a:gd name="T4" fmla="+- 0 8520 7670"/>
                  <a:gd name="T5" fmla="*/ T4 w 970"/>
                  <a:gd name="T6" fmla="+- 0 -1972 -1919"/>
                  <a:gd name="T7" fmla="*/ -1972 h 67"/>
                  <a:gd name="T8" fmla="+- 0 8520 7670"/>
                  <a:gd name="T9" fmla="*/ T8 w 970"/>
                  <a:gd name="T10" fmla="+- 0 -1919 -1919"/>
                  <a:gd name="T11" fmla="*/ -1919 h 67"/>
                  <a:gd name="T12" fmla="+- 0 8539 7670"/>
                  <a:gd name="T13" fmla="*/ T12 w 970"/>
                  <a:gd name="T14" fmla="+- 0 -1919 -1919"/>
                  <a:gd name="T15" fmla="*/ -1919 h 67"/>
                  <a:gd name="T16" fmla="+- 0 8549 7670"/>
                  <a:gd name="T17" fmla="*/ T16 w 970"/>
                  <a:gd name="T18" fmla="+- 0 -1910 -1919"/>
                  <a:gd name="T19" fmla="*/ -1910 h 67"/>
                  <a:gd name="T20" fmla="+- 0 8549 7670"/>
                  <a:gd name="T21" fmla="*/ T20 w 970"/>
                  <a:gd name="T22" fmla="+- 0 -1866 -1919"/>
                  <a:gd name="T23" fmla="*/ -1866 h 67"/>
                  <a:gd name="T24" fmla="+- 0 8640 7670"/>
                  <a:gd name="T25" fmla="*/ T24 w 970"/>
                  <a:gd name="T26" fmla="+- 0 -1910 -1919"/>
                  <a:gd name="T27" fmla="*/ -1910 h 6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</a:cxnLst>
                <a:rect l="0" t="0" r="r" b="b"/>
                <a:pathLst>
                  <a:path w="970" h="67">
                    <a:moveTo>
                      <a:pt x="970" y="9"/>
                    </a:moveTo>
                    <a:lnTo>
                      <a:pt x="850" y="-53"/>
                    </a:lnTo>
                    <a:lnTo>
                      <a:pt x="850" y="0"/>
                    </a:lnTo>
                    <a:lnTo>
                      <a:pt x="869" y="0"/>
                    </a:lnTo>
                    <a:lnTo>
                      <a:pt x="879" y="9"/>
                    </a:lnTo>
                    <a:lnTo>
                      <a:pt x="879" y="53"/>
                    </a:lnTo>
                    <a:lnTo>
                      <a:pt x="970" y="9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35">
                <a:extLst>
                  <a:ext uri="{FF2B5EF4-FFF2-40B4-BE49-F238E27FC236}">
                    <a16:creationId xmlns:a16="http://schemas.microsoft.com/office/drawing/2014/main" id="{83B58045-0382-4881-82CC-A2F20EC185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0" y="-1919"/>
                <a:ext cx="970" cy="67"/>
              </a:xfrm>
              <a:custGeom>
                <a:avLst/>
                <a:gdLst>
                  <a:gd name="T0" fmla="+- 0 8549 7670"/>
                  <a:gd name="T1" fmla="*/ T0 w 970"/>
                  <a:gd name="T2" fmla="+- 0 -1866 -1919"/>
                  <a:gd name="T3" fmla="*/ -1866 h 67"/>
                  <a:gd name="T4" fmla="+- 0 8549 7670"/>
                  <a:gd name="T5" fmla="*/ T4 w 970"/>
                  <a:gd name="T6" fmla="+- 0 -1910 -1919"/>
                  <a:gd name="T7" fmla="*/ -1910 h 67"/>
                  <a:gd name="T8" fmla="+- 0 8539 7670"/>
                  <a:gd name="T9" fmla="*/ T8 w 970"/>
                  <a:gd name="T10" fmla="+- 0 -1900 -1919"/>
                  <a:gd name="T11" fmla="*/ -1900 h 67"/>
                  <a:gd name="T12" fmla="+- 0 8520 7670"/>
                  <a:gd name="T13" fmla="*/ T12 w 970"/>
                  <a:gd name="T14" fmla="+- 0 -1900 -1919"/>
                  <a:gd name="T15" fmla="*/ -1900 h 67"/>
                  <a:gd name="T16" fmla="+- 0 8520 7670"/>
                  <a:gd name="T17" fmla="*/ T16 w 970"/>
                  <a:gd name="T18" fmla="+- 0 -1852 -1919"/>
                  <a:gd name="T19" fmla="*/ -1852 h 67"/>
                  <a:gd name="T20" fmla="+- 0 8549 7670"/>
                  <a:gd name="T21" fmla="*/ T20 w 970"/>
                  <a:gd name="T22" fmla="+- 0 -1866 -1919"/>
                  <a:gd name="T23" fmla="*/ -1866 h 6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</a:cxnLst>
                <a:rect l="0" t="0" r="r" b="b"/>
                <a:pathLst>
                  <a:path w="970" h="67">
                    <a:moveTo>
                      <a:pt x="879" y="53"/>
                    </a:moveTo>
                    <a:lnTo>
                      <a:pt x="879" y="9"/>
                    </a:lnTo>
                    <a:lnTo>
                      <a:pt x="869" y="19"/>
                    </a:lnTo>
                    <a:lnTo>
                      <a:pt x="850" y="19"/>
                    </a:lnTo>
                    <a:lnTo>
                      <a:pt x="850" y="67"/>
                    </a:lnTo>
                    <a:lnTo>
                      <a:pt x="879" y="53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3" name="Group 36">
              <a:extLst>
                <a:ext uri="{FF2B5EF4-FFF2-40B4-BE49-F238E27FC236}">
                  <a16:creationId xmlns:a16="http://schemas.microsoft.com/office/drawing/2014/main" id="{8E0D821E-BD62-458A-BCEC-3E3133B764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90" y="-1919"/>
              <a:ext cx="850" cy="67"/>
              <a:chOff x="11390" y="-1919"/>
              <a:chExt cx="850" cy="67"/>
            </a:xfrm>
          </p:grpSpPr>
          <p:sp>
            <p:nvSpPr>
              <p:cNvPr id="42" name="Freeform 37">
                <a:extLst>
                  <a:ext uri="{FF2B5EF4-FFF2-40B4-BE49-F238E27FC236}">
                    <a16:creationId xmlns:a16="http://schemas.microsoft.com/office/drawing/2014/main" id="{3A695A24-1006-4195-AE3C-123EEC37AC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90" y="-1919"/>
                <a:ext cx="850" cy="67"/>
              </a:xfrm>
              <a:custGeom>
                <a:avLst/>
                <a:gdLst>
                  <a:gd name="T0" fmla="+- 0 12149 11390"/>
                  <a:gd name="T1" fmla="*/ T0 w 850"/>
                  <a:gd name="T2" fmla="+- 0 -1910 -1919"/>
                  <a:gd name="T3" fmla="*/ -1910 h 67"/>
                  <a:gd name="T4" fmla="+- 0 12139 11390"/>
                  <a:gd name="T5" fmla="*/ T4 w 850"/>
                  <a:gd name="T6" fmla="+- 0 -1919 -1919"/>
                  <a:gd name="T7" fmla="*/ -1919 h 67"/>
                  <a:gd name="T8" fmla="+- 0 11400 11390"/>
                  <a:gd name="T9" fmla="*/ T8 w 850"/>
                  <a:gd name="T10" fmla="+- 0 -1919 -1919"/>
                  <a:gd name="T11" fmla="*/ -1919 h 67"/>
                  <a:gd name="T12" fmla="+- 0 11390 11390"/>
                  <a:gd name="T13" fmla="*/ T12 w 850"/>
                  <a:gd name="T14" fmla="+- 0 -1910 -1919"/>
                  <a:gd name="T15" fmla="*/ -1910 h 67"/>
                  <a:gd name="T16" fmla="+- 0 11400 11390"/>
                  <a:gd name="T17" fmla="*/ T16 w 850"/>
                  <a:gd name="T18" fmla="+- 0 -1900 -1919"/>
                  <a:gd name="T19" fmla="*/ -1900 h 67"/>
                  <a:gd name="T20" fmla="+- 0 12139 11390"/>
                  <a:gd name="T21" fmla="*/ T20 w 850"/>
                  <a:gd name="T22" fmla="+- 0 -1900 -1919"/>
                  <a:gd name="T23" fmla="*/ -1900 h 67"/>
                  <a:gd name="T24" fmla="+- 0 12149 11390"/>
                  <a:gd name="T25" fmla="*/ T24 w 850"/>
                  <a:gd name="T26" fmla="+- 0 -1910 -1919"/>
                  <a:gd name="T27" fmla="*/ -1910 h 6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</a:cxnLst>
                <a:rect l="0" t="0" r="r" b="b"/>
                <a:pathLst>
                  <a:path w="850" h="67">
                    <a:moveTo>
                      <a:pt x="759" y="9"/>
                    </a:moveTo>
                    <a:lnTo>
                      <a:pt x="749" y="0"/>
                    </a:lnTo>
                    <a:lnTo>
                      <a:pt x="10" y="0"/>
                    </a:lnTo>
                    <a:lnTo>
                      <a:pt x="0" y="9"/>
                    </a:lnTo>
                    <a:lnTo>
                      <a:pt x="10" y="19"/>
                    </a:lnTo>
                    <a:lnTo>
                      <a:pt x="749" y="19"/>
                    </a:lnTo>
                    <a:lnTo>
                      <a:pt x="759" y="9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38">
                <a:extLst>
                  <a:ext uri="{FF2B5EF4-FFF2-40B4-BE49-F238E27FC236}">
                    <a16:creationId xmlns:a16="http://schemas.microsoft.com/office/drawing/2014/main" id="{074CCE7D-9C04-4328-881C-8904073150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90" y="-1919"/>
                <a:ext cx="850" cy="67"/>
              </a:xfrm>
              <a:custGeom>
                <a:avLst/>
                <a:gdLst>
                  <a:gd name="T0" fmla="+- 0 12240 11390"/>
                  <a:gd name="T1" fmla="*/ T0 w 850"/>
                  <a:gd name="T2" fmla="+- 0 -1910 -1919"/>
                  <a:gd name="T3" fmla="*/ -1910 h 67"/>
                  <a:gd name="T4" fmla="+- 0 12120 11390"/>
                  <a:gd name="T5" fmla="*/ T4 w 850"/>
                  <a:gd name="T6" fmla="+- 0 -1972 -1919"/>
                  <a:gd name="T7" fmla="*/ -1972 h 67"/>
                  <a:gd name="T8" fmla="+- 0 12120 11390"/>
                  <a:gd name="T9" fmla="*/ T8 w 850"/>
                  <a:gd name="T10" fmla="+- 0 -1919 -1919"/>
                  <a:gd name="T11" fmla="*/ -1919 h 67"/>
                  <a:gd name="T12" fmla="+- 0 12139 11390"/>
                  <a:gd name="T13" fmla="*/ T12 w 850"/>
                  <a:gd name="T14" fmla="+- 0 -1919 -1919"/>
                  <a:gd name="T15" fmla="*/ -1919 h 67"/>
                  <a:gd name="T16" fmla="+- 0 12149 11390"/>
                  <a:gd name="T17" fmla="*/ T16 w 850"/>
                  <a:gd name="T18" fmla="+- 0 -1910 -1919"/>
                  <a:gd name="T19" fmla="*/ -1910 h 67"/>
                  <a:gd name="T20" fmla="+- 0 12149 11390"/>
                  <a:gd name="T21" fmla="*/ T20 w 850"/>
                  <a:gd name="T22" fmla="+- 0 -1866 -1919"/>
                  <a:gd name="T23" fmla="*/ -1866 h 67"/>
                  <a:gd name="T24" fmla="+- 0 12240 11390"/>
                  <a:gd name="T25" fmla="*/ T24 w 850"/>
                  <a:gd name="T26" fmla="+- 0 -1910 -1919"/>
                  <a:gd name="T27" fmla="*/ -1910 h 6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</a:cxnLst>
                <a:rect l="0" t="0" r="r" b="b"/>
                <a:pathLst>
                  <a:path w="850" h="67">
                    <a:moveTo>
                      <a:pt x="850" y="9"/>
                    </a:moveTo>
                    <a:lnTo>
                      <a:pt x="730" y="-53"/>
                    </a:lnTo>
                    <a:lnTo>
                      <a:pt x="730" y="0"/>
                    </a:lnTo>
                    <a:lnTo>
                      <a:pt x="749" y="0"/>
                    </a:lnTo>
                    <a:lnTo>
                      <a:pt x="759" y="9"/>
                    </a:lnTo>
                    <a:lnTo>
                      <a:pt x="759" y="53"/>
                    </a:lnTo>
                    <a:lnTo>
                      <a:pt x="850" y="9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Freeform 39">
                <a:extLst>
                  <a:ext uri="{FF2B5EF4-FFF2-40B4-BE49-F238E27FC236}">
                    <a16:creationId xmlns:a16="http://schemas.microsoft.com/office/drawing/2014/main" id="{F17DCC19-2BDC-4E2A-A9EE-700B6F6637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90" y="-1919"/>
                <a:ext cx="850" cy="67"/>
              </a:xfrm>
              <a:custGeom>
                <a:avLst/>
                <a:gdLst>
                  <a:gd name="T0" fmla="+- 0 12149 11390"/>
                  <a:gd name="T1" fmla="*/ T0 w 850"/>
                  <a:gd name="T2" fmla="+- 0 -1866 -1919"/>
                  <a:gd name="T3" fmla="*/ -1866 h 67"/>
                  <a:gd name="T4" fmla="+- 0 12149 11390"/>
                  <a:gd name="T5" fmla="*/ T4 w 850"/>
                  <a:gd name="T6" fmla="+- 0 -1910 -1919"/>
                  <a:gd name="T7" fmla="*/ -1910 h 67"/>
                  <a:gd name="T8" fmla="+- 0 12139 11390"/>
                  <a:gd name="T9" fmla="*/ T8 w 850"/>
                  <a:gd name="T10" fmla="+- 0 -1900 -1919"/>
                  <a:gd name="T11" fmla="*/ -1900 h 67"/>
                  <a:gd name="T12" fmla="+- 0 12120 11390"/>
                  <a:gd name="T13" fmla="*/ T12 w 850"/>
                  <a:gd name="T14" fmla="+- 0 -1900 -1919"/>
                  <a:gd name="T15" fmla="*/ -1900 h 67"/>
                  <a:gd name="T16" fmla="+- 0 12120 11390"/>
                  <a:gd name="T17" fmla="*/ T16 w 850"/>
                  <a:gd name="T18" fmla="+- 0 -1852 -1919"/>
                  <a:gd name="T19" fmla="*/ -1852 h 67"/>
                  <a:gd name="T20" fmla="+- 0 12149 11390"/>
                  <a:gd name="T21" fmla="*/ T20 w 850"/>
                  <a:gd name="T22" fmla="+- 0 -1866 -1919"/>
                  <a:gd name="T23" fmla="*/ -1866 h 6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</a:cxnLst>
                <a:rect l="0" t="0" r="r" b="b"/>
                <a:pathLst>
                  <a:path w="850" h="67">
                    <a:moveTo>
                      <a:pt x="759" y="53"/>
                    </a:moveTo>
                    <a:lnTo>
                      <a:pt x="759" y="9"/>
                    </a:lnTo>
                    <a:lnTo>
                      <a:pt x="749" y="19"/>
                    </a:lnTo>
                    <a:lnTo>
                      <a:pt x="730" y="19"/>
                    </a:lnTo>
                    <a:lnTo>
                      <a:pt x="730" y="67"/>
                    </a:lnTo>
                    <a:lnTo>
                      <a:pt x="759" y="53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4" name="Group 40">
              <a:extLst>
                <a:ext uri="{FF2B5EF4-FFF2-40B4-BE49-F238E27FC236}">
                  <a16:creationId xmlns:a16="http://schemas.microsoft.com/office/drawing/2014/main" id="{5C62EE88-F183-4A99-9E41-F31D13AC9F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80" y="-3830"/>
              <a:ext cx="6840" cy="960"/>
              <a:chOff x="6480" y="-3830"/>
              <a:chExt cx="6840" cy="960"/>
            </a:xfrm>
          </p:grpSpPr>
          <p:sp>
            <p:nvSpPr>
              <p:cNvPr id="41" name="Freeform 41">
                <a:extLst>
                  <a:ext uri="{FF2B5EF4-FFF2-40B4-BE49-F238E27FC236}">
                    <a16:creationId xmlns:a16="http://schemas.microsoft.com/office/drawing/2014/main" id="{CA2829FC-AE8F-474D-A74C-81EA3FA9F1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80" y="-3830"/>
                <a:ext cx="6840" cy="960"/>
              </a:xfrm>
              <a:custGeom>
                <a:avLst/>
                <a:gdLst>
                  <a:gd name="T0" fmla="+- 0 13320 6480"/>
                  <a:gd name="T1" fmla="*/ T0 w 6840"/>
                  <a:gd name="T2" fmla="+- 0 -2870 -3830"/>
                  <a:gd name="T3" fmla="*/ -2870 h 960"/>
                  <a:gd name="T4" fmla="+- 0 13320 6480"/>
                  <a:gd name="T5" fmla="*/ T4 w 6840"/>
                  <a:gd name="T6" fmla="+- 0 -3830 -3830"/>
                  <a:gd name="T7" fmla="*/ -3830 h 960"/>
                  <a:gd name="T8" fmla="+- 0 6480 6480"/>
                  <a:gd name="T9" fmla="*/ T8 w 6840"/>
                  <a:gd name="T10" fmla="+- 0 -3830 -3830"/>
                  <a:gd name="T11" fmla="*/ -3830 h 960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</a:cxnLst>
                <a:rect l="0" t="0" r="r" b="b"/>
                <a:pathLst>
                  <a:path w="6840" h="960">
                    <a:moveTo>
                      <a:pt x="6840" y="960"/>
                    </a:moveTo>
                    <a:lnTo>
                      <a:pt x="6840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5" name="Group 42">
              <a:extLst>
                <a:ext uri="{FF2B5EF4-FFF2-40B4-BE49-F238E27FC236}">
                  <a16:creationId xmlns:a16="http://schemas.microsoft.com/office/drawing/2014/main" id="{CC1CB597-C67F-4780-A853-4CC217A2C3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18" y="-3839"/>
              <a:ext cx="120" cy="970"/>
              <a:chOff x="6418" y="-3839"/>
              <a:chExt cx="120" cy="970"/>
            </a:xfrm>
          </p:grpSpPr>
          <p:sp>
            <p:nvSpPr>
              <p:cNvPr id="38" name="Freeform 43">
                <a:extLst>
                  <a:ext uri="{FF2B5EF4-FFF2-40B4-BE49-F238E27FC236}">
                    <a16:creationId xmlns:a16="http://schemas.microsoft.com/office/drawing/2014/main" id="{AAF96706-7A9D-42D9-8CC1-07A809F95F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18" y="-3839"/>
                <a:ext cx="120" cy="970"/>
              </a:xfrm>
              <a:custGeom>
                <a:avLst/>
                <a:gdLst>
                  <a:gd name="T0" fmla="+- 0 6538 6418"/>
                  <a:gd name="T1" fmla="*/ T0 w 120"/>
                  <a:gd name="T2" fmla="+- 0 -2990 -3839"/>
                  <a:gd name="T3" fmla="*/ -2990 h 970"/>
                  <a:gd name="T4" fmla="+- 0 6418 6418"/>
                  <a:gd name="T5" fmla="*/ T4 w 120"/>
                  <a:gd name="T6" fmla="+- 0 -2990 -3839"/>
                  <a:gd name="T7" fmla="*/ -2990 h 970"/>
                  <a:gd name="T8" fmla="+- 0 6470 6418"/>
                  <a:gd name="T9" fmla="*/ T8 w 120"/>
                  <a:gd name="T10" fmla="+- 0 -2888 -3839"/>
                  <a:gd name="T11" fmla="*/ -2888 h 970"/>
                  <a:gd name="T12" fmla="+- 0 6470 6418"/>
                  <a:gd name="T13" fmla="*/ T12 w 120"/>
                  <a:gd name="T14" fmla="+- 0 -2970 -3839"/>
                  <a:gd name="T15" fmla="*/ -2970 h 970"/>
                  <a:gd name="T16" fmla="+- 0 6480 6418"/>
                  <a:gd name="T17" fmla="*/ T16 w 120"/>
                  <a:gd name="T18" fmla="+- 0 -2961 -3839"/>
                  <a:gd name="T19" fmla="*/ -2961 h 970"/>
                  <a:gd name="T20" fmla="+- 0 6490 6418"/>
                  <a:gd name="T21" fmla="*/ T20 w 120"/>
                  <a:gd name="T22" fmla="+- 0 -2970 -3839"/>
                  <a:gd name="T23" fmla="*/ -2970 h 970"/>
                  <a:gd name="T24" fmla="+- 0 6490 6418"/>
                  <a:gd name="T25" fmla="*/ T24 w 120"/>
                  <a:gd name="T26" fmla="+- 0 -2890 -3839"/>
                  <a:gd name="T27" fmla="*/ -2890 h 970"/>
                  <a:gd name="T28" fmla="+- 0 6538 6418"/>
                  <a:gd name="T29" fmla="*/ T28 w 120"/>
                  <a:gd name="T30" fmla="+- 0 -2990 -3839"/>
                  <a:gd name="T31" fmla="*/ -2990 h 970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</a:cxnLst>
                <a:rect l="0" t="0" r="r" b="b"/>
                <a:pathLst>
                  <a:path w="120" h="970">
                    <a:moveTo>
                      <a:pt x="120" y="849"/>
                    </a:moveTo>
                    <a:lnTo>
                      <a:pt x="0" y="849"/>
                    </a:lnTo>
                    <a:lnTo>
                      <a:pt x="52" y="951"/>
                    </a:lnTo>
                    <a:lnTo>
                      <a:pt x="52" y="869"/>
                    </a:lnTo>
                    <a:lnTo>
                      <a:pt x="62" y="878"/>
                    </a:lnTo>
                    <a:lnTo>
                      <a:pt x="72" y="869"/>
                    </a:lnTo>
                    <a:lnTo>
                      <a:pt x="72" y="949"/>
                    </a:lnTo>
                    <a:lnTo>
                      <a:pt x="120" y="849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44">
                <a:extLst>
                  <a:ext uri="{FF2B5EF4-FFF2-40B4-BE49-F238E27FC236}">
                    <a16:creationId xmlns:a16="http://schemas.microsoft.com/office/drawing/2014/main" id="{13D82DD7-A089-4014-B668-165958FFE8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18" y="-3839"/>
                <a:ext cx="120" cy="970"/>
              </a:xfrm>
              <a:custGeom>
                <a:avLst/>
                <a:gdLst>
                  <a:gd name="T0" fmla="+- 0 6490 6418"/>
                  <a:gd name="T1" fmla="*/ T0 w 120"/>
                  <a:gd name="T2" fmla="+- 0 -2990 -3839"/>
                  <a:gd name="T3" fmla="*/ -2990 h 970"/>
                  <a:gd name="T4" fmla="+- 0 6490 6418"/>
                  <a:gd name="T5" fmla="*/ T4 w 120"/>
                  <a:gd name="T6" fmla="+- 0 -3830 -3839"/>
                  <a:gd name="T7" fmla="*/ -3830 h 970"/>
                  <a:gd name="T8" fmla="+- 0 6480 6418"/>
                  <a:gd name="T9" fmla="*/ T8 w 120"/>
                  <a:gd name="T10" fmla="+- 0 -3839 -3839"/>
                  <a:gd name="T11" fmla="*/ -3839 h 970"/>
                  <a:gd name="T12" fmla="+- 0 6470 6418"/>
                  <a:gd name="T13" fmla="*/ T12 w 120"/>
                  <a:gd name="T14" fmla="+- 0 -3830 -3839"/>
                  <a:gd name="T15" fmla="*/ -3830 h 970"/>
                  <a:gd name="T16" fmla="+- 0 6470 6418"/>
                  <a:gd name="T17" fmla="*/ T16 w 120"/>
                  <a:gd name="T18" fmla="+- 0 -2990 -3839"/>
                  <a:gd name="T19" fmla="*/ -2990 h 970"/>
                  <a:gd name="T20" fmla="+- 0 6490 6418"/>
                  <a:gd name="T21" fmla="*/ T20 w 120"/>
                  <a:gd name="T22" fmla="+- 0 -2990 -3839"/>
                  <a:gd name="T23" fmla="*/ -2990 h 970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</a:cxnLst>
                <a:rect l="0" t="0" r="r" b="b"/>
                <a:pathLst>
                  <a:path w="120" h="970">
                    <a:moveTo>
                      <a:pt x="72" y="849"/>
                    </a:moveTo>
                    <a:lnTo>
                      <a:pt x="72" y="9"/>
                    </a:lnTo>
                    <a:lnTo>
                      <a:pt x="62" y="0"/>
                    </a:lnTo>
                    <a:lnTo>
                      <a:pt x="52" y="9"/>
                    </a:lnTo>
                    <a:lnTo>
                      <a:pt x="52" y="849"/>
                    </a:lnTo>
                    <a:lnTo>
                      <a:pt x="72" y="849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45">
                <a:extLst>
                  <a:ext uri="{FF2B5EF4-FFF2-40B4-BE49-F238E27FC236}">
                    <a16:creationId xmlns:a16="http://schemas.microsoft.com/office/drawing/2014/main" id="{E1209F39-AC93-4E94-B1E2-3D8D3A9852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18" y="-3839"/>
                <a:ext cx="120" cy="970"/>
              </a:xfrm>
              <a:custGeom>
                <a:avLst/>
                <a:gdLst>
                  <a:gd name="T0" fmla="+- 0 6490 6418"/>
                  <a:gd name="T1" fmla="*/ T0 w 120"/>
                  <a:gd name="T2" fmla="+- 0 -2890 -3839"/>
                  <a:gd name="T3" fmla="*/ -2890 h 970"/>
                  <a:gd name="T4" fmla="+- 0 6490 6418"/>
                  <a:gd name="T5" fmla="*/ T4 w 120"/>
                  <a:gd name="T6" fmla="+- 0 -2970 -3839"/>
                  <a:gd name="T7" fmla="*/ -2970 h 970"/>
                  <a:gd name="T8" fmla="+- 0 6480 6418"/>
                  <a:gd name="T9" fmla="*/ T8 w 120"/>
                  <a:gd name="T10" fmla="+- 0 -2961 -3839"/>
                  <a:gd name="T11" fmla="*/ -2961 h 970"/>
                  <a:gd name="T12" fmla="+- 0 6470 6418"/>
                  <a:gd name="T13" fmla="*/ T12 w 120"/>
                  <a:gd name="T14" fmla="+- 0 -2970 -3839"/>
                  <a:gd name="T15" fmla="*/ -2970 h 970"/>
                  <a:gd name="T16" fmla="+- 0 6470 6418"/>
                  <a:gd name="T17" fmla="*/ T16 w 120"/>
                  <a:gd name="T18" fmla="+- 0 -2888 -3839"/>
                  <a:gd name="T19" fmla="*/ -2888 h 970"/>
                  <a:gd name="T20" fmla="+- 0 6480 6418"/>
                  <a:gd name="T21" fmla="*/ T20 w 120"/>
                  <a:gd name="T22" fmla="+- 0 -2870 -3839"/>
                  <a:gd name="T23" fmla="*/ -2870 h 970"/>
                  <a:gd name="T24" fmla="+- 0 6490 6418"/>
                  <a:gd name="T25" fmla="*/ T24 w 120"/>
                  <a:gd name="T26" fmla="+- 0 -2890 -3839"/>
                  <a:gd name="T27" fmla="*/ -2890 h 970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</a:cxnLst>
                <a:rect l="0" t="0" r="r" b="b"/>
                <a:pathLst>
                  <a:path w="120" h="970">
                    <a:moveTo>
                      <a:pt x="72" y="949"/>
                    </a:moveTo>
                    <a:lnTo>
                      <a:pt x="72" y="869"/>
                    </a:lnTo>
                    <a:lnTo>
                      <a:pt x="62" y="878"/>
                    </a:lnTo>
                    <a:lnTo>
                      <a:pt x="52" y="869"/>
                    </a:lnTo>
                    <a:lnTo>
                      <a:pt x="52" y="951"/>
                    </a:lnTo>
                    <a:lnTo>
                      <a:pt x="62" y="969"/>
                    </a:lnTo>
                    <a:lnTo>
                      <a:pt x="72" y="949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6" name="Group 46">
              <a:extLst>
                <a:ext uri="{FF2B5EF4-FFF2-40B4-BE49-F238E27FC236}">
                  <a16:creationId xmlns:a16="http://schemas.microsoft.com/office/drawing/2014/main" id="{F5EC3040-4435-49A7-AA2B-A7AAE30037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240" y="-2870"/>
              <a:ext cx="2280" cy="1800"/>
              <a:chOff x="12240" y="-2870"/>
              <a:chExt cx="2280" cy="1800"/>
            </a:xfrm>
          </p:grpSpPr>
          <p:sp>
            <p:nvSpPr>
              <p:cNvPr id="37" name="Freeform 47">
                <a:extLst>
                  <a:ext uri="{FF2B5EF4-FFF2-40B4-BE49-F238E27FC236}">
                    <a16:creationId xmlns:a16="http://schemas.microsoft.com/office/drawing/2014/main" id="{459E97E4-66A2-4763-9721-03C84B1EBA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40" y="-2870"/>
                <a:ext cx="2280" cy="1800"/>
              </a:xfrm>
              <a:custGeom>
                <a:avLst/>
                <a:gdLst>
                  <a:gd name="T0" fmla="+- 0 12240 12240"/>
                  <a:gd name="T1" fmla="*/ T0 w 2280"/>
                  <a:gd name="T2" fmla="+- 0 -2870 -2870"/>
                  <a:gd name="T3" fmla="*/ -2870 h 1800"/>
                  <a:gd name="T4" fmla="+- 0 12240 12240"/>
                  <a:gd name="T5" fmla="*/ T4 w 2280"/>
                  <a:gd name="T6" fmla="+- 0 -1070 -2870"/>
                  <a:gd name="T7" fmla="*/ -1070 h 1800"/>
                  <a:gd name="T8" fmla="+- 0 14520 12240"/>
                  <a:gd name="T9" fmla="*/ T8 w 2280"/>
                  <a:gd name="T10" fmla="+- 0 -1070 -2870"/>
                  <a:gd name="T11" fmla="*/ -1070 h 1800"/>
                  <a:gd name="T12" fmla="+- 0 14520 12240"/>
                  <a:gd name="T13" fmla="*/ T12 w 2280"/>
                  <a:gd name="T14" fmla="+- 0 -2870 -2870"/>
                  <a:gd name="T15" fmla="*/ -2870 h 1800"/>
                  <a:gd name="T16" fmla="+- 0 12240 12240"/>
                  <a:gd name="T17" fmla="*/ T16 w 2280"/>
                  <a:gd name="T18" fmla="+- 0 -2870 -2870"/>
                  <a:gd name="T19" fmla="*/ -2870 h 1800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280" h="1800">
                    <a:moveTo>
                      <a:pt x="0" y="0"/>
                    </a:moveTo>
                    <a:lnTo>
                      <a:pt x="0" y="1800"/>
                    </a:lnTo>
                    <a:lnTo>
                      <a:pt x="2280" y="1800"/>
                    </a:lnTo>
                    <a:lnTo>
                      <a:pt x="228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CN" sz="1400" b="1" i="0"/>
                  <a:t>Selection</a:t>
                </a:r>
                <a:endParaRPr lang="zh-CN" altLang="en-US" sz="1400" i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38404381"/>
      </p:ext>
    </p:extLst>
  </p:cSld>
  <p:clrMapOvr>
    <a:masterClrMapping/>
  </p:clrMapOvr>
</p:sld>
</file>

<file path=ppt/theme/theme1.xml><?xml version="1.0" encoding="utf-8"?>
<a:theme xmlns:a="http://schemas.openxmlformats.org/drawingml/2006/main" name="dbllinec.ppt">
  <a:themeElements>
    <a:clrScheme name="">
      <a:dk1>
        <a:srgbClr val="000000"/>
      </a:dk1>
      <a:lt1>
        <a:srgbClr val="FFFFFF"/>
      </a:lt1>
      <a:dk2>
        <a:srgbClr val="000000"/>
      </a:dk2>
      <a:lt2>
        <a:srgbClr val="CECECE"/>
      </a:lt2>
      <a:accent1>
        <a:srgbClr val="FFFFFF"/>
      </a:accent1>
      <a:accent2>
        <a:srgbClr val="8901F3"/>
      </a:accent2>
      <a:accent3>
        <a:srgbClr val="FFFFFF"/>
      </a:accent3>
      <a:accent4>
        <a:srgbClr val="000000"/>
      </a:accent4>
      <a:accent5>
        <a:srgbClr val="FFFFFF"/>
      </a:accent5>
      <a:accent6>
        <a:srgbClr val="7C01DC"/>
      </a:accent6>
      <a:hlink>
        <a:srgbClr val="F95AB7"/>
      </a:hlink>
      <a:folHlink>
        <a:srgbClr val="C1CEFF"/>
      </a:folHlink>
    </a:clrScheme>
    <a:fontScheme name="dbllinec.ppt">
      <a:majorFont>
        <a:latin typeface="Book Antiqu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32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32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bllinec.p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c.pp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c.pp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c.pp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c.pp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c.pp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c.pp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c:\msoffice\powerpnt\template\clrovrhd\dbllinec.ppt</Template>
  <TotalTime>8199</TotalTime>
  <Pages>42</Pages>
  <Words>2391</Words>
  <Application>Microsoft Office PowerPoint</Application>
  <PresentationFormat>信纸(8.5x11 英寸)</PresentationFormat>
  <Paragraphs>202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2" baseType="lpstr">
      <vt:lpstr>Baha</vt:lpstr>
      <vt:lpstr>Arial</vt:lpstr>
      <vt:lpstr>Book Antiqua</vt:lpstr>
      <vt:lpstr>Calibri</vt:lpstr>
      <vt:lpstr>Cambria Math</vt:lpstr>
      <vt:lpstr>Wingdings</vt:lpstr>
      <vt:lpstr>dbllinec.ppt</vt:lpstr>
      <vt:lpstr>Differential Evolution</vt:lpstr>
      <vt:lpstr>Outlines</vt:lpstr>
      <vt:lpstr>Differential Evolution</vt:lpstr>
      <vt:lpstr>Differential Evolution</vt:lpstr>
      <vt:lpstr>Representation</vt:lpstr>
      <vt:lpstr>Population</vt:lpstr>
      <vt:lpstr>Steps of the basic DE families</vt:lpstr>
      <vt:lpstr>PowerPoint 演示文稿</vt:lpstr>
      <vt:lpstr>PowerPoint 演示文稿</vt:lpstr>
      <vt:lpstr>Example of formation of donor vector</vt:lpstr>
      <vt:lpstr>PowerPoint 演示文稿</vt:lpstr>
      <vt:lpstr>An Illustration of Binomial Crossover in 2-D Parametric Space:</vt:lpstr>
      <vt:lpstr>PowerPoint 演示文稿</vt:lpstr>
      <vt:lpstr>PowerPoint 演示文稿</vt:lpstr>
      <vt:lpstr>PowerPoint 演示文稿</vt:lpstr>
      <vt:lpstr>Five most frequently used DE mutation schemes</vt:lpstr>
      <vt:lpstr>Control parameters of DE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Some Significant DE-variants</vt:lpstr>
      <vt:lpstr>The ‘jDE’ Algorithm (Brest et al., 2006)</vt:lpstr>
      <vt:lpstr>Self-Adaptive DE (SaDE) </vt:lpstr>
      <vt:lpstr>SaDE (Contd.)</vt:lpstr>
      <vt:lpstr>Opposition-based DE (ODE) </vt:lpstr>
      <vt:lpstr>ODE (Contd.)</vt:lpstr>
      <vt:lpstr>Adaptive Differential Evolution With Optional External Archive (JADE)</vt:lpstr>
      <vt:lpstr>JADE (Contd.)</vt:lpstr>
      <vt:lpstr>Differential Evolution with Neighborhood-based Mutation</vt:lpstr>
      <vt:lpstr>Differential Evolution with Neighborhood-based Mutation (Contd.)</vt:lpstr>
      <vt:lpstr>DE with Auto-enhanced Diversity</vt:lpstr>
      <vt:lpstr>DE with Auto-enhanced Diversity</vt:lpstr>
      <vt:lpstr>Future work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 Algorithms: A Tutorial</dc:title>
  <dc:subject/>
  <dc:creator>Wendy Williams</dc:creator>
  <cp:keywords/>
  <dc:description>has logo in footer</dc:description>
  <cp:lastModifiedBy>Li Changhe</cp:lastModifiedBy>
  <cp:revision>304</cp:revision>
  <cp:lastPrinted>1995-11-20T21:27:10Z</cp:lastPrinted>
  <dcterms:created xsi:type="dcterms:W3CDTF">1995-10-16T16:26:44Z</dcterms:created>
  <dcterms:modified xsi:type="dcterms:W3CDTF">2020-03-04T03:47:40Z</dcterms:modified>
</cp:coreProperties>
</file>