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2" r:id="rId14"/>
    <p:sldId id="269" r:id="rId15"/>
    <p:sldId id="270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352" r:id="rId24"/>
    <p:sldId id="321" r:id="rId25"/>
    <p:sldId id="283" r:id="rId26"/>
    <p:sldId id="284" r:id="rId27"/>
    <p:sldId id="322" r:id="rId28"/>
    <p:sldId id="285" r:id="rId29"/>
    <p:sldId id="286" r:id="rId30"/>
    <p:sldId id="287" r:id="rId31"/>
    <p:sldId id="288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86"/>
    <a:srgbClr val="E8E8E8"/>
    <a:srgbClr val="0000FF"/>
    <a:srgbClr val="25FB2F"/>
    <a:srgbClr val="151DC1"/>
    <a:srgbClr val="FCF6EE"/>
    <a:srgbClr val="E0AB5B"/>
    <a:srgbClr val="212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36" y="114"/>
      </p:cViewPr>
      <p:guideLst>
        <p:guide orient="horz" pos="2157"/>
        <p:guide pos="2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标题 9"/>
          <p:cNvSpPr txBox="1"/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7.xml"/><Relationship Id="rId7" Type="http://schemas.openxmlformats.org/officeDocument/2006/relationships/slide" Target="slide1.xml"/><Relationship Id="rId12" Type="http://schemas.openxmlformats.org/officeDocument/2006/relationships/slide" Target="slide4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slide" Target="slide38.xml"/><Relationship Id="rId5" Type="http://schemas.openxmlformats.org/officeDocument/2006/relationships/slide" Target="slide17.xml"/><Relationship Id="rId10" Type="http://schemas.openxmlformats.org/officeDocument/2006/relationships/slide" Target="slide36.xml"/><Relationship Id="rId4" Type="http://schemas.openxmlformats.org/officeDocument/2006/relationships/slide" Target="slide10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6963" y="1483743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第九章 继承与多态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359016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3298" y="1495346"/>
            <a:ext cx="8704052" cy="2875464"/>
            <a:chOff x="219974" y="2044323"/>
            <a:chExt cx="8704052" cy="2875464"/>
          </a:xfrm>
        </p:grpSpPr>
        <p:sp>
          <p:nvSpPr>
            <p:cNvPr id="1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三类访问限定声明</a:t>
              </a:r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219974" y="2612832"/>
              <a:ext cx="8704052" cy="230695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该类中的函数        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b.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派生类中的函数     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c.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其友元函数        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d.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该类的对象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buAutoNum type="alphaLcPeriod"/>
              </a:pP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可以被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b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访问。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可以被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b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访问。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可以被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访问。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4048" y="6536042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7396" y="1157077"/>
            <a:ext cx="8704052" cy="5377616"/>
            <a:chOff x="154072" y="1706054"/>
            <a:chExt cx="8704052" cy="5377616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下面代码正确吗？</a:t>
              </a:r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5"/>
              <a:ext cx="8704052" cy="47999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//private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//protected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m_pub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//public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10;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类私有成员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正确：可以访问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类受保护成员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 algn="l">
                <a:buClrTx/>
                <a:buSzTx/>
                <a:buFontTx/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test() { 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//全局函数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Base b;  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//类的对象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b.m_pro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10;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类受保护成员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4316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3298" y="1495346"/>
            <a:ext cx="8704052" cy="2599834"/>
            <a:chOff x="219974" y="2044323"/>
            <a:chExt cx="8704052" cy="2599834"/>
          </a:xfrm>
        </p:grpSpPr>
        <p:sp>
          <p:nvSpPr>
            <p:cNvPr id="1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三类继承方式</a:t>
              </a:r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219974" y="2612832"/>
              <a:ext cx="8704052" cy="20313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继承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属性在其派生类中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保持不变。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继承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属性在派生类中变为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LMSans10-Regular-Identity-H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private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继承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属性在派生类中变为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private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访问权限不仅取决于访问限定符，还取决于继承方式。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374860" y="52687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93298" y="4987964"/>
            <a:ext cx="8704052" cy="937842"/>
            <a:chOff x="219974" y="2044323"/>
            <a:chExt cx="8704052" cy="937842"/>
          </a:xfrm>
        </p:grpSpPr>
        <p:sp>
          <p:nvSpPr>
            <p:cNvPr id="15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gradFill flip="none" rotWithShape="1">
              <a:gsLst>
                <a:gs pos="0">
                  <a:srgbClr val="262686">
                    <a:shade val="30000"/>
                    <a:satMod val="115000"/>
                  </a:srgbClr>
                </a:gs>
                <a:gs pos="50000">
                  <a:srgbClr val="262686">
                    <a:shade val="67500"/>
                    <a:satMod val="115000"/>
                  </a:srgbClr>
                </a:gs>
                <a:gs pos="100000">
                  <a:srgbClr val="26268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访问权限不仅取决于访问限定符，还取决于继承方式</a:t>
              </a:r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61283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以上三种继承，基类中的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private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属性在派生类中均保持不变。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4048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9374" y="1036761"/>
            <a:ext cx="8704052" cy="4220277"/>
            <a:chOff x="154072" y="1706054"/>
            <a:chExt cx="8704052" cy="4626268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下面代码正确吗？</a:t>
              </a:r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5"/>
              <a:ext cx="8704052" cy="40486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PriDerv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私有继承不影响派生类成员对基类的访问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正确：可以访问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类受保护成员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m_pub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正确：可以访问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类公有成员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test() {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d1;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PriDerv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d2;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d1.m_pub = 10;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m_pub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PubDerv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中是公有的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d2.m_pub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m_pub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PubDerv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中是私有的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374" y="5372743"/>
            <a:ext cx="8704052" cy="936810"/>
            <a:chOff x="219974" y="2044323"/>
            <a:chExt cx="8704052" cy="936810"/>
          </a:xfrm>
        </p:grpSpPr>
        <p:sp>
          <p:nvSpPr>
            <p:cNvPr id="13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提示：够公有继承是主流</a:t>
              </a: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36830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由于私有继承和受保护继承均具有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局限性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，所以共有继承是主流的继承方式。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4048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5370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7396" y="959369"/>
            <a:ext cx="8704052" cy="4270970"/>
            <a:chOff x="154072" y="1706054"/>
            <a:chExt cx="8704052" cy="4270970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使用</a:t>
              </a:r>
              <a:r>
                <a:rPr lang="en-US" altLang="zh-CN" sz="2400" dirty="0"/>
                <a:t>using</a:t>
              </a:r>
              <a:r>
                <a:rPr lang="zh-CN" altLang="en-US" sz="2400" dirty="0"/>
                <a:t>声明</a:t>
              </a:r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5"/>
              <a:ext cx="8704052" cy="36933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</a:rPr>
                <a:t>通过使用</a:t>
              </a:r>
              <a:r>
                <a:rPr lang="en-US" altLang="zh-CN" dirty="0">
                  <a:solidFill>
                    <a:srgbClr val="000000"/>
                  </a:solidFill>
                </a:rPr>
                <a:t>using</a:t>
              </a:r>
              <a:r>
                <a:rPr lang="zh-CN" altLang="en-US" dirty="0">
                  <a:solidFill>
                    <a:srgbClr val="000000"/>
                  </a:solidFill>
                </a:rPr>
                <a:t>声明，可以</a:t>
              </a:r>
              <a:r>
                <a:rPr lang="zh-CN" altLang="en-US" dirty="0">
                  <a:solidFill>
                    <a:srgbClr val="FF0000"/>
                  </a:solidFill>
                </a:rPr>
                <a:t>改变</a:t>
              </a:r>
              <a:r>
                <a:rPr lang="zh-CN" altLang="en-US" dirty="0">
                  <a:solidFill>
                    <a:srgbClr val="000000"/>
                  </a:solidFill>
                </a:rPr>
                <a:t>派生类中基类成员的访问权限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using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声明为公有的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test()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3298" y="580511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27396" y="5408115"/>
            <a:ext cx="8704052" cy="973291"/>
            <a:chOff x="154072" y="1706054"/>
            <a:chExt cx="8704052" cy="930895"/>
          </a:xfrm>
        </p:grpSpPr>
        <p:sp>
          <p:nvSpPr>
            <p:cNvPr id="14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</a:t>
              </a:r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154072" y="2283705"/>
              <a:ext cx="8704052" cy="3532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派生类只能为它可以访问的名字提供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using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声明。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66" y="16076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9564" y="1030046"/>
            <a:ext cx="8704052" cy="5156965"/>
            <a:chOff x="154072" y="1706054"/>
            <a:chExt cx="8704052" cy="5216161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命名冲突</a:t>
              </a:r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3"/>
              <a:ext cx="8704052" cy="463851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如果派生类成员的名字和基类的成员名字相同，那么定义在派生类（内层作用域）的名字将会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屏蔽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掉基类（外层作用域）的名字：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Derived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m_data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被隐藏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foo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成员被隐藏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	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返回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Derived::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m_data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8" name="灯片编号占位符 3"/>
          <p:cNvSpPr txBox="1"/>
          <p:nvPr/>
        </p:nvSpPr>
        <p:spPr>
          <a:xfrm>
            <a:off x="6796216" y="647700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3" name="矩形: 圆角 17"/>
          <p:cNvSpPr/>
          <p:nvPr/>
        </p:nvSpPr>
        <p:spPr>
          <a:xfrm>
            <a:off x="1830705" y="4803140"/>
            <a:ext cx="6955155" cy="922655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25F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51DC1"/>
              </a:buClr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如果我们想调用基类中的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函数，我们应该如何做？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7854" y="195715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1952" y="1379499"/>
            <a:ext cx="8704052" cy="2971752"/>
            <a:chOff x="154072" y="1706054"/>
            <a:chExt cx="8704052" cy="3005866"/>
          </a:xfrm>
        </p:grpSpPr>
        <p:sp>
          <p:nvSpPr>
            <p:cNvPr id="23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命名冲突</a:t>
              </a:r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154072" y="2283705"/>
              <a:ext cx="8704052" cy="24282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如果在派生类里面需要访问基类的同名成员，则可以使用基类的作用域运算符：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Derived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/*…*/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返回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中的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m_data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" y="4410083"/>
            <a:ext cx="1400000" cy="2323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089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7339" y="20560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1437" y="1478353"/>
            <a:ext cx="8704052" cy="3876295"/>
            <a:chOff x="154072" y="1706054"/>
            <a:chExt cx="8704052" cy="3920792"/>
          </a:xfrm>
        </p:grpSpPr>
        <p:sp>
          <p:nvSpPr>
            <p:cNvPr id="23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派生类到基类的转换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154072" y="2283705"/>
              <a:ext cx="8704052" cy="33431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一个派生类不仅包含自己定义的（非静态）成员，而且还包含其从基类继承的成员。因此，可以将派生类对象当成基类对象使用，也就是说可以将基类的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与派生类对象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绑定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，例如：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w(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"Kevin"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21);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p, 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&amp;w;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基类指针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ptr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指向派生类对象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w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&amp;p2 = w;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基类引用绑定到派生类对象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w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 = w;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派生类对象赋值给基类对象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类型转换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0903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7854" y="16853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1952" y="1107651"/>
            <a:ext cx="8704052" cy="5168957"/>
            <a:chOff x="154072" y="1706054"/>
            <a:chExt cx="8704052" cy="5228293"/>
          </a:xfrm>
        </p:grpSpPr>
        <p:sp>
          <p:nvSpPr>
            <p:cNvPr id="23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派生类到基类的转换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154072" y="2283705"/>
              <a:ext cx="8704052" cy="46506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虽然派生类可以自动转换为基类的引用或指针，但没有从基类到派生类的自动转换。这是显而易见的，因为基类对象不能提供派生类对象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新定义的部分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，例如：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*w2 = &amp;p;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错误：不能将基类转换为派生类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w = p;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错误：不能将基类转换为派生类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用派生类对象来创建一个基类对象：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w(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"Kevin"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21);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派生类对象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p(w);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利用派生类对象构造基类对象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如果派生类以私有方式或受保护的方式继承基类，那么派生类将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不能自动转换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为基类类型，例如：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PriDerv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priDerv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私有继承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b(d);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PriDerv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不能转换为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类型转换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类型转换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9974" y="1635164"/>
            <a:ext cx="8704052" cy="2599835"/>
            <a:chOff x="219974" y="2044323"/>
            <a:chExt cx="8704052" cy="2599835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提示：从派生类到基类的转换原则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219974" y="2612833"/>
              <a:ext cx="8704052" cy="20313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理解从派生类到基类的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隐式自动转换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需要明白三点：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这种转换只限于指针或引用类型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;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转换的前提是公有继承；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没有从基类到派生类的隐式自动转换。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66626" y="6285464"/>
            <a:ext cx="2057400" cy="365125"/>
          </a:xfrm>
        </p:spPr>
        <p:txBody>
          <a:bodyPr/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52090" y="1111285"/>
            <a:ext cx="4891179" cy="1815184"/>
            <a:chOff x="552090" y="1303327"/>
            <a:chExt cx="4891179" cy="1815184"/>
          </a:xfrm>
        </p:grpSpPr>
        <p:sp>
          <p:nvSpPr>
            <p:cNvPr id="12" name="文本框 11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2" action="ppaction://hlinksldjump"/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  <a:hlinkClick r:id="rId2" action="ppaction://hlinksldjump"/>
                </a:rPr>
                <a:t>继承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8777" y="1641183"/>
              <a:ext cx="45144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2" action="ppaction://hlinksldjump"/>
                </a:rPr>
                <a:t>定义基类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3" action="ppaction://hlinksldjump"/>
                </a:rPr>
                <a:t>定义派生类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4" action="ppaction://hlinksldjump"/>
                </a:rPr>
                <a:t>访问控制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/>
                </a:rPr>
                <a:t>类型转换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090" y="2813266"/>
            <a:ext cx="4891179" cy="984187"/>
            <a:chOff x="552090" y="1303327"/>
            <a:chExt cx="4891179" cy="984187"/>
          </a:xfrm>
        </p:grpSpPr>
        <p:sp>
          <p:nvSpPr>
            <p:cNvPr id="23" name="文本框 22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6" action="ppaction://hlinksldjump"/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  <a:hlinkClick r:id="rId6" action="ppaction://hlinksldjump"/>
                </a:rPr>
                <a:t>构造、拷贝控制与继承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8777" y="1641183"/>
              <a:ext cx="4514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派生类对象的构造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/>
                </a:rPr>
                <a:t>拷贝控制与继承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2090" y="4174350"/>
            <a:ext cx="4891179" cy="1815184"/>
            <a:chOff x="552090" y="1303327"/>
            <a:chExt cx="4891179" cy="1815184"/>
          </a:xfrm>
        </p:grpSpPr>
        <p:sp>
          <p:nvSpPr>
            <p:cNvPr id="26" name="文本框 25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8" action="ppaction://hlinksldjump"/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  <a:hlinkClick r:id="rId8" action="ppaction://hlinksldjump"/>
                </a:rPr>
                <a:t>虚函数与多态性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8777" y="1641183"/>
              <a:ext cx="45144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8" action="ppaction://hlinksldjump"/>
                </a:rPr>
                <a:t>虚函数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9" action="ppaction://hlinksldjump"/>
                </a:rPr>
                <a:t>动态绑定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0" action="ppaction://hlinksldjump"/>
                </a:rPr>
                <a:t>抽象类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1" action="ppaction://hlinksldjump"/>
                </a:rPr>
                <a:t>继承与组合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2" action="ppaction://hlinksldjump"/>
                </a:rPr>
                <a:t>再探计算器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216" y="6409031"/>
            <a:ext cx="2057400" cy="365125"/>
          </a:xfrm>
        </p:spPr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1554255"/>
            <a:ext cx="7970458" cy="31742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173" y="4999767"/>
            <a:ext cx="523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构造顺序：</a:t>
            </a:r>
            <a:r>
              <a:rPr lang="en-US" altLang="zh-CN" dirty="0"/>
              <a:t>B D1 D2 D3(c1 c2 c3)</a:t>
            </a:r>
          </a:p>
          <a:p>
            <a:r>
              <a:rPr lang="zh-CN" altLang="en-US" dirty="0"/>
              <a:t>析构顺序：</a:t>
            </a:r>
            <a:r>
              <a:rPr lang="en-US" altLang="zh-CN" dirty="0"/>
              <a:t>D3(c1 c2 c3) D2 D1 B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派生类对象的构造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329448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848" y="19517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4946" y="1095538"/>
            <a:ext cx="8704052" cy="5233910"/>
            <a:chOff x="154072" y="1706054"/>
            <a:chExt cx="8704052" cy="5293993"/>
          </a:xfrm>
        </p:grpSpPr>
        <p:sp>
          <p:nvSpPr>
            <p:cNvPr id="8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Student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对象的构造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54072" y="2283705"/>
              <a:ext cx="8704052" cy="47163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以上述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类为例：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Student::Student(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name,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age,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&amp;c):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Person(name, age),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初始化基类成员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(c)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初始化自有成员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Student"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类中成员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以复制构造的方式初始化。如下：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Course::Course(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rhs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(rhs.name),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rhs.m_score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"Copy 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Course"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派生类对象的构造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097" y="171856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2195" y="1140913"/>
            <a:ext cx="8704052" cy="3710416"/>
            <a:chOff x="154072" y="1706054"/>
            <a:chExt cx="8704052" cy="3753010"/>
          </a:xfrm>
        </p:grpSpPr>
        <p:sp>
          <p:nvSpPr>
            <p:cNvPr id="8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Student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对象的构造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54072" y="2283705"/>
              <a:ext cx="8704052" cy="317535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类似地，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Person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类初始化如下：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Person::Person(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 = 0):</a:t>
              </a: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(name),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(age) {</a:t>
              </a: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Person"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当创建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类对象时：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 s(”Kevin”, 19, Course(”Math”));</a:t>
              </a:r>
            </a:p>
            <a:p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输出结果：</a:t>
              </a: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of Person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Copy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of Course</a:t>
              </a: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of Student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81952" y="51092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2195" y="5154171"/>
            <a:ext cx="8704052" cy="937842"/>
            <a:chOff x="219974" y="2044323"/>
            <a:chExt cx="8704052" cy="937842"/>
          </a:xfrm>
        </p:grpSpPr>
        <p:sp>
          <p:nvSpPr>
            <p:cNvPr id="13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提示：存在继承关系的类的成员初始化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在派生类对象构造过程中，每个类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仅负责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自己的成员的初始化。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rgbClr val="FFFFFF"/>
              </a:solidFill>
              <a:latin typeface="MicrosoftYaHei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097" y="171856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2195" y="1140913"/>
            <a:ext cx="8704052" cy="5371061"/>
            <a:chOff x="154072" y="1706054"/>
            <a:chExt cx="8704052" cy="5432718"/>
          </a:xfrm>
        </p:grpSpPr>
        <p:sp>
          <p:nvSpPr>
            <p:cNvPr id="8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析构与继承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54072" y="2283705"/>
              <a:ext cx="8704052" cy="48550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类似于构造函数，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类的析构函数的函数如下：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Person::~Person(){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cout&lt;&lt;”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Destr of Person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”&lt;&lt;endl;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Student::~Student(){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cout&lt;&lt;”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  <a:sym typeface="+mn-ea"/>
                </a:rPr>
                <a:t>Destr of Student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”&lt;&lt;endl;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Course::~Course(){</a:t>
              </a:r>
            </a:p>
            <a:p>
              <a:pPr marL="0"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     cout&lt;&lt;”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  <a:sym typeface="+mn-ea"/>
                </a:rPr>
                <a:t>Destr of 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”&lt;&lt;endl;</a:t>
              </a:r>
            </a:p>
            <a:p>
              <a:pPr marL="0"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     }</a:t>
              </a:r>
            </a:p>
            <a:p>
              <a:pPr marL="0" lvl="1"/>
              <a:r>
                <a:rPr lang="zh-CN" altLang="en-US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利用如下的代码创建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类的对象：</a:t>
              </a:r>
            </a:p>
            <a:p>
              <a:pPr marL="0"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Course c(“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  <a:sym typeface="+mn-ea"/>
                </a:rPr>
                <a:t>Math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”);</a:t>
              </a:r>
            </a:p>
            <a:p>
              <a:pPr marL="0"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{</a:t>
              </a:r>
            </a:p>
            <a:p>
              <a:pPr marL="0"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Student s(“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  <a:sym typeface="+mn-ea"/>
                </a:rPr>
                <a:t>Kevin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”,19,c);//</a:t>
              </a:r>
              <a:r>
                <a:rPr lang="zh-CN" altLang="zh-CN" dirty="0">
                  <a:solidFill>
                    <a:srgbClr val="FF0000"/>
                  </a:solidFill>
                  <a:latin typeface="LMMono8-Regular-Identity-H"/>
                  <a:sym typeface="+mn-ea"/>
                </a:rPr>
                <a:t>思考</a:t>
              </a:r>
              <a:r>
                <a:rPr lang="zh-CN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：输出的结果是怎么样的？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  <a:sym typeface="+mn-ea"/>
              </a:endParaRP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848" y="19517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4946" y="2413373"/>
            <a:ext cx="8704052" cy="2312650"/>
            <a:chOff x="-18922" y="1270351"/>
            <a:chExt cx="8704052" cy="2339198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析构与继承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900783"/>
              <a:ext cx="8704052" cy="17087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输出结果：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 of Student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 of Course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 of Person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80806" y="988226"/>
            <a:ext cx="8704052" cy="5372409"/>
            <a:chOff x="-18922" y="1270351"/>
            <a:chExt cx="8704052" cy="5434082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复制、移动与继承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48564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一个派生类对象在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复制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移动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的时候，除复制或移动自有成员外，还要复制或移动基类部分的成员。因此，通常在复制或移动构造函数的初始化列表中调用基类的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复制或移动构造函数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A{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{</a:t>
              </a:r>
            </a:p>
            <a:p>
              <a:pPr lvl="1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B(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&amp;d):A(d)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复制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,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复制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{</a:t>
              </a: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B(B &amp;&amp;d):A(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::move(d))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,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{</a:t>
              </a: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854" y="160021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1952" y="1022564"/>
            <a:ext cx="8704052" cy="3156418"/>
            <a:chOff x="154072" y="1706054"/>
            <a:chExt cx="8704052" cy="3192653"/>
          </a:xfrm>
        </p:grpSpPr>
        <p:sp>
          <p:nvSpPr>
            <p:cNvPr id="8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赋值与继承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54072" y="2283705"/>
              <a:ext cx="8704052" cy="26150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与复制和移动构造函数类似，必须在派生类的赋值运算符中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显式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调用基类的赋值运算符，才能正确地完成基类成员的赋值：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B&amp; B::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operator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const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&amp;d) {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this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== &amp;d)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*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this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A::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operator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=(d);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赋值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赋值自身成员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*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this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1709" y="51721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1952" y="4518596"/>
            <a:ext cx="8704052" cy="1238035"/>
            <a:chOff x="219974" y="1345865"/>
            <a:chExt cx="8704052" cy="1238035"/>
          </a:xfrm>
        </p:grpSpPr>
        <p:sp>
          <p:nvSpPr>
            <p:cNvPr id="13" name="矩形: 圆顶角 9"/>
            <p:cNvSpPr/>
            <p:nvPr/>
          </p:nvSpPr>
          <p:spPr>
            <a:xfrm>
              <a:off x="219974" y="1345865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提示：派生类中使用基类的构造或赋值成员</a:t>
              </a: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1937569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如果基类中合成的构造函数、复制构造函数或赋值运算符是删除的或者是不可以访问的，那么派生类中对应的合成成员也是删除的。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chemeClr val="bg1"/>
                </a:solidFill>
              </a:rPr>
              <a:t>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rgbClr val="FFFFFF"/>
              </a:solidFill>
              <a:latin typeface="MicrosoftYaHei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848" y="19517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0656" y="1218303"/>
            <a:ext cx="8704052" cy="2468587"/>
            <a:chOff x="-18922" y="1270351"/>
            <a:chExt cx="8704052" cy="2496925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静态类型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900783"/>
              <a:ext cx="8704052" cy="186649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指对象声明时的类型或表达式生成时的类型，就在编译的时候已经确定，例如：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class Base{}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*p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：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</a:t>
              </a:r>
              <a:r>
                <a:rPr lang="zh-CN" altLang="zh-CN" dirty="0">
                  <a:solidFill>
                    <a:srgbClr val="FF0000"/>
                  </a:solidFill>
                  <a:latin typeface="LMMono8-Regular-Identity-H"/>
                </a:rPr>
                <a:t>指针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p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的静态类型为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Base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类型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5101" y="3943723"/>
            <a:ext cx="8704052" cy="2422867"/>
            <a:chOff x="-18922" y="1270351"/>
            <a:chExt cx="8704052" cy="2450680"/>
          </a:xfrm>
        </p:grpSpPr>
        <p:sp>
          <p:nvSpPr>
            <p:cNvPr id="3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动态类型</a:t>
              </a:r>
            </a:p>
          </p:txBody>
        </p:sp>
        <p:sp>
          <p:nvSpPr>
            <p:cNvPr id="4" name="矩形: 圆角 17"/>
            <p:cNvSpPr/>
            <p:nvPr/>
          </p:nvSpPr>
          <p:spPr>
            <a:xfrm>
              <a:off x="-18922" y="1900783"/>
              <a:ext cx="8704052" cy="182024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MicrosoftYaHei"/>
                </a:rPr>
                <a:t>指指针或引用所绑定的对象的类型，仅在运行时可知，例如：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class Derived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：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public Base{}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Derived d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；  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</a:t>
              </a:r>
              <a:r>
                <a:rPr lang="zh-CN" altLang="zh-CN" dirty="0">
                  <a:solidFill>
                    <a:srgbClr val="FF0000"/>
                  </a:solidFill>
                  <a:latin typeface="LMMono8-Regular-Identity-H"/>
                </a:rPr>
                <a:t>非指针或引用，动态类型和静态类型相同</a:t>
              </a:r>
              <a:endParaRPr lang="zh-CN" altLang="en-US" dirty="0">
                <a:solidFill>
                  <a:srgbClr val="000000"/>
                </a:solidFill>
                <a:latin typeface="LMMono8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*p=&amp;d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：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</a:t>
              </a:r>
              <a:r>
                <a:rPr lang="zh-CN" altLang="zh-CN" dirty="0">
                  <a:solidFill>
                    <a:srgbClr val="FF0000"/>
                  </a:solidFill>
                  <a:latin typeface="LMMono8-Regular-Identity-H"/>
                </a:rPr>
                <a:t>指针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p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的动态类型为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Derived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27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19710" y="956310"/>
            <a:ext cx="8703945" cy="2792949"/>
            <a:chOff x="-18922" y="1270351"/>
            <a:chExt cx="8704052" cy="4446889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Shape</a:t>
              </a:r>
              <a:r>
                <a:rPr lang="zh-CN" altLang="en-US" sz="2400" dirty="0">
                  <a:solidFill>
                    <a:srgbClr val="FFFFFF"/>
                  </a:solidFill>
                  <a:latin typeface="LMSans12-Regular-Identity-H"/>
                </a:rPr>
                <a:t>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386923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&amp;s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(s) { 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0;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此函数为虚函数</a:t>
              </a: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name()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endParaRPr lang="en-US" altLang="zh-CN" sz="8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虚函数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710" y="3975735"/>
            <a:ext cx="8703945" cy="2577684"/>
            <a:chOff x="-18922" y="1270351"/>
            <a:chExt cx="8704052" cy="4104148"/>
          </a:xfrm>
        </p:grpSpPr>
        <p:sp>
          <p:nvSpPr>
            <p:cNvPr id="3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Circle</a:t>
              </a:r>
              <a:r>
                <a:rPr lang="zh-CN" altLang="en-US" sz="2400" dirty="0">
                  <a:solidFill>
                    <a:srgbClr val="FFFFFF"/>
                  </a:solidFill>
                  <a:latin typeface="LMSans12-Regular-Identity-H"/>
                </a:rPr>
                <a:t>类</a:t>
              </a:r>
            </a:p>
          </p:txBody>
        </p:sp>
        <p:sp>
          <p:nvSpPr>
            <p:cNvPr id="4" name="矩形: 圆角 17"/>
            <p:cNvSpPr/>
            <p:nvPr/>
          </p:nvSpPr>
          <p:spPr>
            <a:xfrm>
              <a:off x="-18922" y="1848002"/>
              <a:ext cx="8704052" cy="352649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Circle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Shape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: 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  <a:sym typeface="+mn-ea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Circle(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r=0,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  <a:sym typeface="+mn-ea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  <a:sym typeface="+mn-ea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&amp;s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  <a:sym typeface="+mn-ea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):Shape(s),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3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  <a:sym typeface="+mn-ea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(r) {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  <a:sym typeface="+mn-ea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3.1415926*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  <a:sym typeface="+mn-ea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  <a:sym typeface="+mn-ea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endParaRPr lang="en-US" altLang="zh-CN" sz="8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9710" y="956310"/>
            <a:ext cx="8703945" cy="2792949"/>
            <a:chOff x="-18922" y="1270351"/>
            <a:chExt cx="8704052" cy="4446889"/>
          </a:xfrm>
        </p:grpSpPr>
        <p:sp>
          <p:nvSpPr>
            <p:cNvPr id="6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Shape</a:t>
              </a:r>
              <a:r>
                <a:rPr lang="zh-CN" altLang="en-US" sz="2400" dirty="0">
                  <a:solidFill>
                    <a:srgbClr val="FFFFFF"/>
                  </a:solidFill>
                  <a:latin typeface="LMSans12-Regular-Identity-H"/>
                </a:rPr>
                <a:t>类</a:t>
              </a:r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-18922" y="1848002"/>
              <a:ext cx="8704052" cy="386923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下面定义了三个类：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Circle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Square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 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&amp;s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(s) { 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0;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此函数为虚函数</a:t>
              </a: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name()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endParaRPr lang="en-US" altLang="zh-CN" sz="8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9226" y="1287237"/>
            <a:ext cx="8704052" cy="3709265"/>
            <a:chOff x="-18922" y="1270351"/>
            <a:chExt cx="8704052" cy="3751847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Square</a:t>
              </a:r>
              <a:r>
                <a:rPr lang="zh-CN" altLang="en-US" sz="2400" dirty="0">
                  <a:solidFill>
                    <a:srgbClr val="FFFFFF"/>
                  </a:solidFill>
                  <a:latin typeface="LMSans12-Regular-Identity-H"/>
                </a:rPr>
                <a:t>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317419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Square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Square(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l=0,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&amp;s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(l) {}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>
                <a:lnSpc>
                  <a:spcPct val="150000"/>
                </a:lnSpc>
              </a:pPr>
              <a:endParaRPr lang="en-US" altLang="zh-CN" sz="6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虚函数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59534" y="6326064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4444" y="21878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2882" y="1907012"/>
            <a:ext cx="8704052" cy="2322836"/>
            <a:chOff x="219974" y="2044323"/>
            <a:chExt cx="8704052" cy="2322836"/>
          </a:xfrm>
        </p:grpSpPr>
        <p:sp>
          <p:nvSpPr>
            <p:cNvPr id="17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学习目标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17543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151DC1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理解继承的内涵和基本语法；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掌握拷贝控制成员与继承的关系；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掌握并学会运用动态绑定技术。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2226" y="1049112"/>
            <a:ext cx="8704052" cy="1077825"/>
            <a:chOff x="-18922" y="1270351"/>
            <a:chExt cx="8704052" cy="1090198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动态绑定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5125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除需要重写基类的虚函数外，还必须用基类的指针或引用才能触发动态绑定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689" y="2327275"/>
            <a:ext cx="4501178" cy="3985375"/>
            <a:chOff x="-53847" y="1270351"/>
            <a:chExt cx="8706182" cy="4031942"/>
          </a:xfrm>
        </p:grpSpPr>
        <p:sp>
          <p:nvSpPr>
            <p:cNvPr id="3" name="矩形: 圆顶角 27"/>
            <p:cNvSpPr/>
            <p:nvPr/>
          </p:nvSpPr>
          <p:spPr>
            <a:xfrm>
              <a:off x="-51717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利用指针触发动态绑定</a:t>
              </a:r>
            </a:p>
          </p:txBody>
        </p:sp>
        <p:sp>
          <p:nvSpPr>
            <p:cNvPr id="4" name="矩形: 圆角 17"/>
            <p:cNvSpPr/>
            <p:nvPr/>
          </p:nvSpPr>
          <p:spPr>
            <a:xfrm>
              <a:off x="-53847" y="1847360"/>
              <a:ext cx="8704052" cy="34549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sh,*p=&amp;sh; 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//p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指向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Shape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类对象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Square sq(1.0);</a:t>
              </a:r>
            </a:p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cout&lt;&lt;p-&gt;area()&lt;&lt;endl;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打印输出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0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p=&amp;sq;        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//p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的动态类型为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Square</a:t>
              </a:r>
            </a:p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rgbClr val="FF0000"/>
                </a:solidFill>
                <a:latin typeface="LMMono8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cout&lt;&lt;p-&gt;area()&lt;&lt;endl;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打印输出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1.0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56785" y="2311400"/>
            <a:ext cx="3974465" cy="3985359"/>
            <a:chOff x="-53847" y="1270351"/>
            <a:chExt cx="8706182" cy="4032042"/>
          </a:xfrm>
        </p:grpSpPr>
        <p:sp>
          <p:nvSpPr>
            <p:cNvPr id="14" name="矩形: 圆顶角 27"/>
            <p:cNvSpPr/>
            <p:nvPr/>
          </p:nvSpPr>
          <p:spPr>
            <a:xfrm>
              <a:off x="-51717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利用引用触发动态绑定</a:t>
              </a:r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-53847" y="1847360"/>
              <a:ext cx="8704052" cy="34550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bool operate&gt;(const Shape &amp;a,const Shape &amp;b){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return a.area()&gt;b.area();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Shape *p=nullptr;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Square sq(2.0);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Circle ci(1.2);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if(sq&gt;ci) p=&amp;sq;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2568" y="1258919"/>
            <a:ext cx="8704052" cy="3986125"/>
            <a:chOff x="-18922" y="1270351"/>
            <a:chExt cx="8704052" cy="4031884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虚析构函数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34542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通常情况下，基类的析构函数应该是虚函数，保证正确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delete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一个动态派生类对象，例如：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~Shape()  {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Destr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Shape"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Circle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~Circle()  {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Destr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Circle"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*p=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new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Circle();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delete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// 输出Destr of Circle——Destr of Shape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" y="5474335"/>
            <a:ext cx="8207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zh-CN" altLang="en-US"/>
              <a:t>: 如果基类析构函数为非虚函数，则 delete 一个指向派生类对象的基类指针</a:t>
            </a:r>
          </a:p>
          <a:p>
            <a:pPr algn="l"/>
            <a:r>
              <a:rPr lang="zh-CN" altLang="en-US"/>
              <a:t>将产生未定义的行为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1472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34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34820" y="1347872"/>
            <a:ext cx="8704052" cy="2601189"/>
            <a:chOff x="-18922" y="1270352"/>
            <a:chExt cx="8704052" cy="2631051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205340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动态绑定必须通过基类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绑定到派生类对象才能触发。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派生类中与基类虚函数对应的重写版本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自动为虚函数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，可不必进行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virtual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声明。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内联成员、静态成员和模板成员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均不能声明为虚函数</a:t>
              </a: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派生类版本的声明必须与基类版本德声明完全一致，包括函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数名、形参列表和返回值类型。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动态绑定的实现是有代价的，大量的虚函数会导致程序性能的下降。</a:t>
              </a:r>
              <a:endParaRPr lang="en-US" altLang="zh-CN" sz="2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30098" y="1475705"/>
            <a:ext cx="3044230" cy="1857987"/>
            <a:chOff x="121121" y="1270350"/>
            <a:chExt cx="8704052" cy="1879312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例外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1"/>
              <a:ext cx="8704052" cy="130166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基类版本返回基类指针或引用，派生类版本可以返回派生类指针或引用</a:t>
              </a:r>
              <a:endParaRPr lang="en-US" altLang="zh-CN" sz="2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: 圆角 17"/>
          <p:cNvSpPr/>
          <p:nvPr/>
        </p:nvSpPr>
        <p:spPr>
          <a:xfrm>
            <a:off x="0" y="998124"/>
            <a:ext cx="5939908" cy="4801314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virtual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 foo() {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"Base"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	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return this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 foo() {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"Derived"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return this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test() {</a:t>
            </a: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d;</a:t>
            </a: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*p = &amp;d;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p-&gt;foo();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d.foo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sz="200" dirty="0">
              <a:solidFill>
                <a:srgbClr val="000000"/>
              </a:solidFill>
              <a:latin typeface="LMMono8-Regular-Identity-H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5060" y="5951146"/>
            <a:ext cx="2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test() </a:t>
            </a:r>
            <a:r>
              <a:rPr lang="zh-CN" altLang="en-US" dirty="0"/>
              <a:t>函数输出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Derived</a:t>
            </a:r>
          </a:p>
          <a:p>
            <a:r>
              <a:rPr lang="en-US" altLang="zh-CN" dirty="0"/>
              <a:t>Derived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976202" y="1169697"/>
            <a:ext cx="3044230" cy="1857987"/>
            <a:chOff x="121121" y="1270350"/>
            <a:chExt cx="8704052" cy="1879313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1"/>
              <a:ext cx="8704052" cy="13016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如果参数具有默认值，则各个版本中对应形参的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默认值必须相同</a:t>
              </a:r>
              <a:r>
                <a:rPr lang="zh-CN" altLang="en-US" dirty="0">
                  <a:solidFill>
                    <a:schemeClr val="tx1"/>
                  </a:solidFill>
                  <a:latin typeface="MicrosoftYaHei"/>
                </a:rPr>
                <a:t>。</a:t>
              </a:r>
              <a:endParaRPr lang="en-US" altLang="zh-CN" sz="200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: 圆角 17"/>
          <p:cNvSpPr/>
          <p:nvPr/>
        </p:nvSpPr>
        <p:spPr>
          <a:xfrm>
            <a:off x="81952" y="1072314"/>
            <a:ext cx="5762715" cy="4524315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 dirty="0" err="1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=0)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"Base:"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 dirty="0" err="1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=1)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"Derived:"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test(){</a:t>
            </a: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d;</a:t>
            </a: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*p = &amp;d;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p-&gt;fun();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d.fun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sz="200" dirty="0">
              <a:solidFill>
                <a:srgbClr val="000000"/>
              </a:solidFill>
              <a:latin typeface="LMMono8-Regular-Identity-H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157" y="5799438"/>
            <a:ext cx="2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test() </a:t>
            </a:r>
            <a:r>
              <a:rPr lang="zh-CN" altLang="en-US" dirty="0"/>
              <a:t>函数输出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Derived:0</a:t>
            </a:r>
          </a:p>
          <a:p>
            <a:r>
              <a:rPr lang="en-US" altLang="zh-CN" dirty="0"/>
              <a:t>Derived:1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37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50672" y="947997"/>
            <a:ext cx="7854099" cy="5649409"/>
            <a:chOff x="121121" y="1270350"/>
            <a:chExt cx="8704052" cy="5714246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final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和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override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说明符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513659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C++11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引入了关键字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override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用来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显式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说明派生类的函数要覆盖基类的虚函数。类似的，可以使用关键字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final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阻止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派生类覆盖基类版本的虚函数。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struct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{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fun1(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 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fun2() { 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fun3() {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struct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D1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{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fun1() override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错误：基类没有不带参数的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fun1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fun2() final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//D1::fun2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为最终版本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fun3() override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错误：基类没有可覆盖的函数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struct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D2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D1 {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fun2()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错误：不允许覆盖基类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中的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fun2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38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20130" y="1310461"/>
            <a:ext cx="8365874" cy="4402050"/>
            <a:chOff x="121121" y="1270350"/>
            <a:chExt cx="8704052" cy="4452572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纯虚函数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38749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上面定义的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类，实际上并不代表具体的几何形状类，因此它的成员函数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area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的定义是没有意义的，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类只是几何形状的一个抽象，因此也不希望用户创建一个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类对象。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C++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允许将这样的虚函数声明为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纯虚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（</a:t>
              </a: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purevirtual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）函数：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 0;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纯虚函数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错误：不能创建抽象类的实例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抽象类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1472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抽象类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820" y="1417090"/>
            <a:ext cx="8439623" cy="2746176"/>
            <a:chOff x="219974" y="2044323"/>
            <a:chExt cx="8718898" cy="2746176"/>
          </a:xfrm>
        </p:grpSpPr>
        <p:sp>
          <p:nvSpPr>
            <p:cNvPr id="14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提示：公有继承方式下的基类成员函数的继承与覆盖</a:t>
              </a:r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234820" y="2621974"/>
              <a:ext cx="8704052" cy="21685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</a:rPr>
                <a:t>不要重新定义基类非虚函数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</a:rPr>
                <a:t>如果需要重新定义基类函数，则该函数应声明为虚函数。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</a:rPr>
                <a:t>派生类继承基类非虚函数的接口和实现、虚函数的接口和默认实现，以及纯虚函数的接口。</a:t>
              </a:r>
            </a:p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40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64160" y="1873250"/>
            <a:ext cx="4210050" cy="3104719"/>
            <a:chOff x="121121" y="1270350"/>
            <a:chExt cx="8704052" cy="2339326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Cat </a:t>
              </a:r>
              <a:r>
                <a:rPr lang="zh-CN" altLang="en-US" sz="2400" dirty="0"/>
                <a:t>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176167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Cat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meow()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喵喵叫</a:t>
              </a: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"meowing"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endParaRPr lang="en-US" altLang="zh-CN" sz="2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59325" y="1873250"/>
            <a:ext cx="4199890" cy="3147386"/>
            <a:chOff x="121121" y="1261862"/>
            <a:chExt cx="8704052" cy="2279458"/>
          </a:xfrm>
        </p:grpSpPr>
        <p:sp>
          <p:nvSpPr>
            <p:cNvPr id="3" name="矩形: 圆顶角 27"/>
            <p:cNvSpPr/>
            <p:nvPr/>
          </p:nvSpPr>
          <p:spPr>
            <a:xfrm>
              <a:off x="121121" y="126186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Dog</a:t>
              </a:r>
              <a:r>
                <a:rPr lang="zh-CN" altLang="en-US" sz="2400" dirty="0"/>
                <a:t>类</a:t>
              </a:r>
            </a:p>
          </p:txBody>
        </p:sp>
        <p:sp>
          <p:nvSpPr>
            <p:cNvPr id="4" name="矩形: 圆角 17"/>
            <p:cNvSpPr/>
            <p:nvPr/>
          </p:nvSpPr>
          <p:spPr>
            <a:xfrm>
              <a:off x="121121" y="1848000"/>
              <a:ext cx="8704052" cy="16933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Dog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  <a:sym typeface="+mn-ea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  <a:sym typeface="+mn-ea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  <a:sym typeface="+mn-ea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bark()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sym typeface="+mn-ea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汪汪叫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  <a:sym typeface="+mn-ea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  <a:sym typeface="+mn-ea"/>
                </a:rPr>
                <a:t>"barking"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  <a:sym typeface="+mn-ea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sym typeface="+mn-ea"/>
                </a:rPr>
                <a:t>};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lvl="1"/>
              <a:endParaRPr lang="en-US" altLang="zh-CN" sz="2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41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7315" y="1057275"/>
            <a:ext cx="4740910" cy="4817293"/>
            <a:chOff x="121121" y="1270350"/>
            <a:chExt cx="8727431" cy="4872983"/>
          </a:xfrm>
        </p:grpSpPr>
        <p:sp>
          <p:nvSpPr>
            <p:cNvPr id="8" name="矩形: 圆顶角 27"/>
            <p:cNvSpPr/>
            <p:nvPr/>
          </p:nvSpPr>
          <p:spPr>
            <a:xfrm>
              <a:off x="144500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IS-A </a:t>
              </a:r>
              <a:r>
                <a:rPr lang="zh-CN" altLang="en-US" sz="2400" dirty="0"/>
                <a:t>设计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42953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Cat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bark();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创建一个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Dog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类对象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dog.bark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bark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虽然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能汪汪叫，但是它也会喵喵叫，因为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类继承了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meow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函数，显然这是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不符合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事实的，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不是一种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，显然不是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属于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关系。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34280" y="1054100"/>
            <a:ext cx="3751580" cy="4835081"/>
            <a:chOff x="121121" y="1269904"/>
            <a:chExt cx="8802386" cy="3305714"/>
          </a:xfrm>
        </p:grpSpPr>
        <p:sp>
          <p:nvSpPr>
            <p:cNvPr id="3" name="矩形: 圆顶角 27"/>
            <p:cNvSpPr/>
            <p:nvPr/>
          </p:nvSpPr>
          <p:spPr>
            <a:xfrm>
              <a:off x="121121" y="1269904"/>
              <a:ext cx="8802386" cy="4025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HAS-A </a:t>
              </a:r>
              <a:r>
                <a:rPr lang="zh-CN" altLang="en-US" sz="2400" dirty="0"/>
                <a:t>设计</a:t>
              </a:r>
            </a:p>
          </p:txBody>
        </p:sp>
        <p:sp>
          <p:nvSpPr>
            <p:cNvPr id="4" name="矩形: 圆角 17"/>
            <p:cNvSpPr/>
            <p:nvPr/>
          </p:nvSpPr>
          <p:spPr>
            <a:xfrm>
              <a:off x="121121" y="1672487"/>
              <a:ext cx="8800896" cy="29031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Cat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m_cat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bark();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dog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；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dog.bark()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；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虽然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不能喵喵叫了，但这种设计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不符合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自然逻辑，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类显然不是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组合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关系。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12107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78058" y="2378137"/>
            <a:ext cx="8719292" cy="1224366"/>
            <a:chOff x="219974" y="2034798"/>
            <a:chExt cx="8719292" cy="1224366"/>
          </a:xfrm>
        </p:grpSpPr>
        <p:sp>
          <p:nvSpPr>
            <p:cNvPr id="19" name="矩形: 圆顶角 24"/>
            <p:cNvSpPr/>
            <p:nvPr/>
          </p:nvSpPr>
          <p:spPr>
            <a:xfrm>
              <a:off x="235214" y="2034798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下面设计一个简单的人员系统，包括两类人员：学生（指大学生）和兼职员工。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该系统包含以下几个类：</a:t>
              </a:r>
              <a:r>
                <a:rPr lang="en-US" altLang="zh-CN" dirty="0">
                  <a:solidFill>
                    <a:schemeClr val="tx1"/>
                  </a:solidFill>
                </a:rPr>
                <a:t>Person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Student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PartTimeWorker </a:t>
              </a:r>
              <a:r>
                <a:rPr lang="zh-CN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</a:rPr>
                <a:t>Course</a:t>
              </a:r>
              <a:r>
                <a:rPr lang="zh-CN" altLang="en-US" dirty="0">
                  <a:solidFill>
                    <a:schemeClr val="tx1"/>
                  </a:solidFill>
                </a:rPr>
                <a:t>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" y="3719049"/>
            <a:ext cx="9096375" cy="27813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9638" y="1146237"/>
            <a:ext cx="8704052" cy="936810"/>
            <a:chOff x="219974" y="2044323"/>
            <a:chExt cx="8704052" cy="936810"/>
          </a:xfrm>
        </p:grpSpPr>
        <p:sp>
          <p:nvSpPr>
            <p:cNvPr id="6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sz="2400" dirty="0"/>
                <a:t>继承</a:t>
              </a:r>
            </a:p>
          </p:txBody>
        </p:sp>
        <p:sp>
          <p:nvSpPr>
            <p:cNvPr id="7" name="矩形: 圆角 17"/>
            <p:cNvSpPr/>
            <p:nvPr/>
          </p:nvSpPr>
          <p:spPr>
            <a:xfrm>
              <a:off x="219974" y="2612833"/>
              <a:ext cx="8704052" cy="36830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基类：被继承的类；       派生类：通过继承产生的新类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67148" y="952621"/>
            <a:ext cx="7495404" cy="4818414"/>
            <a:chOff x="-70203" y="820402"/>
            <a:chExt cx="8704053" cy="4873713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抽象共有属性设计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2" cy="42960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把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共有的属性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抽象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出来，包括名字和发声行为，从而形成一个新的公共基类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Mammal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Mammal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sounding() = 0;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Cat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Mammal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meow();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sounding() override { meow();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44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61319" y="1438654"/>
            <a:ext cx="8324685" cy="4329482"/>
            <a:chOff x="-70203" y="820402"/>
            <a:chExt cx="8704053" cy="3926369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抽象共有属性设计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33487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Mammal 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bark();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sounding() override { bark();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Dog </a:t>
              </a:r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dog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; </a:t>
              </a:r>
            </a:p>
            <a:p>
              <a:pPr lvl="1"/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Cat </a:t>
              </a:r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cat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;</a:t>
              </a:r>
            </a:p>
            <a:p>
              <a:pPr lvl="1"/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dog.sounding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(); 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//dog 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能正常的汪汪叫</a:t>
              </a:r>
            </a:p>
            <a:p>
              <a:pPr lvl="1"/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cat.sounding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();</a:t>
              </a:r>
              <a:r>
                <a:rPr lang="en-US" altLang="zh-CN" dirty="0">
                  <a:solidFill>
                    <a:srgbClr val="FF0000"/>
                  </a:solidFill>
                  <a:latin typeface="LMMono8-Regular-Identity-H"/>
                </a:rPr>
                <a:t> //cat </a:t>
              </a:r>
              <a:r>
                <a:rPr lang="zh-CN" altLang="en-US" dirty="0">
                  <a:solidFill>
                    <a:srgbClr val="FF0000"/>
                  </a:solidFill>
                  <a:latin typeface="LMMono8-Regular-Identity-H"/>
                </a:rPr>
                <a:t>能正常的喵喵叫</a:t>
              </a:r>
            </a:p>
            <a:p>
              <a:pPr marL="742950" lvl="1" indent="-285750">
                <a:buFont typeface="Wingdings" panose="05000000000000000000" charset="0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  <a:sym typeface="+mn-ea"/>
                </a:rPr>
                <a:t>既统一了接口，又实现了不同的行为</a:t>
              </a:r>
            </a:p>
            <a:p>
              <a:pPr marL="742950" lvl="1" indent="-285750">
                <a:buFont typeface="Wingdings" panose="05000000000000000000" charset="0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MicrosoftYaHei"/>
                  <a:sym typeface="+mn-ea"/>
                </a:rPr>
                <a:t>符合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  <a:sym typeface="+mn-ea"/>
                </a:rPr>
                <a:t>事实和自然逻辑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90831" y="1963380"/>
            <a:ext cx="7489701" cy="1283288"/>
            <a:chOff x="-70203" y="820402"/>
            <a:chExt cx="8704052" cy="1163803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1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思考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586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 algn="just"/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在前面章节，利用链栈实现了一个简单的计算器程序。经过学习章节后，如何利用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OOP</a:t>
              </a: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思想重新设计与实现计算机程序？</a:t>
              </a:r>
              <a:endParaRPr lang="en-US" altLang="zh-CN" sz="1400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8" y="3552198"/>
            <a:ext cx="1400000" cy="232380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19564" y="1397465"/>
            <a:ext cx="8639434" cy="1283289"/>
            <a:chOff x="-70203" y="820402"/>
            <a:chExt cx="8704053" cy="1163803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586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把每一种运算符抽象成一个类，再把运算符的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共有属性抽象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出来，形成一个公共基类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Operator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。运算符继承关系如下：</a:t>
              </a:r>
              <a:endParaRPr lang="en-US" altLang="zh-CN" sz="3200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167"/>
            <a:ext cx="8888627" cy="205465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47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418" y="1216232"/>
            <a:ext cx="8481202" cy="5161273"/>
            <a:chOff x="-70203" y="820402"/>
            <a:chExt cx="8704053" cy="4680710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10305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Operator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和它的派生类如下：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pre) :</a:t>
              </a: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m_symbol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(c),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m_precedence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(pre){}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symbol()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m_symbol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precedence()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m_precedence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};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 0;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~Operator() {}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char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m_symbol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符号</a:t>
              </a: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目数</a:t>
              </a: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m_precedence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优先级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48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53083" y="1158566"/>
            <a:ext cx="8398824" cy="5161273"/>
            <a:chOff x="-70203" y="820402"/>
            <a:chExt cx="8704053" cy="4680709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1030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Plus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+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Plus()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'+'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2) {}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+ b;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Minus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-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Minus()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'-'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2) {}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- b;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Multiply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Multiply()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'*'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3) {}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* b;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6" y="6583491"/>
            <a:ext cx="2057400" cy="365125"/>
          </a:xfrm>
        </p:spPr>
        <p:txBody>
          <a:bodyPr/>
          <a:lstStyle/>
          <a:p>
            <a:r>
              <a:rPr lang="en-US" altLang="zh-CN" dirty="0"/>
              <a:t>49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07763" y="1000932"/>
            <a:ext cx="8651235" cy="5373700"/>
            <a:chOff x="-70203" y="820402"/>
            <a:chExt cx="8704053" cy="5410376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0" cy="48327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Divide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Divide()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'/'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3) {}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/ b;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Hash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#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Hash()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'#'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1, 1) {}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无实际意义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Equal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表达介绍符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=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Equal()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'='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0) {}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无实际意义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a; }</a:t>
              </a: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62466" y="1216232"/>
            <a:ext cx="8423538" cy="5299773"/>
            <a:chOff x="-70203" y="820402"/>
            <a:chExt cx="8704053" cy="4806311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22866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由于</a:t>
              </a: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unique_ptr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不支持复制操作，因此向前面章节定义的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Node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模板和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Stack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模板分别添加支持移动语义的构造函数和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push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函数：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LMMono10-Regular-Identity-H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T&gt; </a:t>
              </a:r>
              <a:r>
                <a:rPr lang="en-US" altLang="zh-CN" dirty="0">
                  <a:solidFill>
                    <a:srgbClr val="008000"/>
                  </a:solidFill>
                  <a:latin typeface="LMMono10-Regular-Identity-H"/>
                </a:rPr>
                <a:t>//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含右值形参的移动构造函数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Node&lt;T&gt;::Node(T &amp;&amp;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 :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m_value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)) {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LMMono10-Regular-Identity-H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T&gt;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Stack&lt;T&gt;::push(T &amp;&amp;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 { </a:t>
              </a:r>
              <a:r>
                <a:rPr lang="en-US" altLang="zh-CN" dirty="0">
                  <a:solidFill>
                    <a:srgbClr val="008000"/>
                  </a:solidFill>
                  <a:latin typeface="LMMono10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含右值形参的</a:t>
              </a:r>
              <a:r>
                <a:rPr lang="en-US" altLang="zh-CN" dirty="0">
                  <a:solidFill>
                    <a:srgbClr val="008000"/>
                  </a:solidFill>
                  <a:latin typeface="LMMono10-Regular-Identity-H"/>
                  <a:ea typeface="仿宋" panose="02010609060101010101" pitchFamily="49" charset="-122"/>
                </a:rPr>
                <a:t>push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Node&lt;T&gt; *node = </a:t>
              </a: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new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Node&lt;T&gt;(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));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node-&gt;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m_next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m_top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;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m_top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 = node;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51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7795" y="927908"/>
            <a:ext cx="8365874" cy="5715271"/>
            <a:chOff x="-70203" y="820402"/>
            <a:chExt cx="8704053" cy="5183122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6054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Calculator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类的定义如下：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Stack&lt;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&gt;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操作数栈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Stack&lt;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unique_ptr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&lt;Operator&gt;&gt;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运算符数栈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calculate();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readNum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isNum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与前面章节定义的相同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Calculator(){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&lt;Hash&gt;());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push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doIt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52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53080" y="1247982"/>
            <a:ext cx="8505917" cy="5234821"/>
            <a:chOff x="-70203" y="820402"/>
            <a:chExt cx="8704053" cy="4747402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169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Calculator::calculate(){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操作数出栈并进行相应计算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a[2] = {0};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auto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0;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&lt;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 ++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</a:t>
              </a:r>
            </a:p>
            <a:p>
              <a:pPr lvl="3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a[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]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</a:p>
            <a:p>
              <a:pPr lvl="3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调用绑定的函数对象进行表达式运算，并将计算结果压栈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()-&gt;get(a[1],a[0]));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注意操作数的顺序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m_opr.pop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93298" y="1029729"/>
            <a:ext cx="8704052" cy="5528403"/>
            <a:chOff x="219974" y="2006521"/>
            <a:chExt cx="8704052" cy="5619672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0652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中定义基类</a:t>
              </a:r>
              <a:r>
                <a:rPr lang="en-US" altLang="zh-CN" sz="2400" dirty="0"/>
                <a:t>Person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501336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人员类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名字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年龄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Person(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 = 0):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(name), 			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(age){}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virtual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~Person() =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default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//default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关键字见教材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6.2.1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节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name()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plusOneYear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 { ++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年龄自增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80087" y="1054601"/>
            <a:ext cx="8580057" cy="5438274"/>
            <a:chOff x="-70203" y="820402"/>
            <a:chExt cx="8704053" cy="4931906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35425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doIt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){</a:t>
              </a: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auto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it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exp.begin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 it !=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exp.end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();){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isNum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(it))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如果是操作数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,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则将其压栈</a:t>
              </a:r>
            </a:p>
            <a:p>
              <a:pPr lvl="3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readNum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(it));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根据当前运算符创建相应的派生类对象</a:t>
              </a: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 = *it++;</a:t>
              </a:r>
            </a:p>
            <a:p>
              <a:pPr lvl="3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unique_ptr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&lt;Operator&gt;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定义基类指针</a:t>
              </a: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'+'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&lt;Plus&gt;();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Plus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对象绑定，触发移动语义</a:t>
              </a: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'-'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&lt;Minus&gt;();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Minus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</a:t>
              </a: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'*'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&lt;Multiply&gt;();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Multiply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绑定</a:t>
              </a: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'/'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&lt;Divide&gt;();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Divide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54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4228" y="1139930"/>
            <a:ext cx="8604770" cy="5139627"/>
            <a:chOff x="-213694" y="579376"/>
            <a:chExt cx="8704052" cy="4825052"/>
          </a:xfrm>
        </p:grpSpPr>
        <p:sp>
          <p:nvSpPr>
            <p:cNvPr id="8" name="矩形: 圆顶角 27"/>
            <p:cNvSpPr/>
            <p:nvPr/>
          </p:nvSpPr>
          <p:spPr>
            <a:xfrm>
              <a:off x="-213694" y="579376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213693" y="1157027"/>
              <a:ext cx="8704051" cy="424740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'='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</a:p>
            <a:p>
              <a:pPr lvl="5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&lt;Equal&gt;();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Equal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</a:t>
              </a: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-&gt;precedence()&lt;=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()-&gt;precedence()){</a:t>
              </a:r>
            </a:p>
            <a:p>
              <a:pPr lvl="5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()-&gt;symbol()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'#'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</a:p>
            <a:p>
              <a:pPr lvl="6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break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</a:p>
            <a:p>
              <a:pPr lvl="5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calculate();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根据栈顶运算符，执行相应计算</a:t>
              </a:r>
            </a:p>
            <a:p>
              <a:pPr lvl="4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-&gt;symbol() !=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'='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除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=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以外，其它运算符入栈</a:t>
              </a:r>
            </a:p>
            <a:p>
              <a:pPr lvl="5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oo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转换为右值，调用移动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push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result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result;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8541" y="2776151"/>
            <a:ext cx="7323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本章结束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93298" y="1379917"/>
            <a:ext cx="8704052" cy="4750873"/>
            <a:chOff x="219974" y="2044323"/>
            <a:chExt cx="8704052" cy="4750873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中定义基类</a:t>
              </a:r>
              <a:r>
                <a:rPr lang="en-US" altLang="zh-CN" sz="2400" dirty="0"/>
                <a:t>Course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41823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课程类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课程名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成绩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Course(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score = 0):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(name),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(score) {}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setScore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score) {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score;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score()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name()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22325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</a:p>
        </p:txBody>
      </p:sp>
      <p:sp>
        <p:nvSpPr>
          <p:cNvPr id="12" name="矩形 11"/>
          <p:cNvSpPr/>
          <p:nvPr/>
        </p:nvSpPr>
        <p:spPr>
          <a:xfrm>
            <a:off x="235633" y="1578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6268" y="2475877"/>
            <a:ext cx="8761095" cy="3951605"/>
            <a:chOff x="219974" y="2040137"/>
            <a:chExt cx="8761095" cy="3951605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40137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中定义派生类</a:t>
              </a:r>
              <a:r>
                <a:rPr lang="en-US" altLang="zh-CN" sz="2400" dirty="0"/>
                <a:t>PartTimeWorker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576712"/>
              <a:ext cx="8761095" cy="34150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兼职人员类，公有继承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Person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工作小时数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     static 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ms_payRate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每小时工资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 PartTimeWorker(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h=0):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    Person(name, age),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(h){}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    void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setHours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h) {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h;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   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salary()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*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ms_payRate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 };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ms_payRate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7.53;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静态成员初始化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1736" y="1059597"/>
            <a:ext cx="8704052" cy="1213670"/>
            <a:chOff x="219974" y="2044323"/>
            <a:chExt cx="8704052" cy="1213670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语法</a:t>
              </a:r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64516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</a:rPr>
                <a:t>类名后面紧着一个冒号，后跟以逗号分隔的基类列表，其中每个基类名前面的防蚊小限定符可以为</a:t>
              </a:r>
              <a:r>
                <a:rPr lang="en-US" altLang="zh-CN" dirty="0">
                  <a:solidFill>
                    <a:schemeClr val="tx1"/>
                  </a:solidFill>
                </a:rPr>
                <a:t>public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protected</a:t>
              </a:r>
              <a:r>
                <a:rPr lang="zh-CN" altLang="en-US" dirty="0">
                  <a:solidFill>
                    <a:schemeClr val="tx1"/>
                  </a:solidFill>
                </a:rPr>
                <a:t>或者</a:t>
              </a:r>
              <a:r>
                <a:rPr lang="en-US" altLang="zh-CN" dirty="0">
                  <a:solidFill>
                    <a:schemeClr val="tx1"/>
                  </a:solidFill>
                </a:rPr>
                <a:t>private</a:t>
              </a:r>
              <a:r>
                <a:rPr lang="zh-CN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383729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93298" y="1379917"/>
            <a:ext cx="8704052" cy="3919877"/>
            <a:chOff x="219974" y="2044323"/>
            <a:chExt cx="8704052" cy="3919877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中定义派生类</a:t>
              </a:r>
              <a:r>
                <a:rPr lang="en-US" altLang="zh-CN" sz="2400" dirty="0"/>
                <a:t>Student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33513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学生类，公有继承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Person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Course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课程信息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Student(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&amp;c):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Person(name, age),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(c) {}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Course&amp; course()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388" y="6408443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1736" y="1453932"/>
            <a:ext cx="8704052" cy="1214841"/>
            <a:chOff x="219974" y="2044323"/>
            <a:chExt cx="8704052" cy="1214841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提示：使用关键字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final 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防止被继承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可以利用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C++11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提供的关键字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来阻止继承的发生：</a:t>
              </a:r>
            </a:p>
            <a:p>
              <a:pPr>
                <a:buClr>
                  <a:srgbClr val="151DC1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NoDerived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final {}; //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NoDerived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不能作为基类被继承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1952" y="122325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</a:p>
        </p:txBody>
      </p:sp>
      <p:sp>
        <p:nvSpPr>
          <p:cNvPr id="13" name="矩形: 圆角 17"/>
          <p:cNvSpPr/>
          <p:nvPr/>
        </p:nvSpPr>
        <p:spPr>
          <a:xfrm>
            <a:off x="1657350" y="3402965"/>
            <a:ext cx="7199630" cy="922655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25F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51DC1"/>
              </a:buClr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如果我们想让例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9.1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中派生类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PartTimeWorker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不再被任何类继承我们应该如何做？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" y="2783848"/>
            <a:ext cx="1400000" cy="2323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4496</Words>
  <Application>Microsoft Office PowerPoint</Application>
  <PresentationFormat>全屏显示(4:3)</PresentationFormat>
  <Paragraphs>733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LMMono10-Regular-Identity-H</vt:lpstr>
      <vt:lpstr>LMMono12-Regular-Identity-H</vt:lpstr>
      <vt:lpstr>LMMono8-Regular-Identity-H</vt:lpstr>
      <vt:lpstr>LMSans10-Regular-Identity-H</vt:lpstr>
      <vt:lpstr>LMSans12-Regular-Identity-H</vt:lpstr>
      <vt:lpstr>MicrosoftYaHei</vt:lpstr>
      <vt:lpstr>等线</vt:lpstr>
      <vt:lpstr>仿宋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Li</cp:lastModifiedBy>
  <cp:revision>126</cp:revision>
  <dcterms:created xsi:type="dcterms:W3CDTF">2019-01-17T01:34:00Z</dcterms:created>
  <dcterms:modified xsi:type="dcterms:W3CDTF">2019-10-11T01:11:10Z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