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6"/>
  </p:notesMasterIdLst>
  <p:handoutMasterIdLst>
    <p:handoutMasterId r:id="rId17"/>
  </p:handoutMasterIdLst>
  <p:sldIdLst>
    <p:sldId id="276" r:id="rId5"/>
    <p:sldId id="257" r:id="rId6"/>
    <p:sldId id="260" r:id="rId7"/>
    <p:sldId id="261" r:id="rId8"/>
    <p:sldId id="265" r:id="rId9"/>
    <p:sldId id="264" r:id="rId10"/>
    <p:sldId id="262" r:id="rId11"/>
    <p:sldId id="266" r:id="rId12"/>
    <p:sldId id="268" r:id="rId13"/>
    <p:sldId id="27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E5EFE5"/>
    <a:srgbClr val="CCFFCC"/>
    <a:srgbClr val="D9FFD9"/>
    <a:srgbClr val="017F01"/>
    <a:srgbClr val="AEAEB3"/>
    <a:srgbClr val="151DC1"/>
    <a:srgbClr val="FCF6EE"/>
    <a:srgbClr val="E0A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: 圆角 6"/>
          <p:cNvSpPr/>
          <p:nvPr userDrawn="1"/>
        </p:nvSpPr>
        <p:spPr>
          <a:xfrm>
            <a:off x="349370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953" y="155278"/>
            <a:ext cx="427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1953" y="155278"/>
            <a:ext cx="427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EE34-AD71-4B10-B260-6B41D2C2FF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C848-957F-472F-ADDE-0B992CA525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EE34-AD71-4B10-B260-6B41D2C2FF76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9"/>
          <p:cNvSpPr txBox="1"/>
          <p:nvPr userDrawn="1"/>
        </p:nvSpPr>
        <p:spPr>
          <a:xfrm>
            <a:off x="81952" y="155278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049533" y="1540516"/>
            <a:ext cx="7207094" cy="1315295"/>
          </a:xfrm>
          <a:prstGeom prst="roundRect">
            <a:avLst/>
          </a:prstGeom>
          <a:solidFill>
            <a:srgbClr val="000080"/>
          </a:solidFill>
          <a:effectLst>
            <a:outerShdw blurRad="292100" dist="127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第一章 初识 </a:t>
            </a:r>
            <a:r>
              <a:rPr lang="en-US" altLang="zh-CN" sz="4400" dirty="0">
                <a:solidFill>
                  <a:schemeClr val="bg1"/>
                </a:solidFill>
              </a:rPr>
              <a:t>C++ </a:t>
            </a:r>
            <a:r>
              <a:rPr lang="zh-CN" altLang="en-US" sz="4400" dirty="0">
                <a:solidFill>
                  <a:schemeClr val="bg1"/>
                </a:solidFill>
              </a:rPr>
              <a:t>程序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242" y="248886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.3 </a:t>
            </a:r>
            <a:r>
              <a:rPr lang="zh-CN" altLang="en-US" sz="2800" dirty="0">
                <a:solidFill>
                  <a:schemeClr val="bg1"/>
                </a:solidFill>
              </a:rPr>
              <a:t>编译与调试程序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: 圆顶角 3"/>
          <p:cNvSpPr/>
          <p:nvPr/>
        </p:nvSpPr>
        <p:spPr>
          <a:xfrm>
            <a:off x="185030" y="1103159"/>
            <a:ext cx="8701867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Visual Studio </a:t>
            </a:r>
            <a:r>
              <a:rPr lang="zh-CN" altLang="en-US" dirty="0"/>
              <a:t>几个常用快捷键</a:t>
            </a:r>
            <a:endParaRPr lang="zh-CN" altLang="en-US" sz="2000" dirty="0"/>
          </a:p>
        </p:txBody>
      </p:sp>
      <p:sp>
        <p:nvSpPr>
          <p:cNvPr id="5" name="矩形: 圆角 17"/>
          <p:cNvSpPr/>
          <p:nvPr/>
        </p:nvSpPr>
        <p:spPr>
          <a:xfrm>
            <a:off x="185030" y="1529539"/>
            <a:ext cx="8701867" cy="235320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F5 	</a:t>
            </a: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chemeClr val="tx1"/>
                </a:solidFill>
              </a:rPr>
              <a:t>执行程序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F7</a:t>
            </a:r>
            <a:r>
              <a:rPr lang="en-US" sz="2000" dirty="0">
                <a:solidFill>
                  <a:schemeClr val="tx1"/>
                </a:solidFill>
              </a:rPr>
              <a:t> 			</a:t>
            </a:r>
            <a:r>
              <a:rPr lang="zh-CN" altLang="en-US" sz="2000" dirty="0">
                <a:solidFill>
                  <a:schemeClr val="tx1"/>
                </a:solidFill>
              </a:rPr>
              <a:t>编译源文件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F9 </a:t>
            </a:r>
            <a:r>
              <a:rPr lang="en-US" sz="2000" dirty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chemeClr val="tx1"/>
                </a:solidFill>
              </a:rPr>
              <a:t>添加断点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F10 </a:t>
            </a:r>
            <a:r>
              <a:rPr lang="en-US" altLang="zh-CN" sz="2000" dirty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chemeClr val="tx1"/>
                </a:solidFill>
              </a:rPr>
              <a:t>单步执行一行代码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Ctrl+F5</a:t>
            </a:r>
            <a:r>
              <a:rPr lang="en-US" altLang="zh-CN" sz="2000" dirty="0">
                <a:solidFill>
                  <a:schemeClr val="tx1"/>
                </a:solidFill>
              </a:rPr>
              <a:t>		 </a:t>
            </a:r>
            <a:r>
              <a:rPr lang="zh-CN" altLang="en-US" sz="2000" dirty="0">
                <a:solidFill>
                  <a:schemeClr val="tx1"/>
                </a:solidFill>
              </a:rPr>
              <a:t>执行但不调试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顶角 5"/>
          <p:cNvSpPr/>
          <p:nvPr/>
        </p:nvSpPr>
        <p:spPr>
          <a:xfrm>
            <a:off x="185030" y="4092508"/>
            <a:ext cx="8701866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建议</a:t>
            </a:r>
            <a:endParaRPr lang="zh-CN" altLang="en-US" sz="2000" dirty="0"/>
          </a:p>
        </p:txBody>
      </p:sp>
      <p:sp>
        <p:nvSpPr>
          <p:cNvPr id="7" name="矩形: 圆角 17"/>
          <p:cNvSpPr/>
          <p:nvPr/>
        </p:nvSpPr>
        <p:spPr>
          <a:xfrm>
            <a:off x="185030" y="4547288"/>
            <a:ext cx="8701866" cy="967957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遵循“编辑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编译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调试”的原则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</a:rPr>
              <a:t>养成调试程序的好习惯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56561" y="215610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MicrosoftYaHei"/>
              </a:rPr>
              <a:t>本章结束</a:t>
            </a:r>
            <a:endParaRPr lang="zh-CN" altLang="en-US" sz="3600" b="1" dirty="0"/>
          </a:p>
        </p:txBody>
      </p:sp>
      <p:sp>
        <p:nvSpPr>
          <p:cNvPr id="6" name="矩形: 圆顶角 5"/>
          <p:cNvSpPr/>
          <p:nvPr/>
        </p:nvSpPr>
        <p:spPr>
          <a:xfrm>
            <a:off x="811054" y="2966056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000" dirty="0"/>
              <a:t>课后作业</a:t>
            </a:r>
            <a:endParaRPr lang="zh-CN" altLang="en-US" sz="2000" dirty="0"/>
          </a:p>
        </p:txBody>
      </p:sp>
      <p:sp>
        <p:nvSpPr>
          <p:cNvPr id="7" name="矩形: 圆角 17"/>
          <p:cNvSpPr/>
          <p:nvPr/>
        </p:nvSpPr>
        <p:spPr>
          <a:xfrm>
            <a:off x="811054" y="3458046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习题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顶角 7"/>
          <p:cNvSpPr/>
          <p:nvPr/>
        </p:nvSpPr>
        <p:spPr>
          <a:xfrm>
            <a:off x="811054" y="4547206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000" dirty="0"/>
              <a:t>上机练习</a:t>
            </a:r>
            <a:endParaRPr lang="zh-CN" altLang="en-US" sz="2000" dirty="0"/>
          </a:p>
        </p:txBody>
      </p:sp>
      <p:sp>
        <p:nvSpPr>
          <p:cNvPr id="9" name="矩形: 圆角 17"/>
          <p:cNvSpPr/>
          <p:nvPr/>
        </p:nvSpPr>
        <p:spPr>
          <a:xfrm>
            <a:off x="811054" y="5039196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实验指导书：第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章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04465" y="973708"/>
            <a:ext cx="320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目录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2216" y="1819860"/>
            <a:ext cx="5014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51DC1"/>
              </a:buClr>
              <a:buSzPct val="100000"/>
            </a:pPr>
            <a:r>
              <a:rPr lang="en-US" altLang="zh-CN" sz="2400" b="1" dirty="0">
                <a:solidFill>
                  <a:srgbClr val="151DC1"/>
                </a:solidFill>
              </a:rPr>
              <a:t>1. </a:t>
            </a:r>
            <a:r>
              <a:rPr lang="zh-CN" altLang="en-US" sz="2400" b="1" dirty="0">
                <a:solidFill>
                  <a:srgbClr val="151DC1"/>
                </a:solidFill>
              </a:rPr>
              <a:t>编写一个</a:t>
            </a:r>
            <a:r>
              <a:rPr lang="en-US" altLang="zh-CN" sz="2400" b="1" dirty="0">
                <a:solidFill>
                  <a:srgbClr val="151DC1"/>
                </a:solidFill>
              </a:rPr>
              <a:t>C++ </a:t>
            </a:r>
            <a:r>
              <a:rPr lang="zh-CN" altLang="en-US" sz="2400" b="1" dirty="0">
                <a:solidFill>
                  <a:srgbClr val="151DC1"/>
                </a:solidFill>
              </a:rPr>
              <a:t>程序</a:t>
            </a:r>
            <a:endParaRPr lang="zh-CN" altLang="en-US" sz="2400" b="1" dirty="0">
              <a:solidFill>
                <a:srgbClr val="151DC1"/>
              </a:solidFill>
            </a:endParaRPr>
          </a:p>
          <a:p>
            <a:pPr>
              <a:buClr>
                <a:srgbClr val="151DC1"/>
              </a:buClr>
              <a:buSzPct val="100000"/>
            </a:pPr>
            <a:endParaRPr lang="zh-CN" altLang="en-US" sz="2400" b="1" dirty="0">
              <a:solidFill>
                <a:srgbClr val="151DC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2216" y="2522236"/>
            <a:ext cx="50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51DC1"/>
              </a:buClr>
              <a:buSzPct val="100000"/>
            </a:pPr>
            <a:r>
              <a:rPr lang="en-US" altLang="zh-CN" sz="2400" b="1" dirty="0">
                <a:solidFill>
                  <a:srgbClr val="151DC1"/>
                </a:solidFill>
              </a:rPr>
              <a:t>2. </a:t>
            </a:r>
            <a:r>
              <a:rPr lang="zh-CN" altLang="en-US" sz="2400" b="1" dirty="0">
                <a:solidFill>
                  <a:srgbClr val="151DC1"/>
                </a:solidFill>
              </a:rPr>
              <a:t>认识类</a:t>
            </a:r>
            <a:endParaRPr lang="zh-CN" altLang="en-US" sz="2400" b="1" dirty="0">
              <a:solidFill>
                <a:srgbClr val="151DC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2216" y="3221692"/>
            <a:ext cx="50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51DC1"/>
              </a:buClr>
              <a:buSzPct val="100000"/>
            </a:pPr>
            <a:r>
              <a:rPr lang="en-US" altLang="zh-CN" sz="2400" b="1" dirty="0">
                <a:solidFill>
                  <a:srgbClr val="151DC1"/>
                </a:solidFill>
              </a:rPr>
              <a:t>3. </a:t>
            </a:r>
            <a:r>
              <a:rPr lang="zh-CN" altLang="en-US" sz="2400" b="1" dirty="0">
                <a:solidFill>
                  <a:srgbClr val="151DC1"/>
                </a:solidFill>
              </a:rPr>
              <a:t>编译与调试程序</a:t>
            </a:r>
            <a:endParaRPr lang="zh-CN" altLang="en-US" sz="2400" b="1" dirty="0">
              <a:solidFill>
                <a:srgbClr val="151DC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42" y="2488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目录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04465" y="973708"/>
            <a:ext cx="320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前言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2973" y="2158297"/>
            <a:ext cx="429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8" name="矩形: 圆顶角 17"/>
          <p:cNvSpPr/>
          <p:nvPr/>
        </p:nvSpPr>
        <p:spPr>
          <a:xfrm>
            <a:off x="582767" y="2158297"/>
            <a:ext cx="8182861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学习目标</a:t>
            </a:r>
            <a:endParaRPr lang="zh-CN" altLang="en-US" dirty="0"/>
          </a:p>
        </p:txBody>
      </p:sp>
      <p:sp>
        <p:nvSpPr>
          <p:cNvPr id="19" name="矩形: 圆角 17"/>
          <p:cNvSpPr/>
          <p:nvPr/>
        </p:nvSpPr>
        <p:spPr>
          <a:xfrm>
            <a:off x="582767" y="2584678"/>
            <a:ext cx="8182861" cy="114339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rgbClr val="151DC1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掌握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C++ 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程序的基本组成、了解类的概念；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7175" indent="-257175">
              <a:lnSpc>
                <a:spcPct val="150000"/>
              </a:lnSpc>
              <a:buClr>
                <a:srgbClr val="151DC1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学会独立上机编写、调试以及运行一个简单的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C++ 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程序。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4464" y="973708"/>
            <a:ext cx="460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1.1 </a:t>
            </a:r>
            <a:r>
              <a:rPr lang="zh-CN" altLang="en-US" sz="2400" b="1" dirty="0">
                <a:solidFill>
                  <a:schemeClr val="bg1"/>
                </a:solidFill>
              </a:rPr>
              <a:t>编写一个</a:t>
            </a:r>
            <a:r>
              <a:rPr lang="en-US" altLang="zh-CN" sz="2400" b="1" dirty="0">
                <a:solidFill>
                  <a:schemeClr val="bg1"/>
                </a:solidFill>
              </a:rPr>
              <a:t>C++ </a:t>
            </a:r>
            <a:r>
              <a:rPr lang="zh-CN" altLang="en-US" sz="2400" b="1" dirty="0">
                <a:solidFill>
                  <a:schemeClr val="bg1"/>
                </a:solidFill>
              </a:rPr>
              <a:t>程序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1724" y="197361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4" name="矩形: 圆角 17"/>
          <p:cNvSpPr/>
          <p:nvPr/>
        </p:nvSpPr>
        <p:spPr>
          <a:xfrm>
            <a:off x="546731" y="1926950"/>
            <a:ext cx="6528039" cy="1317369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F4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51DC1"/>
              </a:buClr>
            </a:pPr>
            <a:r>
              <a:rPr lang="en-US" altLang="zh-CN" sz="1350" dirty="0">
                <a:solidFill>
                  <a:srgbClr val="017F01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一个空的</a:t>
            </a:r>
            <a:r>
              <a:rPr 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函数</a:t>
            </a:r>
            <a:endParaRPr lang="zh-CN" altLang="en-US" sz="1350" dirty="0">
              <a:solidFill>
                <a:srgbClr val="017F01"/>
              </a:solidFill>
              <a:latin typeface="Consolas" panose="020B0609020204030204" pitchFamily="49" charset="0"/>
            </a:endParaRPr>
          </a:p>
          <a:p>
            <a:pPr>
              <a:buClr>
                <a:srgbClr val="151DC1"/>
              </a:buClr>
            </a:pPr>
            <a:r>
              <a:rPr lang="zh-CN" alt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返回一个整型值*</a:t>
            </a:r>
            <a:r>
              <a:rPr lang="en-US" altLang="zh-CN" sz="1350" dirty="0">
                <a:solidFill>
                  <a:srgbClr val="017F01"/>
                </a:solidFill>
                <a:latin typeface="Consolas" panose="020B0609020204030204" pitchFamily="49" charset="0"/>
              </a:rPr>
              <a:t>/</a:t>
            </a:r>
            <a:endParaRPr lang="en-US" altLang="zh-CN" sz="1350" dirty="0">
              <a:solidFill>
                <a:srgbClr val="017F01"/>
              </a:solidFill>
              <a:latin typeface="Consolas" panose="020B0609020204030204" pitchFamily="49" charset="0"/>
            </a:endParaRPr>
          </a:p>
          <a:p>
            <a:pPr>
              <a:buClr>
                <a:srgbClr val="151DC1"/>
              </a:buClr>
            </a:pP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 main(){ </a:t>
            </a:r>
            <a:r>
              <a:rPr 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程序从</a:t>
            </a:r>
            <a:r>
              <a:rPr 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函数开始执行</a:t>
            </a:r>
            <a:endParaRPr lang="zh-CN" altLang="en-US" sz="1350" dirty="0">
              <a:solidFill>
                <a:srgbClr val="017F01"/>
              </a:solidFill>
              <a:latin typeface="Consolas" panose="020B0609020204030204" pitchFamily="49" charset="0"/>
            </a:endParaRPr>
          </a:p>
          <a:p>
            <a:pPr>
              <a:buClr>
                <a:srgbClr val="151DC1"/>
              </a:buClr>
            </a:pP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 0; </a:t>
            </a:r>
            <a:r>
              <a:rPr 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350" dirty="0">
                <a:solidFill>
                  <a:srgbClr val="017F01"/>
                </a:solidFill>
                <a:latin typeface="Consolas" panose="020B0609020204030204" pitchFamily="49" charset="0"/>
              </a:rPr>
              <a:t>返回一个整型值*</a:t>
            </a:r>
            <a:r>
              <a:rPr lang="en-US" altLang="zh-CN" sz="1350" dirty="0">
                <a:solidFill>
                  <a:srgbClr val="017F01"/>
                </a:solidFill>
                <a:latin typeface="Consolas" panose="020B0609020204030204" pitchFamily="49" charset="0"/>
              </a:rPr>
              <a:t>/</a:t>
            </a:r>
            <a:endParaRPr lang="en-US" altLang="zh-CN" sz="1350" dirty="0">
              <a:solidFill>
                <a:srgbClr val="017F01"/>
              </a:solidFill>
              <a:latin typeface="Consolas" panose="020B0609020204030204" pitchFamily="49" charset="0"/>
            </a:endParaRPr>
          </a:p>
          <a:p>
            <a:pPr>
              <a:buClr>
                <a:srgbClr val="151DC1"/>
              </a:buClr>
            </a:pPr>
            <a:r>
              <a:rPr lang="en-US" altLang="zh-CN" sz="135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1350" dirty="0">
              <a:solidFill>
                <a:schemeClr val="tx1"/>
              </a:solidFill>
            </a:endParaRPr>
          </a:p>
        </p:txBody>
      </p:sp>
      <p:sp>
        <p:nvSpPr>
          <p:cNvPr id="15" name="矩形: 圆顶角 14"/>
          <p:cNvSpPr/>
          <p:nvPr/>
        </p:nvSpPr>
        <p:spPr>
          <a:xfrm>
            <a:off x="546731" y="1503172"/>
            <a:ext cx="6528039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94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一个空的 </a:t>
            </a:r>
            <a:r>
              <a:rPr lang="en-US" altLang="zh-CN" dirty="0"/>
              <a:t>main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46731" y="3362880"/>
            <a:ext cx="6528039" cy="2384797"/>
            <a:chOff x="219974" y="2044323"/>
            <a:chExt cx="8704052" cy="3179729"/>
          </a:xfrm>
        </p:grpSpPr>
        <p:sp>
          <p:nvSpPr>
            <p:cNvPr id="20" name="矩形: 圆顶角 1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注释</a:t>
              </a:r>
              <a:endParaRPr lang="zh-CN" altLang="en-US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50698"/>
              <a:ext cx="8704052" cy="257335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14630" indent="-21463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是主函数，也是入口函数</a:t>
              </a:r>
              <a:endParaRPr lang="zh-CN" altLang="en-US" sz="13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14630" indent="-21463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函数包括四部分</a:t>
              </a: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返回值类型、函数名、形参列表和函数体</a:t>
              </a:r>
              <a:endParaRPr lang="zh-CN" altLang="en-US" sz="13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14630" indent="-21463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（整型类型），即为</a:t>
              </a: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 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函数返回值类型</a:t>
              </a:r>
              <a:endParaRPr lang="zh-CN" altLang="en-US" sz="13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14630" indent="-21463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 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有两种注释方法 </a:t>
              </a:r>
              <a:endParaRPr lang="en-US" altLang="zh-CN" sz="13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57175" indent="-257175">
                <a:lnSpc>
                  <a:spcPct val="150000"/>
                </a:lnSpc>
                <a:buClr>
                  <a:srgbClr val="151DC1"/>
                </a:buClr>
                <a:buFont typeface="+mj-ea"/>
                <a:buAutoNum type="circleNumDbPlain"/>
              </a:pP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双斜线</a:t>
              </a: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(//) 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注释单行语句，以换行符结束</a:t>
              </a:r>
              <a:endParaRPr lang="zh-CN" altLang="en-US" sz="13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57175" indent="-257175">
                <a:lnSpc>
                  <a:spcPct val="150000"/>
                </a:lnSpc>
                <a:buClr>
                  <a:srgbClr val="151DC1"/>
                </a:buClr>
                <a:buFont typeface="+mj-ea"/>
                <a:buAutoNum type="circleNumDbPlain"/>
              </a:pP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界定符</a:t>
              </a: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(/* */) 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注释多行语句，以</a:t>
              </a: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/* 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开始，到*</a:t>
              </a:r>
              <a:r>
                <a:rPr lang="en-US" altLang="zh-CN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zh-CN" altLang="en-US" sz="1350" dirty="0">
                  <a:solidFill>
                    <a:schemeClr val="tx1"/>
                  </a:solidFill>
                  <a:latin typeface="Consolas" panose="020B0609020204030204" pitchFamily="49" charset="0"/>
                </a:rPr>
                <a:t>结束</a:t>
              </a:r>
              <a:r>
                <a:rPr lang="zh-CN" altLang="en-US" sz="13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。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灯片编号占位符 3"/>
          <p:cNvSpPr txBox="1"/>
          <p:nvPr/>
        </p:nvSpPr>
        <p:spPr>
          <a:xfrm>
            <a:off x="5324603" y="5440488"/>
            <a:ext cx="15430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242" y="248886"/>
            <a:ext cx="3430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1.1 </a:t>
            </a:r>
            <a:r>
              <a:rPr lang="zh-CN" altLang="en-US" sz="2800" dirty="0">
                <a:solidFill>
                  <a:schemeClr val="bg1"/>
                </a:solidFill>
              </a:rPr>
              <a:t>编写一个</a:t>
            </a:r>
            <a:r>
              <a:rPr lang="en-US" altLang="zh-CN" sz="2800" dirty="0">
                <a:solidFill>
                  <a:schemeClr val="bg1"/>
                </a:solidFill>
              </a:rPr>
              <a:t>C++</a:t>
            </a:r>
            <a:r>
              <a:rPr lang="zh-CN" altLang="en-US" sz="2800" dirty="0">
                <a:solidFill>
                  <a:schemeClr val="bg1"/>
                </a:solidFill>
              </a:rPr>
              <a:t>程序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04464" y="973708"/>
            <a:ext cx="460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1.1 </a:t>
            </a:r>
            <a:r>
              <a:rPr lang="zh-CN" altLang="en-US" sz="2400" b="1" dirty="0">
                <a:solidFill>
                  <a:schemeClr val="bg1"/>
                </a:solidFill>
              </a:rPr>
              <a:t>编写一个</a:t>
            </a:r>
            <a:r>
              <a:rPr lang="en-US" altLang="zh-CN" sz="2400" b="1" dirty="0">
                <a:solidFill>
                  <a:schemeClr val="bg1"/>
                </a:solidFill>
              </a:rPr>
              <a:t>C++ </a:t>
            </a:r>
            <a:r>
              <a:rPr lang="zh-CN" altLang="en-US" sz="2400" b="1" dirty="0">
                <a:solidFill>
                  <a:schemeClr val="bg1"/>
                </a:solidFill>
              </a:rPr>
              <a:t>程序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: 圆角 17"/>
          <p:cNvSpPr/>
          <p:nvPr/>
        </p:nvSpPr>
        <p:spPr>
          <a:xfrm>
            <a:off x="382877" y="2496019"/>
            <a:ext cx="7847647" cy="40011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已知圆柱体的底面半径和高分别为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6cm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12cm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，求圆柱体的体积？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" name="矩形: 圆顶角 10"/>
          <p:cNvSpPr/>
          <p:nvPr/>
        </p:nvSpPr>
        <p:spPr>
          <a:xfrm>
            <a:off x="382877" y="3430227"/>
            <a:ext cx="7813277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数学解法</a:t>
            </a:r>
            <a:endParaRPr lang="zh-CN" altLang="en-US" sz="2400" dirty="0"/>
          </a:p>
        </p:txBody>
      </p:sp>
      <p:sp>
        <p:nvSpPr>
          <p:cNvPr id="12" name="矩形: 圆角 17"/>
          <p:cNvSpPr/>
          <p:nvPr/>
        </p:nvSpPr>
        <p:spPr>
          <a:xfrm>
            <a:off x="382877" y="3856609"/>
            <a:ext cx="7813277" cy="1695016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解：设半径为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radius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，高为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height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，体积为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volume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由已知可得：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radius=6cm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height=12cm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027695" y="3429000"/>
          <a:ext cx="4147852" cy="126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7695" y="3429000"/>
                        <a:ext cx="4147852" cy="1261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82877" y="5079494"/>
          <a:ext cx="7735082" cy="35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3" imgW="81381600" imgH="5486400" progId="Equation.DSMT4">
                  <p:embed/>
                </p:oleObj>
              </mc:Choice>
              <mc:Fallback>
                <p:oleObj name="Equation" r:id="rId3" imgW="81381600" imgH="54864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877" y="5079494"/>
                        <a:ext cx="7735082" cy="356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: 圆顶角 8"/>
          <p:cNvSpPr/>
          <p:nvPr/>
        </p:nvSpPr>
        <p:spPr>
          <a:xfrm>
            <a:off x="390775" y="2062169"/>
            <a:ext cx="7847647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91242" y="248886"/>
            <a:ext cx="3430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1.1 </a:t>
            </a:r>
            <a:r>
              <a:rPr lang="zh-CN" altLang="en-US" sz="2800" dirty="0">
                <a:solidFill>
                  <a:schemeClr val="bg1"/>
                </a:solidFill>
              </a:rPr>
              <a:t>编写一个</a:t>
            </a:r>
            <a:r>
              <a:rPr lang="en-US" altLang="zh-CN" sz="2800" dirty="0">
                <a:solidFill>
                  <a:schemeClr val="bg1"/>
                </a:solidFill>
              </a:rPr>
              <a:t>C++</a:t>
            </a:r>
            <a:r>
              <a:rPr lang="zh-CN" altLang="en-US" sz="2800" dirty="0">
                <a:solidFill>
                  <a:schemeClr val="bg1"/>
                </a:solidFill>
              </a:rPr>
              <a:t>程序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04464" y="973708"/>
            <a:ext cx="460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1.1 </a:t>
            </a:r>
            <a:r>
              <a:rPr lang="zh-CN" altLang="en-US" sz="2400" b="1" dirty="0">
                <a:solidFill>
                  <a:schemeClr val="bg1"/>
                </a:solidFill>
              </a:rPr>
              <a:t>编写一个</a:t>
            </a:r>
            <a:r>
              <a:rPr lang="en-US" altLang="zh-CN" sz="2400" b="1" dirty="0">
                <a:solidFill>
                  <a:schemeClr val="bg1"/>
                </a:solidFill>
              </a:rPr>
              <a:t>C++ </a:t>
            </a:r>
            <a:r>
              <a:rPr lang="zh-CN" altLang="en-US" sz="2400" b="1" dirty="0">
                <a:solidFill>
                  <a:schemeClr val="bg1"/>
                </a:solidFill>
              </a:rPr>
              <a:t>程序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矩形: 圆顶角 10"/>
          <p:cNvSpPr/>
          <p:nvPr/>
        </p:nvSpPr>
        <p:spPr>
          <a:xfrm>
            <a:off x="135125" y="1096843"/>
            <a:ext cx="5754837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代码清单</a:t>
            </a:r>
            <a:r>
              <a:rPr lang="en-US" altLang="zh-CN" dirty="0"/>
              <a:t>1.2</a:t>
            </a:r>
            <a:r>
              <a:rPr lang="zh-CN" altLang="en-US" dirty="0"/>
              <a:t>，例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12" name="矩形: 圆角 17"/>
          <p:cNvSpPr/>
          <p:nvPr/>
        </p:nvSpPr>
        <p:spPr>
          <a:xfrm>
            <a:off x="135125" y="1530081"/>
            <a:ext cx="5765675" cy="522341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#include &lt;iostream&gt;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main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定义三个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类型对象，存放半径、高和体积的值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radius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height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volume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屏幕终端显示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Please input radius and height:</a:t>
            </a:r>
            <a:endParaRPr lang="en-US" altLang="zh-CN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std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B47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"please input radius and height: "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从键盘输入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6.5 12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回车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std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radius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height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计算圆柱体体积，并把结果存放到对象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volume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中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volume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3.14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height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屏幕输出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the volume is 1591.98</a:t>
            </a:r>
            <a:endParaRPr lang="en-US" altLang="zh-CN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std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B47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"the volume is 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volume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;}</a:t>
            </a:r>
            <a:endParaRPr lang="zh-CN" altLang="en-US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矩形: 圆顶角 15"/>
          <p:cNvSpPr/>
          <p:nvPr/>
        </p:nvSpPr>
        <p:spPr>
          <a:xfrm>
            <a:off x="6099576" y="1096843"/>
            <a:ext cx="2877751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17" name="矩形: 圆角 17"/>
          <p:cNvSpPr/>
          <p:nvPr/>
        </p:nvSpPr>
        <p:spPr>
          <a:xfrm>
            <a:off x="6110414" y="1530081"/>
            <a:ext cx="2877751" cy="5224764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iostream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为输入输出流库，通过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和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语句来实现读写操作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std::”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表明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定义在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std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的命名空间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,“::”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为作用域运算符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radius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height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volume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均为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类型的对象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151DC1"/>
              </a:buClr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151DC1"/>
              </a:buClr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151DC1"/>
              </a:buClr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242" y="248886"/>
            <a:ext cx="3430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1.1 </a:t>
            </a:r>
            <a:r>
              <a:rPr lang="zh-CN" altLang="en-US" sz="2800" dirty="0">
                <a:solidFill>
                  <a:schemeClr val="bg1"/>
                </a:solidFill>
              </a:rPr>
              <a:t>编写一个</a:t>
            </a:r>
            <a:r>
              <a:rPr lang="en-US" altLang="zh-CN" sz="2800" dirty="0">
                <a:solidFill>
                  <a:schemeClr val="bg1"/>
                </a:solidFill>
              </a:rPr>
              <a:t>C++</a:t>
            </a:r>
            <a:r>
              <a:rPr lang="zh-CN" altLang="en-US" sz="2800" dirty="0">
                <a:solidFill>
                  <a:schemeClr val="bg1"/>
                </a:solidFill>
              </a:rPr>
              <a:t>程序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283" y="1564547"/>
            <a:ext cx="7044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MicrosoftYaHei"/>
              </a:rPr>
              <a:t>类（</a:t>
            </a:r>
            <a:r>
              <a:rPr lang="en-US" altLang="zh-CN" sz="2000" dirty="0">
                <a:solidFill>
                  <a:srgbClr val="FF0000"/>
                </a:solidFill>
                <a:latin typeface="LMSans10-Regular-Identity-H"/>
              </a:rPr>
              <a:t>class</a:t>
            </a:r>
            <a:r>
              <a:rPr lang="zh-CN" altLang="en-US" sz="2000" dirty="0">
                <a:solidFill>
                  <a:srgbClr val="FF0000"/>
                </a:solidFill>
                <a:latin typeface="MicrosoftYaHei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LMSans10-Regular-Identity-H"/>
              </a:rPr>
              <a:t>= </a:t>
            </a:r>
            <a:r>
              <a:rPr lang="zh-CN" altLang="en-US" sz="2000" dirty="0">
                <a:solidFill>
                  <a:srgbClr val="FF0000"/>
                </a:solidFill>
                <a:latin typeface="MicrosoftYaHei"/>
              </a:rPr>
              <a:t>数据结构（</a:t>
            </a:r>
            <a:r>
              <a:rPr lang="en-US" altLang="zh-CN" sz="2000" dirty="0">
                <a:solidFill>
                  <a:srgbClr val="FF0000"/>
                </a:solidFill>
                <a:latin typeface="LMSans10-Regular-Identity-H"/>
              </a:rPr>
              <a:t>data structure</a:t>
            </a:r>
            <a:r>
              <a:rPr lang="zh-CN" altLang="en-US" sz="2000" dirty="0">
                <a:solidFill>
                  <a:srgbClr val="FF0000"/>
                </a:solidFill>
                <a:latin typeface="MicrosoftYaHei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LMSans10-Regular-Identity-H"/>
              </a:rPr>
              <a:t>+ </a:t>
            </a:r>
            <a:r>
              <a:rPr lang="zh-CN" altLang="en-US" sz="2000" dirty="0">
                <a:solidFill>
                  <a:srgbClr val="FF0000"/>
                </a:solidFill>
                <a:latin typeface="MicrosoftYaHei"/>
              </a:rPr>
              <a:t>操作（</a:t>
            </a:r>
            <a:r>
              <a:rPr lang="en-US" altLang="zh-CN" sz="2000" dirty="0">
                <a:solidFill>
                  <a:srgbClr val="FF0000"/>
                </a:solidFill>
                <a:latin typeface="LMSans10-Regular-Identity-H"/>
              </a:rPr>
              <a:t>algorithm</a:t>
            </a:r>
            <a:r>
              <a:rPr lang="zh-CN" altLang="en-US" sz="2000" dirty="0">
                <a:solidFill>
                  <a:srgbClr val="FF0000"/>
                </a:solidFill>
                <a:latin typeface="MicrosoftYaHei"/>
              </a:rPr>
              <a:t>）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204464" y="973708"/>
            <a:ext cx="460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</a:rPr>
              <a:t>认识类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矩形: 圆顶角 8"/>
          <p:cNvSpPr/>
          <p:nvPr/>
        </p:nvSpPr>
        <p:spPr>
          <a:xfrm>
            <a:off x="153499" y="2323860"/>
            <a:ext cx="8701867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类 </a:t>
            </a:r>
            <a:r>
              <a:rPr lang="en-US" altLang="zh-CN" sz="2000" dirty="0"/>
              <a:t>(class)</a:t>
            </a:r>
            <a:endParaRPr lang="zh-CN" altLang="en-US" sz="2000" dirty="0"/>
          </a:p>
        </p:txBody>
      </p:sp>
      <p:sp>
        <p:nvSpPr>
          <p:cNvPr id="10" name="矩形: 圆角 17"/>
          <p:cNvSpPr/>
          <p:nvPr/>
        </p:nvSpPr>
        <p:spPr>
          <a:xfrm>
            <a:off x="153499" y="2750240"/>
            <a:ext cx="8701867" cy="235320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核心思想是定义一种数据结构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(data structure)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以及与数据结构相关联的一组操作，并把它们封装在一起，形成一个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类类型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(class type)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7175" indent="-257175">
              <a:lnSpc>
                <a:spcPct val="150000"/>
              </a:lnSpc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属于用户自定义类型，具有抽象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(abstract)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和封装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(encapsulation)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的属性，是面向对象程序设计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(object-oriented programming, OOP)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的基础。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242" y="248886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.2 </a:t>
            </a:r>
            <a:r>
              <a:rPr lang="zh-CN" altLang="en-US" sz="2800" dirty="0">
                <a:solidFill>
                  <a:schemeClr val="bg1"/>
                </a:solidFill>
              </a:rPr>
              <a:t>认识类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04464" y="973708"/>
            <a:ext cx="460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</a:rPr>
              <a:t>认识类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077617"/>
            <a:ext cx="7352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YaHei"/>
              </a:rPr>
              <a:t>下面用面向对象的方法来求解前面的求圆柱体体积的问题</a:t>
            </a:r>
            <a:endParaRPr lang="zh-CN" altLang="en-US" sz="2000" dirty="0"/>
          </a:p>
        </p:txBody>
      </p:sp>
      <p:sp>
        <p:nvSpPr>
          <p:cNvPr id="5" name="矩形: 圆顶角 4"/>
          <p:cNvSpPr/>
          <p:nvPr/>
        </p:nvSpPr>
        <p:spPr>
          <a:xfrm>
            <a:off x="175421" y="1521294"/>
            <a:ext cx="5491156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代码清单</a:t>
            </a:r>
            <a:r>
              <a:rPr lang="en-US" altLang="zh-CN" sz="2000" dirty="0"/>
              <a:t>1.2</a:t>
            </a:r>
            <a:r>
              <a:rPr lang="zh-CN" altLang="en-US" sz="2000" dirty="0"/>
              <a:t>，例</a:t>
            </a:r>
            <a:r>
              <a:rPr lang="en-US" altLang="zh-CN" sz="2000" dirty="0"/>
              <a:t>1.2</a:t>
            </a:r>
            <a:endParaRPr lang="zh-CN" altLang="en-US" sz="2000" dirty="0"/>
          </a:p>
        </p:txBody>
      </p:sp>
      <p:sp>
        <p:nvSpPr>
          <p:cNvPr id="6" name="矩形: 圆角 17"/>
          <p:cNvSpPr/>
          <p:nvPr/>
        </p:nvSpPr>
        <p:spPr>
          <a:xfrm>
            <a:off x="175420" y="1954532"/>
            <a:ext cx="5491157" cy="4770537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#include&lt;iostream&gt;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std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使用标准命名空间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Cylinder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定义一个名为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Cylinder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的类类型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m_height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volume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计算圆柱体的体积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3.14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m_height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}</a:t>
            </a:r>
            <a:endParaRPr lang="zh-CN" altLang="en-US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Cylinder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h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</a:t>
            </a:r>
            <a:endParaRPr lang="en-US" altLang="zh-CN" sz="1600" b="1" dirty="0">
              <a:solidFill>
                <a:srgbClr val="00008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m_height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h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初始化半径和高的操作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};</a:t>
            </a:r>
            <a:endParaRPr lang="zh-CN" altLang="en-US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main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定义并初始化对象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object</a:t>
            </a:r>
            <a:endParaRPr lang="en-US" altLang="zh-CN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Cylinder object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1.0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1.0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Cylinder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类的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volume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函数</a:t>
            </a:r>
            <a:endParaRPr lang="zh-CN" altLang="en-US" sz="1600" dirty="0">
              <a:solidFill>
                <a:srgbClr val="008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object</a:t>
            </a:r>
            <a:r>
              <a:rPr lang="en-US" altLang="zh-CN" sz="1600" b="1" dirty="0" err="1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volume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5748237" y="1475850"/>
            <a:ext cx="3319187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注释</a:t>
            </a:r>
            <a:endParaRPr lang="zh-CN" altLang="en-US" sz="2000" dirty="0"/>
          </a:p>
        </p:txBody>
      </p:sp>
      <p:sp>
        <p:nvSpPr>
          <p:cNvPr id="9" name="矩形: 圆角 17"/>
          <p:cNvSpPr/>
          <p:nvPr/>
        </p:nvSpPr>
        <p:spPr>
          <a:xfrm>
            <a:off x="5745191" y="1909088"/>
            <a:ext cx="3319187" cy="373858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Cylinder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为自定义的类类型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其定义了一个含有半径和高的数据结构以及与之关联的操作。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此处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没有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std::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前缀是因为通过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提前声明了使用标准命名空间。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242" y="248886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.2 </a:t>
            </a:r>
            <a:r>
              <a:rPr lang="zh-CN" altLang="en-US" sz="2800" dirty="0">
                <a:solidFill>
                  <a:schemeClr val="bg1"/>
                </a:solidFill>
              </a:rPr>
              <a:t>认识类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04464" y="973708"/>
            <a:ext cx="460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1.3 </a:t>
            </a:r>
            <a:r>
              <a:rPr lang="zh-CN" altLang="en-US" sz="2400" b="1" dirty="0">
                <a:solidFill>
                  <a:schemeClr val="bg1"/>
                </a:solidFill>
              </a:rPr>
              <a:t>编译与调试程序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4018963" y="1729948"/>
            <a:ext cx="4826720" cy="43323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说明</a:t>
            </a:r>
            <a:endParaRPr lang="zh-CN" altLang="en-US" sz="2000" dirty="0"/>
          </a:p>
        </p:txBody>
      </p:sp>
      <p:sp>
        <p:nvSpPr>
          <p:cNvPr id="9" name="矩形: 圆角 17"/>
          <p:cNvSpPr/>
          <p:nvPr/>
        </p:nvSpPr>
        <p:spPr>
          <a:xfrm>
            <a:off x="4018963" y="2184728"/>
            <a:ext cx="4826720" cy="373858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C++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程序工程的创建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推荐使用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Visual Studio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编译器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添加空的源文件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(*.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，如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main.cpp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编写源代码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编译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，编译器会指出具体的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语法错误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改正语法错误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调试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程序（找出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逻辑错误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14630" indent="-21463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运行程序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242" y="1204540"/>
            <a:ext cx="3714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LMMono10-Regular-Identity-H"/>
              </a:rPr>
              <a:t>C++ </a:t>
            </a:r>
            <a:r>
              <a:rPr lang="zh-CN" altLang="en-US" sz="2000" dirty="0">
                <a:solidFill>
                  <a:srgbClr val="0000FF"/>
                </a:solidFill>
                <a:latin typeface="MicrosoftYaHei"/>
              </a:rPr>
              <a:t>程序编译、调试和执行步骤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3" y="1762605"/>
            <a:ext cx="2022432" cy="47206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242" y="248886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.3 </a:t>
            </a:r>
            <a:r>
              <a:rPr lang="zh-CN" altLang="en-US" sz="2800" dirty="0">
                <a:solidFill>
                  <a:schemeClr val="bg1"/>
                </a:solidFill>
              </a:rPr>
              <a:t>编译与调试程序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1946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算法设计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4097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编辑代码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0832" y="3207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8932" y="4649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/>
      <p:bldP spid="10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2132</Words>
  <Application>WPS 演示</Application>
  <PresentationFormat>全屏显示(4:3)</PresentationFormat>
  <Paragraphs>204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MicrosoftYaHei</vt:lpstr>
      <vt:lpstr>Segoe Print</vt:lpstr>
      <vt:lpstr>Consolas</vt:lpstr>
      <vt:lpstr>微软雅黑</vt:lpstr>
      <vt:lpstr>LMSans10-Regular-Identity-H</vt:lpstr>
      <vt:lpstr>LMMono10-Regular-Identity-H</vt:lpstr>
      <vt:lpstr>等线</vt:lpstr>
      <vt:lpstr>Calibri</vt:lpstr>
      <vt:lpstr>Arial Unicode MS</vt:lpstr>
      <vt:lpstr>等线 Light</vt:lpstr>
      <vt:lpstr>Calibri Light</vt:lpstr>
      <vt:lpstr>自定义设计方案</vt:lpstr>
      <vt:lpstr>1_自定义设计方案</vt:lpstr>
      <vt:lpstr>Office 主题​​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李长河</cp:lastModifiedBy>
  <cp:revision>80</cp:revision>
  <dcterms:created xsi:type="dcterms:W3CDTF">2019-01-17T01:34:00Z</dcterms:created>
  <dcterms:modified xsi:type="dcterms:W3CDTF">2020-11-28T02:47:05Z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