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56" r:id="rId3"/>
    <p:sldId id="257" r:id="rId4"/>
    <p:sldId id="258" r:id="rId5"/>
    <p:sldId id="259"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2" r:id="rId44"/>
    <p:sldId id="301" r:id="rId45"/>
    <p:sldId id="303" r:id="rId46"/>
    <p:sldId id="305"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4" r:id="rId65"/>
    <p:sldId id="322" r:id="rId66"/>
    <p:sldId id="325" r:id="rId67"/>
    <p:sldId id="327" r:id="rId68"/>
    <p:sldId id="323" r:id="rId69"/>
    <p:sldId id="326"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A"/>
    <a:srgbClr val="262686"/>
    <a:srgbClr val="E7F3E6"/>
    <a:srgbClr val="128708"/>
    <a:srgbClr val="FDF2F2"/>
    <a:srgbClr val="CC5C5C"/>
    <a:srgbClr val="E3A857"/>
    <a:srgbClr val="000000"/>
    <a:srgbClr val="FCF6EE"/>
    <a:srgbClr val="FA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2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矩形: 圆角 7"/>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061796" y="6487242"/>
            <a:ext cx="2057400" cy="365125"/>
          </a:xfrm>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C9BB35-41E1-485B-AB2D-FE13E300DDA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229721-762C-41FF-B61C-2C971383CC1A}"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FF2FAB9-0B26-4FD9-8099-46B321E0AE9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941DAA-C670-4986-90B4-2EF0B0FBD6C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 Target="slide55.xml"/><Relationship Id="rId8" Type="http://schemas.openxmlformats.org/officeDocument/2006/relationships/slide" Target="slide49.xml"/><Relationship Id="rId7" Type="http://schemas.openxmlformats.org/officeDocument/2006/relationships/slide" Target="slide39.xml"/><Relationship Id="rId6" Type="http://schemas.openxmlformats.org/officeDocument/2006/relationships/slide" Target="slide30.xml"/><Relationship Id="rId5" Type="http://schemas.openxmlformats.org/officeDocument/2006/relationships/slide" Target="slide22.xml"/><Relationship Id="rId4" Type="http://schemas.openxmlformats.org/officeDocument/2006/relationships/slide" Target="slide15.xml"/><Relationship Id="rId3" Type="http://schemas.openxmlformats.org/officeDocument/2006/relationships/slide" Target="slide12.xml"/><Relationship Id="rId2" Type="http://schemas.openxmlformats.org/officeDocument/2006/relationships/slide" Target="slide6.xml"/><Relationship Id="rId12" Type="http://schemas.openxmlformats.org/officeDocument/2006/relationships/slideLayout" Target="../slideLayouts/slideLayout2.xml"/><Relationship Id="rId11" Type="http://schemas.openxmlformats.org/officeDocument/2006/relationships/slide" Target="slide65.xml"/><Relationship Id="rId10" Type="http://schemas.openxmlformats.org/officeDocument/2006/relationships/slide" Target="slide61.xml"/><Relationship Id="rId1"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2436963" y="1483743"/>
            <a:ext cx="4270075" cy="584775"/>
          </a:xfrm>
          <a:prstGeom prst="rect">
            <a:avLst/>
          </a:prstGeom>
          <a:noFill/>
        </p:spPr>
        <p:txBody>
          <a:bodyPr wrap="square" rtlCol="0">
            <a:spAutoFit/>
          </a:bodyPr>
          <a:lstStyle/>
          <a:p>
            <a:pPr algn="ctr"/>
            <a:r>
              <a:rPr lang="zh-CN" altLang="en-US" sz="3200" dirty="0">
                <a:solidFill>
                  <a:schemeClr val="bg1"/>
                </a:solidFill>
              </a:rPr>
              <a:t>第十一章 标准模板库</a:t>
            </a:r>
            <a:endParaRPr lang="zh-CN" altLang="en-US"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p:cNvGrpSpPr/>
          <p:nvPr/>
        </p:nvGrpSpPr>
        <p:grpSpPr>
          <a:xfrm>
            <a:off x="191938" y="1998393"/>
            <a:ext cx="8760123" cy="3582897"/>
            <a:chOff x="219974" y="2358412"/>
            <a:chExt cx="8704052" cy="3582897"/>
          </a:xfrm>
        </p:grpSpPr>
        <p:grpSp>
          <p:nvGrpSpPr>
            <p:cNvPr id="18" name="组合 17"/>
            <p:cNvGrpSpPr/>
            <p:nvPr/>
          </p:nvGrpSpPr>
          <p:grpSpPr>
            <a:xfrm>
              <a:off x="219974" y="2358412"/>
              <a:ext cx="8704052" cy="3582897"/>
              <a:chOff x="219974" y="1604513"/>
              <a:chExt cx="8704052" cy="3341162"/>
            </a:xfrm>
            <a:effectLst>
              <a:outerShdw blurRad="50800" dist="69850" dir="2700000" algn="tl" rotWithShape="0">
                <a:prstClr val="black">
                  <a:alpha val="40000"/>
                </a:prstClr>
              </a:outerShdw>
            </a:effectLst>
          </p:grpSpPr>
          <p:sp>
            <p:nvSpPr>
              <p:cNvPr id="20" name="矩形: 圆角 19"/>
              <p:cNvSpPr/>
              <p:nvPr/>
            </p:nvSpPr>
            <p:spPr>
              <a:xfrm>
                <a:off x="219974" y="1604513"/>
                <a:ext cx="8704052" cy="334116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591680" cy="461665"/>
            </a:xfrm>
            <a:prstGeom prst="rect">
              <a:avLst/>
            </a:prstGeom>
          </p:spPr>
          <p:txBody>
            <a:bodyPr wrap="square">
              <a:spAutoFit/>
            </a:bodyPr>
            <a:lstStyle/>
            <a:p>
              <a:r>
                <a:rPr lang="en-US" altLang="zh-CN" sz="2400" dirty="0">
                  <a:solidFill>
                    <a:schemeClr val="bg1"/>
                  </a:solidFill>
                </a:rPr>
                <a:t>Begin </a:t>
              </a:r>
              <a:r>
                <a:rPr lang="zh-CN" altLang="en-US" sz="2400" dirty="0">
                  <a:solidFill>
                    <a:schemeClr val="bg1"/>
                  </a:solidFill>
                </a:rPr>
                <a:t>和 </a:t>
              </a:r>
              <a:r>
                <a:rPr lang="en-US" altLang="zh-CN" sz="2400" dirty="0">
                  <a:solidFill>
                    <a:schemeClr val="bg1"/>
                  </a:solidFill>
                </a:rPr>
                <a:t>End </a:t>
              </a:r>
              <a:r>
                <a:rPr lang="zh-CN" altLang="en-US" sz="2400" dirty="0">
                  <a:solidFill>
                    <a:schemeClr val="bg1"/>
                  </a:solidFill>
                </a:rPr>
                <a:t>函数模板</a:t>
              </a:r>
              <a:r>
                <a:rPr lang="en-US" altLang="zh-CN" sz="2400" dirty="0">
                  <a:solidFill>
                    <a:schemeClr val="bg1"/>
                  </a:solidFill>
                </a:rPr>
                <a:t>(</a:t>
              </a:r>
              <a:r>
                <a:rPr lang="zh-CN" altLang="en-US" sz="2400" dirty="0">
                  <a:solidFill>
                    <a:schemeClr val="bg1"/>
                  </a:solidFill>
                </a:rPr>
                <a:t>数组</a:t>
              </a:r>
              <a:r>
                <a:rPr lang="en-US" altLang="zh-CN" sz="2400" dirty="0">
                  <a:solidFill>
                    <a:schemeClr val="bg1"/>
                  </a:solidFill>
                </a:rPr>
                <a:t>)</a:t>
              </a:r>
              <a:endParaRPr lang="zh-CN" altLang="en-US" sz="2400" dirty="0">
                <a:solidFill>
                  <a:schemeClr val="bg1"/>
                </a:solidFill>
              </a:endParaRPr>
            </a:p>
          </p:txBody>
        </p:sp>
      </p:grpSp>
      <p:sp>
        <p:nvSpPr>
          <p:cNvPr id="3" name="矩形 2"/>
          <p:cNvSpPr/>
          <p:nvPr/>
        </p:nvSpPr>
        <p:spPr>
          <a:xfrm>
            <a:off x="317657" y="2578467"/>
            <a:ext cx="6566222" cy="2862322"/>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267F99"/>
                </a:solidFill>
                <a:latin typeface="Consolas" panose="020B0609020204030204" pitchFamily="49" charset="0"/>
              </a:rPr>
              <a:t>size_t</a:t>
            </a:r>
            <a:r>
              <a:rPr lang="en-US" altLang="zh-CN" dirty="0">
                <a:solidFill>
                  <a:srgbClr val="000000"/>
                </a:solidFill>
                <a:latin typeface="Consolas" panose="020B0609020204030204" pitchFamily="49" charset="0"/>
              </a:rPr>
              <a:t> N&gt;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 (&amp;</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)[N]) {</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267F99"/>
                </a:solidFill>
                <a:latin typeface="Consolas" panose="020B0609020204030204" pitchFamily="49" charset="0"/>
              </a:rPr>
              <a:t>size_t</a:t>
            </a:r>
            <a:r>
              <a:rPr lang="en-US" altLang="zh-CN" dirty="0">
                <a:solidFill>
                  <a:srgbClr val="000000"/>
                </a:solidFill>
                <a:latin typeface="Consolas" panose="020B0609020204030204" pitchFamily="49" charset="0"/>
              </a:rPr>
              <a:t> N&gt;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 (&amp;</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)[N]) {</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N;</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zh-CN" altLang="en-US" b="0" dirty="0">
                <a:solidFill>
                  <a:srgbClr val="000000"/>
                </a:solidFill>
                <a:effectLst/>
                <a:latin typeface="Consolas" panose="020B0609020204030204" pitchFamily="49" charset="0"/>
              </a:rPr>
              <a:t>其中，函数模板形参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a:t>
            </a:r>
            <a:r>
              <a:rPr lang="zh-CN" altLang="en-US" b="0" dirty="0">
                <a:solidFill>
                  <a:srgbClr val="000000"/>
                </a:solidFill>
                <a:effectLst/>
                <a:latin typeface="Consolas" panose="020B0609020204030204" pitchFamily="49" charset="0"/>
              </a:rPr>
              <a:t>是实参数组的引用</a:t>
            </a:r>
            <a:endParaRPr lang="en-US" altLang="zh-CN" b="0" dirty="0">
              <a:solidFill>
                <a:srgbClr val="000000"/>
              </a:solidFill>
              <a:effectLs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p:cNvGrpSpPr/>
          <p:nvPr/>
        </p:nvGrpSpPr>
        <p:grpSpPr>
          <a:xfrm>
            <a:off x="178359" y="1480810"/>
            <a:ext cx="8760123" cy="1788602"/>
            <a:chOff x="219974" y="2358412"/>
            <a:chExt cx="8704052" cy="1788602"/>
          </a:xfrm>
        </p:grpSpPr>
        <p:grpSp>
          <p:nvGrpSpPr>
            <p:cNvPr id="18" name="组合 17"/>
            <p:cNvGrpSpPr/>
            <p:nvPr/>
          </p:nvGrpSpPr>
          <p:grpSpPr>
            <a:xfrm>
              <a:off x="219974" y="2358412"/>
              <a:ext cx="8704052" cy="1788602"/>
              <a:chOff x="219974" y="1604513"/>
              <a:chExt cx="8704052" cy="1667927"/>
            </a:xfrm>
            <a:effectLst>
              <a:outerShdw blurRad="50800" dist="69850" dir="2700000" algn="tl" rotWithShape="0">
                <a:prstClr val="black">
                  <a:alpha val="40000"/>
                </a:prstClr>
              </a:outerShdw>
            </a:effectLst>
          </p:grpSpPr>
          <p:sp>
            <p:nvSpPr>
              <p:cNvPr id="20" name="矩形: 圆角 19"/>
              <p:cNvSpPr/>
              <p:nvPr/>
            </p:nvSpPr>
            <p:spPr>
              <a:xfrm>
                <a:off x="219974" y="1604513"/>
                <a:ext cx="8704052" cy="166792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zh-CN" altLang="en-US" sz="2400" dirty="0">
                  <a:solidFill>
                    <a:schemeClr val="bg1"/>
                  </a:solidFill>
                </a:rPr>
                <a:t>传入 </a:t>
              </a:r>
              <a:r>
                <a:rPr lang="en-US" altLang="zh-CN" sz="2400" dirty="0">
                  <a:solidFill>
                    <a:schemeClr val="bg1"/>
                  </a:solidFill>
                </a:rPr>
                <a:t>Begin </a:t>
              </a:r>
              <a:r>
                <a:rPr lang="zh-CN" altLang="en-US" sz="2400" dirty="0">
                  <a:solidFill>
                    <a:schemeClr val="bg1"/>
                  </a:solidFill>
                </a:rPr>
                <a:t>和 </a:t>
              </a:r>
              <a:r>
                <a:rPr lang="en-US" altLang="zh-CN" sz="2400" dirty="0">
                  <a:solidFill>
                    <a:schemeClr val="bg1"/>
                  </a:solidFill>
                </a:rPr>
                <a:t>End </a:t>
              </a:r>
              <a:r>
                <a:rPr lang="zh-CN" altLang="en-US" sz="2400" dirty="0">
                  <a:solidFill>
                    <a:schemeClr val="bg1"/>
                  </a:solidFill>
                </a:rPr>
                <a:t>函数调用 </a:t>
              </a:r>
              <a:r>
                <a:rPr lang="en-US" altLang="zh-CN" sz="2400" dirty="0">
                  <a:solidFill>
                    <a:schemeClr val="bg1"/>
                  </a:solidFill>
                </a:rPr>
                <a:t>Find </a:t>
              </a:r>
              <a:r>
                <a:rPr lang="zh-CN" altLang="en-US" sz="2400" dirty="0">
                  <a:solidFill>
                    <a:schemeClr val="bg1"/>
                  </a:solidFill>
                </a:rPr>
                <a:t>函数</a:t>
              </a:r>
              <a:endParaRPr lang="zh-CN" altLang="en-US" sz="2400" dirty="0">
                <a:solidFill>
                  <a:schemeClr val="bg1"/>
                </a:solidFill>
              </a:endParaRPr>
            </a:p>
          </p:txBody>
        </p:sp>
      </p:grpSp>
      <p:sp>
        <p:nvSpPr>
          <p:cNvPr id="2" name="矩形 1"/>
          <p:cNvSpPr/>
          <p:nvPr/>
        </p:nvSpPr>
        <p:spPr>
          <a:xfrm>
            <a:off x="378038" y="2174184"/>
            <a:ext cx="5667555" cy="646331"/>
          </a:xfrm>
          <a:prstGeom prst="rect">
            <a:avLst/>
          </a:prstGeom>
        </p:spPr>
        <p:txBody>
          <a:bodyPr wrap="square">
            <a:spAutoFit/>
          </a:bodyPr>
          <a:lstStyle/>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(vi),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(vi),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11" name="组合 10"/>
          <p:cNvGrpSpPr/>
          <p:nvPr/>
        </p:nvGrpSpPr>
        <p:grpSpPr>
          <a:xfrm>
            <a:off x="178359" y="4006996"/>
            <a:ext cx="8760123" cy="1370196"/>
            <a:chOff x="219974" y="2358412"/>
            <a:chExt cx="8704052" cy="1370196"/>
          </a:xfrm>
        </p:grpSpPr>
        <p:grpSp>
          <p:nvGrpSpPr>
            <p:cNvPr id="12" name="组合 11"/>
            <p:cNvGrpSpPr/>
            <p:nvPr/>
          </p:nvGrpSpPr>
          <p:grpSpPr>
            <a:xfrm>
              <a:off x="219974" y="2358413"/>
              <a:ext cx="8704052" cy="1370195"/>
              <a:chOff x="219974" y="1604513"/>
              <a:chExt cx="8704052" cy="1277749"/>
            </a:xfrm>
            <a:effectLst>
              <a:outerShdw blurRad="50800" dist="69850" dir="2700000" algn="tl" rotWithShape="0">
                <a:prstClr val="black">
                  <a:alpha val="40000"/>
                </a:prstClr>
              </a:outerShdw>
            </a:effectLst>
          </p:grpSpPr>
          <p:sp>
            <p:nvSpPr>
              <p:cNvPr id="14" name="矩形: 圆角 13"/>
              <p:cNvSpPr/>
              <p:nvPr/>
            </p:nvSpPr>
            <p:spPr>
              <a:xfrm>
                <a:off x="219974" y="1604513"/>
                <a:ext cx="8704052" cy="127774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顶角 14"/>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原始调用方式</a:t>
              </a:r>
              <a:endParaRPr lang="zh-CN" altLang="en-US" sz="2400" dirty="0">
                <a:solidFill>
                  <a:schemeClr val="bg1"/>
                </a:solidFill>
              </a:endParaRPr>
            </a:p>
          </p:txBody>
        </p:sp>
      </p:grpSp>
      <p:sp>
        <p:nvSpPr>
          <p:cNvPr id="6" name="矩形 5"/>
          <p:cNvSpPr/>
          <p:nvPr/>
        </p:nvSpPr>
        <p:spPr>
          <a:xfrm>
            <a:off x="378037" y="4547383"/>
            <a:ext cx="7333973" cy="646331"/>
          </a:xfrm>
          <a:prstGeom prst="rect">
            <a:avLst/>
          </a:prstGeom>
        </p:spPr>
        <p:txBody>
          <a:bodyPr wrap="square">
            <a:spAutoFit/>
          </a:bodyPr>
          <a:lstStyle/>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(&amp;vi[</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&amp;vi[</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处理数组</a:t>
            </a:r>
            <a:endParaRPr lang="zh-CN" altLang="en-US" b="0" dirty="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使用迭代器</a:t>
            </a:r>
            <a:endParaRPr lang="zh-CN" altLang="en-US" sz="3200" dirty="0">
              <a:solidFill>
                <a:schemeClr val="bg1"/>
              </a:solidFill>
            </a:endParaRPr>
          </a:p>
        </p:txBody>
      </p:sp>
      <p:grpSp>
        <p:nvGrpSpPr>
          <p:cNvPr id="17" name="组合 16"/>
          <p:cNvGrpSpPr/>
          <p:nvPr/>
        </p:nvGrpSpPr>
        <p:grpSpPr>
          <a:xfrm>
            <a:off x="186985" y="1127132"/>
            <a:ext cx="8760123" cy="2763386"/>
            <a:chOff x="219974" y="2358412"/>
            <a:chExt cx="8704052" cy="2763386"/>
          </a:xfrm>
        </p:grpSpPr>
        <p:grpSp>
          <p:nvGrpSpPr>
            <p:cNvPr id="18" name="组合 17"/>
            <p:cNvGrpSpPr/>
            <p:nvPr/>
          </p:nvGrpSpPr>
          <p:grpSpPr>
            <a:xfrm>
              <a:off x="219974" y="2358412"/>
              <a:ext cx="8704052" cy="2763386"/>
              <a:chOff x="219974" y="1604513"/>
              <a:chExt cx="8704052" cy="2576944"/>
            </a:xfrm>
            <a:effectLst>
              <a:outerShdw blurRad="50800" dist="69850" dir="2700000" algn="tl" rotWithShape="0">
                <a:prstClr val="black">
                  <a:alpha val="40000"/>
                </a:prstClr>
              </a:outerShdw>
            </a:effectLst>
          </p:grpSpPr>
          <p:sp>
            <p:nvSpPr>
              <p:cNvPr id="20" name="矩形: 圆角 19"/>
              <p:cNvSpPr/>
              <p:nvPr/>
            </p:nvSpPr>
            <p:spPr>
              <a:xfrm>
                <a:off x="219974" y="1604513"/>
                <a:ext cx="8704052" cy="257694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45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zh-CN" altLang="en-US" sz="2400" dirty="0">
                  <a:solidFill>
                    <a:schemeClr val="bg1"/>
                  </a:solidFill>
                </a:rPr>
                <a:t>使用迭代器</a:t>
              </a:r>
              <a:endParaRPr lang="zh-CN" altLang="en-US" sz="2400" dirty="0">
                <a:solidFill>
                  <a:schemeClr val="bg1"/>
                </a:solidFill>
              </a:endParaRPr>
            </a:p>
          </p:txBody>
        </p:sp>
      </p:grpSp>
      <p:sp>
        <p:nvSpPr>
          <p:cNvPr id="2" name="矩形 1"/>
          <p:cNvSpPr/>
          <p:nvPr/>
        </p:nvSpPr>
        <p:spPr>
          <a:xfrm>
            <a:off x="286825" y="1724371"/>
            <a:ext cx="7868811" cy="646331"/>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每一种容器都有一个与之关联的迭代器。可以通过成员函数 </a:t>
            </a:r>
            <a:r>
              <a:rPr lang="en-US" altLang="zh-CN" dirty="0"/>
              <a:t>begin </a:t>
            </a:r>
            <a:r>
              <a:rPr lang="zh-CN" altLang="en-US" dirty="0"/>
              <a:t>和 </a:t>
            </a:r>
            <a:r>
              <a:rPr lang="en-US" altLang="zh-CN" dirty="0"/>
              <a:t>end </a:t>
            </a:r>
            <a:r>
              <a:rPr lang="zh-CN" altLang="en-US" dirty="0"/>
              <a:t>获取第一个元素和尾后元素的迭代器，如</a:t>
            </a:r>
            <a:r>
              <a:rPr lang="en-US" altLang="zh-CN" dirty="0"/>
              <a:t>:</a:t>
            </a:r>
            <a:r>
              <a:rPr lang="zh-CN" altLang="en-US" dirty="0"/>
              <a:t> </a:t>
            </a:r>
            <a:endParaRPr lang="en-US" altLang="zh-CN" b="0" dirty="0">
              <a:solidFill>
                <a:srgbClr val="000000"/>
              </a:solidFill>
              <a:effectLst/>
              <a:latin typeface="Consolas" panose="020B0609020204030204" pitchFamily="49" charset="0"/>
            </a:endParaRPr>
          </a:p>
        </p:txBody>
      </p:sp>
      <p:sp>
        <p:nvSpPr>
          <p:cNvPr id="3" name="矩形 2"/>
          <p:cNvSpPr/>
          <p:nvPr/>
        </p:nvSpPr>
        <p:spPr>
          <a:xfrm>
            <a:off x="572351" y="2330176"/>
            <a:ext cx="8223573" cy="1200329"/>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vi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&gt;::iterator </a:t>
            </a:r>
            <a:r>
              <a:rPr lang="en-US" altLang="zh-CN" dirty="0" err="1">
                <a:solidFill>
                  <a:srgbClr val="000000"/>
                </a:solidFill>
                <a:latin typeface="Consolas" panose="020B0609020204030204" pitchFamily="49" charset="0"/>
              </a:rPr>
              <a:t>itb</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itb</a:t>
            </a:r>
            <a:r>
              <a:rPr lang="zh-CN" altLang="en-US" dirty="0">
                <a:solidFill>
                  <a:srgbClr val="008000"/>
                </a:solidFill>
                <a:latin typeface="Consolas" panose="020B0609020204030204" pitchFamily="49" charset="0"/>
              </a:rPr>
              <a:t>指向</a:t>
            </a:r>
            <a:r>
              <a:rPr lang="en-US" altLang="zh-CN" dirty="0">
                <a:solidFill>
                  <a:srgbClr val="008000"/>
                </a:solidFill>
                <a:latin typeface="Consolas" panose="020B0609020204030204" pitchFamily="49" charset="0"/>
              </a:rPr>
              <a:t>vi </a:t>
            </a:r>
            <a:r>
              <a:rPr lang="zh-CN" altLang="en-US" dirty="0">
                <a:solidFill>
                  <a:srgbClr val="008000"/>
                </a:solidFill>
                <a:latin typeface="Consolas" panose="020B0609020204030204" pitchFamily="49" charset="0"/>
              </a:rPr>
              <a:t>的首元素</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&gt;::iterator </a:t>
            </a:r>
            <a:r>
              <a:rPr lang="en-US" altLang="zh-CN" dirty="0" err="1">
                <a:solidFill>
                  <a:srgbClr val="000000"/>
                </a:solidFill>
                <a:latin typeface="Consolas" panose="020B0609020204030204" pitchFamily="49" charset="0"/>
              </a:rPr>
              <a:t>ite</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ite</a:t>
            </a:r>
            <a:r>
              <a:rPr lang="zh-CN" altLang="en-US" dirty="0">
                <a:solidFill>
                  <a:srgbClr val="008000"/>
                </a:solidFill>
                <a:latin typeface="Consolas" panose="020B0609020204030204" pitchFamily="49" charset="0"/>
              </a:rPr>
              <a:t>指向</a:t>
            </a:r>
            <a:r>
              <a:rPr lang="en-US" altLang="zh-CN" dirty="0">
                <a:solidFill>
                  <a:srgbClr val="008000"/>
                </a:solidFill>
                <a:latin typeface="Consolas" panose="020B0609020204030204" pitchFamily="49" charset="0"/>
              </a:rPr>
              <a:t>vi</a:t>
            </a:r>
            <a:r>
              <a:rPr lang="zh-CN" altLang="en-US" dirty="0">
                <a:solidFill>
                  <a:srgbClr val="008000"/>
                </a:solidFill>
                <a:latin typeface="Consolas" panose="020B0609020204030204" pitchFamily="49" charset="0"/>
              </a:rPr>
              <a:t>的尾后元素</a:t>
            </a:r>
            <a:endParaRPr lang="en-US" altLang="zh-CN" dirty="0">
              <a:solidFill>
                <a:srgbClr val="008000"/>
              </a:solidFill>
              <a:latin typeface="Consolas" panose="020B0609020204030204" pitchFamily="49" charset="0"/>
            </a:endParaRPr>
          </a:p>
          <a:p>
            <a:endParaRPr lang="zh-CN" altLang="en-US" b="0" dirty="0">
              <a:solidFill>
                <a:srgbClr val="000000"/>
              </a:solidFill>
              <a:effectLst/>
              <a:latin typeface="Consolas" panose="020B0609020204030204" pitchFamily="49" charset="0"/>
            </a:endParaRPr>
          </a:p>
        </p:txBody>
      </p:sp>
      <p:sp>
        <p:nvSpPr>
          <p:cNvPr id="22" name="矩形 21"/>
          <p:cNvSpPr/>
          <p:nvPr/>
        </p:nvSpPr>
        <p:spPr>
          <a:xfrm>
            <a:off x="286825" y="3280889"/>
            <a:ext cx="7868811"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定义一个迭代器对象时，必须指明与之关联的容器和元素类型 </a:t>
            </a:r>
            <a:endParaRPr lang="en-US" altLang="zh-CN" b="0" dirty="0">
              <a:solidFill>
                <a:srgbClr val="000000"/>
              </a:solidFill>
              <a:effectLst/>
              <a:latin typeface="Consolas" panose="020B0609020204030204" pitchFamily="49" charset="0"/>
            </a:endParaRPr>
          </a:p>
        </p:txBody>
      </p:sp>
      <p:grpSp>
        <p:nvGrpSpPr>
          <p:cNvPr id="23" name="组合 22"/>
          <p:cNvGrpSpPr/>
          <p:nvPr/>
        </p:nvGrpSpPr>
        <p:grpSpPr>
          <a:xfrm>
            <a:off x="186985" y="4496323"/>
            <a:ext cx="8760123" cy="1414614"/>
            <a:chOff x="219974" y="2358412"/>
            <a:chExt cx="8704052" cy="1414614"/>
          </a:xfrm>
        </p:grpSpPr>
        <p:grpSp>
          <p:nvGrpSpPr>
            <p:cNvPr id="24" name="组合 23"/>
            <p:cNvGrpSpPr/>
            <p:nvPr/>
          </p:nvGrpSpPr>
          <p:grpSpPr>
            <a:xfrm>
              <a:off x="219974" y="2358412"/>
              <a:ext cx="8704052" cy="1414614"/>
              <a:chOff x="219974" y="1604513"/>
              <a:chExt cx="8704052" cy="1319172"/>
            </a:xfrm>
            <a:effectLst>
              <a:outerShdw blurRad="50800" dist="69850" dir="2700000" algn="tl" rotWithShape="0">
                <a:prstClr val="black">
                  <a:alpha val="40000"/>
                </a:prstClr>
              </a:outerShdw>
            </a:effectLst>
          </p:grpSpPr>
          <p:sp>
            <p:nvSpPr>
              <p:cNvPr id="26" name="矩形: 圆角 25"/>
              <p:cNvSpPr/>
              <p:nvPr/>
            </p:nvSpPr>
            <p:spPr>
              <a:xfrm>
                <a:off x="219974" y="1604513"/>
                <a:ext cx="8704052" cy="131917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顶角 26"/>
              <p:cNvSpPr/>
              <p:nvPr/>
            </p:nvSpPr>
            <p:spPr>
              <a:xfrm>
                <a:off x="219974" y="1617782"/>
                <a:ext cx="8704052" cy="430517"/>
              </a:xfrm>
              <a:prstGeom prst="round2SameRect">
                <a:avLst>
                  <a:gd name="adj1" fmla="val 20076"/>
                  <a:gd name="adj2" fmla="val 0"/>
                </a:avLst>
              </a:prstGeom>
              <a:solidFill>
                <a:srgbClr val="45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利用 </a:t>
              </a:r>
              <a:r>
                <a:rPr lang="en-US" altLang="zh-CN" sz="2400" dirty="0">
                  <a:solidFill>
                    <a:schemeClr val="bg1"/>
                  </a:solidFill>
                </a:rPr>
                <a:t>auto </a:t>
              </a:r>
              <a:r>
                <a:rPr lang="zh-CN" altLang="en-US" sz="2400" dirty="0">
                  <a:solidFill>
                    <a:schemeClr val="bg1"/>
                  </a:solidFill>
                </a:rPr>
                <a:t>简化迭代器定义</a:t>
              </a:r>
              <a:endParaRPr lang="zh-CN" altLang="en-US" sz="2400" dirty="0">
                <a:solidFill>
                  <a:schemeClr val="bg1"/>
                </a:solidFill>
              </a:endParaRPr>
            </a:p>
          </p:txBody>
        </p:sp>
      </p:grpSp>
      <p:sp>
        <p:nvSpPr>
          <p:cNvPr id="7" name="矩形 6"/>
          <p:cNvSpPr/>
          <p:nvPr/>
        </p:nvSpPr>
        <p:spPr>
          <a:xfrm>
            <a:off x="333827" y="5194461"/>
            <a:ext cx="7247709" cy="369332"/>
          </a:xfrm>
          <a:prstGeom prst="rect">
            <a:avLst/>
          </a:prstGeom>
        </p:spPr>
        <p:txBody>
          <a:bodyPr wrap="square">
            <a:spAutoFit/>
          </a:bodyPr>
          <a:lstStyle/>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itb</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利用</a:t>
            </a:r>
            <a:r>
              <a:rPr lang="en-US" altLang="zh-CN" dirty="0">
                <a:solidFill>
                  <a:srgbClr val="008000"/>
                </a:solidFill>
                <a:latin typeface="Consolas" panose="020B0609020204030204" pitchFamily="49" charset="0"/>
              </a:rPr>
              <a:t>auto</a:t>
            </a:r>
            <a:r>
              <a:rPr lang="zh-CN" altLang="en-US" dirty="0">
                <a:solidFill>
                  <a:srgbClr val="008000"/>
                </a:solidFill>
                <a:latin typeface="Consolas" panose="020B0609020204030204" pitchFamily="49" charset="0"/>
              </a:rPr>
              <a:t>简化定义</a:t>
            </a:r>
            <a:endParaRPr lang="zh-CN" altLang="en-US" b="0" dirty="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使用迭代器</a:t>
            </a:r>
            <a:endParaRPr lang="zh-CN" altLang="en-US" sz="3200" dirty="0">
              <a:solidFill>
                <a:schemeClr val="bg1"/>
              </a:solidFill>
            </a:endParaRPr>
          </a:p>
        </p:txBody>
      </p:sp>
      <p:grpSp>
        <p:nvGrpSpPr>
          <p:cNvPr id="17" name="组合 16"/>
          <p:cNvGrpSpPr/>
          <p:nvPr/>
        </p:nvGrpSpPr>
        <p:grpSpPr>
          <a:xfrm>
            <a:off x="186985" y="1127132"/>
            <a:ext cx="8760123" cy="1883487"/>
            <a:chOff x="219974" y="2358412"/>
            <a:chExt cx="8704052" cy="1883487"/>
          </a:xfrm>
        </p:grpSpPr>
        <p:grpSp>
          <p:nvGrpSpPr>
            <p:cNvPr id="18" name="组合 17"/>
            <p:cNvGrpSpPr/>
            <p:nvPr/>
          </p:nvGrpSpPr>
          <p:grpSpPr>
            <a:xfrm>
              <a:off x="219974" y="2358412"/>
              <a:ext cx="8704052" cy="1883487"/>
              <a:chOff x="219974" y="1604513"/>
              <a:chExt cx="8704052" cy="1756410"/>
            </a:xfrm>
            <a:effectLst>
              <a:outerShdw blurRad="50800" dist="69850" dir="2700000" algn="tl" rotWithShape="0">
                <a:prstClr val="black">
                  <a:alpha val="40000"/>
                </a:prstClr>
              </a:outerShdw>
            </a:effectLst>
          </p:grpSpPr>
          <p:sp>
            <p:nvSpPr>
              <p:cNvPr id="20" name="矩形: 圆角 19"/>
              <p:cNvSpPr/>
              <p:nvPr/>
            </p:nvSpPr>
            <p:spPr>
              <a:xfrm>
                <a:off x="219974" y="1604513"/>
                <a:ext cx="8704052" cy="175641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zh-CN" altLang="en-US" sz="2400" dirty="0">
                  <a:solidFill>
                    <a:schemeClr val="bg1"/>
                  </a:solidFill>
                </a:rPr>
                <a:t>迭代器支持的操作</a:t>
              </a:r>
              <a:endParaRPr lang="zh-CN" altLang="en-US" sz="2400" dirty="0">
                <a:solidFill>
                  <a:schemeClr val="bg1"/>
                </a:solidFill>
              </a:endParaRPr>
            </a:p>
          </p:txBody>
        </p:sp>
      </p:grpSp>
      <p:sp>
        <p:nvSpPr>
          <p:cNvPr id="2" name="矩形 1"/>
          <p:cNvSpPr/>
          <p:nvPr/>
        </p:nvSpPr>
        <p:spPr>
          <a:xfrm>
            <a:off x="286825" y="1724371"/>
            <a:ext cx="7868811" cy="1200329"/>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解引用与成员选择：</a:t>
            </a:r>
            <a:r>
              <a:rPr lang="en-US" altLang="zh-CN" dirty="0"/>
              <a:t>*</a:t>
            </a:r>
            <a:r>
              <a:rPr lang="en-US" altLang="zh-CN" dirty="0" err="1"/>
              <a:t>iter</a:t>
            </a:r>
            <a:r>
              <a:rPr lang="en-US" altLang="zh-CN" dirty="0"/>
              <a:t>, </a:t>
            </a:r>
            <a:r>
              <a:rPr lang="en-US" altLang="zh-CN" dirty="0" err="1"/>
              <a:t>iter</a:t>
            </a:r>
            <a:r>
              <a:rPr lang="en-US" altLang="zh-CN" dirty="0"/>
              <a:t>-&gt;member</a:t>
            </a:r>
            <a:r>
              <a:rPr lang="zh-CN" altLang="en-US" dirty="0"/>
              <a:t>（等价于</a:t>
            </a:r>
            <a:r>
              <a:rPr lang="en-US" altLang="zh-CN" dirty="0"/>
              <a:t>(*</a:t>
            </a:r>
            <a:r>
              <a:rPr lang="en-US" altLang="zh-CN" dirty="0" err="1"/>
              <a:t>iter</a:t>
            </a:r>
            <a:r>
              <a:rPr lang="en-US" altLang="zh-CN" dirty="0"/>
              <a:t>).member</a:t>
            </a:r>
            <a:r>
              <a:rPr lang="zh-CN" altLang="en-US" dirty="0"/>
              <a:t>）</a:t>
            </a:r>
            <a:endParaRPr lang="en-US" altLang="zh-CN" dirty="0"/>
          </a:p>
          <a:p>
            <a:pPr marL="285750" indent="-285750">
              <a:buClr>
                <a:srgbClr val="456BCF"/>
              </a:buClr>
              <a:buSzPct val="80000"/>
              <a:buFont typeface="Wingdings" panose="05000000000000000000" pitchFamily="2" charset="2"/>
              <a:buChar char="l"/>
            </a:pPr>
            <a:r>
              <a:rPr lang="zh-CN" altLang="en-US" dirty="0"/>
              <a:t>自增运算符： </a:t>
            </a:r>
            <a:r>
              <a:rPr lang="en-US" altLang="zh-CN" dirty="0"/>
              <a:t>++</a:t>
            </a:r>
            <a:r>
              <a:rPr lang="en-US" altLang="zh-CN" dirty="0" err="1"/>
              <a:t>iter</a:t>
            </a:r>
            <a:r>
              <a:rPr lang="en-US" altLang="zh-CN" dirty="0"/>
              <a:t>, </a:t>
            </a:r>
            <a:r>
              <a:rPr lang="en-US" altLang="zh-CN" dirty="0" err="1"/>
              <a:t>iter</a:t>
            </a:r>
            <a:r>
              <a:rPr lang="en-US" altLang="zh-CN" dirty="0"/>
              <a:t>++</a:t>
            </a:r>
            <a:endParaRPr lang="en-US" altLang="zh-CN" dirty="0"/>
          </a:p>
          <a:p>
            <a:pPr marL="285750" indent="-285750">
              <a:buClr>
                <a:srgbClr val="456BCF"/>
              </a:buClr>
              <a:buSzPct val="80000"/>
              <a:buFont typeface="Wingdings" panose="05000000000000000000" pitchFamily="2" charset="2"/>
              <a:buChar char="l"/>
            </a:pPr>
            <a:r>
              <a:rPr lang="zh-CN" altLang="en-US" dirty="0"/>
              <a:t>赋值运算符： </a:t>
            </a:r>
            <a:r>
              <a:rPr lang="en-US" altLang="zh-CN" dirty="0"/>
              <a:t>iter1 = iter2</a:t>
            </a:r>
            <a:endParaRPr lang="en-US" altLang="zh-CN" dirty="0"/>
          </a:p>
          <a:p>
            <a:pPr marL="285750" indent="-285750">
              <a:buClr>
                <a:srgbClr val="456BCF"/>
              </a:buClr>
              <a:buSzPct val="80000"/>
              <a:buFont typeface="Wingdings" panose="05000000000000000000" pitchFamily="2" charset="2"/>
              <a:buChar char="l"/>
            </a:pPr>
            <a:r>
              <a:rPr lang="zh-CN" altLang="en-US" dirty="0"/>
              <a:t>关系 </a:t>
            </a:r>
            <a:r>
              <a:rPr lang="en-US" altLang="zh-CN" dirty="0"/>
              <a:t>== </a:t>
            </a:r>
            <a:r>
              <a:rPr lang="zh-CN" altLang="en-US" dirty="0"/>
              <a:t>和</a:t>
            </a:r>
            <a:r>
              <a:rPr lang="en-US" altLang="zh-CN" dirty="0"/>
              <a:t>!= </a:t>
            </a:r>
            <a:r>
              <a:rPr lang="zh-CN" altLang="en-US" dirty="0"/>
              <a:t>运算： </a:t>
            </a:r>
            <a:r>
              <a:rPr lang="en-US" altLang="zh-CN" dirty="0"/>
              <a:t>iter1 == iter2, iter1 != iter2</a:t>
            </a:r>
            <a:endParaRPr lang="zh-CN" altLang="en-US" dirty="0"/>
          </a:p>
        </p:txBody>
      </p:sp>
      <p:grpSp>
        <p:nvGrpSpPr>
          <p:cNvPr id="29" name="组合 28"/>
          <p:cNvGrpSpPr/>
          <p:nvPr/>
        </p:nvGrpSpPr>
        <p:grpSpPr>
          <a:xfrm>
            <a:off x="186985" y="3240342"/>
            <a:ext cx="8760123" cy="1477009"/>
            <a:chOff x="219975" y="2308546"/>
            <a:chExt cx="8704052" cy="1477009"/>
          </a:xfrm>
        </p:grpSpPr>
        <p:grpSp>
          <p:nvGrpSpPr>
            <p:cNvPr id="30" name="组合 29"/>
            <p:cNvGrpSpPr/>
            <p:nvPr/>
          </p:nvGrpSpPr>
          <p:grpSpPr>
            <a:xfrm>
              <a:off x="219975" y="2308546"/>
              <a:ext cx="8704052" cy="1477009"/>
              <a:chOff x="219974" y="1604513"/>
              <a:chExt cx="8704052" cy="1377357"/>
            </a:xfrm>
            <a:effectLst>
              <a:outerShdw blurRad="50800" dist="69850" dir="2700000" algn="tl" rotWithShape="0">
                <a:prstClr val="black">
                  <a:alpha val="40000"/>
                </a:prstClr>
              </a:outerShdw>
            </a:effectLst>
          </p:grpSpPr>
          <p:sp>
            <p:nvSpPr>
              <p:cNvPr id="32" name="矩形: 圆角 31"/>
              <p:cNvSpPr/>
              <p:nvPr/>
            </p:nvSpPr>
            <p:spPr>
              <a:xfrm>
                <a:off x="219974" y="1604513"/>
                <a:ext cx="8704052" cy="137735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顶角 32"/>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319175" y="2358412"/>
              <a:ext cx="5907067" cy="461665"/>
            </a:xfrm>
            <a:prstGeom prst="rect">
              <a:avLst/>
            </a:prstGeom>
          </p:spPr>
          <p:txBody>
            <a:bodyPr wrap="square">
              <a:spAutoFit/>
            </a:bodyPr>
            <a:lstStyle/>
            <a:p>
              <a:r>
                <a:rPr lang="zh-CN" altLang="en-US" sz="2400" dirty="0">
                  <a:solidFill>
                    <a:schemeClr val="bg1"/>
                  </a:solidFill>
                </a:rPr>
                <a:t>使用迭代器遍历</a:t>
              </a:r>
              <a:endParaRPr lang="zh-CN" altLang="en-US" sz="2400" dirty="0">
                <a:solidFill>
                  <a:schemeClr val="bg1"/>
                </a:solidFill>
              </a:endParaRPr>
            </a:p>
          </p:txBody>
        </p:sp>
      </p:grpSp>
      <p:sp>
        <p:nvSpPr>
          <p:cNvPr id="6" name="矩形 5"/>
          <p:cNvSpPr/>
          <p:nvPr/>
        </p:nvSpPr>
        <p:spPr>
          <a:xfrm>
            <a:off x="286823" y="3843887"/>
            <a:ext cx="8546625" cy="923330"/>
          </a:xfrm>
          <a:prstGeom prst="rect">
            <a:avLst/>
          </a:prstGeom>
        </p:spPr>
        <p:txBody>
          <a:bodyPr wrap="square">
            <a:spAutoFit/>
          </a:bodyPr>
          <a:lstStyle/>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遍历</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34" name="组合 33"/>
          <p:cNvGrpSpPr/>
          <p:nvPr/>
        </p:nvGrpSpPr>
        <p:grpSpPr>
          <a:xfrm>
            <a:off x="180073" y="4955244"/>
            <a:ext cx="8760123" cy="1273031"/>
            <a:chOff x="219975" y="2308547"/>
            <a:chExt cx="8704052" cy="1273031"/>
          </a:xfrm>
        </p:grpSpPr>
        <p:grpSp>
          <p:nvGrpSpPr>
            <p:cNvPr id="35" name="组合 34"/>
            <p:cNvGrpSpPr/>
            <p:nvPr/>
          </p:nvGrpSpPr>
          <p:grpSpPr>
            <a:xfrm>
              <a:off x="219975" y="2308547"/>
              <a:ext cx="8704052" cy="1273031"/>
              <a:chOff x="219974" y="1604513"/>
              <a:chExt cx="8704052" cy="1187141"/>
            </a:xfrm>
            <a:effectLst>
              <a:outerShdw blurRad="50800" dist="69850" dir="2700000" algn="tl" rotWithShape="0">
                <a:prstClr val="black">
                  <a:alpha val="40000"/>
                </a:prstClr>
              </a:outerShdw>
            </a:effectLst>
          </p:grpSpPr>
          <p:sp>
            <p:nvSpPr>
              <p:cNvPr id="37" name="矩形: 圆角 36"/>
              <p:cNvSpPr/>
              <p:nvPr/>
            </p:nvSpPr>
            <p:spPr>
              <a:xfrm>
                <a:off x="219974" y="1604513"/>
                <a:ext cx="8704052" cy="1187141"/>
              </a:xfrm>
              <a:prstGeom prst="roundRect">
                <a:avLst>
                  <a:gd name="adj" fmla="val 7211"/>
                </a:avLst>
              </a:prstGeom>
              <a:solidFill>
                <a:srgbClr val="F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顶角 37"/>
              <p:cNvSpPr/>
              <p:nvPr/>
            </p:nvSpPr>
            <p:spPr>
              <a:xfrm>
                <a:off x="219974" y="1617782"/>
                <a:ext cx="8704052" cy="43051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p:cNvSpPr/>
            <p:nvPr/>
          </p:nvSpPr>
          <p:spPr>
            <a:xfrm>
              <a:off x="319175" y="2358412"/>
              <a:ext cx="5907067" cy="461665"/>
            </a:xfrm>
            <a:prstGeom prst="rect">
              <a:avLst/>
            </a:prstGeom>
          </p:spPr>
          <p:txBody>
            <a:bodyPr wrap="square">
              <a:spAutoFit/>
            </a:bodyPr>
            <a:lstStyle/>
            <a:p>
              <a:r>
                <a:rPr lang="zh-CN" altLang="en-US" sz="2400" dirty="0">
                  <a:solidFill>
                    <a:schemeClr val="bg1"/>
                  </a:solidFill>
                </a:rPr>
                <a:t>提示</a:t>
              </a:r>
              <a:endParaRPr lang="zh-CN" altLang="en-US" sz="2400" dirty="0">
                <a:solidFill>
                  <a:schemeClr val="bg1"/>
                </a:solidFill>
              </a:endParaRPr>
            </a:p>
          </p:txBody>
        </p:sp>
      </p:grpSp>
      <p:sp>
        <p:nvSpPr>
          <p:cNvPr id="9" name="矩形 8"/>
          <p:cNvSpPr/>
          <p:nvPr/>
        </p:nvSpPr>
        <p:spPr>
          <a:xfrm>
            <a:off x="279912" y="5430883"/>
            <a:ext cx="8264106" cy="923330"/>
          </a:xfrm>
          <a:prstGeom prst="rect">
            <a:avLst/>
          </a:prstGeom>
        </p:spPr>
        <p:txBody>
          <a:bodyPr wrap="square">
            <a:spAutoFit/>
          </a:bodyPr>
          <a:lstStyle/>
          <a:p>
            <a:r>
              <a:rPr lang="zh-CN" altLang="en-US" dirty="0">
                <a:solidFill>
                  <a:srgbClr val="000000"/>
                </a:solidFill>
                <a:latin typeface="MicrosoftYaHei"/>
              </a:rPr>
              <a:t>几乎 </a:t>
            </a:r>
            <a:r>
              <a:rPr lang="en-US" altLang="zh-CN" dirty="0">
                <a:solidFill>
                  <a:srgbClr val="000000"/>
                </a:solidFill>
                <a:latin typeface="LMSans10-Regular-Identity-H"/>
              </a:rPr>
              <a:t>STL </a:t>
            </a:r>
            <a:r>
              <a:rPr lang="zh-CN" altLang="en-US" dirty="0">
                <a:solidFill>
                  <a:srgbClr val="000000"/>
                </a:solidFill>
                <a:latin typeface="MicrosoftYaHei"/>
              </a:rPr>
              <a:t>提供的所有算法都是通过迭代器实现对容器中元素的操作，即通过接受由 </a:t>
            </a:r>
            <a:r>
              <a:rPr lang="en-US" altLang="zh-CN" dirty="0">
                <a:solidFill>
                  <a:srgbClr val="000000"/>
                </a:solidFill>
                <a:latin typeface="LMSans10-Regular-Identity-H"/>
              </a:rPr>
              <a:t>begin </a:t>
            </a:r>
            <a:r>
              <a:rPr lang="zh-CN" altLang="en-US" dirty="0">
                <a:solidFill>
                  <a:srgbClr val="000000"/>
                </a:solidFill>
                <a:latin typeface="MicrosoftYaHei"/>
              </a:rPr>
              <a:t>和 </a:t>
            </a:r>
            <a:r>
              <a:rPr lang="en-US" altLang="zh-CN" dirty="0">
                <a:solidFill>
                  <a:srgbClr val="000000"/>
                </a:solidFill>
                <a:latin typeface="LMSans10-Regular-Identity-H"/>
              </a:rPr>
              <a:t>end </a:t>
            </a:r>
            <a:r>
              <a:rPr lang="zh-CN" altLang="en-US" dirty="0">
                <a:solidFill>
                  <a:srgbClr val="000000"/>
                </a:solidFill>
                <a:latin typeface="MicrosoftYaHei"/>
              </a:rPr>
              <a:t>划定的左闭合区间 </a:t>
            </a:r>
            <a:r>
              <a:rPr lang="en-US" altLang="zh-CN" dirty="0">
                <a:solidFill>
                  <a:srgbClr val="000000"/>
                </a:solidFill>
                <a:latin typeface="LMSans10-Regular-Identity-H"/>
              </a:rPr>
              <a:t>[</a:t>
            </a:r>
            <a:r>
              <a:rPr lang="en-US" altLang="zh-CN" dirty="0" err="1">
                <a:solidFill>
                  <a:srgbClr val="000000"/>
                </a:solidFill>
                <a:latin typeface="LMSans10-Regular-Identity-H"/>
              </a:rPr>
              <a:t>begin,end</a:t>
            </a:r>
            <a:r>
              <a:rPr lang="en-US" altLang="zh-CN" dirty="0">
                <a:solidFill>
                  <a:srgbClr val="000000"/>
                </a:solidFill>
                <a:latin typeface="LMSans10-Regular-Identity-H"/>
              </a:rPr>
              <a:t>)</a:t>
            </a:r>
            <a:r>
              <a:rPr lang="zh-CN" altLang="en-US" dirty="0">
                <a:solidFill>
                  <a:srgbClr val="000000"/>
                </a:solidFill>
                <a:latin typeface="MicrosoftYaHei"/>
              </a:rPr>
              <a:t>，对区间内元素进行操作。</a:t>
            </a:r>
            <a:r>
              <a:rPr lang="zh-CN" altLang="en-US" dirty="0"/>
              <a:t>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使用迭代器</a:t>
            </a:r>
            <a:endParaRPr lang="zh-CN" altLang="en-US" sz="3200" dirty="0">
              <a:solidFill>
                <a:schemeClr val="bg1"/>
              </a:solidFill>
            </a:endParaRPr>
          </a:p>
        </p:txBody>
      </p:sp>
      <p:grpSp>
        <p:nvGrpSpPr>
          <p:cNvPr id="17" name="组合 16"/>
          <p:cNvGrpSpPr/>
          <p:nvPr/>
        </p:nvGrpSpPr>
        <p:grpSpPr>
          <a:xfrm>
            <a:off x="186985" y="1127132"/>
            <a:ext cx="8760123" cy="3915263"/>
            <a:chOff x="219974" y="2358412"/>
            <a:chExt cx="8704052" cy="3915263"/>
          </a:xfrm>
        </p:grpSpPr>
        <p:grpSp>
          <p:nvGrpSpPr>
            <p:cNvPr id="18" name="组合 17"/>
            <p:cNvGrpSpPr/>
            <p:nvPr/>
          </p:nvGrpSpPr>
          <p:grpSpPr>
            <a:xfrm>
              <a:off x="219974" y="2358412"/>
              <a:ext cx="8704052" cy="3915263"/>
              <a:chOff x="219974" y="1604513"/>
              <a:chExt cx="8704052" cy="3651104"/>
            </a:xfrm>
            <a:effectLst>
              <a:outerShdw blurRad="50800" dist="69850" dir="2700000" algn="tl" rotWithShape="0">
                <a:prstClr val="black">
                  <a:alpha val="40000"/>
                </a:prstClr>
              </a:outerShdw>
            </a:effectLst>
          </p:grpSpPr>
          <p:sp>
            <p:nvSpPr>
              <p:cNvPr id="20" name="矩形: 圆角 19"/>
              <p:cNvSpPr/>
              <p:nvPr/>
            </p:nvSpPr>
            <p:spPr>
              <a:xfrm>
                <a:off x="219974" y="1604513"/>
                <a:ext cx="8704052" cy="365110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zh-CN" altLang="en-US" sz="2400" dirty="0">
                  <a:solidFill>
                    <a:schemeClr val="bg1"/>
                  </a:solidFill>
                </a:rPr>
                <a:t>迭代器的分类</a:t>
              </a:r>
              <a:endParaRPr lang="zh-CN" altLang="en-US" sz="2400" dirty="0">
                <a:solidFill>
                  <a:schemeClr val="bg1"/>
                </a:solidFill>
              </a:endParaRPr>
            </a:p>
          </p:txBody>
        </p:sp>
      </p:grpSp>
      <p:sp>
        <p:nvSpPr>
          <p:cNvPr id="2" name="矩形 1"/>
          <p:cNvSpPr/>
          <p:nvPr/>
        </p:nvSpPr>
        <p:spPr>
          <a:xfrm>
            <a:off x="286825" y="1724371"/>
            <a:ext cx="8760123" cy="3318024"/>
          </a:xfrm>
          <a:prstGeom prst="rect">
            <a:avLst/>
          </a:prstGeom>
        </p:spPr>
        <p:txBody>
          <a:bodyPr wrap="square">
            <a:spAutoFit/>
          </a:bodyPr>
          <a:lstStyle/>
          <a:p>
            <a:pPr marL="285750" indent="-285750">
              <a:lnSpc>
                <a:spcPts val="2300"/>
              </a:lnSpc>
              <a:buClr>
                <a:srgbClr val="456BCF"/>
              </a:buClr>
              <a:buSzPct val="80000"/>
              <a:buFont typeface="Wingdings" panose="05000000000000000000" pitchFamily="2" charset="2"/>
              <a:buChar char="l"/>
            </a:pPr>
            <a:r>
              <a:rPr lang="zh-CN" altLang="en-US" b="1" dirty="0"/>
              <a:t>输入（</a:t>
            </a:r>
            <a:r>
              <a:rPr lang="en-US" altLang="zh-CN" b="1" dirty="0"/>
              <a:t>input</a:t>
            </a:r>
            <a:r>
              <a:rPr lang="zh-CN" altLang="en-US" b="1" dirty="0"/>
              <a:t>）迭代器</a:t>
            </a:r>
            <a:r>
              <a:rPr lang="zh-CN" altLang="en-US" dirty="0"/>
              <a:t>：只能单步向前迭代（自增运算 </a:t>
            </a:r>
            <a:r>
              <a:rPr lang="en-US" altLang="zh-CN" dirty="0"/>
              <a:t>++</a:t>
            </a:r>
            <a:r>
              <a:rPr lang="zh-CN" altLang="en-US" dirty="0"/>
              <a:t>），</a:t>
            </a:r>
            <a:r>
              <a:rPr lang="zh-CN" altLang="en-US" dirty="0">
                <a:solidFill>
                  <a:srgbClr val="FF0000"/>
                </a:solidFill>
              </a:rPr>
              <a:t>不允许修改由该类迭代器引用的元素</a:t>
            </a:r>
            <a:r>
              <a:rPr lang="zh-CN" altLang="en-US" dirty="0"/>
              <a:t>； </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输出（</a:t>
            </a:r>
            <a:r>
              <a:rPr lang="en-US" altLang="zh-CN" b="1" dirty="0"/>
              <a:t>output</a:t>
            </a:r>
            <a:r>
              <a:rPr lang="zh-CN" altLang="en-US" b="1" dirty="0"/>
              <a:t>）迭代器</a:t>
            </a:r>
            <a:r>
              <a:rPr lang="zh-CN" altLang="en-US" dirty="0"/>
              <a:t>：该类迭代器和输入迭代器相似，也只能单步向前迭代，不同的是该类迭代器对引用的元素</a:t>
            </a:r>
            <a:r>
              <a:rPr lang="zh-CN" altLang="en-US" dirty="0">
                <a:solidFill>
                  <a:srgbClr val="FF0000"/>
                </a:solidFill>
              </a:rPr>
              <a:t>只能执行写操作</a:t>
            </a:r>
            <a:r>
              <a:rPr lang="zh-CN" altLang="en-US" dirty="0"/>
              <a:t>； </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前向（</a:t>
            </a:r>
            <a:r>
              <a:rPr lang="en-US" altLang="zh-CN" b="1" dirty="0"/>
              <a:t>forward</a:t>
            </a:r>
            <a:r>
              <a:rPr lang="zh-CN" altLang="en-US" b="1" dirty="0"/>
              <a:t>）迭代器</a:t>
            </a:r>
            <a:r>
              <a:rPr lang="zh-CN" altLang="en-US" dirty="0"/>
              <a:t>：该类迭代器可以在一个正确的区间中进行读写操作，它拥有输入和输出迭代器的特性，</a:t>
            </a:r>
            <a:r>
              <a:rPr lang="zh-CN" altLang="en-US" dirty="0">
                <a:solidFill>
                  <a:srgbClr val="FF0000"/>
                </a:solidFill>
              </a:rPr>
              <a:t>仅支持自增运算</a:t>
            </a:r>
            <a:r>
              <a:rPr lang="zh-CN" altLang="en-US" dirty="0"/>
              <a:t>； </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双向（</a:t>
            </a:r>
            <a:r>
              <a:rPr lang="en-US" altLang="zh-CN" b="1" dirty="0"/>
              <a:t>bidirectional</a:t>
            </a:r>
            <a:r>
              <a:rPr lang="zh-CN" altLang="en-US" b="1" dirty="0"/>
              <a:t>）迭代器</a:t>
            </a:r>
            <a:r>
              <a:rPr lang="zh-CN" altLang="en-US" dirty="0"/>
              <a:t>：该类迭代器是在前向迭代器基础上提供了单步向后迭代的功能， </a:t>
            </a:r>
            <a:r>
              <a:rPr lang="zh-CN" altLang="en-US" dirty="0">
                <a:solidFill>
                  <a:srgbClr val="FF0000"/>
                </a:solidFill>
              </a:rPr>
              <a:t>支持自增（</a:t>
            </a:r>
            <a:r>
              <a:rPr lang="en-US" altLang="zh-CN" dirty="0">
                <a:solidFill>
                  <a:srgbClr val="FF0000"/>
                </a:solidFill>
              </a:rPr>
              <a:t>++</a:t>
            </a:r>
            <a:r>
              <a:rPr lang="zh-CN" altLang="en-US" dirty="0">
                <a:solidFill>
                  <a:srgbClr val="FF0000"/>
                </a:solidFill>
              </a:rPr>
              <a:t>）和自减（</a:t>
            </a:r>
            <a:r>
              <a:rPr lang="en-US" altLang="zh-CN" dirty="0">
                <a:solidFill>
                  <a:srgbClr val="FF0000"/>
                </a:solidFill>
              </a:rPr>
              <a:t>–</a:t>
            </a:r>
            <a:r>
              <a:rPr lang="zh-CN" altLang="en-US" dirty="0">
                <a:solidFill>
                  <a:srgbClr val="FF0000"/>
                </a:solidFill>
              </a:rPr>
              <a:t>）运算</a:t>
            </a:r>
            <a:r>
              <a:rPr lang="zh-CN" altLang="en-US" dirty="0"/>
              <a:t>；</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随机访问（</a:t>
            </a:r>
            <a:r>
              <a:rPr lang="en-US" altLang="zh-CN" b="1" dirty="0"/>
              <a:t>random access</a:t>
            </a:r>
            <a:r>
              <a:rPr lang="zh-CN" altLang="en-US" b="1" dirty="0"/>
              <a:t>）迭代器</a:t>
            </a:r>
            <a:r>
              <a:rPr lang="zh-CN" altLang="en-US" dirty="0"/>
              <a:t>：该类迭代器具有上面所有迭代器的功能，并能</a:t>
            </a:r>
            <a:r>
              <a:rPr lang="zh-CN" altLang="en-US" dirty="0">
                <a:solidFill>
                  <a:srgbClr val="FF0000"/>
                </a:solidFill>
              </a:rPr>
              <a:t>直接访问容器中任意一个元素</a:t>
            </a:r>
            <a:r>
              <a:rPr lang="zh-CN" altLang="en-US" dirty="0"/>
              <a:t>，支持 </a:t>
            </a:r>
            <a:r>
              <a:rPr lang="en-US" altLang="zh-CN" dirty="0" err="1"/>
              <a:t>iter+n</a:t>
            </a:r>
            <a:r>
              <a:rPr lang="en-US" altLang="zh-CN" dirty="0"/>
              <a:t>, </a:t>
            </a:r>
            <a:r>
              <a:rPr lang="en-US" altLang="zh-CN" dirty="0" err="1"/>
              <a:t>iter</a:t>
            </a:r>
            <a:r>
              <a:rPr lang="en-US" altLang="zh-CN" dirty="0"/>
              <a:t>-n, </a:t>
            </a:r>
            <a:r>
              <a:rPr lang="en-US" altLang="zh-CN" dirty="0" err="1"/>
              <a:t>iter</a:t>
            </a:r>
            <a:r>
              <a:rPr lang="en-US" altLang="zh-CN" dirty="0"/>
              <a:t>+=n, </a:t>
            </a:r>
            <a:r>
              <a:rPr lang="en-US" altLang="zh-CN" dirty="0" err="1"/>
              <a:t>iter</a:t>
            </a:r>
            <a:r>
              <a:rPr lang="en-US" altLang="zh-CN" dirty="0"/>
              <a:t>-=n,iter1-iter2</a:t>
            </a:r>
            <a:r>
              <a:rPr lang="zh-CN" altLang="en-US" dirty="0"/>
              <a:t>。</a:t>
            </a:r>
            <a:r>
              <a:rPr lang="en-US" altLang="zh-CN" dirty="0"/>
              <a:t> </a:t>
            </a:r>
            <a:endParaRPr lang="zh-CN" altLang="en-US" dirty="0"/>
          </a:p>
        </p:txBody>
      </p:sp>
      <p:grpSp>
        <p:nvGrpSpPr>
          <p:cNvPr id="22" name="组合 21"/>
          <p:cNvGrpSpPr/>
          <p:nvPr/>
        </p:nvGrpSpPr>
        <p:grpSpPr>
          <a:xfrm>
            <a:off x="186985" y="5268791"/>
            <a:ext cx="8760123" cy="1193497"/>
            <a:chOff x="219975" y="2308547"/>
            <a:chExt cx="8704052" cy="1193497"/>
          </a:xfrm>
        </p:grpSpPr>
        <p:grpSp>
          <p:nvGrpSpPr>
            <p:cNvPr id="23" name="组合 22"/>
            <p:cNvGrpSpPr/>
            <p:nvPr/>
          </p:nvGrpSpPr>
          <p:grpSpPr>
            <a:xfrm>
              <a:off x="219975" y="2308547"/>
              <a:ext cx="8704052" cy="1193497"/>
              <a:chOff x="219974" y="1604513"/>
              <a:chExt cx="8704052" cy="1112973"/>
            </a:xfrm>
            <a:effectLst>
              <a:outerShdw blurRad="50800" dist="69850" dir="2700000" algn="tl" rotWithShape="0">
                <a:prstClr val="black">
                  <a:alpha val="40000"/>
                </a:prstClr>
              </a:outerShdw>
            </a:effectLst>
          </p:grpSpPr>
          <p:sp>
            <p:nvSpPr>
              <p:cNvPr id="25" name="矩形: 圆角 24"/>
              <p:cNvSpPr/>
              <p:nvPr/>
            </p:nvSpPr>
            <p:spPr>
              <a:xfrm>
                <a:off x="219974" y="1604513"/>
                <a:ext cx="8704052" cy="1112973"/>
              </a:xfrm>
              <a:prstGeom prst="roundRect">
                <a:avLst>
                  <a:gd name="adj" fmla="val 7211"/>
                </a:avLst>
              </a:prstGeom>
              <a:solidFill>
                <a:srgbClr val="F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顶角 25"/>
              <p:cNvSpPr/>
              <p:nvPr/>
            </p:nvSpPr>
            <p:spPr>
              <a:xfrm>
                <a:off x="219974" y="1617782"/>
                <a:ext cx="8704052" cy="43051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319175" y="2358412"/>
              <a:ext cx="5907067" cy="461665"/>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3" name="矩形 2"/>
          <p:cNvSpPr/>
          <p:nvPr/>
        </p:nvSpPr>
        <p:spPr>
          <a:xfrm>
            <a:off x="286824" y="5815957"/>
            <a:ext cx="8341743" cy="646331"/>
          </a:xfrm>
          <a:prstGeom prst="rect">
            <a:avLst/>
          </a:prstGeom>
        </p:spPr>
        <p:txBody>
          <a:bodyPr wrap="square">
            <a:spAutoFit/>
          </a:bodyPr>
          <a:lstStyle/>
          <a:p>
            <a:r>
              <a:rPr lang="zh-CN" altLang="en-US" dirty="0">
                <a:solidFill>
                  <a:srgbClr val="000000"/>
                </a:solidFill>
                <a:latin typeface="MicrosoftYaHei"/>
              </a:rPr>
              <a:t>一个迭代器的类型取决于</a:t>
            </a:r>
            <a:r>
              <a:rPr lang="zh-CN" altLang="en-US" dirty="0">
                <a:solidFill>
                  <a:srgbClr val="FF0000"/>
                </a:solidFill>
                <a:latin typeface="MicrosoftYaHei"/>
              </a:rPr>
              <a:t>与其关联的容器类型</a:t>
            </a:r>
            <a:r>
              <a:rPr lang="zh-CN" altLang="en-US" dirty="0">
                <a:solidFill>
                  <a:srgbClr val="000000"/>
                </a:solidFill>
                <a:latin typeface="MicrosoftYaHei"/>
              </a:rPr>
              <a:t>，比如一个指向 </a:t>
            </a:r>
            <a:r>
              <a:rPr lang="en-US" altLang="zh-CN" dirty="0">
                <a:solidFill>
                  <a:srgbClr val="000000"/>
                </a:solidFill>
                <a:latin typeface="LMSans10-Regular-Identity-H"/>
              </a:rPr>
              <a:t>vector </a:t>
            </a:r>
            <a:r>
              <a:rPr lang="zh-CN" altLang="en-US" dirty="0">
                <a:solidFill>
                  <a:srgbClr val="000000"/>
                </a:solidFill>
                <a:latin typeface="MicrosoftYaHei"/>
              </a:rPr>
              <a:t>类型的迭代器的类型为随机访问迭代器。</a:t>
            </a:r>
            <a:r>
              <a:rPr lang="zh-CN" altLang="en-US" dirty="0"/>
              <a: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17" name="组合 16"/>
          <p:cNvGrpSpPr/>
          <p:nvPr/>
        </p:nvGrpSpPr>
        <p:grpSpPr>
          <a:xfrm>
            <a:off x="186985" y="1127132"/>
            <a:ext cx="8760123" cy="2435577"/>
            <a:chOff x="219974" y="2358412"/>
            <a:chExt cx="8704052" cy="2435577"/>
          </a:xfrm>
        </p:grpSpPr>
        <p:grpSp>
          <p:nvGrpSpPr>
            <p:cNvPr id="18" name="组合 17"/>
            <p:cNvGrpSpPr/>
            <p:nvPr/>
          </p:nvGrpSpPr>
          <p:grpSpPr>
            <a:xfrm>
              <a:off x="219974" y="2358412"/>
              <a:ext cx="8704052" cy="2435577"/>
              <a:chOff x="219974" y="1604513"/>
              <a:chExt cx="8704052" cy="2271251"/>
            </a:xfrm>
            <a:effectLst>
              <a:outerShdw blurRad="50800" dist="69850" dir="2700000" algn="tl" rotWithShape="0">
                <a:prstClr val="black">
                  <a:alpha val="40000"/>
                </a:prstClr>
              </a:outerShdw>
            </a:effectLst>
          </p:grpSpPr>
          <p:sp>
            <p:nvSpPr>
              <p:cNvPr id="20" name="矩形: 圆角 19"/>
              <p:cNvSpPr/>
              <p:nvPr/>
            </p:nvSpPr>
            <p:spPr>
              <a:xfrm>
                <a:off x="219974" y="1604513"/>
                <a:ext cx="8704052" cy="227125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容器</a:t>
              </a:r>
              <a:endParaRPr lang="zh-CN" altLang="en-US" sz="2400" dirty="0">
                <a:solidFill>
                  <a:schemeClr val="bg1"/>
                </a:solidFill>
              </a:endParaRPr>
            </a:p>
          </p:txBody>
        </p:sp>
      </p:grpSp>
      <p:sp>
        <p:nvSpPr>
          <p:cNvPr id="2" name="矩形 1"/>
          <p:cNvSpPr/>
          <p:nvPr/>
        </p:nvSpPr>
        <p:spPr>
          <a:xfrm>
            <a:off x="286825" y="1724371"/>
            <a:ext cx="8760123" cy="1705403"/>
          </a:xfrm>
          <a:prstGeom prst="rect">
            <a:avLst/>
          </a:prstGeom>
        </p:spPr>
        <p:txBody>
          <a:bodyPr wrap="square">
            <a:spAutoFit/>
          </a:bodyPr>
          <a:lstStyle/>
          <a:p>
            <a:pPr marL="285750" indent="-285750">
              <a:lnSpc>
                <a:spcPct val="150000"/>
              </a:lnSpc>
              <a:buClr>
                <a:srgbClr val="456BCF"/>
              </a:buClr>
              <a:buSzPct val="80000"/>
              <a:buFont typeface="Wingdings" panose="05000000000000000000" pitchFamily="2" charset="2"/>
              <a:buChar char="l"/>
            </a:pPr>
            <a:r>
              <a:rPr lang="zh-CN" altLang="en-US" dirty="0"/>
              <a:t>容器是</a:t>
            </a:r>
            <a:r>
              <a:rPr lang="zh-CN" altLang="en-US" dirty="0">
                <a:solidFill>
                  <a:srgbClr val="FF0000"/>
                </a:solidFill>
              </a:rPr>
              <a:t>特定类型对象的集合</a:t>
            </a:r>
            <a:r>
              <a:rPr lang="zh-CN" altLang="en-US" dirty="0"/>
              <a:t>，集合中的元素通过某种数据结构组织在一起</a:t>
            </a:r>
            <a:endParaRPr lang="en-US" altLang="zh-CN" dirty="0"/>
          </a:p>
          <a:p>
            <a:pPr marL="285750" indent="-285750">
              <a:lnSpc>
                <a:spcPct val="150000"/>
              </a:lnSpc>
              <a:buClr>
                <a:srgbClr val="456BCF"/>
              </a:buClr>
              <a:buSzPct val="80000"/>
              <a:buFont typeface="Wingdings" panose="05000000000000000000" pitchFamily="2" charset="2"/>
              <a:buChar char="l"/>
            </a:pPr>
            <a:r>
              <a:rPr lang="zh-CN" altLang="en-US" dirty="0"/>
              <a:t>容器的分类：</a:t>
            </a:r>
            <a:endParaRPr lang="en-US" altLang="zh-CN" dirty="0"/>
          </a:p>
          <a:p>
            <a:pPr marL="742950" lvl="1" indent="-285750">
              <a:lnSpc>
                <a:spcPct val="150000"/>
              </a:lnSpc>
              <a:buClr>
                <a:srgbClr val="456BCF"/>
              </a:buClr>
              <a:buSzPct val="50000"/>
              <a:buFont typeface="Wingdings" panose="05000000000000000000" pitchFamily="2" charset="2"/>
              <a:buChar char="l"/>
            </a:pPr>
            <a:r>
              <a:rPr lang="zh-CN" altLang="en-US" dirty="0"/>
              <a:t>顺序容器 </a:t>
            </a:r>
            <a:endParaRPr lang="en-US" altLang="zh-CN" dirty="0"/>
          </a:p>
          <a:p>
            <a:pPr marL="742950" lvl="1" indent="-285750">
              <a:lnSpc>
                <a:spcPct val="150000"/>
              </a:lnSpc>
              <a:buClr>
                <a:srgbClr val="456BCF"/>
              </a:buClr>
              <a:buSzPct val="50000"/>
              <a:buFont typeface="Wingdings" panose="05000000000000000000" pitchFamily="2" charset="2"/>
              <a:buChar char="l"/>
            </a:pPr>
            <a:r>
              <a:rPr lang="zh-CN" altLang="en-US" dirty="0"/>
              <a:t>关联容器</a:t>
            </a:r>
            <a:endParaRPr lang="zh-CN" altLang="en-US" dirty="0"/>
          </a:p>
        </p:txBody>
      </p:sp>
      <p:grpSp>
        <p:nvGrpSpPr>
          <p:cNvPr id="16" name="组合 15"/>
          <p:cNvGrpSpPr/>
          <p:nvPr/>
        </p:nvGrpSpPr>
        <p:grpSpPr>
          <a:xfrm>
            <a:off x="186984" y="3768639"/>
            <a:ext cx="8760123" cy="2851539"/>
            <a:chOff x="219974" y="2358412"/>
            <a:chExt cx="8704052" cy="2851539"/>
          </a:xfrm>
        </p:grpSpPr>
        <p:grpSp>
          <p:nvGrpSpPr>
            <p:cNvPr id="27" name="组合 26"/>
            <p:cNvGrpSpPr/>
            <p:nvPr/>
          </p:nvGrpSpPr>
          <p:grpSpPr>
            <a:xfrm>
              <a:off x="219974" y="2358412"/>
              <a:ext cx="8704052" cy="2851539"/>
              <a:chOff x="219974" y="1604513"/>
              <a:chExt cx="8704052" cy="2659148"/>
            </a:xfrm>
            <a:effectLst>
              <a:outerShdw blurRad="50800" dist="69850" dir="2700000" algn="tl" rotWithShape="0">
                <a:prstClr val="black">
                  <a:alpha val="40000"/>
                </a:prstClr>
              </a:outerShdw>
            </a:effectLst>
          </p:grpSpPr>
          <p:sp>
            <p:nvSpPr>
              <p:cNvPr id="29" name="矩形: 圆角 28"/>
              <p:cNvSpPr/>
              <p:nvPr/>
            </p:nvSpPr>
            <p:spPr>
              <a:xfrm>
                <a:off x="219974" y="1604513"/>
                <a:ext cx="8704052" cy="265914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顶角 29"/>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8" name="矩形 27"/>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容器支持的操作</a:t>
              </a:r>
              <a:endParaRPr lang="zh-CN" altLang="en-US" sz="2400" dirty="0">
                <a:solidFill>
                  <a:schemeClr val="bg1"/>
                </a:solidFill>
              </a:endParaRPr>
            </a:p>
          </p:txBody>
        </p:sp>
      </p:grpSp>
      <p:sp>
        <p:nvSpPr>
          <p:cNvPr id="31" name="矩形 30"/>
          <p:cNvSpPr/>
          <p:nvPr/>
        </p:nvSpPr>
        <p:spPr>
          <a:xfrm>
            <a:off x="286824" y="4332179"/>
            <a:ext cx="8760123" cy="2064476"/>
          </a:xfrm>
          <a:prstGeom prst="rect">
            <a:avLst/>
          </a:prstGeom>
        </p:spPr>
        <p:txBody>
          <a:bodyPr wrap="square">
            <a:spAutoFit/>
          </a:bodyPr>
          <a:lstStyle/>
          <a:p>
            <a:pPr marL="285750" indent="-285750">
              <a:lnSpc>
                <a:spcPts val="2600"/>
              </a:lnSpc>
              <a:buClr>
                <a:srgbClr val="456BCF"/>
              </a:buClr>
              <a:buSzPct val="80000"/>
              <a:buFont typeface="Wingdings" panose="05000000000000000000" pitchFamily="2" charset="2"/>
              <a:buChar char="l"/>
            </a:pPr>
            <a:r>
              <a:rPr lang="zh-CN" altLang="en-US" dirty="0"/>
              <a:t>关系运算：</a:t>
            </a:r>
            <a:r>
              <a:rPr lang="en-US" altLang="zh-CN" dirty="0"/>
              <a:t>==,</a:t>
            </a:r>
            <a:r>
              <a:rPr lang="zh-CN" altLang="en-US" dirty="0"/>
              <a:t> </a:t>
            </a:r>
            <a:r>
              <a:rPr lang="en-US" altLang="zh-CN" dirty="0"/>
              <a:t>!=, &gt;, &gt;=, &lt;, &lt;=</a:t>
            </a:r>
            <a:endParaRPr lang="en-US" altLang="zh-CN" dirty="0"/>
          </a:p>
          <a:p>
            <a:pPr marL="285750" indent="-285750">
              <a:lnSpc>
                <a:spcPts val="2600"/>
              </a:lnSpc>
              <a:buClr>
                <a:srgbClr val="456BCF"/>
              </a:buClr>
              <a:buSzPct val="80000"/>
              <a:buFont typeface="Wingdings" panose="05000000000000000000" pitchFamily="2" charset="2"/>
              <a:buChar char="l"/>
            </a:pPr>
            <a:r>
              <a:rPr lang="zh-CN" altLang="en-US" dirty="0"/>
              <a:t>赋值运算成员：将某个容器复制给另一个容器</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begin </a:t>
            </a:r>
            <a:r>
              <a:rPr lang="zh-CN" altLang="en-US" dirty="0"/>
              <a:t>和 </a:t>
            </a:r>
            <a:r>
              <a:rPr lang="en-US" altLang="zh-CN" dirty="0"/>
              <a:t>end </a:t>
            </a:r>
            <a:r>
              <a:rPr lang="zh-CN" altLang="en-US" dirty="0"/>
              <a:t>成员：根据容器的性质返回其中第一个和尾后元素的迭代器</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empty </a:t>
            </a:r>
            <a:r>
              <a:rPr lang="zh-CN" altLang="en-US" dirty="0"/>
              <a:t>成员：若容器为空，返回</a:t>
            </a:r>
            <a:r>
              <a:rPr lang="en-US" altLang="zh-CN" dirty="0"/>
              <a:t>true</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size </a:t>
            </a:r>
            <a:r>
              <a:rPr lang="zh-CN" altLang="en-US" dirty="0"/>
              <a:t>成员：返回容器中元素的数量</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clear </a:t>
            </a:r>
            <a:r>
              <a:rPr lang="zh-CN" altLang="en-US" dirty="0"/>
              <a:t>成员：删除容器的所有成员</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17" name="组合 16"/>
          <p:cNvGrpSpPr/>
          <p:nvPr/>
        </p:nvGrpSpPr>
        <p:grpSpPr>
          <a:xfrm>
            <a:off x="186985" y="2093289"/>
            <a:ext cx="8760123" cy="2956055"/>
            <a:chOff x="219974" y="2358412"/>
            <a:chExt cx="8704052" cy="2956055"/>
          </a:xfrm>
        </p:grpSpPr>
        <p:grpSp>
          <p:nvGrpSpPr>
            <p:cNvPr id="18" name="组合 17"/>
            <p:cNvGrpSpPr/>
            <p:nvPr/>
          </p:nvGrpSpPr>
          <p:grpSpPr>
            <a:xfrm>
              <a:off x="219974" y="2358412"/>
              <a:ext cx="8704052" cy="2956055"/>
              <a:chOff x="219974" y="1604513"/>
              <a:chExt cx="8704052" cy="2756612"/>
            </a:xfrm>
            <a:effectLst>
              <a:outerShdw blurRad="50800" dist="69850" dir="2700000" algn="tl" rotWithShape="0">
                <a:prstClr val="black">
                  <a:alpha val="40000"/>
                </a:prstClr>
              </a:outerShdw>
            </a:effectLst>
          </p:grpSpPr>
          <p:sp>
            <p:nvSpPr>
              <p:cNvPr id="20" name="矩形: 圆角 19"/>
              <p:cNvSpPr/>
              <p:nvPr/>
            </p:nvSpPr>
            <p:spPr>
              <a:xfrm>
                <a:off x="219974" y="1604513"/>
                <a:ext cx="8704052" cy="275661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创建容器</a:t>
              </a:r>
              <a:endParaRPr lang="zh-CN" altLang="en-US" sz="2400" dirty="0">
                <a:solidFill>
                  <a:schemeClr val="bg1"/>
                </a:solidFill>
              </a:endParaRPr>
            </a:p>
          </p:txBody>
        </p:sp>
      </p:grpSp>
      <p:sp>
        <p:nvSpPr>
          <p:cNvPr id="22" name="矩形 21"/>
          <p:cNvSpPr/>
          <p:nvPr/>
        </p:nvSpPr>
        <p:spPr>
          <a:xfrm>
            <a:off x="286825" y="2756562"/>
            <a:ext cx="8760123" cy="646331"/>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一般，容器都定义在一个与容器名相同名称的头文件中，使用时需包含相应的头文件： </a:t>
            </a:r>
            <a:endParaRPr lang="en-US" altLang="zh-CN" dirty="0"/>
          </a:p>
        </p:txBody>
      </p:sp>
      <p:sp>
        <p:nvSpPr>
          <p:cNvPr id="9" name="矩形 8"/>
          <p:cNvSpPr/>
          <p:nvPr/>
        </p:nvSpPr>
        <p:spPr>
          <a:xfrm>
            <a:off x="573786" y="3405606"/>
            <a:ext cx="2337499" cy="369332"/>
          </a:xfrm>
          <a:prstGeom prst="rect">
            <a:avLst/>
          </a:prstGeom>
        </p:spPr>
        <p:txBody>
          <a:bodyPr wrap="none">
            <a:spAutoFit/>
          </a:bodyPr>
          <a:lstStyle/>
          <a:p>
            <a:r>
              <a:rPr lang="en-US" altLang="zh-CN" dirty="0">
                <a:solidFill>
                  <a:srgbClr val="AF00DB"/>
                </a:solidFill>
                <a:latin typeface="Consolas" panose="020B0609020204030204" pitchFamily="49" charset="0"/>
              </a:rPr>
              <a:t>#include</a:t>
            </a:r>
            <a:r>
              <a:rPr lang="en-US" altLang="zh-CN" dirty="0">
                <a:solidFill>
                  <a:srgbClr val="0000FF"/>
                </a:solidFill>
                <a:latin typeface="Consolas" panose="020B0609020204030204" pitchFamily="49" charset="0"/>
              </a:rPr>
              <a:t> </a:t>
            </a:r>
            <a:r>
              <a:rPr lang="en-US" altLang="zh-CN" dirty="0">
                <a:solidFill>
                  <a:srgbClr val="A31515"/>
                </a:solidFill>
                <a:latin typeface="Consolas" panose="020B0609020204030204" pitchFamily="49" charset="0"/>
              </a:rPr>
              <a:t>&lt;vector&gt;</a:t>
            </a:r>
            <a:endParaRPr lang="en-US" altLang="zh-CN" b="0" dirty="0">
              <a:solidFill>
                <a:srgbClr val="000000"/>
              </a:solidFill>
              <a:effectLst/>
              <a:latin typeface="Consolas" panose="020B0609020204030204" pitchFamily="49" charset="0"/>
            </a:endParaRPr>
          </a:p>
        </p:txBody>
      </p:sp>
      <p:sp>
        <p:nvSpPr>
          <p:cNvPr id="33" name="矩形 32"/>
          <p:cNvSpPr/>
          <p:nvPr/>
        </p:nvSpPr>
        <p:spPr>
          <a:xfrm>
            <a:off x="286825" y="4012559"/>
            <a:ext cx="8760123"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使用容器时需提供模板参数信息： </a:t>
            </a:r>
            <a:endParaRPr lang="en-US" altLang="zh-CN" dirty="0"/>
          </a:p>
        </p:txBody>
      </p:sp>
      <p:sp>
        <p:nvSpPr>
          <p:cNvPr id="10" name="矩形 9"/>
          <p:cNvSpPr/>
          <p:nvPr/>
        </p:nvSpPr>
        <p:spPr>
          <a:xfrm>
            <a:off x="573786" y="4462430"/>
            <a:ext cx="2464136" cy="369332"/>
          </a:xfrm>
          <a:prstGeom prst="rect">
            <a:avLst/>
          </a:prstGeom>
        </p:spPr>
        <p:txBody>
          <a:bodyPr wrap="none">
            <a:spAutoFit/>
          </a:bodyPr>
          <a:lstStyle/>
          <a:p>
            <a:r>
              <a:rPr lang="en-US" altLang="zh-CN" dirty="0">
                <a:solidFill>
                  <a:srgbClr val="000000"/>
                </a:solidFill>
                <a:latin typeface="Consolas" panose="020B0609020204030204" pitchFamily="49" charset="0"/>
              </a:rPr>
              <a:t>vector&lt;string&gt; vs;</a:t>
            </a:r>
            <a:endParaRPr lang="en-US" altLang="zh-CN" b="0" dirty="0">
              <a:solidFill>
                <a:srgbClr val="000000"/>
              </a:solidFill>
              <a:effectLst/>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17" name="组合 16"/>
          <p:cNvGrpSpPr/>
          <p:nvPr/>
        </p:nvGrpSpPr>
        <p:grpSpPr>
          <a:xfrm>
            <a:off x="186985" y="1480817"/>
            <a:ext cx="8760123" cy="2806513"/>
            <a:chOff x="219974" y="2358412"/>
            <a:chExt cx="8704052" cy="2806513"/>
          </a:xfrm>
        </p:grpSpPr>
        <p:grpSp>
          <p:nvGrpSpPr>
            <p:cNvPr id="18" name="组合 17"/>
            <p:cNvGrpSpPr/>
            <p:nvPr/>
          </p:nvGrpSpPr>
          <p:grpSpPr>
            <a:xfrm>
              <a:off x="219974" y="2358412"/>
              <a:ext cx="8704052" cy="2806513"/>
              <a:chOff x="219974" y="1604513"/>
              <a:chExt cx="8704052" cy="2617160"/>
            </a:xfrm>
            <a:effectLst>
              <a:outerShdw blurRad="50800" dist="69850" dir="2700000" algn="tl" rotWithShape="0">
                <a:prstClr val="black">
                  <a:alpha val="40000"/>
                </a:prstClr>
              </a:outerShdw>
            </a:effectLst>
          </p:grpSpPr>
          <p:sp>
            <p:nvSpPr>
              <p:cNvPr id="20" name="矩形: 圆角 19"/>
              <p:cNvSpPr/>
              <p:nvPr/>
            </p:nvSpPr>
            <p:spPr>
              <a:xfrm>
                <a:off x="219974" y="1604513"/>
                <a:ext cx="8704052" cy="261716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907067" cy="461665"/>
            </a:xfrm>
            <a:prstGeom prst="rect">
              <a:avLst/>
            </a:prstGeom>
          </p:spPr>
          <p:txBody>
            <a:bodyPr wrap="square">
              <a:spAutoFit/>
            </a:bodyPr>
            <a:lstStyle/>
            <a:p>
              <a:r>
                <a:rPr lang="en-US" altLang="zh-CN" sz="2400" dirty="0" err="1">
                  <a:solidFill>
                    <a:schemeClr val="bg1"/>
                  </a:solidFill>
                </a:rPr>
                <a:t>cbegin</a:t>
              </a:r>
              <a:r>
                <a:rPr lang="en-US" altLang="zh-CN" sz="2400" dirty="0">
                  <a:solidFill>
                    <a:schemeClr val="bg1"/>
                  </a:solidFill>
                </a:rPr>
                <a:t> </a:t>
              </a:r>
              <a:r>
                <a:rPr lang="zh-CN" altLang="en-US" sz="2400" dirty="0">
                  <a:solidFill>
                    <a:schemeClr val="bg1"/>
                  </a:solidFill>
                </a:rPr>
                <a:t>和 </a:t>
              </a:r>
              <a:r>
                <a:rPr lang="en-US" altLang="zh-CN" sz="2400" dirty="0" err="1">
                  <a:solidFill>
                    <a:schemeClr val="bg1"/>
                  </a:solidFill>
                </a:rPr>
                <a:t>cend</a:t>
              </a:r>
              <a:endParaRPr lang="zh-CN" altLang="en-US" sz="2400" dirty="0">
                <a:solidFill>
                  <a:schemeClr val="bg1"/>
                </a:solidFill>
              </a:endParaRPr>
            </a:p>
          </p:txBody>
        </p:sp>
      </p:grpSp>
      <p:sp>
        <p:nvSpPr>
          <p:cNvPr id="22" name="矩形 21"/>
          <p:cNvSpPr/>
          <p:nvPr/>
        </p:nvSpPr>
        <p:spPr>
          <a:xfrm>
            <a:off x="286825" y="2144090"/>
            <a:ext cx="8760123"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不允许对指向的元素执行写操作</a:t>
            </a:r>
            <a:endParaRPr lang="en-US" altLang="zh-CN" dirty="0"/>
          </a:p>
        </p:txBody>
      </p:sp>
      <p:sp>
        <p:nvSpPr>
          <p:cNvPr id="7" name="矩形 6"/>
          <p:cNvSpPr/>
          <p:nvPr/>
        </p:nvSpPr>
        <p:spPr>
          <a:xfrm>
            <a:off x="543465" y="2515524"/>
            <a:ext cx="7634377" cy="1477328"/>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it1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返回第一个元素的迭代器</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it2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返回第一个元素的</a:t>
            </a:r>
            <a:r>
              <a:rPr lang="en-US" altLang="zh-CN" dirty="0">
                <a:solidFill>
                  <a:srgbClr val="008000"/>
                </a:solidFill>
                <a:latin typeface="Consolas" panose="020B0609020204030204" pitchFamily="49" charset="0"/>
              </a:rPr>
              <a:t>const</a:t>
            </a:r>
            <a:r>
              <a:rPr lang="zh-CN" altLang="en-US" dirty="0">
                <a:solidFill>
                  <a:srgbClr val="008000"/>
                </a:solidFill>
                <a:latin typeface="Consolas" panose="020B0609020204030204" pitchFamily="49" charset="0"/>
              </a:rPr>
              <a:t>迭代器</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it1 =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正确：修改第一个元素的值</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it2 =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错误：</a:t>
            </a:r>
            <a:r>
              <a:rPr lang="en-US" altLang="zh-CN" dirty="0">
                <a:solidFill>
                  <a:srgbClr val="008000"/>
                </a:solidFill>
                <a:latin typeface="Consolas" panose="020B0609020204030204" pitchFamily="49" charset="0"/>
              </a:rPr>
              <a:t>it2</a:t>
            </a:r>
            <a:r>
              <a:rPr lang="zh-CN" altLang="en-US" dirty="0">
                <a:solidFill>
                  <a:srgbClr val="008000"/>
                </a:solidFill>
                <a:latin typeface="Consolas" panose="020B0609020204030204" pitchFamily="49" charset="0"/>
              </a:rPr>
              <a:t>为</a:t>
            </a:r>
            <a:r>
              <a:rPr lang="en-US" altLang="zh-CN" dirty="0">
                <a:solidFill>
                  <a:srgbClr val="008000"/>
                </a:solidFill>
                <a:latin typeface="Consolas" panose="020B0609020204030204" pitchFamily="49" charset="0"/>
              </a:rPr>
              <a:t>const </a:t>
            </a:r>
            <a:r>
              <a:rPr lang="zh-CN" altLang="en-US" dirty="0">
                <a:solidFill>
                  <a:srgbClr val="008000"/>
                </a:solidFill>
                <a:latin typeface="Consolas" panose="020B0609020204030204" pitchFamily="49" charset="0"/>
              </a:rPr>
              <a:t>迭代器，不允许修改指向的对象</a:t>
            </a:r>
            <a:endParaRPr lang="zh-CN" altLang="en-US" b="0" dirty="0">
              <a:solidFill>
                <a:srgbClr val="000000"/>
              </a:solidFill>
              <a:effectLst/>
              <a:latin typeface="Consolas" panose="020B0609020204030204" pitchFamily="49" charset="0"/>
            </a:endParaRPr>
          </a:p>
        </p:txBody>
      </p:sp>
      <p:grpSp>
        <p:nvGrpSpPr>
          <p:cNvPr id="23" name="组合 22"/>
          <p:cNvGrpSpPr/>
          <p:nvPr/>
        </p:nvGrpSpPr>
        <p:grpSpPr>
          <a:xfrm>
            <a:off x="215020" y="4474709"/>
            <a:ext cx="8704052" cy="1696465"/>
            <a:chOff x="219974" y="1604513"/>
            <a:chExt cx="8704052" cy="1582007"/>
          </a:xfrm>
          <a:effectLst>
            <a:outerShdw blurRad="50800" dist="69850" dir="2700000" algn="tl" rotWithShape="0">
              <a:prstClr val="black">
                <a:alpha val="40000"/>
              </a:prstClr>
            </a:outerShdw>
          </a:effectLst>
        </p:grpSpPr>
        <p:sp>
          <p:nvSpPr>
            <p:cNvPr id="24" name="矩形: 圆角 23"/>
            <p:cNvSpPr/>
            <p:nvPr/>
          </p:nvSpPr>
          <p:spPr>
            <a:xfrm>
              <a:off x="219974" y="1604513"/>
              <a:ext cx="8704052" cy="158200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顶角 24"/>
            <p:cNvSpPr/>
            <p:nvPr/>
          </p:nvSpPr>
          <p:spPr>
            <a:xfrm>
              <a:off x="219974" y="1617782"/>
              <a:ext cx="8704052" cy="538678"/>
            </a:xfrm>
            <a:prstGeom prst="round2SameRect">
              <a:avLst>
                <a:gd name="adj1" fmla="val 20076"/>
                <a:gd name="adj2" fmla="val 0"/>
              </a:avLst>
            </a:prstGeom>
            <a:solidFill>
              <a:srgbClr val="E0A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286825" y="4546930"/>
            <a:ext cx="5945120" cy="461665"/>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sp>
        <p:nvSpPr>
          <p:cNvPr id="8" name="矩形 7"/>
          <p:cNvSpPr/>
          <p:nvPr/>
        </p:nvSpPr>
        <p:spPr>
          <a:xfrm>
            <a:off x="288985" y="5217648"/>
            <a:ext cx="8553090" cy="646331"/>
          </a:xfrm>
          <a:prstGeom prst="rect">
            <a:avLst/>
          </a:prstGeom>
        </p:spPr>
        <p:txBody>
          <a:bodyPr wrap="square">
            <a:spAutoFit/>
          </a:bodyPr>
          <a:lstStyle/>
          <a:p>
            <a:r>
              <a:rPr lang="zh-CN" altLang="en-US" dirty="0">
                <a:solidFill>
                  <a:srgbClr val="000000"/>
                </a:solidFill>
                <a:latin typeface="MicrosoftYaHei"/>
              </a:rPr>
              <a:t>对于 </a:t>
            </a:r>
            <a:r>
              <a:rPr lang="en-US" altLang="zh-CN" dirty="0">
                <a:solidFill>
                  <a:srgbClr val="000000"/>
                </a:solidFill>
                <a:latin typeface="LMSans10-Regular-Identity-H"/>
              </a:rPr>
              <a:t>begin </a:t>
            </a:r>
            <a:r>
              <a:rPr lang="zh-CN" altLang="en-US" dirty="0">
                <a:solidFill>
                  <a:srgbClr val="000000"/>
                </a:solidFill>
                <a:latin typeface="MicrosoftYaHei"/>
              </a:rPr>
              <a:t>成员，只有当容器是 </a:t>
            </a:r>
            <a:r>
              <a:rPr lang="en-US" altLang="zh-CN" dirty="0">
                <a:solidFill>
                  <a:srgbClr val="000000"/>
                </a:solidFill>
                <a:latin typeface="LMSans10-Regular-Identity-H"/>
              </a:rPr>
              <a:t>const </a:t>
            </a:r>
            <a:r>
              <a:rPr lang="zh-CN" altLang="en-US" dirty="0">
                <a:solidFill>
                  <a:srgbClr val="000000"/>
                </a:solidFill>
                <a:latin typeface="MicrosoftYaHei"/>
              </a:rPr>
              <a:t>类型，才返回 </a:t>
            </a:r>
            <a:r>
              <a:rPr lang="en-US" altLang="zh-CN" dirty="0">
                <a:solidFill>
                  <a:srgbClr val="000000"/>
                </a:solidFill>
                <a:latin typeface="LMSans10-Regular-Identity-H"/>
              </a:rPr>
              <a:t>const </a:t>
            </a:r>
            <a:r>
              <a:rPr lang="zh-CN" altLang="en-US" dirty="0">
                <a:solidFill>
                  <a:srgbClr val="000000"/>
                </a:solidFill>
                <a:latin typeface="MicrosoftYaHei"/>
              </a:rPr>
              <a:t>类型迭代器；否则返回非 </a:t>
            </a:r>
            <a:r>
              <a:rPr lang="en-US" altLang="zh-CN" dirty="0">
                <a:solidFill>
                  <a:srgbClr val="000000"/>
                </a:solidFill>
                <a:latin typeface="LMSans10-Regular-Identity-H"/>
              </a:rPr>
              <a:t>const</a:t>
            </a:r>
            <a:r>
              <a:rPr lang="zh-CN" altLang="en-US" dirty="0">
                <a:solidFill>
                  <a:srgbClr val="000000"/>
                </a:solidFill>
                <a:latin typeface="MicrosoftYaHei"/>
              </a:rPr>
              <a:t>。为了避免不必要的修改错误， </a:t>
            </a:r>
            <a:r>
              <a:rPr lang="en-US" altLang="zh-CN" dirty="0">
                <a:solidFill>
                  <a:srgbClr val="000000"/>
                </a:solidFill>
                <a:latin typeface="LMSans10-Regular-Identity-H"/>
              </a:rPr>
              <a:t>C++ </a:t>
            </a:r>
            <a:r>
              <a:rPr lang="zh-CN" altLang="en-US" dirty="0">
                <a:solidFill>
                  <a:srgbClr val="000000"/>
                </a:solidFill>
                <a:latin typeface="MicrosoftYaHei"/>
              </a:rPr>
              <a:t>增加了上述 </a:t>
            </a:r>
            <a:r>
              <a:rPr lang="en-US" altLang="zh-CN" dirty="0" err="1">
                <a:solidFill>
                  <a:srgbClr val="000000"/>
                </a:solidFill>
                <a:latin typeface="LMSans10-Regular-Identity-H"/>
              </a:rPr>
              <a:t>cbegin</a:t>
            </a:r>
            <a:r>
              <a:rPr lang="en-US" altLang="zh-CN" dirty="0">
                <a:solidFill>
                  <a:srgbClr val="000000"/>
                </a:solidFill>
                <a:latin typeface="LMSans10-Regular-Identity-H"/>
              </a:rPr>
              <a:t> </a:t>
            </a:r>
            <a:r>
              <a:rPr lang="zh-CN" altLang="en-US" dirty="0">
                <a:solidFill>
                  <a:srgbClr val="000000"/>
                </a:solidFill>
                <a:latin typeface="MicrosoftYaHei"/>
              </a:rPr>
              <a:t>和 </a:t>
            </a:r>
            <a:r>
              <a:rPr lang="en-US" altLang="zh-CN" dirty="0" err="1">
                <a:solidFill>
                  <a:srgbClr val="000000"/>
                </a:solidFill>
                <a:latin typeface="LMSans10-Regular-Identity-H"/>
              </a:rPr>
              <a:t>cend</a:t>
            </a:r>
            <a:r>
              <a:rPr lang="en-US" altLang="zh-CN" dirty="0">
                <a:solidFill>
                  <a:srgbClr val="000000"/>
                </a:solidFill>
                <a:latin typeface="LMSans10-Regular-Identity-H"/>
              </a:rPr>
              <a:t> </a:t>
            </a:r>
            <a:r>
              <a:rPr lang="zh-CN" altLang="en-US" dirty="0">
                <a:solidFill>
                  <a:srgbClr val="000000"/>
                </a:solidFill>
                <a:latin typeface="MicrosoftYaHei"/>
              </a:rPr>
              <a:t>成员。</a:t>
            </a:r>
            <a:r>
              <a:rPr lang="zh-CN" altLang="en-US" dirty="0"/>
              <a:t>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p:cNvGrpSpPr/>
          <p:nvPr/>
        </p:nvGrpSpPr>
        <p:grpSpPr>
          <a:xfrm>
            <a:off x="202723" y="2004730"/>
            <a:ext cx="5967333" cy="1946169"/>
            <a:chOff x="219974" y="2358412"/>
            <a:chExt cx="8704052" cy="2363904"/>
          </a:xfrm>
        </p:grpSpPr>
        <p:grpSp>
          <p:nvGrpSpPr>
            <p:cNvPr id="11" name="组合 10"/>
            <p:cNvGrpSpPr/>
            <p:nvPr/>
          </p:nvGrpSpPr>
          <p:grpSpPr>
            <a:xfrm>
              <a:off x="219974" y="2358412"/>
              <a:ext cx="8704052" cy="2363904"/>
              <a:chOff x="219974" y="1604513"/>
              <a:chExt cx="8704052" cy="2204414"/>
            </a:xfrm>
            <a:effectLst>
              <a:outerShdw blurRad="50800" dist="69850" dir="2700000" algn="tl" rotWithShape="0">
                <a:prstClr val="black">
                  <a:alpha val="40000"/>
                </a:prstClr>
              </a:outerShdw>
            </a:effectLst>
          </p:grpSpPr>
          <p:sp>
            <p:nvSpPr>
              <p:cNvPr id="6" name="矩形: 圆角 5"/>
              <p:cNvSpPr/>
              <p:nvPr/>
            </p:nvSpPr>
            <p:spPr>
              <a:xfrm>
                <a:off x="219974" y="1604513"/>
                <a:ext cx="8704052" cy="220441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en-US" altLang="zh-CN" sz="2400" dirty="0">
                  <a:solidFill>
                    <a:schemeClr val="bg1"/>
                  </a:solidFill>
                </a:rPr>
                <a:t>vector </a:t>
              </a:r>
              <a:r>
                <a:rPr lang="zh-CN" altLang="en-US" sz="2400" dirty="0">
                  <a:solidFill>
                    <a:schemeClr val="bg1"/>
                  </a:solidFill>
                </a:rPr>
                <a:t>插入和删除元素</a:t>
              </a:r>
              <a:endParaRPr lang="zh-CN" altLang="en-US" sz="2400" dirty="0">
                <a:solidFill>
                  <a:schemeClr val="bg1"/>
                </a:solidFill>
              </a:endParaRPr>
            </a:p>
          </p:txBody>
        </p:sp>
      </p:grpSp>
      <p:grpSp>
        <p:nvGrpSpPr>
          <p:cNvPr id="23" name="组合 22"/>
          <p:cNvGrpSpPr/>
          <p:nvPr/>
        </p:nvGrpSpPr>
        <p:grpSpPr>
          <a:xfrm>
            <a:off x="6262777" y="2034464"/>
            <a:ext cx="2711762" cy="2247237"/>
            <a:chOff x="219974" y="2358411"/>
            <a:chExt cx="8704052" cy="2373951"/>
          </a:xfrm>
        </p:grpSpPr>
        <p:grpSp>
          <p:nvGrpSpPr>
            <p:cNvPr id="24" name="组合 23"/>
            <p:cNvGrpSpPr/>
            <p:nvPr/>
          </p:nvGrpSpPr>
          <p:grpSpPr>
            <a:xfrm>
              <a:off x="219974" y="2358411"/>
              <a:ext cx="8704052" cy="2024496"/>
              <a:chOff x="219974" y="1604513"/>
              <a:chExt cx="8704052" cy="1887906"/>
            </a:xfrm>
            <a:effectLst>
              <a:outerShdw blurRad="50800" dist="69850" dir="2700000" algn="tl" rotWithShape="0">
                <a:prstClr val="black">
                  <a:alpha val="40000"/>
                </a:prstClr>
              </a:outerShdw>
            </a:effectLst>
          </p:grpSpPr>
          <p:sp>
            <p:nvSpPr>
              <p:cNvPr id="27" name="矩形: 圆角 26"/>
              <p:cNvSpPr/>
              <p:nvPr/>
            </p:nvSpPr>
            <p:spPr>
              <a:xfrm>
                <a:off x="219974" y="1604513"/>
                <a:ext cx="8704052" cy="1887906"/>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617782"/>
                <a:ext cx="8704052" cy="43051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358412"/>
              <a:ext cx="4571999" cy="487697"/>
            </a:xfrm>
            <a:prstGeom prst="rect">
              <a:avLst/>
            </a:prstGeom>
          </p:spPr>
          <p:txBody>
            <a:bodyPr>
              <a:spAutoFit/>
            </a:bodyPr>
            <a:lstStyle/>
            <a:p>
              <a:r>
                <a:rPr lang="zh-CN" altLang="en-US" sz="2400" dirty="0">
                  <a:solidFill>
                    <a:srgbClr val="FFFFFF"/>
                  </a:solidFill>
                  <a:latin typeface="MicrosoftYaHei"/>
                </a:rPr>
                <a:t>注意</a:t>
              </a:r>
              <a:endParaRPr lang="zh-CN" altLang="en-US" sz="2400" dirty="0"/>
            </a:p>
          </p:txBody>
        </p:sp>
        <p:sp>
          <p:nvSpPr>
            <p:cNvPr id="26" name="矩形 25"/>
            <p:cNvSpPr/>
            <p:nvPr/>
          </p:nvSpPr>
          <p:spPr>
            <a:xfrm>
              <a:off x="319177" y="2930797"/>
              <a:ext cx="8307238" cy="1801565"/>
            </a:xfrm>
            <a:prstGeom prst="rect">
              <a:avLst/>
            </a:prstGeom>
          </p:spPr>
          <p:txBody>
            <a:bodyPr wrap="square">
              <a:spAutoFit/>
            </a:bodyPr>
            <a:lstStyle/>
            <a:p>
              <a:pPr>
                <a:lnSpc>
                  <a:spcPct val="150000"/>
                </a:lnSpc>
              </a:pPr>
              <a:r>
                <a:rPr lang="zh-CN" altLang="en-US" dirty="0"/>
                <a:t>除 </a:t>
              </a:r>
              <a:r>
                <a:rPr lang="en-US" altLang="zh-CN" dirty="0"/>
                <a:t>C++11 </a:t>
              </a:r>
              <a:r>
                <a:rPr lang="zh-CN" altLang="en-US" dirty="0"/>
                <a:t>新增的</a:t>
              </a:r>
              <a:r>
                <a:rPr lang="en-US" altLang="zh-CN" dirty="0"/>
                <a:t>array</a:t>
              </a:r>
              <a:r>
                <a:rPr lang="zh-CN" altLang="en-US" dirty="0"/>
                <a:t>容器以外，其它容器都是可变长的 </a:t>
              </a:r>
              <a:br>
                <a:rPr lang="zh-CN" altLang="en-US" dirty="0"/>
              </a:br>
              <a:endParaRPr lang="zh-CN" altLang="en-US" dirty="0"/>
            </a:p>
          </p:txBody>
        </p:sp>
      </p:grpSp>
      <p:sp>
        <p:nvSpPr>
          <p:cNvPr id="2" name="矩形 1"/>
          <p:cNvSpPr/>
          <p:nvPr/>
        </p:nvSpPr>
        <p:spPr>
          <a:xfrm>
            <a:off x="203796" y="2622045"/>
            <a:ext cx="6858000" cy="923330"/>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在首部插入</a:t>
            </a:r>
            <a:r>
              <a:rPr lang="en-US" altLang="zh-CN" dirty="0">
                <a:solidFill>
                  <a:srgbClr val="008000"/>
                </a:solidFill>
                <a:latin typeface="Consolas" panose="020B0609020204030204" pitchFamily="49" charset="0"/>
              </a:rPr>
              <a:t>10</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erase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删除</a:t>
            </a:r>
            <a:r>
              <a:rPr lang="en-US" altLang="zh-CN" dirty="0" err="1">
                <a:solidFill>
                  <a:srgbClr val="008000"/>
                </a:solidFill>
                <a:latin typeface="Consolas" panose="020B0609020204030204" pitchFamily="49" charset="0"/>
              </a:rPr>
              <a:t>vec</a:t>
            </a:r>
            <a:r>
              <a:rPr lang="zh-CN" altLang="en-US" dirty="0">
                <a:solidFill>
                  <a:srgbClr val="008000"/>
                </a:solidFill>
                <a:latin typeface="Consolas" panose="020B0609020204030204" pitchFamily="49" charset="0"/>
              </a:rPr>
              <a:t>中第二个元素</a:t>
            </a:r>
            <a:endParaRPr lang="zh-CN" altLang="en-US" b="0" dirty="0">
              <a:solidFill>
                <a:srgbClr val="000000"/>
              </a:solidFill>
              <a:effectLst/>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p:cNvGrpSpPr/>
          <p:nvPr/>
        </p:nvGrpSpPr>
        <p:grpSpPr>
          <a:xfrm>
            <a:off x="203259" y="1467790"/>
            <a:ext cx="8737481" cy="2811247"/>
            <a:chOff x="219974" y="2358412"/>
            <a:chExt cx="8704052" cy="3414666"/>
          </a:xfrm>
        </p:grpSpPr>
        <p:grpSp>
          <p:nvGrpSpPr>
            <p:cNvPr id="11" name="组合 10"/>
            <p:cNvGrpSpPr/>
            <p:nvPr/>
          </p:nvGrpSpPr>
          <p:grpSpPr>
            <a:xfrm>
              <a:off x="219974" y="2358412"/>
              <a:ext cx="8704052" cy="3414666"/>
              <a:chOff x="219974" y="1604513"/>
              <a:chExt cx="8704052" cy="3184282"/>
            </a:xfrm>
            <a:effectLst>
              <a:outerShdw blurRad="50800" dist="69850" dir="2700000" algn="tl" rotWithShape="0">
                <a:prstClr val="black">
                  <a:alpha val="40000"/>
                </a:prstClr>
              </a:outerShdw>
            </a:effectLst>
          </p:grpSpPr>
          <p:sp>
            <p:nvSpPr>
              <p:cNvPr id="6" name="矩形: 圆角 5"/>
              <p:cNvSpPr/>
              <p:nvPr/>
            </p:nvSpPr>
            <p:spPr>
              <a:xfrm>
                <a:off x="219974" y="1604513"/>
                <a:ext cx="8704052" cy="318428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3"/>
                <a:ext cx="8704052" cy="509656"/>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7821563" cy="560759"/>
            </a:xfrm>
            <a:prstGeom prst="rect">
              <a:avLst/>
            </a:prstGeom>
          </p:spPr>
          <p:txBody>
            <a:bodyPr wrap="square">
              <a:spAutoFit/>
            </a:bodyPr>
            <a:lstStyle/>
            <a:p>
              <a:r>
                <a:rPr lang="en-US" altLang="zh-CN" sz="2400" dirty="0">
                  <a:solidFill>
                    <a:schemeClr val="bg1"/>
                  </a:solidFill>
                </a:rPr>
                <a:t>emplace </a:t>
              </a:r>
              <a:r>
                <a:rPr lang="zh-CN" altLang="en-US" sz="2400" dirty="0">
                  <a:solidFill>
                    <a:schemeClr val="bg1"/>
                  </a:solidFill>
                </a:rPr>
                <a:t>与 </a:t>
              </a:r>
              <a:r>
                <a:rPr lang="en-US" altLang="zh-CN" sz="2400" dirty="0">
                  <a:solidFill>
                    <a:schemeClr val="bg1"/>
                  </a:solidFill>
                </a:rPr>
                <a:t>insert</a:t>
              </a:r>
              <a:r>
                <a:rPr lang="zh-CN" altLang="en-US" sz="2400" dirty="0">
                  <a:solidFill>
                    <a:schemeClr val="bg1"/>
                  </a:solidFill>
                </a:rPr>
                <a:t>、</a:t>
              </a:r>
              <a:r>
                <a:rPr lang="en-US" altLang="zh-CN" sz="2400" dirty="0" err="1">
                  <a:solidFill>
                    <a:schemeClr val="bg1"/>
                  </a:solidFill>
                </a:rPr>
                <a:t>push_back</a:t>
              </a:r>
              <a:r>
                <a:rPr lang="en-US" altLang="zh-CN" sz="2400" dirty="0">
                  <a:solidFill>
                    <a:schemeClr val="bg1"/>
                  </a:solidFill>
                </a:rPr>
                <a:t> </a:t>
              </a:r>
              <a:r>
                <a:rPr lang="zh-CN" altLang="en-US" sz="2400" dirty="0">
                  <a:solidFill>
                    <a:schemeClr val="bg1"/>
                  </a:solidFill>
                </a:rPr>
                <a:t>成员用法区别</a:t>
              </a:r>
              <a:endParaRPr lang="zh-CN" altLang="en-US" sz="2400" dirty="0">
                <a:solidFill>
                  <a:schemeClr val="bg1"/>
                </a:solidFill>
              </a:endParaRPr>
            </a:p>
          </p:txBody>
        </p:sp>
      </p:grpSp>
      <p:sp>
        <p:nvSpPr>
          <p:cNvPr id="3" name="矩形 2"/>
          <p:cNvSpPr/>
          <p:nvPr/>
        </p:nvSpPr>
        <p:spPr>
          <a:xfrm>
            <a:off x="397318" y="2555527"/>
            <a:ext cx="8151962"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Foo</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string &amp;name,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id) :</a:t>
            </a:r>
            <a:r>
              <a:rPr lang="en-US" altLang="zh-CN" dirty="0" err="1">
                <a:solidFill>
                  <a:srgbClr val="795E26"/>
                </a:solidFill>
                <a:latin typeface="Consolas" panose="020B0609020204030204" pitchFamily="49" charset="0"/>
              </a:rPr>
              <a:t>m_name</a:t>
            </a:r>
            <a:r>
              <a:rPr lang="en-US" altLang="zh-CN" dirty="0">
                <a:solidFill>
                  <a:srgbClr val="000000"/>
                </a:solidFill>
                <a:latin typeface="Consolas" panose="020B0609020204030204" pitchFamily="49" charset="0"/>
              </a:rPr>
              <a:t>(name), </a:t>
            </a:r>
            <a:r>
              <a:rPr lang="en-US" altLang="zh-CN" dirty="0" err="1">
                <a:solidFill>
                  <a:srgbClr val="795E26"/>
                </a:solidFill>
                <a:latin typeface="Consolas" panose="020B0609020204030204" pitchFamily="49" charset="0"/>
              </a:rPr>
              <a:t>m_id</a:t>
            </a:r>
            <a:r>
              <a:rPr lang="en-US" altLang="zh-CN" dirty="0">
                <a:solidFill>
                  <a:srgbClr val="000000"/>
                </a:solidFill>
                <a:latin typeface="Consolas" panose="020B0609020204030204" pitchFamily="49" charset="0"/>
              </a:rPr>
              <a:t>(id)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string </a:t>
            </a:r>
            <a:r>
              <a:rPr lang="en-US" altLang="zh-CN" dirty="0" err="1">
                <a:solidFill>
                  <a:srgbClr val="000000"/>
                </a:solidFill>
                <a:latin typeface="Consolas" panose="020B0609020204030204" pitchFamily="49" charset="0"/>
              </a:rPr>
              <a:t>m_name</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22" name="矩形 21"/>
          <p:cNvSpPr/>
          <p:nvPr/>
        </p:nvSpPr>
        <p:spPr>
          <a:xfrm>
            <a:off x="302842" y="2099656"/>
            <a:ext cx="8760123"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首先定义一个 </a:t>
            </a:r>
            <a:r>
              <a:rPr lang="en-US" altLang="zh-CN" dirty="0"/>
              <a:t>Foo </a:t>
            </a:r>
            <a:r>
              <a:rPr lang="zh-CN" altLang="en-US" dirty="0"/>
              <a:t>类</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endParaRPr lang="zh-CN" altLang="en-US" sz="3200" dirty="0">
              <a:solidFill>
                <a:schemeClr val="bg1"/>
              </a:solidFill>
            </a:endParaRPr>
          </a:p>
        </p:txBody>
      </p:sp>
      <p:grpSp>
        <p:nvGrpSpPr>
          <p:cNvPr id="21" name="组合 20"/>
          <p:cNvGrpSpPr/>
          <p:nvPr/>
        </p:nvGrpSpPr>
        <p:grpSpPr>
          <a:xfrm>
            <a:off x="552090" y="1303327"/>
            <a:ext cx="4891179" cy="984187"/>
            <a:chOff x="552090" y="1303327"/>
            <a:chExt cx="4891179" cy="984187"/>
          </a:xfrm>
        </p:grpSpPr>
        <p:sp>
          <p:nvSpPr>
            <p:cNvPr id="12" name="文本框 11"/>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1. </a:t>
              </a:r>
              <a:r>
                <a:rPr lang="zh-CN" altLang="en-US" dirty="0">
                  <a:solidFill>
                    <a:srgbClr val="151DC1"/>
                  </a:solidFill>
                  <a:hlinkClick r:id="rId1" action="ppaction://hlinksldjump"/>
                </a:rPr>
                <a:t>迭代器</a:t>
              </a:r>
              <a:endParaRPr lang="zh-CN" altLang="en-US" dirty="0">
                <a:solidFill>
                  <a:srgbClr val="151DC1"/>
                </a:solidFill>
              </a:endParaRPr>
            </a:p>
          </p:txBody>
        </p:sp>
        <p:sp>
          <p:nvSpPr>
            <p:cNvPr id="13" name="文本框 12"/>
            <p:cNvSpPr txBox="1"/>
            <p:nvPr/>
          </p:nvSpPr>
          <p:spPr>
            <a:xfrm>
              <a:off x="928777" y="1641183"/>
              <a:ext cx="4514492" cy="64633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2" action="ppaction://hlinksldjump"/>
                </a:rPr>
                <a:t>实现 </a:t>
              </a:r>
              <a:r>
                <a:rPr lang="en-US" altLang="zh-CN" dirty="0">
                  <a:hlinkClick r:id="rId2" action="ppaction://hlinksldjump"/>
                </a:rPr>
                <a:t>Find </a:t>
              </a:r>
              <a:r>
                <a:rPr lang="zh-CN" altLang="en-US" dirty="0">
                  <a:hlinkClick r:id="rId2" action="ppaction://hlinksldjump"/>
                </a:rPr>
                <a:t>函数模板</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3" action="ppaction://hlinksldjump"/>
                </a:rPr>
                <a:t>使用迭代器</a:t>
              </a:r>
              <a:endParaRPr lang="zh-CN" altLang="en-US" dirty="0"/>
            </a:p>
          </p:txBody>
        </p:sp>
      </p:grpSp>
      <p:grpSp>
        <p:nvGrpSpPr>
          <p:cNvPr id="22" name="组合 21"/>
          <p:cNvGrpSpPr/>
          <p:nvPr/>
        </p:nvGrpSpPr>
        <p:grpSpPr>
          <a:xfrm>
            <a:off x="552090" y="2456442"/>
            <a:ext cx="4891179" cy="1538185"/>
            <a:chOff x="552090" y="1303327"/>
            <a:chExt cx="4891179" cy="1538185"/>
          </a:xfrm>
        </p:grpSpPr>
        <p:sp>
          <p:nvSpPr>
            <p:cNvPr id="23" name="文本框 22"/>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2. </a:t>
              </a:r>
              <a:r>
                <a:rPr lang="zh-CN" altLang="en-US" dirty="0">
                  <a:solidFill>
                    <a:srgbClr val="151DC1"/>
                  </a:solidFill>
                  <a:hlinkClick r:id="rId4" action="ppaction://hlinksldjump"/>
                </a:rPr>
                <a:t>容器</a:t>
              </a:r>
              <a:endParaRPr lang="zh-CN" altLang="en-US" dirty="0">
                <a:solidFill>
                  <a:srgbClr val="151DC1"/>
                </a:solidFill>
              </a:endParaRPr>
            </a:p>
          </p:txBody>
        </p:sp>
        <p:sp>
          <p:nvSpPr>
            <p:cNvPr id="24" name="文本框 23"/>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4" action="ppaction://hlinksldjump"/>
                </a:rPr>
                <a:t>容器概述</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5" action="ppaction://hlinksldjump"/>
                </a:rPr>
                <a:t>顺序容器</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6" action="ppaction://hlinksldjump"/>
                </a:rPr>
                <a:t>关联容器</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7" action="ppaction://hlinksldjump"/>
                </a:rPr>
                <a:t>高效使用容器</a:t>
              </a:r>
              <a:endParaRPr lang="zh-CN" altLang="en-US" dirty="0"/>
            </a:p>
          </p:txBody>
        </p:sp>
      </p:grpSp>
      <p:grpSp>
        <p:nvGrpSpPr>
          <p:cNvPr id="25" name="组合 24"/>
          <p:cNvGrpSpPr/>
          <p:nvPr/>
        </p:nvGrpSpPr>
        <p:grpSpPr>
          <a:xfrm>
            <a:off x="552090" y="4163555"/>
            <a:ext cx="4891179" cy="1538185"/>
            <a:chOff x="552090" y="1303327"/>
            <a:chExt cx="4891179" cy="1538185"/>
          </a:xfrm>
        </p:grpSpPr>
        <p:sp>
          <p:nvSpPr>
            <p:cNvPr id="26" name="文本框 25"/>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3. </a:t>
              </a:r>
              <a:r>
                <a:rPr lang="zh-CN" altLang="en-US" dirty="0">
                  <a:solidFill>
                    <a:srgbClr val="151DC1"/>
                  </a:solidFill>
                  <a:hlinkClick r:id="rId8" action="ppaction://hlinksldjump"/>
                </a:rPr>
                <a:t>泛型算法</a:t>
              </a:r>
              <a:endParaRPr lang="zh-CN" altLang="en-US" dirty="0">
                <a:solidFill>
                  <a:srgbClr val="151DC1"/>
                </a:solidFill>
              </a:endParaRPr>
            </a:p>
          </p:txBody>
        </p:sp>
        <p:sp>
          <p:nvSpPr>
            <p:cNvPr id="27" name="文本框 26"/>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8" action="ppaction://hlinksldjump"/>
                </a:rPr>
                <a:t>算法概述</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9" action="ppaction://hlinksldjump"/>
                </a:rPr>
                <a:t>向算法传递函数</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10" action="ppaction://hlinksldjump"/>
                </a:rPr>
                <a:t>参数绑定</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11" action="ppaction://hlinksldjump"/>
                </a:rPr>
                <a:t>使用 </a:t>
              </a:r>
              <a:r>
                <a:rPr lang="en-US" altLang="zh-CN" dirty="0">
                  <a:hlinkClick r:id="rId11" action="ppaction://hlinksldjump"/>
                </a:rPr>
                <a:t>function</a:t>
              </a:r>
              <a:endParaRPr lang="zh-CN" alt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p:cNvGrpSpPr/>
          <p:nvPr/>
        </p:nvGrpSpPr>
        <p:grpSpPr>
          <a:xfrm>
            <a:off x="203259" y="1234878"/>
            <a:ext cx="8737481" cy="2457229"/>
            <a:chOff x="219974" y="2358412"/>
            <a:chExt cx="8704052" cy="2984660"/>
          </a:xfrm>
        </p:grpSpPr>
        <p:grpSp>
          <p:nvGrpSpPr>
            <p:cNvPr id="11" name="组合 10"/>
            <p:cNvGrpSpPr/>
            <p:nvPr/>
          </p:nvGrpSpPr>
          <p:grpSpPr>
            <a:xfrm>
              <a:off x="219974" y="2358412"/>
              <a:ext cx="8704052" cy="2984660"/>
              <a:chOff x="219974" y="1604513"/>
              <a:chExt cx="8704052" cy="2783288"/>
            </a:xfrm>
            <a:effectLst>
              <a:outerShdw blurRad="50800" dist="69850" dir="2700000" algn="tl" rotWithShape="0">
                <a:prstClr val="black">
                  <a:alpha val="40000"/>
                </a:prstClr>
              </a:outerShdw>
            </a:effectLst>
          </p:grpSpPr>
          <p:sp>
            <p:nvSpPr>
              <p:cNvPr id="6" name="矩形: 圆角 5"/>
              <p:cNvSpPr/>
              <p:nvPr/>
            </p:nvSpPr>
            <p:spPr>
              <a:xfrm>
                <a:off x="219974" y="1604513"/>
                <a:ext cx="8704052" cy="278328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3"/>
                <a:ext cx="8704052" cy="509656"/>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7821563" cy="560759"/>
            </a:xfrm>
            <a:prstGeom prst="rect">
              <a:avLst/>
            </a:prstGeom>
          </p:spPr>
          <p:txBody>
            <a:bodyPr wrap="square">
              <a:spAutoFit/>
            </a:bodyPr>
            <a:lstStyle/>
            <a:p>
              <a:r>
                <a:rPr lang="en-US" altLang="zh-CN" sz="2400" dirty="0">
                  <a:solidFill>
                    <a:schemeClr val="bg1"/>
                  </a:solidFill>
                </a:rPr>
                <a:t>emplace </a:t>
              </a:r>
              <a:r>
                <a:rPr lang="zh-CN" altLang="en-US" sz="2400" dirty="0">
                  <a:solidFill>
                    <a:schemeClr val="bg1"/>
                  </a:solidFill>
                </a:rPr>
                <a:t>与 </a:t>
              </a:r>
              <a:r>
                <a:rPr lang="en-US" altLang="zh-CN" sz="2400" dirty="0">
                  <a:solidFill>
                    <a:schemeClr val="bg1"/>
                  </a:solidFill>
                </a:rPr>
                <a:t>insert</a:t>
              </a:r>
              <a:r>
                <a:rPr lang="zh-CN" altLang="en-US" sz="2400" dirty="0">
                  <a:solidFill>
                    <a:schemeClr val="bg1"/>
                  </a:solidFill>
                </a:rPr>
                <a:t>、</a:t>
              </a:r>
              <a:r>
                <a:rPr lang="en-US" altLang="zh-CN" sz="2400" dirty="0" err="1">
                  <a:solidFill>
                    <a:schemeClr val="bg1"/>
                  </a:solidFill>
                </a:rPr>
                <a:t>push_back</a:t>
              </a:r>
              <a:r>
                <a:rPr lang="en-US" altLang="zh-CN" sz="2400" dirty="0">
                  <a:solidFill>
                    <a:schemeClr val="bg1"/>
                  </a:solidFill>
                </a:rPr>
                <a:t> </a:t>
              </a:r>
              <a:r>
                <a:rPr lang="zh-CN" altLang="en-US" sz="2400" dirty="0">
                  <a:solidFill>
                    <a:schemeClr val="bg1"/>
                  </a:solidFill>
                </a:rPr>
                <a:t>成员用法区别</a:t>
              </a:r>
              <a:endParaRPr lang="zh-CN" altLang="en-US" sz="2400" dirty="0">
                <a:solidFill>
                  <a:schemeClr val="bg1"/>
                </a:solidFill>
              </a:endParaRPr>
            </a:p>
          </p:txBody>
        </p:sp>
      </p:grpSp>
      <p:sp>
        <p:nvSpPr>
          <p:cNvPr id="7" name="矩形 6"/>
          <p:cNvSpPr/>
          <p:nvPr/>
        </p:nvSpPr>
        <p:spPr>
          <a:xfrm>
            <a:off x="379561" y="1815094"/>
            <a:ext cx="8561179" cy="1477328"/>
          </a:xfrm>
          <a:prstGeom prst="rect">
            <a:avLst/>
          </a:prstGeom>
        </p:spPr>
        <p:txBody>
          <a:bodyPr wrap="square">
            <a:spAutoFit/>
          </a:bodyPr>
          <a:lstStyle/>
          <a:p>
            <a:r>
              <a:rPr lang="en-US" altLang="zh-CN" dirty="0">
                <a:solidFill>
                  <a:srgbClr val="000000"/>
                </a:solidFill>
                <a:latin typeface="Consolas" panose="020B0609020204030204" pitchFamily="49" charset="0"/>
              </a:rPr>
              <a:t>vector&lt;Foo&gt; </a:t>
            </a:r>
            <a:r>
              <a:rPr lang="en-US" altLang="zh-CN" dirty="0" err="1">
                <a:solidFill>
                  <a:srgbClr val="000000"/>
                </a:solidFill>
                <a:latin typeface="Consolas" panose="020B0609020204030204" pitchFamily="49" charset="0"/>
              </a:rPr>
              <a:t>vf</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push_back</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"Lisha"</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12</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将临时对象移到容器的末尾</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"Mandy"</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13</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将临时对象移到容器的开始位置</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emplace_back</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"Kevin"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在容器的末尾新增一个元素</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emplace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err="1">
                <a:solidFill>
                  <a:srgbClr val="A31515"/>
                </a:solidFill>
                <a:latin typeface="Consolas" panose="020B0609020204030204" pitchFamily="49" charset="0"/>
              </a:rPr>
              <a:t>Rosieta</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在容器的首部插入一个元素</a:t>
            </a:r>
            <a:endParaRPr lang="zh-CN" altLang="en-US" b="0" dirty="0">
              <a:solidFill>
                <a:srgbClr val="000000"/>
              </a:solidFill>
              <a:effectLst/>
              <a:latin typeface="Consolas" panose="020B0609020204030204" pitchFamily="49" charset="0"/>
            </a:endParaRPr>
          </a:p>
        </p:txBody>
      </p:sp>
      <p:grpSp>
        <p:nvGrpSpPr>
          <p:cNvPr id="13" name="组合 12"/>
          <p:cNvGrpSpPr/>
          <p:nvPr/>
        </p:nvGrpSpPr>
        <p:grpSpPr>
          <a:xfrm>
            <a:off x="236688" y="4121027"/>
            <a:ext cx="8704052" cy="2139158"/>
            <a:chOff x="219974" y="1604514"/>
            <a:chExt cx="8704052" cy="1994832"/>
          </a:xfrm>
          <a:effectLst>
            <a:outerShdw blurRad="50800" dist="69850" dir="2700000" algn="tl" rotWithShape="0">
              <a:prstClr val="black">
                <a:alpha val="40000"/>
              </a:prstClr>
            </a:outerShdw>
          </a:effectLst>
        </p:grpSpPr>
        <p:sp>
          <p:nvSpPr>
            <p:cNvPr id="14" name="矩形: 圆角 13"/>
            <p:cNvSpPr/>
            <p:nvPr/>
          </p:nvSpPr>
          <p:spPr>
            <a:xfrm>
              <a:off x="219974" y="1604514"/>
              <a:ext cx="8704052" cy="199483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顶角 14"/>
            <p:cNvSpPr/>
            <p:nvPr/>
          </p:nvSpPr>
          <p:spPr>
            <a:xfrm>
              <a:off x="219974" y="1617782"/>
              <a:ext cx="8704052" cy="538678"/>
            </a:xfrm>
            <a:prstGeom prst="round2SameRect">
              <a:avLst>
                <a:gd name="adj1" fmla="val 20076"/>
                <a:gd name="adj2" fmla="val 0"/>
              </a:avLst>
            </a:prstGeom>
            <a:solidFill>
              <a:srgbClr val="E0A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236688" y="4228223"/>
            <a:ext cx="5945120" cy="461665"/>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sp>
        <p:nvSpPr>
          <p:cNvPr id="2" name="矩形 1"/>
          <p:cNvSpPr/>
          <p:nvPr/>
        </p:nvSpPr>
        <p:spPr>
          <a:xfrm>
            <a:off x="379562" y="4782856"/>
            <a:ext cx="8384874" cy="1477328"/>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en-US" altLang="zh-CN" dirty="0">
                <a:solidFill>
                  <a:srgbClr val="000000"/>
                </a:solidFill>
              </a:rPr>
              <a:t>emplace </a:t>
            </a:r>
            <a:r>
              <a:rPr lang="zh-CN" altLang="en-US" dirty="0">
                <a:solidFill>
                  <a:srgbClr val="000000"/>
                </a:solidFill>
              </a:rPr>
              <a:t>成员通过一个</a:t>
            </a:r>
            <a:r>
              <a:rPr lang="zh-CN" altLang="en-US" dirty="0">
                <a:solidFill>
                  <a:srgbClr val="FF0000"/>
                </a:solidFill>
              </a:rPr>
              <a:t>参数包</a:t>
            </a:r>
            <a:r>
              <a:rPr lang="zh-CN" altLang="en-US" dirty="0">
                <a:solidFill>
                  <a:srgbClr val="000000"/>
                </a:solidFill>
              </a:rPr>
              <a:t>接受的参数来</a:t>
            </a:r>
            <a:r>
              <a:rPr lang="zh-CN" altLang="en-US" dirty="0">
                <a:solidFill>
                  <a:srgbClr val="FF0000"/>
                </a:solidFill>
              </a:rPr>
              <a:t>构造一个元素</a:t>
            </a:r>
            <a:r>
              <a:rPr lang="zh-CN" altLang="en-US" dirty="0">
                <a:solidFill>
                  <a:srgbClr val="000000"/>
                </a:solidFill>
              </a:rPr>
              <a:t>并将之插入容器中</a:t>
            </a:r>
            <a:endParaRPr lang="en-US" altLang="zh-CN" dirty="0"/>
          </a:p>
          <a:p>
            <a:pPr marL="285750" indent="-285750">
              <a:buClr>
                <a:srgbClr val="456BCF"/>
              </a:buClr>
              <a:buSzPct val="80000"/>
              <a:buFont typeface="Wingdings" panose="05000000000000000000" pitchFamily="2" charset="2"/>
              <a:buChar char="l"/>
            </a:pPr>
            <a:r>
              <a:rPr lang="en-US" altLang="zh-CN" dirty="0" err="1"/>
              <a:t>emplace_back</a:t>
            </a:r>
            <a:r>
              <a:rPr lang="en-US" altLang="zh-CN" dirty="0"/>
              <a:t> </a:t>
            </a:r>
            <a:r>
              <a:rPr lang="zh-CN" altLang="en-US" dirty="0"/>
              <a:t>函数调用把两个实参传递给 </a:t>
            </a:r>
            <a:r>
              <a:rPr lang="en-US" altLang="zh-CN" dirty="0"/>
              <a:t>Foo </a:t>
            </a:r>
            <a:r>
              <a:rPr lang="zh-CN" altLang="en-US" dirty="0"/>
              <a:t>类的构造函数，并在 </a:t>
            </a:r>
            <a:r>
              <a:rPr lang="en-US" altLang="zh-CN" dirty="0" err="1"/>
              <a:t>vf</a:t>
            </a:r>
            <a:r>
              <a:rPr lang="en-US" altLang="zh-CN" dirty="0"/>
              <a:t> </a:t>
            </a:r>
            <a:r>
              <a:rPr lang="zh-CN" altLang="en-US" dirty="0"/>
              <a:t>的末尾利用这两个参数值构造一个新元素</a:t>
            </a:r>
            <a:endParaRPr lang="en-US" altLang="zh-CN" dirty="0"/>
          </a:p>
          <a:p>
            <a:pPr marL="285750" indent="-285750">
              <a:buClr>
                <a:srgbClr val="456BCF"/>
              </a:buClr>
              <a:buSzPct val="80000"/>
              <a:buFont typeface="Wingdings" panose="05000000000000000000" pitchFamily="2" charset="2"/>
              <a:buChar char="l"/>
            </a:pPr>
            <a:r>
              <a:rPr lang="zh-CN" altLang="en-US" dirty="0"/>
              <a:t>与 </a:t>
            </a:r>
            <a:r>
              <a:rPr lang="en-US" altLang="zh-CN" dirty="0" err="1"/>
              <a:t>emplace_back</a:t>
            </a:r>
            <a:r>
              <a:rPr lang="en-US" altLang="zh-CN" dirty="0"/>
              <a:t> </a:t>
            </a:r>
            <a:r>
              <a:rPr lang="zh-CN" altLang="en-US" dirty="0"/>
              <a:t>成员相比， </a:t>
            </a:r>
            <a:r>
              <a:rPr lang="en-US" altLang="zh-CN" dirty="0" err="1"/>
              <a:t>push_back</a:t>
            </a:r>
            <a:r>
              <a:rPr lang="en-US" altLang="zh-CN" dirty="0"/>
              <a:t> </a:t>
            </a:r>
            <a:r>
              <a:rPr lang="zh-CN" altLang="en-US" dirty="0"/>
              <a:t>和 </a:t>
            </a:r>
            <a:r>
              <a:rPr lang="en-US" altLang="zh-CN" dirty="0"/>
              <a:t>insert </a:t>
            </a:r>
            <a:r>
              <a:rPr lang="zh-CN" altLang="en-US" dirty="0"/>
              <a:t>成员只能移动或复制已构造元素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p:cNvGrpSpPr/>
          <p:nvPr/>
        </p:nvGrpSpPr>
        <p:grpSpPr>
          <a:xfrm>
            <a:off x="202723" y="1202476"/>
            <a:ext cx="5967333" cy="1946169"/>
            <a:chOff x="219974" y="2358412"/>
            <a:chExt cx="8704052" cy="2363904"/>
          </a:xfrm>
        </p:grpSpPr>
        <p:grpSp>
          <p:nvGrpSpPr>
            <p:cNvPr id="11" name="组合 10"/>
            <p:cNvGrpSpPr/>
            <p:nvPr/>
          </p:nvGrpSpPr>
          <p:grpSpPr>
            <a:xfrm>
              <a:off x="219974" y="2358412"/>
              <a:ext cx="8704052" cy="2363904"/>
              <a:chOff x="219974" y="1604513"/>
              <a:chExt cx="8704052" cy="2204414"/>
            </a:xfrm>
            <a:effectLst>
              <a:outerShdw blurRad="50800" dist="69850" dir="2700000" algn="tl" rotWithShape="0">
                <a:prstClr val="black">
                  <a:alpha val="40000"/>
                </a:prstClr>
              </a:outerShdw>
            </a:effectLst>
          </p:grpSpPr>
          <p:sp>
            <p:nvSpPr>
              <p:cNvPr id="6" name="矩形: 圆角 5"/>
              <p:cNvSpPr/>
              <p:nvPr/>
            </p:nvSpPr>
            <p:spPr>
              <a:xfrm>
                <a:off x="219974" y="1604513"/>
                <a:ext cx="8704052" cy="220441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en-US" altLang="zh-CN" sz="2400" dirty="0">
                  <a:solidFill>
                    <a:schemeClr val="bg1"/>
                  </a:solidFill>
                </a:rPr>
                <a:t>swap </a:t>
              </a:r>
              <a:r>
                <a:rPr lang="zh-CN" altLang="en-US" sz="2400" dirty="0">
                  <a:solidFill>
                    <a:schemeClr val="bg1"/>
                  </a:solidFill>
                </a:rPr>
                <a:t>操作</a:t>
              </a:r>
              <a:endParaRPr lang="zh-CN" altLang="en-US" sz="2400" dirty="0">
                <a:solidFill>
                  <a:schemeClr val="bg1"/>
                </a:solidFill>
              </a:endParaRPr>
            </a:p>
          </p:txBody>
        </p:sp>
      </p:grpSp>
      <p:grpSp>
        <p:nvGrpSpPr>
          <p:cNvPr id="23" name="组合 22"/>
          <p:cNvGrpSpPr/>
          <p:nvPr/>
        </p:nvGrpSpPr>
        <p:grpSpPr>
          <a:xfrm>
            <a:off x="6262777" y="1232210"/>
            <a:ext cx="2711762" cy="1916436"/>
            <a:chOff x="219974" y="2358411"/>
            <a:chExt cx="8704052" cy="2024496"/>
          </a:xfrm>
        </p:grpSpPr>
        <p:grpSp>
          <p:nvGrpSpPr>
            <p:cNvPr id="24" name="组合 23"/>
            <p:cNvGrpSpPr/>
            <p:nvPr/>
          </p:nvGrpSpPr>
          <p:grpSpPr>
            <a:xfrm>
              <a:off x="219974" y="2358411"/>
              <a:ext cx="8704052" cy="2024496"/>
              <a:chOff x="219974" y="1604513"/>
              <a:chExt cx="8704052" cy="1887906"/>
            </a:xfrm>
            <a:effectLst>
              <a:outerShdw blurRad="50800" dist="69850" dir="2700000" algn="tl" rotWithShape="0">
                <a:prstClr val="black">
                  <a:alpha val="40000"/>
                </a:prstClr>
              </a:outerShdw>
            </a:effectLst>
          </p:grpSpPr>
          <p:sp>
            <p:nvSpPr>
              <p:cNvPr id="27" name="矩形: 圆角 26"/>
              <p:cNvSpPr/>
              <p:nvPr/>
            </p:nvSpPr>
            <p:spPr>
              <a:xfrm>
                <a:off x="219974" y="1604513"/>
                <a:ext cx="8704052" cy="1887906"/>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617782"/>
                <a:ext cx="8704052" cy="430517"/>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358412"/>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p:cNvSpPr/>
            <p:nvPr/>
          </p:nvSpPr>
          <p:spPr>
            <a:xfrm>
              <a:off x="319177" y="2930797"/>
              <a:ext cx="8307238" cy="1362638"/>
            </a:xfrm>
            <a:prstGeom prst="rect">
              <a:avLst/>
            </a:prstGeom>
          </p:spPr>
          <p:txBody>
            <a:bodyPr wrap="square">
              <a:spAutoFit/>
            </a:bodyPr>
            <a:lstStyle/>
            <a:p>
              <a:pPr>
                <a:lnSpc>
                  <a:spcPct val="150000"/>
                </a:lnSpc>
              </a:pPr>
              <a:r>
                <a:rPr lang="zh-CN" altLang="en-US" dirty="0"/>
                <a:t>调用 </a:t>
              </a:r>
              <a:r>
                <a:rPr lang="en-US" altLang="zh-CN" dirty="0"/>
                <a:t>swap </a:t>
              </a:r>
              <a:r>
                <a:rPr lang="zh-CN" altLang="en-US" dirty="0"/>
                <a:t>函数之后，</a:t>
              </a:r>
              <a:r>
                <a:rPr lang="en-US" altLang="zh-CN" dirty="0"/>
                <a:t>v1 </a:t>
              </a:r>
              <a:r>
                <a:rPr lang="zh-CN" altLang="en-US" dirty="0"/>
                <a:t>将包含 </a:t>
              </a:r>
              <a:r>
                <a:rPr lang="en-US" altLang="zh-CN" dirty="0"/>
                <a:t>4 </a:t>
              </a:r>
              <a:r>
                <a:rPr lang="zh-CN" altLang="en-US" dirty="0"/>
                <a:t>个元素，</a:t>
              </a:r>
              <a:r>
                <a:rPr lang="en-US" altLang="zh-CN" dirty="0"/>
                <a:t>v2</a:t>
              </a:r>
              <a:r>
                <a:rPr lang="zh-CN" altLang="en-US" dirty="0"/>
                <a:t>将包含 </a:t>
              </a:r>
              <a:r>
                <a:rPr lang="en-US" altLang="zh-CN" dirty="0"/>
                <a:t>2 </a:t>
              </a:r>
              <a:r>
                <a:rPr lang="zh-CN" altLang="en-US" dirty="0"/>
                <a:t>个元素 </a:t>
              </a:r>
              <a:endParaRPr lang="zh-CN" altLang="en-US" dirty="0"/>
            </a:p>
          </p:txBody>
        </p:sp>
      </p:grpSp>
      <p:sp>
        <p:nvSpPr>
          <p:cNvPr id="3" name="矩形 2"/>
          <p:cNvSpPr/>
          <p:nvPr/>
        </p:nvSpPr>
        <p:spPr>
          <a:xfrm>
            <a:off x="229843" y="1728762"/>
            <a:ext cx="6776048" cy="923330"/>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v1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//2</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v2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//4</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swap</a:t>
            </a:r>
            <a:r>
              <a:rPr lang="en-US" altLang="zh-CN" dirty="0">
                <a:solidFill>
                  <a:srgbClr val="000000"/>
                </a:solidFill>
                <a:latin typeface="Consolas" panose="020B0609020204030204" pitchFamily="49" charset="0"/>
              </a:rPr>
              <a:t>(v1, v2);</a:t>
            </a:r>
            <a:endParaRPr lang="en-US" altLang="zh-CN" b="0" dirty="0">
              <a:solidFill>
                <a:srgbClr val="000000"/>
              </a:solidFill>
              <a:effectLst/>
              <a:latin typeface="Consolas" panose="020B0609020204030204" pitchFamily="49" charset="0"/>
            </a:endParaRPr>
          </a:p>
        </p:txBody>
      </p:sp>
      <p:grpSp>
        <p:nvGrpSpPr>
          <p:cNvPr id="10" name="组合 9"/>
          <p:cNvGrpSpPr/>
          <p:nvPr/>
        </p:nvGrpSpPr>
        <p:grpSpPr>
          <a:xfrm>
            <a:off x="270487" y="3334758"/>
            <a:ext cx="8704052" cy="1366637"/>
            <a:chOff x="236688" y="4121026"/>
            <a:chExt cx="8704052" cy="1366637"/>
          </a:xfrm>
        </p:grpSpPr>
        <p:grpSp>
          <p:nvGrpSpPr>
            <p:cNvPr id="18" name="组合 17"/>
            <p:cNvGrpSpPr/>
            <p:nvPr/>
          </p:nvGrpSpPr>
          <p:grpSpPr>
            <a:xfrm>
              <a:off x="236688" y="4121026"/>
              <a:ext cx="8704052" cy="1366637"/>
              <a:chOff x="219974" y="1604514"/>
              <a:chExt cx="8704052" cy="1274432"/>
            </a:xfrm>
            <a:effectLst>
              <a:outerShdw blurRad="50800" dist="69850" dir="2700000" algn="tl" rotWithShape="0">
                <a:prstClr val="black">
                  <a:alpha val="40000"/>
                </a:prstClr>
              </a:outerShdw>
            </a:effectLst>
          </p:grpSpPr>
          <p:sp>
            <p:nvSpPr>
              <p:cNvPr id="19" name="矩形: 圆角 18"/>
              <p:cNvSpPr/>
              <p:nvPr/>
            </p:nvSpPr>
            <p:spPr>
              <a:xfrm>
                <a:off x="219974" y="1604514"/>
                <a:ext cx="8704052" cy="1274432"/>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顶角 19"/>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13" name="矩形 12"/>
          <p:cNvSpPr/>
          <p:nvPr/>
        </p:nvSpPr>
        <p:spPr>
          <a:xfrm>
            <a:off x="296365" y="3933773"/>
            <a:ext cx="8278291" cy="646331"/>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solidFill>
                  <a:srgbClr val="000000"/>
                </a:solidFill>
                <a:latin typeface="MicrosoftYaHei"/>
              </a:rPr>
              <a:t>除 </a:t>
            </a:r>
            <a:r>
              <a:rPr lang="en-US" altLang="zh-CN" dirty="0">
                <a:solidFill>
                  <a:srgbClr val="000000"/>
                </a:solidFill>
                <a:latin typeface="LMSans10-Regular-Identity-H"/>
              </a:rPr>
              <a:t>array </a:t>
            </a:r>
            <a:r>
              <a:rPr lang="zh-CN" altLang="en-US" dirty="0">
                <a:solidFill>
                  <a:srgbClr val="000000"/>
                </a:solidFill>
                <a:latin typeface="MicrosoftYaHei"/>
              </a:rPr>
              <a:t>之外， </a:t>
            </a:r>
            <a:r>
              <a:rPr lang="en-US" altLang="zh-CN" dirty="0">
                <a:solidFill>
                  <a:srgbClr val="000000"/>
                </a:solidFill>
                <a:latin typeface="LMSans10-Regular-Identity-H"/>
              </a:rPr>
              <a:t>swap </a:t>
            </a:r>
            <a:r>
              <a:rPr lang="zh-CN" altLang="en-US" dirty="0">
                <a:solidFill>
                  <a:srgbClr val="000000"/>
                </a:solidFill>
                <a:latin typeface="MicrosoftYaHei"/>
              </a:rPr>
              <a:t>函数不会执行任何数据复制、插入或删除操作</a:t>
            </a:r>
            <a:endParaRPr lang="en-US" altLang="zh-CN" dirty="0">
              <a:solidFill>
                <a:srgbClr val="000000"/>
              </a:solidFill>
              <a:latin typeface="MicrosoftYaHei"/>
            </a:endParaRPr>
          </a:p>
          <a:p>
            <a:pPr marL="285750" indent="-285750">
              <a:buClr>
                <a:srgbClr val="456BCF"/>
              </a:buClr>
              <a:buSzPct val="80000"/>
              <a:buFont typeface="Wingdings" panose="05000000000000000000" pitchFamily="2" charset="2"/>
              <a:buChar char="l"/>
            </a:pPr>
            <a:r>
              <a:rPr lang="zh-CN" altLang="en-US" dirty="0"/>
              <a:t>对于 </a:t>
            </a:r>
            <a:r>
              <a:rPr lang="en-US" altLang="zh-CN" dirty="0"/>
              <a:t>array </a:t>
            </a:r>
            <a:r>
              <a:rPr lang="zh-CN" altLang="en-US" dirty="0"/>
              <a:t>来说， </a:t>
            </a:r>
            <a:r>
              <a:rPr lang="en-US" altLang="zh-CN" dirty="0"/>
              <a:t>swap </a:t>
            </a:r>
            <a:r>
              <a:rPr lang="zh-CN" altLang="en-US" dirty="0"/>
              <a:t>会真正交换相同位置的元素</a:t>
            </a:r>
            <a:endParaRPr lang="zh-CN" altLang="en-US" dirty="0"/>
          </a:p>
        </p:txBody>
      </p:sp>
      <p:grpSp>
        <p:nvGrpSpPr>
          <p:cNvPr id="29" name="组合 28"/>
          <p:cNvGrpSpPr/>
          <p:nvPr/>
        </p:nvGrpSpPr>
        <p:grpSpPr>
          <a:xfrm>
            <a:off x="296365" y="4956527"/>
            <a:ext cx="8704052" cy="1293355"/>
            <a:chOff x="236688" y="4121027"/>
            <a:chExt cx="8704052" cy="1293355"/>
          </a:xfrm>
        </p:grpSpPr>
        <p:grpSp>
          <p:nvGrpSpPr>
            <p:cNvPr id="30" name="组合 29"/>
            <p:cNvGrpSpPr/>
            <p:nvPr/>
          </p:nvGrpSpPr>
          <p:grpSpPr>
            <a:xfrm>
              <a:off x="236688" y="4121027"/>
              <a:ext cx="8704052" cy="1293355"/>
              <a:chOff x="219974" y="1604514"/>
              <a:chExt cx="8704052" cy="1206094"/>
            </a:xfrm>
            <a:effectLst>
              <a:outerShdw blurRad="50800" dist="69850" dir="2700000" algn="tl" rotWithShape="0">
                <a:prstClr val="black">
                  <a:alpha val="40000"/>
                </a:prstClr>
              </a:outerShdw>
            </a:effectLst>
          </p:grpSpPr>
          <p:sp>
            <p:nvSpPr>
              <p:cNvPr id="32" name="矩形: 圆角 31"/>
              <p:cNvSpPr/>
              <p:nvPr/>
            </p:nvSpPr>
            <p:spPr>
              <a:xfrm>
                <a:off x="219974" y="1604514"/>
                <a:ext cx="8704052" cy="1206094"/>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顶角 32"/>
              <p:cNvSpPr/>
              <p:nvPr/>
            </p:nvSpPr>
            <p:spPr>
              <a:xfrm>
                <a:off x="219974" y="1617783"/>
                <a:ext cx="8704052" cy="482132"/>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236688" y="4193719"/>
              <a:ext cx="5945120" cy="461665"/>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15" name="矩形 14"/>
          <p:cNvSpPr/>
          <p:nvPr/>
        </p:nvSpPr>
        <p:spPr>
          <a:xfrm>
            <a:off x="296365" y="5603551"/>
            <a:ext cx="8704052" cy="646331"/>
          </a:xfrm>
          <a:prstGeom prst="rect">
            <a:avLst/>
          </a:prstGeom>
        </p:spPr>
        <p:txBody>
          <a:bodyPr wrap="square">
            <a:spAutoFit/>
          </a:bodyPr>
          <a:lstStyle/>
          <a:p>
            <a:r>
              <a:rPr lang="zh-CN" altLang="en-US" dirty="0">
                <a:solidFill>
                  <a:srgbClr val="000000"/>
                </a:solidFill>
                <a:latin typeface="MicrosoftYaHei"/>
              </a:rPr>
              <a:t>对于 </a:t>
            </a:r>
            <a:r>
              <a:rPr lang="en-US" altLang="zh-CN" dirty="0">
                <a:solidFill>
                  <a:srgbClr val="000000"/>
                </a:solidFill>
                <a:latin typeface="LMSans10-Regular-Identity-H"/>
              </a:rPr>
              <a:t>array </a:t>
            </a:r>
            <a:r>
              <a:rPr lang="zh-CN" altLang="en-US" dirty="0">
                <a:solidFill>
                  <a:srgbClr val="000000"/>
                </a:solidFill>
                <a:latin typeface="MicrosoftYaHei"/>
              </a:rPr>
              <a:t>和其他容器而言，</a:t>
            </a:r>
            <a:r>
              <a:rPr lang="en-US" altLang="zh-CN" dirty="0">
                <a:solidFill>
                  <a:srgbClr val="000000"/>
                </a:solidFill>
                <a:latin typeface="LMSans10-Regular-Identity-H"/>
              </a:rPr>
              <a:t>swap </a:t>
            </a:r>
            <a:r>
              <a:rPr lang="zh-CN" altLang="en-US" dirty="0">
                <a:solidFill>
                  <a:srgbClr val="000000"/>
                </a:solidFill>
                <a:latin typeface="MicrosoftYaHei"/>
              </a:rPr>
              <a:t>操作之后与容器绑定的迭代器、指针以及所指向的元素是否发生了变化？各发生了怎样的变化？</a:t>
            </a:r>
            <a:r>
              <a:rPr lang="zh-CN" altLang="en-US" dirty="0"/>
              <a:t>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1711430"/>
            <a:ext cx="8711434" cy="1247430"/>
            <a:chOff x="219974" y="2358412"/>
            <a:chExt cx="8704052" cy="1515184"/>
          </a:xfrm>
        </p:grpSpPr>
        <p:grpSp>
          <p:nvGrpSpPr>
            <p:cNvPr id="11" name="组合 10"/>
            <p:cNvGrpSpPr/>
            <p:nvPr/>
          </p:nvGrpSpPr>
          <p:grpSpPr>
            <a:xfrm>
              <a:off x="219974" y="2358415"/>
              <a:ext cx="8704052" cy="1515181"/>
              <a:chOff x="219974" y="1604515"/>
              <a:chExt cx="8704052" cy="1412953"/>
            </a:xfrm>
            <a:effectLst>
              <a:outerShdw blurRad="50800" dist="69850" dir="2700000" algn="tl" rotWithShape="0">
                <a:prstClr val="black">
                  <a:alpha val="40000"/>
                </a:prstClr>
              </a:outerShdw>
            </a:effectLst>
          </p:grpSpPr>
          <p:sp>
            <p:nvSpPr>
              <p:cNvPr id="6" name="矩形: 圆角 5"/>
              <p:cNvSpPr/>
              <p:nvPr/>
            </p:nvSpPr>
            <p:spPr>
              <a:xfrm>
                <a:off x="219974" y="1604515"/>
                <a:ext cx="8704052" cy="141295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顺序容器</a:t>
              </a:r>
              <a:endParaRPr lang="zh-CN" altLang="en-US" sz="2400" dirty="0">
                <a:solidFill>
                  <a:schemeClr val="bg1"/>
                </a:solidFill>
              </a:endParaRPr>
            </a:p>
          </p:txBody>
        </p:sp>
      </p:grpSp>
      <p:sp>
        <p:nvSpPr>
          <p:cNvPr id="2" name="矩形 1"/>
          <p:cNvSpPr/>
          <p:nvPr/>
        </p:nvSpPr>
        <p:spPr>
          <a:xfrm>
            <a:off x="270487" y="2213411"/>
            <a:ext cx="6776048" cy="646331"/>
          </a:xfrm>
          <a:prstGeom prst="rect">
            <a:avLst/>
          </a:prstGeom>
        </p:spPr>
        <p:txBody>
          <a:bodyPr wrap="square">
            <a:spAutoFit/>
          </a:bodyPr>
          <a:lstStyle/>
          <a:p>
            <a:r>
              <a:rPr lang="zh-CN" altLang="en-US" dirty="0">
                <a:solidFill>
                  <a:srgbClr val="000000"/>
                </a:solidFill>
                <a:latin typeface="MicrosoftYaHei"/>
              </a:rPr>
              <a:t>顺序容器都是线性结构，提供了元素的快速顺序访问能力</a:t>
            </a:r>
            <a:endParaRPr lang="en-US" altLang="zh-CN" dirty="0">
              <a:solidFill>
                <a:srgbClr val="000000"/>
              </a:solidFill>
              <a:latin typeface="MicrosoftYaHei"/>
            </a:endParaRPr>
          </a:p>
          <a:p>
            <a:r>
              <a:rPr lang="zh-CN" altLang="en-US" dirty="0">
                <a:solidFill>
                  <a:srgbClr val="000000"/>
                </a:solidFill>
                <a:latin typeface="MicrosoftYaHei"/>
              </a:rPr>
              <a:t>包括：</a:t>
            </a:r>
            <a:r>
              <a:rPr lang="en-US" altLang="zh-CN" dirty="0">
                <a:solidFill>
                  <a:srgbClr val="000000"/>
                </a:solidFill>
                <a:latin typeface="MicrosoftYaHei"/>
              </a:rPr>
              <a:t>vector,</a:t>
            </a:r>
            <a:r>
              <a:rPr lang="zh-CN" altLang="en-US" dirty="0">
                <a:solidFill>
                  <a:srgbClr val="000000"/>
                </a:solidFill>
                <a:latin typeface="MicrosoftYaHei"/>
              </a:rPr>
              <a:t> </a:t>
            </a:r>
            <a:r>
              <a:rPr lang="en-US" altLang="zh-CN" dirty="0">
                <a:solidFill>
                  <a:srgbClr val="000000"/>
                </a:solidFill>
                <a:latin typeface="MicrosoftYaHei"/>
              </a:rPr>
              <a:t>string,</a:t>
            </a:r>
            <a:r>
              <a:rPr lang="zh-CN" altLang="en-US" dirty="0">
                <a:solidFill>
                  <a:srgbClr val="000000"/>
                </a:solidFill>
                <a:latin typeface="MicrosoftYaHei"/>
              </a:rPr>
              <a:t> </a:t>
            </a:r>
            <a:r>
              <a:rPr lang="en-US" altLang="zh-CN" dirty="0">
                <a:solidFill>
                  <a:srgbClr val="000000"/>
                </a:solidFill>
                <a:latin typeface="MicrosoftYaHei"/>
              </a:rPr>
              <a:t>list,</a:t>
            </a:r>
            <a:r>
              <a:rPr lang="zh-CN" altLang="en-US" dirty="0">
                <a:solidFill>
                  <a:srgbClr val="000000"/>
                </a:solidFill>
                <a:latin typeface="MicrosoftYaHei"/>
              </a:rPr>
              <a:t> </a:t>
            </a:r>
            <a:r>
              <a:rPr lang="en-US" altLang="zh-CN" dirty="0">
                <a:solidFill>
                  <a:srgbClr val="000000"/>
                </a:solidFill>
                <a:latin typeface="MicrosoftYaHei"/>
              </a:rPr>
              <a:t>deque, </a:t>
            </a:r>
            <a:r>
              <a:rPr lang="en-US" altLang="zh-CN" dirty="0" err="1">
                <a:solidFill>
                  <a:srgbClr val="000000"/>
                </a:solidFill>
                <a:latin typeface="MicrosoftYaHei"/>
              </a:rPr>
              <a:t>forward_list</a:t>
            </a:r>
            <a:r>
              <a:rPr lang="en-US" altLang="zh-CN" dirty="0">
                <a:solidFill>
                  <a:srgbClr val="000000"/>
                </a:solidFill>
                <a:latin typeface="MicrosoftYaHei"/>
              </a:rPr>
              <a:t>, array</a:t>
            </a:r>
            <a:r>
              <a:rPr lang="zh-CN" altLang="en-US" dirty="0"/>
              <a:t> </a:t>
            </a:r>
            <a:endParaRPr lang="zh-CN" altLang="en-US" dirty="0"/>
          </a:p>
        </p:txBody>
      </p:sp>
      <p:grpSp>
        <p:nvGrpSpPr>
          <p:cNvPr id="44" name="组合 43"/>
          <p:cNvGrpSpPr/>
          <p:nvPr/>
        </p:nvGrpSpPr>
        <p:grpSpPr>
          <a:xfrm>
            <a:off x="219974" y="3748739"/>
            <a:ext cx="8704052" cy="1961948"/>
            <a:chOff x="236688" y="4121026"/>
            <a:chExt cx="8704052" cy="1961948"/>
          </a:xfrm>
        </p:grpSpPr>
        <p:grpSp>
          <p:nvGrpSpPr>
            <p:cNvPr id="45" name="组合 44"/>
            <p:cNvGrpSpPr/>
            <p:nvPr/>
          </p:nvGrpSpPr>
          <p:grpSpPr>
            <a:xfrm>
              <a:off x="236688" y="4121026"/>
              <a:ext cx="8704052" cy="1961948"/>
              <a:chOff x="219974" y="1604514"/>
              <a:chExt cx="8704052" cy="1829578"/>
            </a:xfrm>
            <a:effectLst>
              <a:outerShdw blurRad="50800" dist="69850" dir="2700000" algn="tl" rotWithShape="0">
                <a:prstClr val="black">
                  <a:alpha val="40000"/>
                </a:prstClr>
              </a:outerShdw>
            </a:effectLst>
          </p:grpSpPr>
          <p:sp>
            <p:nvSpPr>
              <p:cNvPr id="47" name="矩形: 圆角 46"/>
              <p:cNvSpPr/>
              <p:nvPr/>
            </p:nvSpPr>
            <p:spPr>
              <a:xfrm>
                <a:off x="219974" y="1604514"/>
                <a:ext cx="8704052" cy="1829578"/>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顶角 47"/>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14" name="矩形 13"/>
          <p:cNvSpPr/>
          <p:nvPr/>
        </p:nvSpPr>
        <p:spPr>
          <a:xfrm>
            <a:off x="270487" y="4329309"/>
            <a:ext cx="8501331" cy="1200329"/>
          </a:xfrm>
          <a:prstGeom prst="rect">
            <a:avLst/>
          </a:prstGeom>
        </p:spPr>
        <p:txBody>
          <a:bodyPr wrap="square">
            <a:spAutoFit/>
          </a:bodyPr>
          <a:lstStyle/>
          <a:p>
            <a:r>
              <a:rPr lang="zh-CN" altLang="en-US" dirty="0">
                <a:solidFill>
                  <a:srgbClr val="000000"/>
                </a:solidFill>
                <a:latin typeface="MicrosoftYaHei"/>
              </a:rPr>
              <a:t>对于非线性访问和元素增减操作，以上顺序容器它们有很大的性能差别。</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t>与 </a:t>
            </a:r>
            <a:r>
              <a:rPr lang="en-US" altLang="zh-CN" dirty="0"/>
              <a:t>vector</a:t>
            </a:r>
            <a:r>
              <a:rPr lang="zh-CN" altLang="en-US" dirty="0"/>
              <a:t>、 </a:t>
            </a:r>
            <a:r>
              <a:rPr lang="en-US" altLang="zh-CN" dirty="0"/>
              <a:t>string</a:t>
            </a:r>
            <a:r>
              <a:rPr lang="zh-CN" altLang="en-US" dirty="0"/>
              <a:t>、 </a:t>
            </a:r>
            <a:r>
              <a:rPr lang="en-US" altLang="zh-CN" dirty="0"/>
              <a:t>deque</a:t>
            </a:r>
            <a:r>
              <a:rPr lang="zh-CN" altLang="en-US" dirty="0"/>
              <a:t>、 </a:t>
            </a:r>
            <a:r>
              <a:rPr lang="en-US" altLang="zh-CN" dirty="0"/>
              <a:t>array </a:t>
            </a:r>
            <a:r>
              <a:rPr lang="zh-CN" altLang="en-US" dirty="0"/>
              <a:t>等容器绑定的迭代器支持随机访问 </a:t>
            </a:r>
            <a:endParaRPr lang="en-US" altLang="zh-CN" dirty="0"/>
          </a:p>
          <a:p>
            <a:pPr marL="285750" indent="-285750">
              <a:buClr>
                <a:srgbClr val="262686"/>
              </a:buClr>
              <a:buSzPct val="80000"/>
              <a:buFont typeface="Wingdings" panose="05000000000000000000" pitchFamily="2" charset="2"/>
              <a:buChar char="l"/>
            </a:pPr>
            <a:r>
              <a:rPr lang="zh-CN" altLang="en-US" dirty="0"/>
              <a:t>与 </a:t>
            </a:r>
            <a:r>
              <a:rPr lang="en-US" altLang="zh-CN" dirty="0"/>
              <a:t>list </a:t>
            </a:r>
            <a:r>
              <a:rPr lang="zh-CN" altLang="en-US" dirty="0"/>
              <a:t>绑定的迭代器支持双向单步迭代</a:t>
            </a:r>
            <a:endParaRPr lang="en-US" altLang="zh-CN" dirty="0"/>
          </a:p>
          <a:p>
            <a:pPr marL="285750" indent="-285750">
              <a:buClr>
                <a:srgbClr val="262686"/>
              </a:buClr>
              <a:buSzPct val="80000"/>
              <a:buFont typeface="Wingdings" panose="05000000000000000000" pitchFamily="2" charset="2"/>
              <a:buChar char="l"/>
            </a:pPr>
            <a:r>
              <a:rPr lang="zh-CN" altLang="en-US" dirty="0"/>
              <a:t>与 </a:t>
            </a:r>
            <a:r>
              <a:rPr lang="en-US" altLang="zh-CN" dirty="0" err="1"/>
              <a:t>forward_list</a:t>
            </a:r>
            <a:r>
              <a:rPr lang="en-US" altLang="zh-CN" dirty="0"/>
              <a:t> </a:t>
            </a:r>
            <a:r>
              <a:rPr lang="zh-CN" altLang="en-US" dirty="0"/>
              <a:t>绑定的迭代器只支持前向单步迭代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1280114"/>
            <a:ext cx="8670790" cy="2429247"/>
            <a:chOff x="219974" y="2358412"/>
            <a:chExt cx="8704052" cy="2950672"/>
          </a:xfrm>
        </p:grpSpPr>
        <p:grpSp>
          <p:nvGrpSpPr>
            <p:cNvPr id="11" name="组合 10"/>
            <p:cNvGrpSpPr/>
            <p:nvPr/>
          </p:nvGrpSpPr>
          <p:grpSpPr>
            <a:xfrm>
              <a:off x="219974" y="2358414"/>
              <a:ext cx="8704052" cy="2950670"/>
              <a:chOff x="219974" y="1604514"/>
              <a:chExt cx="8704052" cy="2751591"/>
            </a:xfrm>
            <a:effectLst>
              <a:outerShdw blurRad="50800" dist="69850" dir="2700000" algn="tl" rotWithShape="0">
                <a:prstClr val="black">
                  <a:alpha val="40000"/>
                </a:prstClr>
              </a:outerShdw>
            </a:effectLst>
          </p:grpSpPr>
          <p:sp>
            <p:nvSpPr>
              <p:cNvPr id="6" name="矩形: 圆角 5"/>
              <p:cNvSpPr/>
              <p:nvPr/>
            </p:nvSpPr>
            <p:spPr>
              <a:xfrm>
                <a:off x="219974" y="1604514"/>
                <a:ext cx="8704052" cy="275159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array</a:t>
              </a:r>
              <a:endParaRPr lang="zh-CN" altLang="en-US" sz="2400" dirty="0">
                <a:solidFill>
                  <a:schemeClr val="bg1"/>
                </a:solidFill>
              </a:endParaRPr>
            </a:p>
          </p:txBody>
        </p:sp>
      </p:grpSp>
      <p:sp>
        <p:nvSpPr>
          <p:cNvPr id="3" name="矩形 2"/>
          <p:cNvSpPr/>
          <p:nvPr/>
        </p:nvSpPr>
        <p:spPr>
          <a:xfrm>
            <a:off x="270487" y="1982022"/>
            <a:ext cx="6587513" cy="1477328"/>
          </a:xfrm>
          <a:prstGeom prst="rect">
            <a:avLst/>
          </a:prstGeom>
        </p:spPr>
        <p:txBody>
          <a:bodyPr wrap="square">
            <a:spAutoFit/>
          </a:bodyPr>
          <a:lstStyle/>
          <a:p>
            <a:r>
              <a:rPr lang="en-US" altLang="zh-CN" dirty="0">
                <a:solidFill>
                  <a:srgbClr val="000000"/>
                </a:solidFill>
                <a:latin typeface="Consolas" panose="020B0609020204030204" pitchFamily="49" charset="0"/>
              </a:rPr>
              <a:t>array&lt;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arr.</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arr.</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array&lt;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&gt; arr2 =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//array</a:t>
            </a:r>
            <a:r>
              <a:rPr lang="zh-CN" altLang="en-US" dirty="0">
                <a:solidFill>
                  <a:srgbClr val="008000"/>
                </a:solidFill>
                <a:latin typeface="Consolas" panose="020B0609020204030204" pitchFamily="49" charset="0"/>
              </a:rPr>
              <a:t>对象允许复制</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arr2.</a:t>
            </a:r>
            <a:r>
              <a:rPr lang="en-US" altLang="zh-CN" dirty="0">
                <a:solidFill>
                  <a:srgbClr val="795E26"/>
                </a:solidFill>
                <a:latin typeface="Consolas" panose="020B0609020204030204" pitchFamily="49" charset="0"/>
              </a:rPr>
              <a:t>fill</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所有元素赋值为</a:t>
            </a:r>
            <a:r>
              <a:rPr lang="en-US" altLang="zh-CN" dirty="0">
                <a:solidFill>
                  <a:srgbClr val="008000"/>
                </a:solidFill>
                <a:latin typeface="Consolas" panose="020B0609020204030204" pitchFamily="49" charset="0"/>
              </a:rPr>
              <a:t>0</a:t>
            </a:r>
            <a:endParaRPr lang="zh-CN" altLang="en-US" b="0" dirty="0">
              <a:solidFill>
                <a:srgbClr val="000000"/>
              </a:solidFill>
              <a:effectLst/>
              <a:latin typeface="Consolas" panose="020B0609020204030204" pitchFamily="49" charset="0"/>
            </a:endParaRPr>
          </a:p>
        </p:txBody>
      </p:sp>
      <p:grpSp>
        <p:nvGrpSpPr>
          <p:cNvPr id="23" name="组合 22"/>
          <p:cNvGrpSpPr/>
          <p:nvPr/>
        </p:nvGrpSpPr>
        <p:grpSpPr>
          <a:xfrm>
            <a:off x="202723" y="3966785"/>
            <a:ext cx="8670790" cy="2908660"/>
            <a:chOff x="219974" y="2000284"/>
            <a:chExt cx="8704052" cy="4472397"/>
          </a:xfrm>
        </p:grpSpPr>
        <p:grpSp>
          <p:nvGrpSpPr>
            <p:cNvPr id="24" name="组合 23"/>
            <p:cNvGrpSpPr/>
            <p:nvPr/>
          </p:nvGrpSpPr>
          <p:grpSpPr>
            <a:xfrm>
              <a:off x="219974" y="2014515"/>
              <a:ext cx="8704052" cy="3595700"/>
              <a:chOff x="219974" y="1283821"/>
              <a:chExt cx="8704052" cy="3353100"/>
            </a:xfrm>
            <a:effectLst>
              <a:outerShdw blurRad="50800" dist="69850" dir="2700000" algn="tl" rotWithShape="0">
                <a:prstClr val="black">
                  <a:alpha val="40000"/>
                </a:prstClr>
              </a:outerShdw>
            </a:effectLst>
          </p:grpSpPr>
          <p:sp>
            <p:nvSpPr>
              <p:cNvPr id="27" name="矩形: 圆角 26"/>
              <p:cNvSpPr/>
              <p:nvPr/>
            </p:nvSpPr>
            <p:spPr>
              <a:xfrm>
                <a:off x="219974" y="1604512"/>
                <a:ext cx="8704052" cy="303240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p:cNvSpPr/>
            <p:nvPr/>
          </p:nvSpPr>
          <p:spPr>
            <a:xfrm>
              <a:off x="319177" y="2572676"/>
              <a:ext cx="8307238" cy="3900005"/>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zh-CN" altLang="en-US" dirty="0"/>
                <a:t>相比于普通数组，</a:t>
              </a:r>
              <a:r>
                <a:rPr lang="en-US" altLang="zh-CN" dirty="0"/>
                <a:t>array </a:t>
              </a:r>
              <a:r>
                <a:rPr lang="zh-CN" altLang="en-US" dirty="0"/>
                <a:t>更安全、易使用</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a:t>array </a:t>
              </a:r>
              <a:r>
                <a:rPr lang="zh-CN" altLang="en-US" dirty="0"/>
                <a:t>不支持插入、删除等改变容器大小的操作</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创建 </a:t>
              </a:r>
              <a:r>
                <a:rPr lang="en-US" altLang="zh-CN" dirty="0"/>
                <a:t>array </a:t>
              </a:r>
              <a:r>
                <a:rPr lang="zh-CN" altLang="en-US" dirty="0"/>
                <a:t>对象时需指明元素类型和数组大小</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a:t>array </a:t>
              </a:r>
              <a:r>
                <a:rPr lang="zh-CN" altLang="en-US" dirty="0"/>
                <a:t>对象支持赋值和复制操作，支持</a:t>
              </a:r>
              <a:r>
                <a:rPr lang="en-US" altLang="zh-CN" dirty="0"/>
                <a:t>size</a:t>
              </a:r>
              <a:r>
                <a:rPr lang="zh-CN" altLang="en-US" dirty="0"/>
                <a:t>成员函数 </a:t>
              </a:r>
              <a:br>
                <a:rPr lang="zh-CN" altLang="en-US" dirty="0"/>
              </a:br>
              <a:r>
                <a:rPr lang="zh-CN" altLang="en-US" dirty="0"/>
                <a:t> </a:t>
              </a:r>
              <a:br>
                <a:rPr lang="zh-CN" altLang="en-US" dirty="0"/>
              </a:br>
              <a:endParaRPr lang="zh-CN" altLang="en-US"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1720058"/>
            <a:ext cx="4843730" cy="1859901"/>
            <a:chOff x="219974" y="2358412"/>
            <a:chExt cx="8704052" cy="2259119"/>
          </a:xfrm>
        </p:grpSpPr>
        <p:grpSp>
          <p:nvGrpSpPr>
            <p:cNvPr id="11" name="组合 10"/>
            <p:cNvGrpSpPr/>
            <p:nvPr/>
          </p:nvGrpSpPr>
          <p:grpSpPr>
            <a:xfrm>
              <a:off x="219974" y="2358414"/>
              <a:ext cx="8704052" cy="2259117"/>
              <a:chOff x="219974" y="1604514"/>
              <a:chExt cx="8704052" cy="2106696"/>
            </a:xfrm>
            <a:effectLst>
              <a:outerShdw blurRad="50800" dist="69850" dir="2700000" algn="tl" rotWithShape="0">
                <a:prstClr val="black">
                  <a:alpha val="40000"/>
                </a:prstClr>
              </a:outerShdw>
            </a:effectLst>
          </p:grpSpPr>
          <p:sp>
            <p:nvSpPr>
              <p:cNvPr id="6" name="矩形: 圆角 5"/>
              <p:cNvSpPr/>
              <p:nvPr/>
            </p:nvSpPr>
            <p:spPr>
              <a:xfrm>
                <a:off x="219974" y="1604514"/>
                <a:ext cx="8704052" cy="210669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deque</a:t>
              </a:r>
              <a:endParaRPr lang="zh-CN" altLang="en-US" sz="2400" dirty="0">
                <a:solidFill>
                  <a:schemeClr val="bg1"/>
                </a:solidFill>
              </a:endParaRPr>
            </a:p>
          </p:txBody>
        </p:sp>
      </p:grpSp>
      <p:grpSp>
        <p:nvGrpSpPr>
          <p:cNvPr id="23" name="组合 22"/>
          <p:cNvGrpSpPr/>
          <p:nvPr/>
        </p:nvGrpSpPr>
        <p:grpSpPr>
          <a:xfrm>
            <a:off x="5182744" y="1731775"/>
            <a:ext cx="3758533" cy="3310287"/>
            <a:chOff x="219974" y="2000284"/>
            <a:chExt cx="8704052" cy="8274309"/>
          </a:xfrm>
        </p:grpSpPr>
        <p:grpSp>
          <p:nvGrpSpPr>
            <p:cNvPr id="24" name="组合 23"/>
            <p:cNvGrpSpPr/>
            <p:nvPr/>
          </p:nvGrpSpPr>
          <p:grpSpPr>
            <a:xfrm>
              <a:off x="219974" y="2014513"/>
              <a:ext cx="8704052" cy="6285841"/>
              <a:chOff x="219974" y="1283819"/>
              <a:chExt cx="8704052" cy="5861738"/>
            </a:xfrm>
            <a:effectLst>
              <a:outerShdw blurRad="50800" dist="69850" dir="2700000" algn="tl" rotWithShape="0">
                <a:prstClr val="black">
                  <a:alpha val="40000"/>
                </a:prstClr>
              </a:outerShdw>
            </a:effectLst>
          </p:grpSpPr>
          <p:sp>
            <p:nvSpPr>
              <p:cNvPr id="27" name="矩形: 圆角 26"/>
              <p:cNvSpPr/>
              <p:nvPr/>
            </p:nvSpPr>
            <p:spPr>
              <a:xfrm>
                <a:off x="219974" y="1604513"/>
                <a:ext cx="8704052" cy="554104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283819"/>
                <a:ext cx="8704052" cy="955492"/>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p:cNvSpPr/>
            <p:nvPr/>
          </p:nvSpPr>
          <p:spPr>
            <a:xfrm>
              <a:off x="319176" y="2896104"/>
              <a:ext cx="8307238" cy="7378489"/>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zh-CN" altLang="en-US" dirty="0"/>
                <a:t>与 </a:t>
              </a:r>
              <a:r>
                <a:rPr lang="en-US" altLang="zh-CN" dirty="0"/>
                <a:t>vector </a:t>
              </a:r>
              <a:r>
                <a:rPr lang="zh-CN" altLang="en-US" dirty="0"/>
                <a:t>类似， </a:t>
              </a:r>
              <a:r>
                <a:rPr lang="en-US" altLang="zh-CN" dirty="0"/>
                <a:t>deque </a:t>
              </a:r>
              <a:r>
                <a:rPr lang="zh-CN" altLang="en-US" dirty="0"/>
                <a:t>支持随机访问</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与 </a:t>
              </a:r>
              <a:r>
                <a:rPr lang="en-US" altLang="zh-CN" dirty="0"/>
                <a:t>vector </a:t>
              </a:r>
              <a:r>
                <a:rPr lang="zh-CN" altLang="en-US" dirty="0"/>
                <a:t>不同的是，</a:t>
              </a:r>
              <a:r>
                <a:rPr lang="en-US" altLang="zh-CN" dirty="0"/>
                <a:t>deque </a:t>
              </a:r>
              <a:r>
                <a:rPr lang="zh-CN" altLang="en-US" dirty="0"/>
                <a:t>可以在</a:t>
              </a:r>
              <a:r>
                <a:rPr lang="zh-CN" altLang="en-US" dirty="0">
                  <a:solidFill>
                    <a:srgbClr val="FF0000"/>
                  </a:solidFill>
                </a:rPr>
                <a:t>首尾两端</a:t>
              </a:r>
              <a:r>
                <a:rPr lang="zh-CN" altLang="en-US" dirty="0"/>
                <a:t>进行快速地插入和删除操作 </a:t>
              </a:r>
              <a:br>
                <a:rPr lang="zh-CN" altLang="en-US" dirty="0"/>
              </a:br>
              <a:r>
                <a:rPr lang="zh-CN" altLang="en-US" dirty="0"/>
                <a:t> </a:t>
              </a:r>
              <a:br>
                <a:rPr lang="zh-CN" altLang="en-US" dirty="0"/>
              </a:br>
              <a:endParaRPr lang="zh-CN" altLang="en-US" dirty="0"/>
            </a:p>
          </p:txBody>
        </p:sp>
      </p:grpSp>
      <p:sp>
        <p:nvSpPr>
          <p:cNvPr id="2" name="矩形 1"/>
          <p:cNvSpPr/>
          <p:nvPr/>
        </p:nvSpPr>
        <p:spPr>
          <a:xfrm>
            <a:off x="292809" y="2246283"/>
            <a:ext cx="5003809" cy="1200329"/>
          </a:xfrm>
          <a:prstGeom prst="rect">
            <a:avLst/>
          </a:prstGeom>
        </p:spPr>
        <p:txBody>
          <a:bodyPr wrap="square">
            <a:spAutoFit/>
          </a:bodyPr>
          <a:lstStyle/>
          <a:p>
            <a:r>
              <a:rPr lang="en-US" altLang="zh-CN" dirty="0">
                <a:solidFill>
                  <a:srgbClr val="000000"/>
                </a:solidFill>
                <a:latin typeface="Consolas" panose="020B0609020204030204" pitchFamily="49" charset="0"/>
              </a:rPr>
              <a:t>deque&lt;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dq</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dq.</a:t>
            </a:r>
            <a:r>
              <a:rPr lang="en-US" altLang="zh-CN" dirty="0" err="1">
                <a:solidFill>
                  <a:srgbClr val="795E26"/>
                </a:solidFill>
                <a:latin typeface="Consolas" panose="020B0609020204030204" pitchFamily="49" charset="0"/>
              </a:rPr>
              <a:t>push_back</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尾部插入一个元素</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dq.</a:t>
            </a:r>
            <a:r>
              <a:rPr lang="en-US" altLang="zh-CN" dirty="0" err="1">
                <a:solidFill>
                  <a:srgbClr val="795E26"/>
                </a:solidFill>
                <a:latin typeface="Consolas" panose="020B0609020204030204" pitchFamily="49" charset="0"/>
              </a:rPr>
              <a:t>push_front</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首部插入一个元素</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dq</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随机访问</a:t>
            </a:r>
            <a:endParaRPr lang="zh-CN" altLang="en-US" b="0" dirty="0">
              <a:solidFill>
                <a:srgbClr val="000000"/>
              </a:solidFill>
              <a:effectLst/>
              <a:latin typeface="Consolas" panose="020B0609020204030204" pitchFamily="49" charset="0"/>
            </a:endParaRPr>
          </a:p>
        </p:txBody>
      </p:sp>
      <p:grpSp>
        <p:nvGrpSpPr>
          <p:cNvPr id="17" name="组合 16"/>
          <p:cNvGrpSpPr/>
          <p:nvPr/>
        </p:nvGrpSpPr>
        <p:grpSpPr>
          <a:xfrm>
            <a:off x="202723" y="4565714"/>
            <a:ext cx="8704052" cy="1394080"/>
            <a:chOff x="236688" y="4121026"/>
            <a:chExt cx="8704052" cy="1394080"/>
          </a:xfrm>
        </p:grpSpPr>
        <p:grpSp>
          <p:nvGrpSpPr>
            <p:cNvPr id="18" name="组合 17"/>
            <p:cNvGrpSpPr/>
            <p:nvPr/>
          </p:nvGrpSpPr>
          <p:grpSpPr>
            <a:xfrm>
              <a:off x="236688" y="4121026"/>
              <a:ext cx="8704052" cy="1394080"/>
              <a:chOff x="219974" y="1604514"/>
              <a:chExt cx="8704052" cy="1300023"/>
            </a:xfrm>
            <a:effectLst>
              <a:outerShdw blurRad="50800" dist="69850" dir="2700000" algn="tl" rotWithShape="0">
                <a:prstClr val="black">
                  <a:alpha val="40000"/>
                </a:prstClr>
              </a:outerShdw>
            </a:effectLst>
          </p:grpSpPr>
          <p:sp>
            <p:nvSpPr>
              <p:cNvPr id="20" name="矩形: 圆角 19"/>
              <p:cNvSpPr/>
              <p:nvPr/>
            </p:nvSpPr>
            <p:spPr>
              <a:xfrm>
                <a:off x="219974" y="1604514"/>
                <a:ext cx="8704052" cy="1300023"/>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7" name="矩形 6"/>
          <p:cNvSpPr/>
          <p:nvPr/>
        </p:nvSpPr>
        <p:spPr>
          <a:xfrm>
            <a:off x="292808" y="5205515"/>
            <a:ext cx="7220799" cy="646331"/>
          </a:xfrm>
          <a:prstGeom prst="rect">
            <a:avLst/>
          </a:prstGeom>
        </p:spPr>
        <p:txBody>
          <a:bodyPr wrap="square">
            <a:spAutoFit/>
          </a:bodyPr>
          <a:lstStyle/>
          <a:p>
            <a:r>
              <a:rPr lang="en-US" altLang="zh-CN" dirty="0">
                <a:solidFill>
                  <a:srgbClr val="000000"/>
                </a:solidFill>
                <a:latin typeface="LMSans10-Regular-Identity-H"/>
              </a:rPr>
              <a:t>deque </a:t>
            </a:r>
            <a:r>
              <a:rPr lang="zh-CN" altLang="en-US" dirty="0">
                <a:solidFill>
                  <a:srgbClr val="000000"/>
                </a:solidFill>
                <a:latin typeface="MicrosoftYaHei"/>
              </a:rPr>
              <a:t>的</a:t>
            </a:r>
            <a:r>
              <a:rPr lang="zh-CN" altLang="en-US" dirty="0">
                <a:solidFill>
                  <a:srgbClr val="FF0000"/>
                </a:solidFill>
                <a:latin typeface="MicrosoftYaHei"/>
              </a:rPr>
              <a:t>随机访问效率</a:t>
            </a:r>
            <a:r>
              <a:rPr lang="zh-CN" altLang="en-US" dirty="0">
                <a:solidFill>
                  <a:srgbClr val="000000"/>
                </a:solidFill>
                <a:latin typeface="MicrosoftYaHei"/>
              </a:rPr>
              <a:t>比容器要低很多。</a:t>
            </a:r>
            <a:br>
              <a:rPr lang="zh-CN" altLang="en-US" dirty="0">
                <a:solidFill>
                  <a:srgbClr val="000000"/>
                </a:solidFill>
                <a:latin typeface="MicrosoftYaHei"/>
              </a:rPr>
            </a:br>
            <a:r>
              <a:rPr lang="zh-CN" altLang="en-US" dirty="0">
                <a:solidFill>
                  <a:srgbClr val="000000"/>
                </a:solidFill>
                <a:latin typeface="MicrosoftYaHei"/>
              </a:rPr>
              <a:t>因其由一些在内存中</a:t>
            </a:r>
            <a:r>
              <a:rPr lang="zh-CN" altLang="en-US" dirty="0">
                <a:solidFill>
                  <a:srgbClr val="FF0000"/>
                </a:solidFill>
                <a:latin typeface="MicrosoftYaHei"/>
              </a:rPr>
              <a:t>互相独立</a:t>
            </a:r>
            <a:r>
              <a:rPr lang="zh-CN" altLang="en-US" dirty="0">
                <a:solidFill>
                  <a:srgbClr val="000000"/>
                </a:solidFill>
                <a:latin typeface="MicrosoftYaHei"/>
              </a:rPr>
              <a:t>的动态数组组成</a:t>
            </a:r>
            <a:r>
              <a:rPr lang="zh-CN" altLang="en-US" dirty="0"/>
              <a:t>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1582036"/>
            <a:ext cx="8670790" cy="2078344"/>
            <a:chOff x="219974" y="2358412"/>
            <a:chExt cx="8704052" cy="2524450"/>
          </a:xfrm>
        </p:grpSpPr>
        <p:grpSp>
          <p:nvGrpSpPr>
            <p:cNvPr id="11" name="组合 10"/>
            <p:cNvGrpSpPr/>
            <p:nvPr/>
          </p:nvGrpSpPr>
          <p:grpSpPr>
            <a:xfrm>
              <a:off x="219974" y="2358415"/>
              <a:ext cx="8704052" cy="2524447"/>
              <a:chOff x="219974" y="1604515"/>
              <a:chExt cx="8704052" cy="2354125"/>
            </a:xfrm>
            <a:effectLst>
              <a:outerShdw blurRad="50800" dist="69850" dir="2700000" algn="tl" rotWithShape="0">
                <a:prstClr val="black">
                  <a:alpha val="40000"/>
                </a:prstClr>
              </a:outerShdw>
            </a:effectLst>
          </p:grpSpPr>
          <p:sp>
            <p:nvSpPr>
              <p:cNvPr id="6" name="矩形: 圆角 5"/>
              <p:cNvSpPr/>
              <p:nvPr/>
            </p:nvSpPr>
            <p:spPr>
              <a:xfrm>
                <a:off x="219974" y="1604515"/>
                <a:ext cx="8704052" cy="235412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err="1">
                  <a:solidFill>
                    <a:schemeClr val="bg1"/>
                  </a:solidFill>
                </a:rPr>
                <a:t>forward_list</a:t>
              </a:r>
              <a:endParaRPr lang="zh-CN" altLang="en-US" sz="2400" dirty="0">
                <a:solidFill>
                  <a:schemeClr val="bg1"/>
                </a:solidFill>
              </a:endParaRPr>
            </a:p>
          </p:txBody>
        </p:sp>
      </p:grpSp>
      <p:grpSp>
        <p:nvGrpSpPr>
          <p:cNvPr id="23" name="组合 22"/>
          <p:cNvGrpSpPr/>
          <p:nvPr/>
        </p:nvGrpSpPr>
        <p:grpSpPr>
          <a:xfrm>
            <a:off x="202723" y="4320469"/>
            <a:ext cx="8670790" cy="1743896"/>
            <a:chOff x="219974" y="2000284"/>
            <a:chExt cx="8704052" cy="2681438"/>
          </a:xfrm>
        </p:grpSpPr>
        <p:grpSp>
          <p:nvGrpSpPr>
            <p:cNvPr id="24" name="组合 23"/>
            <p:cNvGrpSpPr/>
            <p:nvPr/>
          </p:nvGrpSpPr>
          <p:grpSpPr>
            <a:xfrm>
              <a:off x="219974" y="2014515"/>
              <a:ext cx="8704052" cy="2667207"/>
              <a:chOff x="219974" y="1283821"/>
              <a:chExt cx="8704052" cy="2487252"/>
            </a:xfrm>
            <a:effectLst>
              <a:outerShdw blurRad="50800" dist="69850" dir="2700000" algn="tl" rotWithShape="0">
                <a:prstClr val="black">
                  <a:alpha val="40000"/>
                </a:prstClr>
              </a:outerShdw>
            </a:effectLst>
          </p:grpSpPr>
          <p:sp>
            <p:nvSpPr>
              <p:cNvPr id="27" name="矩形: 圆角 26"/>
              <p:cNvSpPr/>
              <p:nvPr/>
            </p:nvSpPr>
            <p:spPr>
              <a:xfrm>
                <a:off x="219974" y="1604512"/>
                <a:ext cx="8704052" cy="2166561"/>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p:cNvSpPr/>
            <p:nvPr/>
          </p:nvSpPr>
          <p:spPr>
            <a:xfrm>
              <a:off x="319177" y="2572676"/>
              <a:ext cx="8307238" cy="1983376"/>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en-US" altLang="zh-CN" dirty="0" err="1"/>
                <a:t>forward_list</a:t>
              </a:r>
              <a:r>
                <a:rPr lang="en-US" altLang="zh-CN" dirty="0"/>
                <a:t> </a:t>
              </a:r>
              <a:r>
                <a:rPr lang="zh-CN" altLang="en-US" dirty="0"/>
                <a:t>仅提供</a:t>
              </a:r>
              <a:r>
                <a:rPr lang="zh-CN" altLang="en-US" dirty="0">
                  <a:solidFill>
                    <a:srgbClr val="FF0000"/>
                  </a:solidFill>
                </a:rPr>
                <a:t>给定位置后面</a:t>
              </a:r>
              <a:r>
                <a:rPr lang="zh-CN" altLang="en-US" dirty="0"/>
                <a:t>的插入删除操作</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err="1"/>
                <a:t>before_begin</a:t>
              </a:r>
              <a:r>
                <a:rPr lang="en-US" altLang="zh-CN" dirty="0"/>
                <a:t> </a:t>
              </a:r>
              <a:r>
                <a:rPr lang="zh-CN" altLang="en-US" dirty="0"/>
                <a:t>成员返回的迭代器不能解引用</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出于性能考虑，</a:t>
              </a:r>
              <a:r>
                <a:rPr lang="en-US" altLang="zh-CN" dirty="0" err="1"/>
                <a:t>forward_list</a:t>
              </a:r>
              <a:r>
                <a:rPr lang="zh-CN" altLang="en-US" dirty="0"/>
                <a:t>放弃了 </a:t>
              </a:r>
              <a:r>
                <a:rPr lang="en-US" altLang="zh-CN" dirty="0"/>
                <a:t>size </a:t>
              </a:r>
              <a:r>
                <a:rPr lang="zh-CN" altLang="en-US" dirty="0"/>
                <a:t>函数 </a:t>
              </a:r>
              <a:endParaRPr lang="zh-CN" altLang="en-US" dirty="0"/>
            </a:p>
          </p:txBody>
        </p:sp>
      </p:grpSp>
      <p:sp>
        <p:nvSpPr>
          <p:cNvPr id="2" name="矩形 1"/>
          <p:cNvSpPr/>
          <p:nvPr/>
        </p:nvSpPr>
        <p:spPr>
          <a:xfrm>
            <a:off x="301546" y="2183052"/>
            <a:ext cx="7228936" cy="1477328"/>
          </a:xfrm>
          <a:prstGeom prst="rect">
            <a:avLst/>
          </a:prstGeom>
        </p:spPr>
        <p:txBody>
          <a:bodyPr wrap="square">
            <a:spAutoFit/>
          </a:bodyPr>
          <a:lstStyle/>
          <a:p>
            <a:r>
              <a:rPr lang="en-US" altLang="zh-CN" dirty="0" err="1">
                <a:solidFill>
                  <a:srgbClr val="000000"/>
                </a:solidFill>
                <a:latin typeface="Consolas" panose="020B0609020204030204" pitchFamily="49" charset="0"/>
              </a:rPr>
              <a:t>forward_list</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flst</a:t>
            </a:r>
            <a:r>
              <a:rPr lang="en-US" altLang="zh-CN" dirty="0">
                <a:solidFill>
                  <a:srgbClr val="000000"/>
                </a:solidFill>
                <a:latin typeface="Consolas" panose="020B0609020204030204" pitchFamily="49" charset="0"/>
              </a:rPr>
              <a:t> =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push_front</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a:t>
            </a:r>
            <a:r>
              <a:rPr lang="en-US" altLang="zh-CN" dirty="0" err="1">
                <a:solidFill>
                  <a:srgbClr val="008000"/>
                </a:solidFill>
                <a:latin typeface="Consolas" panose="020B0609020204030204" pitchFamily="49" charset="0"/>
              </a:rPr>
              <a:t>flst</a:t>
            </a:r>
            <a:r>
              <a:rPr lang="zh-CN" altLang="en-US" dirty="0">
                <a:solidFill>
                  <a:srgbClr val="008000"/>
                </a:solidFill>
                <a:latin typeface="Consolas" panose="020B0609020204030204" pitchFamily="49" charset="0"/>
              </a:rPr>
              <a:t>首部插入数据</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insert_after</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before_begin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同上</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 </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打印输出：</a:t>
            </a:r>
            <a:r>
              <a:rPr lang="en-US" altLang="zh-CN" dirty="0">
                <a:solidFill>
                  <a:srgbClr val="008000"/>
                </a:solidFill>
                <a:latin typeface="Consolas" panose="020B0609020204030204" pitchFamily="49" charset="0"/>
              </a:rPr>
              <a:t>0 1 2 3</a:t>
            </a:r>
            <a:endParaRPr lang="zh-CN" altLang="en-US" b="0" dirty="0">
              <a:solidFill>
                <a:srgbClr val="000000"/>
              </a:solidFill>
              <a:effectLst/>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17" name="组合 16"/>
          <p:cNvGrpSpPr/>
          <p:nvPr/>
        </p:nvGrpSpPr>
        <p:grpSpPr>
          <a:xfrm>
            <a:off x="202723" y="2157724"/>
            <a:ext cx="8670790" cy="1171333"/>
            <a:chOff x="219974" y="2358412"/>
            <a:chExt cx="8704052" cy="1422754"/>
          </a:xfrm>
        </p:grpSpPr>
        <p:grpSp>
          <p:nvGrpSpPr>
            <p:cNvPr id="18" name="组合 17"/>
            <p:cNvGrpSpPr/>
            <p:nvPr/>
          </p:nvGrpSpPr>
          <p:grpSpPr>
            <a:xfrm>
              <a:off x="219974" y="2358415"/>
              <a:ext cx="8704052" cy="1422751"/>
              <a:chOff x="219974" y="1604515"/>
              <a:chExt cx="8704052" cy="1326759"/>
            </a:xfrm>
            <a:effectLst>
              <a:outerShdw blurRad="50800" dist="69850" dir="2700000" algn="tl" rotWithShape="0">
                <a:prstClr val="black">
                  <a:alpha val="40000"/>
                </a:prstClr>
              </a:outerShdw>
            </a:effectLst>
          </p:grpSpPr>
          <p:sp>
            <p:nvSpPr>
              <p:cNvPr id="20" name="矩形: 圆角 19"/>
              <p:cNvSpPr/>
              <p:nvPr/>
            </p:nvSpPr>
            <p:spPr>
              <a:xfrm>
                <a:off x="219974" y="1604515"/>
                <a:ext cx="8704052" cy="132675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distance </a:t>
              </a:r>
              <a:r>
                <a:rPr lang="zh-CN" altLang="en-US" sz="2400" dirty="0">
                  <a:solidFill>
                    <a:schemeClr val="bg1"/>
                  </a:solidFill>
                </a:rPr>
                <a:t>获取 </a:t>
              </a:r>
              <a:r>
                <a:rPr lang="en-US" altLang="zh-CN" sz="2400" dirty="0" err="1">
                  <a:solidFill>
                    <a:schemeClr val="bg1"/>
                  </a:solidFill>
                </a:rPr>
                <a:t>forward_list</a:t>
              </a:r>
              <a:r>
                <a:rPr lang="en-US" altLang="zh-CN" sz="2400" dirty="0">
                  <a:solidFill>
                    <a:schemeClr val="bg1"/>
                  </a:solidFill>
                </a:rPr>
                <a:t> </a:t>
              </a:r>
              <a:r>
                <a:rPr lang="zh-CN" altLang="en-US" sz="2400" dirty="0">
                  <a:solidFill>
                    <a:schemeClr val="bg1"/>
                  </a:solidFill>
                </a:rPr>
                <a:t>元素数目</a:t>
              </a:r>
              <a:endParaRPr lang="zh-CN" altLang="en-US" sz="2400" dirty="0">
                <a:solidFill>
                  <a:schemeClr val="bg1"/>
                </a:solidFill>
              </a:endParaRPr>
            </a:p>
          </p:txBody>
        </p:sp>
      </p:grpSp>
      <p:sp>
        <p:nvSpPr>
          <p:cNvPr id="7" name="矩形 6"/>
          <p:cNvSpPr/>
          <p:nvPr/>
        </p:nvSpPr>
        <p:spPr>
          <a:xfrm>
            <a:off x="301546" y="2628866"/>
            <a:ext cx="5986732" cy="646331"/>
          </a:xfrm>
          <a:prstGeom prst="rect">
            <a:avLst/>
          </a:prstGeom>
        </p:spPr>
        <p:txBody>
          <a:bodyPr wrap="square">
            <a:spAutoFit/>
          </a:bodyPr>
          <a:lstStyle/>
          <a:p>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"size: "</a:t>
            </a:r>
            <a:r>
              <a:rPr lang="en-US" altLang="zh-CN" dirty="0">
                <a:solidFill>
                  <a:srgbClr val="000000"/>
                </a:solidFill>
                <a:latin typeface="Consolas" panose="020B0609020204030204" pitchFamily="49" charset="0"/>
              </a:rPr>
              <a:t> &lt;&lt;</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	distance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22" name="组合 21"/>
          <p:cNvGrpSpPr/>
          <p:nvPr/>
        </p:nvGrpSpPr>
        <p:grpSpPr>
          <a:xfrm>
            <a:off x="202723" y="4143019"/>
            <a:ext cx="8704052" cy="1394080"/>
            <a:chOff x="236688" y="4121026"/>
            <a:chExt cx="8704052" cy="1394080"/>
          </a:xfrm>
        </p:grpSpPr>
        <p:grpSp>
          <p:nvGrpSpPr>
            <p:cNvPr id="29" name="组合 28"/>
            <p:cNvGrpSpPr/>
            <p:nvPr/>
          </p:nvGrpSpPr>
          <p:grpSpPr>
            <a:xfrm>
              <a:off x="236688" y="4121026"/>
              <a:ext cx="8704052" cy="1394080"/>
              <a:chOff x="219974" y="1604514"/>
              <a:chExt cx="8704052" cy="1300023"/>
            </a:xfrm>
            <a:effectLst>
              <a:outerShdw blurRad="50800" dist="69850" dir="2700000" algn="tl" rotWithShape="0">
                <a:prstClr val="black">
                  <a:alpha val="40000"/>
                </a:prstClr>
              </a:outerShdw>
            </a:effectLst>
          </p:grpSpPr>
          <p:sp>
            <p:nvSpPr>
              <p:cNvPr id="31" name="矩形: 圆角 30"/>
              <p:cNvSpPr/>
              <p:nvPr/>
            </p:nvSpPr>
            <p:spPr>
              <a:xfrm>
                <a:off x="219974" y="1604514"/>
                <a:ext cx="8704052" cy="1300023"/>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顶角 31"/>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3" name="矩形 2"/>
          <p:cNvSpPr/>
          <p:nvPr/>
        </p:nvSpPr>
        <p:spPr>
          <a:xfrm>
            <a:off x="327047" y="4683230"/>
            <a:ext cx="8463270"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与 </a:t>
            </a:r>
            <a:r>
              <a:rPr lang="en-US" altLang="zh-CN" dirty="0">
                <a:solidFill>
                  <a:srgbClr val="000000"/>
                </a:solidFill>
                <a:latin typeface="LMSans10-Regular-Identity-H"/>
              </a:rPr>
              <a:t>vector</a:t>
            </a:r>
            <a:r>
              <a:rPr lang="zh-CN" altLang="en-US" dirty="0">
                <a:solidFill>
                  <a:srgbClr val="000000"/>
                </a:solidFill>
                <a:latin typeface="MicrosoftYaHei"/>
              </a:rPr>
              <a:t>、 </a:t>
            </a:r>
            <a:r>
              <a:rPr lang="en-US" altLang="zh-CN" dirty="0">
                <a:solidFill>
                  <a:srgbClr val="000000"/>
                </a:solidFill>
                <a:latin typeface="LMSans10-Regular-Identity-H"/>
              </a:rPr>
              <a:t>array</a:t>
            </a:r>
            <a:r>
              <a:rPr lang="zh-CN" altLang="en-US" dirty="0">
                <a:solidFill>
                  <a:srgbClr val="000000"/>
                </a:solidFill>
                <a:latin typeface="MicrosoftYaHei"/>
              </a:rPr>
              <a:t>、 </a:t>
            </a:r>
            <a:r>
              <a:rPr lang="en-US" altLang="zh-CN" dirty="0">
                <a:solidFill>
                  <a:srgbClr val="000000"/>
                </a:solidFill>
                <a:latin typeface="LMSans10-Regular-Identity-H"/>
              </a:rPr>
              <a:t>deque </a:t>
            </a:r>
            <a:r>
              <a:rPr lang="zh-CN" altLang="en-US" dirty="0">
                <a:solidFill>
                  <a:srgbClr val="000000"/>
                </a:solidFill>
                <a:latin typeface="MicrosoftYaHei"/>
              </a:rPr>
              <a:t>相比， </a:t>
            </a:r>
            <a:r>
              <a:rPr lang="en-US" altLang="zh-CN" dirty="0" err="1">
                <a:solidFill>
                  <a:srgbClr val="000000"/>
                </a:solidFill>
                <a:latin typeface="LMSans10-Regular-Identity-H"/>
              </a:rPr>
              <a:t>forward_list</a:t>
            </a:r>
            <a:r>
              <a:rPr lang="zh-CN" altLang="en-US" dirty="0">
                <a:solidFill>
                  <a:srgbClr val="FF0000"/>
                </a:solidFill>
                <a:latin typeface="MicrosoftYaHei"/>
              </a:rPr>
              <a:t>不支持随机访问</a:t>
            </a:r>
            <a:endParaRPr lang="en-US" altLang="zh-CN" dirty="0">
              <a:solidFill>
                <a:srgbClr val="FF0000"/>
              </a:solidFill>
              <a:latin typeface="MicrosoftYaHei"/>
            </a:endParaRPr>
          </a:p>
          <a:p>
            <a:pPr marL="285750" indent="-285750">
              <a:buClr>
                <a:srgbClr val="262686"/>
              </a:buClr>
              <a:buSzPct val="80000"/>
              <a:buFont typeface="Wingdings" panose="05000000000000000000" pitchFamily="2" charset="2"/>
              <a:buChar char="l"/>
            </a:pPr>
            <a:r>
              <a:rPr lang="zh-CN" altLang="en-US" dirty="0"/>
              <a:t>对元素的</a:t>
            </a:r>
            <a:r>
              <a:rPr lang="zh-CN" altLang="en-US" dirty="0">
                <a:solidFill>
                  <a:srgbClr val="FF0000"/>
                </a:solidFill>
              </a:rPr>
              <a:t>插入、删除、移动</a:t>
            </a:r>
            <a:r>
              <a:rPr lang="zh-CN" altLang="en-US" dirty="0"/>
              <a:t>等操作，它的性能要好于前三者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1219728"/>
            <a:ext cx="8670790" cy="2769988"/>
            <a:chOff x="219974" y="2358412"/>
            <a:chExt cx="8704052" cy="3364552"/>
          </a:xfrm>
        </p:grpSpPr>
        <p:grpSp>
          <p:nvGrpSpPr>
            <p:cNvPr id="11" name="组合 10"/>
            <p:cNvGrpSpPr/>
            <p:nvPr/>
          </p:nvGrpSpPr>
          <p:grpSpPr>
            <a:xfrm>
              <a:off x="219974" y="2358414"/>
              <a:ext cx="8704052" cy="3364550"/>
              <a:chOff x="219974" y="1604514"/>
              <a:chExt cx="8704052" cy="3137547"/>
            </a:xfrm>
            <a:effectLst>
              <a:outerShdw blurRad="50800" dist="69850" dir="2700000" algn="tl" rotWithShape="0">
                <a:prstClr val="black">
                  <a:alpha val="40000"/>
                </a:prstClr>
              </a:outerShdw>
            </a:effectLst>
          </p:grpSpPr>
          <p:sp>
            <p:nvSpPr>
              <p:cNvPr id="6" name="矩形: 圆角 5"/>
              <p:cNvSpPr/>
              <p:nvPr/>
            </p:nvSpPr>
            <p:spPr>
              <a:xfrm>
                <a:off x="219974" y="1604514"/>
                <a:ext cx="8704052" cy="313754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list</a:t>
              </a:r>
              <a:endParaRPr lang="zh-CN" altLang="en-US" sz="2400" dirty="0">
                <a:solidFill>
                  <a:schemeClr val="bg1"/>
                </a:solidFill>
              </a:endParaRPr>
            </a:p>
          </p:txBody>
        </p:sp>
      </p:grpSp>
      <p:grpSp>
        <p:nvGrpSpPr>
          <p:cNvPr id="23" name="组合 22"/>
          <p:cNvGrpSpPr/>
          <p:nvPr/>
        </p:nvGrpSpPr>
        <p:grpSpPr>
          <a:xfrm>
            <a:off x="202723" y="4320469"/>
            <a:ext cx="8670790" cy="2172405"/>
            <a:chOff x="219974" y="2000284"/>
            <a:chExt cx="8704052" cy="3340319"/>
          </a:xfrm>
        </p:grpSpPr>
        <p:grpSp>
          <p:nvGrpSpPr>
            <p:cNvPr id="24" name="组合 23"/>
            <p:cNvGrpSpPr/>
            <p:nvPr/>
          </p:nvGrpSpPr>
          <p:grpSpPr>
            <a:xfrm>
              <a:off x="219974" y="2014515"/>
              <a:ext cx="8704052" cy="3326088"/>
              <a:chOff x="219974" y="1283821"/>
              <a:chExt cx="8704052" cy="3101679"/>
            </a:xfrm>
            <a:effectLst>
              <a:outerShdw blurRad="50800" dist="69850" dir="2700000" algn="tl" rotWithShape="0">
                <a:prstClr val="black">
                  <a:alpha val="40000"/>
                </a:prstClr>
              </a:outerShdw>
            </a:effectLst>
          </p:grpSpPr>
          <p:sp>
            <p:nvSpPr>
              <p:cNvPr id="27" name="矩形: 圆角 26"/>
              <p:cNvSpPr/>
              <p:nvPr/>
            </p:nvSpPr>
            <p:spPr>
              <a:xfrm>
                <a:off x="219974" y="1604512"/>
                <a:ext cx="8704052" cy="2780988"/>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p:cNvSpPr/>
            <p:nvPr/>
          </p:nvSpPr>
          <p:spPr>
            <a:xfrm>
              <a:off x="319176" y="2572676"/>
              <a:ext cx="8495355" cy="2622251"/>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en-US" altLang="zh-CN" dirty="0"/>
                <a:t>list </a:t>
              </a:r>
              <a:r>
                <a:rPr lang="zh-CN" altLang="en-US" dirty="0"/>
                <a:t>是一个</a:t>
              </a:r>
              <a:r>
                <a:rPr lang="zh-CN" altLang="en-US" dirty="0">
                  <a:solidFill>
                    <a:srgbClr val="FF0000"/>
                  </a:solidFill>
                </a:rPr>
                <a:t>双向链表</a:t>
              </a:r>
              <a:endParaRPr lang="en-US" altLang="zh-CN" dirty="0">
                <a:solidFill>
                  <a:srgbClr val="FF0000"/>
                </a:solidFill>
              </a:endParaRPr>
            </a:p>
            <a:p>
              <a:pPr marL="285750" indent="-285750">
                <a:lnSpc>
                  <a:spcPct val="150000"/>
                </a:lnSpc>
                <a:buClr>
                  <a:srgbClr val="262686"/>
                </a:buClr>
                <a:buSzPct val="80000"/>
                <a:buFont typeface="Wingdings" panose="05000000000000000000" pitchFamily="2" charset="2"/>
                <a:buChar char="l"/>
              </a:pPr>
              <a:r>
                <a:rPr lang="zh-CN" altLang="en-US" dirty="0"/>
                <a:t>除了 </a:t>
              </a:r>
              <a:r>
                <a:rPr lang="en-US" altLang="zh-CN" dirty="0"/>
                <a:t>insert</a:t>
              </a:r>
              <a:r>
                <a:rPr lang="zh-CN" altLang="en-US" dirty="0"/>
                <a:t>、 </a:t>
              </a:r>
              <a:r>
                <a:rPr lang="en-US" altLang="zh-CN" dirty="0" err="1"/>
                <a:t>push_back</a:t>
              </a:r>
              <a:r>
                <a:rPr lang="en-US" altLang="zh-CN" dirty="0"/>
                <a:t> </a:t>
              </a:r>
              <a:r>
                <a:rPr lang="zh-CN" altLang="en-US" dirty="0"/>
                <a:t>等成员可以执行插入操作外，可以使用 </a:t>
              </a:r>
              <a:r>
                <a:rPr lang="en-US" altLang="zh-CN" dirty="0"/>
                <a:t>splice </a:t>
              </a:r>
              <a:r>
                <a:rPr lang="zh-CN" altLang="en-US" dirty="0"/>
                <a:t>成员将一个 </a:t>
              </a:r>
              <a:r>
                <a:rPr lang="en-US" altLang="zh-CN" dirty="0"/>
                <a:t>list </a:t>
              </a:r>
              <a:r>
                <a:rPr lang="zh-CN" altLang="en-US" dirty="0"/>
                <a:t>中的元素</a:t>
              </a:r>
              <a:r>
                <a:rPr lang="zh-CN" altLang="en-US" dirty="0">
                  <a:solidFill>
                    <a:srgbClr val="FF0000"/>
                  </a:solidFill>
                </a:rPr>
                <a:t>转移</a:t>
              </a:r>
              <a:r>
                <a:rPr lang="zh-CN" altLang="en-US" dirty="0"/>
                <a:t>到另外一个 </a:t>
              </a:r>
              <a:r>
                <a:rPr lang="en-US" altLang="zh-CN" dirty="0"/>
                <a:t>list </a:t>
              </a:r>
              <a:r>
                <a:rPr lang="zh-CN" altLang="en-US" dirty="0"/>
                <a:t>中</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a:t>splice </a:t>
              </a:r>
              <a:r>
                <a:rPr lang="zh-CN" altLang="en-US" dirty="0"/>
                <a:t>函数调用执行完后， </a:t>
              </a:r>
              <a:r>
                <a:rPr lang="en-US" altLang="zh-CN" dirty="0"/>
                <a:t>lst2 </a:t>
              </a:r>
              <a:r>
                <a:rPr lang="zh-CN" altLang="en-US" dirty="0"/>
                <a:t>变为空列表</a:t>
              </a:r>
              <a:endParaRPr lang="zh-CN" altLang="en-US" dirty="0"/>
            </a:p>
          </p:txBody>
        </p:sp>
      </p:grpSp>
      <p:sp>
        <p:nvSpPr>
          <p:cNvPr id="3" name="矩形 2"/>
          <p:cNvSpPr/>
          <p:nvPr/>
        </p:nvSpPr>
        <p:spPr>
          <a:xfrm>
            <a:off x="270487" y="1681393"/>
            <a:ext cx="9825487" cy="2308324"/>
          </a:xfrm>
          <a:prstGeom prst="rect">
            <a:avLst/>
          </a:prstGeom>
        </p:spPr>
        <p:txBody>
          <a:bodyPr wrap="square">
            <a:spAutoFit/>
          </a:bodyPr>
          <a:lstStyle/>
          <a:p>
            <a:r>
              <a:rPr lang="en-US" altLang="zh-CN" dirty="0">
                <a:solidFill>
                  <a:srgbClr val="000000"/>
                </a:solidFill>
                <a:latin typeface="Consolas" panose="020B0609020204030204" pitchFamily="49" charset="0"/>
              </a:rPr>
              <a:t>list&lt;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lst1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lst2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push_back</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a:t>
            </a:r>
            <a:r>
              <a:rPr lang="en-US" altLang="zh-CN" dirty="0">
                <a:solidFill>
                  <a:srgbClr val="008000"/>
                </a:solidFill>
                <a:latin typeface="Consolas" panose="020B0609020204030204" pitchFamily="49" charset="0"/>
              </a:rPr>
              <a:t>lst1</a:t>
            </a:r>
            <a:r>
              <a:rPr lang="zh-CN" altLang="en-US" dirty="0">
                <a:solidFill>
                  <a:srgbClr val="008000"/>
                </a:solidFill>
                <a:latin typeface="Consolas" panose="020B0609020204030204" pitchFamily="49" charset="0"/>
              </a:rPr>
              <a:t>的尾部插入元素</a:t>
            </a:r>
            <a:r>
              <a:rPr lang="en-US" altLang="zh-CN" dirty="0">
                <a:solidFill>
                  <a:srgbClr val="008000"/>
                </a:solidFill>
                <a:latin typeface="Consolas" panose="020B0609020204030204" pitchFamily="49" charset="0"/>
              </a:rPr>
              <a:t>5</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lst2.</a:t>
            </a:r>
            <a:r>
              <a:rPr lang="en-US" altLang="zh-CN" dirty="0">
                <a:solidFill>
                  <a:srgbClr val="795E26"/>
                </a:solidFill>
                <a:latin typeface="Consolas" panose="020B0609020204030204" pitchFamily="49" charset="0"/>
              </a:rPr>
              <a:t>push_front</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a:t>
            </a:r>
            <a:r>
              <a:rPr lang="en-US" altLang="zh-CN" dirty="0">
                <a:solidFill>
                  <a:srgbClr val="008000"/>
                </a:solidFill>
                <a:latin typeface="Consolas" panose="020B0609020204030204" pitchFamily="49" charset="0"/>
              </a:rPr>
              <a:t>lst2</a:t>
            </a:r>
            <a:r>
              <a:rPr lang="zh-CN" altLang="en-US" dirty="0">
                <a:solidFill>
                  <a:srgbClr val="008000"/>
                </a:solidFill>
                <a:latin typeface="Consolas" panose="020B0609020204030204" pitchFamily="49" charset="0"/>
              </a:rPr>
              <a:t>的首部插入元素</a:t>
            </a:r>
            <a:r>
              <a:rPr lang="en-US" altLang="zh-CN" dirty="0">
                <a:solidFill>
                  <a:srgbClr val="008000"/>
                </a:solidFill>
                <a:latin typeface="Consolas" panose="020B0609020204030204" pitchFamily="49" charset="0"/>
              </a:rPr>
              <a:t>0</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pos =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找到指向元素</a:t>
            </a:r>
            <a:r>
              <a:rPr lang="en-US" altLang="zh-CN" dirty="0">
                <a:solidFill>
                  <a:srgbClr val="008000"/>
                </a:solidFill>
                <a:latin typeface="Consolas" panose="020B0609020204030204" pitchFamily="49" charset="0"/>
              </a:rPr>
              <a:t>5</a:t>
            </a:r>
            <a:r>
              <a:rPr lang="zh-CN" altLang="en-US" dirty="0">
                <a:solidFill>
                  <a:srgbClr val="008000"/>
                </a:solidFill>
                <a:latin typeface="Consolas" panose="020B0609020204030204" pitchFamily="49" charset="0"/>
              </a:rPr>
              <a:t>的迭代器</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(pos,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在此位置插入元素</a:t>
            </a:r>
            <a:r>
              <a:rPr lang="en-US" altLang="zh-CN" dirty="0">
                <a:solidFill>
                  <a:srgbClr val="008000"/>
                </a:solidFill>
                <a:latin typeface="Consolas" panose="020B0609020204030204" pitchFamily="49" charset="0"/>
              </a:rPr>
              <a:t>4</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splice</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lst2);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lst2</a:t>
            </a:r>
            <a:r>
              <a:rPr lang="zh-CN" altLang="en-US" dirty="0">
                <a:solidFill>
                  <a:srgbClr val="008000"/>
                </a:solidFill>
                <a:latin typeface="Consolas" panose="020B0609020204030204" pitchFamily="49" charset="0"/>
              </a:rPr>
              <a:t>插入到</a:t>
            </a:r>
            <a:r>
              <a:rPr lang="en-US" altLang="zh-CN" dirty="0">
                <a:solidFill>
                  <a:srgbClr val="008000"/>
                </a:solidFill>
                <a:latin typeface="Consolas" panose="020B0609020204030204" pitchFamily="49" charset="0"/>
              </a:rPr>
              <a:t>lst1</a:t>
            </a:r>
            <a:r>
              <a:rPr lang="zh-CN" altLang="en-US" dirty="0">
                <a:solidFill>
                  <a:srgbClr val="008000"/>
                </a:solidFill>
                <a:latin typeface="Consolas" panose="020B0609020204030204" pitchFamily="49" charset="0"/>
              </a:rPr>
              <a:t>中第</a:t>
            </a:r>
            <a:r>
              <a:rPr lang="en-US" altLang="zh-CN" dirty="0">
                <a:solidFill>
                  <a:srgbClr val="008000"/>
                </a:solidFill>
                <a:latin typeface="Consolas" panose="020B0609020204030204" pitchFamily="49" charset="0"/>
              </a:rPr>
              <a:t>1</a:t>
            </a:r>
            <a:r>
              <a:rPr lang="zh-CN" altLang="en-US" dirty="0">
                <a:solidFill>
                  <a:srgbClr val="008000"/>
                </a:solidFill>
                <a:latin typeface="Consolas" panose="020B0609020204030204" pitchFamily="49" charset="0"/>
              </a:rPr>
              <a:t>个元素位置</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lst1.</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lst1.</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 </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打印输出：</a:t>
            </a:r>
            <a:r>
              <a:rPr lang="en-US" altLang="zh-CN" dirty="0">
                <a:solidFill>
                  <a:srgbClr val="008000"/>
                </a:solidFill>
                <a:latin typeface="Consolas" panose="020B0609020204030204" pitchFamily="49" charset="0"/>
              </a:rPr>
              <a:t>0 1 2 3 4 5</a:t>
            </a:r>
            <a:endParaRPr lang="zh-CN" altLang="en-US" b="0" dirty="0">
              <a:solidFill>
                <a:srgbClr val="000000"/>
              </a:solidFill>
              <a:effectLst/>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1616542"/>
            <a:ext cx="8670790" cy="2481005"/>
            <a:chOff x="219974" y="2358412"/>
            <a:chExt cx="8704052" cy="3013540"/>
          </a:xfrm>
        </p:grpSpPr>
        <p:grpSp>
          <p:nvGrpSpPr>
            <p:cNvPr id="11" name="组合 10"/>
            <p:cNvGrpSpPr/>
            <p:nvPr/>
          </p:nvGrpSpPr>
          <p:grpSpPr>
            <a:xfrm>
              <a:off x="219974" y="2358414"/>
              <a:ext cx="8704052" cy="3013538"/>
              <a:chOff x="219974" y="1604514"/>
              <a:chExt cx="8704052" cy="2810217"/>
            </a:xfrm>
            <a:effectLst>
              <a:outerShdw blurRad="50800" dist="69850" dir="2700000" algn="tl" rotWithShape="0">
                <a:prstClr val="black">
                  <a:alpha val="40000"/>
                </a:prstClr>
              </a:outerShdw>
            </a:effectLst>
          </p:grpSpPr>
          <p:sp>
            <p:nvSpPr>
              <p:cNvPr id="6" name="矩形: 圆角 5"/>
              <p:cNvSpPr/>
              <p:nvPr/>
            </p:nvSpPr>
            <p:spPr>
              <a:xfrm>
                <a:off x="219974" y="1604514"/>
                <a:ext cx="8704052" cy="281021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splice </a:t>
              </a:r>
              <a:r>
                <a:rPr lang="zh-CN" altLang="en-US" sz="2400" dirty="0">
                  <a:solidFill>
                    <a:schemeClr val="bg1"/>
                  </a:solidFill>
                </a:rPr>
                <a:t>移动某一范围元素</a:t>
              </a:r>
              <a:endParaRPr lang="zh-CN" altLang="en-US" sz="2400" dirty="0">
                <a:solidFill>
                  <a:schemeClr val="bg1"/>
                </a:solidFill>
              </a:endParaRPr>
            </a:p>
          </p:txBody>
        </p:sp>
      </p:grpSp>
      <p:grpSp>
        <p:nvGrpSpPr>
          <p:cNvPr id="23" name="组合 22"/>
          <p:cNvGrpSpPr/>
          <p:nvPr/>
        </p:nvGrpSpPr>
        <p:grpSpPr>
          <a:xfrm>
            <a:off x="202723" y="4587887"/>
            <a:ext cx="8670790" cy="1370147"/>
            <a:chOff x="219974" y="2000284"/>
            <a:chExt cx="8704052" cy="2106756"/>
          </a:xfrm>
        </p:grpSpPr>
        <p:grpSp>
          <p:nvGrpSpPr>
            <p:cNvPr id="24" name="组合 23"/>
            <p:cNvGrpSpPr/>
            <p:nvPr/>
          </p:nvGrpSpPr>
          <p:grpSpPr>
            <a:xfrm>
              <a:off x="219974" y="2014515"/>
              <a:ext cx="8704052" cy="2092525"/>
              <a:chOff x="219974" y="1283821"/>
              <a:chExt cx="8704052" cy="1951344"/>
            </a:xfrm>
            <a:effectLst>
              <a:outerShdw blurRad="50800" dist="69850" dir="2700000" algn="tl" rotWithShape="0">
                <a:prstClr val="black">
                  <a:alpha val="40000"/>
                </a:prstClr>
              </a:outerShdw>
            </a:effectLst>
          </p:grpSpPr>
          <p:sp>
            <p:nvSpPr>
              <p:cNvPr id="27" name="矩形: 圆角 26"/>
              <p:cNvSpPr/>
              <p:nvPr/>
            </p:nvSpPr>
            <p:spPr>
              <a:xfrm>
                <a:off x="219974" y="1604512"/>
                <a:ext cx="8704052" cy="1630653"/>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p:cNvSpPr/>
            <p:nvPr/>
          </p:nvSpPr>
          <p:spPr>
            <a:xfrm>
              <a:off x="319176" y="2572676"/>
              <a:ext cx="8495355" cy="1344500"/>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en-US" altLang="zh-CN" dirty="0"/>
                <a:t>splice </a:t>
              </a:r>
              <a:r>
                <a:rPr lang="zh-CN" altLang="en-US" dirty="0"/>
                <a:t>调用将 </a:t>
              </a:r>
              <a:r>
                <a:rPr lang="en-US" altLang="zh-CN" dirty="0"/>
                <a:t>lst3 </a:t>
              </a:r>
              <a:r>
                <a:rPr lang="zh-CN" altLang="en-US" dirty="0"/>
                <a:t>中从 </a:t>
              </a:r>
              <a:r>
                <a:rPr lang="en-US" altLang="zh-CN" dirty="0"/>
                <a:t>begin </a:t>
              </a:r>
              <a:r>
                <a:rPr lang="zh-CN" altLang="en-US" dirty="0"/>
                <a:t>到 </a:t>
              </a:r>
              <a:r>
                <a:rPr lang="en-US" altLang="zh-CN" dirty="0"/>
                <a:t>it </a:t>
              </a:r>
              <a:r>
                <a:rPr lang="zh-CN" altLang="en-US" dirty="0"/>
                <a:t>范围内的元素转移到 </a:t>
              </a:r>
              <a:r>
                <a:rPr lang="en-US" altLang="zh-CN" dirty="0"/>
                <a:t>lst1 </a:t>
              </a:r>
              <a:r>
                <a:rPr lang="zh-CN" altLang="en-US" dirty="0"/>
                <a:t>的尾部</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上面 </a:t>
              </a:r>
              <a:r>
                <a:rPr lang="en-US" altLang="zh-CN" dirty="0"/>
                <a:t>splice </a:t>
              </a:r>
              <a:r>
                <a:rPr lang="zh-CN" altLang="en-US" dirty="0"/>
                <a:t>调用结束时， </a:t>
              </a:r>
              <a:r>
                <a:rPr lang="en-US" altLang="zh-CN" dirty="0"/>
                <a:t>lst1 </a:t>
              </a:r>
              <a:r>
                <a:rPr lang="zh-CN" altLang="en-US" dirty="0"/>
                <a:t>的尾部新增两个元素， </a:t>
              </a:r>
              <a:r>
                <a:rPr lang="en-US" altLang="zh-CN" dirty="0"/>
                <a:t>lst3 </a:t>
              </a:r>
              <a:r>
                <a:rPr lang="zh-CN" altLang="en-US" dirty="0"/>
                <a:t>剩余 </a:t>
              </a:r>
              <a:r>
                <a:rPr lang="en-US" altLang="zh-CN" dirty="0"/>
                <a:t>1 </a:t>
              </a:r>
              <a:r>
                <a:rPr lang="zh-CN" altLang="en-US" dirty="0"/>
                <a:t>个元素</a:t>
              </a:r>
              <a:endParaRPr lang="zh-CN" altLang="en-US" dirty="0"/>
            </a:p>
          </p:txBody>
        </p:sp>
      </p:grpSp>
      <p:sp>
        <p:nvSpPr>
          <p:cNvPr id="2" name="矩形 1"/>
          <p:cNvSpPr/>
          <p:nvPr/>
        </p:nvSpPr>
        <p:spPr>
          <a:xfrm>
            <a:off x="301546" y="2249028"/>
            <a:ext cx="7254815" cy="1754326"/>
          </a:xfrm>
          <a:prstGeom prst="rect">
            <a:avLst/>
          </a:prstGeom>
        </p:spPr>
        <p:txBody>
          <a:bodyPr wrap="square">
            <a:spAutoFit/>
          </a:bodyPr>
          <a:lstStyle/>
          <a:p>
            <a:r>
              <a:rPr lang="en-US" altLang="zh-CN" dirty="0">
                <a:solidFill>
                  <a:srgbClr val="000000"/>
                </a:solidFill>
                <a:latin typeface="Consolas" panose="020B0609020204030204" pitchFamily="49" charset="0"/>
              </a:rPr>
              <a:t>list&lt;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lst3 = { </a:t>
            </a:r>
            <a:r>
              <a:rPr lang="en-US" altLang="zh-CN" dirty="0">
                <a:solidFill>
                  <a:srgbClr val="09885A"/>
                </a:solidFill>
                <a:latin typeface="Consolas" panose="020B0609020204030204" pitchFamily="49" charset="0"/>
              </a:rPr>
              <a:t>6</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7</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8</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lst3.</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it</a:t>
            </a:r>
            <a:r>
              <a:rPr lang="zh-CN" altLang="en-US" dirty="0">
                <a:solidFill>
                  <a:srgbClr val="008000"/>
                </a:solidFill>
                <a:latin typeface="Consolas" panose="020B0609020204030204" pitchFamily="49" charset="0"/>
              </a:rPr>
              <a:t>后移两个位置</a:t>
            </a:r>
            <a:endParaRPr lang="zh-CN" altLang="en-US"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advance</a:t>
            </a:r>
            <a:r>
              <a:rPr lang="en-US" altLang="zh-CN" dirty="0">
                <a:solidFill>
                  <a:srgbClr val="000000"/>
                </a:solidFill>
                <a:latin typeface="Consolas" panose="020B0609020204030204" pitchFamily="49" charset="0"/>
              </a:rPr>
              <a:t>(it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lst3</a:t>
            </a:r>
            <a:r>
              <a:rPr lang="zh-CN" altLang="en-US" dirty="0">
                <a:solidFill>
                  <a:srgbClr val="008000"/>
                </a:solidFill>
                <a:latin typeface="Consolas" panose="020B0609020204030204" pitchFamily="49" charset="0"/>
              </a:rPr>
              <a:t>中前两个元素转移到</a:t>
            </a:r>
            <a:r>
              <a:rPr lang="en-US" altLang="zh-CN" dirty="0">
                <a:solidFill>
                  <a:srgbClr val="008000"/>
                </a:solidFill>
                <a:latin typeface="Consolas" panose="020B0609020204030204" pitchFamily="49" charset="0"/>
              </a:rPr>
              <a:t>lst1</a:t>
            </a:r>
            <a:r>
              <a:rPr lang="zh-CN" altLang="en-US" dirty="0">
                <a:solidFill>
                  <a:srgbClr val="008000"/>
                </a:solidFill>
                <a:latin typeface="Consolas" panose="020B0609020204030204" pitchFamily="49" charset="0"/>
              </a:rPr>
              <a:t>的尾部</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splice</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lst3, lst3.</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(),it);</a:t>
            </a:r>
            <a:endParaRPr lang="en-US" altLang="zh-CN" b="0" dirty="0">
              <a:solidFill>
                <a:srgbClr val="000000"/>
              </a:solidFill>
              <a:effectLst/>
              <a:latin typeface="Consolas" panose="020B060902020403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75620"/>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p:cNvGrpSpPr/>
          <p:nvPr/>
        </p:nvGrpSpPr>
        <p:grpSpPr>
          <a:xfrm>
            <a:off x="202723" y="995446"/>
            <a:ext cx="8670790" cy="3999253"/>
            <a:chOff x="219974" y="2358412"/>
            <a:chExt cx="8704052" cy="4857673"/>
          </a:xfrm>
        </p:grpSpPr>
        <p:grpSp>
          <p:nvGrpSpPr>
            <p:cNvPr id="11" name="组合 10"/>
            <p:cNvGrpSpPr/>
            <p:nvPr/>
          </p:nvGrpSpPr>
          <p:grpSpPr>
            <a:xfrm>
              <a:off x="219974" y="2358414"/>
              <a:ext cx="8704052" cy="4857671"/>
              <a:chOff x="219974" y="1604514"/>
              <a:chExt cx="8704052" cy="4529928"/>
            </a:xfrm>
            <a:effectLst>
              <a:outerShdw blurRad="50800" dist="69850" dir="2700000" algn="tl" rotWithShape="0">
                <a:prstClr val="black">
                  <a:alpha val="40000"/>
                </a:prstClr>
              </a:outerShdw>
            </a:effectLst>
          </p:grpSpPr>
          <p:sp>
            <p:nvSpPr>
              <p:cNvPr id="6" name="矩形: 圆角 5"/>
              <p:cNvSpPr/>
              <p:nvPr/>
            </p:nvSpPr>
            <p:spPr>
              <a:xfrm>
                <a:off x="219974" y="1604514"/>
                <a:ext cx="8704052" cy="452992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顺序容器的选择</a:t>
              </a:r>
              <a:endParaRPr lang="zh-CN" altLang="en-US" sz="2400" dirty="0">
                <a:solidFill>
                  <a:schemeClr val="bg1"/>
                </a:solidFill>
              </a:endParaRPr>
            </a:p>
          </p:txBody>
        </p:sp>
      </p:grpSp>
      <p:sp>
        <p:nvSpPr>
          <p:cNvPr id="3" name="矩形 2"/>
          <p:cNvSpPr/>
          <p:nvPr/>
        </p:nvSpPr>
        <p:spPr>
          <a:xfrm>
            <a:off x="270487" y="1574614"/>
            <a:ext cx="8416313" cy="3273140"/>
          </a:xfrm>
          <a:prstGeom prst="rect">
            <a:avLst/>
          </a:prstGeom>
        </p:spPr>
        <p:txBody>
          <a:bodyPr wrap="square">
            <a:spAutoFit/>
          </a:bodyPr>
          <a:lstStyle/>
          <a:p>
            <a:pPr marL="285750" indent="-285750">
              <a:lnSpc>
                <a:spcPts val="2500"/>
              </a:lnSpc>
              <a:buClr>
                <a:srgbClr val="262686"/>
              </a:buClr>
              <a:buSzPct val="80000"/>
              <a:buFont typeface="Wingdings" panose="05000000000000000000" pitchFamily="2" charset="2"/>
              <a:buChar char="l"/>
            </a:pPr>
            <a:r>
              <a:rPr lang="zh-CN" altLang="en-US" dirty="0">
                <a:solidFill>
                  <a:srgbClr val="000000"/>
                </a:solidFill>
                <a:latin typeface="MicrosoftYaHei"/>
              </a:rPr>
              <a:t>如果需要高效的随机存取，不在乎插入和删除的效率，则使用 </a:t>
            </a:r>
            <a:r>
              <a:rPr lang="en-US" altLang="zh-CN" dirty="0">
                <a:solidFill>
                  <a:srgbClr val="000000"/>
                </a:solidFill>
                <a:latin typeface="LMSans10-Regular-Identity-H"/>
              </a:rPr>
              <a:t>vector</a:t>
            </a:r>
            <a:endParaRPr lang="en-US" altLang="zh-CN" dirty="0">
              <a:solidFill>
                <a:srgbClr val="000000"/>
              </a:solidFill>
              <a:latin typeface="LMSans10-Regular-Identity-H"/>
            </a:endParaRPr>
          </a:p>
          <a:p>
            <a:pPr marL="285750" indent="-285750">
              <a:lnSpc>
                <a:spcPts val="2500"/>
              </a:lnSpc>
              <a:buClr>
                <a:srgbClr val="262686"/>
              </a:buClr>
              <a:buSzPct val="80000"/>
              <a:buFont typeface="Wingdings" panose="05000000000000000000" pitchFamily="2" charset="2"/>
              <a:buChar char="l"/>
            </a:pPr>
            <a:r>
              <a:rPr lang="zh-CN" altLang="en-US" dirty="0"/>
              <a:t>如果需要大量的插入和删除元素，不关心随机存取的效率，则使用 </a:t>
            </a:r>
            <a:r>
              <a:rPr lang="en-US" altLang="zh-CN" dirty="0"/>
              <a:t>list</a:t>
            </a:r>
            <a:endParaRPr lang="en-US" altLang="zh-CN" dirty="0"/>
          </a:p>
          <a:p>
            <a:pPr marL="285750" indent="-285750">
              <a:lnSpc>
                <a:spcPts val="2500"/>
              </a:lnSpc>
              <a:buClr>
                <a:srgbClr val="262686"/>
              </a:buClr>
              <a:buSzPct val="80000"/>
              <a:buFont typeface="Wingdings" panose="05000000000000000000" pitchFamily="2" charset="2"/>
              <a:buChar char="l"/>
            </a:pPr>
            <a:r>
              <a:rPr lang="zh-CN" altLang="en-US" dirty="0"/>
              <a:t>如果需要随机存取，并且关心两端数据的插入和删除效率，则使用 </a:t>
            </a:r>
            <a:r>
              <a:rPr lang="en-US" altLang="zh-CN" dirty="0"/>
              <a:t>deque</a:t>
            </a:r>
            <a:r>
              <a:rPr lang="zh-CN" altLang="en-US" dirty="0"/>
              <a:t> </a:t>
            </a:r>
            <a:endParaRPr lang="en-US" altLang="zh-CN" dirty="0"/>
          </a:p>
          <a:p>
            <a:pPr marL="285750" indent="-285750">
              <a:lnSpc>
                <a:spcPts val="2500"/>
              </a:lnSpc>
              <a:buClr>
                <a:srgbClr val="262686"/>
              </a:buClr>
              <a:buSzPct val="80000"/>
              <a:buFont typeface="Wingdings" panose="05000000000000000000" pitchFamily="2" charset="2"/>
              <a:buChar char="l"/>
            </a:pPr>
            <a:r>
              <a:rPr lang="zh-CN" altLang="en-US" dirty="0"/>
              <a:t>如果仅在读取输入的数据时在容器的中间位置插入元素，数据输入完毕之</a:t>
            </a:r>
            <a:br>
              <a:rPr lang="zh-CN" altLang="en-US" dirty="0"/>
            </a:br>
            <a:r>
              <a:rPr lang="zh-CN" altLang="en-US" dirty="0"/>
              <a:t>后仅需要随机访问，则可考虑在输入时将元素读入到一个 </a:t>
            </a:r>
            <a:r>
              <a:rPr lang="en-US" altLang="zh-CN" dirty="0"/>
              <a:t>list </a:t>
            </a:r>
            <a:r>
              <a:rPr lang="zh-CN" altLang="en-US" dirty="0"/>
              <a:t>容器中，然</a:t>
            </a:r>
            <a:br>
              <a:rPr lang="zh-CN" altLang="en-US" dirty="0"/>
            </a:br>
            <a:r>
              <a:rPr lang="zh-CN" altLang="en-US" dirty="0"/>
              <a:t>后对此容器使用 </a:t>
            </a:r>
            <a:r>
              <a:rPr lang="en-US" altLang="zh-CN" dirty="0"/>
              <a:t>sort </a:t>
            </a:r>
            <a:r>
              <a:rPr lang="zh-CN" altLang="en-US" dirty="0"/>
              <a:t>函数排序，最后将排序后的 </a:t>
            </a:r>
            <a:r>
              <a:rPr lang="en-US" altLang="zh-CN" dirty="0"/>
              <a:t>list </a:t>
            </a:r>
            <a:r>
              <a:rPr lang="zh-CN" altLang="en-US" dirty="0"/>
              <a:t>复制到一个 </a:t>
            </a:r>
            <a:r>
              <a:rPr lang="en-US" altLang="zh-CN" dirty="0"/>
              <a:t>vector </a:t>
            </a:r>
            <a:r>
              <a:rPr lang="zh-CN" altLang="en-US" dirty="0"/>
              <a:t>容</a:t>
            </a:r>
            <a:br>
              <a:rPr lang="zh-CN" altLang="en-US" dirty="0"/>
            </a:br>
            <a:r>
              <a:rPr lang="zh-CN" altLang="en-US" dirty="0"/>
              <a:t>器中</a:t>
            </a:r>
            <a:endParaRPr lang="en-US" altLang="zh-CN" dirty="0"/>
          </a:p>
          <a:p>
            <a:pPr marL="285750" indent="-285750">
              <a:lnSpc>
                <a:spcPts val="2500"/>
              </a:lnSpc>
              <a:buClr>
                <a:srgbClr val="262686"/>
              </a:buClr>
              <a:buSzPct val="80000"/>
              <a:buFont typeface="Wingdings" panose="05000000000000000000" pitchFamily="2" charset="2"/>
              <a:buChar char="l"/>
            </a:pPr>
            <a:r>
              <a:rPr lang="zh-CN" altLang="en-US" dirty="0"/>
              <a:t>如果程序既需要随机访问又必须在容器的中间位置插入或删除元素，那么</a:t>
            </a:r>
            <a:br>
              <a:rPr lang="zh-CN" altLang="en-US" dirty="0"/>
            </a:br>
            <a:r>
              <a:rPr lang="zh-CN" altLang="en-US" dirty="0"/>
              <a:t>我们需要比较随机访问 </a:t>
            </a:r>
            <a:r>
              <a:rPr lang="en-US" altLang="zh-CN" dirty="0"/>
              <a:t>list </a:t>
            </a:r>
            <a:r>
              <a:rPr lang="zh-CN" altLang="en-US" dirty="0"/>
              <a:t>和在 </a:t>
            </a:r>
            <a:r>
              <a:rPr lang="en-US" altLang="zh-CN" dirty="0"/>
              <a:t>vector </a:t>
            </a:r>
            <a:r>
              <a:rPr lang="zh-CN" altLang="en-US" dirty="0"/>
              <a:t>中间插入或删除元素时移动元素的</a:t>
            </a:r>
            <a:br>
              <a:rPr lang="zh-CN" altLang="en-US" dirty="0"/>
            </a:br>
            <a:r>
              <a:rPr lang="zh-CN" altLang="en-US" dirty="0"/>
              <a:t>代价</a:t>
            </a:r>
            <a:endParaRPr lang="zh-CN" altLang="en-US" dirty="0"/>
          </a:p>
        </p:txBody>
      </p:sp>
      <p:grpSp>
        <p:nvGrpSpPr>
          <p:cNvPr id="17" name="组合 16"/>
          <p:cNvGrpSpPr/>
          <p:nvPr/>
        </p:nvGrpSpPr>
        <p:grpSpPr>
          <a:xfrm>
            <a:off x="186092" y="5153372"/>
            <a:ext cx="8704052" cy="1178545"/>
            <a:chOff x="236688" y="4121027"/>
            <a:chExt cx="8704052" cy="1242568"/>
          </a:xfrm>
        </p:grpSpPr>
        <p:grpSp>
          <p:nvGrpSpPr>
            <p:cNvPr id="18" name="组合 17"/>
            <p:cNvGrpSpPr/>
            <p:nvPr/>
          </p:nvGrpSpPr>
          <p:grpSpPr>
            <a:xfrm>
              <a:off x="236688" y="4121027"/>
              <a:ext cx="8704052" cy="1242568"/>
              <a:chOff x="219974" y="1604514"/>
              <a:chExt cx="8704052" cy="1158733"/>
            </a:xfrm>
            <a:effectLst>
              <a:outerShdw blurRad="50800" dist="69850" dir="2700000" algn="tl" rotWithShape="0">
                <a:prstClr val="black">
                  <a:alpha val="40000"/>
                </a:prstClr>
              </a:outerShdw>
            </a:effectLst>
          </p:grpSpPr>
          <p:sp>
            <p:nvSpPr>
              <p:cNvPr id="20" name="矩形: 圆角 19"/>
              <p:cNvSpPr/>
              <p:nvPr/>
            </p:nvSpPr>
            <p:spPr>
              <a:xfrm>
                <a:off x="219974" y="1604514"/>
                <a:ext cx="8704052" cy="1158733"/>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7" name="矩形 6"/>
          <p:cNvSpPr/>
          <p:nvPr/>
        </p:nvSpPr>
        <p:spPr>
          <a:xfrm>
            <a:off x="253856" y="5685583"/>
            <a:ext cx="8704052" cy="646331"/>
          </a:xfrm>
          <a:prstGeom prst="rect">
            <a:avLst/>
          </a:prstGeom>
        </p:spPr>
        <p:txBody>
          <a:bodyPr wrap="square">
            <a:spAutoFit/>
          </a:bodyPr>
          <a:lstStyle/>
          <a:p>
            <a:r>
              <a:rPr lang="zh-CN" altLang="en-US" dirty="0">
                <a:solidFill>
                  <a:srgbClr val="000000"/>
                </a:solidFill>
                <a:latin typeface="MicrosoftYaHei"/>
              </a:rPr>
              <a:t>如果无法确定某种应用应该采用哪种容器，则编写代码时尝试</a:t>
            </a:r>
            <a:r>
              <a:rPr lang="zh-CN" altLang="en-US" dirty="0">
                <a:solidFill>
                  <a:srgbClr val="FF0000"/>
                </a:solidFill>
                <a:latin typeface="MicrosoftYaHei"/>
              </a:rPr>
              <a:t>只使用 </a:t>
            </a:r>
            <a:r>
              <a:rPr lang="en-US" altLang="zh-CN" dirty="0">
                <a:solidFill>
                  <a:srgbClr val="FF0000"/>
                </a:solidFill>
                <a:latin typeface="LMSans10-Regular-Identity-H"/>
              </a:rPr>
              <a:t>vector </a:t>
            </a:r>
            <a:r>
              <a:rPr lang="zh-CN" altLang="en-US" dirty="0">
                <a:solidFill>
                  <a:srgbClr val="FF0000"/>
                </a:solidFill>
                <a:latin typeface="MicrosoftYaHei"/>
              </a:rPr>
              <a:t>和 </a:t>
            </a:r>
            <a:r>
              <a:rPr lang="en-US" altLang="zh-CN" dirty="0">
                <a:solidFill>
                  <a:srgbClr val="FF0000"/>
                </a:solidFill>
                <a:latin typeface="LMSans10-Regular-Identity-H"/>
              </a:rPr>
              <a:t>list </a:t>
            </a:r>
            <a:r>
              <a:rPr lang="zh-CN" altLang="en-US" dirty="0">
                <a:solidFill>
                  <a:srgbClr val="FF0000"/>
                </a:solidFill>
                <a:latin typeface="MicrosoftYaHei"/>
              </a:rPr>
              <a:t>容器都提供的操作</a:t>
            </a:r>
            <a:r>
              <a:rPr lang="zh-CN" altLang="en-US" dirty="0">
                <a:solidFill>
                  <a:srgbClr val="000000"/>
                </a:solidFill>
                <a:latin typeface="MicrosoftYaHei"/>
              </a:rPr>
              <a:t>，方便以后进行转换</a:t>
            </a:r>
            <a:r>
              <a:rPr lang="zh-CN" altLang="en-US" dirty="0"/>
              <a:t>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endParaRPr lang="zh-CN" altLang="en-US" sz="3200" dirty="0">
              <a:solidFill>
                <a:schemeClr val="bg1"/>
              </a:solidFill>
            </a:endParaRPr>
          </a:p>
        </p:txBody>
      </p:sp>
      <p:grpSp>
        <p:nvGrpSpPr>
          <p:cNvPr id="11" name="组合 10"/>
          <p:cNvGrpSpPr/>
          <p:nvPr/>
        </p:nvGrpSpPr>
        <p:grpSpPr>
          <a:xfrm>
            <a:off x="219974" y="1604513"/>
            <a:ext cx="8704052" cy="2258827"/>
            <a:chOff x="219974" y="1604513"/>
            <a:chExt cx="8704052" cy="2106427"/>
          </a:xfrm>
          <a:effectLst>
            <a:outerShdw blurRad="50800" dist="69850" dir="2700000" algn="tl" rotWithShape="0">
              <a:prstClr val="black">
                <a:alpha val="40000"/>
              </a:prstClr>
            </a:outerShdw>
          </a:effectLst>
        </p:grpSpPr>
        <p:sp>
          <p:nvSpPr>
            <p:cNvPr id="6" name="矩形: 圆角 5"/>
            <p:cNvSpPr/>
            <p:nvPr/>
          </p:nvSpPr>
          <p:spPr>
            <a:xfrm>
              <a:off x="219974" y="1604513"/>
              <a:ext cx="8704052" cy="210642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2"/>
              <a:ext cx="8704052" cy="538678"/>
            </a:xfrm>
            <a:prstGeom prst="round2SameRect">
              <a:avLst>
                <a:gd name="adj1" fmla="val 20076"/>
                <a:gd name="adj2" fmla="val 0"/>
              </a:avLst>
            </a:prstGeom>
            <a:solidFill>
              <a:srgbClr val="E0A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sp>
        <p:nvSpPr>
          <p:cNvPr id="13" name="矩形 12"/>
          <p:cNvSpPr/>
          <p:nvPr/>
        </p:nvSpPr>
        <p:spPr>
          <a:xfrm>
            <a:off x="629728" y="2173395"/>
            <a:ext cx="6383548" cy="1670778"/>
          </a:xfrm>
          <a:prstGeom prst="rect">
            <a:avLst/>
          </a:prstGeom>
        </p:spPr>
        <p:txBody>
          <a:bodyPr wrap="square">
            <a:spAutoFit/>
          </a:bodyPr>
          <a:lstStyle/>
          <a:p>
            <a:pPr marL="285750" indent="-285750">
              <a:lnSpc>
                <a:spcPct val="200000"/>
              </a:lnSpc>
              <a:buClr>
                <a:srgbClr val="151DC1"/>
              </a:buClr>
              <a:buSzPct val="80000"/>
              <a:buFont typeface="Wingdings" panose="05000000000000000000" pitchFamily="2" charset="2"/>
              <a:buChar char="l"/>
            </a:pPr>
            <a:r>
              <a:rPr lang="zh-CN" altLang="en-US" dirty="0">
                <a:solidFill>
                  <a:srgbClr val="000000"/>
                </a:solidFill>
                <a:latin typeface="MicrosoftYaHei"/>
              </a:rPr>
              <a:t>理解迭代器的工作原理和使用方法；</a:t>
            </a:r>
            <a:endParaRPr lang="en-US" altLang="zh-CN" dirty="0">
              <a:solidFill>
                <a:srgbClr val="000000"/>
              </a:solidFill>
              <a:latin typeface="MicrosoftYaHei"/>
            </a:endParaRPr>
          </a:p>
          <a:p>
            <a:pPr marL="285750" indent="-285750">
              <a:lnSpc>
                <a:spcPct val="200000"/>
              </a:lnSpc>
              <a:buClr>
                <a:srgbClr val="151DC1"/>
              </a:buClr>
              <a:buSzPct val="80000"/>
              <a:buFont typeface="Wingdings" panose="05000000000000000000" pitchFamily="2" charset="2"/>
              <a:buChar char="l"/>
            </a:pPr>
            <a:r>
              <a:rPr lang="zh-CN" altLang="en-US" dirty="0"/>
              <a:t>理解常见容器的特点并掌握它们的使用方法；</a:t>
            </a:r>
            <a:endParaRPr lang="en-US" altLang="zh-CN" dirty="0"/>
          </a:p>
          <a:p>
            <a:pPr marL="285750" indent="-285750">
              <a:lnSpc>
                <a:spcPct val="200000"/>
              </a:lnSpc>
              <a:buClr>
                <a:srgbClr val="151DC1"/>
              </a:buClr>
              <a:buSzPct val="80000"/>
              <a:buFont typeface="Wingdings" panose="05000000000000000000" pitchFamily="2" charset="2"/>
              <a:buChar char="l"/>
            </a:pPr>
            <a:r>
              <a:rPr lang="zh-CN" altLang="en-US" dirty="0"/>
              <a:t>了解算法的类型并掌握常用调用对象的使用方法。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2367040"/>
            <a:ext cx="8670790" cy="2051769"/>
            <a:chOff x="219974" y="2358412"/>
            <a:chExt cx="8704052" cy="2492171"/>
          </a:xfrm>
        </p:grpSpPr>
        <p:grpSp>
          <p:nvGrpSpPr>
            <p:cNvPr id="11" name="组合 10"/>
            <p:cNvGrpSpPr/>
            <p:nvPr/>
          </p:nvGrpSpPr>
          <p:grpSpPr>
            <a:xfrm>
              <a:off x="219974" y="2358415"/>
              <a:ext cx="8704052" cy="2492168"/>
              <a:chOff x="219974" y="1604515"/>
              <a:chExt cx="8704052" cy="2324023"/>
            </a:xfrm>
            <a:effectLst>
              <a:outerShdw blurRad="50800" dist="69850" dir="2700000" algn="tl" rotWithShape="0">
                <a:prstClr val="black">
                  <a:alpha val="40000"/>
                </a:prstClr>
              </a:outerShdw>
            </a:effectLst>
          </p:grpSpPr>
          <p:sp>
            <p:nvSpPr>
              <p:cNvPr id="6" name="矩形: 圆角 5"/>
              <p:cNvSpPr/>
              <p:nvPr/>
            </p:nvSpPr>
            <p:spPr>
              <a:xfrm>
                <a:off x="219974" y="1604515"/>
                <a:ext cx="8704052" cy="232402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关联容器</a:t>
              </a:r>
              <a:endParaRPr lang="zh-CN" altLang="en-US" sz="2400" dirty="0">
                <a:solidFill>
                  <a:schemeClr val="bg1"/>
                </a:solidFill>
              </a:endParaRPr>
            </a:p>
          </p:txBody>
        </p:sp>
      </p:grpSp>
      <p:sp>
        <p:nvSpPr>
          <p:cNvPr id="3" name="矩形 2"/>
          <p:cNvSpPr/>
          <p:nvPr/>
        </p:nvSpPr>
        <p:spPr>
          <a:xfrm>
            <a:off x="270487" y="3061837"/>
            <a:ext cx="8493950" cy="646331"/>
          </a:xfrm>
          <a:prstGeom prst="rect">
            <a:avLst/>
          </a:prstGeom>
        </p:spPr>
        <p:txBody>
          <a:bodyPr wrap="square">
            <a:spAutoFit/>
          </a:bodyPr>
          <a:lstStyle/>
          <a:p>
            <a:r>
              <a:rPr lang="zh-CN" altLang="en-US" dirty="0">
                <a:solidFill>
                  <a:srgbClr val="000000"/>
                </a:solidFill>
                <a:latin typeface="MicrosoftYaHei"/>
              </a:rPr>
              <a:t>不同于顺序容器，关联容器采用</a:t>
            </a:r>
            <a:r>
              <a:rPr lang="zh-CN" altLang="en-US" dirty="0">
                <a:solidFill>
                  <a:srgbClr val="FF0000"/>
                </a:solidFill>
                <a:latin typeface="MicrosoftYaHei"/>
              </a:rPr>
              <a:t>非线性</a:t>
            </a:r>
            <a:r>
              <a:rPr lang="zh-CN" altLang="en-US" dirty="0">
                <a:solidFill>
                  <a:srgbClr val="000000"/>
                </a:solidFill>
                <a:latin typeface="MicrosoftYaHei"/>
              </a:rPr>
              <a:t>结构。通常，关联容器是通过</a:t>
            </a:r>
            <a:r>
              <a:rPr lang="zh-CN" altLang="en-US" dirty="0">
                <a:solidFill>
                  <a:srgbClr val="FF0000"/>
                </a:solidFill>
                <a:latin typeface="MicrosoftYaHei"/>
              </a:rPr>
              <a:t>树结构</a:t>
            </a:r>
            <a:r>
              <a:rPr lang="zh-CN" altLang="en-US" dirty="0">
                <a:solidFill>
                  <a:srgbClr val="000000"/>
                </a:solidFill>
                <a:latin typeface="MicrosoftYaHei"/>
              </a:rPr>
              <a:t>实现，并通过</a:t>
            </a:r>
            <a:r>
              <a:rPr lang="zh-CN" altLang="en-US" dirty="0">
                <a:solidFill>
                  <a:srgbClr val="FF0000"/>
                </a:solidFill>
                <a:latin typeface="MicrosoftYaHei"/>
              </a:rPr>
              <a:t>关键字</a:t>
            </a:r>
            <a:r>
              <a:rPr lang="zh-CN" altLang="en-US" dirty="0">
                <a:solidFill>
                  <a:srgbClr val="000000"/>
                </a:solidFill>
                <a:latin typeface="MicrosoftYaHei"/>
              </a:rPr>
              <a:t>来访问其元素。 </a:t>
            </a:r>
            <a:r>
              <a:rPr lang="en-US" altLang="zh-CN" dirty="0">
                <a:solidFill>
                  <a:srgbClr val="000000"/>
                </a:solidFill>
                <a:latin typeface="LMSans10-Regular-Identity-H"/>
              </a:rPr>
              <a:t>STL </a:t>
            </a:r>
            <a:r>
              <a:rPr lang="zh-CN" altLang="en-US" dirty="0">
                <a:solidFill>
                  <a:srgbClr val="000000"/>
                </a:solidFill>
                <a:latin typeface="MicrosoftYaHei"/>
              </a:rPr>
              <a:t>中主要的两个关联容器是：</a:t>
            </a:r>
            <a:endParaRPr lang="zh-CN" altLang="en-US" dirty="0"/>
          </a:p>
        </p:txBody>
      </p:sp>
      <p:sp>
        <p:nvSpPr>
          <p:cNvPr id="7" name="矩形 6"/>
          <p:cNvSpPr/>
          <p:nvPr/>
        </p:nvSpPr>
        <p:spPr>
          <a:xfrm>
            <a:off x="301546" y="3705522"/>
            <a:ext cx="4572000" cy="646331"/>
          </a:xfrm>
          <a:prstGeom prst="rect">
            <a:avLst/>
          </a:prstGeom>
        </p:spPr>
        <p:txBody>
          <a:bodyPr>
            <a:spAutoFit/>
          </a:bodyPr>
          <a:lstStyle/>
          <a:p>
            <a:pPr marL="285750" indent="-285750">
              <a:buClr>
                <a:srgbClr val="262686"/>
              </a:buClr>
              <a:buSzPct val="80000"/>
              <a:buFont typeface="Wingdings" panose="05000000000000000000" pitchFamily="2" charset="2"/>
              <a:buChar char="l"/>
            </a:pPr>
            <a:r>
              <a:rPr lang="en-US" altLang="zh-CN" b="1" dirty="0">
                <a:solidFill>
                  <a:srgbClr val="000000"/>
                </a:solidFill>
                <a:latin typeface="LMSans10-Bold-Identity-H"/>
              </a:rPr>
              <a:t>Set</a:t>
            </a:r>
            <a:endParaRPr lang="en-US" altLang="zh-CN" b="1" dirty="0">
              <a:solidFill>
                <a:srgbClr val="000000"/>
              </a:solidFill>
              <a:latin typeface="LMSans10-Bold-Identity-H"/>
            </a:endParaRPr>
          </a:p>
          <a:p>
            <a:pPr marL="285750" indent="-285750">
              <a:buClr>
                <a:srgbClr val="262686"/>
              </a:buClr>
              <a:buSzPct val="80000"/>
              <a:buFont typeface="Wingdings" panose="05000000000000000000" pitchFamily="2" charset="2"/>
              <a:buChar char="l"/>
            </a:pPr>
            <a:r>
              <a:rPr lang="en-US" altLang="zh-CN" b="1" dirty="0">
                <a:solidFill>
                  <a:srgbClr val="000000"/>
                </a:solidFill>
                <a:latin typeface="LMSans10-Bold-Identity-H"/>
              </a:rPr>
              <a:t>map</a:t>
            </a:r>
            <a:r>
              <a:rPr lang="zh-CN" altLang="en-US" dirty="0"/>
              <a:t>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1047206"/>
            <a:ext cx="8670790" cy="1389917"/>
            <a:chOff x="219974" y="2358412"/>
            <a:chExt cx="8704052" cy="1688256"/>
          </a:xfrm>
        </p:grpSpPr>
        <p:grpSp>
          <p:nvGrpSpPr>
            <p:cNvPr id="11" name="组合 10"/>
            <p:cNvGrpSpPr/>
            <p:nvPr/>
          </p:nvGrpSpPr>
          <p:grpSpPr>
            <a:xfrm>
              <a:off x="219974" y="2358415"/>
              <a:ext cx="8704052" cy="1688253"/>
              <a:chOff x="219974" y="1604515"/>
              <a:chExt cx="8704052" cy="1574348"/>
            </a:xfrm>
            <a:effectLst>
              <a:outerShdw blurRad="50800" dist="69850" dir="2700000" algn="tl" rotWithShape="0">
                <a:prstClr val="black">
                  <a:alpha val="40000"/>
                </a:prstClr>
              </a:outerShdw>
            </a:effectLst>
          </p:grpSpPr>
          <p:sp>
            <p:nvSpPr>
              <p:cNvPr id="6" name="矩形: 圆角 5"/>
              <p:cNvSpPr/>
              <p:nvPr/>
            </p:nvSpPr>
            <p:spPr>
              <a:xfrm>
                <a:off x="219974" y="1604515"/>
                <a:ext cx="8704052" cy="157434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set</a:t>
              </a:r>
              <a:endParaRPr lang="zh-CN" altLang="en-US" sz="2400" dirty="0">
                <a:solidFill>
                  <a:schemeClr val="bg1"/>
                </a:solidFill>
              </a:endParaRPr>
            </a:p>
          </p:txBody>
        </p:sp>
      </p:grpSp>
      <p:sp>
        <p:nvSpPr>
          <p:cNvPr id="3" name="矩形 2"/>
          <p:cNvSpPr/>
          <p:nvPr/>
        </p:nvSpPr>
        <p:spPr>
          <a:xfrm>
            <a:off x="270487" y="1628852"/>
            <a:ext cx="8493950" cy="646331"/>
          </a:xfrm>
          <a:prstGeom prst="rect">
            <a:avLst/>
          </a:prstGeom>
        </p:spPr>
        <p:txBody>
          <a:bodyPr wrap="square">
            <a:spAutoFit/>
          </a:bodyPr>
          <a:lstStyle/>
          <a:p>
            <a:r>
              <a:rPr lang="en-US" altLang="zh-CN" dirty="0"/>
              <a:t>set </a:t>
            </a:r>
            <a:r>
              <a:rPr lang="zh-CN" altLang="en-US" dirty="0"/>
              <a:t>中每个元素只</a:t>
            </a:r>
            <a:r>
              <a:rPr lang="zh-CN" altLang="en-US" dirty="0">
                <a:solidFill>
                  <a:srgbClr val="FF0000"/>
                </a:solidFill>
              </a:rPr>
              <a:t>包含一个关键字</a:t>
            </a:r>
            <a:r>
              <a:rPr lang="zh-CN" altLang="en-US" dirty="0"/>
              <a:t>，与数学上的</a:t>
            </a:r>
            <a:r>
              <a:rPr lang="zh-CN" altLang="en-US" dirty="0">
                <a:solidFill>
                  <a:srgbClr val="FF0000"/>
                </a:solidFill>
              </a:rPr>
              <a:t>集合</a:t>
            </a:r>
            <a:r>
              <a:rPr lang="zh-CN" altLang="en-US" dirty="0"/>
              <a:t>类似， </a:t>
            </a:r>
            <a:r>
              <a:rPr lang="en-US" altLang="zh-CN" dirty="0"/>
              <a:t>set</a:t>
            </a:r>
            <a:r>
              <a:rPr lang="zh-CN" altLang="en-US" dirty="0">
                <a:solidFill>
                  <a:srgbClr val="FF0000"/>
                </a:solidFill>
              </a:rPr>
              <a:t>不包含重复的元</a:t>
            </a:r>
            <a:br>
              <a:rPr lang="zh-CN" altLang="en-US" dirty="0">
                <a:solidFill>
                  <a:srgbClr val="FF0000"/>
                </a:solidFill>
              </a:rPr>
            </a:br>
            <a:r>
              <a:rPr lang="zh-CN" altLang="en-US" dirty="0">
                <a:solidFill>
                  <a:srgbClr val="FF0000"/>
                </a:solidFill>
              </a:rPr>
              <a:t>素</a:t>
            </a:r>
            <a:r>
              <a:rPr lang="zh-CN" altLang="en-US" dirty="0"/>
              <a:t>，且它们都是</a:t>
            </a:r>
            <a:r>
              <a:rPr lang="zh-CN" altLang="en-US" dirty="0">
                <a:solidFill>
                  <a:srgbClr val="FF0000"/>
                </a:solidFill>
              </a:rPr>
              <a:t>有序</a:t>
            </a:r>
            <a:r>
              <a:rPr lang="zh-CN" altLang="en-US" dirty="0"/>
              <a:t>的 </a:t>
            </a:r>
            <a:endParaRPr lang="zh-CN" altLang="en-US" dirty="0"/>
          </a:p>
        </p:txBody>
      </p:sp>
      <p:grpSp>
        <p:nvGrpSpPr>
          <p:cNvPr id="13" name="组合 12"/>
          <p:cNvGrpSpPr/>
          <p:nvPr/>
        </p:nvGrpSpPr>
        <p:grpSpPr>
          <a:xfrm>
            <a:off x="202723" y="2608019"/>
            <a:ext cx="8670790" cy="1065689"/>
            <a:chOff x="219974" y="2358412"/>
            <a:chExt cx="8704052" cy="1294434"/>
          </a:xfrm>
        </p:grpSpPr>
        <p:grpSp>
          <p:nvGrpSpPr>
            <p:cNvPr id="14" name="组合 13"/>
            <p:cNvGrpSpPr/>
            <p:nvPr/>
          </p:nvGrpSpPr>
          <p:grpSpPr>
            <a:xfrm>
              <a:off x="219974" y="2358416"/>
              <a:ext cx="8704052" cy="1294430"/>
              <a:chOff x="219974" y="1604516"/>
              <a:chExt cx="8704052" cy="1207096"/>
            </a:xfrm>
            <a:effectLst>
              <a:outerShdw blurRad="50800" dist="69850" dir="2700000" algn="tl" rotWithShape="0">
                <a:prstClr val="black">
                  <a:alpha val="40000"/>
                </a:prstClr>
              </a:outerShdw>
            </a:effectLst>
          </p:grpSpPr>
          <p:sp>
            <p:nvSpPr>
              <p:cNvPr id="16" name="矩形: 圆角 15"/>
              <p:cNvSpPr/>
              <p:nvPr/>
            </p:nvSpPr>
            <p:spPr>
              <a:xfrm>
                <a:off x="219974" y="1604516"/>
                <a:ext cx="8704052" cy="1207096"/>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例 </a:t>
              </a:r>
              <a:r>
                <a:rPr lang="en-US" altLang="zh-CN" sz="2400" dirty="0">
                  <a:solidFill>
                    <a:schemeClr val="bg1"/>
                  </a:solidFill>
                </a:rPr>
                <a:t>11.1</a:t>
              </a:r>
              <a:endParaRPr lang="zh-CN" altLang="en-US" sz="2400" dirty="0">
                <a:solidFill>
                  <a:schemeClr val="bg1"/>
                </a:solidFill>
              </a:endParaRPr>
            </a:p>
          </p:txBody>
        </p:sp>
      </p:grpSp>
      <p:sp>
        <p:nvSpPr>
          <p:cNvPr id="18" name="矩形 17"/>
          <p:cNvSpPr/>
          <p:nvPr/>
        </p:nvSpPr>
        <p:spPr>
          <a:xfrm>
            <a:off x="270487" y="3189665"/>
            <a:ext cx="8493950" cy="369332"/>
          </a:xfrm>
          <a:prstGeom prst="rect">
            <a:avLst/>
          </a:prstGeom>
        </p:spPr>
        <p:txBody>
          <a:bodyPr wrap="square">
            <a:spAutoFit/>
          </a:bodyPr>
          <a:lstStyle/>
          <a:p>
            <a:r>
              <a:rPr lang="zh-CN" altLang="en-US" dirty="0"/>
              <a:t>统计输入的一组数字中不同数字的个数，并将它们排序输出 </a:t>
            </a:r>
            <a:endParaRPr lang="zh-CN" altLang="en-US" dirty="0"/>
          </a:p>
        </p:txBody>
      </p:sp>
      <p:grpSp>
        <p:nvGrpSpPr>
          <p:cNvPr id="19" name="组合 18"/>
          <p:cNvGrpSpPr/>
          <p:nvPr/>
        </p:nvGrpSpPr>
        <p:grpSpPr>
          <a:xfrm>
            <a:off x="202723" y="3904593"/>
            <a:ext cx="6301594" cy="2547969"/>
            <a:chOff x="219974" y="2358412"/>
            <a:chExt cx="8704052" cy="3094879"/>
          </a:xfrm>
        </p:grpSpPr>
        <p:grpSp>
          <p:nvGrpSpPr>
            <p:cNvPr id="20" name="组合 19"/>
            <p:cNvGrpSpPr/>
            <p:nvPr/>
          </p:nvGrpSpPr>
          <p:grpSpPr>
            <a:xfrm>
              <a:off x="219974" y="2358415"/>
              <a:ext cx="8704052" cy="3094876"/>
              <a:chOff x="219974" y="1604515"/>
              <a:chExt cx="8704052" cy="2886067"/>
            </a:xfrm>
            <a:effectLst>
              <a:outerShdw blurRad="50800" dist="69850" dir="2700000" algn="tl" rotWithShape="0">
                <a:prstClr val="black">
                  <a:alpha val="40000"/>
                </a:prstClr>
              </a:outerShdw>
            </a:effectLst>
          </p:grpSpPr>
          <p:sp>
            <p:nvSpPr>
              <p:cNvPr id="22" name="矩形: 圆角 21"/>
              <p:cNvSpPr/>
              <p:nvPr/>
            </p:nvSpPr>
            <p:spPr>
              <a:xfrm>
                <a:off x="219974" y="1604515"/>
                <a:ext cx="8704052" cy="2886067"/>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顶角 22"/>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例 </a:t>
              </a:r>
              <a:r>
                <a:rPr lang="en-US" altLang="zh-CN" sz="2400" dirty="0">
                  <a:solidFill>
                    <a:schemeClr val="bg1"/>
                  </a:solidFill>
                </a:rPr>
                <a:t>11.1</a:t>
              </a:r>
              <a:endParaRPr lang="zh-CN" altLang="en-US" sz="2400" dirty="0">
                <a:solidFill>
                  <a:schemeClr val="bg1"/>
                </a:solidFill>
              </a:endParaRPr>
            </a:p>
          </p:txBody>
        </p:sp>
      </p:grpSp>
      <p:sp>
        <p:nvSpPr>
          <p:cNvPr id="2" name="矩形 1"/>
          <p:cNvSpPr/>
          <p:nvPr/>
        </p:nvSpPr>
        <p:spPr>
          <a:xfrm>
            <a:off x="233823" y="4366258"/>
            <a:ext cx="6210107" cy="2062103"/>
          </a:xfrm>
          <a:prstGeom prst="rect">
            <a:avLst/>
          </a:prstGeom>
        </p:spPr>
        <p:txBody>
          <a:bodyPr wrap="square">
            <a:spAutoFit/>
          </a:bodyPr>
          <a:lstStyle/>
          <a:p>
            <a:r>
              <a:rPr lang="en-US" altLang="zh-CN" sz="1600" dirty="0">
                <a:solidFill>
                  <a:srgbClr val="000000"/>
                </a:solidFill>
                <a:latin typeface="Consolas" panose="020B0609020204030204" pitchFamily="49" charset="0"/>
              </a:rPr>
              <a:t>set&lt;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counter;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创建一个关键字类型为</a:t>
            </a:r>
            <a:r>
              <a:rPr lang="en-US" altLang="zh-CN" sz="1600" dirty="0">
                <a:solidFill>
                  <a:srgbClr val="008000"/>
                </a:solidFill>
                <a:latin typeface="Consolas" panose="020B0609020204030204" pitchFamily="49" charset="0"/>
              </a:rPr>
              <a:t>int</a:t>
            </a:r>
            <a:r>
              <a:rPr lang="zh-CN" altLang="en-US" sz="1600" dirty="0">
                <a:solidFill>
                  <a:srgbClr val="008000"/>
                </a:solidFill>
                <a:latin typeface="Consolas" panose="020B0609020204030204" pitchFamily="49" charset="0"/>
              </a:rPr>
              <a:t>的空</a:t>
            </a:r>
            <a:r>
              <a:rPr lang="en-US" altLang="zh-CN" sz="1600" dirty="0">
                <a:solidFill>
                  <a:srgbClr val="008000"/>
                </a:solidFill>
                <a:latin typeface="Consolas" panose="020B0609020204030204" pitchFamily="49" charset="0"/>
              </a:rPr>
              <a:t>set</a:t>
            </a:r>
            <a:r>
              <a:rPr lang="zh-CN" altLang="en-US" sz="1600" dirty="0">
                <a:solidFill>
                  <a:srgbClr val="008000"/>
                </a:solidFill>
                <a:latin typeface="Consolas" panose="020B0609020204030204" pitchFamily="49" charset="0"/>
              </a:rPr>
              <a:t>对象</a:t>
            </a:r>
            <a:endParaRPr lang="zh-CN" altLang="en-US"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number;</a:t>
            </a:r>
            <a:endParaRPr lang="en-US" altLang="zh-CN" sz="1600" dirty="0">
              <a:solidFill>
                <a:srgbClr val="000000"/>
              </a:solidFill>
              <a:latin typeface="Consolas" panose="020B0609020204030204" pitchFamily="49" charset="0"/>
            </a:endParaRPr>
          </a:p>
          <a:p>
            <a:r>
              <a:rPr lang="en-US" altLang="zh-CN" sz="1600" dirty="0">
                <a:solidFill>
                  <a:srgbClr val="AF00DB"/>
                </a:solidFill>
                <a:latin typeface="Consolas" panose="020B0609020204030204" pitchFamily="49" charset="0"/>
              </a:rPr>
              <a:t>while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cin</a:t>
            </a:r>
            <a:r>
              <a:rPr lang="en-US" altLang="zh-CN" sz="1600" dirty="0">
                <a:solidFill>
                  <a:srgbClr val="000000"/>
                </a:solidFill>
                <a:latin typeface="Consolas" panose="020B0609020204030204" pitchFamily="49" charset="0"/>
              </a:rPr>
              <a:t>&gt;&gt;number)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输入数字</a:t>
            </a:r>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counter.</a:t>
            </a:r>
            <a:r>
              <a:rPr lang="en-US" altLang="zh-CN" sz="1600" dirty="0" err="1">
                <a:solidFill>
                  <a:srgbClr val="795E26"/>
                </a:solidFill>
                <a:latin typeface="Consolas" panose="020B0609020204030204" pitchFamily="49" charset="0"/>
              </a:rPr>
              <a:t>insert</a:t>
            </a:r>
            <a:r>
              <a:rPr lang="en-US" altLang="zh-CN" sz="1600" dirty="0">
                <a:solidFill>
                  <a:srgbClr val="000000"/>
                </a:solidFill>
                <a:latin typeface="Consolas" panose="020B0609020204030204" pitchFamily="49" charset="0"/>
              </a:rPr>
              <a:t>(number);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将输入的数字插入到</a:t>
            </a:r>
            <a:r>
              <a:rPr lang="en-US" altLang="zh-CN" sz="1600" dirty="0">
                <a:solidFill>
                  <a:srgbClr val="008000"/>
                </a:solidFill>
                <a:latin typeface="Consolas" panose="020B0609020204030204" pitchFamily="49" charset="0"/>
              </a:rPr>
              <a:t>set</a:t>
            </a:r>
            <a:r>
              <a:rPr lang="zh-CN" altLang="en-US" sz="1600" dirty="0">
                <a:solidFill>
                  <a:srgbClr val="008000"/>
                </a:solidFill>
                <a:latin typeface="Consolas" panose="020B0609020204030204" pitchFamily="49" charset="0"/>
              </a:rPr>
              <a:t>中</a:t>
            </a:r>
            <a:endParaRPr lang="zh-CN" altLang="en-US"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不同的数字的个数：</a:t>
            </a:r>
            <a:r>
              <a:rPr lang="en-US" altLang="zh-CN" sz="1600" dirty="0">
                <a:solidFill>
                  <a:srgbClr val="A31515"/>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counter.</a:t>
            </a:r>
            <a:r>
              <a:rPr lang="en-US" altLang="zh-CN" sz="1600" dirty="0" err="1">
                <a:solidFill>
                  <a:srgbClr val="795E26"/>
                </a:solidFill>
                <a:latin typeface="Consolas" panose="020B0609020204030204" pitchFamily="49" charset="0"/>
              </a:rPr>
              <a:t>size</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获取元素个数</a:t>
            </a:r>
            <a:endParaRPr lang="zh-CN" altLang="en-US" sz="1600" dirty="0">
              <a:solidFill>
                <a:srgbClr val="000000"/>
              </a:solidFill>
              <a:latin typeface="Consolas" panose="020B0609020204030204" pitchFamily="49" charset="0"/>
            </a:endParaRPr>
          </a:p>
          <a:p>
            <a:r>
              <a:rPr lang="en-US" altLang="zh-CN" sz="1600" dirty="0">
                <a:solidFill>
                  <a:srgbClr val="AF00DB"/>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rgbClr val="000000"/>
                </a:solidFill>
                <a:latin typeface="Consolas" panose="020B0609020204030204" pitchFamily="49" charset="0"/>
              </a:rPr>
              <a:t> &amp;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counter)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遍历每个元素</a:t>
            </a:r>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A31515"/>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输出每个元素</a:t>
            </a:r>
            <a:endParaRPr lang="zh-CN" altLang="en-US" sz="1600" b="0" dirty="0">
              <a:solidFill>
                <a:srgbClr val="000000"/>
              </a:solidFill>
              <a:effectLst/>
              <a:latin typeface="Consolas" panose="020B0609020204030204" pitchFamily="49" charset="0"/>
            </a:endParaRPr>
          </a:p>
        </p:txBody>
      </p:sp>
      <p:grpSp>
        <p:nvGrpSpPr>
          <p:cNvPr id="24" name="组合 23"/>
          <p:cNvGrpSpPr/>
          <p:nvPr/>
        </p:nvGrpSpPr>
        <p:grpSpPr>
          <a:xfrm>
            <a:off x="6576373" y="3903603"/>
            <a:ext cx="2385560" cy="2214973"/>
            <a:chOff x="219974" y="2000284"/>
            <a:chExt cx="8704052" cy="3405772"/>
          </a:xfrm>
        </p:grpSpPr>
        <p:grpSp>
          <p:nvGrpSpPr>
            <p:cNvPr id="25" name="组合 24"/>
            <p:cNvGrpSpPr/>
            <p:nvPr/>
          </p:nvGrpSpPr>
          <p:grpSpPr>
            <a:xfrm>
              <a:off x="219974" y="2014515"/>
              <a:ext cx="8704052" cy="3391541"/>
              <a:chOff x="219974" y="1283821"/>
              <a:chExt cx="8704052" cy="3162716"/>
            </a:xfrm>
            <a:effectLst>
              <a:outerShdw blurRad="50800" dist="69850" dir="2700000" algn="tl" rotWithShape="0">
                <a:prstClr val="black">
                  <a:alpha val="40000"/>
                </a:prstClr>
              </a:outerShdw>
            </a:effectLst>
          </p:grpSpPr>
          <p:sp>
            <p:nvSpPr>
              <p:cNvPr id="28" name="矩形: 圆角 27"/>
              <p:cNvSpPr/>
              <p:nvPr/>
            </p:nvSpPr>
            <p:spPr>
              <a:xfrm>
                <a:off x="219974" y="1604512"/>
                <a:ext cx="8704052" cy="2842025"/>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顶角 28"/>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30" name="矩形 29"/>
          <p:cNvSpPr/>
          <p:nvPr/>
        </p:nvSpPr>
        <p:spPr>
          <a:xfrm>
            <a:off x="6602554" y="4441246"/>
            <a:ext cx="2359379" cy="1569660"/>
          </a:xfrm>
          <a:prstGeom prst="rect">
            <a:avLst/>
          </a:prstGeom>
        </p:spPr>
        <p:txBody>
          <a:bodyPr wrap="square">
            <a:spAutoFit/>
          </a:bodyPr>
          <a:lstStyle/>
          <a:p>
            <a:pPr marL="171450" indent="-171450">
              <a:buClr>
                <a:srgbClr val="262686"/>
              </a:buClr>
              <a:buSzPct val="60000"/>
              <a:buFont typeface="Wingdings" panose="05000000000000000000" pitchFamily="2" charset="2"/>
              <a:buChar char="l"/>
            </a:pPr>
            <a:r>
              <a:rPr lang="zh-CN" altLang="en-US" sz="1200" dirty="0"/>
              <a:t>向 </a:t>
            </a:r>
            <a:r>
              <a:rPr lang="en-US" altLang="zh-CN" sz="1200" dirty="0"/>
              <a:t>set </a:t>
            </a:r>
            <a:r>
              <a:rPr lang="zh-CN" altLang="en-US" sz="1200" dirty="0"/>
              <a:t>插入元素时，如果已有，则将其抛弃；否则，按序将其插入</a:t>
            </a:r>
            <a:endParaRPr lang="en-US" altLang="zh-CN" sz="1200" dirty="0"/>
          </a:p>
          <a:p>
            <a:pPr marL="171450" indent="-171450">
              <a:buClr>
                <a:srgbClr val="262686"/>
              </a:buClr>
              <a:buSzPct val="60000"/>
              <a:buFont typeface="Wingdings" panose="05000000000000000000" pitchFamily="2" charset="2"/>
              <a:buChar char="l"/>
            </a:pPr>
            <a:r>
              <a:rPr lang="zh-CN" altLang="en-US" sz="1200" dirty="0"/>
              <a:t>输入：</a:t>
            </a:r>
            <a:r>
              <a:rPr lang="en-US" altLang="zh-CN" sz="1200" dirty="0"/>
              <a:t>1 8 4 2 0 1 4 3 5 4</a:t>
            </a:r>
            <a:r>
              <a:rPr lang="zh-CN" altLang="en-US" sz="1200" dirty="0"/>
              <a:t>，</a:t>
            </a:r>
            <a:endParaRPr lang="en-US" altLang="zh-CN" sz="1200" dirty="0"/>
          </a:p>
          <a:p>
            <a:pPr marL="171450" indent="-171450">
              <a:buClr>
                <a:srgbClr val="262686"/>
              </a:buClr>
              <a:buSzPct val="60000"/>
              <a:buFont typeface="Wingdings" panose="05000000000000000000" pitchFamily="2" charset="2"/>
              <a:buChar char="l"/>
            </a:pPr>
            <a:r>
              <a:rPr lang="zh-CN" altLang="en-US" sz="1200" dirty="0"/>
              <a:t>输出：不同数字个数：</a:t>
            </a:r>
            <a:r>
              <a:rPr lang="en-US" altLang="zh-CN" sz="1200" dirty="0"/>
              <a:t>7</a:t>
            </a:r>
            <a:endParaRPr lang="en-US" altLang="zh-CN" sz="1200" dirty="0"/>
          </a:p>
          <a:p>
            <a:pPr>
              <a:buClr>
                <a:srgbClr val="262686"/>
              </a:buClr>
              <a:buSzPct val="60000"/>
            </a:pPr>
            <a:r>
              <a:rPr lang="en-US" altLang="zh-CN" sz="1200" dirty="0"/>
              <a:t>0 1 2 3 4 5 8</a:t>
            </a:r>
            <a:endParaRPr lang="en-US" altLang="zh-CN" sz="1200" dirty="0"/>
          </a:p>
          <a:p>
            <a:pPr marL="171450" indent="-171450">
              <a:buClr>
                <a:srgbClr val="262686"/>
              </a:buClr>
              <a:buSzPct val="60000"/>
              <a:buFont typeface="Wingdings" panose="05000000000000000000" pitchFamily="2" charset="2"/>
              <a:buChar char="l"/>
            </a:pPr>
            <a:r>
              <a:rPr lang="zh-CN" altLang="en-US" sz="1200" dirty="0"/>
              <a:t>可见重复元素被排除，剩余元素按升序排列</a:t>
            </a:r>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1185229"/>
            <a:ext cx="6034175" cy="1661491"/>
            <a:chOff x="219974" y="2358412"/>
            <a:chExt cx="8704052" cy="2018121"/>
          </a:xfrm>
        </p:grpSpPr>
        <p:grpSp>
          <p:nvGrpSpPr>
            <p:cNvPr id="11" name="组合 10"/>
            <p:cNvGrpSpPr/>
            <p:nvPr/>
          </p:nvGrpSpPr>
          <p:grpSpPr>
            <a:xfrm>
              <a:off x="219974" y="2358415"/>
              <a:ext cx="8704052" cy="2018118"/>
              <a:chOff x="219974" y="1604515"/>
              <a:chExt cx="8704052" cy="1881957"/>
            </a:xfrm>
            <a:effectLst>
              <a:outerShdw blurRad="50800" dist="69850" dir="2700000" algn="tl" rotWithShape="0">
                <a:prstClr val="black">
                  <a:alpha val="40000"/>
                </a:prstClr>
              </a:outerShdw>
            </a:effectLst>
          </p:grpSpPr>
          <p:sp>
            <p:nvSpPr>
              <p:cNvPr id="6" name="矩形: 圆角 5"/>
              <p:cNvSpPr/>
              <p:nvPr/>
            </p:nvSpPr>
            <p:spPr>
              <a:xfrm>
                <a:off x="219974" y="1604515"/>
                <a:ext cx="8704052" cy="188195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find </a:t>
              </a:r>
              <a:r>
                <a:rPr lang="zh-CN" altLang="en-US" sz="2400" dirty="0">
                  <a:solidFill>
                    <a:schemeClr val="bg1"/>
                  </a:solidFill>
                </a:rPr>
                <a:t>函数查找 </a:t>
              </a:r>
              <a:r>
                <a:rPr lang="en-US" altLang="zh-CN" sz="2400" dirty="0">
                  <a:solidFill>
                    <a:schemeClr val="bg1"/>
                  </a:solidFill>
                </a:rPr>
                <a:t>set </a:t>
              </a:r>
              <a:r>
                <a:rPr lang="zh-CN" altLang="en-US" sz="2400" dirty="0">
                  <a:solidFill>
                    <a:schemeClr val="bg1"/>
                  </a:solidFill>
                </a:rPr>
                <a:t>中的元素</a:t>
              </a:r>
              <a:endParaRPr lang="zh-CN" altLang="en-US" sz="2400" dirty="0">
                <a:solidFill>
                  <a:schemeClr val="bg1"/>
                </a:solidFill>
              </a:endParaRPr>
            </a:p>
          </p:txBody>
        </p:sp>
      </p:grpSp>
      <p:sp>
        <p:nvSpPr>
          <p:cNvPr id="7" name="矩形 6"/>
          <p:cNvSpPr/>
          <p:nvPr/>
        </p:nvSpPr>
        <p:spPr>
          <a:xfrm>
            <a:off x="301546" y="1740956"/>
            <a:ext cx="5995737" cy="861774"/>
          </a:xfrm>
          <a:prstGeom prst="rect">
            <a:avLst/>
          </a:prstGeom>
        </p:spPr>
        <p:txBody>
          <a:bodyPr wrap="square">
            <a:spAutoFit/>
          </a:bodyPr>
          <a:lstStyle/>
          <a:p>
            <a:r>
              <a:rPr lang="en-US" altLang="zh-CN" sz="1600" dirty="0">
                <a:solidFill>
                  <a:srgbClr val="000000"/>
                </a:solidFill>
                <a:latin typeface="Consolas" panose="020B0609020204030204" pitchFamily="49" charset="0"/>
              </a:rPr>
              <a:t>vector&lt;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 = { </a:t>
            </a:r>
            <a:r>
              <a:rPr lang="en-US" altLang="zh-CN" sz="1600" dirty="0">
                <a:solidFill>
                  <a:srgbClr val="09885A"/>
                </a:solidFill>
                <a:latin typeface="Consolas" panose="020B0609020204030204" pitchFamily="49" charset="0"/>
              </a:rPr>
              <a:t>1</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8</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4</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2</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0</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1</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4</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3</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5</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4</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7</a:t>
            </a:r>
            <a:r>
              <a:rPr lang="en-US" altLang="zh-CN" sz="1600" dirty="0">
                <a:solidFill>
                  <a:srgbClr val="000000"/>
                </a:solidFill>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set&lt;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a:t>
            </a:r>
            <a:r>
              <a:rPr lang="en-US" altLang="zh-CN" sz="1600" dirty="0">
                <a:solidFill>
                  <a:srgbClr val="795E26"/>
                </a:solidFill>
                <a:latin typeface="Consolas" panose="020B0609020204030204" pitchFamily="49" charset="0"/>
              </a:rPr>
              <a:t>s</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a:t>
            </a:r>
            <a:r>
              <a:rPr lang="en-US" altLang="zh-CN" sz="1600" dirty="0" err="1">
                <a:solidFill>
                  <a:srgbClr val="795E26"/>
                </a:solidFill>
                <a:latin typeface="Consolas" panose="020B0609020204030204" pitchFamily="49" charset="0"/>
              </a:rPr>
              <a:t>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a:t>
            </a:r>
            <a:r>
              <a:rPr lang="en-US" altLang="zh-CN" sz="1600" dirty="0" err="1">
                <a:solidFill>
                  <a:srgbClr val="795E26"/>
                </a:solidFill>
                <a:latin typeface="Consolas" panose="020B0609020204030204" pitchFamily="49" charset="0"/>
              </a:rPr>
              <a:t>end</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利用</a:t>
            </a:r>
            <a:r>
              <a:rPr lang="en-US" altLang="zh-CN" sz="1600" dirty="0">
                <a:solidFill>
                  <a:srgbClr val="008000"/>
                </a:solidFill>
                <a:latin typeface="Consolas" panose="020B0609020204030204" pitchFamily="49" charset="0"/>
              </a:rPr>
              <a:t>vector</a:t>
            </a:r>
            <a:r>
              <a:rPr lang="zh-CN" altLang="en-US" sz="1600" dirty="0">
                <a:solidFill>
                  <a:srgbClr val="008000"/>
                </a:solidFill>
                <a:latin typeface="Consolas" panose="020B0609020204030204" pitchFamily="49" charset="0"/>
              </a:rPr>
              <a:t>创建</a:t>
            </a:r>
            <a:r>
              <a:rPr lang="en-US" altLang="zh-CN" sz="1600" dirty="0">
                <a:solidFill>
                  <a:srgbClr val="008000"/>
                </a:solidFill>
                <a:latin typeface="Consolas" panose="020B0609020204030204" pitchFamily="49" charset="0"/>
              </a:rPr>
              <a:t>set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auto</a:t>
            </a:r>
            <a:r>
              <a:rPr lang="en-US" altLang="zh-CN" sz="1600" dirty="0">
                <a:solidFill>
                  <a:srgbClr val="000000"/>
                </a:solidFill>
                <a:latin typeface="Consolas" panose="020B0609020204030204" pitchFamily="49" charset="0"/>
              </a:rPr>
              <a:t> it = </a:t>
            </a:r>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find</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0</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查找关键字为</a:t>
            </a:r>
            <a:r>
              <a:rPr lang="en-US" altLang="zh-CN" sz="1600" dirty="0">
                <a:solidFill>
                  <a:srgbClr val="008000"/>
                </a:solidFill>
                <a:latin typeface="Consolas" panose="020B0609020204030204" pitchFamily="49" charset="0"/>
              </a:rPr>
              <a:t>0</a:t>
            </a:r>
            <a:r>
              <a:rPr lang="zh-CN" altLang="en-US" sz="1600" dirty="0">
                <a:solidFill>
                  <a:srgbClr val="008000"/>
                </a:solidFill>
                <a:latin typeface="Consolas" panose="020B0609020204030204" pitchFamily="49" charset="0"/>
              </a:rPr>
              <a:t>的元素</a:t>
            </a:r>
            <a:endParaRPr lang="zh-CN" altLang="en-US" sz="1600" b="0" dirty="0">
              <a:solidFill>
                <a:srgbClr val="000000"/>
              </a:solidFill>
              <a:effectLst/>
              <a:latin typeface="Consolas" panose="020B0609020204030204" pitchFamily="49" charset="0"/>
            </a:endParaRPr>
          </a:p>
        </p:txBody>
      </p:sp>
      <p:grpSp>
        <p:nvGrpSpPr>
          <p:cNvPr id="31" name="组合 30"/>
          <p:cNvGrpSpPr/>
          <p:nvPr/>
        </p:nvGrpSpPr>
        <p:grpSpPr>
          <a:xfrm>
            <a:off x="6396106" y="1206898"/>
            <a:ext cx="2627124" cy="1639822"/>
            <a:chOff x="219974" y="2000284"/>
            <a:chExt cx="8704052" cy="2521412"/>
          </a:xfrm>
        </p:grpSpPr>
        <p:grpSp>
          <p:nvGrpSpPr>
            <p:cNvPr id="32" name="组合 31"/>
            <p:cNvGrpSpPr/>
            <p:nvPr/>
          </p:nvGrpSpPr>
          <p:grpSpPr>
            <a:xfrm>
              <a:off x="219974" y="2014515"/>
              <a:ext cx="8704052" cy="2507181"/>
              <a:chOff x="219974" y="1283821"/>
              <a:chExt cx="8704052" cy="2338023"/>
            </a:xfrm>
            <a:effectLst>
              <a:outerShdw blurRad="50800" dist="69850" dir="2700000" algn="tl" rotWithShape="0">
                <a:prstClr val="black">
                  <a:alpha val="40000"/>
                </a:prstClr>
              </a:outerShdw>
            </a:effectLst>
          </p:grpSpPr>
          <p:sp>
            <p:nvSpPr>
              <p:cNvPr id="34" name="矩形: 圆角 33"/>
              <p:cNvSpPr/>
              <p:nvPr/>
            </p:nvSpPr>
            <p:spPr>
              <a:xfrm>
                <a:off x="219974" y="1604512"/>
                <a:ext cx="8704052" cy="201733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p:cNvSpPr/>
          <p:nvPr/>
        </p:nvSpPr>
        <p:spPr>
          <a:xfrm>
            <a:off x="6396106" y="1784508"/>
            <a:ext cx="2545171" cy="923330"/>
          </a:xfrm>
          <a:prstGeom prst="rect">
            <a:avLst/>
          </a:prstGeom>
        </p:spPr>
        <p:txBody>
          <a:bodyPr wrap="square">
            <a:spAutoFit/>
          </a:bodyPr>
          <a:lstStyle/>
          <a:p>
            <a:pPr marL="285750" indent="-285750" algn="just">
              <a:buClr>
                <a:srgbClr val="262686"/>
              </a:buClr>
              <a:buSzPct val="60000"/>
              <a:buFont typeface="Wingdings" panose="05000000000000000000" pitchFamily="2" charset="2"/>
              <a:buChar char="l"/>
            </a:pPr>
            <a:r>
              <a:rPr lang="zh-CN" altLang="en-US" dirty="0">
                <a:solidFill>
                  <a:srgbClr val="000000"/>
                </a:solidFill>
                <a:latin typeface="MicrosoftYaHei"/>
              </a:rPr>
              <a:t>待查元素存在，则返回该元素的迭代器</a:t>
            </a:r>
            <a:r>
              <a:rPr lang="en-US" altLang="zh-CN" dirty="0">
                <a:solidFill>
                  <a:srgbClr val="000000"/>
                </a:solidFill>
                <a:latin typeface="MicrosoftYaHei"/>
              </a:rPr>
              <a:t>;</a:t>
            </a:r>
            <a:r>
              <a:rPr lang="zh-CN" altLang="en-US" dirty="0">
                <a:solidFill>
                  <a:srgbClr val="000000"/>
                </a:solidFill>
                <a:latin typeface="MicrosoftYaHei"/>
              </a:rPr>
              <a:t>否则返回尾后迭代器</a:t>
            </a:r>
            <a:endParaRPr lang="en-US" altLang="zh-CN" dirty="0">
              <a:solidFill>
                <a:srgbClr val="000000"/>
              </a:solidFill>
              <a:latin typeface="MicrosoftYaHei"/>
            </a:endParaRPr>
          </a:p>
        </p:txBody>
      </p:sp>
      <p:grpSp>
        <p:nvGrpSpPr>
          <p:cNvPr id="36" name="组合 35"/>
          <p:cNvGrpSpPr/>
          <p:nvPr/>
        </p:nvGrpSpPr>
        <p:grpSpPr>
          <a:xfrm>
            <a:off x="202723" y="3186955"/>
            <a:ext cx="6034175" cy="1661491"/>
            <a:chOff x="219974" y="2358412"/>
            <a:chExt cx="8704052" cy="2018121"/>
          </a:xfrm>
        </p:grpSpPr>
        <p:grpSp>
          <p:nvGrpSpPr>
            <p:cNvPr id="37" name="组合 36"/>
            <p:cNvGrpSpPr/>
            <p:nvPr/>
          </p:nvGrpSpPr>
          <p:grpSpPr>
            <a:xfrm>
              <a:off x="219974" y="2358415"/>
              <a:ext cx="8704052" cy="2018118"/>
              <a:chOff x="219974" y="1604515"/>
              <a:chExt cx="8704052" cy="1881957"/>
            </a:xfrm>
            <a:effectLst>
              <a:outerShdw blurRad="50800" dist="69850" dir="2700000" algn="tl" rotWithShape="0">
                <a:prstClr val="black">
                  <a:alpha val="40000"/>
                </a:prstClr>
              </a:outerShdw>
            </a:effectLst>
          </p:grpSpPr>
          <p:sp>
            <p:nvSpPr>
              <p:cNvPr id="39" name="矩形: 圆角 38"/>
              <p:cNvSpPr/>
              <p:nvPr/>
            </p:nvSpPr>
            <p:spPr>
              <a:xfrm>
                <a:off x="219974" y="1604515"/>
                <a:ext cx="8704052" cy="188195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erase </a:t>
              </a:r>
              <a:r>
                <a:rPr lang="zh-CN" altLang="en-US" sz="2400" dirty="0">
                  <a:solidFill>
                    <a:schemeClr val="bg1"/>
                  </a:solidFill>
                </a:rPr>
                <a:t>函数删除 </a:t>
              </a:r>
              <a:r>
                <a:rPr lang="en-US" altLang="zh-CN" sz="2400" dirty="0">
                  <a:solidFill>
                    <a:schemeClr val="bg1"/>
                  </a:solidFill>
                </a:rPr>
                <a:t>set </a:t>
              </a:r>
              <a:r>
                <a:rPr lang="zh-CN" altLang="en-US" sz="2400" dirty="0">
                  <a:solidFill>
                    <a:schemeClr val="bg1"/>
                  </a:solidFill>
                </a:rPr>
                <a:t>中的元素</a:t>
              </a:r>
              <a:endParaRPr lang="zh-CN" altLang="en-US" sz="2400" dirty="0">
                <a:solidFill>
                  <a:schemeClr val="bg1"/>
                </a:solidFill>
              </a:endParaRPr>
            </a:p>
          </p:txBody>
        </p:sp>
      </p:grpSp>
      <p:sp>
        <p:nvSpPr>
          <p:cNvPr id="27" name="矩形 26"/>
          <p:cNvSpPr/>
          <p:nvPr/>
        </p:nvSpPr>
        <p:spPr>
          <a:xfrm>
            <a:off x="338587" y="3767419"/>
            <a:ext cx="5762445" cy="1077218"/>
          </a:xfrm>
          <a:prstGeom prst="rect">
            <a:avLst/>
          </a:prstGeom>
        </p:spPr>
        <p:txBody>
          <a:bodyPr wrap="square">
            <a:spAutoFit/>
          </a:bodyPr>
          <a:lstStyle/>
          <a:p>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erase</a:t>
            </a:r>
            <a:r>
              <a:rPr lang="en-US" altLang="zh-CN" sz="1600" dirty="0">
                <a:solidFill>
                  <a:srgbClr val="000000"/>
                </a:solidFill>
                <a:latin typeface="Consolas" panose="020B0609020204030204" pitchFamily="49" charset="0"/>
              </a:rPr>
              <a:t>(it);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删除关键字为</a:t>
            </a:r>
            <a:r>
              <a:rPr lang="en-US" altLang="zh-CN" sz="1600" dirty="0">
                <a:solidFill>
                  <a:srgbClr val="008000"/>
                </a:solidFill>
                <a:latin typeface="Consolas" panose="020B0609020204030204" pitchFamily="49" charset="0"/>
              </a:rPr>
              <a:t>0</a:t>
            </a:r>
            <a:r>
              <a:rPr lang="zh-CN" altLang="en-US" sz="1600" dirty="0">
                <a:solidFill>
                  <a:srgbClr val="008000"/>
                </a:solidFill>
                <a:latin typeface="Consolas" panose="020B0609020204030204" pitchFamily="49" charset="0"/>
              </a:rPr>
              <a:t>的元素</a:t>
            </a:r>
            <a:endParaRPr lang="zh-CN" altLang="en-US"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erase</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find</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3</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find</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7</a:t>
            </a:r>
            <a:r>
              <a:rPr lang="en-US" altLang="zh-CN" sz="1600" dirty="0">
                <a:solidFill>
                  <a:srgbClr val="000000"/>
                </a:solidFill>
                <a:latin typeface="Consolas" panose="020B0609020204030204" pitchFamily="49" charset="0"/>
              </a:rPr>
              <a:t>));</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删除范围</a:t>
            </a:r>
            <a:r>
              <a:rPr lang="en-US" altLang="zh-CN" sz="1600" dirty="0">
                <a:solidFill>
                  <a:srgbClr val="008000"/>
                </a:solidFill>
                <a:latin typeface="Consolas" panose="020B0609020204030204" pitchFamily="49" charset="0"/>
              </a:rPr>
              <a:t>[3,7)</a:t>
            </a:r>
            <a:r>
              <a:rPr lang="zh-CN" altLang="en-US" sz="1600" dirty="0">
                <a:solidFill>
                  <a:srgbClr val="008000"/>
                </a:solidFill>
                <a:latin typeface="Consolas" panose="020B0609020204030204" pitchFamily="49" charset="0"/>
              </a:rPr>
              <a:t>内元素</a:t>
            </a:r>
            <a:endParaRPr lang="zh-CN" altLang="en-US" sz="1600" dirty="0">
              <a:solidFill>
                <a:srgbClr val="000000"/>
              </a:solidFill>
              <a:latin typeface="Consolas" panose="020B0609020204030204" pitchFamily="49" charset="0"/>
            </a:endParaRPr>
          </a:p>
          <a:p>
            <a:r>
              <a:rPr lang="en-US" altLang="zh-CN" sz="1600" dirty="0">
                <a:solidFill>
                  <a:srgbClr val="AF00DB"/>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rgbClr val="000000"/>
                </a:solidFill>
                <a:latin typeface="Consolas" panose="020B0609020204030204" pitchFamily="49" charset="0"/>
              </a:rPr>
              <a:t> &amp;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s)</a:t>
            </a:r>
            <a:endParaRPr lang="en-US" altLang="zh-CN"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A31515"/>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打印输出：</a:t>
            </a:r>
            <a:r>
              <a:rPr lang="en-US" altLang="zh-CN" sz="1600" dirty="0">
                <a:solidFill>
                  <a:srgbClr val="008000"/>
                </a:solidFill>
                <a:latin typeface="Consolas" panose="020B0609020204030204" pitchFamily="49" charset="0"/>
              </a:rPr>
              <a:t>1 2 7 8</a:t>
            </a:r>
            <a:endParaRPr lang="zh-CN" altLang="en-US" sz="1600" b="0" dirty="0">
              <a:solidFill>
                <a:srgbClr val="000000"/>
              </a:solidFill>
              <a:effectLst/>
              <a:latin typeface="Consolas" panose="020B0609020204030204" pitchFamily="49" charset="0"/>
            </a:endParaRPr>
          </a:p>
        </p:txBody>
      </p:sp>
      <p:grpSp>
        <p:nvGrpSpPr>
          <p:cNvPr id="41" name="组合 40"/>
          <p:cNvGrpSpPr/>
          <p:nvPr/>
        </p:nvGrpSpPr>
        <p:grpSpPr>
          <a:xfrm>
            <a:off x="6396106" y="3204815"/>
            <a:ext cx="2627124" cy="1639822"/>
            <a:chOff x="219974" y="2000284"/>
            <a:chExt cx="8704052" cy="2521412"/>
          </a:xfrm>
        </p:grpSpPr>
        <p:grpSp>
          <p:nvGrpSpPr>
            <p:cNvPr id="42" name="组合 41"/>
            <p:cNvGrpSpPr/>
            <p:nvPr/>
          </p:nvGrpSpPr>
          <p:grpSpPr>
            <a:xfrm>
              <a:off x="219974" y="2014515"/>
              <a:ext cx="8704052" cy="2507181"/>
              <a:chOff x="219974" y="1283821"/>
              <a:chExt cx="8704052" cy="2338023"/>
            </a:xfrm>
            <a:effectLst>
              <a:outerShdw blurRad="50800" dist="69850" dir="2700000" algn="tl" rotWithShape="0">
                <a:prstClr val="black">
                  <a:alpha val="40000"/>
                </a:prstClr>
              </a:outerShdw>
            </a:effectLst>
          </p:grpSpPr>
          <p:sp>
            <p:nvSpPr>
              <p:cNvPr id="44" name="矩形: 圆角 43"/>
              <p:cNvSpPr/>
              <p:nvPr/>
            </p:nvSpPr>
            <p:spPr>
              <a:xfrm>
                <a:off x="219974" y="1604512"/>
                <a:ext cx="8704052" cy="201733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顶角 44"/>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46" name="矩形 45"/>
          <p:cNvSpPr/>
          <p:nvPr/>
        </p:nvSpPr>
        <p:spPr>
          <a:xfrm>
            <a:off x="6396106" y="3782425"/>
            <a:ext cx="2545171" cy="646331"/>
          </a:xfrm>
          <a:prstGeom prst="rect">
            <a:avLst/>
          </a:prstGeom>
        </p:spPr>
        <p:txBody>
          <a:bodyPr wrap="square">
            <a:spAutoFit/>
          </a:bodyPr>
          <a:lstStyle/>
          <a:p>
            <a:pPr marL="285750" indent="-285750" algn="just">
              <a:buClr>
                <a:srgbClr val="262686"/>
              </a:buClr>
              <a:buSzPct val="60000"/>
              <a:buFont typeface="Wingdings" panose="05000000000000000000" pitchFamily="2" charset="2"/>
              <a:buChar char="l"/>
            </a:pPr>
            <a:r>
              <a:rPr lang="en-US" altLang="zh-CN" dirty="0">
                <a:solidFill>
                  <a:srgbClr val="000000"/>
                </a:solidFill>
                <a:latin typeface="MicrosoftYaHei"/>
              </a:rPr>
              <a:t>erase </a:t>
            </a:r>
            <a:r>
              <a:rPr lang="zh-CN" altLang="en-US" dirty="0">
                <a:solidFill>
                  <a:srgbClr val="000000"/>
                </a:solidFill>
                <a:latin typeface="MicrosoftYaHei"/>
              </a:rPr>
              <a:t>成员的迭代器范围为左闭合区间</a:t>
            </a:r>
            <a:endParaRPr lang="en-US" altLang="zh-CN" dirty="0">
              <a:solidFill>
                <a:srgbClr val="000000"/>
              </a:solidFill>
              <a:latin typeface="MicrosoftYaHei"/>
            </a:endParaRPr>
          </a:p>
        </p:txBody>
      </p:sp>
      <p:grpSp>
        <p:nvGrpSpPr>
          <p:cNvPr id="47" name="组合 46"/>
          <p:cNvGrpSpPr/>
          <p:nvPr/>
        </p:nvGrpSpPr>
        <p:grpSpPr>
          <a:xfrm>
            <a:off x="231478" y="5099537"/>
            <a:ext cx="8791752" cy="1123035"/>
            <a:chOff x="219974" y="2358412"/>
            <a:chExt cx="8704052" cy="1364089"/>
          </a:xfrm>
        </p:grpSpPr>
        <p:grpSp>
          <p:nvGrpSpPr>
            <p:cNvPr id="48" name="组合 47"/>
            <p:cNvGrpSpPr/>
            <p:nvPr/>
          </p:nvGrpSpPr>
          <p:grpSpPr>
            <a:xfrm>
              <a:off x="219974" y="2358415"/>
              <a:ext cx="8704052" cy="1364086"/>
              <a:chOff x="219974" y="1604515"/>
              <a:chExt cx="8704052" cy="1272052"/>
            </a:xfrm>
            <a:effectLst>
              <a:outerShdw blurRad="50800" dist="69850" dir="2700000" algn="tl" rotWithShape="0">
                <a:prstClr val="black">
                  <a:alpha val="40000"/>
                </a:prstClr>
              </a:outerShdw>
            </a:effectLst>
          </p:grpSpPr>
          <p:sp>
            <p:nvSpPr>
              <p:cNvPr id="50" name="矩形: 圆角 49"/>
              <p:cNvSpPr/>
              <p:nvPr/>
            </p:nvSpPr>
            <p:spPr>
              <a:xfrm>
                <a:off x="219974" y="1604515"/>
                <a:ext cx="8704052" cy="1272052"/>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顶角 50"/>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9" name="矩形 48"/>
            <p:cNvSpPr/>
            <p:nvPr/>
          </p:nvSpPr>
          <p:spPr>
            <a:xfrm>
              <a:off x="319176" y="2358412"/>
              <a:ext cx="6752490" cy="560759"/>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52" name="矩形 51"/>
          <p:cNvSpPr/>
          <p:nvPr/>
        </p:nvSpPr>
        <p:spPr>
          <a:xfrm>
            <a:off x="373328" y="5740955"/>
            <a:ext cx="6737230" cy="369332"/>
          </a:xfrm>
          <a:prstGeom prst="rect">
            <a:avLst/>
          </a:prstGeom>
        </p:spPr>
        <p:txBody>
          <a:bodyPr wrap="square">
            <a:spAutoFit/>
          </a:bodyPr>
          <a:lstStyle/>
          <a:p>
            <a:r>
              <a:rPr lang="zh-CN" altLang="en-US" dirty="0">
                <a:solidFill>
                  <a:srgbClr val="000000"/>
                </a:solidFill>
                <a:latin typeface="MicrosoftYaHei"/>
              </a:rPr>
              <a:t>调用 </a:t>
            </a:r>
            <a:r>
              <a:rPr lang="en-US" altLang="zh-CN" dirty="0">
                <a:solidFill>
                  <a:srgbClr val="000000"/>
                </a:solidFill>
                <a:latin typeface="LMSans10-Regular-Identity-H"/>
              </a:rPr>
              <a:t>erase </a:t>
            </a:r>
            <a:r>
              <a:rPr lang="zh-CN" altLang="en-US" dirty="0">
                <a:solidFill>
                  <a:srgbClr val="000000"/>
                </a:solidFill>
                <a:latin typeface="MicrosoftYaHei"/>
              </a:rPr>
              <a:t>成员不影响与 </a:t>
            </a:r>
            <a:r>
              <a:rPr lang="en-US" altLang="zh-CN" dirty="0">
                <a:solidFill>
                  <a:srgbClr val="000000"/>
                </a:solidFill>
                <a:latin typeface="LMSans10-Regular-Identity-H"/>
              </a:rPr>
              <a:t>set </a:t>
            </a:r>
            <a:r>
              <a:rPr lang="zh-CN" altLang="en-US" dirty="0">
                <a:solidFill>
                  <a:srgbClr val="000000"/>
                </a:solidFill>
                <a:latin typeface="MicrosoftYaHei"/>
              </a:rPr>
              <a:t>中其它元素绑定的迭代器或引用</a:t>
            </a:r>
            <a:r>
              <a:rPr lang="zh-CN" altLang="en-US" dirty="0"/>
              <a:t>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1702813"/>
            <a:ext cx="8670790" cy="2515504"/>
            <a:chOff x="219974" y="2358412"/>
            <a:chExt cx="8704052" cy="3055444"/>
          </a:xfrm>
        </p:grpSpPr>
        <p:grpSp>
          <p:nvGrpSpPr>
            <p:cNvPr id="11" name="组合 10"/>
            <p:cNvGrpSpPr/>
            <p:nvPr/>
          </p:nvGrpSpPr>
          <p:grpSpPr>
            <a:xfrm>
              <a:off x="219974" y="2358415"/>
              <a:ext cx="8704052" cy="3055441"/>
              <a:chOff x="219974" y="1604516"/>
              <a:chExt cx="8704052" cy="2849294"/>
            </a:xfrm>
            <a:effectLst>
              <a:outerShdw blurRad="50800" dist="69850" dir="2700000" algn="tl" rotWithShape="0">
                <a:prstClr val="black">
                  <a:alpha val="40000"/>
                </a:prstClr>
              </a:outerShdw>
            </a:effectLst>
          </p:grpSpPr>
          <p:sp>
            <p:nvSpPr>
              <p:cNvPr id="6" name="矩形: 圆角 5"/>
              <p:cNvSpPr/>
              <p:nvPr/>
            </p:nvSpPr>
            <p:spPr>
              <a:xfrm>
                <a:off x="219974" y="1604516"/>
                <a:ext cx="8704052" cy="284929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pair</a:t>
              </a:r>
              <a:endParaRPr lang="zh-CN" altLang="en-US" sz="2400" dirty="0">
                <a:solidFill>
                  <a:schemeClr val="bg1"/>
                </a:solidFill>
              </a:endParaRPr>
            </a:p>
          </p:txBody>
        </p:sp>
      </p:grpSp>
      <p:sp>
        <p:nvSpPr>
          <p:cNvPr id="3" name="矩形 2"/>
          <p:cNvSpPr/>
          <p:nvPr/>
        </p:nvSpPr>
        <p:spPr>
          <a:xfrm>
            <a:off x="270487" y="2284458"/>
            <a:ext cx="8493950"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pair </a:t>
            </a:r>
            <a:r>
              <a:rPr lang="zh-CN" altLang="en-US" dirty="0"/>
              <a:t>定义在头文件 </a:t>
            </a:r>
            <a:r>
              <a:rPr lang="en-US" altLang="zh-CN" dirty="0"/>
              <a:t>utility </a:t>
            </a:r>
            <a:r>
              <a:rPr lang="zh-CN" altLang="en-US" dirty="0"/>
              <a:t>中，包含两部分数据成员</a:t>
            </a:r>
            <a:endParaRPr lang="zh-CN" altLang="en-US" dirty="0"/>
          </a:p>
        </p:txBody>
      </p:sp>
      <p:sp>
        <p:nvSpPr>
          <p:cNvPr id="7" name="矩形 6"/>
          <p:cNvSpPr/>
          <p:nvPr/>
        </p:nvSpPr>
        <p:spPr>
          <a:xfrm>
            <a:off x="543085" y="2782437"/>
            <a:ext cx="8221352" cy="1200329"/>
          </a:xfrm>
          <a:prstGeom prst="rect">
            <a:avLst/>
          </a:prstGeom>
        </p:spPr>
        <p:txBody>
          <a:bodyPr wrap="square">
            <a:spAutoFit/>
          </a:bodyPr>
          <a:lstStyle/>
          <a:p>
            <a:r>
              <a:rPr lang="en-US" altLang="zh-CN" dirty="0">
                <a:solidFill>
                  <a:srgbClr val="000000"/>
                </a:solidFill>
                <a:latin typeface="Consolas" panose="020B0609020204030204" pitchFamily="49" charset="0"/>
              </a:rPr>
              <a:t>pair&lt;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p1;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保存两个</a:t>
            </a:r>
            <a:r>
              <a:rPr lang="en-US" altLang="zh-CN" dirty="0">
                <a:solidFill>
                  <a:srgbClr val="008000"/>
                </a:solidFill>
                <a:latin typeface="Consolas" panose="020B0609020204030204" pitchFamily="49" charset="0"/>
              </a:rPr>
              <a:t>int</a:t>
            </a:r>
            <a:r>
              <a:rPr lang="zh-CN" altLang="en-US" dirty="0">
                <a:solidFill>
                  <a:srgbClr val="008000"/>
                </a:solidFill>
                <a:latin typeface="Consolas" panose="020B0609020204030204" pitchFamily="49" charset="0"/>
              </a:rPr>
              <a:t>类型数据</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pair&lt;string,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p2 = {</a:t>
            </a:r>
            <a:r>
              <a:rPr lang="en-US" altLang="zh-CN" dirty="0">
                <a:solidFill>
                  <a:srgbClr val="A31515"/>
                </a:solidFill>
                <a:latin typeface="Consolas" panose="020B0609020204030204" pitchFamily="49" charset="0"/>
              </a:rPr>
              <a:t>"Hello"</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列表初始化两个成员</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p3 = </a:t>
            </a:r>
            <a:r>
              <a:rPr lang="en-US" altLang="zh-CN" dirty="0" err="1">
                <a:solidFill>
                  <a:srgbClr val="795E26"/>
                </a:solidFill>
                <a:latin typeface="Consolas" panose="020B0609020204030204" pitchFamily="49" charset="0"/>
              </a:rPr>
              <a:t>make_pair</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"Hello"</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make_pair</a:t>
            </a:r>
            <a:r>
              <a:rPr lang="zh-CN" altLang="en-US" dirty="0">
                <a:solidFill>
                  <a:srgbClr val="008000"/>
                </a:solidFill>
                <a:latin typeface="Consolas" panose="020B0609020204030204" pitchFamily="49" charset="0"/>
              </a:rPr>
              <a:t>函数返回一个</a:t>
            </a:r>
            <a:r>
              <a:rPr lang="en-US" altLang="zh-CN" dirty="0">
                <a:solidFill>
                  <a:srgbClr val="008000"/>
                </a:solidFill>
                <a:latin typeface="Consolas" panose="020B0609020204030204" pitchFamily="49" charset="0"/>
              </a:rPr>
              <a:t>pair</a:t>
            </a:r>
            <a:r>
              <a:rPr lang="zh-CN" altLang="en-US" dirty="0">
                <a:solidFill>
                  <a:srgbClr val="008000"/>
                </a:solidFill>
                <a:latin typeface="Consolas" panose="020B0609020204030204" pitchFamily="49" charset="0"/>
              </a:rPr>
              <a:t>对象</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p2.</a:t>
            </a:r>
            <a:r>
              <a:rPr lang="en-US" altLang="zh-CN" dirty="0">
                <a:solidFill>
                  <a:srgbClr val="001080"/>
                </a:solidFill>
                <a:latin typeface="Consolas" panose="020B0609020204030204" pitchFamily="49" charset="0"/>
              </a:rPr>
              <a:t>first</a:t>
            </a:r>
            <a:r>
              <a:rPr lang="en-US" altLang="zh-CN" dirty="0">
                <a:solidFill>
                  <a:srgbClr val="000000"/>
                </a:solidFill>
                <a:latin typeface="Consolas" panose="020B0609020204030204" pitchFamily="49" charset="0"/>
              </a:rPr>
              <a:t> &lt;&lt; p2.</a:t>
            </a:r>
            <a:r>
              <a:rPr lang="en-US" altLang="zh-CN" dirty="0">
                <a:solidFill>
                  <a:srgbClr val="001080"/>
                </a:solidFill>
                <a:latin typeface="Consolas" panose="020B0609020204030204" pitchFamily="49" charset="0"/>
              </a:rPr>
              <a:t>second</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访问</a:t>
            </a:r>
            <a:r>
              <a:rPr lang="en-US" altLang="zh-CN" dirty="0">
                <a:solidFill>
                  <a:srgbClr val="008000"/>
                </a:solidFill>
                <a:latin typeface="Consolas" panose="020B0609020204030204" pitchFamily="49" charset="0"/>
              </a:rPr>
              <a:t>pair</a:t>
            </a:r>
            <a:r>
              <a:rPr lang="zh-CN" altLang="en-US" dirty="0">
                <a:solidFill>
                  <a:srgbClr val="008000"/>
                </a:solidFill>
                <a:latin typeface="Consolas" panose="020B0609020204030204" pitchFamily="49" charset="0"/>
              </a:rPr>
              <a:t>中数据成员</a:t>
            </a:r>
            <a:endParaRPr lang="zh-CN" altLang="en-US" b="0" dirty="0">
              <a:solidFill>
                <a:srgbClr val="000000"/>
              </a:solidFill>
              <a:effectLst/>
              <a:latin typeface="Consolas" panose="020B0609020204030204" pitchFamily="49" charset="0"/>
            </a:endParaRPr>
          </a:p>
        </p:txBody>
      </p:sp>
      <p:grpSp>
        <p:nvGrpSpPr>
          <p:cNvPr id="31" name="组合 30"/>
          <p:cNvGrpSpPr/>
          <p:nvPr/>
        </p:nvGrpSpPr>
        <p:grpSpPr>
          <a:xfrm>
            <a:off x="202723" y="4557251"/>
            <a:ext cx="8670790" cy="1351843"/>
            <a:chOff x="219974" y="2000284"/>
            <a:chExt cx="8704052" cy="2078611"/>
          </a:xfrm>
        </p:grpSpPr>
        <p:grpSp>
          <p:nvGrpSpPr>
            <p:cNvPr id="32" name="组合 31"/>
            <p:cNvGrpSpPr/>
            <p:nvPr/>
          </p:nvGrpSpPr>
          <p:grpSpPr>
            <a:xfrm>
              <a:off x="219974" y="2014515"/>
              <a:ext cx="8704052" cy="2064380"/>
              <a:chOff x="219974" y="1283821"/>
              <a:chExt cx="8704052" cy="1925098"/>
            </a:xfrm>
            <a:effectLst>
              <a:outerShdw blurRad="50800" dist="69850" dir="2700000" algn="tl" rotWithShape="0">
                <a:prstClr val="black">
                  <a:alpha val="40000"/>
                </a:prstClr>
              </a:outerShdw>
            </a:effectLst>
          </p:grpSpPr>
          <p:sp>
            <p:nvSpPr>
              <p:cNvPr id="34" name="矩形: 圆角 33"/>
              <p:cNvSpPr/>
              <p:nvPr/>
            </p:nvSpPr>
            <p:spPr>
              <a:xfrm>
                <a:off x="219974" y="1604512"/>
                <a:ext cx="8704052" cy="160440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p:cNvSpPr/>
          <p:nvPr/>
        </p:nvSpPr>
        <p:spPr>
          <a:xfrm>
            <a:off x="375249" y="5149251"/>
            <a:ext cx="6711351"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pair </a:t>
            </a:r>
            <a:r>
              <a:rPr lang="zh-CN" altLang="en-US" dirty="0">
                <a:solidFill>
                  <a:srgbClr val="000000"/>
                </a:solidFill>
                <a:latin typeface="MicrosoftYaHei"/>
              </a:rPr>
              <a:t>的两个数据成员是</a:t>
            </a:r>
            <a:r>
              <a:rPr lang="zh-CN" altLang="en-US" dirty="0">
                <a:solidFill>
                  <a:srgbClr val="FF0000"/>
                </a:solidFill>
                <a:latin typeface="MicrosoftYaHei"/>
              </a:rPr>
              <a:t>公有的</a:t>
            </a:r>
            <a:r>
              <a:rPr lang="zh-CN" altLang="en-US" dirty="0">
                <a:solidFill>
                  <a:srgbClr val="000000"/>
                </a:solidFill>
                <a:latin typeface="MicrosoftYaHei"/>
              </a:rPr>
              <a:t>，名字分别为</a:t>
            </a:r>
            <a:r>
              <a:rPr lang="en-US" altLang="zh-CN" dirty="0">
                <a:solidFill>
                  <a:srgbClr val="000000"/>
                </a:solidFill>
                <a:latin typeface="LMSans10-Regular-Identity-H"/>
              </a:rPr>
              <a:t>first </a:t>
            </a:r>
            <a:r>
              <a:rPr lang="zh-CN" altLang="en-US" dirty="0">
                <a:solidFill>
                  <a:srgbClr val="000000"/>
                </a:solidFill>
                <a:latin typeface="MicrosoftYaHei"/>
              </a:rPr>
              <a:t>和 </a:t>
            </a:r>
            <a:r>
              <a:rPr lang="en-US" altLang="zh-CN" dirty="0">
                <a:solidFill>
                  <a:srgbClr val="000000"/>
                </a:solidFill>
                <a:latin typeface="LMSans10-Regular-Identity-H"/>
              </a:rPr>
              <a:t>second</a:t>
            </a:r>
            <a:endParaRPr lang="en-US" altLang="zh-CN" dirty="0">
              <a:solidFill>
                <a:srgbClr val="000000"/>
              </a:solidFill>
              <a:latin typeface="LMSans10-Regular-Identity-H"/>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LMSans10-Regular-Identity-H"/>
              </a:rPr>
              <a:t>创建 </a:t>
            </a:r>
            <a:r>
              <a:rPr lang="en-US" altLang="zh-CN" dirty="0">
                <a:solidFill>
                  <a:srgbClr val="000000"/>
                </a:solidFill>
                <a:latin typeface="LMSans10-Regular-Identity-H"/>
              </a:rPr>
              <a:t>pair </a:t>
            </a:r>
            <a:r>
              <a:rPr lang="zh-CN" altLang="en-US" dirty="0">
                <a:solidFill>
                  <a:srgbClr val="000000"/>
                </a:solidFill>
                <a:latin typeface="LMSans10-Regular-Identity-H"/>
              </a:rPr>
              <a:t>对象时需显式指明两个数据的类型</a:t>
            </a:r>
            <a:r>
              <a:rPr lang="en-US" altLang="zh-CN" dirty="0"/>
              <a:t>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1702813"/>
            <a:ext cx="8670790" cy="1661489"/>
            <a:chOff x="219974" y="2358412"/>
            <a:chExt cx="8704052" cy="2018119"/>
          </a:xfrm>
        </p:grpSpPr>
        <p:grpSp>
          <p:nvGrpSpPr>
            <p:cNvPr id="11" name="组合 10"/>
            <p:cNvGrpSpPr/>
            <p:nvPr/>
          </p:nvGrpSpPr>
          <p:grpSpPr>
            <a:xfrm>
              <a:off x="219974" y="2358415"/>
              <a:ext cx="8704052" cy="2018116"/>
              <a:chOff x="219974" y="1604516"/>
              <a:chExt cx="8704052" cy="1881956"/>
            </a:xfrm>
            <a:effectLst>
              <a:outerShdw blurRad="50800" dist="69850" dir="2700000" algn="tl" rotWithShape="0">
                <a:prstClr val="black">
                  <a:alpha val="40000"/>
                </a:prstClr>
              </a:outerShdw>
            </a:effectLst>
          </p:grpSpPr>
          <p:sp>
            <p:nvSpPr>
              <p:cNvPr id="6" name="矩形: 圆角 5"/>
              <p:cNvSpPr/>
              <p:nvPr/>
            </p:nvSpPr>
            <p:spPr>
              <a:xfrm>
                <a:off x="219974" y="1604516"/>
                <a:ext cx="8704052" cy="188195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map</a:t>
              </a:r>
              <a:endParaRPr lang="zh-CN" altLang="en-US" sz="2400" dirty="0">
                <a:solidFill>
                  <a:schemeClr val="bg1"/>
                </a:solidFill>
              </a:endParaRPr>
            </a:p>
          </p:txBody>
        </p:sp>
      </p:grpSp>
      <p:sp>
        <p:nvSpPr>
          <p:cNvPr id="3" name="矩形 2"/>
          <p:cNvSpPr/>
          <p:nvPr/>
        </p:nvSpPr>
        <p:spPr>
          <a:xfrm>
            <a:off x="270487" y="2284458"/>
            <a:ext cx="8493950"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map </a:t>
            </a:r>
            <a:r>
              <a:rPr lang="zh-CN" altLang="en-US" dirty="0"/>
              <a:t>与 </a:t>
            </a:r>
            <a:r>
              <a:rPr lang="en-US" altLang="zh-CN" dirty="0"/>
              <a:t>set </a:t>
            </a:r>
            <a:r>
              <a:rPr lang="zh-CN" altLang="en-US" dirty="0"/>
              <a:t>类似，都是有序容器</a:t>
            </a:r>
            <a:endParaRPr lang="en-US" altLang="zh-CN" dirty="0"/>
          </a:p>
          <a:p>
            <a:pPr marL="285750" indent="-285750">
              <a:buClr>
                <a:srgbClr val="262686"/>
              </a:buClr>
              <a:buSzPct val="80000"/>
              <a:buFont typeface="Wingdings" panose="05000000000000000000" pitchFamily="2" charset="2"/>
              <a:buChar char="l"/>
            </a:pPr>
            <a:r>
              <a:rPr lang="en-US" altLang="zh-CN" dirty="0"/>
              <a:t>map </a:t>
            </a:r>
            <a:r>
              <a:rPr lang="zh-CN" altLang="en-US" dirty="0"/>
              <a:t>中的元素是 </a:t>
            </a:r>
            <a:r>
              <a:rPr lang="en-US" altLang="zh-CN" dirty="0">
                <a:solidFill>
                  <a:srgbClr val="FF0000"/>
                </a:solidFill>
              </a:rPr>
              <a:t>pair </a:t>
            </a:r>
            <a:r>
              <a:rPr lang="zh-CN" altLang="en-US" dirty="0">
                <a:solidFill>
                  <a:srgbClr val="FF0000"/>
                </a:solidFill>
              </a:rPr>
              <a:t>类型</a:t>
            </a:r>
            <a:r>
              <a:rPr lang="zh-CN" altLang="en-US" dirty="0"/>
              <a:t>，第一个成员为用于索引的</a:t>
            </a:r>
            <a:r>
              <a:rPr lang="zh-CN" altLang="en-US" dirty="0">
                <a:solidFill>
                  <a:srgbClr val="FF0000"/>
                </a:solidFill>
              </a:rPr>
              <a:t>关键字</a:t>
            </a:r>
            <a:r>
              <a:rPr lang="zh-CN" altLang="en-US" dirty="0"/>
              <a:t>，第二个成员为与关键字相关的</a:t>
            </a:r>
            <a:r>
              <a:rPr lang="zh-CN" altLang="en-US" dirty="0">
                <a:solidFill>
                  <a:srgbClr val="FF0000"/>
                </a:solidFill>
              </a:rPr>
              <a:t>值</a:t>
            </a:r>
            <a:r>
              <a:rPr lang="zh-CN" altLang="en-US" dirty="0"/>
              <a:t> </a:t>
            </a:r>
            <a:endParaRPr lang="zh-CN" altLang="en-US" dirty="0"/>
          </a:p>
        </p:txBody>
      </p:sp>
      <p:grpSp>
        <p:nvGrpSpPr>
          <p:cNvPr id="2" name="组合 1"/>
          <p:cNvGrpSpPr/>
          <p:nvPr/>
        </p:nvGrpSpPr>
        <p:grpSpPr>
          <a:xfrm>
            <a:off x="202723" y="4064824"/>
            <a:ext cx="8670790" cy="1016132"/>
            <a:chOff x="202723" y="4064824"/>
            <a:chExt cx="8670790" cy="1016132"/>
          </a:xfrm>
        </p:grpSpPr>
        <p:grpSp>
          <p:nvGrpSpPr>
            <p:cNvPr id="31" name="组合 30"/>
            <p:cNvGrpSpPr/>
            <p:nvPr/>
          </p:nvGrpSpPr>
          <p:grpSpPr>
            <a:xfrm>
              <a:off x="202723" y="4064824"/>
              <a:ext cx="8670790" cy="1016132"/>
              <a:chOff x="219974" y="2000283"/>
              <a:chExt cx="8704052" cy="1562417"/>
            </a:xfrm>
          </p:grpSpPr>
          <p:grpSp>
            <p:nvGrpSpPr>
              <p:cNvPr id="32" name="组合 31"/>
              <p:cNvGrpSpPr/>
              <p:nvPr/>
            </p:nvGrpSpPr>
            <p:grpSpPr>
              <a:xfrm>
                <a:off x="219974" y="2014515"/>
                <a:ext cx="8704052" cy="1548185"/>
                <a:chOff x="219974" y="1283821"/>
                <a:chExt cx="8704052" cy="1443730"/>
              </a:xfrm>
              <a:effectLst>
                <a:outerShdw blurRad="50800" dist="69850" dir="2700000" algn="tl" rotWithShape="0">
                  <a:prstClr val="black">
                    <a:alpha val="40000"/>
                  </a:prstClr>
                </a:outerShdw>
              </a:effectLst>
            </p:grpSpPr>
            <p:sp>
              <p:nvSpPr>
                <p:cNvPr id="34" name="矩形: 圆角 33"/>
                <p:cNvSpPr/>
                <p:nvPr/>
              </p:nvSpPr>
              <p:spPr>
                <a:xfrm>
                  <a:off x="219974" y="1604512"/>
                  <a:ext cx="8704052" cy="112303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p:cNvSpPr/>
                <p:nvPr/>
              </p:nvSpPr>
              <p:spPr>
                <a:xfrm>
                  <a:off x="219974" y="1283821"/>
                  <a:ext cx="8704052" cy="61951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319177" y="2000283"/>
                <a:ext cx="4571999" cy="709862"/>
              </a:xfrm>
              <a:prstGeom prst="rect">
                <a:avLst/>
              </a:prstGeom>
            </p:spPr>
            <p:txBody>
              <a:bodyPr>
                <a:spAutoFit/>
              </a:bodyPr>
              <a:lstStyle/>
              <a:p>
                <a:r>
                  <a:rPr lang="zh-CN" altLang="en-US" sz="2400" dirty="0">
                    <a:solidFill>
                      <a:srgbClr val="FFFFFF"/>
                    </a:solidFill>
                    <a:latin typeface="MicrosoftYaHei"/>
                  </a:rPr>
                  <a:t>例 </a:t>
                </a:r>
                <a:r>
                  <a:rPr lang="en-US" altLang="zh-CN" sz="2400" dirty="0">
                    <a:solidFill>
                      <a:srgbClr val="FFFFFF"/>
                    </a:solidFill>
                    <a:latin typeface="MicrosoftYaHei"/>
                  </a:rPr>
                  <a:t>11.2</a:t>
                </a:r>
                <a:endParaRPr lang="zh-CN" altLang="en-US" sz="2400" dirty="0"/>
              </a:p>
            </p:txBody>
          </p:sp>
        </p:grpSp>
        <p:sp>
          <p:nvSpPr>
            <p:cNvPr id="10" name="矩形 9"/>
            <p:cNvSpPr/>
            <p:nvPr/>
          </p:nvSpPr>
          <p:spPr>
            <a:xfrm>
              <a:off x="296366" y="4565477"/>
              <a:ext cx="6711351" cy="369332"/>
            </a:xfrm>
            <a:prstGeom prst="rect">
              <a:avLst/>
            </a:prstGeom>
          </p:spPr>
          <p:txBody>
            <a:bodyPr wrap="square">
              <a:spAutoFit/>
            </a:bodyPr>
            <a:lstStyle/>
            <a:p>
              <a:pPr>
                <a:buClr>
                  <a:srgbClr val="262686"/>
                </a:buClr>
                <a:buSzPct val="80000"/>
              </a:pPr>
              <a:r>
                <a:rPr lang="zh-CN" altLang="en-US" dirty="0"/>
                <a:t>统计输入的一组数字中每个数字出现的次数 </a:t>
              </a:r>
              <a:endParaRPr lang="zh-CN" altLang="en-US"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31" name="组合 30"/>
          <p:cNvGrpSpPr/>
          <p:nvPr/>
        </p:nvGrpSpPr>
        <p:grpSpPr>
          <a:xfrm>
            <a:off x="204848" y="1357798"/>
            <a:ext cx="8706242" cy="2341434"/>
            <a:chOff x="219974" y="2000283"/>
            <a:chExt cx="8704052" cy="3600218"/>
          </a:xfrm>
        </p:grpSpPr>
        <p:grpSp>
          <p:nvGrpSpPr>
            <p:cNvPr id="32" name="组合 31"/>
            <p:cNvGrpSpPr/>
            <p:nvPr/>
          </p:nvGrpSpPr>
          <p:grpSpPr>
            <a:xfrm>
              <a:off x="219974" y="2014515"/>
              <a:ext cx="8704052" cy="3585986"/>
              <a:chOff x="219974" y="1283821"/>
              <a:chExt cx="8704052" cy="3344042"/>
            </a:xfrm>
            <a:effectLst>
              <a:outerShdw blurRad="50800" dist="69850" dir="2700000" algn="tl" rotWithShape="0">
                <a:prstClr val="black">
                  <a:alpha val="40000"/>
                </a:prstClr>
              </a:outerShdw>
            </a:effectLst>
          </p:grpSpPr>
          <p:sp>
            <p:nvSpPr>
              <p:cNvPr id="34" name="矩形: 圆角 33"/>
              <p:cNvSpPr/>
              <p:nvPr/>
            </p:nvSpPr>
            <p:spPr>
              <a:xfrm>
                <a:off x="219974" y="1604512"/>
                <a:ext cx="8704052" cy="3023351"/>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p:cNvSpPr/>
              <p:nvPr/>
            </p:nvSpPr>
            <p:spPr>
              <a:xfrm>
                <a:off x="219974" y="1283821"/>
                <a:ext cx="8704052" cy="61951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319177" y="2000283"/>
              <a:ext cx="4571999" cy="709862"/>
            </a:xfrm>
            <a:prstGeom prst="rect">
              <a:avLst/>
            </a:prstGeom>
          </p:spPr>
          <p:txBody>
            <a:bodyPr>
              <a:spAutoFit/>
            </a:bodyPr>
            <a:lstStyle/>
            <a:p>
              <a:r>
                <a:rPr lang="zh-CN" altLang="en-US" sz="2400" dirty="0">
                  <a:solidFill>
                    <a:srgbClr val="FFFFFF"/>
                  </a:solidFill>
                  <a:latin typeface="MicrosoftYaHei"/>
                </a:rPr>
                <a:t>例 </a:t>
              </a:r>
              <a:r>
                <a:rPr lang="en-US" altLang="zh-CN" sz="2400" dirty="0">
                  <a:solidFill>
                    <a:srgbClr val="FFFFFF"/>
                  </a:solidFill>
                  <a:latin typeface="MicrosoftYaHei"/>
                </a:rPr>
                <a:t>11.2</a:t>
              </a:r>
              <a:endParaRPr lang="zh-CN" altLang="en-US" sz="2400" dirty="0"/>
            </a:p>
          </p:txBody>
        </p:sp>
      </p:grpSp>
      <p:sp>
        <p:nvSpPr>
          <p:cNvPr id="2" name="矩形 1"/>
          <p:cNvSpPr/>
          <p:nvPr/>
        </p:nvSpPr>
        <p:spPr>
          <a:xfrm>
            <a:off x="232539" y="1853010"/>
            <a:ext cx="7289321" cy="1754326"/>
          </a:xfrm>
          <a:prstGeom prst="rect">
            <a:avLst/>
          </a:prstGeom>
        </p:spPr>
        <p:txBody>
          <a:bodyPr wrap="square">
            <a:spAutoFit/>
          </a:bodyPr>
          <a:lstStyle/>
          <a:p>
            <a:r>
              <a:rPr lang="en-US" altLang="zh-CN" dirty="0">
                <a:solidFill>
                  <a:srgbClr val="000000"/>
                </a:solidFill>
                <a:latin typeface="Consolas" panose="020B0609020204030204" pitchFamily="49" charset="0"/>
              </a:rPr>
              <a:t>map&lt;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counter;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创建</a:t>
            </a:r>
            <a:r>
              <a:rPr lang="en-US" altLang="zh-CN" dirty="0">
                <a:solidFill>
                  <a:srgbClr val="008000"/>
                </a:solidFill>
                <a:latin typeface="Consolas" panose="020B0609020204030204" pitchFamily="49" charset="0"/>
              </a:rPr>
              <a:t>map</a:t>
            </a:r>
            <a:r>
              <a:rPr lang="zh-CN" altLang="en-US" dirty="0">
                <a:solidFill>
                  <a:srgbClr val="008000"/>
                </a:solidFill>
                <a:latin typeface="Consolas" panose="020B0609020204030204" pitchFamily="49" charset="0"/>
              </a:rPr>
              <a:t>对象</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number;</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while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cin</a:t>
            </a:r>
            <a:r>
              <a:rPr lang="en-US" altLang="zh-CN" dirty="0">
                <a:solidFill>
                  <a:srgbClr val="000000"/>
                </a:solidFill>
                <a:latin typeface="Consolas" panose="020B0609020204030204" pitchFamily="49" charset="0"/>
              </a:rPr>
              <a:t> &gt;&gt; number)</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++counter[number];</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&amp;</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counter)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遍历</a:t>
            </a:r>
            <a:r>
              <a:rPr lang="en-US" altLang="zh-CN" dirty="0">
                <a:solidFill>
                  <a:srgbClr val="008000"/>
                </a:solidFill>
                <a:latin typeface="Consolas" panose="020B0609020204030204" pitchFamily="49" charset="0"/>
              </a:rPr>
              <a:t>map </a:t>
            </a:r>
            <a:r>
              <a:rPr lang="zh-CN" altLang="en-US" dirty="0">
                <a:solidFill>
                  <a:srgbClr val="008000"/>
                </a:solidFill>
                <a:latin typeface="Consolas" panose="020B0609020204030204" pitchFamily="49" charset="0"/>
              </a:rPr>
              <a:t>中每个元素</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i.</a:t>
            </a:r>
            <a:r>
              <a:rPr lang="en-US" altLang="zh-CN" dirty="0" err="1">
                <a:solidFill>
                  <a:srgbClr val="001080"/>
                </a:solidFill>
                <a:latin typeface="Consolas" panose="020B0609020204030204" pitchFamily="49" charset="0"/>
              </a:rPr>
              <a:t>first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i.</a:t>
            </a:r>
            <a:r>
              <a:rPr lang="en-US" altLang="zh-CN" dirty="0" err="1">
                <a:solidFill>
                  <a:srgbClr val="001080"/>
                </a:solidFill>
                <a:latin typeface="Consolas" panose="020B0609020204030204" pitchFamily="49" charset="0"/>
              </a:rPr>
              <a:t>second</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p:txBody>
      </p:sp>
      <p:grpSp>
        <p:nvGrpSpPr>
          <p:cNvPr id="17" name="组合 16"/>
          <p:cNvGrpSpPr/>
          <p:nvPr/>
        </p:nvGrpSpPr>
        <p:grpSpPr>
          <a:xfrm>
            <a:off x="3937892" y="4205369"/>
            <a:ext cx="4973198" cy="2287506"/>
            <a:chOff x="219974" y="2000284"/>
            <a:chExt cx="8704052" cy="3517300"/>
          </a:xfrm>
        </p:grpSpPr>
        <p:grpSp>
          <p:nvGrpSpPr>
            <p:cNvPr id="18" name="组合 17"/>
            <p:cNvGrpSpPr/>
            <p:nvPr/>
          </p:nvGrpSpPr>
          <p:grpSpPr>
            <a:xfrm>
              <a:off x="219974" y="2014515"/>
              <a:ext cx="8704052" cy="3503069"/>
              <a:chOff x="219974" y="1283821"/>
              <a:chExt cx="8704052" cy="3266718"/>
            </a:xfrm>
            <a:effectLst>
              <a:outerShdw blurRad="50800" dist="69850" dir="2700000" algn="tl" rotWithShape="0">
                <a:prstClr val="black">
                  <a:alpha val="40000"/>
                </a:prstClr>
              </a:outerShdw>
            </a:effectLst>
          </p:grpSpPr>
          <p:sp>
            <p:nvSpPr>
              <p:cNvPr id="20" name="矩形: 圆角 19"/>
              <p:cNvSpPr/>
              <p:nvPr/>
            </p:nvSpPr>
            <p:spPr>
              <a:xfrm>
                <a:off x="219974" y="1604512"/>
                <a:ext cx="8704052" cy="294602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7" name="矩形 6"/>
          <p:cNvSpPr/>
          <p:nvPr/>
        </p:nvSpPr>
        <p:spPr>
          <a:xfrm>
            <a:off x="204848" y="4267938"/>
            <a:ext cx="3590778" cy="1754326"/>
          </a:xfrm>
          <a:prstGeom prst="rect">
            <a:avLst/>
          </a:prstGeom>
        </p:spPr>
        <p:txBody>
          <a:bodyPr wrap="square">
            <a:spAutoFit/>
          </a:bodyPr>
          <a:lstStyle/>
          <a:p>
            <a:r>
              <a:rPr lang="zh-CN" altLang="en-US" dirty="0">
                <a:solidFill>
                  <a:srgbClr val="000000"/>
                </a:solidFill>
                <a:latin typeface="Consolas" panose="020B0609020204030204" pitchFamily="49" charset="0"/>
              </a:rPr>
              <a:t>输入：</a:t>
            </a:r>
            <a:r>
              <a:rPr lang="en-US" altLang="zh-CN" dirty="0">
                <a:solidFill>
                  <a:srgbClr val="09885A"/>
                </a:solidFill>
                <a:latin typeface="Consolas" panose="020B0609020204030204" pitchFamily="49" charset="0"/>
              </a:rPr>
              <a:t>1</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5</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7</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输出：</a:t>
            </a:r>
            <a:endParaRPr lang="zh-CN" altLang="en-US" dirty="0">
              <a:solidFill>
                <a:srgbClr val="000000"/>
              </a:solidFill>
              <a:latin typeface="Consolas" panose="020B0609020204030204" pitchFamily="49" charset="0"/>
            </a:endParaRPr>
          </a:p>
          <a:p>
            <a:r>
              <a:rPr lang="en-US" altLang="zh-CN" dirty="0">
                <a:solidFill>
                  <a:srgbClr val="09885A"/>
                </a:solidFill>
                <a:latin typeface="Consolas" panose="020B0609020204030204" pitchFamily="49" charset="0"/>
              </a:rPr>
              <a:t>0</a:t>
            </a:r>
            <a:r>
              <a:rPr lang="zh-CN" altLang="en-US"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endParaRPr lang="zh-CN" altLang="en-US" dirty="0">
              <a:solidFill>
                <a:srgbClr val="000000"/>
              </a:solidFill>
              <a:latin typeface="Consolas" panose="020B0609020204030204" pitchFamily="49" charset="0"/>
            </a:endParaRPr>
          </a:p>
          <a:p>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endParaRPr lang="zh-CN" altLang="en-US" dirty="0">
              <a:solidFill>
                <a:srgbClr val="000000"/>
              </a:solidFill>
              <a:latin typeface="Consolas" panose="020B0609020204030204" pitchFamily="49" charset="0"/>
            </a:endParaRPr>
          </a:p>
          <a:p>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
        <p:nvSpPr>
          <p:cNvPr id="13" name="矩形 12"/>
          <p:cNvSpPr/>
          <p:nvPr/>
        </p:nvSpPr>
        <p:spPr>
          <a:xfrm>
            <a:off x="3994573" y="4680980"/>
            <a:ext cx="4800661" cy="1754326"/>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下标运算用来获取与关键字关联的值</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执行第四行代码时，如找到关键字对应元素则其值自增，否则以此关键字生成新的元素</a:t>
            </a:r>
            <a:r>
              <a:rPr lang="zh-CN" altLang="en-US" dirty="0"/>
              <a:t> </a:t>
            </a:r>
            <a:endParaRPr lang="en-US" altLang="zh-CN" dirty="0"/>
          </a:p>
          <a:p>
            <a:pPr marL="285750" indent="-285750">
              <a:buClr>
                <a:srgbClr val="262686"/>
              </a:buClr>
              <a:buSzPct val="80000"/>
              <a:buFont typeface="Wingdings" panose="05000000000000000000" pitchFamily="2" charset="2"/>
              <a:buChar char="l"/>
            </a:pPr>
            <a:r>
              <a:rPr lang="zh-CN" altLang="en-US" dirty="0"/>
              <a:t>下标运算符可能插入新元素，只能作用于非 </a:t>
            </a:r>
            <a:r>
              <a:rPr lang="en-US" altLang="zh-CN" dirty="0"/>
              <a:t>const map</a:t>
            </a:r>
            <a:r>
              <a:rPr lang="zh-CN" altLang="en-US" dirty="0"/>
              <a:t>对象</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1400888"/>
            <a:ext cx="5318183" cy="1406915"/>
            <a:chOff x="219974" y="2358412"/>
            <a:chExt cx="8704052" cy="1708902"/>
          </a:xfrm>
        </p:grpSpPr>
        <p:grpSp>
          <p:nvGrpSpPr>
            <p:cNvPr id="11" name="组合 10"/>
            <p:cNvGrpSpPr/>
            <p:nvPr/>
          </p:nvGrpSpPr>
          <p:grpSpPr>
            <a:xfrm>
              <a:off x="219974" y="2358415"/>
              <a:ext cx="8704052" cy="1708899"/>
              <a:chOff x="219974" y="1604515"/>
              <a:chExt cx="8704052" cy="1593601"/>
            </a:xfrm>
            <a:effectLst>
              <a:outerShdw blurRad="50800" dist="69850" dir="2700000" algn="tl" rotWithShape="0">
                <a:prstClr val="black">
                  <a:alpha val="40000"/>
                </a:prstClr>
              </a:outerShdw>
            </a:effectLst>
          </p:grpSpPr>
          <p:sp>
            <p:nvSpPr>
              <p:cNvPr id="6" name="矩形: 圆角 5"/>
              <p:cNvSpPr/>
              <p:nvPr/>
            </p:nvSpPr>
            <p:spPr>
              <a:xfrm>
                <a:off x="219974" y="1604515"/>
                <a:ext cx="8704052" cy="159360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5" y="2358412"/>
              <a:ext cx="736052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insert </a:t>
              </a:r>
              <a:r>
                <a:rPr lang="zh-CN" altLang="en-US" sz="2400" dirty="0">
                  <a:solidFill>
                    <a:schemeClr val="bg1"/>
                  </a:solidFill>
                </a:rPr>
                <a:t>函数添加元素</a:t>
              </a:r>
              <a:endParaRPr lang="zh-CN" altLang="en-US" sz="2400" dirty="0">
                <a:solidFill>
                  <a:schemeClr val="bg1"/>
                </a:solidFill>
              </a:endParaRPr>
            </a:p>
          </p:txBody>
        </p:sp>
      </p:grpSp>
      <p:grpSp>
        <p:nvGrpSpPr>
          <p:cNvPr id="31" name="组合 30"/>
          <p:cNvGrpSpPr/>
          <p:nvPr/>
        </p:nvGrpSpPr>
        <p:grpSpPr>
          <a:xfrm>
            <a:off x="5656770" y="1422557"/>
            <a:ext cx="3366460" cy="2700868"/>
            <a:chOff x="219974" y="2000284"/>
            <a:chExt cx="8704052" cy="4152891"/>
          </a:xfrm>
        </p:grpSpPr>
        <p:grpSp>
          <p:nvGrpSpPr>
            <p:cNvPr id="32" name="组合 31"/>
            <p:cNvGrpSpPr/>
            <p:nvPr/>
          </p:nvGrpSpPr>
          <p:grpSpPr>
            <a:xfrm>
              <a:off x="219974" y="2014515"/>
              <a:ext cx="8704052" cy="4138660"/>
              <a:chOff x="219974" y="1283821"/>
              <a:chExt cx="8704052" cy="3859427"/>
            </a:xfrm>
            <a:effectLst>
              <a:outerShdw blurRad="50800" dist="69850" dir="2700000" algn="tl" rotWithShape="0">
                <a:prstClr val="black">
                  <a:alpha val="40000"/>
                </a:prstClr>
              </a:outerShdw>
            </a:effectLst>
          </p:grpSpPr>
          <p:sp>
            <p:nvSpPr>
              <p:cNvPr id="34" name="矩形: 圆角 33"/>
              <p:cNvSpPr/>
              <p:nvPr/>
            </p:nvSpPr>
            <p:spPr>
              <a:xfrm>
                <a:off x="219974" y="1604512"/>
                <a:ext cx="8704052" cy="3538736"/>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p:cNvSpPr/>
          <p:nvPr/>
        </p:nvSpPr>
        <p:spPr>
          <a:xfrm>
            <a:off x="5695139" y="1983207"/>
            <a:ext cx="3174590" cy="2031325"/>
          </a:xfrm>
          <a:prstGeom prst="rect">
            <a:avLst/>
          </a:prstGeom>
        </p:spPr>
        <p:txBody>
          <a:bodyPr wrap="square">
            <a:spAutoFit/>
          </a:bodyPr>
          <a:lstStyle/>
          <a:p>
            <a:pPr marL="285750" indent="-285750">
              <a:buClr>
                <a:srgbClr val="262686"/>
              </a:buClr>
              <a:buSzPct val="60000"/>
              <a:buFont typeface="Wingdings" panose="05000000000000000000" pitchFamily="2" charset="2"/>
              <a:buChar char="l"/>
            </a:pPr>
            <a:r>
              <a:rPr lang="en-US" altLang="zh-CN" dirty="0"/>
              <a:t>insert </a:t>
            </a:r>
            <a:r>
              <a:rPr lang="zh-CN" altLang="en-US" dirty="0"/>
              <a:t>函数</a:t>
            </a:r>
            <a:r>
              <a:rPr lang="zh-CN" altLang="en-US" dirty="0">
                <a:solidFill>
                  <a:srgbClr val="FF0000"/>
                </a:solidFill>
              </a:rPr>
              <a:t>返回一个</a:t>
            </a:r>
            <a:r>
              <a:rPr lang="en-US" altLang="zh-CN" dirty="0">
                <a:solidFill>
                  <a:srgbClr val="FF0000"/>
                </a:solidFill>
              </a:rPr>
              <a:t>pair </a:t>
            </a:r>
            <a:r>
              <a:rPr lang="zh-CN" altLang="en-US" dirty="0">
                <a:solidFill>
                  <a:srgbClr val="FF0000"/>
                </a:solidFill>
              </a:rPr>
              <a:t>对象</a:t>
            </a:r>
            <a:r>
              <a:rPr lang="zh-CN" altLang="en-US" dirty="0"/>
              <a:t>，该对象的第一个成员为一个指向</a:t>
            </a:r>
            <a:r>
              <a:rPr lang="en-US" altLang="zh-CN" dirty="0"/>
              <a:t>map </a:t>
            </a:r>
            <a:r>
              <a:rPr lang="zh-CN" altLang="en-US" dirty="0"/>
              <a:t>中给定关键字的迭代器，第二个成员是一个 </a:t>
            </a:r>
            <a:r>
              <a:rPr lang="en-US" altLang="zh-CN" dirty="0"/>
              <a:t>bool </a:t>
            </a:r>
            <a:r>
              <a:rPr lang="zh-CN" altLang="en-US" dirty="0"/>
              <a:t>值。</a:t>
            </a:r>
            <a:endParaRPr lang="en-US" altLang="zh-CN" dirty="0"/>
          </a:p>
          <a:p>
            <a:pPr marL="285750" indent="-285750">
              <a:buClr>
                <a:srgbClr val="262686"/>
              </a:buClr>
              <a:buSzPct val="60000"/>
              <a:buFont typeface="Wingdings" panose="05000000000000000000" pitchFamily="2" charset="2"/>
              <a:buChar char="l"/>
            </a:pPr>
            <a:r>
              <a:rPr lang="zh-CN" altLang="en-US" dirty="0"/>
              <a:t>若给定关键字</a:t>
            </a:r>
            <a:r>
              <a:rPr lang="zh-CN" altLang="en-US" dirty="0">
                <a:solidFill>
                  <a:srgbClr val="FF0000"/>
                </a:solidFill>
              </a:rPr>
              <a:t>已存在</a:t>
            </a:r>
            <a:r>
              <a:rPr lang="zh-CN" altLang="en-US" dirty="0"/>
              <a:t>则其值为</a:t>
            </a:r>
            <a:r>
              <a:rPr lang="en-US" altLang="zh-CN" dirty="0">
                <a:solidFill>
                  <a:srgbClr val="FF0000"/>
                </a:solidFill>
              </a:rPr>
              <a:t>false</a:t>
            </a:r>
            <a:r>
              <a:rPr lang="zh-CN" altLang="en-US" dirty="0"/>
              <a:t>；否则为 </a:t>
            </a:r>
            <a:r>
              <a:rPr lang="en-US" altLang="zh-CN" dirty="0"/>
              <a:t>true</a:t>
            </a:r>
            <a:r>
              <a:rPr lang="zh-CN" altLang="en-US" dirty="0"/>
              <a:t> </a:t>
            </a:r>
            <a:endParaRPr lang="en-US" altLang="zh-CN" dirty="0">
              <a:solidFill>
                <a:srgbClr val="000000"/>
              </a:solidFill>
              <a:latin typeface="MicrosoftYaHei"/>
            </a:endParaRPr>
          </a:p>
        </p:txBody>
      </p:sp>
      <p:grpSp>
        <p:nvGrpSpPr>
          <p:cNvPr id="36" name="组合 35"/>
          <p:cNvGrpSpPr/>
          <p:nvPr/>
        </p:nvGrpSpPr>
        <p:grpSpPr>
          <a:xfrm>
            <a:off x="202723" y="4498166"/>
            <a:ext cx="8738554" cy="1447515"/>
            <a:chOff x="219974" y="2358412"/>
            <a:chExt cx="8704052" cy="1758216"/>
          </a:xfrm>
        </p:grpSpPr>
        <p:grpSp>
          <p:nvGrpSpPr>
            <p:cNvPr id="37" name="组合 36"/>
            <p:cNvGrpSpPr/>
            <p:nvPr/>
          </p:nvGrpSpPr>
          <p:grpSpPr>
            <a:xfrm>
              <a:off x="219974" y="2358415"/>
              <a:ext cx="8704052" cy="1758213"/>
              <a:chOff x="219974" y="1604515"/>
              <a:chExt cx="8704052" cy="1639588"/>
            </a:xfrm>
            <a:effectLst>
              <a:outerShdw blurRad="50800" dist="69850" dir="2700000" algn="tl" rotWithShape="0">
                <a:prstClr val="black">
                  <a:alpha val="40000"/>
                </a:prstClr>
              </a:outerShdw>
            </a:effectLst>
          </p:grpSpPr>
          <p:sp>
            <p:nvSpPr>
              <p:cNvPr id="39" name="矩形: 圆角 38"/>
              <p:cNvSpPr/>
              <p:nvPr/>
            </p:nvSpPr>
            <p:spPr>
              <a:xfrm>
                <a:off x="219974" y="1604515"/>
                <a:ext cx="8704052" cy="163958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检测插入是否成功</a:t>
              </a:r>
              <a:endParaRPr lang="zh-CN" altLang="en-US" sz="2400" dirty="0">
                <a:solidFill>
                  <a:schemeClr val="bg1"/>
                </a:solidFill>
              </a:endParaRPr>
            </a:p>
          </p:txBody>
        </p:sp>
      </p:grpSp>
      <p:sp>
        <p:nvSpPr>
          <p:cNvPr id="2" name="矩形 1"/>
          <p:cNvSpPr/>
          <p:nvPr/>
        </p:nvSpPr>
        <p:spPr>
          <a:xfrm>
            <a:off x="338587" y="2029579"/>
            <a:ext cx="5647910" cy="646331"/>
          </a:xfrm>
          <a:prstGeom prst="rect">
            <a:avLst/>
          </a:prstGeom>
        </p:spPr>
        <p:txBody>
          <a:bodyPr wrap="square">
            <a:spAutoFit/>
          </a:bodyPr>
          <a:lstStyle/>
          <a:p>
            <a:r>
              <a:rPr lang="en-US" altLang="zh-CN" dirty="0" err="1">
                <a:solidFill>
                  <a:srgbClr val="000000"/>
                </a:solidFill>
                <a:latin typeface="Consolas" panose="020B0609020204030204" pitchFamily="49" charset="0"/>
              </a:rPr>
              <a:t>counter.</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t>
            </a:r>
            <a:r>
              <a:rPr lang="en-US" altLang="zh-CN" dirty="0">
                <a:solidFill>
                  <a:srgbClr val="008000"/>
                </a:solidFill>
                <a:latin typeface="Consolas" panose="020B0609020204030204" pitchFamily="49" charset="0"/>
              </a:rPr>
              <a:t>//C++11</a:t>
            </a:r>
            <a:r>
              <a:rPr lang="zh-CN" altLang="en-US" dirty="0">
                <a:solidFill>
                  <a:srgbClr val="008000"/>
                </a:solidFill>
                <a:latin typeface="Consolas" panose="020B0609020204030204" pitchFamily="49" charset="0"/>
              </a:rPr>
              <a:t>新特性</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counter.</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err="1">
                <a:solidFill>
                  <a:srgbClr val="795E26"/>
                </a:solidFill>
                <a:latin typeface="Consolas" panose="020B0609020204030204" pitchFamily="49" charset="0"/>
              </a:rPr>
              <a:t>make_pair</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3" name="矩形 12"/>
          <p:cNvSpPr/>
          <p:nvPr/>
        </p:nvSpPr>
        <p:spPr>
          <a:xfrm>
            <a:off x="202722" y="4966070"/>
            <a:ext cx="8070009" cy="830997"/>
          </a:xfrm>
          <a:prstGeom prst="rect">
            <a:avLst/>
          </a:prstGeom>
        </p:spPr>
        <p:txBody>
          <a:bodyPr wrap="square">
            <a:spAutoFit/>
          </a:bodyPr>
          <a:lstStyle/>
          <a:p>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res = </a:t>
            </a:r>
            <a:r>
              <a:rPr lang="en-US" altLang="zh-CN" sz="1600" dirty="0" err="1">
                <a:solidFill>
                  <a:srgbClr val="000000"/>
                </a:solidFill>
                <a:latin typeface="Consolas" panose="020B0609020204030204" pitchFamily="49" charset="0"/>
                <a:ea typeface="新宋体" panose="02010609030101010101" pitchFamily="49" charset="-122"/>
              </a:rPr>
              <a:t>counter.insert</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2B91AF"/>
                </a:solidFill>
                <a:latin typeface="Consolas" panose="020B0609020204030204" pitchFamily="49" charset="0"/>
                <a:ea typeface="新宋体" panose="02010609030101010101" pitchFamily="49" charset="-122"/>
              </a:rPr>
              <a:t>pair</a:t>
            </a:r>
            <a:r>
              <a:rPr lang="en-US" altLang="zh-CN" sz="1600" dirty="0">
                <a:solidFill>
                  <a:srgbClr val="000000"/>
                </a:solidFill>
                <a:latin typeface="Consolas" panose="020B0609020204030204" pitchFamily="49" charset="0"/>
                <a:ea typeface="新宋体" panose="02010609030101010101" pitchFamily="49" charset="-122"/>
              </a:rPr>
              <a:t>&lt;</a:t>
            </a:r>
            <a:r>
              <a:rPr lang="en-US" altLang="zh-CN" sz="1600" dirty="0">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&gt;(2, 0));</a:t>
            </a:r>
            <a:r>
              <a:rPr lang="en-US" altLang="zh-CN" sz="1600" dirty="0">
                <a:solidFill>
                  <a:srgbClr val="008000"/>
                </a:solidFill>
                <a:latin typeface="Consolas" panose="020B0609020204030204" pitchFamily="49" charset="0"/>
                <a:ea typeface="新宋体" panose="02010609030101010101" pitchFamily="49" charset="-122"/>
              </a:rPr>
              <a:t> //</a:t>
            </a:r>
            <a:r>
              <a:rPr lang="zh-CN" altLang="en-US" sz="1600" dirty="0">
                <a:solidFill>
                  <a:srgbClr val="008000"/>
                </a:solidFill>
                <a:latin typeface="Consolas" panose="020B0609020204030204" pitchFamily="49" charset="0"/>
                <a:ea typeface="新宋体" panose="02010609030101010101" pitchFamily="49" charset="-122"/>
              </a:rPr>
              <a:t>自动推导</a:t>
            </a:r>
            <a:r>
              <a:rPr lang="en-US" altLang="zh-CN" sz="1600" dirty="0">
                <a:solidFill>
                  <a:srgbClr val="008000"/>
                </a:solidFill>
                <a:latin typeface="Consolas" panose="020B0609020204030204" pitchFamily="49" charset="0"/>
                <a:ea typeface="新宋体" panose="02010609030101010101" pitchFamily="49" charset="-122"/>
              </a:rPr>
              <a:t>res</a:t>
            </a:r>
            <a:r>
              <a:rPr lang="zh-CN" altLang="en-US" sz="1600" dirty="0">
                <a:solidFill>
                  <a:srgbClr val="008000"/>
                </a:solidFill>
                <a:latin typeface="Consolas" panose="020B0609020204030204" pitchFamily="49" charset="0"/>
                <a:ea typeface="新宋体" panose="02010609030101010101" pitchFamily="49" charset="-122"/>
              </a:rPr>
              <a:t>的类型</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if</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res.second</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关键字</a:t>
            </a:r>
            <a:r>
              <a:rPr lang="en-US" altLang="zh-CN" sz="1600" dirty="0">
                <a:solidFill>
                  <a:srgbClr val="008000"/>
                </a:solidFill>
                <a:latin typeface="Consolas" panose="020B0609020204030204" pitchFamily="49" charset="0"/>
                <a:ea typeface="新宋体" panose="02010609030101010101" pitchFamily="49" charset="-122"/>
              </a:rPr>
              <a:t>2</a:t>
            </a:r>
            <a:r>
              <a:rPr lang="zh-CN" altLang="en-US" sz="1600" dirty="0">
                <a:solidFill>
                  <a:srgbClr val="008000"/>
                </a:solidFill>
                <a:latin typeface="Consolas" panose="020B0609020204030204" pitchFamily="49" charset="0"/>
                <a:ea typeface="新宋体" panose="02010609030101010101" pitchFamily="49" charset="-122"/>
              </a:rPr>
              <a:t>已经存在</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res.first</a:t>
            </a:r>
            <a:r>
              <a:rPr lang="en-US" altLang="zh-CN" sz="1600" dirty="0">
                <a:solidFill>
                  <a:srgbClr val="000000"/>
                </a:solidFill>
                <a:latin typeface="Consolas" panose="020B0609020204030204" pitchFamily="49" charset="0"/>
                <a:ea typeface="新宋体" panose="02010609030101010101" pitchFamily="49" charset="-122"/>
              </a:rPr>
              <a:t>-&gt;second;</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关键字为</a:t>
            </a:r>
            <a:r>
              <a:rPr lang="en-US" altLang="zh-CN" sz="1600" dirty="0">
                <a:solidFill>
                  <a:srgbClr val="008000"/>
                </a:solidFill>
                <a:latin typeface="Consolas" panose="020B0609020204030204" pitchFamily="49" charset="0"/>
                <a:ea typeface="新宋体" panose="02010609030101010101" pitchFamily="49" charset="-122"/>
              </a:rPr>
              <a:t>2</a:t>
            </a:r>
            <a:r>
              <a:rPr lang="zh-CN" altLang="en-US" sz="1600" dirty="0">
                <a:solidFill>
                  <a:srgbClr val="008000"/>
                </a:solidFill>
                <a:latin typeface="Consolas" panose="020B0609020204030204" pitchFamily="49" charset="0"/>
                <a:ea typeface="新宋体" panose="02010609030101010101" pitchFamily="49" charset="-122"/>
              </a:rPr>
              <a:t>的元素的值自增</a:t>
            </a:r>
            <a:endParaRPr lang="zh-CN" altLang="en-US" sz="1600" dirty="0">
              <a:latin typeface="Consolas" panose="020B060902020403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p:cNvGrpSpPr/>
          <p:nvPr/>
        </p:nvGrpSpPr>
        <p:grpSpPr>
          <a:xfrm>
            <a:off x="202723" y="1880841"/>
            <a:ext cx="8677942" cy="1725001"/>
            <a:chOff x="219974" y="2358412"/>
            <a:chExt cx="8704052" cy="2095264"/>
          </a:xfrm>
        </p:grpSpPr>
        <p:grpSp>
          <p:nvGrpSpPr>
            <p:cNvPr id="11" name="组合 10"/>
            <p:cNvGrpSpPr/>
            <p:nvPr/>
          </p:nvGrpSpPr>
          <p:grpSpPr>
            <a:xfrm>
              <a:off x="219974" y="2358415"/>
              <a:ext cx="8704052" cy="2095261"/>
              <a:chOff x="219974" y="1604515"/>
              <a:chExt cx="8704052" cy="1953895"/>
            </a:xfrm>
            <a:effectLst>
              <a:outerShdw blurRad="50800" dist="69850" dir="2700000" algn="tl" rotWithShape="0">
                <a:prstClr val="black">
                  <a:alpha val="40000"/>
                </a:prstClr>
              </a:outerShdw>
            </a:effectLst>
          </p:grpSpPr>
          <p:sp>
            <p:nvSpPr>
              <p:cNvPr id="6" name="矩形: 圆角 5"/>
              <p:cNvSpPr/>
              <p:nvPr/>
            </p:nvSpPr>
            <p:spPr>
              <a:xfrm>
                <a:off x="219974" y="1604515"/>
                <a:ext cx="8704052" cy="195389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5" y="2358412"/>
              <a:ext cx="7360525" cy="560759"/>
            </a:xfrm>
            <a:prstGeom prst="rect">
              <a:avLst/>
            </a:prstGeom>
          </p:spPr>
          <p:txBody>
            <a:bodyPr wrap="square">
              <a:spAutoFit/>
            </a:bodyPr>
            <a:lstStyle/>
            <a:p>
              <a:r>
                <a:rPr lang="zh-CN" altLang="en-US" sz="2400" dirty="0">
                  <a:solidFill>
                    <a:schemeClr val="bg1"/>
                  </a:solidFill>
                </a:rPr>
                <a:t>关联容器列表初始化</a:t>
              </a:r>
              <a:endParaRPr lang="zh-CN" altLang="en-US" sz="2400" dirty="0">
                <a:solidFill>
                  <a:schemeClr val="bg1"/>
                </a:solidFill>
              </a:endParaRPr>
            </a:p>
          </p:txBody>
        </p:sp>
      </p:grpSp>
      <p:grpSp>
        <p:nvGrpSpPr>
          <p:cNvPr id="31" name="组合 30"/>
          <p:cNvGrpSpPr/>
          <p:nvPr/>
        </p:nvGrpSpPr>
        <p:grpSpPr>
          <a:xfrm>
            <a:off x="202722" y="4377490"/>
            <a:ext cx="8677943" cy="1367699"/>
            <a:chOff x="219974" y="2000284"/>
            <a:chExt cx="8704052" cy="2102993"/>
          </a:xfrm>
        </p:grpSpPr>
        <p:grpSp>
          <p:nvGrpSpPr>
            <p:cNvPr id="32" name="组合 31"/>
            <p:cNvGrpSpPr/>
            <p:nvPr/>
          </p:nvGrpSpPr>
          <p:grpSpPr>
            <a:xfrm>
              <a:off x="219974" y="2014515"/>
              <a:ext cx="8704052" cy="2088762"/>
              <a:chOff x="219974" y="1283821"/>
              <a:chExt cx="8704052" cy="1947835"/>
            </a:xfrm>
            <a:effectLst>
              <a:outerShdw blurRad="50800" dist="69850" dir="2700000" algn="tl" rotWithShape="0">
                <a:prstClr val="black">
                  <a:alpha val="40000"/>
                </a:prstClr>
              </a:outerShdw>
            </a:effectLst>
          </p:grpSpPr>
          <p:sp>
            <p:nvSpPr>
              <p:cNvPr id="34" name="矩形: 圆角 33"/>
              <p:cNvSpPr/>
              <p:nvPr/>
            </p:nvSpPr>
            <p:spPr>
              <a:xfrm>
                <a:off x="219974" y="1604514"/>
                <a:ext cx="8704052" cy="162714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p:cNvSpPr/>
          <p:nvPr/>
        </p:nvSpPr>
        <p:spPr>
          <a:xfrm>
            <a:off x="241092" y="4938140"/>
            <a:ext cx="8268978" cy="923330"/>
          </a:xfrm>
          <a:prstGeom prst="rect">
            <a:avLst/>
          </a:prstGeom>
        </p:spPr>
        <p:txBody>
          <a:bodyPr wrap="square">
            <a:spAutoFit/>
          </a:bodyPr>
          <a:lstStyle/>
          <a:p>
            <a:pPr marL="285750" indent="-285750">
              <a:buClr>
                <a:srgbClr val="262686"/>
              </a:buClr>
              <a:buSzPct val="60000"/>
              <a:buFont typeface="Wingdings" panose="05000000000000000000" pitchFamily="2" charset="2"/>
              <a:buChar char="l"/>
            </a:pPr>
            <a:r>
              <a:rPr lang="zh-CN" altLang="en-US" dirty="0"/>
              <a:t>对于 </a:t>
            </a:r>
            <a:r>
              <a:rPr lang="en-US" altLang="zh-CN" dirty="0"/>
              <a:t>set</a:t>
            </a:r>
            <a:r>
              <a:rPr lang="zh-CN" altLang="en-US" dirty="0"/>
              <a:t>，每个元素的类型即为关键字类型</a:t>
            </a:r>
            <a:endParaRPr lang="en-US" altLang="zh-CN" dirty="0"/>
          </a:p>
          <a:p>
            <a:pPr marL="285750" indent="-285750">
              <a:buClr>
                <a:srgbClr val="262686"/>
              </a:buClr>
              <a:buSzPct val="60000"/>
              <a:buFont typeface="Wingdings" panose="05000000000000000000" pitchFamily="2" charset="2"/>
              <a:buChar char="l"/>
            </a:pPr>
            <a:r>
              <a:rPr lang="zh-CN" altLang="en-US" dirty="0"/>
              <a:t>对于 </a:t>
            </a:r>
            <a:r>
              <a:rPr lang="en-US" altLang="zh-CN" dirty="0"/>
              <a:t>map</a:t>
            </a:r>
            <a:r>
              <a:rPr lang="zh-CN" altLang="en-US" dirty="0"/>
              <a:t>，每个元素的类型为一对花括号括起来的 </a:t>
            </a:r>
            <a:r>
              <a:rPr lang="en-US" altLang="zh-CN" dirty="0"/>
              <a:t>pair </a:t>
            </a:r>
            <a:r>
              <a:rPr lang="zh-CN" altLang="en-US" dirty="0"/>
              <a:t>类型 </a:t>
            </a:r>
            <a:br>
              <a:rPr lang="zh-CN" altLang="en-US" dirty="0"/>
            </a:br>
            <a:endParaRPr lang="en-US" altLang="zh-CN" dirty="0">
              <a:solidFill>
                <a:srgbClr val="000000"/>
              </a:solidFill>
              <a:latin typeface="MicrosoftYaHei"/>
            </a:endParaRPr>
          </a:p>
        </p:txBody>
      </p:sp>
      <p:sp>
        <p:nvSpPr>
          <p:cNvPr id="13" name="矩形 12"/>
          <p:cNvSpPr/>
          <p:nvPr/>
        </p:nvSpPr>
        <p:spPr>
          <a:xfrm>
            <a:off x="301626" y="2485727"/>
            <a:ext cx="7738193" cy="923330"/>
          </a:xfrm>
          <a:prstGeom prst="rect">
            <a:avLst/>
          </a:prstGeom>
        </p:spPr>
        <p:txBody>
          <a:bodyPr wrap="square">
            <a:spAutoFit/>
          </a:bodyPr>
          <a:lstStyle/>
          <a:p>
            <a:r>
              <a:rPr lang="en-US" altLang="zh-CN" dirty="0">
                <a:solidFill>
                  <a:srgbClr val="2B91AF"/>
                </a:solidFill>
                <a:latin typeface="Consolas" panose="020B0609020204030204" pitchFamily="49" charset="0"/>
                <a:ea typeface="新宋体" panose="02010609030101010101" pitchFamily="49" charset="-122"/>
              </a:rPr>
              <a:t>set</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a:solidFill>
                  <a:srgbClr val="2B91A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&gt; names = { </a:t>
            </a:r>
            <a:r>
              <a:rPr lang="en-US" altLang="zh-CN" dirty="0">
                <a:solidFill>
                  <a:srgbClr val="A31515"/>
                </a:solidFill>
                <a:latin typeface="Consolas" panose="020B0609020204030204" pitchFamily="49" charset="0"/>
                <a:ea typeface="新宋体" panose="02010609030101010101" pitchFamily="49" charset="-122"/>
              </a:rPr>
              <a:t>"Kevin"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"Lisha"</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"Mandy"</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Rosieta</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2B91AF"/>
                </a:solidFill>
                <a:latin typeface="Consolas" panose="020B0609020204030204" pitchFamily="49" charset="0"/>
                <a:ea typeface="新宋体" panose="02010609030101010101" pitchFamily="49" charset="-122"/>
              </a:rPr>
              <a:t>map</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a:solidFill>
                  <a:srgbClr val="2B91A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unsigned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long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long</a:t>
            </a:r>
            <a:r>
              <a:rPr lang="en-US" altLang="zh-CN" dirty="0">
                <a:solidFill>
                  <a:srgbClr val="000000"/>
                </a:solidFill>
                <a:latin typeface="Consolas" panose="020B0609020204030204" pitchFamily="49" charset="0"/>
                <a:ea typeface="新宋体" panose="02010609030101010101" pitchFamily="49" charset="-122"/>
              </a:rPr>
              <a:t>&gt; contact = {</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"Kevin"</a:t>
            </a:r>
            <a:r>
              <a:rPr lang="en-US" altLang="zh-CN" dirty="0">
                <a:solidFill>
                  <a:srgbClr val="000000"/>
                </a:solidFill>
                <a:latin typeface="Consolas" panose="020B0609020204030204" pitchFamily="49" charset="0"/>
                <a:ea typeface="新宋体" panose="02010609030101010101" pitchFamily="49" charset="-122"/>
              </a:rPr>
              <a:t>,15387120503 },{ </a:t>
            </a:r>
            <a:r>
              <a:rPr lang="en-US" altLang="zh-CN" dirty="0">
                <a:solidFill>
                  <a:srgbClr val="A31515"/>
                </a:solidFill>
                <a:latin typeface="Consolas" panose="020B0609020204030204" pitchFamily="49" charset="0"/>
                <a:ea typeface="新宋体" panose="02010609030101010101" pitchFamily="49" charset="-122"/>
              </a:rPr>
              <a:t>"Rosieta"</a:t>
            </a:r>
            <a:r>
              <a:rPr lang="en-US" altLang="zh-CN" dirty="0">
                <a:solidFill>
                  <a:srgbClr val="000000"/>
                </a:solidFill>
                <a:latin typeface="Consolas" panose="020B0609020204030204" pitchFamily="49" charset="0"/>
                <a:ea typeface="新宋体" panose="02010609030101010101" pitchFamily="49" charset="-122"/>
              </a:rPr>
              <a:t>,15387120506 } };</a:t>
            </a:r>
            <a:endParaRPr lang="zh-CN" altLang="en-US" dirty="0">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17" name="组合 16"/>
          <p:cNvGrpSpPr/>
          <p:nvPr/>
        </p:nvGrpSpPr>
        <p:grpSpPr>
          <a:xfrm>
            <a:off x="245855" y="2811898"/>
            <a:ext cx="5620107" cy="3830440"/>
            <a:chOff x="219974" y="2358412"/>
            <a:chExt cx="8704052" cy="4652627"/>
          </a:xfrm>
        </p:grpSpPr>
        <p:grpSp>
          <p:nvGrpSpPr>
            <p:cNvPr id="18" name="组合 17"/>
            <p:cNvGrpSpPr/>
            <p:nvPr/>
          </p:nvGrpSpPr>
          <p:grpSpPr>
            <a:xfrm>
              <a:off x="219974" y="2358415"/>
              <a:ext cx="8704052" cy="4652624"/>
              <a:chOff x="219974" y="1604515"/>
              <a:chExt cx="8704052" cy="4338713"/>
            </a:xfrm>
            <a:effectLst>
              <a:outerShdw blurRad="50800" dist="69850" dir="2700000" algn="tl" rotWithShape="0">
                <a:prstClr val="black">
                  <a:alpha val="40000"/>
                </a:prstClr>
              </a:outerShdw>
            </a:effectLst>
          </p:grpSpPr>
          <p:sp>
            <p:nvSpPr>
              <p:cNvPr id="20" name="矩形: 圆角 19"/>
              <p:cNvSpPr/>
              <p:nvPr/>
            </p:nvSpPr>
            <p:spPr>
              <a:xfrm>
                <a:off x="219974" y="1604515"/>
                <a:ext cx="8704052" cy="4338713"/>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736052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multimap</a:t>
              </a:r>
              <a:endParaRPr lang="zh-CN" altLang="en-US" sz="2400" dirty="0">
                <a:solidFill>
                  <a:schemeClr val="bg1"/>
                </a:solidFill>
              </a:endParaRPr>
            </a:p>
          </p:txBody>
        </p:sp>
      </p:grpSp>
      <p:sp>
        <p:nvSpPr>
          <p:cNvPr id="3" name="矩形 2"/>
          <p:cNvSpPr/>
          <p:nvPr/>
        </p:nvSpPr>
        <p:spPr>
          <a:xfrm>
            <a:off x="344758" y="3303493"/>
            <a:ext cx="5443567" cy="3046988"/>
          </a:xfrm>
          <a:prstGeom prst="rect">
            <a:avLst/>
          </a:prstGeom>
        </p:spPr>
        <p:txBody>
          <a:bodyPr wrap="square">
            <a:spAutoFit/>
          </a:bodyPr>
          <a:lstStyle/>
          <a:p>
            <a:r>
              <a:rPr lang="en-US" altLang="zh-CN" sz="1600" dirty="0">
                <a:solidFill>
                  <a:srgbClr val="2B91AF"/>
                </a:solidFill>
                <a:latin typeface="Consolas" panose="020B0609020204030204" pitchFamily="49" charset="0"/>
                <a:ea typeface="新宋体" panose="02010609030101010101" pitchFamily="49" charset="-122"/>
              </a:rPr>
              <a:t>multimap</a:t>
            </a:r>
            <a:r>
              <a:rPr lang="en-US" altLang="zh-CN" sz="1600" dirty="0">
                <a:solidFill>
                  <a:srgbClr val="000000"/>
                </a:solidFill>
                <a:latin typeface="Consolas" panose="020B0609020204030204" pitchFamily="49" charset="0"/>
                <a:ea typeface="新宋体" panose="02010609030101010101" pitchFamily="49" charset="-122"/>
              </a:rPr>
              <a:t>&lt;</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unsigned</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long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long</a:t>
            </a:r>
            <a:r>
              <a:rPr lang="en-US" altLang="zh-CN" sz="1600" dirty="0">
                <a:solidFill>
                  <a:srgbClr val="000000"/>
                </a:solidFill>
                <a:latin typeface="Consolas" panose="020B0609020204030204" pitchFamily="49" charset="0"/>
                <a:ea typeface="新宋体" panose="02010609030101010101" pitchFamily="49" charset="-122"/>
              </a:rPr>
              <a:t>&gt; contact;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contact.insert</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,15387120503 });</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contact.insert</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,15387120506 });</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for</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&amp;</a:t>
            </a:r>
            <a:r>
              <a:rPr lang="en-US" altLang="zh-CN" sz="1600" dirty="0" err="1">
                <a:solidFill>
                  <a:srgbClr val="000000"/>
                </a:solidFill>
                <a:latin typeface="Consolas" panose="020B0609020204030204" pitchFamily="49" charset="0"/>
                <a:ea typeface="新宋体" panose="02010609030101010101" pitchFamily="49" charset="-122"/>
              </a:rPr>
              <a:t>i</a:t>
            </a:r>
            <a:r>
              <a:rPr lang="en-US" altLang="zh-CN" sz="1600" dirty="0">
                <a:solidFill>
                  <a:srgbClr val="000000"/>
                </a:solidFill>
                <a:latin typeface="Consolas" panose="020B0609020204030204" pitchFamily="49" charset="0"/>
                <a:ea typeface="新宋体" panose="02010609030101010101" pitchFamily="49" charset="-122"/>
              </a:rPr>
              <a:t> : contact)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cout</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err="1">
                <a:solidFill>
                  <a:srgbClr val="000000"/>
                </a:solidFill>
                <a:latin typeface="Consolas" panose="020B0609020204030204" pitchFamily="49" charset="0"/>
                <a:ea typeface="新宋体" panose="02010609030101010101" pitchFamily="49" charset="-122"/>
              </a:rPr>
              <a:t>i.first</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err="1">
                <a:solidFill>
                  <a:srgbClr val="000000"/>
                </a:solidFill>
                <a:latin typeface="Consolas" panose="020B0609020204030204" pitchFamily="49" charset="0"/>
                <a:ea typeface="新宋体" panose="02010609030101010101" pitchFamily="49" charset="-122"/>
              </a:rPr>
              <a:t>i.second</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err="1">
                <a:solidFill>
                  <a:srgbClr val="000000"/>
                </a:solidFill>
                <a:latin typeface="Consolas" panose="020B0609020204030204" pitchFamily="49" charset="0"/>
                <a:ea typeface="新宋体" panose="02010609030101010101" pitchFamily="49" charset="-122"/>
              </a:rPr>
              <a:t>endl</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entries = </a:t>
            </a:r>
            <a:r>
              <a:rPr lang="en-US" altLang="zh-CN" sz="1600" dirty="0" err="1">
                <a:solidFill>
                  <a:srgbClr val="000000"/>
                </a:solidFill>
                <a:latin typeface="Consolas" panose="020B0609020204030204" pitchFamily="49" charset="0"/>
                <a:ea typeface="新宋体" panose="02010609030101010101" pitchFamily="49" charset="-122"/>
              </a:rPr>
              <a:t>contact.count</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it = </a:t>
            </a:r>
            <a:r>
              <a:rPr lang="en-US" altLang="zh-CN" sz="1600" dirty="0" err="1">
                <a:solidFill>
                  <a:srgbClr val="000000"/>
                </a:solidFill>
                <a:latin typeface="Consolas" panose="020B0609020204030204" pitchFamily="49" charset="0"/>
                <a:ea typeface="新宋体" panose="02010609030101010101" pitchFamily="49" charset="-122"/>
              </a:rPr>
              <a:t>contact.find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while</a:t>
            </a:r>
            <a:r>
              <a:rPr lang="en-US" altLang="zh-CN" sz="1600" dirty="0">
                <a:solidFill>
                  <a:srgbClr val="000000"/>
                </a:solidFill>
                <a:latin typeface="Consolas" panose="020B0609020204030204" pitchFamily="49" charset="0"/>
                <a:ea typeface="新宋体" panose="02010609030101010101" pitchFamily="49" charset="-122"/>
              </a:rPr>
              <a:t> (entries) {</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cout</a:t>
            </a:r>
            <a:r>
              <a:rPr lang="en-US" altLang="zh-CN" sz="1600" dirty="0">
                <a:solidFill>
                  <a:srgbClr val="000000"/>
                </a:solidFill>
                <a:latin typeface="Consolas" panose="020B0609020204030204" pitchFamily="49" charset="0"/>
                <a:ea typeface="新宋体" panose="02010609030101010101" pitchFamily="49" charset="-122"/>
              </a:rPr>
              <a:t> &lt;&lt; it-&gt;second &lt;&lt; </a:t>
            </a:r>
            <a:r>
              <a:rPr lang="en-US" altLang="zh-CN" sz="1600" dirty="0" err="1">
                <a:solidFill>
                  <a:srgbClr val="000000"/>
                </a:solidFill>
                <a:latin typeface="Consolas" panose="020B0609020204030204" pitchFamily="49" charset="0"/>
                <a:ea typeface="新宋体" panose="02010609030101010101" pitchFamily="49" charset="-122"/>
              </a:rPr>
              <a:t>endl</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打印电话号码</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++it; </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移动到下一个记录</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--entries; </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计数器自减</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24" name="组合 23"/>
          <p:cNvGrpSpPr/>
          <p:nvPr/>
        </p:nvGrpSpPr>
        <p:grpSpPr>
          <a:xfrm>
            <a:off x="202723" y="1084242"/>
            <a:ext cx="8738554" cy="1273017"/>
            <a:chOff x="219974" y="2358412"/>
            <a:chExt cx="8704052" cy="1546263"/>
          </a:xfrm>
        </p:grpSpPr>
        <p:grpSp>
          <p:nvGrpSpPr>
            <p:cNvPr id="25" name="组合 24"/>
            <p:cNvGrpSpPr/>
            <p:nvPr/>
          </p:nvGrpSpPr>
          <p:grpSpPr>
            <a:xfrm>
              <a:off x="219974" y="2358415"/>
              <a:ext cx="8704052" cy="1546260"/>
              <a:chOff x="219974" y="1604515"/>
              <a:chExt cx="8704052" cy="1441935"/>
            </a:xfrm>
            <a:effectLst>
              <a:outerShdw blurRad="50800" dist="69850" dir="2700000" algn="tl" rotWithShape="0">
                <a:prstClr val="black">
                  <a:alpha val="40000"/>
                </a:prstClr>
              </a:outerShdw>
            </a:effectLst>
          </p:grpSpPr>
          <p:sp>
            <p:nvSpPr>
              <p:cNvPr id="27" name="矩形: 圆角 26"/>
              <p:cNvSpPr/>
              <p:nvPr/>
            </p:nvSpPr>
            <p:spPr>
              <a:xfrm>
                <a:off x="219974" y="1604515"/>
                <a:ext cx="8704052" cy="144193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14" name="矩形 13"/>
          <p:cNvSpPr/>
          <p:nvPr/>
        </p:nvSpPr>
        <p:spPr>
          <a:xfrm>
            <a:off x="344758" y="1633156"/>
            <a:ext cx="7851228" cy="646331"/>
          </a:xfrm>
          <a:prstGeom prst="rect">
            <a:avLst/>
          </a:prstGeom>
        </p:spPr>
        <p:txBody>
          <a:bodyPr wrap="square">
            <a:spAutoFit/>
          </a:bodyPr>
          <a:lstStyle/>
          <a:p>
            <a:r>
              <a:rPr lang="en-US" altLang="zh-CN" dirty="0">
                <a:solidFill>
                  <a:srgbClr val="000000"/>
                </a:solidFill>
                <a:latin typeface="LMSans10-Regular-Identity-H"/>
              </a:rPr>
              <a:t>set </a:t>
            </a:r>
            <a:r>
              <a:rPr lang="zh-CN" altLang="en-US" dirty="0">
                <a:solidFill>
                  <a:srgbClr val="000000"/>
                </a:solidFill>
                <a:latin typeface="MicrosoftYaHei"/>
              </a:rPr>
              <a:t>和 </a:t>
            </a:r>
            <a:r>
              <a:rPr lang="en-US" altLang="zh-CN" dirty="0">
                <a:solidFill>
                  <a:srgbClr val="000000"/>
                </a:solidFill>
                <a:latin typeface="LMSans10-Regular-Identity-H"/>
              </a:rPr>
              <a:t>map </a:t>
            </a:r>
            <a:r>
              <a:rPr lang="zh-CN" altLang="en-US" dirty="0">
                <a:solidFill>
                  <a:srgbClr val="000000"/>
                </a:solidFill>
                <a:latin typeface="MicrosoftYaHei"/>
              </a:rPr>
              <a:t>中的关键字必须是唯一的。但有时需要存放具有相同关键字的元素。如，同一个人可能有不同的手机号码，这时候应该怎么办？</a:t>
            </a:r>
            <a:r>
              <a:rPr lang="zh-CN" altLang="en-US" dirty="0"/>
              <a:t> </a:t>
            </a:r>
            <a:endParaRPr lang="zh-CN" altLang="en-US" dirty="0"/>
          </a:p>
        </p:txBody>
      </p:sp>
      <p:grpSp>
        <p:nvGrpSpPr>
          <p:cNvPr id="36" name="组合 35"/>
          <p:cNvGrpSpPr/>
          <p:nvPr/>
        </p:nvGrpSpPr>
        <p:grpSpPr>
          <a:xfrm>
            <a:off x="6088809" y="2811898"/>
            <a:ext cx="2809336" cy="2843007"/>
            <a:chOff x="219974" y="2358412"/>
            <a:chExt cx="8704052" cy="3453246"/>
          </a:xfrm>
        </p:grpSpPr>
        <p:grpSp>
          <p:nvGrpSpPr>
            <p:cNvPr id="37" name="组合 36"/>
            <p:cNvGrpSpPr/>
            <p:nvPr/>
          </p:nvGrpSpPr>
          <p:grpSpPr>
            <a:xfrm>
              <a:off x="219974" y="2358415"/>
              <a:ext cx="8704052" cy="3453243"/>
              <a:chOff x="219974" y="1604515"/>
              <a:chExt cx="8704052" cy="3220254"/>
            </a:xfrm>
            <a:effectLst>
              <a:outerShdw blurRad="50800" dist="69850" dir="2700000" algn="tl" rotWithShape="0">
                <a:prstClr val="black">
                  <a:alpha val="40000"/>
                </a:prstClr>
              </a:outerShdw>
            </a:effectLst>
          </p:grpSpPr>
          <p:sp>
            <p:nvSpPr>
              <p:cNvPr id="39" name="矩形: 圆角 38"/>
              <p:cNvSpPr/>
              <p:nvPr/>
            </p:nvSpPr>
            <p:spPr>
              <a:xfrm>
                <a:off x="219974" y="1604515"/>
                <a:ext cx="8704052" cy="322025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319175" y="2358412"/>
              <a:ext cx="7360525" cy="560759"/>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15" name="矩形 14"/>
          <p:cNvSpPr/>
          <p:nvPr/>
        </p:nvSpPr>
        <p:spPr>
          <a:xfrm>
            <a:off x="6210524" y="3346580"/>
            <a:ext cx="2588718" cy="2308324"/>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find </a:t>
            </a:r>
            <a:r>
              <a:rPr lang="zh-CN" altLang="en-US" dirty="0">
                <a:solidFill>
                  <a:srgbClr val="000000"/>
                </a:solidFill>
                <a:latin typeface="MicrosoftYaHei"/>
              </a:rPr>
              <a:t>语句将返回第一个关键字为 </a:t>
            </a:r>
            <a:r>
              <a:rPr lang="en-US" altLang="zh-CN" dirty="0">
                <a:solidFill>
                  <a:srgbClr val="000000"/>
                </a:solidFill>
                <a:latin typeface="LMSans10-Regular-Identity-H"/>
              </a:rPr>
              <a:t>Kevin </a:t>
            </a:r>
            <a:r>
              <a:rPr lang="zh-CN" altLang="en-US" dirty="0">
                <a:solidFill>
                  <a:srgbClr val="000000"/>
                </a:solidFill>
                <a:latin typeface="MicrosoftYaHei"/>
              </a:rPr>
              <a:t>的元素的迭代器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利用 </a:t>
            </a:r>
            <a:r>
              <a:rPr lang="en-US" altLang="zh-CN" dirty="0">
                <a:solidFill>
                  <a:srgbClr val="000000"/>
                </a:solidFill>
                <a:latin typeface="LMSans10-Regular-Identity-H"/>
              </a:rPr>
              <a:t>count </a:t>
            </a:r>
            <a:r>
              <a:rPr lang="zh-CN" altLang="en-US" dirty="0">
                <a:solidFill>
                  <a:srgbClr val="000000"/>
                </a:solidFill>
                <a:latin typeface="MicrosoftYaHei"/>
              </a:rPr>
              <a:t>返回的值，不断递增 </a:t>
            </a:r>
            <a:r>
              <a:rPr lang="en-US" altLang="zh-CN" dirty="0">
                <a:solidFill>
                  <a:srgbClr val="000000"/>
                </a:solidFill>
                <a:latin typeface="LMSans10-Regular-Identity-H"/>
              </a:rPr>
              <a:t>it</a:t>
            </a:r>
            <a:r>
              <a:rPr lang="zh-CN" altLang="en-US" dirty="0">
                <a:solidFill>
                  <a:srgbClr val="000000"/>
                </a:solidFill>
                <a:latin typeface="MicrosoftYaHei"/>
              </a:rPr>
              <a:t>，直到</a:t>
            </a:r>
            <a:r>
              <a:rPr lang="en-US" altLang="zh-CN" dirty="0">
                <a:solidFill>
                  <a:srgbClr val="000000"/>
                </a:solidFill>
                <a:latin typeface="LMSans10-Regular-Identity-H"/>
              </a:rPr>
              <a:t>Kevin </a:t>
            </a:r>
            <a:r>
              <a:rPr lang="zh-CN" altLang="en-US" dirty="0">
                <a:solidFill>
                  <a:srgbClr val="000000"/>
                </a:solidFill>
                <a:latin typeface="MicrosoftYaHei"/>
              </a:rPr>
              <a:t>的所有号码被打印</a:t>
            </a:r>
            <a:r>
              <a:rPr lang="zh-CN" altLang="en-US" dirty="0"/>
              <a:t>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02723" y="1938253"/>
            <a:ext cx="8738554" cy="2754514"/>
            <a:chOff x="219974" y="2358412"/>
            <a:chExt cx="8704052" cy="3345755"/>
          </a:xfrm>
        </p:grpSpPr>
        <p:grpSp>
          <p:nvGrpSpPr>
            <p:cNvPr id="25" name="组合 24"/>
            <p:cNvGrpSpPr/>
            <p:nvPr/>
          </p:nvGrpSpPr>
          <p:grpSpPr>
            <a:xfrm>
              <a:off x="219974" y="2358415"/>
              <a:ext cx="8704052" cy="3345752"/>
              <a:chOff x="219974" y="1604515"/>
              <a:chExt cx="8704052" cy="3120016"/>
            </a:xfrm>
            <a:effectLst>
              <a:outerShdw blurRad="50800" dist="69850" dir="2700000" algn="tl" rotWithShape="0">
                <a:prstClr val="black">
                  <a:alpha val="40000"/>
                </a:prstClr>
              </a:outerShdw>
            </a:effectLst>
          </p:grpSpPr>
          <p:sp>
            <p:nvSpPr>
              <p:cNvPr id="27" name="矩形: 圆角 26"/>
              <p:cNvSpPr/>
              <p:nvPr/>
            </p:nvSpPr>
            <p:spPr>
              <a:xfrm>
                <a:off x="219974" y="1604515"/>
                <a:ext cx="8704052" cy="312001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使用容器的原则</a:t>
              </a:r>
              <a:endParaRPr lang="zh-CN" altLang="en-US" sz="2400" dirty="0">
                <a:solidFill>
                  <a:schemeClr val="bg1"/>
                </a:solidFill>
              </a:endParaRPr>
            </a:p>
          </p:txBody>
        </p:sp>
      </p:grpSp>
      <p:sp>
        <p:nvSpPr>
          <p:cNvPr id="2" name="矩形 1"/>
          <p:cNvSpPr/>
          <p:nvPr/>
        </p:nvSpPr>
        <p:spPr>
          <a:xfrm>
            <a:off x="302317" y="2542253"/>
            <a:ext cx="6357668" cy="2031325"/>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 </a:t>
            </a:r>
            <a:r>
              <a:rPr lang="en-US" altLang="zh-CN" dirty="0">
                <a:solidFill>
                  <a:srgbClr val="000000"/>
                </a:solidFill>
                <a:latin typeface="LMSans10-Regular-Identity-H"/>
              </a:rPr>
              <a:t>empty </a:t>
            </a:r>
            <a:r>
              <a:rPr lang="zh-CN" altLang="en-US" dirty="0">
                <a:solidFill>
                  <a:srgbClr val="000000"/>
                </a:solidFill>
                <a:latin typeface="MicrosoftYaHei"/>
              </a:rPr>
              <a:t>检查容器是否为空</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使用存放指针的容器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使用算法和区间成员</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 </a:t>
            </a:r>
            <a:r>
              <a:rPr lang="en-US" altLang="zh-CN" dirty="0">
                <a:solidFill>
                  <a:srgbClr val="000000"/>
                </a:solidFill>
                <a:latin typeface="LMSans10-Regular-Identity-H"/>
              </a:rPr>
              <a:t>reserve </a:t>
            </a:r>
            <a:r>
              <a:rPr lang="zh-CN" altLang="en-US" dirty="0">
                <a:solidFill>
                  <a:srgbClr val="000000"/>
                </a:solidFill>
                <a:latin typeface="MicrosoftYaHei"/>
              </a:rPr>
              <a:t>成员</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使用有序的 </a:t>
            </a:r>
            <a:r>
              <a:rPr lang="en-US" altLang="zh-CN" dirty="0">
                <a:solidFill>
                  <a:srgbClr val="000000"/>
                </a:solidFill>
                <a:latin typeface="LMSans10-Regular-Identity-H"/>
              </a:rPr>
              <a:t>vector </a:t>
            </a:r>
            <a:r>
              <a:rPr lang="zh-CN" altLang="en-US" dirty="0">
                <a:solidFill>
                  <a:srgbClr val="000000"/>
                </a:solidFill>
                <a:latin typeface="MicrosoftYaHei"/>
              </a:rPr>
              <a:t>容器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正确使用 </a:t>
            </a:r>
            <a:r>
              <a:rPr lang="en-US" altLang="zh-CN" dirty="0">
                <a:solidFill>
                  <a:srgbClr val="000000"/>
                </a:solidFill>
                <a:latin typeface="LMSans10-Regular-Identity-H"/>
              </a:rPr>
              <a:t>map </a:t>
            </a:r>
            <a:r>
              <a:rPr lang="zh-CN" altLang="en-US" dirty="0">
                <a:solidFill>
                  <a:srgbClr val="000000"/>
                </a:solidFill>
                <a:latin typeface="MicrosoftYaHei"/>
              </a:rPr>
              <a:t>的 </a:t>
            </a:r>
            <a:r>
              <a:rPr lang="en-US" altLang="zh-CN" dirty="0">
                <a:solidFill>
                  <a:srgbClr val="000000"/>
                </a:solidFill>
                <a:latin typeface="LMSans10-Regular-Identity-H"/>
              </a:rPr>
              <a:t>insert </a:t>
            </a:r>
            <a:r>
              <a:rPr lang="zh-CN" altLang="en-US" dirty="0">
                <a:solidFill>
                  <a:srgbClr val="000000"/>
                </a:solidFill>
                <a:latin typeface="MicrosoftYaHei"/>
              </a:rPr>
              <a:t>和下标运算符</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使用成员函数代替同名的算法</a:t>
            </a:r>
            <a:r>
              <a:rPr lang="zh-CN" altLang="en-US" dirty="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endParaRPr lang="zh-CN" altLang="en-US" sz="3200" dirty="0">
              <a:solidFill>
                <a:schemeClr val="bg1"/>
              </a:solidFill>
            </a:endParaRPr>
          </a:p>
        </p:txBody>
      </p:sp>
      <p:grpSp>
        <p:nvGrpSpPr>
          <p:cNvPr id="11" name="组合 10"/>
          <p:cNvGrpSpPr/>
          <p:nvPr/>
        </p:nvGrpSpPr>
        <p:grpSpPr>
          <a:xfrm>
            <a:off x="219974" y="1604513"/>
            <a:ext cx="8704052" cy="3062379"/>
            <a:chOff x="219974" y="1604513"/>
            <a:chExt cx="8704052" cy="2855764"/>
          </a:xfrm>
          <a:effectLst>
            <a:outerShdw blurRad="50800" dist="69850" dir="2700000" algn="tl" rotWithShape="0">
              <a:prstClr val="black">
                <a:alpha val="40000"/>
              </a:prstClr>
            </a:outerShdw>
          </a:effectLst>
        </p:grpSpPr>
        <p:sp>
          <p:nvSpPr>
            <p:cNvPr id="6" name="矩形: 圆角 5"/>
            <p:cNvSpPr/>
            <p:nvPr/>
          </p:nvSpPr>
          <p:spPr>
            <a:xfrm>
              <a:off x="219974" y="1604513"/>
              <a:ext cx="8704052" cy="2855764"/>
            </a:xfrm>
            <a:prstGeom prst="roundRect">
              <a:avLst>
                <a:gd name="adj" fmla="val 7211"/>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19177" y="1633790"/>
            <a:ext cx="4572000" cy="461665"/>
          </a:xfrm>
          <a:prstGeom prst="rect">
            <a:avLst/>
          </a:prstGeom>
        </p:spPr>
        <p:txBody>
          <a:bodyPr>
            <a:spAutoFit/>
          </a:bodyPr>
          <a:lstStyle/>
          <a:p>
            <a:r>
              <a:rPr lang="zh-CN" altLang="en-US" sz="2400" dirty="0">
                <a:solidFill>
                  <a:srgbClr val="FFFFFF"/>
                </a:solidFill>
                <a:latin typeface="MicrosoftYaHei"/>
              </a:rPr>
              <a:t>标准模板库</a:t>
            </a:r>
            <a:endParaRPr lang="zh-CN" altLang="en-US" sz="2400" dirty="0"/>
          </a:p>
        </p:txBody>
      </p:sp>
      <p:sp>
        <p:nvSpPr>
          <p:cNvPr id="7" name="矩形 6"/>
          <p:cNvSpPr/>
          <p:nvPr/>
        </p:nvSpPr>
        <p:spPr>
          <a:xfrm>
            <a:off x="319177" y="2233136"/>
            <a:ext cx="8196173" cy="2120902"/>
          </a:xfrm>
          <a:prstGeom prst="rect">
            <a:avLst/>
          </a:prstGeom>
        </p:spPr>
        <p:txBody>
          <a:bodyPr wrap="square">
            <a:spAutoFit/>
          </a:bodyPr>
          <a:lstStyle/>
          <a:p>
            <a:pPr>
              <a:lnSpc>
                <a:spcPct val="150000"/>
              </a:lnSpc>
            </a:pPr>
            <a:r>
              <a:rPr lang="zh-CN" altLang="en-US" dirty="0">
                <a:solidFill>
                  <a:srgbClr val="000000"/>
                </a:solidFill>
              </a:rPr>
              <a:t>标准模板库</a:t>
            </a:r>
            <a:r>
              <a:rPr lang="en-US" altLang="zh-CN" dirty="0">
                <a:solidFill>
                  <a:srgbClr val="000000"/>
                </a:solidFill>
              </a:rPr>
              <a:t>(Standard Template Library,</a:t>
            </a:r>
            <a:r>
              <a:rPr lang="zh-CN" altLang="en-US" dirty="0">
                <a:solidFill>
                  <a:srgbClr val="000000"/>
                </a:solidFill>
              </a:rPr>
              <a:t> </a:t>
            </a:r>
            <a:r>
              <a:rPr lang="en-US" altLang="zh-CN" dirty="0">
                <a:solidFill>
                  <a:srgbClr val="000000"/>
                </a:solidFill>
              </a:rPr>
              <a:t>STL)</a:t>
            </a:r>
            <a:r>
              <a:rPr lang="zh-CN" altLang="en-US" dirty="0">
                <a:solidFill>
                  <a:srgbClr val="000000"/>
                </a:solidFill>
              </a:rPr>
              <a:t>是 </a:t>
            </a:r>
            <a:r>
              <a:rPr lang="en-US" altLang="zh-CN" dirty="0">
                <a:solidFill>
                  <a:srgbClr val="000000"/>
                </a:solidFill>
              </a:rPr>
              <a:t>C++ </a:t>
            </a:r>
            <a:r>
              <a:rPr lang="zh-CN" altLang="en-US" dirty="0">
                <a:solidFill>
                  <a:srgbClr val="000000"/>
                </a:solidFill>
              </a:rPr>
              <a:t>标准</a:t>
            </a:r>
            <a:r>
              <a:rPr lang="en-US" altLang="zh-CN" dirty="0">
                <a:solidFill>
                  <a:srgbClr val="000000"/>
                </a:solidFill>
              </a:rPr>
              <a:t>(Standard Library)</a:t>
            </a:r>
            <a:r>
              <a:rPr lang="zh-CN" altLang="en-US" dirty="0">
                <a:solidFill>
                  <a:srgbClr val="000000"/>
                </a:solidFill>
              </a:rPr>
              <a:t>的重要组成部分，其包含以下几个部分：</a:t>
            </a:r>
            <a:endParaRPr lang="en-US" altLang="zh-CN" dirty="0">
              <a:solidFill>
                <a:srgbClr val="000000"/>
              </a:solidFill>
            </a:endParaRPr>
          </a:p>
          <a:p>
            <a:pPr marL="285750" indent="-285750">
              <a:lnSpc>
                <a:spcPct val="150000"/>
              </a:lnSpc>
              <a:buClr>
                <a:srgbClr val="262686"/>
              </a:buClr>
              <a:buSzPct val="80000"/>
              <a:buFont typeface="Wingdings" panose="05000000000000000000" pitchFamily="2" charset="2"/>
              <a:buChar char="l"/>
            </a:pPr>
            <a:r>
              <a:rPr lang="zh-CN" altLang="en-US" dirty="0">
                <a:solidFill>
                  <a:srgbClr val="262686"/>
                </a:solidFill>
              </a:rPr>
              <a:t>容器 </a:t>
            </a:r>
            <a:r>
              <a:rPr lang="en-US" altLang="zh-CN" dirty="0">
                <a:solidFill>
                  <a:srgbClr val="262686"/>
                </a:solidFill>
              </a:rPr>
              <a:t>(container) </a:t>
            </a:r>
            <a:r>
              <a:rPr lang="zh-CN" altLang="en-US" dirty="0">
                <a:solidFill>
                  <a:srgbClr val="000000"/>
                </a:solidFill>
              </a:rPr>
              <a:t>常用的数据结构，包括 </a:t>
            </a:r>
            <a:r>
              <a:rPr lang="en-US" altLang="zh-CN" dirty="0">
                <a:solidFill>
                  <a:srgbClr val="000000"/>
                </a:solidFill>
              </a:rPr>
              <a:t>vector</a:t>
            </a:r>
            <a:r>
              <a:rPr lang="zh-CN" altLang="en-US" dirty="0">
                <a:solidFill>
                  <a:srgbClr val="000000"/>
                </a:solidFill>
              </a:rPr>
              <a:t>、 </a:t>
            </a:r>
            <a:r>
              <a:rPr lang="en-US" altLang="zh-CN" dirty="0">
                <a:solidFill>
                  <a:srgbClr val="000000"/>
                </a:solidFill>
              </a:rPr>
              <a:t>list </a:t>
            </a:r>
            <a:r>
              <a:rPr lang="zh-CN" altLang="en-US" dirty="0">
                <a:solidFill>
                  <a:srgbClr val="000000"/>
                </a:solidFill>
              </a:rPr>
              <a:t>等</a:t>
            </a:r>
            <a:endParaRPr lang="en-US" altLang="zh-CN" dirty="0">
              <a:solidFill>
                <a:srgbClr val="000000"/>
              </a:solidFill>
            </a:endParaRPr>
          </a:p>
          <a:p>
            <a:pPr marL="285750" indent="-285750">
              <a:lnSpc>
                <a:spcPct val="150000"/>
              </a:lnSpc>
              <a:buClr>
                <a:srgbClr val="262686"/>
              </a:buClr>
              <a:buSzPct val="80000"/>
              <a:buFont typeface="Wingdings" panose="05000000000000000000" pitchFamily="2" charset="2"/>
              <a:buChar char="l"/>
            </a:pPr>
            <a:r>
              <a:rPr lang="zh-CN" altLang="en-US" dirty="0">
                <a:solidFill>
                  <a:srgbClr val="262686"/>
                </a:solidFill>
              </a:rPr>
              <a:t>算法 </a:t>
            </a:r>
            <a:r>
              <a:rPr lang="en-US" altLang="zh-CN" dirty="0">
                <a:solidFill>
                  <a:srgbClr val="262686"/>
                </a:solidFill>
              </a:rPr>
              <a:t>(algorithm) </a:t>
            </a:r>
            <a:r>
              <a:rPr lang="zh-CN" altLang="en-US" dirty="0"/>
              <a:t>操作容器的泛型算法，包括查找、排序等</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solidFill>
                  <a:srgbClr val="262686"/>
                </a:solidFill>
              </a:rPr>
              <a:t>迭代器 </a:t>
            </a:r>
            <a:r>
              <a:rPr lang="en-US" altLang="zh-CN" dirty="0">
                <a:solidFill>
                  <a:srgbClr val="262686"/>
                </a:solidFill>
              </a:rPr>
              <a:t>(iterator) </a:t>
            </a:r>
            <a:r>
              <a:rPr lang="zh-CN" altLang="en-US" dirty="0"/>
              <a:t>容器和算法之间的桥梁，处理不同类型容器的途径</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02723" y="1938253"/>
            <a:ext cx="8738554" cy="2519830"/>
            <a:chOff x="219974" y="2358412"/>
            <a:chExt cx="8704052" cy="3060697"/>
          </a:xfrm>
        </p:grpSpPr>
        <p:grpSp>
          <p:nvGrpSpPr>
            <p:cNvPr id="25" name="组合 24"/>
            <p:cNvGrpSpPr/>
            <p:nvPr/>
          </p:nvGrpSpPr>
          <p:grpSpPr>
            <a:xfrm>
              <a:off x="219974" y="2358415"/>
              <a:ext cx="8704052" cy="3060694"/>
              <a:chOff x="219974" y="1604515"/>
              <a:chExt cx="8704052" cy="2854191"/>
            </a:xfrm>
            <a:effectLst>
              <a:outerShdw blurRad="50800" dist="69850" dir="2700000" algn="tl" rotWithShape="0">
                <a:prstClr val="black">
                  <a:alpha val="40000"/>
                </a:prstClr>
              </a:outerShdw>
            </a:effectLst>
          </p:grpSpPr>
          <p:sp>
            <p:nvSpPr>
              <p:cNvPr id="27" name="矩形: 圆角 26"/>
              <p:cNvSpPr/>
              <p:nvPr/>
            </p:nvSpPr>
            <p:spPr>
              <a:xfrm>
                <a:off x="219974" y="1604515"/>
                <a:ext cx="8704052" cy="285419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empty </a:t>
              </a:r>
              <a:r>
                <a:rPr lang="zh-CN" altLang="en-US" sz="2400" dirty="0">
                  <a:solidFill>
                    <a:schemeClr val="bg1"/>
                  </a:solidFill>
                </a:rPr>
                <a:t>检查容器是否为空</a:t>
              </a:r>
              <a:endParaRPr lang="zh-CN" altLang="en-US" sz="2400" dirty="0">
                <a:solidFill>
                  <a:schemeClr val="bg1"/>
                </a:solidFill>
              </a:endParaRPr>
            </a:p>
          </p:txBody>
        </p:sp>
      </p:grpSp>
      <p:sp>
        <p:nvSpPr>
          <p:cNvPr id="3" name="矩形 2"/>
          <p:cNvSpPr/>
          <p:nvPr/>
        </p:nvSpPr>
        <p:spPr>
          <a:xfrm>
            <a:off x="328196" y="2567659"/>
            <a:ext cx="8056679" cy="369332"/>
          </a:xfrm>
          <a:prstGeom prst="rect">
            <a:avLst/>
          </a:prstGeom>
        </p:spPr>
        <p:txBody>
          <a:bodyPr wrap="square">
            <a:spAutoFit/>
          </a:bodyPr>
          <a:lstStyle/>
          <a:p>
            <a:r>
              <a:rPr lang="en-US" altLang="zh-CN" dirty="0">
                <a:solidFill>
                  <a:srgbClr val="000000"/>
                </a:solidFill>
                <a:latin typeface="LMSans10-Regular-Identity-H"/>
              </a:rPr>
              <a:t>empty </a:t>
            </a:r>
            <a:r>
              <a:rPr lang="zh-CN" altLang="en-US" dirty="0">
                <a:solidFill>
                  <a:srgbClr val="000000"/>
                </a:solidFill>
                <a:latin typeface="MicrosoftYaHei"/>
              </a:rPr>
              <a:t>和 </a:t>
            </a:r>
            <a:r>
              <a:rPr lang="en-US" altLang="zh-CN" dirty="0">
                <a:solidFill>
                  <a:srgbClr val="000000"/>
                </a:solidFill>
                <a:latin typeface="LMSans10-Regular-Identity-H"/>
              </a:rPr>
              <a:t>size </a:t>
            </a:r>
            <a:r>
              <a:rPr lang="zh-CN" altLang="en-US" dirty="0">
                <a:solidFill>
                  <a:srgbClr val="000000"/>
                </a:solidFill>
                <a:latin typeface="MicrosoftYaHei"/>
              </a:rPr>
              <a:t>成员均能用于检测容器是否为空，但是 </a:t>
            </a:r>
            <a:r>
              <a:rPr lang="en-US" altLang="zh-CN" dirty="0">
                <a:solidFill>
                  <a:srgbClr val="000000"/>
                </a:solidFill>
                <a:latin typeface="LMSans10-Regular-Identity-H"/>
              </a:rPr>
              <a:t>empty </a:t>
            </a:r>
            <a:r>
              <a:rPr lang="zh-CN" altLang="en-US" dirty="0">
                <a:solidFill>
                  <a:srgbClr val="000000"/>
                </a:solidFill>
                <a:latin typeface="MicrosoftYaHei"/>
              </a:rPr>
              <a:t>存在两个优势：</a:t>
            </a:r>
            <a:endParaRPr lang="zh-CN" altLang="en-US" dirty="0"/>
          </a:p>
        </p:txBody>
      </p:sp>
      <p:sp>
        <p:nvSpPr>
          <p:cNvPr id="6" name="矩形 5"/>
          <p:cNvSpPr/>
          <p:nvPr/>
        </p:nvSpPr>
        <p:spPr>
          <a:xfrm>
            <a:off x="328196" y="2947028"/>
            <a:ext cx="4572000" cy="646331"/>
          </a:xfrm>
          <a:prstGeom prst="rect">
            <a:avLst/>
          </a:prstGeom>
        </p:spPr>
        <p:txBody>
          <a:bodyPr>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empty </a:t>
            </a:r>
            <a:r>
              <a:rPr lang="zh-CN" altLang="en-US" dirty="0">
                <a:solidFill>
                  <a:srgbClr val="000000"/>
                </a:solidFill>
                <a:latin typeface="MicrosoftYaHei"/>
              </a:rPr>
              <a:t>总能保证</a:t>
            </a:r>
            <a:r>
              <a:rPr lang="zh-CN" altLang="en-US" dirty="0">
                <a:solidFill>
                  <a:srgbClr val="FF0000"/>
                </a:solidFill>
                <a:latin typeface="MicrosoftYaHei"/>
              </a:rPr>
              <a:t>常数时间内返回</a:t>
            </a:r>
            <a:endParaRPr lang="en-US" altLang="zh-CN" dirty="0">
              <a:solidFill>
                <a:srgbClr val="FF0000"/>
              </a:solidFill>
              <a:latin typeface="MicrosoftYaHei"/>
            </a:endParaRPr>
          </a:p>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empty </a:t>
            </a:r>
            <a:r>
              <a:rPr lang="zh-CN" altLang="en-US" dirty="0">
                <a:solidFill>
                  <a:srgbClr val="000000"/>
                </a:solidFill>
                <a:latin typeface="MicrosoftYaHei"/>
              </a:rPr>
              <a:t>是所有容器</a:t>
            </a:r>
            <a:r>
              <a:rPr lang="zh-CN" altLang="en-US" dirty="0">
                <a:solidFill>
                  <a:srgbClr val="FF0000"/>
                </a:solidFill>
                <a:latin typeface="MicrosoftYaHei"/>
              </a:rPr>
              <a:t>通用</a:t>
            </a:r>
            <a:r>
              <a:rPr lang="zh-CN" altLang="en-US" dirty="0">
                <a:solidFill>
                  <a:srgbClr val="000000"/>
                </a:solidFill>
                <a:latin typeface="MicrosoftYaHei"/>
              </a:rPr>
              <a:t>的操作</a:t>
            </a:r>
            <a:endParaRPr lang="zh-CN" altLang="en-US" dirty="0"/>
          </a:p>
        </p:txBody>
      </p:sp>
      <p:sp>
        <p:nvSpPr>
          <p:cNvPr id="7" name="矩形 6"/>
          <p:cNvSpPr/>
          <p:nvPr/>
        </p:nvSpPr>
        <p:spPr>
          <a:xfrm>
            <a:off x="302316" y="3677838"/>
            <a:ext cx="7502135" cy="646331"/>
          </a:xfrm>
          <a:prstGeom prst="rect">
            <a:avLst/>
          </a:prstGeom>
        </p:spPr>
        <p:txBody>
          <a:bodyPr wrap="square">
            <a:spAutoFit/>
          </a:bodyPr>
          <a:lstStyle/>
          <a:p>
            <a:r>
              <a:rPr lang="zh-CN" altLang="en-US" dirty="0">
                <a:solidFill>
                  <a:srgbClr val="000000"/>
                </a:solidFill>
                <a:latin typeface="MicrosoftYaHei"/>
              </a:rPr>
              <a:t>而成员 </a:t>
            </a:r>
            <a:r>
              <a:rPr lang="en-US" altLang="zh-CN" dirty="0">
                <a:solidFill>
                  <a:srgbClr val="000000"/>
                </a:solidFill>
                <a:latin typeface="LMSans10-Regular-Identity-H"/>
              </a:rPr>
              <a:t>size </a:t>
            </a:r>
            <a:r>
              <a:rPr lang="zh-CN" altLang="en-US" dirty="0">
                <a:solidFill>
                  <a:srgbClr val="000000"/>
                </a:solidFill>
                <a:latin typeface="MicrosoftYaHei"/>
              </a:rPr>
              <a:t>不总是通用的，比如 </a:t>
            </a:r>
            <a:r>
              <a:rPr lang="en-US" altLang="zh-CN" dirty="0" err="1">
                <a:solidFill>
                  <a:srgbClr val="000000"/>
                </a:solidFill>
                <a:latin typeface="LMSans10-Regular-Identity-H"/>
              </a:rPr>
              <a:t>forforward_list</a:t>
            </a:r>
            <a:r>
              <a:rPr lang="en-US" altLang="zh-CN" dirty="0">
                <a:solidFill>
                  <a:srgbClr val="000000"/>
                </a:solidFill>
                <a:latin typeface="LMSans10-Regular-Identity-H"/>
              </a:rPr>
              <a:t> </a:t>
            </a:r>
            <a:r>
              <a:rPr lang="zh-CN" altLang="en-US" dirty="0">
                <a:solidFill>
                  <a:srgbClr val="000000"/>
                </a:solidFill>
                <a:latin typeface="MicrosoftYaHei"/>
              </a:rPr>
              <a:t>就没有提供 </a:t>
            </a:r>
            <a:r>
              <a:rPr lang="en-US" altLang="zh-CN" dirty="0">
                <a:solidFill>
                  <a:srgbClr val="000000"/>
                </a:solidFill>
                <a:latin typeface="LMSans10-Regular-Identity-H"/>
              </a:rPr>
              <a:t>size </a:t>
            </a:r>
            <a:r>
              <a:rPr lang="zh-CN" altLang="en-US" dirty="0">
                <a:solidFill>
                  <a:srgbClr val="000000"/>
                </a:solidFill>
                <a:latin typeface="MicrosoftYaHei"/>
              </a:rPr>
              <a:t>成员。</a:t>
            </a:r>
            <a:br>
              <a:rPr lang="zh-CN" altLang="en-US" dirty="0">
                <a:solidFill>
                  <a:srgbClr val="000000"/>
                </a:solidFill>
                <a:latin typeface="MicrosoftYaHei"/>
              </a:rPr>
            </a:br>
            <a:r>
              <a:rPr lang="zh-CN" altLang="en-US" dirty="0">
                <a:solidFill>
                  <a:srgbClr val="000000"/>
                </a:solidFill>
                <a:latin typeface="MicrosoftYaHei"/>
              </a:rPr>
              <a:t>因此建议使用成员 </a:t>
            </a:r>
            <a:r>
              <a:rPr lang="en-US" altLang="zh-CN" dirty="0">
                <a:solidFill>
                  <a:srgbClr val="000000"/>
                </a:solidFill>
                <a:latin typeface="LMSans10-Regular-Identity-H"/>
              </a:rPr>
              <a:t>empty </a:t>
            </a:r>
            <a:r>
              <a:rPr lang="zh-CN" altLang="en-US" dirty="0">
                <a:solidFill>
                  <a:srgbClr val="000000"/>
                </a:solidFill>
                <a:latin typeface="MicrosoftYaHei"/>
              </a:rPr>
              <a:t>来检查容器是否为空</a:t>
            </a:r>
            <a:r>
              <a:rPr lang="zh-CN" altLang="en-US" dirty="0"/>
              <a:t>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02723" y="1938253"/>
            <a:ext cx="8738554" cy="1773339"/>
            <a:chOff x="219974" y="2358412"/>
            <a:chExt cx="8704052" cy="2153976"/>
          </a:xfrm>
        </p:grpSpPr>
        <p:grpSp>
          <p:nvGrpSpPr>
            <p:cNvPr id="25" name="组合 24"/>
            <p:cNvGrpSpPr/>
            <p:nvPr/>
          </p:nvGrpSpPr>
          <p:grpSpPr>
            <a:xfrm>
              <a:off x="219974" y="2358415"/>
              <a:ext cx="8704052" cy="2153973"/>
              <a:chOff x="219974" y="1604515"/>
              <a:chExt cx="8704052" cy="2008646"/>
            </a:xfrm>
            <a:effectLst>
              <a:outerShdw blurRad="50800" dist="69850" dir="2700000" algn="tl" rotWithShape="0">
                <a:prstClr val="black">
                  <a:alpha val="40000"/>
                </a:prstClr>
              </a:outerShdw>
            </a:effectLst>
          </p:grpSpPr>
          <p:sp>
            <p:nvSpPr>
              <p:cNvPr id="27" name="矩形: 圆角 26"/>
              <p:cNvSpPr/>
              <p:nvPr/>
            </p:nvSpPr>
            <p:spPr>
              <a:xfrm>
                <a:off x="219974" y="1604515"/>
                <a:ext cx="8704052" cy="200864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使用存放指针的容器</a:t>
              </a:r>
              <a:endParaRPr lang="zh-CN" altLang="en-US" sz="2400" dirty="0">
                <a:solidFill>
                  <a:schemeClr val="bg1"/>
                </a:solidFill>
              </a:endParaRPr>
            </a:p>
          </p:txBody>
        </p:sp>
      </p:grpSp>
      <p:sp>
        <p:nvSpPr>
          <p:cNvPr id="2" name="矩形 1"/>
          <p:cNvSpPr/>
          <p:nvPr/>
        </p:nvSpPr>
        <p:spPr>
          <a:xfrm>
            <a:off x="302317" y="2598004"/>
            <a:ext cx="8496626" cy="923330"/>
          </a:xfrm>
          <a:prstGeom prst="rect">
            <a:avLst/>
          </a:prstGeom>
        </p:spPr>
        <p:txBody>
          <a:bodyPr wrap="square">
            <a:spAutoFit/>
          </a:bodyPr>
          <a:lstStyle/>
          <a:p>
            <a:r>
              <a:rPr lang="zh-CN" altLang="en-US" dirty="0">
                <a:solidFill>
                  <a:srgbClr val="000000"/>
                </a:solidFill>
                <a:latin typeface="MicrosoftYaHei"/>
              </a:rPr>
              <a:t>若容器中存放的对象是</a:t>
            </a:r>
            <a:r>
              <a:rPr lang="zh-CN" altLang="en-US" dirty="0">
                <a:solidFill>
                  <a:srgbClr val="FF0000"/>
                </a:solidFill>
                <a:latin typeface="MicrosoftYaHei"/>
              </a:rPr>
              <a:t>大对象</a:t>
            </a:r>
            <a:r>
              <a:rPr lang="zh-CN" altLang="en-US" dirty="0">
                <a:solidFill>
                  <a:srgbClr val="000000"/>
                </a:solidFill>
                <a:latin typeface="MicrosoftYaHei"/>
              </a:rPr>
              <a:t>（占用较大内存空间），那么在操作容器过程中</a:t>
            </a:r>
            <a:r>
              <a:rPr lang="zh-CN" altLang="en-US" dirty="0">
                <a:solidFill>
                  <a:srgbClr val="FF0000"/>
                </a:solidFill>
                <a:latin typeface="MicrosoftYaHei"/>
              </a:rPr>
              <a:t>复制大对象</a:t>
            </a:r>
            <a:r>
              <a:rPr lang="zh-CN" altLang="en-US" dirty="0">
                <a:solidFill>
                  <a:srgbClr val="000000"/>
                </a:solidFill>
                <a:latin typeface="MicrosoftYaHei"/>
              </a:rPr>
              <a:t>会使得程序付出很大的性能代价。此时可以考虑使用</a:t>
            </a:r>
            <a:r>
              <a:rPr lang="zh-CN" altLang="en-US" dirty="0">
                <a:solidFill>
                  <a:srgbClr val="FF0000"/>
                </a:solidFill>
                <a:latin typeface="MicrosoftYaHei"/>
              </a:rPr>
              <a:t>指针的容器</a:t>
            </a:r>
            <a:r>
              <a:rPr lang="zh-CN" altLang="en-US" dirty="0">
                <a:solidFill>
                  <a:srgbClr val="000000"/>
                </a:solidFill>
                <a:latin typeface="MicrosoftYaHei"/>
              </a:rPr>
              <a:t>而不是对象的容器</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02722" y="1144627"/>
            <a:ext cx="5249172" cy="2040797"/>
            <a:chOff x="219974" y="2358412"/>
            <a:chExt cx="8704052" cy="2478842"/>
          </a:xfrm>
        </p:grpSpPr>
        <p:grpSp>
          <p:nvGrpSpPr>
            <p:cNvPr id="25" name="组合 24"/>
            <p:cNvGrpSpPr/>
            <p:nvPr/>
          </p:nvGrpSpPr>
          <p:grpSpPr>
            <a:xfrm>
              <a:off x="219974" y="2358414"/>
              <a:ext cx="8704052" cy="2478840"/>
              <a:chOff x="219974" y="1604515"/>
              <a:chExt cx="8704052" cy="2311596"/>
            </a:xfrm>
            <a:effectLst>
              <a:outerShdw blurRad="50800" dist="69850" dir="2700000" algn="tl" rotWithShape="0">
                <a:prstClr val="black">
                  <a:alpha val="40000"/>
                </a:prstClr>
              </a:outerShdw>
            </a:effectLst>
          </p:grpSpPr>
          <p:sp>
            <p:nvSpPr>
              <p:cNvPr id="27" name="矩形: 圆角 26"/>
              <p:cNvSpPr/>
              <p:nvPr/>
            </p:nvSpPr>
            <p:spPr>
              <a:xfrm>
                <a:off x="219974" y="1604515"/>
                <a:ext cx="8704052" cy="231159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定义“大”对象类</a:t>
              </a:r>
              <a:endParaRPr lang="zh-CN" altLang="en-US" sz="2400" dirty="0">
                <a:solidFill>
                  <a:schemeClr val="bg1"/>
                </a:solidFill>
              </a:endParaRPr>
            </a:p>
          </p:txBody>
        </p:sp>
      </p:grpSp>
      <p:sp>
        <p:nvSpPr>
          <p:cNvPr id="2" name="矩形 1"/>
          <p:cNvSpPr/>
          <p:nvPr/>
        </p:nvSpPr>
        <p:spPr>
          <a:xfrm>
            <a:off x="302267" y="1708097"/>
            <a:ext cx="4572000" cy="1477328"/>
          </a:xfrm>
          <a:prstGeom prst="rect">
            <a:avLst/>
          </a:prstGeom>
        </p:spPr>
        <p:txBody>
          <a:bodyPr>
            <a:spAutoFit/>
          </a:bodyPr>
          <a:lstStyle/>
          <a:p>
            <a:r>
              <a:rPr lang="en-US" altLang="zh-CN" dirty="0">
                <a:solidFill>
                  <a:srgbClr val="0000FF"/>
                </a:solidFill>
                <a:latin typeface="Consolas" panose="020B0609020204030204" pitchFamily="49" charset="0"/>
              </a:rPr>
              <a:t>struct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id):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(id){}</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m_arr</a:t>
            </a:r>
            <a:r>
              <a:rPr lang="en-US" altLang="zh-CN" dirty="0">
                <a:solidFill>
                  <a:srgbClr val="000000"/>
                </a:solidFill>
                <a:latin typeface="Consolas" panose="020B0609020204030204" pitchFamily="49" charset="0"/>
              </a:rPr>
              <a:t>[1000];</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7" name="组合 6"/>
          <p:cNvGrpSpPr/>
          <p:nvPr/>
        </p:nvGrpSpPr>
        <p:grpSpPr>
          <a:xfrm>
            <a:off x="5658928" y="3691507"/>
            <a:ext cx="3151791" cy="2758273"/>
            <a:chOff x="5787330" y="1156343"/>
            <a:chExt cx="3151791" cy="2758273"/>
          </a:xfrm>
        </p:grpSpPr>
        <p:grpSp>
          <p:nvGrpSpPr>
            <p:cNvPr id="12" name="组合 11"/>
            <p:cNvGrpSpPr/>
            <p:nvPr/>
          </p:nvGrpSpPr>
          <p:grpSpPr>
            <a:xfrm>
              <a:off x="5825765" y="1156343"/>
              <a:ext cx="3113356" cy="2758273"/>
              <a:chOff x="219974" y="2358412"/>
              <a:chExt cx="8704052" cy="3350320"/>
            </a:xfrm>
          </p:grpSpPr>
          <p:grpSp>
            <p:nvGrpSpPr>
              <p:cNvPr id="13" name="组合 12"/>
              <p:cNvGrpSpPr/>
              <p:nvPr/>
            </p:nvGrpSpPr>
            <p:grpSpPr>
              <a:xfrm>
                <a:off x="219974" y="2358416"/>
                <a:ext cx="8704052" cy="3350316"/>
                <a:chOff x="219974" y="1604516"/>
                <a:chExt cx="8704052" cy="3124274"/>
              </a:xfrm>
              <a:effectLst>
                <a:outerShdw blurRad="50800" dist="69850" dir="2700000" algn="tl" rotWithShape="0">
                  <a:prstClr val="black">
                    <a:alpha val="40000"/>
                  </a:prstClr>
                </a:outerShdw>
              </a:effectLst>
            </p:grpSpPr>
            <p:sp>
              <p:nvSpPr>
                <p:cNvPr id="15" name="矩形: 圆角 14"/>
                <p:cNvSpPr/>
                <p:nvPr/>
              </p:nvSpPr>
              <p:spPr>
                <a:xfrm>
                  <a:off x="219974" y="1604516"/>
                  <a:ext cx="8704052" cy="312427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顶角 15"/>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3" name="矩形 2"/>
            <p:cNvSpPr/>
            <p:nvPr/>
          </p:nvSpPr>
          <p:spPr>
            <a:xfrm>
              <a:off x="5787330" y="1606292"/>
              <a:ext cx="2911121" cy="2308324"/>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对 </a:t>
              </a:r>
              <a:r>
                <a:rPr lang="en-US" altLang="zh-CN" dirty="0" err="1">
                  <a:solidFill>
                    <a:srgbClr val="000000"/>
                  </a:solidFill>
                  <a:latin typeface="LMSans10-Regular-Identity-H"/>
                </a:rPr>
                <a:t>vo</a:t>
              </a:r>
              <a:r>
                <a:rPr lang="en-US" altLang="zh-CN" dirty="0">
                  <a:solidFill>
                    <a:srgbClr val="000000"/>
                  </a:solidFill>
                  <a:latin typeface="LMSans10-Regular-Identity-H"/>
                </a:rPr>
                <a:t> </a:t>
              </a:r>
              <a:r>
                <a:rPr lang="zh-CN" altLang="en-US" dirty="0">
                  <a:solidFill>
                    <a:srgbClr val="000000"/>
                  </a:solidFill>
                  <a:latin typeface="MicrosoftYaHei"/>
                </a:rPr>
                <a:t>的 </a:t>
              </a:r>
              <a:r>
                <a:rPr lang="en-US" altLang="zh-CN" dirty="0">
                  <a:solidFill>
                    <a:srgbClr val="000000"/>
                  </a:solidFill>
                  <a:latin typeface="LMSans10-Regular-Identity-H"/>
                </a:rPr>
                <a:t>reverse </a:t>
              </a:r>
              <a:r>
                <a:rPr lang="zh-CN" altLang="en-US" dirty="0">
                  <a:solidFill>
                    <a:srgbClr val="000000"/>
                  </a:solidFill>
                  <a:latin typeface="MicrosoftYaHei"/>
                </a:rPr>
                <a:t>操作会对对象进行复制，但对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的 </a:t>
              </a:r>
              <a:r>
                <a:rPr lang="en-US" altLang="zh-CN" dirty="0">
                  <a:solidFill>
                    <a:srgbClr val="000000"/>
                  </a:solidFill>
                  <a:latin typeface="LMSans10-Regular-Identity-H"/>
                </a:rPr>
                <a:t>reverse </a:t>
              </a:r>
              <a:r>
                <a:rPr lang="zh-CN" altLang="en-US" dirty="0">
                  <a:solidFill>
                    <a:srgbClr val="000000"/>
                  </a:solidFill>
                  <a:latin typeface="MicrosoftYaHei"/>
                </a:rPr>
                <a:t>操作只涉及到指针的复制</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因此，对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执行</a:t>
              </a:r>
              <a:r>
                <a:rPr lang="en-US" altLang="zh-CN" dirty="0">
                  <a:solidFill>
                    <a:srgbClr val="000000"/>
                  </a:solidFill>
                  <a:latin typeface="LMSans10-Regular-Identity-H"/>
                </a:rPr>
                <a:t>reverse </a:t>
              </a:r>
              <a:r>
                <a:rPr lang="zh-CN" altLang="en-US" dirty="0">
                  <a:solidFill>
                    <a:srgbClr val="000000"/>
                  </a:solidFill>
                  <a:latin typeface="MicrosoftYaHei"/>
                </a:rPr>
                <a:t>操作会比对 </a:t>
              </a:r>
              <a:r>
                <a:rPr lang="en-US" altLang="zh-CN" dirty="0" err="1">
                  <a:solidFill>
                    <a:srgbClr val="000000"/>
                  </a:solidFill>
                  <a:latin typeface="LMSans10-Regular-Identity-H"/>
                </a:rPr>
                <a:t>vo</a:t>
              </a:r>
              <a:r>
                <a:rPr lang="zh-CN" altLang="en-US" dirty="0">
                  <a:solidFill>
                    <a:srgbClr val="000000"/>
                  </a:solidFill>
                  <a:latin typeface="MicrosoftYaHei"/>
                </a:rPr>
                <a:t>执行 </a:t>
              </a:r>
              <a:r>
                <a:rPr lang="en-US" altLang="zh-CN" dirty="0">
                  <a:solidFill>
                    <a:srgbClr val="000000"/>
                  </a:solidFill>
                  <a:latin typeface="LMSans10-Regular-Identity-H"/>
                </a:rPr>
                <a:t>reverse </a:t>
              </a:r>
              <a:r>
                <a:rPr lang="zh-CN" altLang="en-US" dirty="0">
                  <a:solidFill>
                    <a:srgbClr val="000000"/>
                  </a:solidFill>
                  <a:latin typeface="MicrosoftYaHei"/>
                </a:rPr>
                <a:t>操作花费的时间少很多</a:t>
              </a:r>
              <a:r>
                <a:rPr lang="zh-CN" altLang="en-US" dirty="0"/>
                <a:t> </a:t>
              </a:r>
              <a:endParaRPr lang="zh-CN" altLang="en-US" dirty="0"/>
            </a:p>
          </p:txBody>
        </p:sp>
      </p:grpSp>
      <p:grpSp>
        <p:nvGrpSpPr>
          <p:cNvPr id="34" name="组合 33"/>
          <p:cNvGrpSpPr/>
          <p:nvPr/>
        </p:nvGrpSpPr>
        <p:grpSpPr>
          <a:xfrm>
            <a:off x="202722" y="3679792"/>
            <a:ext cx="5249172" cy="2833149"/>
            <a:chOff x="219974" y="2358412"/>
            <a:chExt cx="8704052" cy="3441268"/>
          </a:xfrm>
        </p:grpSpPr>
        <p:grpSp>
          <p:nvGrpSpPr>
            <p:cNvPr id="35" name="组合 34"/>
            <p:cNvGrpSpPr/>
            <p:nvPr/>
          </p:nvGrpSpPr>
          <p:grpSpPr>
            <a:xfrm>
              <a:off x="219974" y="2358415"/>
              <a:ext cx="8704052" cy="3441265"/>
              <a:chOff x="219974" y="1604516"/>
              <a:chExt cx="8704052" cy="3209087"/>
            </a:xfrm>
            <a:effectLst>
              <a:outerShdw blurRad="50800" dist="69850" dir="2700000" algn="tl" rotWithShape="0">
                <a:prstClr val="black">
                  <a:alpha val="40000"/>
                </a:prstClr>
              </a:outerShdw>
            </a:effectLst>
          </p:grpSpPr>
          <p:sp>
            <p:nvSpPr>
              <p:cNvPr id="37" name="矩形: 圆角 36"/>
              <p:cNvSpPr/>
              <p:nvPr/>
            </p:nvSpPr>
            <p:spPr>
              <a:xfrm>
                <a:off x="219974" y="1604516"/>
                <a:ext cx="8704052" cy="320908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顶角 3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p:cNvSpPr/>
            <p:nvPr/>
          </p:nvSpPr>
          <p:spPr>
            <a:xfrm>
              <a:off x="319175" y="2358412"/>
              <a:ext cx="7472515" cy="560759"/>
            </a:xfrm>
            <a:prstGeom prst="rect">
              <a:avLst/>
            </a:prstGeom>
          </p:spPr>
          <p:txBody>
            <a:bodyPr wrap="square">
              <a:spAutoFit/>
            </a:bodyPr>
            <a:lstStyle/>
            <a:p>
              <a:r>
                <a:rPr lang="en-US" altLang="zh-CN" sz="2400" dirty="0">
                  <a:solidFill>
                    <a:schemeClr val="bg1"/>
                  </a:solidFill>
                </a:rPr>
                <a:t>reverse“</a:t>
              </a:r>
              <a:r>
                <a:rPr lang="zh-CN" altLang="en-US" sz="2400" dirty="0">
                  <a:solidFill>
                    <a:schemeClr val="bg1"/>
                  </a:solidFill>
                </a:rPr>
                <a:t>大”对象</a:t>
              </a:r>
              <a:endParaRPr lang="zh-CN" altLang="en-US" sz="2400" dirty="0">
                <a:solidFill>
                  <a:schemeClr val="bg1"/>
                </a:solidFill>
              </a:endParaRPr>
            </a:p>
          </p:txBody>
        </p:sp>
      </p:grpSp>
      <p:sp>
        <p:nvSpPr>
          <p:cNvPr id="6" name="矩形 5"/>
          <p:cNvSpPr/>
          <p:nvPr/>
        </p:nvSpPr>
        <p:spPr>
          <a:xfrm>
            <a:off x="258615" y="4293434"/>
            <a:ext cx="5400313" cy="2031325"/>
          </a:xfrm>
          <a:prstGeom prst="rect">
            <a:avLst/>
          </a:prstGeom>
        </p:spPr>
        <p:txBody>
          <a:bodyPr wrap="square">
            <a:spAutoFit/>
          </a:bodyPr>
          <a:lstStyle/>
          <a:p>
            <a:r>
              <a:rPr lang="en-US" altLang="zh-CN" sz="1400" dirty="0">
                <a:solidFill>
                  <a:srgbClr val="008080"/>
                </a:solidFill>
                <a:latin typeface="Consolas" panose="020B0609020204030204" pitchFamily="49" charset="0"/>
              </a:rPr>
              <a:t>vector</a:t>
            </a:r>
            <a:r>
              <a:rPr lang="en-US" altLang="zh-CN" sz="1400" dirty="0">
                <a:solidFill>
                  <a:srgbClr val="000000"/>
                </a:solidFill>
                <a:latin typeface="Consolas" panose="020B0609020204030204" pitchFamily="49" charset="0"/>
              </a:rPr>
              <a:t>&lt;</a:t>
            </a:r>
            <a:r>
              <a:rPr lang="en-US" altLang="zh-CN" sz="1400" dirty="0" err="1">
                <a:solidFill>
                  <a:srgbClr val="000000"/>
                </a:solidFill>
                <a:latin typeface="Consolas" panose="020B0609020204030204" pitchFamily="49" charset="0"/>
              </a:rPr>
              <a:t>LargeData</a:t>
            </a:r>
            <a:r>
              <a:rPr lang="en-US" altLang="zh-CN" sz="1400" dirty="0">
                <a:solidFill>
                  <a:srgbClr val="000000"/>
                </a:solidFill>
                <a:latin typeface="Consolas" panose="020B0609020204030204" pitchFamily="49" charset="0"/>
              </a:rPr>
              <a:t>*&gt; </a:t>
            </a:r>
            <a:r>
              <a:rPr lang="en-US" altLang="zh-CN" sz="1400" dirty="0" err="1">
                <a:solidFill>
                  <a:srgbClr val="000000"/>
                </a:solidFill>
                <a:latin typeface="Consolas" panose="020B0609020204030204" pitchFamily="49" charset="0"/>
              </a:rPr>
              <a:t>vp</a:t>
            </a: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8080"/>
                </a:solidFill>
                <a:latin typeface="Consolas" panose="020B0609020204030204" pitchFamily="49" charset="0"/>
              </a:rPr>
              <a:t>vector</a:t>
            </a:r>
            <a:r>
              <a:rPr lang="en-US" altLang="zh-CN" sz="1400" dirty="0">
                <a:solidFill>
                  <a:srgbClr val="000000"/>
                </a:solidFill>
                <a:latin typeface="Consolas" panose="020B0609020204030204" pitchFamily="49" charset="0"/>
              </a:rPr>
              <a:t>&lt;</a:t>
            </a:r>
            <a:r>
              <a:rPr lang="en-US" altLang="zh-CN" sz="1400" dirty="0" err="1">
                <a:solidFill>
                  <a:srgbClr val="000000"/>
                </a:solidFill>
                <a:latin typeface="Consolas" panose="020B0609020204030204" pitchFamily="49" charset="0"/>
              </a:rPr>
              <a:t>LargeData</a:t>
            </a:r>
            <a:r>
              <a:rPr lang="en-US" altLang="zh-CN" sz="1400" dirty="0">
                <a:solidFill>
                  <a:srgbClr val="000000"/>
                </a:solidFill>
                <a:latin typeface="Consolas" panose="020B0609020204030204" pitchFamily="49" charset="0"/>
              </a:rPr>
              <a:t>&gt; </a:t>
            </a:r>
            <a:r>
              <a:rPr lang="en-US" altLang="zh-CN" sz="1400" dirty="0" err="1">
                <a:solidFill>
                  <a:srgbClr val="000000"/>
                </a:solidFill>
                <a:latin typeface="Consolas" panose="020B0609020204030204" pitchFamily="49" charset="0"/>
              </a:rPr>
              <a:t>vo</a:t>
            </a: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00FF"/>
                </a:solidFill>
                <a:latin typeface="Consolas" panose="020B0609020204030204" pitchFamily="49" charset="0"/>
              </a:rPr>
              <a:t>for </a:t>
            </a:r>
            <a:r>
              <a:rPr lang="en-US" altLang="zh-CN" sz="1400" dirty="0">
                <a:solidFill>
                  <a:srgbClr val="000000"/>
                </a:solidFill>
                <a:latin typeface="Consolas" panose="020B0609020204030204" pitchFamily="49" charset="0"/>
              </a:rPr>
              <a:t>(</a:t>
            </a:r>
            <a:r>
              <a:rPr lang="en-US" altLang="zh-CN" sz="1400" dirty="0">
                <a:solidFill>
                  <a:srgbClr val="0000FF"/>
                </a:solidFill>
                <a:latin typeface="Consolas" panose="020B0609020204030204" pitchFamily="49" charset="0"/>
              </a:rPr>
              <a:t>int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 0;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&lt; 50000;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 </a:t>
            </a:r>
            <a:r>
              <a:rPr lang="en-US" altLang="zh-CN" sz="1400" dirty="0">
                <a:solidFill>
                  <a:srgbClr val="000000"/>
                </a:solidFill>
                <a:latin typeface="Consolas" panose="020B0609020204030204" pitchFamily="49" charset="0"/>
              </a:rPr>
              <a:t>n = rand() % 1000000;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仿宋" panose="02010609060101010101" pitchFamily="49" charset="-122"/>
              </a:rPr>
              <a:t>生成一个随机数</a:t>
            </a:r>
            <a:br>
              <a:rPr lang="zh-CN" altLang="en-US" sz="1400" dirty="0">
                <a:solidFill>
                  <a:srgbClr val="008000"/>
                </a:solidFill>
                <a:latin typeface="Consolas" panose="020B0609020204030204" pitchFamily="49" charset="0"/>
                <a:ea typeface="仿宋" panose="02010609060101010101" pitchFamily="49" charset="-122"/>
              </a:rPr>
            </a:br>
            <a:r>
              <a:rPr lang="en-US" altLang="zh-CN" sz="1400" dirty="0">
                <a:solidFill>
                  <a:srgbClr val="008000"/>
                </a:solidFill>
                <a:latin typeface="Consolas" panose="020B0609020204030204" pitchFamily="49" charset="0"/>
                <a:ea typeface="仿宋" panose="02010609060101010101" pitchFamily="49" charset="-122"/>
              </a:rPr>
              <a:t>	</a:t>
            </a:r>
            <a:r>
              <a:rPr lang="en-US" altLang="zh-CN" sz="1400" dirty="0" err="1">
                <a:solidFill>
                  <a:srgbClr val="000000"/>
                </a:solidFill>
                <a:latin typeface="Consolas" panose="020B0609020204030204" pitchFamily="49" charset="0"/>
              </a:rPr>
              <a:t>vp.emplace_back</a:t>
            </a:r>
            <a:r>
              <a:rPr lang="en-US" altLang="zh-CN" sz="1400" dirty="0">
                <a:solidFill>
                  <a:srgbClr val="000000"/>
                </a:solidFill>
                <a:latin typeface="Consolas" panose="020B0609020204030204" pitchFamily="49" charset="0"/>
              </a:rPr>
              <a:t>(</a:t>
            </a:r>
            <a:r>
              <a:rPr lang="en-US" altLang="zh-CN" sz="1400" dirty="0">
                <a:solidFill>
                  <a:srgbClr val="0000FF"/>
                </a:solidFill>
                <a:latin typeface="Consolas" panose="020B0609020204030204" pitchFamily="49" charset="0"/>
              </a:rPr>
              <a:t>new </a:t>
            </a:r>
            <a:r>
              <a:rPr lang="en-US" altLang="zh-CN" sz="1400" dirty="0" err="1">
                <a:solidFill>
                  <a:srgbClr val="000000"/>
                </a:solidFill>
                <a:latin typeface="Consolas" panose="020B0609020204030204" pitchFamily="49" charset="0"/>
              </a:rPr>
              <a:t>LargeData</a:t>
            </a:r>
            <a:r>
              <a:rPr lang="en-US" altLang="zh-CN" sz="1400" dirty="0">
                <a:solidFill>
                  <a:srgbClr val="000000"/>
                </a:solidFill>
                <a:latin typeface="Consolas" panose="020B0609020204030204" pitchFamily="49" charset="0"/>
              </a:rPr>
              <a:t>(n));</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仿宋" panose="02010609060101010101" pitchFamily="49" charset="-122"/>
              </a:rPr>
              <a:t>尾插一个元素</a:t>
            </a:r>
            <a:br>
              <a:rPr lang="zh-CN" altLang="en-US" sz="1400" dirty="0">
                <a:solidFill>
                  <a:srgbClr val="008000"/>
                </a:solidFill>
                <a:latin typeface="Consolas" panose="020B0609020204030204" pitchFamily="49" charset="0"/>
                <a:ea typeface="仿宋" panose="02010609060101010101" pitchFamily="49" charset="-122"/>
              </a:rPr>
            </a:br>
            <a:r>
              <a:rPr lang="en-US" altLang="zh-CN" sz="1400" dirty="0">
                <a:solidFill>
                  <a:srgbClr val="008000"/>
                </a:solidFill>
                <a:latin typeface="Consolas" panose="020B0609020204030204" pitchFamily="49" charset="0"/>
                <a:ea typeface="仿宋" panose="02010609060101010101" pitchFamily="49" charset="-122"/>
              </a:rPr>
              <a:t>	</a:t>
            </a:r>
            <a:r>
              <a:rPr lang="en-US" altLang="zh-CN" sz="1400" dirty="0" err="1">
                <a:solidFill>
                  <a:srgbClr val="000000"/>
                </a:solidFill>
                <a:latin typeface="Consolas" panose="020B0609020204030204" pitchFamily="49" charset="0"/>
              </a:rPr>
              <a:t>vo.emplace_back</a:t>
            </a:r>
            <a:r>
              <a:rPr lang="en-US" altLang="zh-CN" sz="1400" dirty="0">
                <a:solidFill>
                  <a:srgbClr val="000000"/>
                </a:solidFill>
                <a:latin typeface="Consolas" panose="020B0609020204030204" pitchFamily="49" charset="0"/>
              </a:rPr>
              <a:t>(n);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仿宋" panose="02010609060101010101" pitchFamily="49" charset="-122"/>
              </a:rPr>
              <a:t>尾插一个元素</a:t>
            </a:r>
            <a:br>
              <a:rPr lang="zh-CN" altLang="en-US" sz="1400" dirty="0">
                <a:solidFill>
                  <a:srgbClr val="008000"/>
                </a:solidFill>
                <a:latin typeface="Consolas" panose="020B0609020204030204" pitchFamily="49" charset="0"/>
                <a:ea typeface="仿宋" panose="02010609060101010101" pitchFamily="49" charset="-122"/>
              </a:rPr>
            </a:b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reverse(</a:t>
            </a:r>
            <a:r>
              <a:rPr lang="en-US" altLang="zh-CN" sz="1400" dirty="0" err="1">
                <a:solidFill>
                  <a:srgbClr val="000000"/>
                </a:solidFill>
                <a:latin typeface="Consolas" panose="020B0609020204030204" pitchFamily="49" charset="0"/>
              </a:rPr>
              <a:t>vo.begin</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vo.end</a:t>
            </a:r>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仿宋" panose="02010609060101010101" pitchFamily="49" charset="-122"/>
              </a:rPr>
              <a:t>翻转对象</a:t>
            </a:r>
            <a:br>
              <a:rPr lang="zh-CN" altLang="en-US" sz="1400" dirty="0">
                <a:solidFill>
                  <a:srgbClr val="008000"/>
                </a:solidFill>
                <a:latin typeface="Consolas" panose="020B0609020204030204" pitchFamily="49" charset="0"/>
                <a:ea typeface="仿宋" panose="02010609060101010101" pitchFamily="49" charset="-122"/>
              </a:rPr>
            </a:br>
            <a:r>
              <a:rPr lang="en-US" altLang="zh-CN" sz="1400" dirty="0">
                <a:solidFill>
                  <a:srgbClr val="000000"/>
                </a:solidFill>
                <a:latin typeface="Consolas" panose="020B0609020204030204" pitchFamily="49" charset="0"/>
              </a:rPr>
              <a:t>reverse(</a:t>
            </a:r>
            <a:r>
              <a:rPr lang="en-US" altLang="zh-CN" sz="1400" dirty="0" err="1">
                <a:solidFill>
                  <a:srgbClr val="000000"/>
                </a:solidFill>
                <a:latin typeface="Consolas" panose="020B0609020204030204" pitchFamily="49" charset="0"/>
              </a:rPr>
              <a:t>vp.begin</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vp.end</a:t>
            </a:r>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仿宋" panose="02010609060101010101" pitchFamily="49" charset="-122"/>
              </a:rPr>
              <a:t>翻转指针</a:t>
            </a:r>
            <a:r>
              <a:rPr lang="zh-CN" altLang="en-US" sz="1400" dirty="0">
                <a:latin typeface="Consolas" panose="020B0609020204030204" pitchFamily="49" charset="0"/>
              </a:rPr>
              <a:t> </a:t>
            </a:r>
            <a:endParaRPr lang="zh-CN" altLang="en-US" sz="1400" dirty="0">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02722" y="1144627"/>
            <a:ext cx="8734243" cy="2469844"/>
            <a:chOff x="219974" y="2358412"/>
            <a:chExt cx="8704052" cy="2999981"/>
          </a:xfrm>
        </p:grpSpPr>
        <p:grpSp>
          <p:nvGrpSpPr>
            <p:cNvPr id="25" name="组合 24"/>
            <p:cNvGrpSpPr/>
            <p:nvPr/>
          </p:nvGrpSpPr>
          <p:grpSpPr>
            <a:xfrm>
              <a:off x="219974" y="2358414"/>
              <a:ext cx="8704052" cy="2999979"/>
              <a:chOff x="219974" y="1604515"/>
              <a:chExt cx="8704052" cy="2797574"/>
            </a:xfrm>
            <a:effectLst>
              <a:outerShdw blurRad="50800" dist="69850" dir="2700000" algn="tl" rotWithShape="0">
                <a:prstClr val="black">
                  <a:alpha val="40000"/>
                </a:prstClr>
              </a:outerShdw>
            </a:effectLst>
          </p:grpSpPr>
          <p:sp>
            <p:nvSpPr>
              <p:cNvPr id="27" name="矩形: 圆角 26"/>
              <p:cNvSpPr/>
              <p:nvPr/>
            </p:nvSpPr>
            <p:spPr>
              <a:xfrm>
                <a:off x="219974" y="1604515"/>
                <a:ext cx="8704052" cy="279757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fr-FR" sz="2400" dirty="0">
                  <a:solidFill>
                    <a:schemeClr val="bg1"/>
                  </a:solidFill>
                </a:rPr>
                <a:t>在容器中存放 </a:t>
              </a:r>
              <a:r>
                <a:rPr lang="fr-FR" altLang="zh-CN" sz="2400" dirty="0">
                  <a:solidFill>
                    <a:schemeClr val="bg1"/>
                  </a:solidFill>
                </a:rPr>
                <a:t>unique_ptr</a:t>
              </a:r>
              <a:endParaRPr lang="zh-CN" altLang="en-US" sz="2400" dirty="0">
                <a:solidFill>
                  <a:schemeClr val="bg1"/>
                </a:solidFill>
              </a:endParaRPr>
            </a:p>
          </p:txBody>
        </p:sp>
      </p:grpSp>
      <p:grpSp>
        <p:nvGrpSpPr>
          <p:cNvPr id="12" name="组合 11"/>
          <p:cNvGrpSpPr/>
          <p:nvPr/>
        </p:nvGrpSpPr>
        <p:grpSpPr>
          <a:xfrm>
            <a:off x="202723" y="3790064"/>
            <a:ext cx="8734242" cy="1463028"/>
            <a:chOff x="219974" y="2358412"/>
            <a:chExt cx="8704052" cy="1777058"/>
          </a:xfrm>
        </p:grpSpPr>
        <p:grpSp>
          <p:nvGrpSpPr>
            <p:cNvPr id="13" name="组合 12"/>
            <p:cNvGrpSpPr/>
            <p:nvPr/>
          </p:nvGrpSpPr>
          <p:grpSpPr>
            <a:xfrm>
              <a:off x="219974" y="2358416"/>
              <a:ext cx="8704052" cy="1777054"/>
              <a:chOff x="219974" y="1604516"/>
              <a:chExt cx="8704052" cy="1657158"/>
            </a:xfrm>
            <a:effectLst>
              <a:outerShdw blurRad="50800" dist="69850" dir="2700000" algn="tl" rotWithShape="0">
                <a:prstClr val="black">
                  <a:alpha val="40000"/>
                </a:prstClr>
              </a:outerShdw>
            </a:effectLst>
          </p:grpSpPr>
          <p:sp>
            <p:nvSpPr>
              <p:cNvPr id="15" name="矩形: 圆角 14"/>
              <p:cNvSpPr/>
              <p:nvPr/>
            </p:nvSpPr>
            <p:spPr>
              <a:xfrm>
                <a:off x="219974" y="1604516"/>
                <a:ext cx="8704052" cy="165715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顶角 15"/>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9" name="矩形 8"/>
          <p:cNvSpPr/>
          <p:nvPr/>
        </p:nvSpPr>
        <p:spPr>
          <a:xfrm>
            <a:off x="302267" y="1719063"/>
            <a:ext cx="4572000" cy="369332"/>
          </a:xfrm>
          <a:prstGeom prst="rect">
            <a:avLst/>
          </a:prstGeom>
        </p:spPr>
        <p:txBody>
          <a:bodyPr>
            <a:spAutoFit/>
          </a:bodyPr>
          <a:lstStyle/>
          <a:p>
            <a:pPr marL="285750" indent="-285750">
              <a:buClr>
                <a:srgbClr val="262686"/>
              </a:buClr>
              <a:buSzPct val="80000"/>
              <a:buFont typeface="Wingdings" panose="05000000000000000000" pitchFamily="2" charset="2"/>
              <a:buChar char="l"/>
            </a:pPr>
            <a:r>
              <a:rPr lang="zh-CN" altLang="en-US" dirty="0">
                <a:latin typeface="MicrosoftYaHei"/>
              </a:rPr>
              <a:t>避免内存泄漏问题</a:t>
            </a:r>
            <a:r>
              <a:rPr lang="zh-CN" altLang="en-US" dirty="0"/>
              <a:t> </a:t>
            </a:r>
            <a:endParaRPr lang="zh-CN" altLang="en-US" dirty="0"/>
          </a:p>
        </p:txBody>
      </p:sp>
      <p:sp>
        <p:nvSpPr>
          <p:cNvPr id="10" name="矩形 9"/>
          <p:cNvSpPr/>
          <p:nvPr/>
        </p:nvSpPr>
        <p:spPr>
          <a:xfrm>
            <a:off x="580050" y="2228786"/>
            <a:ext cx="8261683" cy="1077218"/>
          </a:xfrm>
          <a:prstGeom prst="rect">
            <a:avLst/>
          </a:prstGeom>
        </p:spPr>
        <p:txBody>
          <a:bodyPr wrap="square">
            <a:spAutoFit/>
          </a:bodyPr>
          <a:lstStyle/>
          <a:p>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unique_ptr</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&gt;&gt; </a:t>
            </a:r>
            <a:r>
              <a:rPr lang="en-US" altLang="zh-CN" sz="1600" dirty="0" err="1">
                <a:solidFill>
                  <a:srgbClr val="000000"/>
                </a:solidFill>
                <a:latin typeface="Consolas" panose="020B0609020204030204" pitchFamily="49" charset="0"/>
              </a:rPr>
              <a:t>vsp</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定义一个存放</a:t>
            </a:r>
            <a:r>
              <a:rPr lang="en-US" altLang="zh-CN" sz="1600" dirty="0" err="1">
                <a:solidFill>
                  <a:srgbClr val="008000"/>
                </a:solidFill>
                <a:latin typeface="Consolas" panose="020B0609020204030204" pitchFamily="49" charset="0"/>
              </a:rPr>
              <a:t>unique_ptr</a:t>
            </a:r>
            <a:r>
              <a:rPr lang="zh-CN" altLang="en-US" sz="1600" dirty="0">
                <a:solidFill>
                  <a:srgbClr val="008000"/>
                </a:solidFill>
                <a:latin typeface="Consolas" panose="020B0609020204030204" pitchFamily="49" charset="0"/>
                <a:ea typeface="仿宋" panose="02010609060101010101" pitchFamily="49" charset="-122"/>
              </a:rPr>
              <a:t>的</a:t>
            </a:r>
            <a:r>
              <a:rPr lang="en-US" altLang="zh-CN" sz="1600" dirty="0">
                <a:solidFill>
                  <a:srgbClr val="008000"/>
                </a:solidFill>
                <a:latin typeface="Consolas" panose="020B0609020204030204" pitchFamily="49" charset="0"/>
              </a:rPr>
              <a:t>vector</a:t>
            </a:r>
            <a:br>
              <a:rPr lang="en-US" altLang="zh-CN" sz="1600" dirty="0">
                <a:solidFill>
                  <a:srgbClr val="008000"/>
                </a:solidFill>
                <a:latin typeface="Consolas" panose="020B0609020204030204" pitchFamily="49" charset="0"/>
              </a:rPr>
            </a:br>
            <a:r>
              <a:rPr lang="en-US" altLang="zh-CN" sz="1600" dirty="0" err="1">
                <a:solidFill>
                  <a:srgbClr val="000000"/>
                </a:solidFill>
                <a:latin typeface="Consolas" panose="020B0609020204030204" pitchFamily="49" charset="0"/>
              </a:rPr>
              <a:t>vp.push_back</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make_unique</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&gt;(1));</a:t>
            </a:r>
            <a:r>
              <a:rPr lang="en-US" altLang="zh-CN" sz="1600" dirty="0">
                <a:solidFill>
                  <a:srgbClr val="008000"/>
                </a:solidFill>
                <a:latin typeface="Consolas" panose="020B0609020204030204" pitchFamily="49" charset="0"/>
              </a:rPr>
              <a:t>//</a:t>
            </a:r>
            <a:r>
              <a:rPr lang="en-US" altLang="zh-CN" sz="1600" dirty="0" err="1">
                <a:solidFill>
                  <a:srgbClr val="008000"/>
                </a:solidFill>
                <a:latin typeface="Consolas" panose="020B0609020204030204" pitchFamily="49" charset="0"/>
              </a:rPr>
              <a:t>make_unique</a:t>
            </a:r>
            <a:r>
              <a:rPr lang="zh-CN" altLang="en-US" sz="1600" dirty="0">
                <a:solidFill>
                  <a:srgbClr val="008000"/>
                </a:solidFill>
                <a:latin typeface="Consolas" panose="020B0609020204030204" pitchFamily="49" charset="0"/>
                <a:ea typeface="仿宋" panose="02010609060101010101" pitchFamily="49" charset="-122"/>
              </a:rPr>
              <a:t>为</a:t>
            </a:r>
            <a:r>
              <a:rPr lang="en-US" altLang="zh-CN" sz="1600" dirty="0">
                <a:solidFill>
                  <a:srgbClr val="008000"/>
                </a:solidFill>
                <a:latin typeface="Consolas" panose="020B0609020204030204" pitchFamily="49" charset="0"/>
              </a:rPr>
              <a:t>C++14</a:t>
            </a:r>
            <a:r>
              <a:rPr lang="zh-CN" altLang="en-US" sz="1600" dirty="0">
                <a:solidFill>
                  <a:srgbClr val="008000"/>
                </a:solidFill>
                <a:latin typeface="Consolas" panose="020B0609020204030204" pitchFamily="49" charset="0"/>
                <a:ea typeface="仿宋" panose="02010609060101010101" pitchFamily="49" charset="-122"/>
              </a:rPr>
              <a:t>标准</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err="1">
                <a:solidFill>
                  <a:srgbClr val="000000"/>
                </a:solidFill>
                <a:latin typeface="Consolas" panose="020B0609020204030204" pitchFamily="49" charset="0"/>
              </a:rPr>
              <a:t>vp.push_back</a:t>
            </a:r>
            <a:r>
              <a:rPr lang="en-US" altLang="zh-CN" sz="1600" dirty="0">
                <a:solidFill>
                  <a:srgbClr val="000000"/>
                </a:solidFill>
                <a:latin typeface="Consolas" panose="020B0609020204030204" pitchFamily="49" charset="0"/>
              </a:rPr>
              <a:t>(std::move(</a:t>
            </a:r>
            <a:r>
              <a:rPr lang="en-US" altLang="zh-CN" sz="1600" dirty="0" err="1">
                <a:solidFill>
                  <a:srgbClr val="000000"/>
                </a:solidFill>
                <a:latin typeface="Consolas" panose="020B0609020204030204" pitchFamily="49" charset="0"/>
              </a:rPr>
              <a:t>unique_ptr</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&gt;(</a:t>
            </a:r>
            <a:r>
              <a:rPr lang="en-US" altLang="zh-CN" sz="1600" dirty="0">
                <a:solidFill>
                  <a:srgbClr val="0000FF"/>
                </a:solidFill>
                <a:latin typeface="Consolas" panose="020B0609020204030204" pitchFamily="49" charset="0"/>
              </a:rPr>
              <a:t>new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(2))));</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vp.emplace_back</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new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(3));</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11" name="矩形 10"/>
          <p:cNvSpPr/>
          <p:nvPr/>
        </p:nvSpPr>
        <p:spPr>
          <a:xfrm>
            <a:off x="580050" y="4401597"/>
            <a:ext cx="7028448"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第三条语句使用 </a:t>
            </a:r>
            <a:r>
              <a:rPr lang="en-US" altLang="zh-CN" dirty="0">
                <a:solidFill>
                  <a:srgbClr val="000000"/>
                </a:solidFill>
                <a:latin typeface="LMSans10-Regular-Identity-H"/>
              </a:rPr>
              <a:t>move </a:t>
            </a:r>
            <a:r>
              <a:rPr lang="zh-CN" altLang="en-US" dirty="0">
                <a:solidFill>
                  <a:srgbClr val="000000"/>
                </a:solidFill>
                <a:latin typeface="MicrosoftYaHei"/>
              </a:rPr>
              <a:t>函数将一个临时对象移动到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的尾部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第四条语句使用 </a:t>
            </a:r>
            <a:r>
              <a:rPr lang="en-US" altLang="zh-CN" dirty="0">
                <a:solidFill>
                  <a:srgbClr val="000000"/>
                </a:solidFill>
                <a:latin typeface="LMSans10-Regular-Identity-H"/>
              </a:rPr>
              <a:t>emplace </a:t>
            </a:r>
            <a:r>
              <a:rPr lang="zh-CN" altLang="en-US" dirty="0">
                <a:solidFill>
                  <a:srgbClr val="000000"/>
                </a:solidFill>
                <a:latin typeface="MicrosoftYaHei"/>
              </a:rPr>
              <a:t>函数在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的尾部直接构造一个对象</a:t>
            </a:r>
            <a:r>
              <a:rPr lang="zh-CN" altLang="en-US" dirty="0"/>
              <a:t> </a:t>
            </a:r>
            <a:endParaRPr lang="zh-CN" altLang="en-US" dirty="0"/>
          </a:p>
        </p:txBody>
      </p:sp>
      <p:grpSp>
        <p:nvGrpSpPr>
          <p:cNvPr id="29" name="组合 28"/>
          <p:cNvGrpSpPr/>
          <p:nvPr/>
        </p:nvGrpSpPr>
        <p:grpSpPr>
          <a:xfrm>
            <a:off x="202722" y="5522878"/>
            <a:ext cx="8734242" cy="960519"/>
            <a:chOff x="219974" y="2358412"/>
            <a:chExt cx="8704052" cy="1166689"/>
          </a:xfrm>
        </p:grpSpPr>
        <p:grpSp>
          <p:nvGrpSpPr>
            <p:cNvPr id="30" name="组合 29"/>
            <p:cNvGrpSpPr/>
            <p:nvPr/>
          </p:nvGrpSpPr>
          <p:grpSpPr>
            <a:xfrm>
              <a:off x="219974" y="2358416"/>
              <a:ext cx="8704052" cy="1166685"/>
              <a:chOff x="219974" y="1604516"/>
              <a:chExt cx="8704052" cy="1087970"/>
            </a:xfrm>
            <a:effectLst>
              <a:outerShdw blurRad="50800" dist="69850" dir="2700000" algn="tl" rotWithShape="0">
                <a:prstClr val="black">
                  <a:alpha val="40000"/>
                </a:prstClr>
              </a:outerShdw>
            </a:effectLst>
          </p:grpSpPr>
          <p:sp>
            <p:nvSpPr>
              <p:cNvPr id="32" name="矩形: 圆角 31"/>
              <p:cNvSpPr/>
              <p:nvPr/>
            </p:nvSpPr>
            <p:spPr>
              <a:xfrm>
                <a:off x="219974" y="1604516"/>
                <a:ext cx="8704052" cy="108797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17" name="矩形 16"/>
          <p:cNvSpPr/>
          <p:nvPr/>
        </p:nvSpPr>
        <p:spPr>
          <a:xfrm>
            <a:off x="580050" y="6043985"/>
            <a:ext cx="6928748" cy="369332"/>
          </a:xfrm>
          <a:prstGeom prst="rect">
            <a:avLst/>
          </a:prstGeom>
        </p:spPr>
        <p:txBody>
          <a:bodyPr wrap="square">
            <a:spAutoFit/>
          </a:bodyPr>
          <a:lstStyle/>
          <a:p>
            <a:r>
              <a:rPr lang="zh-CN" altLang="en-US" dirty="0">
                <a:solidFill>
                  <a:srgbClr val="000000"/>
                </a:solidFill>
                <a:latin typeface="MicrosoftYaHei"/>
              </a:rPr>
              <a:t>对指针容器使用排序算法时，我们需要定义</a:t>
            </a:r>
            <a:r>
              <a:rPr lang="zh-CN" altLang="en-US" dirty="0">
                <a:solidFill>
                  <a:srgbClr val="FF0000"/>
                </a:solidFill>
                <a:latin typeface="MicrosoftYaHei"/>
              </a:rPr>
              <a:t>基于对象的比较函数</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144646" y="1135515"/>
            <a:ext cx="5532254" cy="1868945"/>
            <a:chOff x="219974" y="2358412"/>
            <a:chExt cx="8704052" cy="2270102"/>
          </a:xfrm>
        </p:grpSpPr>
        <p:grpSp>
          <p:nvGrpSpPr>
            <p:cNvPr id="25" name="组合 24"/>
            <p:cNvGrpSpPr/>
            <p:nvPr/>
          </p:nvGrpSpPr>
          <p:grpSpPr>
            <a:xfrm>
              <a:off x="219974" y="2358414"/>
              <a:ext cx="8704052" cy="2270100"/>
              <a:chOff x="219974" y="1604515"/>
              <a:chExt cx="8704052" cy="2116939"/>
            </a:xfrm>
            <a:effectLst>
              <a:outerShdw blurRad="50800" dist="69850" dir="2700000" algn="tl" rotWithShape="0">
                <a:prstClr val="black">
                  <a:alpha val="40000"/>
                </a:prstClr>
              </a:outerShdw>
            </a:effectLst>
          </p:grpSpPr>
          <p:sp>
            <p:nvSpPr>
              <p:cNvPr id="27" name="矩形: 圆角 26"/>
              <p:cNvSpPr/>
              <p:nvPr/>
            </p:nvSpPr>
            <p:spPr>
              <a:xfrm>
                <a:off x="219974" y="1604515"/>
                <a:ext cx="8704052" cy="211693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使用算法和区间成员</a:t>
              </a:r>
              <a:endParaRPr lang="zh-CN" altLang="en-US" sz="2400" dirty="0">
                <a:solidFill>
                  <a:schemeClr val="bg1"/>
                </a:solidFill>
              </a:endParaRPr>
            </a:p>
          </p:txBody>
        </p:sp>
      </p:grpSp>
      <p:grpSp>
        <p:nvGrpSpPr>
          <p:cNvPr id="12" name="组合 11"/>
          <p:cNvGrpSpPr/>
          <p:nvPr/>
        </p:nvGrpSpPr>
        <p:grpSpPr>
          <a:xfrm>
            <a:off x="202722" y="3209925"/>
            <a:ext cx="5474177" cy="1823576"/>
            <a:chOff x="219974" y="2358412"/>
            <a:chExt cx="8704052" cy="2214996"/>
          </a:xfrm>
        </p:grpSpPr>
        <p:grpSp>
          <p:nvGrpSpPr>
            <p:cNvPr id="13" name="组合 12"/>
            <p:cNvGrpSpPr/>
            <p:nvPr/>
          </p:nvGrpSpPr>
          <p:grpSpPr>
            <a:xfrm>
              <a:off x="219974" y="2358416"/>
              <a:ext cx="8704052" cy="2214992"/>
              <a:chOff x="219974" y="1604516"/>
              <a:chExt cx="8704052" cy="2065549"/>
            </a:xfrm>
            <a:effectLst>
              <a:outerShdw blurRad="50800" dist="69850" dir="2700000" algn="tl" rotWithShape="0">
                <a:prstClr val="black">
                  <a:alpha val="40000"/>
                </a:prstClr>
              </a:outerShdw>
            </a:effectLst>
          </p:grpSpPr>
          <p:sp>
            <p:nvSpPr>
              <p:cNvPr id="15" name="矩形: 圆角 14"/>
              <p:cNvSpPr/>
              <p:nvPr/>
            </p:nvSpPr>
            <p:spPr>
              <a:xfrm>
                <a:off x="219974" y="1604516"/>
                <a:ext cx="8704052" cy="206554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顶角 15"/>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插入元素：使用单元素遍历操作</a:t>
              </a:r>
              <a:endParaRPr lang="zh-CN" altLang="en-US" sz="2400" dirty="0">
                <a:solidFill>
                  <a:schemeClr val="bg1"/>
                </a:solidFill>
              </a:endParaRPr>
            </a:p>
          </p:txBody>
        </p:sp>
      </p:grpSp>
      <p:sp>
        <p:nvSpPr>
          <p:cNvPr id="9" name="矩形 8"/>
          <p:cNvSpPr/>
          <p:nvPr/>
        </p:nvSpPr>
        <p:spPr>
          <a:xfrm>
            <a:off x="302267" y="1652388"/>
            <a:ext cx="8401786" cy="369332"/>
          </a:xfrm>
          <a:prstGeom prst="rect">
            <a:avLst/>
          </a:prstGeom>
        </p:spPr>
        <p:txBody>
          <a:bodyPr wrap="square">
            <a:spAutoFit/>
          </a:bodyPr>
          <a:lstStyle/>
          <a:p>
            <a:pPr>
              <a:buClr>
                <a:srgbClr val="262686"/>
              </a:buClr>
              <a:buSzPct val="80000"/>
            </a:pPr>
            <a:r>
              <a:rPr lang="zh-CN" altLang="en-US" dirty="0"/>
              <a:t>相比单元素遍历操作，使用区间成员的优势在于</a:t>
            </a:r>
            <a:r>
              <a:rPr lang="en-US" altLang="zh-CN" dirty="0"/>
              <a:t>:</a:t>
            </a:r>
            <a:endParaRPr lang="en-US" altLang="zh-CN" dirty="0"/>
          </a:p>
        </p:txBody>
      </p:sp>
      <p:grpSp>
        <p:nvGrpSpPr>
          <p:cNvPr id="29" name="组合 28"/>
          <p:cNvGrpSpPr/>
          <p:nvPr/>
        </p:nvGrpSpPr>
        <p:grpSpPr>
          <a:xfrm>
            <a:off x="202722" y="5227603"/>
            <a:ext cx="5474177" cy="960519"/>
            <a:chOff x="219974" y="2358412"/>
            <a:chExt cx="8704052" cy="1166689"/>
          </a:xfrm>
        </p:grpSpPr>
        <p:grpSp>
          <p:nvGrpSpPr>
            <p:cNvPr id="30" name="组合 29"/>
            <p:cNvGrpSpPr/>
            <p:nvPr/>
          </p:nvGrpSpPr>
          <p:grpSpPr>
            <a:xfrm>
              <a:off x="219974" y="2358416"/>
              <a:ext cx="8704052" cy="1166685"/>
              <a:chOff x="219974" y="1604516"/>
              <a:chExt cx="8704052" cy="1087970"/>
            </a:xfrm>
            <a:effectLst>
              <a:outerShdw blurRad="50800" dist="69850" dir="2700000" algn="tl" rotWithShape="0">
                <a:prstClr val="black">
                  <a:alpha val="40000"/>
                </a:prstClr>
              </a:outerShdw>
            </a:effectLst>
          </p:grpSpPr>
          <p:sp>
            <p:nvSpPr>
              <p:cNvPr id="32" name="矩形: 圆角 31"/>
              <p:cNvSpPr/>
              <p:nvPr/>
            </p:nvSpPr>
            <p:spPr>
              <a:xfrm>
                <a:off x="219974" y="1604516"/>
                <a:ext cx="8704052" cy="108797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插入元素：使用区间成员</a:t>
              </a:r>
              <a:endParaRPr lang="zh-CN" altLang="en-US" sz="2400" dirty="0">
                <a:solidFill>
                  <a:schemeClr val="bg1"/>
                </a:solidFill>
              </a:endParaRPr>
            </a:p>
          </p:txBody>
        </p:sp>
      </p:grpSp>
      <p:sp>
        <p:nvSpPr>
          <p:cNvPr id="17" name="矩形 16"/>
          <p:cNvSpPr/>
          <p:nvPr/>
        </p:nvSpPr>
        <p:spPr>
          <a:xfrm>
            <a:off x="302267" y="5776832"/>
            <a:ext cx="5174608" cy="369332"/>
          </a:xfrm>
          <a:prstGeom prst="rect">
            <a:avLst/>
          </a:prstGeom>
        </p:spPr>
        <p:txBody>
          <a:bodyPr wrap="square">
            <a:spAutoFit/>
          </a:bodyPr>
          <a:lstStyle/>
          <a:p>
            <a:r>
              <a:rPr lang="en-US" altLang="zh-CN" dirty="0" err="1">
                <a:solidFill>
                  <a:srgbClr val="000000"/>
                </a:solidFill>
                <a:latin typeface="Consolas" panose="020B0609020204030204" pitchFamily="49" charset="0"/>
              </a:rPr>
              <a:t>vi.assign</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+ 7);</a:t>
            </a:r>
            <a:endParaRPr lang="zh-CN" altLang="en-US" dirty="0">
              <a:latin typeface="Consolas" panose="020B0609020204030204" pitchFamily="49" charset="0"/>
            </a:endParaRPr>
          </a:p>
        </p:txBody>
      </p:sp>
      <p:sp>
        <p:nvSpPr>
          <p:cNvPr id="2" name="矩形 1"/>
          <p:cNvSpPr/>
          <p:nvPr/>
        </p:nvSpPr>
        <p:spPr>
          <a:xfrm>
            <a:off x="302267" y="1991530"/>
            <a:ext cx="4572000" cy="923330"/>
          </a:xfrm>
          <a:prstGeom prst="rect">
            <a:avLst/>
          </a:prstGeom>
        </p:spPr>
        <p:txBody>
          <a:bodyPr>
            <a:spAutoFit/>
          </a:bodyPr>
          <a:lstStyle/>
          <a:p>
            <a:pPr marL="285750" lvl="0" indent="-285750">
              <a:buClr>
                <a:srgbClr val="262686"/>
              </a:buClr>
              <a:buSzPct val="80000"/>
              <a:buFont typeface="Wingdings" panose="05000000000000000000" pitchFamily="2" charset="2"/>
              <a:buChar char="l"/>
            </a:pPr>
            <a:r>
              <a:rPr lang="zh-CN" altLang="en-US" dirty="0">
                <a:solidFill>
                  <a:prstClr val="black"/>
                </a:solidFill>
              </a:rPr>
              <a:t>更少的函数调用</a:t>
            </a:r>
            <a:endParaRPr lang="en-US" altLang="zh-CN" dirty="0">
              <a:solidFill>
                <a:prstClr val="black"/>
              </a:solidFill>
            </a:endParaRPr>
          </a:p>
          <a:p>
            <a:pPr marL="285750" lvl="0" indent="-285750">
              <a:buClr>
                <a:srgbClr val="262686"/>
              </a:buClr>
              <a:buSzPct val="80000"/>
              <a:buFont typeface="Wingdings" panose="05000000000000000000" pitchFamily="2" charset="2"/>
              <a:buChar char="l"/>
            </a:pPr>
            <a:r>
              <a:rPr lang="zh-CN" altLang="en-US" dirty="0">
                <a:solidFill>
                  <a:prstClr val="black"/>
                </a:solidFill>
              </a:rPr>
              <a:t>更少的元素移动</a:t>
            </a:r>
            <a:endParaRPr lang="en-US" altLang="zh-CN" dirty="0">
              <a:solidFill>
                <a:prstClr val="black"/>
              </a:solidFill>
            </a:endParaRPr>
          </a:p>
          <a:p>
            <a:pPr marL="285750" lvl="0" indent="-285750">
              <a:buClr>
                <a:srgbClr val="262686"/>
              </a:buClr>
              <a:buSzPct val="80000"/>
              <a:buFont typeface="Wingdings" panose="05000000000000000000" pitchFamily="2" charset="2"/>
              <a:buChar char="l"/>
            </a:pPr>
            <a:r>
              <a:rPr lang="zh-CN" altLang="en-US" dirty="0">
                <a:solidFill>
                  <a:prstClr val="black"/>
                </a:solidFill>
              </a:rPr>
              <a:t>更少的内存分配 </a:t>
            </a:r>
            <a:endParaRPr lang="zh-CN" altLang="en-US" dirty="0">
              <a:solidFill>
                <a:prstClr val="black"/>
              </a:solidFill>
            </a:endParaRPr>
          </a:p>
        </p:txBody>
      </p:sp>
      <p:sp>
        <p:nvSpPr>
          <p:cNvPr id="3" name="矩形 2"/>
          <p:cNvSpPr/>
          <p:nvPr/>
        </p:nvSpPr>
        <p:spPr>
          <a:xfrm>
            <a:off x="265112" y="3804683"/>
            <a:ext cx="5374632" cy="1200329"/>
          </a:xfrm>
          <a:prstGeom prst="rect">
            <a:avLst/>
          </a:prstGeom>
        </p:spPr>
        <p:txBody>
          <a:bodyPr wrap="square">
            <a:spAutoFit/>
          </a:bodyPr>
          <a:lstStyle/>
          <a:p>
            <a:r>
              <a:rPr lang="sv-SE" altLang="zh-CN" dirty="0">
                <a:solidFill>
                  <a:srgbClr val="0000FF"/>
                </a:solidFill>
                <a:latin typeface="Consolas" panose="020B0609020204030204" pitchFamily="49" charset="0"/>
              </a:rPr>
              <a:t>int </a:t>
            </a:r>
            <a:r>
              <a:rPr lang="sv-SE" altLang="zh-CN" dirty="0">
                <a:solidFill>
                  <a:srgbClr val="000000"/>
                </a:solidFill>
                <a:latin typeface="Consolas" panose="020B0609020204030204" pitchFamily="49" charset="0"/>
              </a:rPr>
              <a:t>arr[] = { 1,2,4,10,5,4,1,8,20,30,15 };</a:t>
            </a:r>
            <a:br>
              <a:rPr lang="sv-SE" altLang="zh-CN" dirty="0">
                <a:solidFill>
                  <a:srgbClr val="000000"/>
                </a:solidFill>
                <a:latin typeface="Consolas" panose="020B0609020204030204" pitchFamily="49" charset="0"/>
              </a:rPr>
            </a:br>
            <a:r>
              <a:rPr lang="sv-SE" altLang="zh-CN" dirty="0">
                <a:solidFill>
                  <a:srgbClr val="008080"/>
                </a:solidFill>
                <a:latin typeface="Consolas" panose="020B0609020204030204" pitchFamily="49" charset="0"/>
              </a:rPr>
              <a:t>vector</a:t>
            </a:r>
            <a:r>
              <a:rPr lang="sv-SE" altLang="zh-CN" dirty="0">
                <a:solidFill>
                  <a:srgbClr val="000000"/>
                </a:solidFill>
                <a:latin typeface="Consolas" panose="020B0609020204030204" pitchFamily="49" charset="0"/>
              </a:rPr>
              <a:t>&lt;</a:t>
            </a:r>
            <a:r>
              <a:rPr lang="sv-SE" altLang="zh-CN" dirty="0">
                <a:solidFill>
                  <a:srgbClr val="0000FF"/>
                </a:solidFill>
                <a:latin typeface="Consolas" panose="020B0609020204030204" pitchFamily="49" charset="0"/>
              </a:rPr>
              <a:t>int</a:t>
            </a:r>
            <a:r>
              <a:rPr lang="sv-SE" altLang="zh-CN" dirty="0">
                <a:solidFill>
                  <a:srgbClr val="000000"/>
                </a:solidFill>
                <a:latin typeface="Consolas" panose="020B0609020204030204" pitchFamily="49" charset="0"/>
              </a:rPr>
              <a:t>&gt; vi;</a:t>
            </a:r>
            <a:br>
              <a:rPr lang="sv-SE" altLang="zh-CN" dirty="0">
                <a:solidFill>
                  <a:srgbClr val="000000"/>
                </a:solidFill>
                <a:latin typeface="Consolas" panose="020B0609020204030204" pitchFamily="49" charset="0"/>
              </a:rPr>
            </a:br>
            <a:r>
              <a:rPr lang="sv-SE" altLang="zh-CN" dirty="0">
                <a:solidFill>
                  <a:srgbClr val="0000FF"/>
                </a:solidFill>
                <a:latin typeface="Consolas" panose="020B0609020204030204" pitchFamily="49" charset="0"/>
              </a:rPr>
              <a:t>for </a:t>
            </a:r>
            <a:r>
              <a:rPr lang="sv-SE" altLang="zh-CN" dirty="0">
                <a:solidFill>
                  <a:srgbClr val="000000"/>
                </a:solidFill>
                <a:latin typeface="Consolas" panose="020B0609020204030204" pitchFamily="49" charset="0"/>
              </a:rPr>
              <a:t>(</a:t>
            </a:r>
            <a:r>
              <a:rPr lang="sv-SE" altLang="zh-CN" dirty="0">
                <a:solidFill>
                  <a:srgbClr val="0000FF"/>
                </a:solidFill>
                <a:latin typeface="Consolas" panose="020B0609020204030204" pitchFamily="49" charset="0"/>
              </a:rPr>
              <a:t>int </a:t>
            </a:r>
            <a:r>
              <a:rPr lang="sv-SE" altLang="zh-CN" dirty="0">
                <a:solidFill>
                  <a:srgbClr val="000000"/>
                </a:solidFill>
                <a:latin typeface="Consolas" panose="020B0609020204030204" pitchFamily="49" charset="0"/>
              </a:rPr>
              <a:t>i = 0; i &lt; 7; i++)</a:t>
            </a:r>
            <a:br>
              <a:rPr lang="sv-SE" altLang="zh-CN" dirty="0">
                <a:solidFill>
                  <a:srgbClr val="000000"/>
                </a:solidFill>
                <a:latin typeface="Consolas" panose="020B0609020204030204" pitchFamily="49" charset="0"/>
              </a:rPr>
            </a:br>
            <a:r>
              <a:rPr lang="sv-SE" altLang="zh-CN" dirty="0">
                <a:solidFill>
                  <a:srgbClr val="000000"/>
                </a:solidFill>
                <a:latin typeface="Consolas" panose="020B0609020204030204" pitchFamily="49" charset="0"/>
              </a:rPr>
              <a:t>	vi.push_back(arr[i]);</a:t>
            </a:r>
            <a:r>
              <a:rPr lang="sv-SE" altLang="zh-CN" dirty="0">
                <a:latin typeface="Consolas" panose="020B0609020204030204" pitchFamily="49" charset="0"/>
              </a:rPr>
              <a:t> </a:t>
            </a:r>
            <a:endParaRPr lang="zh-CN" altLang="en-US" dirty="0">
              <a:latin typeface="Consolas" panose="020B0609020204030204" pitchFamily="49" charset="0"/>
            </a:endParaRPr>
          </a:p>
        </p:txBody>
      </p:sp>
      <p:grpSp>
        <p:nvGrpSpPr>
          <p:cNvPr id="34" name="组合 33"/>
          <p:cNvGrpSpPr/>
          <p:nvPr/>
        </p:nvGrpSpPr>
        <p:grpSpPr>
          <a:xfrm>
            <a:off x="5878157" y="3215048"/>
            <a:ext cx="3063121" cy="1789964"/>
            <a:chOff x="219974" y="2358412"/>
            <a:chExt cx="8704052" cy="2174169"/>
          </a:xfrm>
        </p:grpSpPr>
        <p:grpSp>
          <p:nvGrpSpPr>
            <p:cNvPr id="35" name="组合 34"/>
            <p:cNvGrpSpPr/>
            <p:nvPr/>
          </p:nvGrpSpPr>
          <p:grpSpPr>
            <a:xfrm>
              <a:off x="219974" y="2358416"/>
              <a:ext cx="8704052" cy="2174165"/>
              <a:chOff x="219974" y="1604516"/>
              <a:chExt cx="8704052" cy="2027477"/>
            </a:xfrm>
            <a:effectLst>
              <a:outerShdw blurRad="50800" dist="69850" dir="2700000" algn="tl" rotWithShape="0">
                <a:prstClr val="black">
                  <a:alpha val="40000"/>
                </a:prstClr>
              </a:outerShdw>
            </a:effectLst>
          </p:grpSpPr>
          <p:sp>
            <p:nvSpPr>
              <p:cNvPr id="37" name="矩形: 圆角 36"/>
              <p:cNvSpPr/>
              <p:nvPr/>
            </p:nvSpPr>
            <p:spPr>
              <a:xfrm>
                <a:off x="219974" y="1604516"/>
                <a:ext cx="8704052" cy="202747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顶角 37"/>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6" name="矩形 5"/>
          <p:cNvSpPr/>
          <p:nvPr/>
        </p:nvSpPr>
        <p:spPr>
          <a:xfrm>
            <a:off x="5921882" y="3826108"/>
            <a:ext cx="2798999" cy="1200329"/>
          </a:xfrm>
          <a:prstGeom prst="rect">
            <a:avLst/>
          </a:prstGeom>
        </p:spPr>
        <p:txBody>
          <a:bodyPr wrap="square">
            <a:spAutoFit/>
          </a:bodyPr>
          <a:lstStyle/>
          <a:p>
            <a:r>
              <a:rPr lang="zh-CN" altLang="en-US" dirty="0">
                <a:solidFill>
                  <a:srgbClr val="000000"/>
                </a:solidFill>
                <a:latin typeface="MicrosoftYaHei"/>
              </a:rPr>
              <a:t>每次 </a:t>
            </a:r>
            <a:r>
              <a:rPr lang="en-US" altLang="zh-CN" dirty="0">
                <a:solidFill>
                  <a:srgbClr val="000000"/>
                </a:solidFill>
                <a:latin typeface="LMSans10-Regular-Identity-H"/>
              </a:rPr>
              <a:t>vi </a:t>
            </a:r>
            <a:r>
              <a:rPr lang="zh-CN" altLang="en-US" dirty="0">
                <a:solidFill>
                  <a:srgbClr val="FF0000"/>
                </a:solidFill>
                <a:latin typeface="MicrosoftYaHei"/>
              </a:rPr>
              <a:t>容量</a:t>
            </a:r>
            <a:r>
              <a:rPr lang="zh-CN" altLang="en-US" dirty="0">
                <a:solidFill>
                  <a:srgbClr val="000000"/>
                </a:solidFill>
                <a:latin typeface="MicrosoftYaHei"/>
              </a:rPr>
              <a:t>小于需求时，</a:t>
            </a:r>
            <a:r>
              <a:rPr lang="en-US" altLang="zh-CN" dirty="0">
                <a:solidFill>
                  <a:srgbClr val="000000"/>
                </a:solidFill>
                <a:latin typeface="LMSans10-Regular-Identity-H"/>
              </a:rPr>
              <a:t>vector </a:t>
            </a:r>
            <a:r>
              <a:rPr lang="zh-CN" altLang="en-US" dirty="0">
                <a:solidFill>
                  <a:srgbClr val="000000"/>
                </a:solidFill>
                <a:latin typeface="MicrosoftYaHei"/>
              </a:rPr>
              <a:t>先</a:t>
            </a:r>
            <a:r>
              <a:rPr lang="zh-CN" altLang="en-US" dirty="0">
                <a:solidFill>
                  <a:srgbClr val="FF0000"/>
                </a:solidFill>
                <a:latin typeface="MicrosoftYaHei"/>
              </a:rPr>
              <a:t>分配更大空间</a:t>
            </a:r>
            <a:r>
              <a:rPr lang="zh-CN" altLang="en-US" dirty="0">
                <a:solidFill>
                  <a:srgbClr val="000000"/>
                </a:solidFill>
                <a:latin typeface="MicrosoftYaHei"/>
              </a:rPr>
              <a:t>，然后</a:t>
            </a:r>
            <a:r>
              <a:rPr lang="zh-CN" altLang="en-US" dirty="0">
                <a:solidFill>
                  <a:srgbClr val="FF0000"/>
                </a:solidFill>
                <a:latin typeface="MicrosoftYaHei"/>
              </a:rPr>
              <a:t>移动</a:t>
            </a:r>
            <a:r>
              <a:rPr lang="zh-CN" altLang="en-US" dirty="0">
                <a:solidFill>
                  <a:srgbClr val="000000"/>
                </a:solidFill>
                <a:latin typeface="MicrosoftYaHei"/>
              </a:rPr>
              <a:t>已有元素，最后</a:t>
            </a:r>
            <a:r>
              <a:rPr lang="zh-CN" altLang="en-US" dirty="0">
                <a:solidFill>
                  <a:srgbClr val="FF0000"/>
                </a:solidFill>
                <a:latin typeface="MicrosoftYaHei"/>
              </a:rPr>
              <a:t>添加</a:t>
            </a:r>
            <a:r>
              <a:rPr lang="zh-CN" altLang="en-US" dirty="0">
                <a:solidFill>
                  <a:srgbClr val="000000"/>
                </a:solidFill>
                <a:latin typeface="MicrosoftYaHei"/>
              </a:rPr>
              <a:t>新元素</a:t>
            </a:r>
            <a:r>
              <a:rPr lang="zh-CN" altLang="en-US" dirty="0"/>
              <a:t> </a:t>
            </a:r>
            <a:endParaRPr lang="zh-CN" altLang="en-US" dirty="0"/>
          </a:p>
        </p:txBody>
      </p:sp>
      <p:grpSp>
        <p:nvGrpSpPr>
          <p:cNvPr id="39" name="组合 38"/>
          <p:cNvGrpSpPr/>
          <p:nvPr/>
        </p:nvGrpSpPr>
        <p:grpSpPr>
          <a:xfrm>
            <a:off x="5921882" y="5166355"/>
            <a:ext cx="3000731" cy="1336189"/>
            <a:chOff x="219974" y="2358412"/>
            <a:chExt cx="8704052" cy="1890887"/>
          </a:xfrm>
        </p:grpSpPr>
        <p:grpSp>
          <p:nvGrpSpPr>
            <p:cNvPr id="40" name="组合 39"/>
            <p:cNvGrpSpPr/>
            <p:nvPr/>
          </p:nvGrpSpPr>
          <p:grpSpPr>
            <a:xfrm>
              <a:off x="219974" y="2358416"/>
              <a:ext cx="8704052" cy="1890883"/>
              <a:chOff x="219974" y="1604516"/>
              <a:chExt cx="8704052" cy="1763308"/>
            </a:xfrm>
            <a:effectLst>
              <a:outerShdw blurRad="50800" dist="69850" dir="2700000" algn="tl" rotWithShape="0">
                <a:prstClr val="black">
                  <a:alpha val="40000"/>
                </a:prstClr>
              </a:outerShdw>
            </a:effectLst>
          </p:grpSpPr>
          <p:sp>
            <p:nvSpPr>
              <p:cNvPr id="42" name="矩形: 圆角 41"/>
              <p:cNvSpPr/>
              <p:nvPr/>
            </p:nvSpPr>
            <p:spPr>
              <a:xfrm>
                <a:off x="219974" y="1604516"/>
                <a:ext cx="8704052" cy="1763308"/>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顶角 42"/>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7" name="矩形 6"/>
          <p:cNvSpPr/>
          <p:nvPr/>
        </p:nvSpPr>
        <p:spPr>
          <a:xfrm>
            <a:off x="5956082" y="5671547"/>
            <a:ext cx="2885651" cy="830997"/>
          </a:xfrm>
          <a:prstGeom prst="rect">
            <a:avLst/>
          </a:prstGeom>
        </p:spPr>
        <p:txBody>
          <a:bodyPr wrap="square">
            <a:spAutoFit/>
          </a:bodyPr>
          <a:lstStyle/>
          <a:p>
            <a:r>
              <a:rPr lang="zh-CN" altLang="en-US" sz="1600" dirty="0">
                <a:solidFill>
                  <a:srgbClr val="000000"/>
                </a:solidFill>
                <a:latin typeface="MicrosoftYaHei"/>
              </a:rPr>
              <a:t>此处代码首先得到简化，并且减少了内存分配和数据移动的操作，提高了性能</a:t>
            </a:r>
            <a:r>
              <a:rPr lang="zh-CN" altLang="en-US" sz="1600" dirty="0"/>
              <a:t> </a:t>
            </a:r>
            <a:endParaRPr lang="zh-CN" altLang="en-US" sz="1600" dirty="0"/>
          </a:p>
        </p:txBody>
      </p:sp>
      <p:grpSp>
        <p:nvGrpSpPr>
          <p:cNvPr id="19" name="组合 18"/>
          <p:cNvGrpSpPr/>
          <p:nvPr/>
        </p:nvGrpSpPr>
        <p:grpSpPr>
          <a:xfrm>
            <a:off x="5859491" y="910661"/>
            <a:ext cx="3063121" cy="2178496"/>
            <a:chOff x="5841002" y="3233430"/>
            <a:chExt cx="3000731" cy="2178496"/>
          </a:xfrm>
        </p:grpSpPr>
        <p:grpSp>
          <p:nvGrpSpPr>
            <p:cNvPr id="44" name="组合 43"/>
            <p:cNvGrpSpPr/>
            <p:nvPr/>
          </p:nvGrpSpPr>
          <p:grpSpPr>
            <a:xfrm>
              <a:off x="5841002" y="3233430"/>
              <a:ext cx="3000731" cy="2178496"/>
              <a:chOff x="219974" y="2358412"/>
              <a:chExt cx="8704052" cy="2646097"/>
            </a:xfrm>
          </p:grpSpPr>
          <p:grpSp>
            <p:nvGrpSpPr>
              <p:cNvPr id="45" name="组合 44"/>
              <p:cNvGrpSpPr/>
              <p:nvPr/>
            </p:nvGrpSpPr>
            <p:grpSpPr>
              <a:xfrm>
                <a:off x="219974" y="2358416"/>
                <a:ext cx="8704052" cy="2646093"/>
                <a:chOff x="219974" y="1604516"/>
                <a:chExt cx="8704052" cy="2467564"/>
              </a:xfrm>
              <a:effectLst>
                <a:outerShdw blurRad="50800" dist="69850" dir="2700000" algn="tl" rotWithShape="0">
                  <a:prstClr val="black">
                    <a:alpha val="40000"/>
                  </a:prstClr>
                </a:outerShdw>
              </a:effectLst>
            </p:grpSpPr>
            <p:sp>
              <p:nvSpPr>
                <p:cNvPr id="47" name="矩形: 圆角 46"/>
                <p:cNvSpPr/>
                <p:nvPr/>
              </p:nvSpPr>
              <p:spPr>
                <a:xfrm>
                  <a:off x="219974" y="1604516"/>
                  <a:ext cx="8704052" cy="2467564"/>
                </a:xfrm>
                <a:prstGeom prst="roundRect">
                  <a:avLst>
                    <a:gd name="adj" fmla="val 7211"/>
                  </a:avLst>
                </a:prstGeom>
                <a:solidFill>
                  <a:srgbClr val="F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圆顶角 47"/>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6" name="矩形 4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8" name="矩形 7"/>
            <p:cNvSpPr/>
            <p:nvPr/>
          </p:nvSpPr>
          <p:spPr>
            <a:xfrm>
              <a:off x="5841002" y="3850552"/>
              <a:ext cx="2963576" cy="1477328"/>
            </a:xfrm>
            <a:prstGeom prst="rect">
              <a:avLst/>
            </a:prstGeom>
          </p:spPr>
          <p:txBody>
            <a:bodyPr wrap="square">
              <a:spAutoFit/>
            </a:bodyPr>
            <a:lstStyle/>
            <a:p>
              <a:r>
                <a:rPr lang="zh-CN" altLang="en-US" dirty="0">
                  <a:solidFill>
                    <a:srgbClr val="000000"/>
                  </a:solidFill>
                  <a:latin typeface="MicrosoftYaHei"/>
                </a:rPr>
                <a:t>对于 </a:t>
              </a:r>
              <a:r>
                <a:rPr lang="en-US" altLang="zh-CN" dirty="0">
                  <a:solidFill>
                    <a:srgbClr val="000000"/>
                  </a:solidFill>
                  <a:latin typeface="LMSans10-Regular-Identity-H"/>
                </a:rPr>
                <a:t>vector </a:t>
              </a:r>
              <a:r>
                <a:rPr lang="zh-CN" altLang="en-US" dirty="0">
                  <a:solidFill>
                    <a:srgbClr val="000000"/>
                  </a:solidFill>
                  <a:latin typeface="MicrosoftYaHei"/>
                </a:rPr>
                <a:t>容器，成员</a:t>
              </a:r>
              <a:r>
                <a:rPr lang="en-US" altLang="zh-CN" dirty="0">
                  <a:solidFill>
                    <a:srgbClr val="FF0000"/>
                  </a:solidFill>
                  <a:latin typeface="LMSans10-Regular-Identity-H"/>
                </a:rPr>
                <a:t>capacity </a:t>
              </a:r>
              <a:r>
                <a:rPr lang="zh-CN" altLang="en-US" dirty="0">
                  <a:solidFill>
                    <a:srgbClr val="000000"/>
                  </a:solidFill>
                  <a:latin typeface="MicrosoftYaHei"/>
                </a:rPr>
                <a:t>指的是当前状态下，容器</a:t>
              </a:r>
              <a:r>
                <a:rPr lang="zh-CN" altLang="en-US" dirty="0">
                  <a:solidFill>
                    <a:srgbClr val="FF0000"/>
                  </a:solidFill>
                  <a:latin typeface="MicrosoftYaHei"/>
                </a:rPr>
                <a:t>能容纳的</a:t>
              </a:r>
              <a:r>
                <a:rPr lang="zh-CN" altLang="en-US" dirty="0">
                  <a:solidFill>
                    <a:srgbClr val="000000"/>
                  </a:solidFill>
                  <a:latin typeface="MicrosoftYaHei"/>
                </a:rPr>
                <a:t>元素数目，而</a:t>
              </a:r>
              <a:r>
                <a:rPr lang="en-US" altLang="zh-CN" dirty="0">
                  <a:solidFill>
                    <a:srgbClr val="FF0000"/>
                  </a:solidFill>
                  <a:latin typeface="LMSans10-Regular-Identity-H"/>
                </a:rPr>
                <a:t>size </a:t>
              </a:r>
              <a:r>
                <a:rPr lang="zh-CN" altLang="en-US" dirty="0">
                  <a:solidFill>
                    <a:srgbClr val="000000"/>
                  </a:solidFill>
                  <a:latin typeface="MicrosoftYaHei"/>
                </a:rPr>
                <a:t>指的是当前容器中</a:t>
              </a:r>
              <a:r>
                <a:rPr lang="zh-CN" altLang="en-US" dirty="0">
                  <a:solidFill>
                    <a:srgbClr val="FF0000"/>
                  </a:solidFill>
                  <a:latin typeface="MicrosoftYaHei"/>
                </a:rPr>
                <a:t>实际的</a:t>
              </a:r>
              <a:r>
                <a:rPr lang="zh-CN" altLang="en-US" dirty="0">
                  <a:solidFill>
                    <a:srgbClr val="000000"/>
                  </a:solidFill>
                  <a:latin typeface="MicrosoftYaHei"/>
                </a:rPr>
                <a:t>元素数目</a:t>
              </a:r>
              <a:r>
                <a:rPr lang="zh-CN" altLang="en-US" dirty="0"/>
                <a:t> </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144645" y="1135514"/>
            <a:ext cx="8734243" cy="2950279"/>
            <a:chOff x="219974" y="2358412"/>
            <a:chExt cx="8704052" cy="3583539"/>
          </a:xfrm>
        </p:grpSpPr>
        <p:grpSp>
          <p:nvGrpSpPr>
            <p:cNvPr id="25" name="组合 24"/>
            <p:cNvGrpSpPr/>
            <p:nvPr/>
          </p:nvGrpSpPr>
          <p:grpSpPr>
            <a:xfrm>
              <a:off x="219974" y="2358416"/>
              <a:ext cx="8704052" cy="3583535"/>
              <a:chOff x="219974" y="1604517"/>
              <a:chExt cx="8704052" cy="3341758"/>
            </a:xfrm>
            <a:effectLst>
              <a:outerShdw blurRad="50800" dist="69850" dir="2700000" algn="tl" rotWithShape="0">
                <a:prstClr val="black">
                  <a:alpha val="40000"/>
                </a:prstClr>
              </a:outerShdw>
            </a:effectLst>
          </p:grpSpPr>
          <p:sp>
            <p:nvSpPr>
              <p:cNvPr id="27" name="矩形: 圆角 26"/>
              <p:cNvSpPr/>
              <p:nvPr/>
            </p:nvSpPr>
            <p:spPr>
              <a:xfrm>
                <a:off x="219974" y="1604517"/>
                <a:ext cx="8704052" cy="334175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reserve </a:t>
              </a:r>
              <a:r>
                <a:rPr lang="zh-CN" altLang="en-US" sz="2400" dirty="0">
                  <a:solidFill>
                    <a:schemeClr val="bg1"/>
                  </a:solidFill>
                </a:rPr>
                <a:t>成员</a:t>
              </a:r>
              <a:endParaRPr lang="zh-CN" altLang="en-US" sz="2400" dirty="0">
                <a:solidFill>
                  <a:schemeClr val="bg1"/>
                </a:solidFill>
              </a:endParaRPr>
            </a:p>
          </p:txBody>
        </p:sp>
      </p:grpSp>
      <p:sp>
        <p:nvSpPr>
          <p:cNvPr id="9" name="矩形 8"/>
          <p:cNvSpPr/>
          <p:nvPr/>
        </p:nvSpPr>
        <p:spPr>
          <a:xfrm>
            <a:off x="302267" y="1652388"/>
            <a:ext cx="8401786" cy="646331"/>
          </a:xfrm>
          <a:prstGeom prst="rect">
            <a:avLst/>
          </a:prstGeom>
        </p:spPr>
        <p:txBody>
          <a:bodyPr wrap="square">
            <a:spAutoFit/>
          </a:bodyPr>
          <a:lstStyle/>
          <a:p>
            <a:pPr>
              <a:buClr>
                <a:srgbClr val="262686"/>
              </a:buClr>
              <a:buSzPct val="80000"/>
            </a:pPr>
            <a:r>
              <a:rPr lang="zh-CN" altLang="en-US" dirty="0"/>
              <a:t>对于 </a:t>
            </a:r>
            <a:r>
              <a:rPr lang="en-US" altLang="zh-CN" dirty="0"/>
              <a:t>vector </a:t>
            </a:r>
            <a:r>
              <a:rPr lang="zh-CN" altLang="en-US" dirty="0"/>
              <a:t>容器，若预先知道数据需要的空间大小，可利用 </a:t>
            </a:r>
            <a:r>
              <a:rPr lang="en-US" altLang="zh-CN" dirty="0"/>
              <a:t>reserve </a:t>
            </a:r>
            <a:r>
              <a:rPr lang="zh-CN" altLang="en-US" dirty="0"/>
              <a:t>成员预先分配空间，这样会避免重新分配空间和移动已有元素产生的代价</a:t>
            </a:r>
            <a:endParaRPr lang="en-US" altLang="zh-CN" dirty="0"/>
          </a:p>
        </p:txBody>
      </p:sp>
      <p:grpSp>
        <p:nvGrpSpPr>
          <p:cNvPr id="29" name="组合 28"/>
          <p:cNvGrpSpPr/>
          <p:nvPr/>
        </p:nvGrpSpPr>
        <p:grpSpPr>
          <a:xfrm>
            <a:off x="167210" y="5582709"/>
            <a:ext cx="5474177" cy="1145187"/>
            <a:chOff x="219974" y="2358412"/>
            <a:chExt cx="8704052" cy="1390996"/>
          </a:xfrm>
        </p:grpSpPr>
        <p:grpSp>
          <p:nvGrpSpPr>
            <p:cNvPr id="30" name="组合 29"/>
            <p:cNvGrpSpPr/>
            <p:nvPr/>
          </p:nvGrpSpPr>
          <p:grpSpPr>
            <a:xfrm>
              <a:off x="219974" y="2358419"/>
              <a:ext cx="8704052" cy="1390989"/>
              <a:chOff x="219974" y="1604517"/>
              <a:chExt cx="8704052" cy="1297140"/>
            </a:xfrm>
            <a:effectLst>
              <a:outerShdw blurRad="50800" dist="69850" dir="2700000" algn="tl" rotWithShape="0">
                <a:prstClr val="black">
                  <a:alpha val="40000"/>
                </a:prstClr>
              </a:outerShdw>
            </a:effectLst>
          </p:grpSpPr>
          <p:sp>
            <p:nvSpPr>
              <p:cNvPr id="32" name="矩形: 圆角 31"/>
              <p:cNvSpPr/>
              <p:nvPr/>
            </p:nvSpPr>
            <p:spPr>
              <a:xfrm>
                <a:off x="219974" y="1604517"/>
                <a:ext cx="8704052" cy="129714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运行结果</a:t>
              </a:r>
              <a:endParaRPr lang="zh-CN" altLang="en-US" sz="2400" dirty="0">
                <a:solidFill>
                  <a:schemeClr val="bg1"/>
                </a:solidFill>
              </a:endParaRPr>
            </a:p>
          </p:txBody>
        </p:sp>
      </p:grpSp>
      <p:grpSp>
        <p:nvGrpSpPr>
          <p:cNvPr id="39" name="组合 38"/>
          <p:cNvGrpSpPr/>
          <p:nvPr/>
        </p:nvGrpSpPr>
        <p:grpSpPr>
          <a:xfrm>
            <a:off x="144645" y="4281932"/>
            <a:ext cx="8734243" cy="1177835"/>
            <a:chOff x="219974" y="2358412"/>
            <a:chExt cx="8704052" cy="1666795"/>
          </a:xfrm>
        </p:grpSpPr>
        <p:grpSp>
          <p:nvGrpSpPr>
            <p:cNvPr id="40" name="组合 39"/>
            <p:cNvGrpSpPr/>
            <p:nvPr/>
          </p:nvGrpSpPr>
          <p:grpSpPr>
            <a:xfrm>
              <a:off x="219974" y="2358416"/>
              <a:ext cx="8704052" cy="1666791"/>
              <a:chOff x="219974" y="1604516"/>
              <a:chExt cx="8704052" cy="1554335"/>
            </a:xfrm>
            <a:effectLst>
              <a:outerShdw blurRad="50800" dist="69850" dir="2700000" algn="tl" rotWithShape="0">
                <a:prstClr val="black">
                  <a:alpha val="40000"/>
                </a:prstClr>
              </a:outerShdw>
            </a:effectLst>
          </p:grpSpPr>
          <p:sp>
            <p:nvSpPr>
              <p:cNvPr id="42" name="矩形: 圆角 41"/>
              <p:cNvSpPr/>
              <p:nvPr/>
            </p:nvSpPr>
            <p:spPr>
              <a:xfrm>
                <a:off x="219974" y="1604516"/>
                <a:ext cx="8704052" cy="1554335"/>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顶角 42"/>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10" name="矩形 9"/>
          <p:cNvSpPr/>
          <p:nvPr/>
        </p:nvSpPr>
        <p:spPr>
          <a:xfrm>
            <a:off x="302268" y="2185450"/>
            <a:ext cx="8401786" cy="1754326"/>
          </a:xfrm>
          <a:prstGeom prst="rect">
            <a:avLst/>
          </a:prstGeom>
        </p:spPr>
        <p:txBody>
          <a:bodyPr wrap="square">
            <a:spAutoFit/>
          </a:bodyPr>
          <a:lstStyle/>
          <a:p>
            <a:r>
              <a:rPr lang="en-US" altLang="zh-CN" dirty="0">
                <a:solidFill>
                  <a:srgbClr val="2B91AF"/>
                </a:solidFill>
                <a:latin typeface="Consolas" panose="020B0609020204030204" pitchFamily="49" charset="0"/>
                <a:ea typeface="新宋体" panose="02010609030101010101" pitchFamily="49" charset="-122"/>
              </a:rPr>
              <a:t>vector</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&gt; vi;</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err="1">
                <a:solidFill>
                  <a:srgbClr val="000000"/>
                </a:solidFill>
                <a:latin typeface="Consolas" panose="020B0609020204030204" pitchFamily="49" charset="0"/>
                <a:ea typeface="新宋体" panose="02010609030101010101" pitchFamily="49" charset="-122"/>
              </a:rPr>
              <a:t>cout</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预留前， 容量：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vi.capacity</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大小：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vi.size</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err="1">
                <a:solidFill>
                  <a:srgbClr val="000000"/>
                </a:solidFill>
                <a:latin typeface="Consolas" panose="020B0609020204030204" pitchFamily="49" charset="0"/>
                <a:ea typeface="新宋体" panose="02010609030101010101" pitchFamily="49" charset="-122"/>
              </a:rPr>
              <a:t>endl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err="1">
                <a:solidFill>
                  <a:srgbClr val="000000"/>
                </a:solidFill>
                <a:latin typeface="Consolas" panose="020B0609020204030204" pitchFamily="49" charset="0"/>
                <a:ea typeface="新宋体" panose="02010609030101010101" pitchFamily="49" charset="-122"/>
              </a:rPr>
              <a:t>vi.reserve</a:t>
            </a:r>
            <a:r>
              <a:rPr lang="en-US" altLang="zh-CN" dirty="0">
                <a:solidFill>
                  <a:srgbClr val="000000"/>
                </a:solidFill>
                <a:latin typeface="Consolas" panose="020B0609020204030204" pitchFamily="49" charset="0"/>
                <a:ea typeface="新宋体" panose="02010609030101010101" pitchFamily="49" charset="-122"/>
              </a:rPr>
              <a:t>(1000);</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err="1">
                <a:solidFill>
                  <a:srgbClr val="000000"/>
                </a:solidFill>
                <a:latin typeface="Consolas" panose="020B0609020204030204" pitchFamily="49" charset="0"/>
                <a:ea typeface="新宋体" panose="02010609030101010101" pitchFamily="49" charset="-122"/>
              </a:rPr>
              <a:t>cout</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预留后， 容量：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vi.capacity</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大小：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vi.size</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err="1">
                <a:solidFill>
                  <a:srgbClr val="000000"/>
                </a:solidFill>
                <a:latin typeface="Consolas" panose="020B0609020204030204" pitchFamily="49" charset="0"/>
                <a:ea typeface="新宋体" panose="02010609030101010101" pitchFamily="49" charset="-122"/>
              </a:rPr>
              <a:t>endl</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1" name="矩形 10"/>
          <p:cNvSpPr/>
          <p:nvPr/>
        </p:nvSpPr>
        <p:spPr>
          <a:xfrm>
            <a:off x="244190" y="4705202"/>
            <a:ext cx="8313884" cy="646331"/>
          </a:xfrm>
          <a:prstGeom prst="rect">
            <a:avLst/>
          </a:prstGeom>
        </p:spPr>
        <p:txBody>
          <a:bodyPr wrap="square">
            <a:spAutoFit/>
          </a:bodyPr>
          <a:lstStyle/>
          <a:p>
            <a:r>
              <a:rPr lang="en-US" altLang="zh-CN" dirty="0">
                <a:solidFill>
                  <a:srgbClr val="000000"/>
                </a:solidFill>
                <a:latin typeface="LMSans10-Regular-Identity-H"/>
              </a:rPr>
              <a:t>reserve </a:t>
            </a:r>
            <a:r>
              <a:rPr lang="zh-CN" altLang="en-US" dirty="0">
                <a:solidFill>
                  <a:srgbClr val="000000"/>
                </a:solidFill>
                <a:latin typeface="MicrosoftYaHei"/>
              </a:rPr>
              <a:t>只重新分配内存空间，改变它的容量，但不会对</a:t>
            </a:r>
            <a:r>
              <a:rPr lang="en-US" altLang="zh-CN" dirty="0">
                <a:solidFill>
                  <a:srgbClr val="000000"/>
                </a:solidFill>
                <a:latin typeface="LMSans10-Regular-Identity-H"/>
              </a:rPr>
              <a:t>vector </a:t>
            </a:r>
            <a:r>
              <a:rPr lang="zh-CN" altLang="en-US" dirty="0">
                <a:solidFill>
                  <a:srgbClr val="000000"/>
                </a:solidFill>
                <a:latin typeface="MicrosoftYaHei"/>
              </a:rPr>
              <a:t>产生 </a:t>
            </a:r>
            <a:r>
              <a:rPr lang="en-US" altLang="zh-CN" dirty="0">
                <a:solidFill>
                  <a:srgbClr val="000000"/>
                </a:solidFill>
                <a:latin typeface="LMSans10-Regular-Identity-H"/>
              </a:rPr>
              <a:t>resize </a:t>
            </a:r>
            <a:r>
              <a:rPr lang="zh-CN" altLang="en-US" dirty="0">
                <a:solidFill>
                  <a:srgbClr val="000000"/>
                </a:solidFill>
                <a:latin typeface="MicrosoftYaHei"/>
              </a:rPr>
              <a:t>行为，因此容器中的</a:t>
            </a:r>
            <a:r>
              <a:rPr lang="zh-CN" altLang="en-US" dirty="0">
                <a:solidFill>
                  <a:srgbClr val="FF0000"/>
                </a:solidFill>
                <a:latin typeface="MicrosoftYaHei"/>
              </a:rPr>
              <a:t>内容不变</a:t>
            </a:r>
            <a:endParaRPr lang="zh-CN" altLang="en-US" dirty="0"/>
          </a:p>
        </p:txBody>
      </p:sp>
      <p:sp>
        <p:nvSpPr>
          <p:cNvPr id="18" name="矩形 17"/>
          <p:cNvSpPr/>
          <p:nvPr/>
        </p:nvSpPr>
        <p:spPr>
          <a:xfrm>
            <a:off x="229600" y="6081564"/>
            <a:ext cx="5318944" cy="646331"/>
          </a:xfrm>
          <a:prstGeom prst="rect">
            <a:avLst/>
          </a:prstGeom>
        </p:spPr>
        <p:txBody>
          <a:bodyPr wrap="square">
            <a:spAutoFit/>
          </a:bodyPr>
          <a:lstStyle/>
          <a:p>
            <a:r>
              <a:rPr lang="zh-CN" altLang="en-US" dirty="0">
                <a:solidFill>
                  <a:srgbClr val="000000"/>
                </a:solidFill>
                <a:latin typeface="MicrosoftYaHei"/>
              </a:rPr>
              <a:t>输出：预留前，容量： </a:t>
            </a:r>
            <a:r>
              <a:rPr lang="en-US" altLang="zh-CN" dirty="0">
                <a:solidFill>
                  <a:srgbClr val="000000"/>
                </a:solidFill>
                <a:latin typeface="LMSans10-Regular-Identity-H"/>
              </a:rPr>
              <a:t>0</a:t>
            </a:r>
            <a:r>
              <a:rPr lang="zh-CN" altLang="en-US" dirty="0">
                <a:solidFill>
                  <a:srgbClr val="000000"/>
                </a:solidFill>
                <a:latin typeface="MicrosoftYaHei"/>
              </a:rPr>
              <a:t>，大小： </a:t>
            </a:r>
            <a:r>
              <a:rPr lang="en-US" altLang="zh-CN" dirty="0">
                <a:solidFill>
                  <a:srgbClr val="000000"/>
                </a:solidFill>
                <a:latin typeface="LMSans10-Regular-Identity-H"/>
              </a:rPr>
              <a:t>0</a:t>
            </a:r>
            <a:br>
              <a:rPr lang="en-US" altLang="zh-CN" dirty="0">
                <a:solidFill>
                  <a:srgbClr val="000000"/>
                </a:solidFill>
                <a:latin typeface="LMSans10-Regular-Identity-H"/>
              </a:rPr>
            </a:br>
            <a:r>
              <a:rPr lang="zh-CN" altLang="en-US" dirty="0">
                <a:solidFill>
                  <a:srgbClr val="000000"/>
                </a:solidFill>
                <a:latin typeface="MicrosoftYaHei"/>
              </a:rPr>
              <a:t>输出：预留后，容量： </a:t>
            </a:r>
            <a:r>
              <a:rPr lang="en-US" altLang="zh-CN" dirty="0">
                <a:solidFill>
                  <a:srgbClr val="000000"/>
                </a:solidFill>
                <a:latin typeface="LMSans10-Regular-Identity-H"/>
              </a:rPr>
              <a:t>1000</a:t>
            </a:r>
            <a:r>
              <a:rPr lang="zh-CN" altLang="en-US" dirty="0">
                <a:solidFill>
                  <a:srgbClr val="000000"/>
                </a:solidFill>
                <a:latin typeface="MicrosoftYaHei"/>
              </a:rPr>
              <a:t>，大小： </a:t>
            </a:r>
            <a:r>
              <a:rPr lang="en-US" altLang="zh-CN" dirty="0">
                <a:solidFill>
                  <a:srgbClr val="000000"/>
                </a:solidFill>
                <a:latin typeface="LMSans10-Regular-Identity-H"/>
              </a:rPr>
              <a:t>0</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87016" y="1129049"/>
            <a:ext cx="8734243" cy="1796178"/>
            <a:chOff x="219974" y="2358412"/>
            <a:chExt cx="8704052" cy="2317671"/>
          </a:xfrm>
        </p:grpSpPr>
        <p:grpSp>
          <p:nvGrpSpPr>
            <p:cNvPr id="25" name="组合 24"/>
            <p:cNvGrpSpPr/>
            <p:nvPr/>
          </p:nvGrpSpPr>
          <p:grpSpPr>
            <a:xfrm>
              <a:off x="219974" y="2358413"/>
              <a:ext cx="8704052" cy="2317670"/>
              <a:chOff x="219974" y="1604514"/>
              <a:chExt cx="8704052" cy="2161300"/>
            </a:xfrm>
            <a:effectLst>
              <a:outerShdw blurRad="50800" dist="69850" dir="2700000" algn="tl" rotWithShape="0">
                <a:prstClr val="black">
                  <a:alpha val="40000"/>
                </a:prstClr>
              </a:outerShdw>
            </a:effectLst>
          </p:grpSpPr>
          <p:sp>
            <p:nvSpPr>
              <p:cNvPr id="27" name="矩形: 圆角 26"/>
              <p:cNvSpPr/>
              <p:nvPr/>
            </p:nvSpPr>
            <p:spPr>
              <a:xfrm>
                <a:off x="219974" y="1604514"/>
                <a:ext cx="8704052" cy="216130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95702"/>
            </a:xfrm>
            <a:prstGeom prst="rect">
              <a:avLst/>
            </a:prstGeom>
          </p:spPr>
          <p:txBody>
            <a:bodyPr wrap="square">
              <a:spAutoFit/>
            </a:bodyPr>
            <a:lstStyle/>
            <a:p>
              <a:r>
                <a:rPr lang="zh-CN" altLang="en-US" sz="2400" dirty="0">
                  <a:solidFill>
                    <a:schemeClr val="bg1"/>
                  </a:solidFill>
                </a:rPr>
                <a:t>使用有序的 </a:t>
              </a:r>
              <a:r>
                <a:rPr lang="en-US" altLang="zh-CN" sz="2400" dirty="0">
                  <a:solidFill>
                    <a:schemeClr val="bg1"/>
                  </a:solidFill>
                </a:rPr>
                <a:t>vector </a:t>
              </a:r>
              <a:r>
                <a:rPr lang="zh-CN" altLang="en-US" sz="2400" dirty="0">
                  <a:solidFill>
                    <a:schemeClr val="bg1"/>
                  </a:solidFill>
                </a:rPr>
                <a:t>容器</a:t>
              </a:r>
              <a:endParaRPr lang="zh-CN" altLang="en-US" sz="2400" dirty="0">
                <a:solidFill>
                  <a:schemeClr val="bg1"/>
                </a:solidFill>
              </a:endParaRPr>
            </a:p>
          </p:txBody>
        </p:sp>
      </p:grpSp>
      <p:sp>
        <p:nvSpPr>
          <p:cNvPr id="9" name="矩形 8"/>
          <p:cNvSpPr/>
          <p:nvPr/>
        </p:nvSpPr>
        <p:spPr>
          <a:xfrm>
            <a:off x="265112" y="1669724"/>
            <a:ext cx="840178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若操作是分阶段的，如先插入后查询操作，则可按以下步骤提高程序性能：</a:t>
            </a:r>
            <a:endParaRPr lang="en-US" altLang="zh-CN" dirty="0"/>
          </a:p>
        </p:txBody>
      </p:sp>
      <p:sp>
        <p:nvSpPr>
          <p:cNvPr id="50" name="矩形 49"/>
          <p:cNvSpPr/>
          <p:nvPr/>
        </p:nvSpPr>
        <p:spPr>
          <a:xfrm>
            <a:off x="513687" y="1957868"/>
            <a:ext cx="7689280" cy="923330"/>
          </a:xfrm>
          <a:prstGeom prst="rect">
            <a:avLst/>
          </a:prstGeom>
        </p:spPr>
        <p:txBody>
          <a:bodyPr wrap="square">
            <a:spAutoFit/>
          </a:bodyPr>
          <a:lstStyle/>
          <a:p>
            <a:pPr marL="342900" indent="-342900">
              <a:buClr>
                <a:srgbClr val="262686"/>
              </a:buClr>
              <a:buSzPct val="80000"/>
              <a:buFont typeface="+mj-lt"/>
              <a:buAutoNum type="arabicPeriod"/>
            </a:pPr>
            <a:r>
              <a:rPr lang="zh-CN" altLang="en-US" dirty="0"/>
              <a:t>使用</a:t>
            </a:r>
            <a:r>
              <a:rPr lang="zh-CN" altLang="en-US" dirty="0">
                <a:solidFill>
                  <a:srgbClr val="FF0000"/>
                </a:solidFill>
              </a:rPr>
              <a:t>有序关联容器</a:t>
            </a:r>
            <a:r>
              <a:rPr lang="zh-CN" altLang="en-US" dirty="0"/>
              <a:t>完成插入 </a:t>
            </a:r>
            <a:endParaRPr lang="en-US" altLang="zh-CN" dirty="0"/>
          </a:p>
          <a:p>
            <a:pPr marL="342900" indent="-342900">
              <a:buClr>
                <a:srgbClr val="262686"/>
              </a:buClr>
              <a:buSzPct val="80000"/>
              <a:buFont typeface="+mj-lt"/>
              <a:buAutoNum type="arabicPeriod"/>
            </a:pPr>
            <a:r>
              <a:rPr lang="zh-CN" altLang="en-US" dirty="0"/>
              <a:t>使用关联容器创建</a:t>
            </a:r>
            <a:r>
              <a:rPr lang="zh-CN" altLang="en-US" dirty="0">
                <a:solidFill>
                  <a:srgbClr val="FF0000"/>
                </a:solidFill>
              </a:rPr>
              <a:t>有序 </a:t>
            </a:r>
            <a:r>
              <a:rPr lang="en-US" altLang="zh-CN" dirty="0">
                <a:solidFill>
                  <a:srgbClr val="FF0000"/>
                </a:solidFill>
              </a:rPr>
              <a:t>vector </a:t>
            </a:r>
            <a:endParaRPr lang="en-US" altLang="zh-CN" dirty="0">
              <a:solidFill>
                <a:srgbClr val="FF0000"/>
              </a:solidFill>
            </a:endParaRPr>
          </a:p>
          <a:p>
            <a:pPr marL="342900" indent="-342900">
              <a:buClr>
                <a:srgbClr val="262686"/>
              </a:buClr>
              <a:buSzPct val="80000"/>
              <a:buFont typeface="+mj-lt"/>
              <a:buAutoNum type="arabicPeriod"/>
            </a:pPr>
            <a:r>
              <a:rPr lang="zh-CN" altLang="en-US" dirty="0"/>
              <a:t>使用 </a:t>
            </a:r>
            <a:r>
              <a:rPr lang="en-US" altLang="zh-CN" dirty="0"/>
              <a:t>vector </a:t>
            </a:r>
            <a:r>
              <a:rPr lang="zh-CN" altLang="en-US" dirty="0"/>
              <a:t>进行查询 </a:t>
            </a:r>
            <a:endParaRPr lang="en-US" altLang="zh-CN" dirty="0"/>
          </a:p>
        </p:txBody>
      </p:sp>
      <p:grpSp>
        <p:nvGrpSpPr>
          <p:cNvPr id="52" name="组合 51"/>
          <p:cNvGrpSpPr/>
          <p:nvPr/>
        </p:nvGrpSpPr>
        <p:grpSpPr>
          <a:xfrm>
            <a:off x="265112" y="3169342"/>
            <a:ext cx="6027520" cy="2724714"/>
            <a:chOff x="219974" y="2358412"/>
            <a:chExt cx="8704052" cy="3855836"/>
          </a:xfrm>
        </p:grpSpPr>
        <p:grpSp>
          <p:nvGrpSpPr>
            <p:cNvPr id="53" name="组合 52"/>
            <p:cNvGrpSpPr/>
            <p:nvPr/>
          </p:nvGrpSpPr>
          <p:grpSpPr>
            <a:xfrm>
              <a:off x="219974" y="2358416"/>
              <a:ext cx="8704052" cy="3855832"/>
              <a:chOff x="219974" y="1604516"/>
              <a:chExt cx="8704052" cy="3595685"/>
            </a:xfrm>
            <a:effectLst>
              <a:outerShdw blurRad="50800" dist="69850" dir="2700000" algn="tl" rotWithShape="0">
                <a:prstClr val="black">
                  <a:alpha val="40000"/>
                </a:prstClr>
              </a:outerShdw>
            </a:effectLst>
          </p:grpSpPr>
          <p:sp>
            <p:nvSpPr>
              <p:cNvPr id="55" name="矩形: 圆角 54"/>
              <p:cNvSpPr/>
              <p:nvPr/>
            </p:nvSpPr>
            <p:spPr>
              <a:xfrm>
                <a:off x="219974" y="1604516"/>
                <a:ext cx="8704052" cy="359568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4" name="矩形 53"/>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示例如下</a:t>
              </a:r>
              <a:endParaRPr lang="zh-CN" altLang="en-US" sz="2400" dirty="0">
                <a:solidFill>
                  <a:schemeClr val="bg1"/>
                </a:solidFill>
              </a:endParaRPr>
            </a:p>
          </p:txBody>
        </p:sp>
      </p:grpSp>
      <p:sp>
        <p:nvSpPr>
          <p:cNvPr id="20" name="矩形 19"/>
          <p:cNvSpPr/>
          <p:nvPr/>
        </p:nvSpPr>
        <p:spPr>
          <a:xfrm>
            <a:off x="386561" y="3598270"/>
            <a:ext cx="5907467" cy="2062103"/>
          </a:xfrm>
          <a:prstGeom prst="rect">
            <a:avLst/>
          </a:prstGeom>
        </p:spPr>
        <p:txBody>
          <a:bodyPr wrap="square">
            <a:spAutoFit/>
          </a:bodyPr>
          <a:lstStyle/>
          <a:p>
            <a:r>
              <a:rPr lang="en-US" altLang="zh-CN" sz="1600" dirty="0">
                <a:solidFill>
                  <a:srgbClr val="000000"/>
                </a:solidFill>
                <a:latin typeface="Consolas" panose="020B0609020204030204" pitchFamily="49" charset="0"/>
              </a:rPr>
              <a:t>multiset&lt;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s;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利用</a:t>
            </a:r>
            <a:r>
              <a:rPr lang="en-US" altLang="zh-CN" sz="1600" dirty="0" err="1">
                <a:solidFill>
                  <a:srgbClr val="008000"/>
                </a:solidFill>
                <a:latin typeface="Consolas" panose="020B0609020204030204" pitchFamily="49" charset="0"/>
              </a:rPr>
              <a:t>multset</a:t>
            </a:r>
            <a:r>
              <a:rPr lang="zh-CN" altLang="en-US" sz="1600" dirty="0">
                <a:solidFill>
                  <a:srgbClr val="008000"/>
                </a:solidFill>
                <a:latin typeface="Consolas" panose="020B0609020204030204" pitchFamily="49" charset="0"/>
                <a:ea typeface="仿宋" panose="02010609060101010101" pitchFamily="49" charset="-122"/>
              </a:rPr>
              <a:t>存放有序元素</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number;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while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cin</a:t>
            </a:r>
            <a:r>
              <a:rPr lang="en-US" altLang="zh-CN" sz="1600" dirty="0">
                <a:solidFill>
                  <a:srgbClr val="000000"/>
                </a:solidFill>
                <a:latin typeface="Consolas" panose="020B0609020204030204" pitchFamily="49" charset="0"/>
              </a:rPr>
              <a:t> &gt;&gt; number)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插入元素</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8000"/>
                </a:solidFill>
                <a:latin typeface="Consolas" panose="020B0609020204030204" pitchFamily="49" charset="0"/>
                <a:ea typeface="仿宋" panose="02010609060101010101" pitchFamily="49" charset="-122"/>
              </a:rPr>
              <a:t>	</a:t>
            </a:r>
            <a:r>
              <a:rPr lang="en-US" altLang="zh-CN" sz="1600" dirty="0" err="1">
                <a:solidFill>
                  <a:srgbClr val="000000"/>
                </a:solidFill>
                <a:latin typeface="Consolas" panose="020B0609020204030204" pitchFamily="49" charset="0"/>
              </a:rPr>
              <a:t>s.insert</a:t>
            </a:r>
            <a:r>
              <a:rPr lang="en-US" altLang="zh-CN" sz="1600" dirty="0">
                <a:solidFill>
                  <a:srgbClr val="000000"/>
                </a:solidFill>
                <a:latin typeface="Consolas" panose="020B0609020204030204" pitchFamily="49" charset="0"/>
              </a:rPr>
              <a:t>(number);</a:t>
            </a:r>
            <a:br>
              <a:rPr lang="en-US" altLang="zh-CN" sz="1600" dirty="0">
                <a:solidFill>
                  <a:srgbClr val="000000"/>
                </a:solidFill>
                <a:latin typeface="Consolas" panose="020B0609020204030204" pitchFamily="49" charset="0"/>
              </a:rPr>
            </a:br>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a:t>
            </a:r>
            <a:r>
              <a:rPr lang="en-US" altLang="zh-CN" sz="1600" dirty="0" err="1">
                <a:solidFill>
                  <a:srgbClr val="000000"/>
                </a:solidFill>
                <a:latin typeface="Consolas" panose="020B0609020204030204" pitchFamily="49" charset="0"/>
              </a:rPr>
              <a:t>s.begin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s.end</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创建有序</a:t>
            </a:r>
            <a:r>
              <a:rPr lang="en-US" altLang="zh-CN" sz="1600" dirty="0">
                <a:solidFill>
                  <a:srgbClr val="008000"/>
                </a:solidFill>
                <a:latin typeface="Consolas" panose="020B0609020204030204" pitchFamily="49" charset="0"/>
              </a:rPr>
              <a:t>vector</a:t>
            </a:r>
            <a:br>
              <a:rPr lang="en-US" altLang="zh-CN" sz="1600" dirty="0">
                <a:solidFill>
                  <a:srgbClr val="008000"/>
                </a:solidFill>
                <a:latin typeface="Consolas" panose="020B0609020204030204" pitchFamily="49" charset="0"/>
              </a:rPr>
            </a:b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binary_search</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v.end</a:t>
            </a:r>
            <a:r>
              <a:rPr lang="en-US" altLang="zh-CN" sz="1600" dirty="0">
                <a:solidFill>
                  <a:srgbClr val="000000"/>
                </a:solidFill>
                <a:latin typeface="Consolas" panose="020B0609020204030204" pitchFamily="49" charset="0"/>
              </a:rPr>
              <a:t>(), 10))</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二分查找</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8000"/>
                </a:solidFill>
                <a:latin typeface="Consolas" panose="020B0609020204030204" pitchFamily="49" charset="0"/>
                <a:ea typeface="仿宋" panose="02010609060101010101" pitchFamily="49" charset="-122"/>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F8040"/>
                </a:solidFill>
                <a:latin typeface="Consolas" panose="020B0609020204030204" pitchFamily="49" charset="0"/>
              </a:rPr>
              <a:t>"10 is found"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else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F8040"/>
                </a:solidFill>
                <a:latin typeface="Consolas" panose="020B0609020204030204" pitchFamily="49" charset="0"/>
              </a:rPr>
              <a:t>"10 is not found"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grpSp>
        <p:nvGrpSpPr>
          <p:cNvPr id="57" name="组合 56"/>
          <p:cNvGrpSpPr/>
          <p:nvPr/>
        </p:nvGrpSpPr>
        <p:grpSpPr>
          <a:xfrm>
            <a:off x="6434588" y="3169342"/>
            <a:ext cx="2232310" cy="2724713"/>
            <a:chOff x="219974" y="2358412"/>
            <a:chExt cx="8704052" cy="3855835"/>
          </a:xfrm>
        </p:grpSpPr>
        <p:grpSp>
          <p:nvGrpSpPr>
            <p:cNvPr id="58" name="组合 57"/>
            <p:cNvGrpSpPr/>
            <p:nvPr/>
          </p:nvGrpSpPr>
          <p:grpSpPr>
            <a:xfrm>
              <a:off x="219974" y="2358415"/>
              <a:ext cx="8704052" cy="3855832"/>
              <a:chOff x="219974" y="1604515"/>
              <a:chExt cx="8704052" cy="3595686"/>
            </a:xfrm>
            <a:effectLst>
              <a:outerShdw blurRad="50800" dist="69850" dir="2700000" algn="tl" rotWithShape="0">
                <a:prstClr val="black">
                  <a:alpha val="40000"/>
                </a:prstClr>
              </a:outerShdw>
            </a:effectLst>
          </p:grpSpPr>
          <p:sp>
            <p:nvSpPr>
              <p:cNvPr id="60" name="矩形: 圆角 59"/>
              <p:cNvSpPr/>
              <p:nvPr/>
            </p:nvSpPr>
            <p:spPr>
              <a:xfrm>
                <a:off x="219974" y="1604515"/>
                <a:ext cx="8704052" cy="359568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运行结果</a:t>
              </a:r>
              <a:endParaRPr lang="zh-CN" altLang="en-US" sz="2400" dirty="0">
                <a:solidFill>
                  <a:schemeClr val="bg1"/>
                </a:solidFill>
              </a:endParaRPr>
            </a:p>
          </p:txBody>
        </p:sp>
      </p:grpSp>
      <p:sp>
        <p:nvSpPr>
          <p:cNvPr id="21" name="矩形 20"/>
          <p:cNvSpPr/>
          <p:nvPr/>
        </p:nvSpPr>
        <p:spPr>
          <a:xfrm>
            <a:off x="6410959" y="4076377"/>
            <a:ext cx="2232310" cy="923330"/>
          </a:xfrm>
          <a:prstGeom prst="rect">
            <a:avLst/>
          </a:prstGeom>
        </p:spPr>
        <p:txBody>
          <a:bodyPr wrap="square">
            <a:spAutoFit/>
          </a:bodyPr>
          <a:lstStyle/>
          <a:p>
            <a:r>
              <a:rPr lang="zh-CN" altLang="en-US" dirty="0">
                <a:solidFill>
                  <a:srgbClr val="000000"/>
                </a:solidFill>
                <a:latin typeface="MicrosoftYaHei"/>
              </a:rPr>
              <a:t>输入： </a:t>
            </a:r>
            <a:r>
              <a:rPr lang="en-US" altLang="zh-CN" dirty="0">
                <a:solidFill>
                  <a:srgbClr val="000000"/>
                </a:solidFill>
                <a:latin typeface="LMSans10-Regular-Identity-H"/>
              </a:rPr>
              <a:t>10 20 10 30 15 20 10</a:t>
            </a:r>
            <a:br>
              <a:rPr lang="en-US" altLang="zh-CN" dirty="0">
                <a:solidFill>
                  <a:srgbClr val="000000"/>
                </a:solidFill>
                <a:latin typeface="LMSans10-Regular-Identity-H"/>
              </a:rPr>
            </a:br>
            <a:r>
              <a:rPr lang="zh-CN" altLang="en-US" dirty="0">
                <a:solidFill>
                  <a:srgbClr val="000000"/>
                </a:solidFill>
                <a:latin typeface="MicrosoftYaHei"/>
              </a:rPr>
              <a:t>输出： </a:t>
            </a:r>
            <a:r>
              <a:rPr lang="en-US" altLang="zh-CN" dirty="0">
                <a:solidFill>
                  <a:srgbClr val="000000"/>
                </a:solidFill>
                <a:latin typeface="LMSans10-Regular-Identity-H"/>
              </a:rPr>
              <a:t>10 is found</a:t>
            </a:r>
            <a:r>
              <a:rPr lang="en-US" altLang="zh-CN" dirty="0"/>
              <a:t>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87016" y="1129049"/>
            <a:ext cx="8734243" cy="1796178"/>
            <a:chOff x="219974" y="2358412"/>
            <a:chExt cx="8704052" cy="2317671"/>
          </a:xfrm>
        </p:grpSpPr>
        <p:grpSp>
          <p:nvGrpSpPr>
            <p:cNvPr id="25" name="组合 24"/>
            <p:cNvGrpSpPr/>
            <p:nvPr/>
          </p:nvGrpSpPr>
          <p:grpSpPr>
            <a:xfrm>
              <a:off x="219974" y="2358413"/>
              <a:ext cx="8704052" cy="2317670"/>
              <a:chOff x="219974" y="1604514"/>
              <a:chExt cx="8704052" cy="2161300"/>
            </a:xfrm>
            <a:effectLst>
              <a:outerShdw blurRad="50800" dist="69850" dir="2700000" algn="tl" rotWithShape="0">
                <a:prstClr val="black">
                  <a:alpha val="40000"/>
                </a:prstClr>
              </a:outerShdw>
            </a:effectLst>
          </p:grpSpPr>
          <p:sp>
            <p:nvSpPr>
              <p:cNvPr id="27" name="矩形: 圆角 26"/>
              <p:cNvSpPr/>
              <p:nvPr/>
            </p:nvSpPr>
            <p:spPr>
              <a:xfrm>
                <a:off x="219974" y="1604514"/>
                <a:ext cx="8704052" cy="216130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95702"/>
            </a:xfrm>
            <a:prstGeom prst="rect">
              <a:avLst/>
            </a:prstGeom>
          </p:spPr>
          <p:txBody>
            <a:bodyPr wrap="square">
              <a:spAutoFit/>
            </a:bodyPr>
            <a:lstStyle/>
            <a:p>
              <a:r>
                <a:rPr lang="zh-CN" altLang="en-US" sz="2400" dirty="0">
                  <a:solidFill>
                    <a:schemeClr val="bg1"/>
                  </a:solidFill>
                </a:rPr>
                <a:t>正确使用 </a:t>
              </a:r>
              <a:r>
                <a:rPr lang="en-US" altLang="zh-CN" sz="2400" dirty="0">
                  <a:solidFill>
                    <a:schemeClr val="bg1"/>
                  </a:solidFill>
                </a:rPr>
                <a:t>map </a:t>
              </a:r>
              <a:r>
                <a:rPr lang="zh-CN" altLang="en-US" sz="2400" dirty="0">
                  <a:solidFill>
                    <a:schemeClr val="bg1"/>
                  </a:solidFill>
                </a:rPr>
                <a:t>的 </a:t>
              </a:r>
              <a:r>
                <a:rPr lang="en-US" altLang="zh-CN" sz="2400" dirty="0">
                  <a:solidFill>
                    <a:schemeClr val="bg1"/>
                  </a:solidFill>
                </a:rPr>
                <a:t>insert </a:t>
              </a:r>
              <a:r>
                <a:rPr lang="zh-CN" altLang="en-US" sz="2400" dirty="0">
                  <a:solidFill>
                    <a:schemeClr val="bg1"/>
                  </a:solidFill>
                </a:rPr>
                <a:t>和下标运算符</a:t>
              </a:r>
              <a:endParaRPr lang="zh-CN" altLang="en-US" sz="2400" dirty="0">
                <a:solidFill>
                  <a:schemeClr val="bg1"/>
                </a:solidFill>
              </a:endParaRPr>
            </a:p>
          </p:txBody>
        </p:sp>
      </p:grpSp>
      <p:sp>
        <p:nvSpPr>
          <p:cNvPr id="9" name="矩形 8"/>
          <p:cNvSpPr/>
          <p:nvPr/>
        </p:nvSpPr>
        <p:spPr>
          <a:xfrm>
            <a:off x="371107" y="1583509"/>
            <a:ext cx="8401786" cy="369332"/>
          </a:xfrm>
          <a:prstGeom prst="rect">
            <a:avLst/>
          </a:prstGeom>
        </p:spPr>
        <p:txBody>
          <a:bodyPr wrap="square">
            <a:spAutoFit/>
          </a:bodyPr>
          <a:lstStyle/>
          <a:p>
            <a:pPr>
              <a:buClr>
                <a:srgbClr val="262686"/>
              </a:buClr>
              <a:buSzPct val="80000"/>
            </a:pPr>
            <a:r>
              <a:rPr lang="zh-CN" altLang="en-US" dirty="0"/>
              <a:t>对于 </a:t>
            </a:r>
            <a:r>
              <a:rPr lang="en-US" altLang="zh-CN" dirty="0"/>
              <a:t>map </a:t>
            </a:r>
            <a:r>
              <a:rPr lang="zh-CN" altLang="en-US" dirty="0"/>
              <a:t>来说，其成员 </a:t>
            </a:r>
            <a:r>
              <a:rPr lang="en-US" altLang="zh-CN" dirty="0"/>
              <a:t>insert </a:t>
            </a:r>
            <a:r>
              <a:rPr lang="zh-CN" altLang="en-US" dirty="0"/>
              <a:t>和下标运算符有着不同的功能：</a:t>
            </a:r>
            <a:endParaRPr lang="en-US" altLang="zh-CN" dirty="0"/>
          </a:p>
        </p:txBody>
      </p:sp>
      <p:sp>
        <p:nvSpPr>
          <p:cNvPr id="50" name="矩形 49"/>
          <p:cNvSpPr/>
          <p:nvPr/>
        </p:nvSpPr>
        <p:spPr>
          <a:xfrm>
            <a:off x="687211" y="1946602"/>
            <a:ext cx="7689280" cy="923330"/>
          </a:xfrm>
          <a:prstGeom prst="rect">
            <a:avLst/>
          </a:prstGeom>
        </p:spPr>
        <p:txBody>
          <a:bodyPr wrap="square">
            <a:spAutoFit/>
          </a:bodyPr>
          <a:lstStyle/>
          <a:p>
            <a:pPr marL="342900" indent="-342900">
              <a:buClr>
                <a:srgbClr val="262686"/>
              </a:buClr>
              <a:buSzPct val="80000"/>
              <a:buFont typeface="Wingdings" panose="05000000000000000000" pitchFamily="2" charset="2"/>
              <a:buChar char="l"/>
            </a:pPr>
            <a:r>
              <a:rPr lang="zh-CN" altLang="en-US" dirty="0"/>
              <a:t>使用下标运算符意味着可能插入新的元素或覆盖已有元素的值 </a:t>
            </a:r>
            <a:endParaRPr lang="en-US" altLang="zh-CN" dirty="0"/>
          </a:p>
          <a:p>
            <a:pPr marL="342900" indent="-342900">
              <a:buClr>
                <a:srgbClr val="262686"/>
              </a:buClr>
              <a:buSzPct val="80000"/>
              <a:buFont typeface="Wingdings" panose="05000000000000000000" pitchFamily="2" charset="2"/>
              <a:buChar char="l"/>
            </a:pPr>
            <a:r>
              <a:rPr lang="en-US" altLang="zh-CN" dirty="0"/>
              <a:t>insert </a:t>
            </a:r>
            <a:r>
              <a:rPr lang="zh-CN" altLang="en-US" dirty="0"/>
              <a:t>专用于插入，不会覆盖已有元素 </a:t>
            </a:r>
            <a:endParaRPr lang="en-US" altLang="zh-CN" dirty="0"/>
          </a:p>
          <a:p>
            <a:pPr marL="342900" indent="-342900">
              <a:buClr>
                <a:srgbClr val="262686"/>
              </a:buClr>
              <a:buSzPct val="80000"/>
              <a:buFont typeface="Wingdings" panose="05000000000000000000" pitchFamily="2" charset="2"/>
              <a:buChar char="l"/>
            </a:pPr>
            <a:r>
              <a:rPr lang="en-US" altLang="zh-CN" dirty="0"/>
              <a:t>at </a:t>
            </a:r>
            <a:r>
              <a:rPr lang="zh-CN" altLang="en-US" dirty="0"/>
              <a:t>成员则只对元素进行访问 </a:t>
            </a:r>
            <a:endParaRPr lang="en-US" altLang="zh-CN" dirty="0"/>
          </a:p>
        </p:txBody>
      </p:sp>
      <p:grpSp>
        <p:nvGrpSpPr>
          <p:cNvPr id="52" name="组合 51"/>
          <p:cNvGrpSpPr/>
          <p:nvPr/>
        </p:nvGrpSpPr>
        <p:grpSpPr>
          <a:xfrm>
            <a:off x="265112" y="4031978"/>
            <a:ext cx="6027520" cy="2204915"/>
            <a:chOff x="219974" y="2358412"/>
            <a:chExt cx="8704052" cy="3120251"/>
          </a:xfrm>
        </p:grpSpPr>
        <p:grpSp>
          <p:nvGrpSpPr>
            <p:cNvPr id="53" name="组合 52"/>
            <p:cNvGrpSpPr/>
            <p:nvPr/>
          </p:nvGrpSpPr>
          <p:grpSpPr>
            <a:xfrm>
              <a:off x="219974" y="2358417"/>
              <a:ext cx="8704052" cy="3120246"/>
              <a:chOff x="219974" y="1604517"/>
              <a:chExt cx="8704052" cy="2909728"/>
            </a:xfrm>
            <a:effectLst>
              <a:outerShdw blurRad="50800" dist="69850" dir="2700000" algn="tl" rotWithShape="0">
                <a:prstClr val="black">
                  <a:alpha val="40000"/>
                </a:prstClr>
              </a:outerShdw>
            </a:effectLst>
          </p:grpSpPr>
          <p:sp>
            <p:nvSpPr>
              <p:cNvPr id="55" name="矩形: 圆角 54"/>
              <p:cNvSpPr/>
              <p:nvPr/>
            </p:nvSpPr>
            <p:spPr>
              <a:xfrm>
                <a:off x="219974" y="1604517"/>
                <a:ext cx="8704052" cy="290972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4" name="矩形 53"/>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例 </a:t>
              </a:r>
              <a:r>
                <a:rPr lang="en-US" altLang="zh-CN" sz="2400" dirty="0">
                  <a:solidFill>
                    <a:schemeClr val="bg1"/>
                  </a:solidFill>
                </a:rPr>
                <a:t>11.2</a:t>
              </a:r>
              <a:endParaRPr lang="zh-CN" altLang="en-US" sz="2400" dirty="0">
                <a:solidFill>
                  <a:schemeClr val="bg1"/>
                </a:solidFill>
              </a:endParaRPr>
            </a:p>
          </p:txBody>
        </p:sp>
      </p:grpSp>
      <p:grpSp>
        <p:nvGrpSpPr>
          <p:cNvPr id="57" name="组合 56"/>
          <p:cNvGrpSpPr/>
          <p:nvPr/>
        </p:nvGrpSpPr>
        <p:grpSpPr>
          <a:xfrm>
            <a:off x="6434588" y="4031978"/>
            <a:ext cx="2232310" cy="2204914"/>
            <a:chOff x="219974" y="2358412"/>
            <a:chExt cx="8704052" cy="3120250"/>
          </a:xfrm>
        </p:grpSpPr>
        <p:grpSp>
          <p:nvGrpSpPr>
            <p:cNvPr id="58" name="组合 57"/>
            <p:cNvGrpSpPr/>
            <p:nvPr/>
          </p:nvGrpSpPr>
          <p:grpSpPr>
            <a:xfrm>
              <a:off x="219974" y="2358416"/>
              <a:ext cx="8704052" cy="3120246"/>
              <a:chOff x="219974" y="1604516"/>
              <a:chExt cx="8704052" cy="2909729"/>
            </a:xfrm>
            <a:effectLst>
              <a:outerShdw blurRad="50800" dist="69850" dir="2700000" algn="tl" rotWithShape="0">
                <a:prstClr val="black">
                  <a:alpha val="40000"/>
                </a:prstClr>
              </a:outerShdw>
            </a:effectLst>
          </p:grpSpPr>
          <p:sp>
            <p:nvSpPr>
              <p:cNvPr id="60" name="矩形: 圆角 59"/>
              <p:cNvSpPr/>
              <p:nvPr/>
            </p:nvSpPr>
            <p:spPr>
              <a:xfrm>
                <a:off x="219974" y="1604516"/>
                <a:ext cx="8704052" cy="290972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运行结果</a:t>
              </a:r>
              <a:endParaRPr lang="zh-CN" altLang="en-US" sz="2400" dirty="0">
                <a:solidFill>
                  <a:schemeClr val="bg1"/>
                </a:solidFill>
              </a:endParaRPr>
            </a:p>
          </p:txBody>
        </p:sp>
      </p:grpSp>
      <p:sp>
        <p:nvSpPr>
          <p:cNvPr id="21" name="矩形 20"/>
          <p:cNvSpPr/>
          <p:nvPr/>
        </p:nvSpPr>
        <p:spPr>
          <a:xfrm>
            <a:off x="6434588" y="4533774"/>
            <a:ext cx="2232310" cy="1815882"/>
          </a:xfrm>
          <a:prstGeom prst="rect">
            <a:avLst/>
          </a:prstGeom>
        </p:spPr>
        <p:txBody>
          <a:bodyPr wrap="square">
            <a:spAutoFit/>
          </a:bodyPr>
          <a:lstStyle/>
          <a:p>
            <a:r>
              <a:rPr lang="zh-CN" altLang="en-US" sz="1600" dirty="0"/>
              <a:t>输入： </a:t>
            </a:r>
            <a:r>
              <a:rPr lang="en-US" altLang="zh-CN" sz="1600" dirty="0"/>
              <a:t>1 2 4 4 5 3 2 4 7 0 2</a:t>
            </a:r>
            <a:br>
              <a:rPr lang="en-US" altLang="zh-CN" sz="1600" dirty="0"/>
            </a:br>
            <a:r>
              <a:rPr lang="zh-CN" altLang="en-US" sz="1600" dirty="0"/>
              <a:t>输出：</a:t>
            </a:r>
            <a:br>
              <a:rPr lang="zh-CN" altLang="en-US" sz="1600" dirty="0"/>
            </a:br>
            <a:r>
              <a:rPr lang="en-US" altLang="zh-CN" sz="1600" dirty="0"/>
              <a:t>0: 1</a:t>
            </a:r>
            <a:br>
              <a:rPr lang="en-US" altLang="zh-CN" sz="1600" dirty="0"/>
            </a:br>
            <a:r>
              <a:rPr lang="en-US" altLang="zh-CN" sz="1600" dirty="0"/>
              <a:t>1: 1</a:t>
            </a:r>
            <a:br>
              <a:rPr lang="en-US" altLang="zh-CN" sz="1600" dirty="0"/>
            </a:br>
            <a:r>
              <a:rPr lang="en-US" altLang="zh-CN" sz="1600" dirty="0"/>
              <a:t>2: 3</a:t>
            </a:r>
            <a:r>
              <a:rPr lang="zh-CN" altLang="en-US" sz="1600" dirty="0"/>
              <a:t> </a:t>
            </a:r>
            <a:br>
              <a:rPr lang="zh-CN" altLang="en-US" sz="1600" dirty="0"/>
            </a:br>
            <a:endParaRPr lang="zh-CN" altLang="en-US" sz="1600" dirty="0"/>
          </a:p>
        </p:txBody>
      </p:sp>
      <p:sp>
        <p:nvSpPr>
          <p:cNvPr id="2" name="矩形 1"/>
          <p:cNvSpPr/>
          <p:nvPr/>
        </p:nvSpPr>
        <p:spPr>
          <a:xfrm>
            <a:off x="385789" y="4503696"/>
            <a:ext cx="5906843" cy="1569660"/>
          </a:xfrm>
          <a:prstGeom prst="rect">
            <a:avLst/>
          </a:prstGeom>
        </p:spPr>
        <p:txBody>
          <a:bodyPr wrap="square">
            <a:spAutoFit/>
          </a:bodyPr>
          <a:lstStyle/>
          <a:p>
            <a:r>
              <a:rPr lang="en-US" altLang="zh-CN" sz="1600" dirty="0">
                <a:solidFill>
                  <a:srgbClr val="008080"/>
                </a:solidFill>
                <a:latin typeface="Consolas" panose="020B0609020204030204" pitchFamily="49" charset="0"/>
              </a:rPr>
              <a:t>map</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counter;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number;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while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cin</a:t>
            </a:r>
            <a:r>
              <a:rPr lang="en-US" altLang="zh-CN" sz="1600" dirty="0">
                <a:solidFill>
                  <a:srgbClr val="000000"/>
                </a:solidFill>
                <a:latin typeface="Consolas" panose="020B0609020204030204" pitchFamily="49" charset="0"/>
              </a:rPr>
              <a:t> &gt;&gt; number)</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++counter[number];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for </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counter)</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i.first</a:t>
            </a:r>
            <a:r>
              <a:rPr lang="en-US" altLang="zh-CN" sz="1600" dirty="0">
                <a:solidFill>
                  <a:srgbClr val="000000"/>
                </a:solidFill>
                <a:latin typeface="Consolas" panose="020B0609020204030204" pitchFamily="49" charset="0"/>
              </a:rPr>
              <a:t> &lt;&lt; </a:t>
            </a:r>
            <a:r>
              <a:rPr lang="en-US" altLang="zh-CN" sz="1600" dirty="0">
                <a:solidFill>
                  <a:srgbClr val="BF8040"/>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i.second</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3" name="矩形 2"/>
          <p:cNvSpPr/>
          <p:nvPr/>
        </p:nvSpPr>
        <p:spPr>
          <a:xfrm>
            <a:off x="265112" y="3225820"/>
            <a:ext cx="6944264" cy="369332"/>
          </a:xfrm>
          <a:prstGeom prst="rect">
            <a:avLst/>
          </a:prstGeom>
        </p:spPr>
        <p:txBody>
          <a:bodyPr wrap="square">
            <a:spAutoFit/>
          </a:bodyPr>
          <a:lstStyle/>
          <a:p>
            <a:r>
              <a:rPr lang="zh-CN" altLang="en-US" dirty="0">
                <a:solidFill>
                  <a:srgbClr val="000000"/>
                </a:solidFill>
                <a:latin typeface="MicrosoftYaHei"/>
              </a:rPr>
              <a:t>若</a:t>
            </a:r>
            <a:r>
              <a:rPr lang="zh-CN" altLang="en-US" dirty="0">
                <a:solidFill>
                  <a:srgbClr val="FF0000"/>
                </a:solidFill>
                <a:latin typeface="MicrosoftYaHei"/>
              </a:rPr>
              <a:t>不在意</a:t>
            </a:r>
            <a:r>
              <a:rPr lang="zh-CN" altLang="en-US" dirty="0">
                <a:solidFill>
                  <a:srgbClr val="000000"/>
                </a:solidFill>
                <a:latin typeface="MicrosoftYaHei"/>
              </a:rPr>
              <a:t>下标运算符是否会</a:t>
            </a:r>
            <a:r>
              <a:rPr lang="zh-CN" altLang="en-US" dirty="0">
                <a:solidFill>
                  <a:srgbClr val="FF0000"/>
                </a:solidFill>
                <a:latin typeface="MicrosoftYaHei"/>
              </a:rPr>
              <a:t>插入新的元素</a:t>
            </a:r>
            <a:r>
              <a:rPr lang="zh-CN" altLang="en-US" dirty="0">
                <a:solidFill>
                  <a:srgbClr val="000000"/>
                </a:solidFill>
                <a:latin typeface="MicrosoftYaHei"/>
              </a:rPr>
              <a:t>，则可尽情使用。比如：</a:t>
            </a:r>
            <a:r>
              <a:rPr lang="zh-CN" altLang="en-US" dirty="0"/>
              <a:t>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p:cNvGrpSpPr/>
          <p:nvPr/>
        </p:nvGrpSpPr>
        <p:grpSpPr>
          <a:xfrm>
            <a:off x="287016" y="1482731"/>
            <a:ext cx="8734243" cy="1158150"/>
            <a:chOff x="219974" y="2358412"/>
            <a:chExt cx="8704052" cy="1494401"/>
          </a:xfrm>
        </p:grpSpPr>
        <p:grpSp>
          <p:nvGrpSpPr>
            <p:cNvPr id="25" name="组合 24"/>
            <p:cNvGrpSpPr/>
            <p:nvPr/>
          </p:nvGrpSpPr>
          <p:grpSpPr>
            <a:xfrm>
              <a:off x="219974" y="2358414"/>
              <a:ext cx="8704052" cy="1494399"/>
              <a:chOff x="219974" y="1604515"/>
              <a:chExt cx="8704052" cy="1393574"/>
            </a:xfrm>
            <a:effectLst>
              <a:outerShdw blurRad="50800" dist="69850" dir="2700000" algn="tl" rotWithShape="0">
                <a:prstClr val="black">
                  <a:alpha val="40000"/>
                </a:prstClr>
              </a:outerShdw>
            </a:effectLst>
          </p:grpSpPr>
          <p:sp>
            <p:nvSpPr>
              <p:cNvPr id="27" name="矩形: 圆角 26"/>
              <p:cNvSpPr/>
              <p:nvPr/>
            </p:nvSpPr>
            <p:spPr>
              <a:xfrm>
                <a:off x="219974" y="1604515"/>
                <a:ext cx="8704052" cy="139357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319175" y="2358412"/>
              <a:ext cx="7472515" cy="595702"/>
            </a:xfrm>
            <a:prstGeom prst="rect">
              <a:avLst/>
            </a:prstGeom>
          </p:spPr>
          <p:txBody>
            <a:bodyPr wrap="square">
              <a:spAutoFit/>
            </a:bodyPr>
            <a:lstStyle/>
            <a:p>
              <a:r>
                <a:rPr lang="zh-CN" altLang="en-US" sz="2400" dirty="0">
                  <a:solidFill>
                    <a:schemeClr val="bg1"/>
                  </a:solidFill>
                </a:rPr>
                <a:t>使用成员函数代替同名的算法</a:t>
              </a:r>
              <a:endParaRPr lang="zh-CN" altLang="en-US" sz="2400" dirty="0">
                <a:solidFill>
                  <a:schemeClr val="bg1"/>
                </a:solidFill>
              </a:endParaRPr>
            </a:p>
          </p:txBody>
        </p:sp>
      </p:grpSp>
      <p:sp>
        <p:nvSpPr>
          <p:cNvPr id="9" name="矩形 8"/>
          <p:cNvSpPr/>
          <p:nvPr/>
        </p:nvSpPr>
        <p:spPr>
          <a:xfrm>
            <a:off x="371107" y="1937191"/>
            <a:ext cx="8401786" cy="646331"/>
          </a:xfrm>
          <a:prstGeom prst="rect">
            <a:avLst/>
          </a:prstGeom>
        </p:spPr>
        <p:txBody>
          <a:bodyPr wrap="square">
            <a:spAutoFit/>
          </a:bodyPr>
          <a:lstStyle/>
          <a:p>
            <a:pPr>
              <a:buClr>
                <a:srgbClr val="262686"/>
              </a:buClr>
              <a:buSzPct val="80000"/>
            </a:pPr>
            <a:r>
              <a:rPr lang="zh-CN" altLang="en-US" dirty="0"/>
              <a:t>有些容器的成员函数名和 </a:t>
            </a:r>
            <a:r>
              <a:rPr lang="en-US" altLang="zh-CN" dirty="0"/>
              <a:t>STL </a:t>
            </a:r>
            <a:r>
              <a:rPr lang="zh-CN" altLang="en-US" dirty="0"/>
              <a:t>中算法的名字相同，它们都实现某种特定的功</a:t>
            </a:r>
            <a:br>
              <a:rPr lang="zh-CN" altLang="en-US" dirty="0"/>
            </a:br>
            <a:r>
              <a:rPr lang="zh-CN" altLang="en-US" dirty="0"/>
              <a:t>能。通常情况下， </a:t>
            </a:r>
            <a:r>
              <a:rPr lang="zh-CN" altLang="en-US" dirty="0">
                <a:solidFill>
                  <a:srgbClr val="FF0000"/>
                </a:solidFill>
              </a:rPr>
              <a:t>成员函数的效率要好于全局算法 </a:t>
            </a:r>
            <a:endParaRPr lang="en-US" altLang="zh-CN" dirty="0">
              <a:solidFill>
                <a:srgbClr val="FF0000"/>
              </a:solidFill>
            </a:endParaRPr>
          </a:p>
        </p:txBody>
      </p:sp>
      <p:grpSp>
        <p:nvGrpSpPr>
          <p:cNvPr id="52" name="组合 51"/>
          <p:cNvGrpSpPr/>
          <p:nvPr/>
        </p:nvGrpSpPr>
        <p:grpSpPr>
          <a:xfrm>
            <a:off x="265112" y="3212473"/>
            <a:ext cx="6027520" cy="1719293"/>
            <a:chOff x="219974" y="2358412"/>
            <a:chExt cx="8704052" cy="2433030"/>
          </a:xfrm>
        </p:grpSpPr>
        <p:grpSp>
          <p:nvGrpSpPr>
            <p:cNvPr id="53" name="组合 52"/>
            <p:cNvGrpSpPr/>
            <p:nvPr/>
          </p:nvGrpSpPr>
          <p:grpSpPr>
            <a:xfrm>
              <a:off x="219974" y="2358418"/>
              <a:ext cx="8704052" cy="2433024"/>
              <a:chOff x="219974" y="1604518"/>
              <a:chExt cx="8704052" cy="2268872"/>
            </a:xfrm>
            <a:effectLst>
              <a:outerShdw blurRad="50800" dist="69850" dir="2700000" algn="tl" rotWithShape="0">
                <a:prstClr val="black">
                  <a:alpha val="40000"/>
                </a:prstClr>
              </a:outerShdw>
            </a:effectLst>
          </p:grpSpPr>
          <p:sp>
            <p:nvSpPr>
              <p:cNvPr id="55" name="矩形: 圆角 54"/>
              <p:cNvSpPr/>
              <p:nvPr/>
            </p:nvSpPr>
            <p:spPr>
              <a:xfrm>
                <a:off x="219974" y="1604518"/>
                <a:ext cx="8704052" cy="226887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4" name="矩形 53"/>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查找</a:t>
              </a:r>
              <a:r>
                <a:rPr lang="en-US" altLang="zh-CN" sz="2400" dirty="0">
                  <a:solidFill>
                    <a:schemeClr val="bg1"/>
                  </a:solidFill>
                </a:rPr>
                <a:t>——</a:t>
              </a:r>
              <a:r>
                <a:rPr lang="zh-CN" altLang="en-US" sz="2400" dirty="0">
                  <a:solidFill>
                    <a:schemeClr val="bg1"/>
                  </a:solidFill>
                </a:rPr>
                <a:t>全局函数和成员函数</a:t>
              </a:r>
              <a:endParaRPr lang="zh-CN" altLang="en-US" sz="2400" dirty="0">
                <a:solidFill>
                  <a:schemeClr val="bg1"/>
                </a:solidFill>
              </a:endParaRPr>
            </a:p>
          </p:txBody>
        </p:sp>
      </p:grpSp>
      <p:grpSp>
        <p:nvGrpSpPr>
          <p:cNvPr id="57" name="组合 56"/>
          <p:cNvGrpSpPr/>
          <p:nvPr/>
        </p:nvGrpSpPr>
        <p:grpSpPr>
          <a:xfrm>
            <a:off x="6434588" y="3212473"/>
            <a:ext cx="2600864" cy="2204914"/>
            <a:chOff x="219974" y="2358412"/>
            <a:chExt cx="8704052" cy="3120250"/>
          </a:xfrm>
        </p:grpSpPr>
        <p:grpSp>
          <p:nvGrpSpPr>
            <p:cNvPr id="58" name="组合 57"/>
            <p:cNvGrpSpPr/>
            <p:nvPr/>
          </p:nvGrpSpPr>
          <p:grpSpPr>
            <a:xfrm>
              <a:off x="219974" y="2358416"/>
              <a:ext cx="8704052" cy="3120246"/>
              <a:chOff x="219974" y="1604516"/>
              <a:chExt cx="8704052" cy="2909729"/>
            </a:xfrm>
            <a:effectLst>
              <a:outerShdw blurRad="50800" dist="69850" dir="2700000" algn="tl" rotWithShape="0">
                <a:prstClr val="black">
                  <a:alpha val="40000"/>
                </a:prstClr>
              </a:outerShdw>
            </a:effectLst>
          </p:grpSpPr>
          <p:sp>
            <p:nvSpPr>
              <p:cNvPr id="60" name="矩形: 圆角 59"/>
              <p:cNvSpPr/>
              <p:nvPr/>
            </p:nvSpPr>
            <p:spPr>
              <a:xfrm>
                <a:off x="219974" y="1604516"/>
                <a:ext cx="8704052" cy="290972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6" name="矩形 5"/>
          <p:cNvSpPr/>
          <p:nvPr/>
        </p:nvSpPr>
        <p:spPr>
          <a:xfrm>
            <a:off x="332083" y="3776322"/>
            <a:ext cx="5921526" cy="1077218"/>
          </a:xfrm>
          <a:prstGeom prst="rect">
            <a:avLst/>
          </a:prstGeom>
        </p:spPr>
        <p:txBody>
          <a:bodyPr wrap="square">
            <a:spAutoFit/>
          </a:bodyPr>
          <a:lstStyle/>
          <a:p>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 = { 3, 7, 3, 11, 3, 3, 2 };</a:t>
            </a:r>
            <a:br>
              <a:rPr lang="en-US" altLang="zh-CN" sz="1600" dirty="0">
                <a:solidFill>
                  <a:srgbClr val="000000"/>
                </a:solidFill>
                <a:latin typeface="Consolas" panose="020B0609020204030204" pitchFamily="49" charset="0"/>
              </a:rPr>
            </a:br>
            <a:r>
              <a:rPr lang="en-US" altLang="zh-CN" sz="1600" dirty="0">
                <a:solidFill>
                  <a:srgbClr val="008080"/>
                </a:solidFill>
                <a:latin typeface="Consolas" panose="020B0609020204030204" pitchFamily="49" charset="0"/>
              </a:rPr>
              <a:t>set</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s(</a:t>
            </a:r>
            <a:r>
              <a:rPr lang="en-US" altLang="zh-CN" sz="1600" dirty="0" err="1">
                <a:solidFill>
                  <a:srgbClr val="000000"/>
                </a:solidFill>
                <a:latin typeface="Consolas" panose="020B0609020204030204" pitchFamily="49" charset="0"/>
              </a:rPr>
              <a:t>v.begin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v.end</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it1 = find(</a:t>
            </a:r>
            <a:r>
              <a:rPr lang="en-US" altLang="zh-CN" sz="1600" dirty="0" err="1">
                <a:solidFill>
                  <a:srgbClr val="000000"/>
                </a:solidFill>
                <a:latin typeface="Consolas" panose="020B0609020204030204" pitchFamily="49" charset="0"/>
              </a:rPr>
              <a:t>s.begin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s.end</a:t>
            </a:r>
            <a:r>
              <a:rPr lang="en-US" altLang="zh-CN" sz="1600" dirty="0">
                <a:solidFill>
                  <a:srgbClr val="000000"/>
                </a:solidFill>
                <a:latin typeface="Consolas" panose="020B0609020204030204" pitchFamily="49" charset="0"/>
              </a:rPr>
              <a:t>(), 10);</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查找速度慢</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it2 = </a:t>
            </a:r>
            <a:r>
              <a:rPr lang="en-US" altLang="zh-CN" sz="1600" dirty="0" err="1">
                <a:solidFill>
                  <a:srgbClr val="000000"/>
                </a:solidFill>
                <a:latin typeface="Consolas" panose="020B0609020204030204" pitchFamily="49" charset="0"/>
              </a:rPr>
              <a:t>s.find</a:t>
            </a:r>
            <a:r>
              <a:rPr lang="en-US" altLang="zh-CN" sz="1600" dirty="0">
                <a:solidFill>
                  <a:srgbClr val="000000"/>
                </a:solidFill>
                <a:latin typeface="Consolas" panose="020B0609020204030204" pitchFamily="49" charset="0"/>
              </a:rPr>
              <a:t>(10);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查找速度快</a:t>
            </a:r>
            <a:r>
              <a:rPr lang="zh-CN" altLang="en-US" sz="1600" dirty="0">
                <a:latin typeface="Consolas" panose="020B0609020204030204" pitchFamily="49" charset="0"/>
              </a:rPr>
              <a:t> </a:t>
            </a:r>
            <a:endParaRPr lang="zh-CN" altLang="en-US" sz="1600" dirty="0">
              <a:latin typeface="Consolas" panose="020B0609020204030204" pitchFamily="49" charset="0"/>
            </a:endParaRPr>
          </a:p>
        </p:txBody>
      </p:sp>
      <p:sp>
        <p:nvSpPr>
          <p:cNvPr id="7" name="矩形 6"/>
          <p:cNvSpPr/>
          <p:nvPr/>
        </p:nvSpPr>
        <p:spPr>
          <a:xfrm>
            <a:off x="6464231" y="3663061"/>
            <a:ext cx="2600864" cy="1754326"/>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全局 </a:t>
            </a:r>
            <a:r>
              <a:rPr lang="en-US" altLang="zh-CN" dirty="0" err="1">
                <a:solidFill>
                  <a:srgbClr val="000000"/>
                </a:solidFill>
                <a:latin typeface="LMSans10-Regular-Identity-H"/>
              </a:rPr>
              <a:t>fnd</a:t>
            </a:r>
            <a:r>
              <a:rPr lang="en-US" altLang="zh-CN" dirty="0">
                <a:solidFill>
                  <a:srgbClr val="000000"/>
                </a:solidFill>
                <a:latin typeface="LMSans10-Regular-Identity-H"/>
              </a:rPr>
              <a:t> </a:t>
            </a:r>
            <a:r>
              <a:rPr lang="zh-CN" altLang="en-US" dirty="0">
                <a:solidFill>
                  <a:srgbClr val="000000"/>
                </a:solidFill>
                <a:latin typeface="MicrosoftYaHei"/>
              </a:rPr>
              <a:t>函数查找时为</a:t>
            </a:r>
            <a:r>
              <a:rPr lang="zh-CN" altLang="en-US" dirty="0">
                <a:solidFill>
                  <a:srgbClr val="FF0000"/>
                </a:solidFill>
                <a:latin typeface="MicrosoftYaHei"/>
              </a:rPr>
              <a:t>依次比较</a:t>
            </a:r>
            <a:r>
              <a:rPr lang="zh-CN" altLang="en-US" dirty="0">
                <a:solidFill>
                  <a:srgbClr val="000000"/>
                </a:solidFill>
                <a:latin typeface="MicrosoftYaHei"/>
              </a:rPr>
              <a:t>，为线性复杂度</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set </a:t>
            </a:r>
            <a:r>
              <a:rPr lang="zh-CN" altLang="en-US" dirty="0">
                <a:solidFill>
                  <a:srgbClr val="000000"/>
                </a:solidFill>
                <a:latin typeface="MicrosoftYaHei"/>
              </a:rPr>
              <a:t>成员 </a:t>
            </a:r>
            <a:r>
              <a:rPr lang="en-US" altLang="zh-CN" dirty="0" err="1">
                <a:solidFill>
                  <a:srgbClr val="000000"/>
                </a:solidFill>
                <a:latin typeface="LMSans10-Regular-Identity-H"/>
              </a:rPr>
              <a:t>fnd</a:t>
            </a:r>
            <a:r>
              <a:rPr lang="en-US" altLang="zh-CN" dirty="0">
                <a:solidFill>
                  <a:srgbClr val="000000"/>
                </a:solidFill>
                <a:latin typeface="LMSans10-Regular-Identity-H"/>
              </a:rPr>
              <a:t> </a:t>
            </a:r>
            <a:r>
              <a:rPr lang="zh-CN" altLang="en-US" dirty="0">
                <a:solidFill>
                  <a:srgbClr val="000000"/>
                </a:solidFill>
                <a:latin typeface="MicrosoftYaHei"/>
              </a:rPr>
              <a:t>会</a:t>
            </a:r>
            <a:r>
              <a:rPr lang="zh-CN" altLang="en-US" dirty="0">
                <a:solidFill>
                  <a:srgbClr val="FF0000"/>
                </a:solidFill>
                <a:latin typeface="MicrosoftYaHei"/>
              </a:rPr>
              <a:t>利用</a:t>
            </a:r>
            <a:r>
              <a:rPr lang="en-US" altLang="zh-CN" dirty="0">
                <a:solidFill>
                  <a:srgbClr val="FF0000"/>
                </a:solidFill>
                <a:latin typeface="LMSans10-Regular-Identity-H"/>
              </a:rPr>
              <a:t>set </a:t>
            </a:r>
            <a:r>
              <a:rPr lang="zh-CN" altLang="en-US" dirty="0">
                <a:solidFill>
                  <a:srgbClr val="FF0000"/>
                </a:solidFill>
                <a:latin typeface="MicrosoftYaHei"/>
              </a:rPr>
              <a:t>的有序性快速查找</a:t>
            </a:r>
            <a:r>
              <a:rPr lang="zh-CN" altLang="en-US" dirty="0">
                <a:solidFill>
                  <a:srgbClr val="000000"/>
                </a:solidFill>
                <a:latin typeface="MicrosoftYaHei"/>
              </a:rPr>
              <a:t>，为对数复杂度</a:t>
            </a:r>
            <a:r>
              <a:rPr lang="zh-CN" altLang="en-US" dirty="0"/>
              <a:t> </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p:cNvGrpSpPr/>
          <p:nvPr/>
        </p:nvGrpSpPr>
        <p:grpSpPr>
          <a:xfrm>
            <a:off x="276046" y="1875374"/>
            <a:ext cx="8574656" cy="2204914"/>
            <a:chOff x="219974" y="2358412"/>
            <a:chExt cx="8704052" cy="3120250"/>
          </a:xfrm>
        </p:grpSpPr>
        <p:grpSp>
          <p:nvGrpSpPr>
            <p:cNvPr id="58" name="组合 57"/>
            <p:cNvGrpSpPr/>
            <p:nvPr/>
          </p:nvGrpSpPr>
          <p:grpSpPr>
            <a:xfrm>
              <a:off x="219974" y="2358416"/>
              <a:ext cx="8704052" cy="3120246"/>
              <a:chOff x="219974" y="1604516"/>
              <a:chExt cx="8704052" cy="2909729"/>
            </a:xfrm>
            <a:effectLst>
              <a:outerShdw blurRad="50800" dist="69850" dir="2700000" algn="tl" rotWithShape="0">
                <a:prstClr val="black">
                  <a:alpha val="40000"/>
                </a:prstClr>
              </a:outerShdw>
            </a:effectLst>
          </p:grpSpPr>
          <p:sp>
            <p:nvSpPr>
              <p:cNvPr id="60" name="矩形: 圆角 59"/>
              <p:cNvSpPr/>
              <p:nvPr/>
            </p:nvSpPr>
            <p:spPr>
              <a:xfrm>
                <a:off x="219974" y="1604516"/>
                <a:ext cx="8704052" cy="290972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算法概述</a:t>
              </a:r>
              <a:endParaRPr lang="zh-CN" altLang="en-US" sz="2400" dirty="0">
                <a:solidFill>
                  <a:schemeClr val="bg1"/>
                </a:solidFill>
              </a:endParaRPr>
            </a:p>
          </p:txBody>
        </p:sp>
      </p:grpSp>
      <p:sp>
        <p:nvSpPr>
          <p:cNvPr id="2" name="矩形 1"/>
          <p:cNvSpPr/>
          <p:nvPr/>
        </p:nvSpPr>
        <p:spPr>
          <a:xfrm>
            <a:off x="373773" y="2337039"/>
            <a:ext cx="7786816" cy="369332"/>
          </a:xfrm>
          <a:prstGeom prst="rect">
            <a:avLst/>
          </a:prstGeom>
        </p:spPr>
        <p:txBody>
          <a:bodyPr wrap="square">
            <a:spAutoFit/>
          </a:bodyPr>
          <a:lstStyle/>
          <a:p>
            <a:r>
              <a:rPr lang="zh-CN" altLang="en-US" dirty="0">
                <a:solidFill>
                  <a:srgbClr val="000000"/>
                </a:solidFill>
                <a:latin typeface="MicrosoftYaHei"/>
              </a:rPr>
              <a:t>依据算法对元素的访问方式，标准库算法主要有三大类：</a:t>
            </a:r>
            <a:endParaRPr lang="zh-CN" altLang="en-US" dirty="0"/>
          </a:p>
        </p:txBody>
      </p:sp>
      <p:sp>
        <p:nvSpPr>
          <p:cNvPr id="3" name="矩形 2"/>
          <p:cNvSpPr/>
          <p:nvPr/>
        </p:nvSpPr>
        <p:spPr>
          <a:xfrm>
            <a:off x="481603" y="2741101"/>
            <a:ext cx="7571156"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只读型</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写入型</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重排型</a:t>
            </a:r>
            <a:endParaRPr lang="en-US" altLang="zh-CN" dirty="0">
              <a:solidFill>
                <a:srgbClr val="000000"/>
              </a:solidFill>
              <a:latin typeface="MicrosoftYaHei"/>
            </a:endParaRPr>
          </a:p>
        </p:txBody>
      </p:sp>
      <p:sp>
        <p:nvSpPr>
          <p:cNvPr id="8" name="矩形 7"/>
          <p:cNvSpPr/>
          <p:nvPr/>
        </p:nvSpPr>
        <p:spPr>
          <a:xfrm>
            <a:off x="411375" y="3664431"/>
            <a:ext cx="7323826" cy="369332"/>
          </a:xfrm>
          <a:prstGeom prst="rect">
            <a:avLst/>
          </a:prstGeom>
        </p:spPr>
        <p:txBody>
          <a:bodyPr wrap="square">
            <a:spAutoFit/>
          </a:bodyPr>
          <a:lstStyle/>
          <a:p>
            <a:pPr>
              <a:buClr>
                <a:srgbClr val="262686"/>
              </a:buClr>
              <a:buSzPct val="80000"/>
            </a:pPr>
            <a:r>
              <a:rPr lang="zh-CN" altLang="en-US" dirty="0">
                <a:solidFill>
                  <a:srgbClr val="000000"/>
                </a:solidFill>
                <a:latin typeface="MicrosoftYaHei"/>
              </a:rPr>
              <a:t>大多数算法都定义在头文件 </a:t>
            </a:r>
            <a:r>
              <a:rPr lang="en-US" altLang="zh-CN" dirty="0">
                <a:solidFill>
                  <a:srgbClr val="FF0000"/>
                </a:solidFill>
                <a:latin typeface="LMSans10-Regular-Identity-H"/>
              </a:rPr>
              <a:t>algorithm </a:t>
            </a:r>
            <a:r>
              <a:rPr lang="zh-CN" altLang="en-US" dirty="0">
                <a:solidFill>
                  <a:srgbClr val="000000"/>
                </a:solidFill>
                <a:latin typeface="MicrosoftYaHei"/>
              </a:rPr>
              <a:t>中，基本语法格式见书中附录 </a:t>
            </a:r>
            <a:r>
              <a:rPr lang="en-US" altLang="zh-CN" dirty="0">
                <a:solidFill>
                  <a:srgbClr val="000000"/>
                </a:solidFill>
                <a:latin typeface="LMSans10-Regular-Identity-H"/>
              </a:rPr>
              <a:t>C</a:t>
            </a:r>
            <a:r>
              <a:rPr lang="zh-CN" altLang="en-US" dirty="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endParaRPr lang="zh-CN" altLang="en-US" sz="3200" dirty="0">
              <a:solidFill>
                <a:schemeClr val="bg1"/>
              </a:solidFill>
            </a:endParaRPr>
          </a:p>
        </p:txBody>
      </p:sp>
      <p:grpSp>
        <p:nvGrpSpPr>
          <p:cNvPr id="9" name="组合 8"/>
          <p:cNvGrpSpPr/>
          <p:nvPr/>
        </p:nvGrpSpPr>
        <p:grpSpPr>
          <a:xfrm>
            <a:off x="219974" y="2470555"/>
            <a:ext cx="8704052" cy="2489639"/>
            <a:chOff x="219974" y="2358412"/>
            <a:chExt cx="8704052" cy="2489639"/>
          </a:xfrm>
        </p:grpSpPr>
        <p:grpSp>
          <p:nvGrpSpPr>
            <p:cNvPr id="11" name="组合 10"/>
            <p:cNvGrpSpPr/>
            <p:nvPr/>
          </p:nvGrpSpPr>
          <p:grpSpPr>
            <a:xfrm>
              <a:off x="219974" y="2358412"/>
              <a:ext cx="8704052" cy="2489639"/>
              <a:chOff x="219974" y="1604513"/>
              <a:chExt cx="8704052" cy="2321666"/>
            </a:xfrm>
            <a:effectLst>
              <a:outerShdw blurRad="50800" dist="69850" dir="2700000" algn="tl" rotWithShape="0">
                <a:prstClr val="black">
                  <a:alpha val="40000"/>
                </a:prstClr>
              </a:outerShdw>
            </a:effectLst>
          </p:grpSpPr>
          <p:sp>
            <p:nvSpPr>
              <p:cNvPr id="6" name="矩形: 圆角 5"/>
              <p:cNvSpPr/>
              <p:nvPr/>
            </p:nvSpPr>
            <p:spPr>
              <a:xfrm>
                <a:off x="219974" y="1604513"/>
                <a:ext cx="8704052" cy="2321666"/>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19177" y="2358412"/>
              <a:ext cx="4572000" cy="461665"/>
            </a:xfrm>
            <a:prstGeom prst="rect">
              <a:avLst/>
            </a:prstGeom>
          </p:spPr>
          <p:txBody>
            <a:bodyPr>
              <a:spAutoFit/>
            </a:bodyPr>
            <a:lstStyle/>
            <a:p>
              <a:r>
                <a:rPr lang="zh-CN" altLang="en-US" sz="2400" dirty="0">
                  <a:solidFill>
                    <a:srgbClr val="FFFFFF"/>
                  </a:solidFill>
                  <a:latin typeface="MicrosoftYaHei"/>
                </a:rPr>
                <a:t>问题引入</a:t>
              </a:r>
              <a:endParaRPr lang="zh-CN" altLang="en-US" sz="2400" dirty="0"/>
            </a:p>
          </p:txBody>
        </p:sp>
        <p:sp>
          <p:nvSpPr>
            <p:cNvPr id="7" name="矩形 6"/>
            <p:cNvSpPr/>
            <p:nvPr/>
          </p:nvSpPr>
          <p:spPr>
            <a:xfrm>
              <a:off x="319177" y="2957758"/>
              <a:ext cx="8307238" cy="1705403"/>
            </a:xfrm>
            <a:prstGeom prst="rect">
              <a:avLst/>
            </a:prstGeom>
          </p:spPr>
          <p:txBody>
            <a:bodyPr wrap="square">
              <a:spAutoFit/>
            </a:bodyPr>
            <a:lstStyle/>
            <a:p>
              <a:pPr>
                <a:lnSpc>
                  <a:spcPct val="150000"/>
                </a:lnSpc>
              </a:pPr>
              <a:r>
                <a:rPr lang="zh-CN" altLang="en-US" dirty="0">
                  <a:solidFill>
                    <a:srgbClr val="000000"/>
                  </a:solidFill>
                </a:rPr>
                <a:t>给定一个 </a:t>
              </a:r>
              <a:r>
                <a:rPr lang="en-US" altLang="zh-CN" dirty="0">
                  <a:solidFill>
                    <a:srgbClr val="000000"/>
                  </a:solidFill>
                </a:rPr>
                <a:t>vector </a:t>
              </a:r>
              <a:r>
                <a:rPr lang="zh-CN" altLang="en-US" dirty="0">
                  <a:solidFill>
                    <a:srgbClr val="000000"/>
                  </a:solidFill>
                </a:rPr>
                <a:t>或者数组以及一个数据值，要求</a:t>
              </a:r>
              <a:r>
                <a:rPr lang="zh-CN" altLang="en-US" dirty="0">
                  <a:solidFill>
                    <a:srgbClr val="FF0000"/>
                  </a:solidFill>
                </a:rPr>
                <a:t>查找给定的数据值是否在</a:t>
              </a:r>
              <a:r>
                <a:rPr lang="en-US" altLang="zh-CN" dirty="0">
                  <a:solidFill>
                    <a:srgbClr val="FF0000"/>
                  </a:solidFill>
                </a:rPr>
                <a:t>vector </a:t>
              </a:r>
              <a:r>
                <a:rPr lang="zh-CN" altLang="en-US" dirty="0">
                  <a:solidFill>
                    <a:srgbClr val="FF0000"/>
                  </a:solidFill>
                </a:rPr>
                <a:t>或者数组中</a:t>
              </a:r>
              <a:r>
                <a:rPr lang="zh-CN" altLang="en-US" dirty="0">
                  <a:solidFill>
                    <a:srgbClr val="000000"/>
                  </a:solidFill>
                </a:rPr>
                <a:t>：</a:t>
              </a:r>
              <a:endParaRPr lang="en-US" altLang="zh-CN" dirty="0">
                <a:solidFill>
                  <a:srgbClr val="000000"/>
                </a:solidFill>
              </a:endParaRPr>
            </a:p>
            <a:p>
              <a:pPr marL="285750" indent="-285750">
                <a:lnSpc>
                  <a:spcPct val="150000"/>
                </a:lnSpc>
                <a:buClr>
                  <a:srgbClr val="262686"/>
                </a:buClr>
                <a:buSzPct val="80000"/>
                <a:buFont typeface="Wingdings" panose="05000000000000000000" pitchFamily="2" charset="2"/>
                <a:buChar char="l"/>
              </a:pPr>
              <a:r>
                <a:rPr lang="zh-CN" altLang="en-US" dirty="0"/>
                <a:t>找到的话，返回该元素的地址</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没有找到，返回一个空指针</a:t>
              </a:r>
              <a:endParaRPr lang="zh-CN" altLang="en-US" dirty="0"/>
            </a:p>
          </p:txBody>
        </p:sp>
      </p:grpSp>
      <p:sp>
        <p:nvSpPr>
          <p:cNvPr id="2" name="矩形 1"/>
          <p:cNvSpPr/>
          <p:nvPr/>
        </p:nvSpPr>
        <p:spPr>
          <a:xfrm>
            <a:off x="219974" y="1717533"/>
            <a:ext cx="8704052" cy="400110"/>
          </a:xfrm>
          <a:prstGeom prst="rect">
            <a:avLst/>
          </a:prstGeom>
        </p:spPr>
        <p:txBody>
          <a:bodyPr wrap="square">
            <a:spAutoFit/>
          </a:bodyPr>
          <a:lstStyle/>
          <a:p>
            <a:r>
              <a:rPr lang="zh-CN" altLang="en-US" sz="2000" b="1" dirty="0"/>
              <a:t>迭代器 </a:t>
            </a:r>
            <a:r>
              <a:rPr lang="en-US" altLang="zh-CN" sz="2000" b="1" dirty="0"/>
              <a:t>(iterator)</a:t>
            </a:r>
            <a:r>
              <a:rPr lang="zh-CN" altLang="en-US" sz="2000" dirty="0"/>
              <a:t>是访问容器中数据元素的最普通方式</a:t>
            </a:r>
            <a:endParaRPr lang="zh-CN"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p:cNvGrpSpPr/>
          <p:nvPr/>
        </p:nvGrpSpPr>
        <p:grpSpPr>
          <a:xfrm>
            <a:off x="195571" y="1292252"/>
            <a:ext cx="8574656" cy="2020292"/>
            <a:chOff x="219974" y="2358412"/>
            <a:chExt cx="8704052" cy="2858985"/>
          </a:xfrm>
        </p:grpSpPr>
        <p:grpSp>
          <p:nvGrpSpPr>
            <p:cNvPr id="58" name="组合 57"/>
            <p:cNvGrpSpPr/>
            <p:nvPr/>
          </p:nvGrpSpPr>
          <p:grpSpPr>
            <a:xfrm>
              <a:off x="219974" y="2358417"/>
              <a:ext cx="8704052" cy="2858980"/>
              <a:chOff x="219974" y="1604517"/>
              <a:chExt cx="8704052" cy="2666090"/>
            </a:xfrm>
            <a:effectLst>
              <a:outerShdw blurRad="50800" dist="69850" dir="2700000" algn="tl" rotWithShape="0">
                <a:prstClr val="black">
                  <a:alpha val="40000"/>
                </a:prstClr>
              </a:outerShdw>
            </a:effectLst>
          </p:grpSpPr>
          <p:sp>
            <p:nvSpPr>
              <p:cNvPr id="60" name="矩形: 圆角 59"/>
              <p:cNvSpPr/>
              <p:nvPr/>
            </p:nvSpPr>
            <p:spPr>
              <a:xfrm>
                <a:off x="219974" y="1604517"/>
                <a:ext cx="8704052" cy="266609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只读型算法</a:t>
              </a:r>
              <a:endParaRPr lang="zh-CN" altLang="en-US" sz="2400" dirty="0">
                <a:solidFill>
                  <a:schemeClr val="bg1"/>
                </a:solidFill>
              </a:endParaRPr>
            </a:p>
          </p:txBody>
        </p:sp>
      </p:grpSp>
      <p:sp>
        <p:nvSpPr>
          <p:cNvPr id="2" name="矩形 1"/>
          <p:cNvSpPr/>
          <p:nvPr/>
        </p:nvSpPr>
        <p:spPr>
          <a:xfrm>
            <a:off x="293298" y="1868573"/>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只是读取迭代器范围内的元素，不会改变元素的内容</a:t>
            </a:r>
            <a:r>
              <a:rPr lang="en-US" altLang="zh-CN" dirty="0"/>
              <a:t>, </a:t>
            </a:r>
            <a:r>
              <a:rPr lang="zh-CN" altLang="en-US" dirty="0"/>
              <a:t>如 </a:t>
            </a:r>
            <a:r>
              <a:rPr lang="en-US" altLang="zh-CN" dirty="0"/>
              <a:t>find</a:t>
            </a:r>
            <a:r>
              <a:rPr lang="zh-CN" altLang="en-US" dirty="0"/>
              <a:t> 函数：</a:t>
            </a:r>
            <a:endParaRPr lang="zh-CN" altLang="en-US" dirty="0"/>
          </a:p>
        </p:txBody>
      </p:sp>
      <p:sp>
        <p:nvSpPr>
          <p:cNvPr id="6" name="矩形 5"/>
          <p:cNvSpPr/>
          <p:nvPr/>
        </p:nvSpPr>
        <p:spPr>
          <a:xfrm>
            <a:off x="603849" y="2248848"/>
            <a:ext cx="7588407"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 = { 3, 7, 3, 11, 3, 3, 2 };</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auto </a:t>
            </a:r>
            <a:r>
              <a:rPr lang="en-US" altLang="zh-CN" dirty="0">
                <a:solidFill>
                  <a:srgbClr val="000000"/>
                </a:solidFill>
                <a:latin typeface="Consolas" panose="020B0609020204030204" pitchFamily="49" charset="0"/>
              </a:rPr>
              <a:t>it = find(</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10);</a:t>
            </a:r>
            <a:br>
              <a:rPr lang="en-US" altLang="zh-CN" dirty="0">
                <a:solidFill>
                  <a:srgbClr val="000000"/>
                </a:solidFill>
                <a:latin typeface="Consolas" panose="020B0609020204030204" pitchFamily="49" charset="0"/>
              </a:rPr>
            </a:b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F8040"/>
                </a:solidFill>
                <a:latin typeface="Consolas" panose="020B0609020204030204" pitchFamily="49" charset="0"/>
              </a:rPr>
              <a:t>"10 is " </a:t>
            </a:r>
            <a:r>
              <a:rPr lang="en-US" altLang="zh-CN" dirty="0">
                <a:solidFill>
                  <a:srgbClr val="000000"/>
                </a:solidFill>
                <a:latin typeface="Consolas" panose="020B0609020204030204" pitchFamily="49" charset="0"/>
              </a:rPr>
              <a:t>&lt;&lt; (it !=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 </a:t>
            </a:r>
            <a:r>
              <a:rPr lang="en-US" altLang="zh-CN" dirty="0">
                <a:solidFill>
                  <a:srgbClr val="BF8040"/>
                </a:solidFill>
                <a:latin typeface="Consolas" panose="020B0609020204030204" pitchFamily="49" charset="0"/>
              </a:rPr>
              <a:t>"found" </a:t>
            </a:r>
            <a:r>
              <a:rPr lang="en-US" altLang="zh-CN" dirty="0">
                <a:solidFill>
                  <a:srgbClr val="000000"/>
                </a:solidFill>
                <a:latin typeface="Consolas" panose="020B0609020204030204" pitchFamily="49" charset="0"/>
              </a:rPr>
              <a:t>: </a:t>
            </a:r>
            <a:r>
              <a:rPr lang="en-US" altLang="zh-CN" dirty="0">
                <a:solidFill>
                  <a:srgbClr val="BF8040"/>
                </a:solidFill>
                <a:latin typeface="Consolas" panose="020B0609020204030204" pitchFamily="49" charset="0"/>
              </a:rPr>
              <a:t>"not found"</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13" name="组合 12"/>
          <p:cNvGrpSpPr/>
          <p:nvPr/>
        </p:nvGrpSpPr>
        <p:grpSpPr>
          <a:xfrm>
            <a:off x="195571" y="3791037"/>
            <a:ext cx="8574656" cy="2020292"/>
            <a:chOff x="219974" y="2358412"/>
            <a:chExt cx="8704052" cy="2858985"/>
          </a:xfrm>
        </p:grpSpPr>
        <p:grpSp>
          <p:nvGrpSpPr>
            <p:cNvPr id="14" name="组合 13"/>
            <p:cNvGrpSpPr/>
            <p:nvPr/>
          </p:nvGrpSpPr>
          <p:grpSpPr>
            <a:xfrm>
              <a:off x="219974" y="2358417"/>
              <a:ext cx="8704052" cy="2858980"/>
              <a:chOff x="219974" y="1604517"/>
              <a:chExt cx="8704052" cy="2666090"/>
            </a:xfrm>
            <a:effectLst>
              <a:outerShdw blurRad="50800" dist="69850" dir="2700000" algn="tl" rotWithShape="0">
                <a:prstClr val="black">
                  <a:alpha val="40000"/>
                </a:prstClr>
              </a:outerShdw>
            </a:effectLst>
          </p:grpSpPr>
          <p:sp>
            <p:nvSpPr>
              <p:cNvPr id="16" name="矩形: 圆角 15"/>
              <p:cNvSpPr/>
              <p:nvPr/>
            </p:nvSpPr>
            <p:spPr>
              <a:xfrm>
                <a:off x="219974" y="1604517"/>
                <a:ext cx="8704052" cy="266609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319176" y="2358412"/>
              <a:ext cx="7472516" cy="653318"/>
            </a:xfrm>
            <a:prstGeom prst="rect">
              <a:avLst/>
            </a:prstGeom>
          </p:spPr>
          <p:txBody>
            <a:bodyPr wrap="square">
              <a:spAutoFit/>
            </a:bodyPr>
            <a:lstStyle/>
            <a:p>
              <a:r>
                <a:rPr lang="en-US" altLang="zh-CN" sz="2400" dirty="0">
                  <a:solidFill>
                    <a:schemeClr val="bg1"/>
                  </a:solidFill>
                </a:rPr>
                <a:t>Find </a:t>
              </a:r>
              <a:r>
                <a:rPr lang="zh-CN" altLang="en-US" sz="2400" dirty="0">
                  <a:solidFill>
                    <a:schemeClr val="bg1"/>
                  </a:solidFill>
                </a:rPr>
                <a:t>函数</a:t>
              </a:r>
              <a:endParaRPr lang="zh-CN" altLang="en-US" sz="2400" dirty="0">
                <a:solidFill>
                  <a:schemeClr val="bg1"/>
                </a:solidFill>
              </a:endParaRPr>
            </a:p>
          </p:txBody>
        </p:sp>
      </p:grpSp>
      <p:sp>
        <p:nvSpPr>
          <p:cNvPr id="7" name="矩形 6"/>
          <p:cNvSpPr/>
          <p:nvPr/>
        </p:nvSpPr>
        <p:spPr>
          <a:xfrm>
            <a:off x="373773" y="4385684"/>
            <a:ext cx="8396454"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遍历给定范围内的元素是否存在一个特定值</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t>前两个参数为迭代器范围，第三个参数为待搜索值</a:t>
            </a:r>
            <a:endParaRPr lang="en-US" altLang="zh-CN" dirty="0"/>
          </a:p>
          <a:p>
            <a:pPr marL="285750" indent="-285750">
              <a:buClr>
                <a:srgbClr val="262686"/>
              </a:buClr>
              <a:buSzPct val="80000"/>
              <a:buFont typeface="Wingdings" panose="05000000000000000000" pitchFamily="2" charset="2"/>
              <a:buChar char="l"/>
            </a:pPr>
            <a:r>
              <a:rPr lang="zh-CN" altLang="en-US" dirty="0"/>
              <a:t>它从开始位置</a:t>
            </a:r>
            <a:r>
              <a:rPr lang="zh-CN" altLang="en-US" dirty="0">
                <a:solidFill>
                  <a:srgbClr val="FF0000"/>
                </a:solidFill>
              </a:rPr>
              <a:t>依次</a:t>
            </a:r>
            <a:r>
              <a:rPr lang="zh-CN" altLang="en-US" dirty="0"/>
              <a:t>将每个元素</a:t>
            </a:r>
            <a:r>
              <a:rPr lang="zh-CN" altLang="en-US" dirty="0">
                <a:solidFill>
                  <a:srgbClr val="FF0000"/>
                </a:solidFill>
              </a:rPr>
              <a:t>与给定值比较</a:t>
            </a:r>
            <a:r>
              <a:rPr lang="zh-CN" altLang="en-US" i="1" dirty="0"/>
              <a:t>，</a:t>
            </a:r>
            <a:r>
              <a:rPr lang="zh-CN" altLang="en-US" dirty="0"/>
              <a:t>如找到，返回第一个与给定值相等的元素的迭代器，否则返回第二个参数表示搜索失败 </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p:cNvGrpSpPr/>
          <p:nvPr/>
        </p:nvGrpSpPr>
        <p:grpSpPr>
          <a:xfrm>
            <a:off x="195571" y="1088065"/>
            <a:ext cx="8574656" cy="1245138"/>
            <a:chOff x="219974" y="2358412"/>
            <a:chExt cx="8704052" cy="1762038"/>
          </a:xfrm>
        </p:grpSpPr>
        <p:grpSp>
          <p:nvGrpSpPr>
            <p:cNvPr id="58" name="组合 57"/>
            <p:cNvGrpSpPr/>
            <p:nvPr/>
          </p:nvGrpSpPr>
          <p:grpSpPr>
            <a:xfrm>
              <a:off x="219974" y="2358416"/>
              <a:ext cx="8704052" cy="1762034"/>
              <a:chOff x="219974" y="1604516"/>
              <a:chExt cx="8704052" cy="1643153"/>
            </a:xfrm>
            <a:effectLst>
              <a:outerShdw blurRad="50800" dist="69850" dir="2700000" algn="tl" rotWithShape="0">
                <a:prstClr val="black">
                  <a:alpha val="40000"/>
                </a:prstClr>
              </a:outerShdw>
            </a:effectLst>
          </p:grpSpPr>
          <p:sp>
            <p:nvSpPr>
              <p:cNvPr id="60" name="矩形: 圆角 59"/>
              <p:cNvSpPr/>
              <p:nvPr/>
            </p:nvSpPr>
            <p:spPr>
              <a:xfrm>
                <a:off x="219974" y="1604516"/>
                <a:ext cx="8704052" cy="164315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en-US" altLang="zh-CN" sz="2400" dirty="0">
                  <a:solidFill>
                    <a:schemeClr val="bg1"/>
                  </a:solidFill>
                </a:rPr>
                <a:t>accumulate </a:t>
              </a:r>
              <a:r>
                <a:rPr lang="zh-CN" altLang="en-US" sz="2400" dirty="0">
                  <a:solidFill>
                    <a:schemeClr val="bg1"/>
                  </a:solidFill>
                </a:rPr>
                <a:t>函数</a:t>
              </a:r>
              <a:endParaRPr lang="zh-CN" altLang="en-US" sz="2400" dirty="0">
                <a:solidFill>
                  <a:schemeClr val="bg1"/>
                </a:solidFill>
              </a:endParaRPr>
            </a:p>
          </p:txBody>
        </p:sp>
      </p:grpSp>
      <p:sp>
        <p:nvSpPr>
          <p:cNvPr id="2" name="矩形 1"/>
          <p:cNvSpPr/>
          <p:nvPr/>
        </p:nvSpPr>
        <p:spPr>
          <a:xfrm>
            <a:off x="293298" y="1584486"/>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计算特定范围内元素的和</a:t>
            </a:r>
            <a:endParaRPr lang="zh-CN" altLang="en-US" dirty="0"/>
          </a:p>
        </p:txBody>
      </p:sp>
      <p:sp>
        <p:nvSpPr>
          <p:cNvPr id="3" name="矩形 2"/>
          <p:cNvSpPr/>
          <p:nvPr/>
        </p:nvSpPr>
        <p:spPr>
          <a:xfrm>
            <a:off x="560717" y="1963871"/>
            <a:ext cx="6599208" cy="369332"/>
          </a:xfrm>
          <a:prstGeom prst="rect">
            <a:avLst/>
          </a:prstGeom>
        </p:spPr>
        <p:txBody>
          <a:bodyPr wrap="square">
            <a:spAutoFit/>
          </a:bodyPr>
          <a:lstStyle/>
          <a:p>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sum = accumulate(</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0);</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19" name="组合 18"/>
          <p:cNvGrpSpPr/>
          <p:nvPr/>
        </p:nvGrpSpPr>
        <p:grpSpPr>
          <a:xfrm>
            <a:off x="232204" y="2645407"/>
            <a:ext cx="8574656" cy="1864462"/>
            <a:chOff x="219974" y="2358412"/>
            <a:chExt cx="8704052" cy="2638464"/>
          </a:xfrm>
        </p:grpSpPr>
        <p:grpSp>
          <p:nvGrpSpPr>
            <p:cNvPr id="20" name="组合 19"/>
            <p:cNvGrpSpPr/>
            <p:nvPr/>
          </p:nvGrpSpPr>
          <p:grpSpPr>
            <a:xfrm>
              <a:off x="219974" y="2358416"/>
              <a:ext cx="8704052" cy="2638460"/>
              <a:chOff x="219974" y="1604516"/>
              <a:chExt cx="8704052" cy="2460448"/>
            </a:xfrm>
            <a:effectLst>
              <a:outerShdw blurRad="50800" dist="69850" dir="2700000" algn="tl" rotWithShape="0">
                <a:prstClr val="black">
                  <a:alpha val="40000"/>
                </a:prstClr>
              </a:outerShdw>
            </a:effectLst>
          </p:grpSpPr>
          <p:sp>
            <p:nvSpPr>
              <p:cNvPr id="22" name="矩形: 圆角 21"/>
              <p:cNvSpPr/>
              <p:nvPr/>
            </p:nvSpPr>
            <p:spPr>
              <a:xfrm>
                <a:off x="219974" y="1604516"/>
                <a:ext cx="8704052" cy="2460448"/>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顶角 22"/>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9" name="矩形 8"/>
          <p:cNvSpPr/>
          <p:nvPr/>
        </p:nvSpPr>
        <p:spPr>
          <a:xfrm>
            <a:off x="417671" y="3232698"/>
            <a:ext cx="7538069"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rPr>
              <a:t>第三个参数表示和的初始值</a:t>
            </a:r>
            <a:endParaRPr lang="en-US" altLang="zh-CN" dirty="0">
              <a:solidFill>
                <a:srgbClr val="000000"/>
              </a:solidFill>
            </a:endParaRPr>
          </a:p>
          <a:p>
            <a:pPr marL="285750" indent="-285750">
              <a:buClr>
                <a:srgbClr val="262686"/>
              </a:buClr>
              <a:buSzPct val="80000"/>
              <a:buFont typeface="Wingdings" panose="05000000000000000000" pitchFamily="2" charset="2"/>
              <a:buChar char="l"/>
            </a:pPr>
            <a:r>
              <a:rPr lang="zh-CN" altLang="en-US" dirty="0">
                <a:solidFill>
                  <a:srgbClr val="000000"/>
                </a:solidFill>
              </a:rPr>
              <a:t>初始值决定了返回值的类型</a:t>
            </a:r>
            <a:endParaRPr lang="en-US" altLang="zh-CN" dirty="0">
              <a:solidFill>
                <a:srgbClr val="000000"/>
              </a:solidFill>
            </a:endParaRPr>
          </a:p>
          <a:p>
            <a:pPr marL="285750" indent="-285750">
              <a:buClr>
                <a:srgbClr val="262686"/>
              </a:buClr>
              <a:buSzPct val="80000"/>
              <a:buFont typeface="Wingdings" panose="05000000000000000000" pitchFamily="2" charset="2"/>
              <a:buChar char="l"/>
            </a:pPr>
            <a:r>
              <a:rPr lang="zh-CN" altLang="en-US" dirty="0">
                <a:solidFill>
                  <a:srgbClr val="000000"/>
                </a:solidFill>
              </a:rPr>
              <a:t>若元素的类型为 </a:t>
            </a:r>
            <a:r>
              <a:rPr lang="en-US" altLang="zh-CN" dirty="0">
                <a:solidFill>
                  <a:srgbClr val="000000"/>
                </a:solidFill>
              </a:rPr>
              <a:t>string</a:t>
            </a:r>
            <a:r>
              <a:rPr lang="zh-CN" altLang="en-US" dirty="0">
                <a:solidFill>
                  <a:srgbClr val="000000"/>
                </a:solidFill>
              </a:rPr>
              <a:t>，则把范围内所有的 </a:t>
            </a:r>
            <a:r>
              <a:rPr lang="en-US" altLang="zh-CN" dirty="0">
                <a:solidFill>
                  <a:srgbClr val="000000"/>
                </a:solidFill>
              </a:rPr>
              <a:t>string </a:t>
            </a:r>
            <a:r>
              <a:rPr lang="zh-CN" altLang="en-US" dirty="0">
                <a:solidFill>
                  <a:srgbClr val="000000"/>
                </a:solidFill>
              </a:rPr>
              <a:t>连接起来。其中第三个参数类型必须是 </a:t>
            </a:r>
            <a:r>
              <a:rPr lang="en-US" altLang="zh-CN" dirty="0">
                <a:solidFill>
                  <a:srgbClr val="000000"/>
                </a:solidFill>
              </a:rPr>
              <a:t>string </a:t>
            </a:r>
            <a:r>
              <a:rPr lang="zh-CN" altLang="en-US" dirty="0">
                <a:solidFill>
                  <a:srgbClr val="000000"/>
                </a:solidFill>
              </a:rPr>
              <a:t>类型，不能是字符串常量</a:t>
            </a:r>
            <a:endParaRPr lang="en-US" altLang="zh-CN" dirty="0">
              <a:solidFill>
                <a:srgbClr val="000000"/>
              </a:solidFill>
            </a:endParaRPr>
          </a:p>
        </p:txBody>
      </p:sp>
      <p:grpSp>
        <p:nvGrpSpPr>
          <p:cNvPr id="25" name="组合 24"/>
          <p:cNvGrpSpPr/>
          <p:nvPr/>
        </p:nvGrpSpPr>
        <p:grpSpPr>
          <a:xfrm>
            <a:off x="232204" y="4764800"/>
            <a:ext cx="8574656" cy="1497978"/>
            <a:chOff x="219974" y="2358412"/>
            <a:chExt cx="8704052" cy="2119840"/>
          </a:xfrm>
        </p:grpSpPr>
        <p:grpSp>
          <p:nvGrpSpPr>
            <p:cNvPr id="26" name="组合 25"/>
            <p:cNvGrpSpPr/>
            <p:nvPr/>
          </p:nvGrpSpPr>
          <p:grpSpPr>
            <a:xfrm>
              <a:off x="219974" y="2358417"/>
              <a:ext cx="8704052" cy="2119835"/>
              <a:chOff x="219974" y="1604517"/>
              <a:chExt cx="8704052" cy="1976813"/>
            </a:xfrm>
            <a:effectLst>
              <a:outerShdw blurRad="50800" dist="69850" dir="2700000" algn="tl" rotWithShape="0">
                <a:prstClr val="black">
                  <a:alpha val="40000"/>
                </a:prstClr>
              </a:outerShdw>
            </a:effectLst>
          </p:grpSpPr>
          <p:sp>
            <p:nvSpPr>
              <p:cNvPr id="28" name="矩形: 圆角 27"/>
              <p:cNvSpPr/>
              <p:nvPr/>
            </p:nvSpPr>
            <p:spPr>
              <a:xfrm>
                <a:off x="219974" y="1604517"/>
                <a:ext cx="8704052" cy="197681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顶角 28"/>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矩形 26"/>
            <p:cNvSpPr/>
            <p:nvPr/>
          </p:nvSpPr>
          <p:spPr>
            <a:xfrm>
              <a:off x="319176" y="2358412"/>
              <a:ext cx="7472516" cy="653318"/>
            </a:xfrm>
            <a:prstGeom prst="rect">
              <a:avLst/>
            </a:prstGeom>
          </p:spPr>
          <p:txBody>
            <a:bodyPr wrap="square">
              <a:spAutoFit/>
            </a:bodyPr>
            <a:lstStyle/>
            <a:p>
              <a:r>
                <a:rPr lang="en-US" altLang="zh-CN" sz="2400" dirty="0">
                  <a:solidFill>
                    <a:schemeClr val="bg1"/>
                  </a:solidFill>
                </a:rPr>
                <a:t>accumulate </a:t>
              </a:r>
              <a:r>
                <a:rPr lang="zh-CN" altLang="en-US" sz="2400" dirty="0">
                  <a:solidFill>
                    <a:schemeClr val="bg1"/>
                  </a:solidFill>
                </a:rPr>
                <a:t>函数</a:t>
              </a:r>
              <a:endParaRPr lang="zh-CN" altLang="en-US" sz="2400" dirty="0">
                <a:solidFill>
                  <a:schemeClr val="bg1"/>
                </a:solidFill>
              </a:endParaRPr>
            </a:p>
          </p:txBody>
        </p:sp>
      </p:grpSp>
      <p:sp>
        <p:nvSpPr>
          <p:cNvPr id="8" name="矩形 7"/>
          <p:cNvSpPr/>
          <p:nvPr/>
        </p:nvSpPr>
        <p:spPr>
          <a:xfrm>
            <a:off x="417671" y="5236518"/>
            <a:ext cx="7954974"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8080"/>
                </a:solidFill>
                <a:latin typeface="Consolas" panose="020B0609020204030204" pitchFamily="49" charset="0"/>
              </a:rPr>
              <a:t>string</a:t>
            </a:r>
            <a:r>
              <a:rPr lang="en-US" altLang="zh-CN" dirty="0">
                <a:solidFill>
                  <a:srgbClr val="000000"/>
                </a:solidFill>
                <a:latin typeface="Consolas" panose="020B0609020204030204" pitchFamily="49" charset="0"/>
              </a:rPr>
              <a:t>&gt; vs = { </a:t>
            </a:r>
            <a:r>
              <a:rPr lang="en-US" altLang="zh-CN" dirty="0">
                <a:solidFill>
                  <a:srgbClr val="BF8040"/>
                </a:solidFill>
                <a:latin typeface="Consolas" panose="020B0609020204030204" pitchFamily="49" charset="0"/>
              </a:rPr>
              <a:t>"Hello "</a:t>
            </a:r>
            <a:r>
              <a:rPr lang="en-US" altLang="zh-CN" dirty="0">
                <a:solidFill>
                  <a:srgbClr val="000000"/>
                </a:solidFill>
                <a:latin typeface="Consolas" panose="020B0609020204030204" pitchFamily="49" charset="0"/>
              </a:rPr>
              <a:t>,</a:t>
            </a:r>
            <a:r>
              <a:rPr lang="en-US" altLang="zh-CN" dirty="0">
                <a:solidFill>
                  <a:srgbClr val="BF8040"/>
                </a:solidFill>
                <a:latin typeface="Consolas" panose="020B0609020204030204" pitchFamily="49" charset="0"/>
              </a:rPr>
              <a:t>"world" </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8080"/>
                </a:solidFill>
                <a:latin typeface="Consolas" panose="020B0609020204030204" pitchFamily="49" charset="0"/>
              </a:rPr>
              <a:t>string </a:t>
            </a:r>
            <a:r>
              <a:rPr lang="en-US" altLang="zh-CN" dirty="0">
                <a:solidFill>
                  <a:srgbClr val="000000"/>
                </a:solidFill>
                <a:latin typeface="Consolas" panose="020B0609020204030204" pitchFamily="49" charset="0"/>
              </a:rPr>
              <a:t>s1 = accumulate(</a:t>
            </a:r>
            <a:r>
              <a:rPr lang="en-US" altLang="zh-CN" dirty="0" err="1">
                <a:solidFill>
                  <a:srgbClr val="000000"/>
                </a:solidFill>
                <a:latin typeface="Consolas" panose="020B0609020204030204" pitchFamily="49" charset="0"/>
              </a:rPr>
              <a:t>vs.begin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vs.end</a:t>
            </a:r>
            <a:r>
              <a:rPr lang="en-US" altLang="zh-CN" dirty="0">
                <a:solidFill>
                  <a:srgbClr val="000000"/>
                </a:solidFill>
                <a:latin typeface="Consolas" panose="020B0609020204030204" pitchFamily="49" charset="0"/>
              </a:rPr>
              <a:t>(), </a:t>
            </a:r>
            <a:r>
              <a:rPr lang="en-US" altLang="zh-CN" dirty="0">
                <a:solidFill>
                  <a:srgbClr val="008080"/>
                </a:solidFill>
                <a:latin typeface="Consolas" panose="020B0609020204030204" pitchFamily="49" charset="0"/>
              </a:rPr>
              <a:t>string</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正确</a:t>
            </a:r>
            <a:br>
              <a:rPr lang="zh-CN" altLang="en-US" dirty="0">
                <a:solidFill>
                  <a:srgbClr val="008000"/>
                </a:solidFill>
                <a:latin typeface="Consolas" panose="020B0609020204030204" pitchFamily="49" charset="0"/>
                <a:ea typeface="仿宋" panose="02010609060101010101" pitchFamily="49" charset="-122"/>
              </a:rPr>
            </a:br>
            <a:r>
              <a:rPr lang="en-US" altLang="zh-CN" dirty="0">
                <a:solidFill>
                  <a:srgbClr val="008080"/>
                </a:solidFill>
                <a:latin typeface="Consolas" panose="020B0609020204030204" pitchFamily="49" charset="0"/>
              </a:rPr>
              <a:t>string </a:t>
            </a:r>
            <a:r>
              <a:rPr lang="en-US" altLang="zh-CN" dirty="0">
                <a:solidFill>
                  <a:srgbClr val="000000"/>
                </a:solidFill>
                <a:latin typeface="Consolas" panose="020B0609020204030204" pitchFamily="49" charset="0"/>
              </a:rPr>
              <a:t>s2 = accumulate(</a:t>
            </a:r>
            <a:r>
              <a:rPr lang="en-US" altLang="zh-CN" dirty="0" err="1">
                <a:solidFill>
                  <a:srgbClr val="000000"/>
                </a:solidFill>
                <a:latin typeface="Consolas" panose="020B0609020204030204" pitchFamily="49" charset="0"/>
              </a:rPr>
              <a:t>vs.begin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vs.end</a:t>
            </a:r>
            <a:r>
              <a:rPr lang="en-US" altLang="zh-CN" dirty="0">
                <a:solidFill>
                  <a:srgbClr val="000000"/>
                </a:solidFill>
                <a:latin typeface="Consolas" panose="020B0609020204030204" pitchFamily="49" charset="0"/>
              </a:rPr>
              <a:t>(), </a:t>
            </a:r>
            <a:r>
              <a:rPr lang="en-US" altLang="zh-CN" dirty="0">
                <a:solidFill>
                  <a:srgbClr val="BF804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错误</a:t>
            </a:r>
            <a:r>
              <a:rPr lang="zh-CN" altLang="en-US"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p:cNvGrpSpPr/>
          <p:nvPr/>
        </p:nvGrpSpPr>
        <p:grpSpPr>
          <a:xfrm>
            <a:off x="195571" y="1292252"/>
            <a:ext cx="8574656" cy="2947866"/>
            <a:chOff x="219974" y="2358412"/>
            <a:chExt cx="8704052" cy="4171627"/>
          </a:xfrm>
        </p:grpSpPr>
        <p:grpSp>
          <p:nvGrpSpPr>
            <p:cNvPr id="58" name="组合 57"/>
            <p:cNvGrpSpPr/>
            <p:nvPr/>
          </p:nvGrpSpPr>
          <p:grpSpPr>
            <a:xfrm>
              <a:off x="219974" y="2358417"/>
              <a:ext cx="8704052" cy="4171622"/>
              <a:chOff x="219974" y="1604517"/>
              <a:chExt cx="8704052" cy="3890171"/>
            </a:xfrm>
            <a:effectLst>
              <a:outerShdw blurRad="50800" dist="69850" dir="2700000" algn="tl" rotWithShape="0">
                <a:prstClr val="black">
                  <a:alpha val="40000"/>
                </a:prstClr>
              </a:outerShdw>
            </a:effectLst>
          </p:grpSpPr>
          <p:sp>
            <p:nvSpPr>
              <p:cNvPr id="60" name="矩形: 圆角 59"/>
              <p:cNvSpPr/>
              <p:nvPr/>
            </p:nvSpPr>
            <p:spPr>
              <a:xfrm>
                <a:off x="219974" y="1604517"/>
                <a:ext cx="8704052" cy="389017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写入型算法</a:t>
              </a:r>
              <a:endParaRPr lang="zh-CN" altLang="en-US" sz="2400" dirty="0">
                <a:solidFill>
                  <a:schemeClr val="bg1"/>
                </a:solidFill>
              </a:endParaRPr>
            </a:p>
          </p:txBody>
        </p:sp>
      </p:grpSp>
      <p:sp>
        <p:nvSpPr>
          <p:cNvPr id="2" name="矩形 1"/>
          <p:cNvSpPr/>
          <p:nvPr/>
        </p:nvSpPr>
        <p:spPr>
          <a:xfrm>
            <a:off x="293298" y="1868573"/>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将元素的值写入到容器中，如 </a:t>
            </a:r>
            <a:r>
              <a:rPr lang="en-US" altLang="zh-CN" dirty="0"/>
              <a:t>fill </a:t>
            </a:r>
            <a:r>
              <a:rPr lang="zh-CN" altLang="en-US" dirty="0"/>
              <a:t>和 </a:t>
            </a:r>
            <a:r>
              <a:rPr lang="en-US" altLang="zh-CN" dirty="0"/>
              <a:t>copy </a:t>
            </a:r>
            <a:r>
              <a:rPr lang="zh-CN" altLang="en-US" dirty="0"/>
              <a:t>函数：</a:t>
            </a:r>
            <a:endParaRPr lang="zh-CN" altLang="en-US" dirty="0"/>
          </a:p>
        </p:txBody>
      </p:sp>
      <p:grpSp>
        <p:nvGrpSpPr>
          <p:cNvPr id="13" name="组合 12"/>
          <p:cNvGrpSpPr/>
          <p:nvPr/>
        </p:nvGrpSpPr>
        <p:grpSpPr>
          <a:xfrm>
            <a:off x="195571" y="4773009"/>
            <a:ext cx="8574656" cy="1420755"/>
            <a:chOff x="219974" y="2358412"/>
            <a:chExt cx="8704052" cy="2010560"/>
          </a:xfrm>
        </p:grpSpPr>
        <p:grpSp>
          <p:nvGrpSpPr>
            <p:cNvPr id="14" name="组合 13"/>
            <p:cNvGrpSpPr/>
            <p:nvPr/>
          </p:nvGrpSpPr>
          <p:grpSpPr>
            <a:xfrm>
              <a:off x="219974" y="2358417"/>
              <a:ext cx="8704052" cy="2010555"/>
              <a:chOff x="219974" y="1604517"/>
              <a:chExt cx="8704052" cy="1874906"/>
            </a:xfrm>
            <a:effectLst>
              <a:outerShdw blurRad="50800" dist="69850" dir="2700000" algn="tl" rotWithShape="0">
                <a:prstClr val="black">
                  <a:alpha val="40000"/>
                </a:prstClr>
              </a:outerShdw>
            </a:effectLst>
          </p:grpSpPr>
          <p:sp>
            <p:nvSpPr>
              <p:cNvPr id="16" name="矩形: 圆角 15"/>
              <p:cNvSpPr/>
              <p:nvPr/>
            </p:nvSpPr>
            <p:spPr>
              <a:xfrm>
                <a:off x="219974" y="1604517"/>
                <a:ext cx="8704052" cy="1874906"/>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3" name="矩形 2"/>
          <p:cNvSpPr/>
          <p:nvPr/>
        </p:nvSpPr>
        <p:spPr>
          <a:xfrm>
            <a:off x="588143" y="2254733"/>
            <a:ext cx="8115909"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v1(10),v2(15);</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fill(v1.begin(), v1.end(), 1);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将容器</a:t>
            </a:r>
            <a:r>
              <a:rPr lang="en-US" altLang="zh-CN" dirty="0">
                <a:solidFill>
                  <a:srgbClr val="008000"/>
                </a:solidFill>
                <a:latin typeface="Consolas" panose="020B0609020204030204" pitchFamily="49" charset="0"/>
              </a:rPr>
              <a:t>v1</a:t>
            </a:r>
            <a:r>
              <a:rPr lang="zh-CN" altLang="en-US" dirty="0">
                <a:solidFill>
                  <a:srgbClr val="008000"/>
                </a:solidFill>
                <a:latin typeface="Consolas" panose="020B0609020204030204" pitchFamily="49" charset="0"/>
                <a:ea typeface="仿宋" panose="02010609060101010101" pitchFamily="49" charset="-122"/>
              </a:rPr>
              <a:t>中所有元素重置为</a:t>
            </a:r>
            <a:r>
              <a:rPr lang="en-US" altLang="zh-CN" dirty="0">
                <a:solidFill>
                  <a:srgbClr val="008000"/>
                </a:solidFill>
                <a:latin typeface="Consolas" panose="020B0609020204030204" pitchFamily="49" charset="0"/>
              </a:rPr>
              <a:t>1</a:t>
            </a:r>
            <a:br>
              <a:rPr lang="en-US" altLang="zh-CN" dirty="0">
                <a:solidFill>
                  <a:srgbClr val="008000"/>
                </a:solidFill>
                <a:latin typeface="Consolas" panose="020B0609020204030204" pitchFamily="49" charset="0"/>
              </a:rPr>
            </a:br>
            <a:r>
              <a:rPr lang="en-US" altLang="zh-CN" dirty="0">
                <a:solidFill>
                  <a:srgbClr val="000000"/>
                </a:solidFill>
                <a:latin typeface="Consolas" panose="020B0609020204030204" pitchFamily="49" charset="0"/>
              </a:rPr>
              <a:t>copy(v1.begin(), v1.end(), v2.begin());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将</a:t>
            </a:r>
            <a:r>
              <a:rPr lang="en-US" altLang="zh-CN" dirty="0">
                <a:solidFill>
                  <a:srgbClr val="008000"/>
                </a:solidFill>
                <a:latin typeface="Consolas" panose="020B0609020204030204" pitchFamily="49" charset="0"/>
              </a:rPr>
              <a:t>v1</a:t>
            </a:r>
            <a:r>
              <a:rPr lang="zh-CN" altLang="en-US" dirty="0">
                <a:solidFill>
                  <a:srgbClr val="008000"/>
                </a:solidFill>
                <a:latin typeface="Consolas" panose="020B0609020204030204" pitchFamily="49" charset="0"/>
                <a:ea typeface="仿宋" panose="02010609060101010101" pitchFamily="49" charset="-122"/>
              </a:rPr>
              <a:t>中的元素复制到</a:t>
            </a:r>
            <a:r>
              <a:rPr lang="en-US" altLang="zh-CN" dirty="0">
                <a:solidFill>
                  <a:srgbClr val="008000"/>
                </a:solidFill>
                <a:latin typeface="Consolas" panose="020B0609020204030204" pitchFamily="49" charset="0"/>
              </a:rPr>
              <a:t>v2</a:t>
            </a:r>
            <a:r>
              <a:rPr lang="zh-CN" altLang="en-US" dirty="0">
                <a:solidFill>
                  <a:srgbClr val="008000"/>
                </a:solidFill>
                <a:latin typeface="Consolas" panose="020B0609020204030204" pitchFamily="49" charset="0"/>
                <a:ea typeface="仿宋" panose="02010609060101010101" pitchFamily="49" charset="-122"/>
              </a:rPr>
              <a:t>中</a:t>
            </a:r>
            <a:r>
              <a:rPr lang="zh-CN" altLang="en-US" dirty="0">
                <a:latin typeface="Consolas" panose="020B0609020204030204" pitchFamily="49" charset="0"/>
              </a:rPr>
              <a:t> </a:t>
            </a:r>
            <a:endParaRPr lang="zh-CN" altLang="en-US" dirty="0">
              <a:latin typeface="Consolas" panose="020B0609020204030204" pitchFamily="49" charset="0"/>
            </a:endParaRPr>
          </a:p>
        </p:txBody>
      </p:sp>
      <p:sp>
        <p:nvSpPr>
          <p:cNvPr id="18" name="矩形 17"/>
          <p:cNvSpPr/>
          <p:nvPr/>
        </p:nvSpPr>
        <p:spPr>
          <a:xfrm>
            <a:off x="328484" y="3224314"/>
            <a:ext cx="7786816"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FF0000"/>
                </a:solidFill>
              </a:rPr>
              <a:t>fill </a:t>
            </a:r>
            <a:r>
              <a:rPr lang="zh-CN" altLang="en-US" dirty="0"/>
              <a:t>函数将给定的值写入到指定的范围内</a:t>
            </a:r>
            <a:endParaRPr lang="en-US" altLang="zh-CN" dirty="0"/>
          </a:p>
          <a:p>
            <a:pPr marL="285750" indent="-285750">
              <a:buClr>
                <a:srgbClr val="262686"/>
              </a:buClr>
              <a:buSzPct val="80000"/>
              <a:buFont typeface="Wingdings" panose="05000000000000000000" pitchFamily="2" charset="2"/>
              <a:buChar char="l"/>
            </a:pPr>
            <a:r>
              <a:rPr lang="en-US" altLang="zh-CN" dirty="0">
                <a:solidFill>
                  <a:srgbClr val="FF0000"/>
                </a:solidFill>
              </a:rPr>
              <a:t>copy</a:t>
            </a:r>
            <a:r>
              <a:rPr lang="en-US" altLang="zh-CN" dirty="0"/>
              <a:t> </a:t>
            </a:r>
            <a:r>
              <a:rPr lang="zh-CN" altLang="en-US" dirty="0"/>
              <a:t>函数将给定范围内的元素依次复制到第三个迭代器参数指定的起始位置</a:t>
            </a:r>
            <a:endParaRPr lang="zh-CN" altLang="en-US" dirty="0"/>
          </a:p>
        </p:txBody>
      </p:sp>
      <p:sp>
        <p:nvSpPr>
          <p:cNvPr id="8" name="矩形 7"/>
          <p:cNvSpPr/>
          <p:nvPr/>
        </p:nvSpPr>
        <p:spPr>
          <a:xfrm>
            <a:off x="328484" y="5379172"/>
            <a:ext cx="8307238"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fill </a:t>
            </a:r>
            <a:r>
              <a:rPr lang="zh-CN" altLang="en-US" dirty="0">
                <a:solidFill>
                  <a:srgbClr val="000000"/>
                </a:solidFill>
                <a:latin typeface="MicrosoftYaHei"/>
              </a:rPr>
              <a:t>函数前两个参数为迭代器范围（目的序列），第三个参数为写入值</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copy </a:t>
            </a:r>
            <a:r>
              <a:rPr lang="zh-CN" altLang="en-US" dirty="0">
                <a:solidFill>
                  <a:srgbClr val="000000"/>
                </a:solidFill>
                <a:latin typeface="MicrosoftYaHei"/>
              </a:rPr>
              <a:t>函数前两个参数表示输入范围，第三个迭代器表示目的序列的起始位置</a:t>
            </a:r>
            <a:r>
              <a:rPr lang="zh-CN" altLang="en-US" dirty="0"/>
              <a:t> </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p:cNvGrpSpPr/>
          <p:nvPr/>
        </p:nvGrpSpPr>
        <p:grpSpPr>
          <a:xfrm>
            <a:off x="195571" y="1292252"/>
            <a:ext cx="8574656" cy="2947866"/>
            <a:chOff x="219974" y="2358412"/>
            <a:chExt cx="8704052" cy="4171627"/>
          </a:xfrm>
        </p:grpSpPr>
        <p:grpSp>
          <p:nvGrpSpPr>
            <p:cNvPr id="58" name="组合 57"/>
            <p:cNvGrpSpPr/>
            <p:nvPr/>
          </p:nvGrpSpPr>
          <p:grpSpPr>
            <a:xfrm>
              <a:off x="219974" y="2358417"/>
              <a:ext cx="8704052" cy="4171622"/>
              <a:chOff x="219974" y="1604517"/>
              <a:chExt cx="8704052" cy="3890171"/>
            </a:xfrm>
            <a:effectLst>
              <a:outerShdw blurRad="50800" dist="69850" dir="2700000" algn="tl" rotWithShape="0">
                <a:prstClr val="black">
                  <a:alpha val="40000"/>
                </a:prstClr>
              </a:outerShdw>
            </a:effectLst>
          </p:grpSpPr>
          <p:sp>
            <p:nvSpPr>
              <p:cNvPr id="60" name="矩形: 圆角 59"/>
              <p:cNvSpPr/>
              <p:nvPr/>
            </p:nvSpPr>
            <p:spPr>
              <a:xfrm>
                <a:off x="219974" y="1604517"/>
                <a:ext cx="8704052" cy="389017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重排型算法</a:t>
              </a:r>
              <a:endParaRPr lang="zh-CN" altLang="en-US" sz="2400" dirty="0">
                <a:solidFill>
                  <a:schemeClr val="bg1"/>
                </a:solidFill>
              </a:endParaRPr>
            </a:p>
          </p:txBody>
        </p:sp>
      </p:grpSp>
      <p:sp>
        <p:nvSpPr>
          <p:cNvPr id="2" name="矩形 1"/>
          <p:cNvSpPr/>
          <p:nvPr/>
        </p:nvSpPr>
        <p:spPr>
          <a:xfrm>
            <a:off x="293298" y="1868573"/>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重新排列容器中的元素顺序，如 </a:t>
            </a:r>
            <a:r>
              <a:rPr lang="en-US" altLang="zh-CN" dirty="0"/>
              <a:t>sort </a:t>
            </a:r>
            <a:r>
              <a:rPr lang="zh-CN" altLang="en-US" dirty="0"/>
              <a:t>和 </a:t>
            </a:r>
            <a:r>
              <a:rPr lang="en-US" altLang="zh-CN" dirty="0" err="1"/>
              <a:t>stable_sort</a:t>
            </a:r>
            <a:r>
              <a:rPr lang="en-US" altLang="zh-CN" dirty="0"/>
              <a:t> </a:t>
            </a:r>
            <a:r>
              <a:rPr lang="zh-CN" altLang="en-US" dirty="0"/>
              <a:t>函数：</a:t>
            </a:r>
            <a:endParaRPr lang="zh-CN" altLang="en-US" dirty="0"/>
          </a:p>
        </p:txBody>
      </p:sp>
      <p:grpSp>
        <p:nvGrpSpPr>
          <p:cNvPr id="13" name="组合 12"/>
          <p:cNvGrpSpPr/>
          <p:nvPr/>
        </p:nvGrpSpPr>
        <p:grpSpPr>
          <a:xfrm>
            <a:off x="195571" y="4773009"/>
            <a:ext cx="8574656" cy="1108207"/>
            <a:chOff x="219974" y="2358412"/>
            <a:chExt cx="8704052" cy="1568262"/>
          </a:xfrm>
        </p:grpSpPr>
        <p:grpSp>
          <p:nvGrpSpPr>
            <p:cNvPr id="14" name="组合 13"/>
            <p:cNvGrpSpPr/>
            <p:nvPr/>
          </p:nvGrpSpPr>
          <p:grpSpPr>
            <a:xfrm>
              <a:off x="219974" y="2358417"/>
              <a:ext cx="8704052" cy="1568257"/>
              <a:chOff x="219974" y="1604517"/>
              <a:chExt cx="8704052" cy="1462449"/>
            </a:xfrm>
            <a:effectLst>
              <a:outerShdw blurRad="50800" dist="69850" dir="2700000" algn="tl" rotWithShape="0">
                <a:prstClr val="black">
                  <a:alpha val="40000"/>
                </a:prstClr>
              </a:outerShdw>
            </a:effectLst>
          </p:grpSpPr>
          <p:sp>
            <p:nvSpPr>
              <p:cNvPr id="16" name="矩形: 圆角 15"/>
              <p:cNvSpPr/>
              <p:nvPr/>
            </p:nvSpPr>
            <p:spPr>
              <a:xfrm>
                <a:off x="219974" y="1604517"/>
                <a:ext cx="8704052" cy="1462449"/>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18" name="矩形 17"/>
          <p:cNvSpPr/>
          <p:nvPr/>
        </p:nvSpPr>
        <p:spPr>
          <a:xfrm>
            <a:off x="588695" y="2956008"/>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FF0000"/>
                </a:solidFill>
              </a:rPr>
              <a:t>sort </a:t>
            </a:r>
            <a:r>
              <a:rPr lang="zh-CN" altLang="en-US" dirty="0"/>
              <a:t>函数使输入序列中的元素有序，默认的元素比较方式为 </a:t>
            </a:r>
            <a:r>
              <a:rPr lang="en-US" altLang="zh-CN" dirty="0"/>
              <a:t>&lt; </a:t>
            </a:r>
            <a:r>
              <a:rPr lang="zh-CN" altLang="en-US" dirty="0"/>
              <a:t>运算</a:t>
            </a:r>
            <a:endParaRPr lang="en-US" altLang="zh-CN" dirty="0"/>
          </a:p>
        </p:txBody>
      </p:sp>
      <p:sp>
        <p:nvSpPr>
          <p:cNvPr id="8" name="矩形 7"/>
          <p:cNvSpPr/>
          <p:nvPr/>
        </p:nvSpPr>
        <p:spPr>
          <a:xfrm>
            <a:off x="328484" y="5379172"/>
            <a:ext cx="8307238" cy="369332"/>
          </a:xfrm>
          <a:prstGeom prst="rect">
            <a:avLst/>
          </a:prstGeom>
        </p:spPr>
        <p:txBody>
          <a:bodyPr wrap="square">
            <a:spAutoFit/>
          </a:bodyPr>
          <a:lstStyle/>
          <a:p>
            <a:pPr>
              <a:buClr>
                <a:srgbClr val="262686"/>
              </a:buClr>
              <a:buSzPct val="80000"/>
            </a:pPr>
            <a:r>
              <a:rPr lang="zh-CN" altLang="en-US" dirty="0"/>
              <a:t>数值相等的元素的相对位置在使用 </a:t>
            </a:r>
            <a:r>
              <a:rPr lang="en-US" altLang="zh-CN" dirty="0"/>
              <a:t>sort </a:t>
            </a:r>
            <a:r>
              <a:rPr lang="zh-CN" altLang="en-US" dirty="0"/>
              <a:t>排序后可能会改变 </a:t>
            </a:r>
            <a:endParaRPr lang="zh-CN" altLang="en-US" dirty="0"/>
          </a:p>
        </p:txBody>
      </p:sp>
      <p:sp>
        <p:nvSpPr>
          <p:cNvPr id="6" name="矩形 5"/>
          <p:cNvSpPr/>
          <p:nvPr/>
        </p:nvSpPr>
        <p:spPr>
          <a:xfrm>
            <a:off x="583901" y="2265224"/>
            <a:ext cx="6981465" cy="646331"/>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 = { 3, 7, 3, 11, 3, 3, 2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升序排序</a:t>
            </a:r>
            <a:r>
              <a:rPr lang="zh-CN" altLang="en-US" dirty="0">
                <a:latin typeface="Consolas" panose="020B0609020204030204" pitchFamily="49" charset="0"/>
              </a:rPr>
              <a:t> </a:t>
            </a:r>
            <a:endParaRPr lang="zh-CN" altLang="en-US" dirty="0">
              <a:latin typeface="Consolas" panose="020B0609020204030204" pitchFamily="49" charset="0"/>
            </a:endParaRPr>
          </a:p>
        </p:txBody>
      </p:sp>
      <p:sp>
        <p:nvSpPr>
          <p:cNvPr id="7" name="矩形 6"/>
          <p:cNvSpPr/>
          <p:nvPr/>
        </p:nvSpPr>
        <p:spPr>
          <a:xfrm>
            <a:off x="583900" y="3397372"/>
            <a:ext cx="5652997" cy="369332"/>
          </a:xfrm>
          <a:prstGeom prst="rect">
            <a:avLst/>
          </a:prstGeom>
        </p:spPr>
        <p:txBody>
          <a:bodyPr wrap="square">
            <a:spAutoFit/>
          </a:bodyPr>
          <a:lstStyle/>
          <a:p>
            <a:r>
              <a:rPr lang="en-US" altLang="zh-CN" dirty="0" err="1">
                <a:solidFill>
                  <a:srgbClr val="000000"/>
                </a:solidFill>
                <a:latin typeface="Consolas" panose="020B0609020204030204" pitchFamily="49" charset="0"/>
              </a:rPr>
              <a:t>stable_sort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20" name="矩形 19"/>
          <p:cNvSpPr/>
          <p:nvPr/>
        </p:nvSpPr>
        <p:spPr>
          <a:xfrm>
            <a:off x="588695" y="3811157"/>
            <a:ext cx="8181532"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err="1">
                <a:solidFill>
                  <a:srgbClr val="FF0000"/>
                </a:solidFill>
              </a:rPr>
              <a:t>stable_sort</a:t>
            </a:r>
            <a:r>
              <a:rPr lang="en-US" altLang="zh-CN" dirty="0">
                <a:solidFill>
                  <a:srgbClr val="FF0000"/>
                </a:solidFill>
              </a:rPr>
              <a:t> </a:t>
            </a:r>
            <a:r>
              <a:rPr lang="zh-CN" altLang="en-US" dirty="0"/>
              <a:t>函数与 </a:t>
            </a:r>
            <a:r>
              <a:rPr lang="en-US" altLang="zh-CN" dirty="0"/>
              <a:t>sort </a:t>
            </a:r>
            <a:r>
              <a:rPr lang="zh-CN" altLang="en-US" dirty="0"/>
              <a:t>函数作用相同，但会保持相等元素的相对位置</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p:cNvGrpSpPr/>
          <p:nvPr/>
        </p:nvGrpSpPr>
        <p:grpSpPr>
          <a:xfrm>
            <a:off x="297606" y="2329129"/>
            <a:ext cx="8574656" cy="2338895"/>
            <a:chOff x="219974" y="2358412"/>
            <a:chExt cx="8704052" cy="3309851"/>
          </a:xfrm>
        </p:grpSpPr>
        <p:grpSp>
          <p:nvGrpSpPr>
            <p:cNvPr id="58" name="组合 57"/>
            <p:cNvGrpSpPr/>
            <p:nvPr/>
          </p:nvGrpSpPr>
          <p:grpSpPr>
            <a:xfrm>
              <a:off x="219974" y="2358417"/>
              <a:ext cx="8704052" cy="3309846"/>
              <a:chOff x="219974" y="1604517"/>
              <a:chExt cx="8704052" cy="3086537"/>
            </a:xfrm>
            <a:effectLst>
              <a:outerShdw blurRad="50800" dist="69850" dir="2700000" algn="tl" rotWithShape="0">
                <a:prstClr val="black">
                  <a:alpha val="40000"/>
                </a:prstClr>
              </a:outerShdw>
            </a:effectLst>
          </p:grpSpPr>
          <p:sp>
            <p:nvSpPr>
              <p:cNvPr id="60" name="矩形: 圆角 59"/>
              <p:cNvSpPr/>
              <p:nvPr/>
            </p:nvSpPr>
            <p:spPr>
              <a:xfrm>
                <a:off x="219974" y="1604517"/>
                <a:ext cx="8704052" cy="308653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自定义 </a:t>
              </a:r>
              <a:r>
                <a:rPr lang="en-US" altLang="zh-CN" sz="2400" dirty="0">
                  <a:solidFill>
                    <a:schemeClr val="bg1"/>
                  </a:solidFill>
                </a:rPr>
                <a:t>&lt; </a:t>
              </a:r>
              <a:r>
                <a:rPr lang="zh-CN" altLang="en-US" sz="2400" dirty="0">
                  <a:solidFill>
                    <a:schemeClr val="bg1"/>
                  </a:solidFill>
                </a:rPr>
                <a:t>运算符</a:t>
              </a:r>
              <a:endParaRPr lang="zh-CN" altLang="en-US" sz="2400" dirty="0">
                <a:solidFill>
                  <a:schemeClr val="bg1"/>
                </a:solidFill>
              </a:endParaRPr>
            </a:p>
          </p:txBody>
        </p:sp>
      </p:grpSp>
      <p:grpSp>
        <p:nvGrpSpPr>
          <p:cNvPr id="13" name="组合 12"/>
          <p:cNvGrpSpPr/>
          <p:nvPr/>
        </p:nvGrpSpPr>
        <p:grpSpPr>
          <a:xfrm>
            <a:off x="297606" y="1176731"/>
            <a:ext cx="8574656" cy="957739"/>
            <a:chOff x="219974" y="2358412"/>
            <a:chExt cx="8704052" cy="1355330"/>
          </a:xfrm>
        </p:grpSpPr>
        <p:grpSp>
          <p:nvGrpSpPr>
            <p:cNvPr id="14" name="组合 13"/>
            <p:cNvGrpSpPr/>
            <p:nvPr/>
          </p:nvGrpSpPr>
          <p:grpSpPr>
            <a:xfrm>
              <a:off x="219974" y="2358417"/>
              <a:ext cx="8704052" cy="1355325"/>
              <a:chOff x="219974" y="1604517"/>
              <a:chExt cx="8704052" cy="1263883"/>
            </a:xfrm>
            <a:effectLst>
              <a:outerShdw blurRad="50800" dist="69850" dir="2700000" algn="tl" rotWithShape="0">
                <a:prstClr val="black">
                  <a:alpha val="40000"/>
                </a:prstClr>
              </a:outerShdw>
            </a:effectLst>
          </p:grpSpPr>
          <p:sp>
            <p:nvSpPr>
              <p:cNvPr id="16" name="矩形: 圆角 15"/>
              <p:cNvSpPr/>
              <p:nvPr/>
            </p:nvSpPr>
            <p:spPr>
              <a:xfrm>
                <a:off x="219974" y="1604517"/>
                <a:ext cx="8704052" cy="1263883"/>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注意</a:t>
              </a:r>
              <a:endParaRPr lang="zh-CN" altLang="en-US" sz="2400" dirty="0">
                <a:solidFill>
                  <a:schemeClr val="bg1"/>
                </a:solidFill>
              </a:endParaRPr>
            </a:p>
          </p:txBody>
        </p:sp>
      </p:grpSp>
      <p:sp>
        <p:nvSpPr>
          <p:cNvPr id="8" name="矩形 7"/>
          <p:cNvSpPr/>
          <p:nvPr/>
        </p:nvSpPr>
        <p:spPr>
          <a:xfrm>
            <a:off x="430519" y="1636249"/>
            <a:ext cx="8307238" cy="369332"/>
          </a:xfrm>
          <a:prstGeom prst="rect">
            <a:avLst/>
          </a:prstGeom>
        </p:spPr>
        <p:txBody>
          <a:bodyPr wrap="square">
            <a:spAutoFit/>
          </a:bodyPr>
          <a:lstStyle/>
          <a:p>
            <a:pPr>
              <a:buClr>
                <a:srgbClr val="262686"/>
              </a:buClr>
              <a:buSzPct val="80000"/>
            </a:pPr>
            <a:r>
              <a:rPr lang="zh-CN" altLang="en-US" dirty="0"/>
              <a:t>如果容器元素是用户自定义类型，则需要提供元素的 </a:t>
            </a:r>
            <a:r>
              <a:rPr lang="en-US" altLang="zh-CN" dirty="0"/>
              <a:t>&lt; </a:t>
            </a:r>
            <a:r>
              <a:rPr lang="zh-CN" altLang="en-US" dirty="0"/>
              <a:t>运算符</a:t>
            </a:r>
            <a:endParaRPr lang="zh-CN" altLang="en-US" dirty="0"/>
          </a:p>
        </p:txBody>
      </p:sp>
      <p:sp>
        <p:nvSpPr>
          <p:cNvPr id="3" name="矩形 2"/>
          <p:cNvSpPr/>
          <p:nvPr/>
        </p:nvSpPr>
        <p:spPr>
          <a:xfrm>
            <a:off x="430519" y="2807030"/>
            <a:ext cx="6669014"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bool operator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rhs</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 &lt; </a:t>
            </a:r>
            <a:r>
              <a:rPr lang="en-US" altLang="zh-CN" dirty="0" err="1">
                <a:solidFill>
                  <a:srgbClr val="000000"/>
                </a:solidFill>
                <a:latin typeface="Consolas" panose="020B0609020204030204" pitchFamily="49" charset="0"/>
              </a:rPr>
              <a:t>rhs.m_id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比较对象的</a:t>
            </a:r>
            <a:r>
              <a:rPr lang="en-US" altLang="zh-CN" dirty="0">
                <a:solidFill>
                  <a:srgbClr val="008000"/>
                </a:solidFill>
                <a:latin typeface="Consolas" panose="020B0609020204030204" pitchFamily="49" charset="0"/>
              </a:rPr>
              <a:t>id</a:t>
            </a:r>
            <a:br>
              <a:rPr lang="en-US" altLang="zh-CN" dirty="0">
                <a:solidFill>
                  <a:srgbClr val="008000"/>
                </a:solidFill>
                <a:latin typeface="Consolas" panose="020B0609020204030204" pitchFamily="49" charset="0"/>
              </a:rPr>
            </a:br>
            <a:r>
              <a:rPr lang="en-US" altLang="zh-CN" dirty="0">
                <a:solidFill>
                  <a:srgbClr val="008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其它成员与</a:t>
            </a:r>
            <a:r>
              <a:rPr lang="en-US" altLang="zh-CN" dirty="0">
                <a:solidFill>
                  <a:srgbClr val="008000"/>
                </a:solidFill>
                <a:latin typeface="Consolas" panose="020B0609020204030204" pitchFamily="49" charset="0"/>
              </a:rPr>
              <a:t>11.2.4</a:t>
            </a:r>
            <a:r>
              <a:rPr lang="zh-CN" altLang="en-US" dirty="0">
                <a:solidFill>
                  <a:srgbClr val="008000"/>
                </a:solidFill>
                <a:latin typeface="Consolas" panose="020B0609020204030204" pitchFamily="49" charset="0"/>
                <a:ea typeface="仿宋" panose="02010609060101010101" pitchFamily="49" charset="-122"/>
              </a:rPr>
              <a:t>节相同</a:t>
            </a:r>
            <a:br>
              <a:rPr lang="zh-CN" altLang="en-US" dirty="0">
                <a:solidFill>
                  <a:srgbClr val="008000"/>
                </a:solidFill>
                <a:latin typeface="Consolas" panose="020B0609020204030204" pitchFamily="49" charset="0"/>
                <a:ea typeface="仿宋" panose="02010609060101010101" pitchFamily="49" charset="-122"/>
              </a:rPr>
            </a:br>
            <a:r>
              <a:rPr lang="en-US" altLang="zh-CN" dirty="0">
                <a:solidFill>
                  <a:srgbClr val="000000"/>
                </a:solidFill>
                <a:latin typeface="Consolas" panose="020B0609020204030204" pitchFamily="49" charset="0"/>
              </a:rPr>
              <a:t>};</a:t>
            </a:r>
            <a:r>
              <a:rPr lang="zh-CN" altLang="en-US" dirty="0">
                <a:latin typeface="Consolas" panose="020B0609020204030204" pitchFamily="49" charset="0"/>
              </a:rPr>
              <a:t> </a:t>
            </a:r>
            <a:endParaRPr lang="zh-CN" altLang="en-US" dirty="0">
              <a:latin typeface="Consolas" panose="020B0609020204030204" pitchFamily="49" charset="0"/>
            </a:endParaRPr>
          </a:p>
        </p:txBody>
      </p:sp>
      <p:sp>
        <p:nvSpPr>
          <p:cNvPr id="9" name="矩形 8"/>
          <p:cNvSpPr/>
          <p:nvPr/>
        </p:nvSpPr>
        <p:spPr>
          <a:xfrm>
            <a:off x="395333" y="4298692"/>
            <a:ext cx="7937778"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FF0000"/>
                </a:solidFill>
                <a:latin typeface="MicrosoftYaHei"/>
              </a:rPr>
              <a:t>自定义类型</a:t>
            </a:r>
            <a:r>
              <a:rPr lang="en-US" altLang="zh-CN" dirty="0" err="1">
                <a:solidFill>
                  <a:srgbClr val="FF0000"/>
                </a:solidFill>
                <a:latin typeface="LMSans10-Regular-Identity-H"/>
              </a:rPr>
              <a:t>LargeData</a:t>
            </a:r>
            <a:r>
              <a:rPr lang="zh-CN" altLang="en-US" dirty="0">
                <a:solidFill>
                  <a:srgbClr val="000000"/>
                </a:solidFill>
                <a:latin typeface="MicrosoftYaHei"/>
              </a:rPr>
              <a:t>有了定义的</a:t>
            </a:r>
            <a:r>
              <a:rPr lang="en-US" altLang="zh-CN" dirty="0">
                <a:solidFill>
                  <a:srgbClr val="000000"/>
                </a:solidFill>
                <a:latin typeface="LMSans10-Regular-Identity-H"/>
              </a:rPr>
              <a:t>&lt; </a:t>
            </a:r>
            <a:r>
              <a:rPr lang="zh-CN" altLang="en-US" dirty="0">
                <a:solidFill>
                  <a:srgbClr val="000000"/>
                </a:solidFill>
                <a:latin typeface="MicrosoftYaHei"/>
              </a:rPr>
              <a:t>运算符之后，方可使用 </a:t>
            </a:r>
            <a:r>
              <a:rPr lang="en-US" altLang="zh-CN" dirty="0">
                <a:solidFill>
                  <a:srgbClr val="000000"/>
                </a:solidFill>
                <a:latin typeface="LMSans10-Regular-Identity-H"/>
              </a:rPr>
              <a:t>sort </a:t>
            </a:r>
            <a:r>
              <a:rPr lang="zh-CN" altLang="en-US" dirty="0">
                <a:solidFill>
                  <a:srgbClr val="000000"/>
                </a:solidFill>
                <a:latin typeface="MicrosoftYaHei"/>
              </a:rPr>
              <a:t>进行排序</a:t>
            </a:r>
            <a:r>
              <a:rPr lang="zh-CN" altLang="en-US" dirty="0"/>
              <a:t> </a:t>
            </a:r>
            <a:endParaRPr lang="zh-CN" altLang="en-US" dirty="0"/>
          </a:p>
        </p:txBody>
      </p:sp>
      <p:grpSp>
        <p:nvGrpSpPr>
          <p:cNvPr id="22" name="组合 21"/>
          <p:cNvGrpSpPr/>
          <p:nvPr/>
        </p:nvGrpSpPr>
        <p:grpSpPr>
          <a:xfrm>
            <a:off x="297606" y="4945147"/>
            <a:ext cx="8574656" cy="1642457"/>
            <a:chOff x="219974" y="2358412"/>
            <a:chExt cx="8704052" cy="2324298"/>
          </a:xfrm>
        </p:grpSpPr>
        <p:grpSp>
          <p:nvGrpSpPr>
            <p:cNvPr id="23" name="组合 22"/>
            <p:cNvGrpSpPr/>
            <p:nvPr/>
          </p:nvGrpSpPr>
          <p:grpSpPr>
            <a:xfrm>
              <a:off x="219974" y="2358417"/>
              <a:ext cx="8704052" cy="2324293"/>
              <a:chOff x="219974" y="1604517"/>
              <a:chExt cx="8704052" cy="2167477"/>
            </a:xfrm>
            <a:effectLst>
              <a:outerShdw blurRad="50800" dist="69850" dir="2700000" algn="tl" rotWithShape="0">
                <a:prstClr val="black">
                  <a:alpha val="40000"/>
                </a:prstClr>
              </a:outerShdw>
            </a:effectLst>
          </p:grpSpPr>
          <p:sp>
            <p:nvSpPr>
              <p:cNvPr id="25" name="矩形: 圆角 24"/>
              <p:cNvSpPr/>
              <p:nvPr/>
            </p:nvSpPr>
            <p:spPr>
              <a:xfrm>
                <a:off x="219974" y="1604517"/>
                <a:ext cx="8704052" cy="216747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顶角 25"/>
              <p:cNvSpPr/>
              <p:nvPr/>
            </p:nvSpPr>
            <p:spPr>
              <a:xfrm>
                <a:off x="219974" y="1617784"/>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示例如下</a:t>
              </a:r>
              <a:endParaRPr lang="zh-CN" altLang="en-US" sz="2400" dirty="0">
                <a:solidFill>
                  <a:schemeClr val="bg1"/>
                </a:solidFill>
              </a:endParaRPr>
            </a:p>
          </p:txBody>
        </p:sp>
      </p:grpSp>
      <p:sp>
        <p:nvSpPr>
          <p:cNvPr id="10" name="矩形 9"/>
          <p:cNvSpPr/>
          <p:nvPr/>
        </p:nvSpPr>
        <p:spPr>
          <a:xfrm>
            <a:off x="421212" y="5361214"/>
            <a:ext cx="7676714" cy="1200329"/>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vo</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for </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 50000;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err="1">
                <a:solidFill>
                  <a:srgbClr val="000000"/>
                </a:solidFill>
                <a:latin typeface="Consolas" panose="020B0609020204030204" pitchFamily="49" charset="0"/>
              </a:rPr>
              <a:t>vo.emplace_back</a:t>
            </a:r>
            <a:r>
              <a:rPr lang="en-US" altLang="zh-CN" dirty="0">
                <a:solidFill>
                  <a:srgbClr val="000000"/>
                </a:solidFill>
                <a:latin typeface="Consolas" panose="020B0609020204030204" pitchFamily="49" charset="0"/>
              </a:rPr>
              <a:t>(rand() % 1000000);</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vo.begin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vo.end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按元素</a:t>
            </a:r>
            <a:r>
              <a:rPr lang="en-US" altLang="zh-CN" dirty="0">
                <a:solidFill>
                  <a:srgbClr val="008000"/>
                </a:solidFill>
                <a:latin typeface="Consolas" panose="020B0609020204030204" pitchFamily="49" charset="0"/>
              </a:rPr>
              <a:t>id</a:t>
            </a:r>
            <a:r>
              <a:rPr lang="zh-CN" altLang="en-US" dirty="0">
                <a:solidFill>
                  <a:srgbClr val="008000"/>
                </a:solidFill>
                <a:latin typeface="Consolas" panose="020B0609020204030204" pitchFamily="49" charset="0"/>
                <a:ea typeface="仿宋" panose="02010609060101010101" pitchFamily="49" charset="-122"/>
              </a:rPr>
              <a:t>的升序排序</a:t>
            </a:r>
            <a:r>
              <a:rPr lang="zh-CN" altLang="en-US"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57" name="组合 56"/>
          <p:cNvGrpSpPr/>
          <p:nvPr/>
        </p:nvGrpSpPr>
        <p:grpSpPr>
          <a:xfrm>
            <a:off x="284672" y="2541378"/>
            <a:ext cx="8574656" cy="1487155"/>
            <a:chOff x="219974" y="2358412"/>
            <a:chExt cx="8704052" cy="2104524"/>
          </a:xfrm>
        </p:grpSpPr>
        <p:grpSp>
          <p:nvGrpSpPr>
            <p:cNvPr id="58" name="组合 57"/>
            <p:cNvGrpSpPr/>
            <p:nvPr/>
          </p:nvGrpSpPr>
          <p:grpSpPr>
            <a:xfrm>
              <a:off x="219974" y="2358417"/>
              <a:ext cx="8704052" cy="2104519"/>
              <a:chOff x="219974" y="1604517"/>
              <a:chExt cx="8704052" cy="1962531"/>
            </a:xfrm>
            <a:effectLst>
              <a:outerShdw blurRad="50800" dist="69850" dir="2700000" algn="tl" rotWithShape="0">
                <a:prstClr val="black">
                  <a:alpha val="40000"/>
                </a:prstClr>
              </a:outerShdw>
            </a:effectLst>
          </p:grpSpPr>
          <p:sp>
            <p:nvSpPr>
              <p:cNvPr id="60" name="矩形: 圆角 59"/>
              <p:cNvSpPr/>
              <p:nvPr/>
            </p:nvSpPr>
            <p:spPr>
              <a:xfrm>
                <a:off x="219974" y="1604517"/>
                <a:ext cx="8704052" cy="1962531"/>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2" name="文本框 1"/>
          <p:cNvSpPr txBox="1"/>
          <p:nvPr/>
        </p:nvSpPr>
        <p:spPr>
          <a:xfrm>
            <a:off x="429050" y="3088989"/>
            <a:ext cx="7470475" cy="369332"/>
          </a:xfrm>
          <a:prstGeom prst="rect">
            <a:avLst/>
          </a:prstGeom>
          <a:noFill/>
        </p:spPr>
        <p:txBody>
          <a:bodyPr wrap="square" rtlCol="0">
            <a:spAutoFit/>
          </a:bodyPr>
          <a:lstStyle/>
          <a:p>
            <a:r>
              <a:rPr lang="zh-CN" altLang="en-US" dirty="0"/>
              <a:t>对于以下对象，若用 </a:t>
            </a:r>
            <a:r>
              <a:rPr lang="en-US" altLang="zh-CN" dirty="0"/>
              <a:t>sort </a:t>
            </a:r>
            <a:r>
              <a:rPr lang="zh-CN" altLang="en-US" dirty="0"/>
              <a:t>算法对其</a:t>
            </a:r>
            <a:r>
              <a:rPr lang="zh-CN" altLang="en-US" dirty="0">
                <a:solidFill>
                  <a:srgbClr val="FF0000"/>
                </a:solidFill>
              </a:rPr>
              <a:t>指向的对象</a:t>
            </a:r>
            <a:r>
              <a:rPr lang="zh-CN" altLang="en-US" dirty="0"/>
              <a:t>进行排序，该如何操作？</a:t>
            </a:r>
            <a:endParaRPr lang="zh-CN" altLang="en-US" dirty="0"/>
          </a:p>
        </p:txBody>
      </p:sp>
      <p:sp>
        <p:nvSpPr>
          <p:cNvPr id="6" name="矩形 5"/>
          <p:cNvSpPr/>
          <p:nvPr/>
        </p:nvSpPr>
        <p:spPr>
          <a:xfrm>
            <a:off x="429050" y="3517640"/>
            <a:ext cx="4572000" cy="369332"/>
          </a:xfrm>
          <a:prstGeom prst="rect">
            <a:avLst/>
          </a:prstGeom>
        </p:spPr>
        <p:txBody>
          <a:bodyPr>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vp</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57" name="组合 56"/>
          <p:cNvGrpSpPr/>
          <p:nvPr/>
        </p:nvGrpSpPr>
        <p:grpSpPr>
          <a:xfrm>
            <a:off x="284672" y="1083521"/>
            <a:ext cx="8574656" cy="1487155"/>
            <a:chOff x="219974" y="2358412"/>
            <a:chExt cx="8704052" cy="2104524"/>
          </a:xfrm>
        </p:grpSpPr>
        <p:grpSp>
          <p:nvGrpSpPr>
            <p:cNvPr id="58" name="组合 57"/>
            <p:cNvGrpSpPr/>
            <p:nvPr/>
          </p:nvGrpSpPr>
          <p:grpSpPr>
            <a:xfrm>
              <a:off x="219974" y="2358417"/>
              <a:ext cx="8704052" cy="2104519"/>
              <a:chOff x="219974" y="1604517"/>
              <a:chExt cx="8704052" cy="1962531"/>
            </a:xfrm>
            <a:effectLst>
              <a:outerShdw blurRad="50800" dist="69850" dir="2700000" algn="tl" rotWithShape="0">
                <a:prstClr val="black">
                  <a:alpha val="40000"/>
                </a:prstClr>
              </a:outerShdw>
            </a:effectLst>
          </p:grpSpPr>
          <p:sp>
            <p:nvSpPr>
              <p:cNvPr id="60" name="矩形: 圆角 59"/>
              <p:cNvSpPr/>
              <p:nvPr/>
            </p:nvSpPr>
            <p:spPr>
              <a:xfrm>
                <a:off x="219974" y="1604517"/>
                <a:ext cx="8704052" cy="196253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向算法传递可调用对象的三种方式</a:t>
              </a:r>
              <a:endParaRPr lang="zh-CN" altLang="en-US" sz="2400" dirty="0">
                <a:solidFill>
                  <a:schemeClr val="bg1"/>
                </a:solidFill>
              </a:endParaRPr>
            </a:p>
          </p:txBody>
        </p:sp>
      </p:grpSp>
      <p:sp>
        <p:nvSpPr>
          <p:cNvPr id="2" name="文本框 1"/>
          <p:cNvSpPr txBox="1"/>
          <p:nvPr/>
        </p:nvSpPr>
        <p:spPr>
          <a:xfrm>
            <a:off x="429050" y="1579376"/>
            <a:ext cx="7470475" cy="923330"/>
          </a:xfrm>
          <a:prstGeom prst="rect">
            <a:avLst/>
          </a:prstGeom>
          <a:noFill/>
        </p:spPr>
        <p:txBody>
          <a:bodyPr wrap="square" rtlCol="0">
            <a:spAutoFit/>
          </a:bodyPr>
          <a:lstStyle/>
          <a:p>
            <a:pPr marL="285750" indent="-285750">
              <a:buClr>
                <a:srgbClr val="262686"/>
              </a:buClr>
              <a:buSzPct val="80000"/>
              <a:buFont typeface="Wingdings" panose="05000000000000000000" pitchFamily="2" charset="2"/>
              <a:buChar char="l"/>
            </a:pPr>
            <a:r>
              <a:rPr lang="zh-CN" altLang="en-US" dirty="0"/>
              <a:t>使用函数</a:t>
            </a:r>
            <a:endParaRPr lang="en-US" altLang="zh-CN" dirty="0"/>
          </a:p>
          <a:p>
            <a:pPr marL="285750" indent="-285750">
              <a:buClr>
                <a:srgbClr val="262686"/>
              </a:buClr>
              <a:buSzPct val="80000"/>
              <a:buFont typeface="Wingdings" panose="05000000000000000000" pitchFamily="2" charset="2"/>
              <a:buChar char="l"/>
            </a:pPr>
            <a:r>
              <a:rPr lang="zh-CN" altLang="en-US" dirty="0"/>
              <a:t>使用函数对象</a:t>
            </a:r>
            <a:endParaRPr lang="en-US" altLang="zh-CN" dirty="0"/>
          </a:p>
          <a:p>
            <a:pPr marL="285750" indent="-285750">
              <a:buClr>
                <a:srgbClr val="262686"/>
              </a:buClr>
              <a:buSzPct val="80000"/>
              <a:buFont typeface="Wingdings" panose="05000000000000000000" pitchFamily="2" charset="2"/>
              <a:buChar char="l"/>
            </a:pPr>
            <a:r>
              <a:rPr lang="zh-CN" altLang="en-US" dirty="0"/>
              <a:t>使用 </a:t>
            </a:r>
            <a:r>
              <a:rPr lang="en-US" altLang="zh-CN" dirty="0"/>
              <a:t>lambda </a:t>
            </a:r>
            <a:r>
              <a:rPr lang="zh-CN" altLang="en-US" dirty="0"/>
              <a:t>表达式</a:t>
            </a:r>
            <a:endParaRPr lang="zh-CN" altLang="en-US" dirty="0"/>
          </a:p>
        </p:txBody>
      </p:sp>
      <p:grpSp>
        <p:nvGrpSpPr>
          <p:cNvPr id="11" name="组合 10"/>
          <p:cNvGrpSpPr/>
          <p:nvPr/>
        </p:nvGrpSpPr>
        <p:grpSpPr>
          <a:xfrm>
            <a:off x="284672" y="2860446"/>
            <a:ext cx="8574656" cy="1947274"/>
            <a:chOff x="219974" y="2358412"/>
            <a:chExt cx="8704052" cy="2755655"/>
          </a:xfrm>
        </p:grpSpPr>
        <p:grpSp>
          <p:nvGrpSpPr>
            <p:cNvPr id="12" name="组合 11"/>
            <p:cNvGrpSpPr/>
            <p:nvPr/>
          </p:nvGrpSpPr>
          <p:grpSpPr>
            <a:xfrm>
              <a:off x="219974" y="2358418"/>
              <a:ext cx="8704052" cy="2755649"/>
              <a:chOff x="219974" y="1604518"/>
              <a:chExt cx="8704052" cy="2569731"/>
            </a:xfrm>
            <a:effectLst>
              <a:outerShdw blurRad="50800" dist="69850" dir="2700000" algn="tl" rotWithShape="0">
                <a:prstClr val="black">
                  <a:alpha val="40000"/>
                </a:prstClr>
              </a:outerShdw>
            </a:effectLst>
          </p:grpSpPr>
          <p:sp>
            <p:nvSpPr>
              <p:cNvPr id="14" name="矩形: 圆角 13"/>
              <p:cNvSpPr/>
              <p:nvPr/>
            </p:nvSpPr>
            <p:spPr>
              <a:xfrm>
                <a:off x="219974" y="1604518"/>
                <a:ext cx="8704052" cy="256973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使用函数</a:t>
              </a:r>
              <a:endParaRPr lang="zh-CN" altLang="en-US" sz="2400" dirty="0">
                <a:solidFill>
                  <a:schemeClr val="bg1"/>
                </a:solidFill>
              </a:endParaRPr>
            </a:p>
          </p:txBody>
        </p:sp>
      </p:grpSp>
      <p:sp>
        <p:nvSpPr>
          <p:cNvPr id="3" name="矩形 2"/>
          <p:cNvSpPr/>
          <p:nvPr/>
        </p:nvSpPr>
        <p:spPr>
          <a:xfrm>
            <a:off x="429049" y="3311036"/>
            <a:ext cx="8033463" cy="923330"/>
          </a:xfrm>
          <a:prstGeom prst="rect">
            <a:avLst/>
          </a:prstGeom>
        </p:spPr>
        <p:txBody>
          <a:bodyPr wrap="square">
            <a:spAutoFit/>
          </a:bodyPr>
          <a:lstStyle/>
          <a:p>
            <a:r>
              <a:rPr lang="en-US" altLang="zh-CN" dirty="0">
                <a:solidFill>
                  <a:srgbClr val="0000FF"/>
                </a:solidFill>
                <a:latin typeface="Consolas" panose="020B0609020204030204" pitchFamily="49" charset="0"/>
              </a:rPr>
              <a:t>bool </a:t>
            </a:r>
            <a:r>
              <a:rPr lang="en-US" altLang="zh-CN" dirty="0">
                <a:solidFill>
                  <a:srgbClr val="000000"/>
                </a:solidFill>
                <a:latin typeface="Consolas" panose="020B0609020204030204" pitchFamily="49" charset="0"/>
              </a:rPr>
              <a:t>Less(</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 </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*b)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a-&gt;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 &lt; b-&gt;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7" name="矩形 6"/>
          <p:cNvSpPr/>
          <p:nvPr/>
        </p:nvSpPr>
        <p:spPr>
          <a:xfrm>
            <a:off x="429049" y="4234366"/>
            <a:ext cx="8033463" cy="369332"/>
          </a:xfrm>
          <a:prstGeom prst="rect">
            <a:avLst/>
          </a:prstGeom>
        </p:spPr>
        <p:txBody>
          <a:bodyPr wrap="square">
            <a:spAutoFit/>
          </a:bodyPr>
          <a:lstStyle/>
          <a:p>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vp.begin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vp.end</a:t>
            </a:r>
            <a:r>
              <a:rPr lang="en-US" altLang="zh-CN" dirty="0">
                <a:solidFill>
                  <a:srgbClr val="000000"/>
                </a:solidFill>
                <a:latin typeface="Consolas" panose="020B0609020204030204" pitchFamily="49" charset="0"/>
              </a:rPr>
              <a:t>(), Less);</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18" name="组合 17"/>
          <p:cNvGrpSpPr/>
          <p:nvPr/>
        </p:nvGrpSpPr>
        <p:grpSpPr>
          <a:xfrm>
            <a:off x="284672" y="5158750"/>
            <a:ext cx="8574656" cy="1266156"/>
            <a:chOff x="219974" y="2351130"/>
            <a:chExt cx="8704052" cy="1791781"/>
          </a:xfrm>
        </p:grpSpPr>
        <p:grpSp>
          <p:nvGrpSpPr>
            <p:cNvPr id="19" name="组合 18"/>
            <p:cNvGrpSpPr/>
            <p:nvPr/>
          </p:nvGrpSpPr>
          <p:grpSpPr>
            <a:xfrm>
              <a:off x="219974" y="2358416"/>
              <a:ext cx="8704052" cy="1784495"/>
              <a:chOff x="219974" y="1604517"/>
              <a:chExt cx="8704052" cy="1664099"/>
            </a:xfrm>
            <a:effectLst>
              <a:outerShdw blurRad="50800" dist="69850" dir="2700000" algn="tl" rotWithShape="0">
                <a:prstClr val="black">
                  <a:alpha val="40000"/>
                </a:prstClr>
              </a:outerShdw>
            </a:effectLst>
          </p:grpSpPr>
          <p:sp>
            <p:nvSpPr>
              <p:cNvPr id="21" name="矩形: 圆角 20"/>
              <p:cNvSpPr/>
              <p:nvPr/>
            </p:nvSpPr>
            <p:spPr>
              <a:xfrm>
                <a:off x="219974" y="1604517"/>
                <a:ext cx="8704052" cy="166409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5642522"/>
            <a:ext cx="7795103"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上面代码执行完以后，</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中的元素将会按照 </a:t>
            </a:r>
            <a:r>
              <a:rPr lang="en-US" altLang="zh-CN" dirty="0">
                <a:solidFill>
                  <a:srgbClr val="000000"/>
                </a:solidFill>
                <a:latin typeface="LMSans10-Regular-Identity-H"/>
              </a:rPr>
              <a:t>id </a:t>
            </a:r>
            <a:r>
              <a:rPr lang="zh-CN" altLang="en-US" dirty="0">
                <a:solidFill>
                  <a:srgbClr val="000000"/>
                </a:solidFill>
                <a:latin typeface="MicrosoftYaHei"/>
              </a:rPr>
              <a:t>升序排列</a:t>
            </a:r>
            <a:r>
              <a:rPr lang="zh-CN" altLang="en-US" dirty="0"/>
              <a:t> </a:t>
            </a:r>
            <a:endParaRPr lang="en-US" altLang="zh-CN" dirty="0"/>
          </a:p>
          <a:p>
            <a:pPr marL="285750" indent="-285750">
              <a:buClr>
                <a:srgbClr val="262686"/>
              </a:buClr>
              <a:buSzPct val="80000"/>
              <a:buFont typeface="Wingdings" panose="05000000000000000000" pitchFamily="2" charset="2"/>
              <a:buChar char="l"/>
            </a:pPr>
            <a:r>
              <a:rPr lang="zh-CN" altLang="en-US" dirty="0"/>
              <a:t>当 </a:t>
            </a:r>
            <a:r>
              <a:rPr lang="en-US" altLang="zh-CN" dirty="0"/>
              <a:t>sort </a:t>
            </a:r>
            <a:r>
              <a:rPr lang="zh-CN" altLang="en-US" dirty="0"/>
              <a:t>算法需要比较两个元素时，便会调用</a:t>
            </a:r>
            <a:r>
              <a:rPr lang="en-US" altLang="zh-CN" dirty="0"/>
              <a:t>Less </a:t>
            </a:r>
            <a:r>
              <a:rPr lang="zh-CN" altLang="en-US" dirty="0"/>
              <a:t>函数</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1" name="组合 10"/>
          <p:cNvGrpSpPr/>
          <p:nvPr/>
        </p:nvGrpSpPr>
        <p:grpSpPr>
          <a:xfrm>
            <a:off x="284672" y="1342202"/>
            <a:ext cx="8574656" cy="2470673"/>
            <a:chOff x="219974" y="2358412"/>
            <a:chExt cx="8704052" cy="3496336"/>
          </a:xfrm>
        </p:grpSpPr>
        <p:grpSp>
          <p:nvGrpSpPr>
            <p:cNvPr id="12" name="组合 11"/>
            <p:cNvGrpSpPr/>
            <p:nvPr/>
          </p:nvGrpSpPr>
          <p:grpSpPr>
            <a:xfrm>
              <a:off x="219974" y="2358416"/>
              <a:ext cx="8704052" cy="3496332"/>
              <a:chOff x="219974" y="1604516"/>
              <a:chExt cx="8704052" cy="3260441"/>
            </a:xfrm>
            <a:effectLst>
              <a:outerShdw blurRad="50800" dist="69850" dir="2700000" algn="tl" rotWithShape="0">
                <a:prstClr val="black">
                  <a:alpha val="40000"/>
                </a:prstClr>
              </a:outerShdw>
            </a:effectLst>
          </p:grpSpPr>
          <p:sp>
            <p:nvSpPr>
              <p:cNvPr id="14" name="矩形: 圆角 13"/>
              <p:cNvSpPr/>
              <p:nvPr/>
            </p:nvSpPr>
            <p:spPr>
              <a:xfrm>
                <a:off x="219974" y="1604516"/>
                <a:ext cx="8704052" cy="326044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使用函数对象</a:t>
              </a:r>
              <a:endParaRPr lang="zh-CN" altLang="en-US" sz="2400" dirty="0">
                <a:solidFill>
                  <a:schemeClr val="bg1"/>
                </a:solidFill>
              </a:endParaRPr>
            </a:p>
          </p:txBody>
        </p:sp>
      </p:grpSp>
      <p:grpSp>
        <p:nvGrpSpPr>
          <p:cNvPr id="18" name="组合 17"/>
          <p:cNvGrpSpPr/>
          <p:nvPr/>
        </p:nvGrpSpPr>
        <p:grpSpPr>
          <a:xfrm>
            <a:off x="284672" y="4183965"/>
            <a:ext cx="8574656" cy="1794141"/>
            <a:chOff x="219974" y="2351130"/>
            <a:chExt cx="8704052" cy="2538951"/>
          </a:xfrm>
        </p:grpSpPr>
        <p:grpSp>
          <p:nvGrpSpPr>
            <p:cNvPr id="19" name="组合 18"/>
            <p:cNvGrpSpPr/>
            <p:nvPr/>
          </p:nvGrpSpPr>
          <p:grpSpPr>
            <a:xfrm>
              <a:off x="219974" y="2358416"/>
              <a:ext cx="8704052" cy="2531665"/>
              <a:chOff x="219974" y="1604517"/>
              <a:chExt cx="8704052" cy="2360859"/>
            </a:xfrm>
            <a:effectLst>
              <a:outerShdw blurRad="50800" dist="69850" dir="2700000" algn="tl" rotWithShape="0">
                <a:prstClr val="black">
                  <a:alpha val="40000"/>
                </a:prstClr>
              </a:outerShdw>
            </a:effectLst>
          </p:grpSpPr>
          <p:sp>
            <p:nvSpPr>
              <p:cNvPr id="21" name="矩形: 圆角 20"/>
              <p:cNvSpPr/>
              <p:nvPr/>
            </p:nvSpPr>
            <p:spPr>
              <a:xfrm>
                <a:off x="219974" y="1604517"/>
                <a:ext cx="8704052" cy="236085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4667737"/>
            <a:ext cx="8361268"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上方代码为 </a:t>
            </a:r>
            <a:r>
              <a:rPr lang="en-US" altLang="zh-CN" dirty="0"/>
              <a:t>Compare</a:t>
            </a:r>
            <a:r>
              <a:rPr lang="zh-CN" altLang="en-US" dirty="0"/>
              <a:t>类定义一个函数调用运算符，形参和功能与</a:t>
            </a:r>
            <a:r>
              <a:rPr lang="en-US" altLang="zh-CN" dirty="0"/>
              <a:t>Less </a:t>
            </a:r>
            <a:r>
              <a:rPr lang="zh-CN" altLang="en-US" dirty="0"/>
              <a:t>函数一样 </a:t>
            </a:r>
            <a:endParaRPr lang="en-US" altLang="zh-CN" dirty="0"/>
          </a:p>
          <a:p>
            <a:pPr marL="285750" indent="-285750">
              <a:buClr>
                <a:srgbClr val="262686"/>
              </a:buClr>
              <a:buSzPct val="80000"/>
              <a:buFont typeface="Wingdings" panose="05000000000000000000" pitchFamily="2" charset="2"/>
              <a:buChar char="l"/>
            </a:pPr>
            <a:r>
              <a:rPr lang="en-US" altLang="zh-CN" dirty="0"/>
              <a:t>sort </a:t>
            </a:r>
            <a:r>
              <a:rPr lang="zh-CN" altLang="en-US" dirty="0"/>
              <a:t>函数调用中的第三个实参为通过</a:t>
            </a:r>
            <a:r>
              <a:rPr lang="en-US" altLang="zh-CN" dirty="0"/>
              <a:t>Compare</a:t>
            </a:r>
            <a:r>
              <a:rPr lang="zh-CN" altLang="en-US" dirty="0">
                <a:solidFill>
                  <a:srgbClr val="FF0000"/>
                </a:solidFill>
              </a:rPr>
              <a:t>默认构造函数</a:t>
            </a:r>
            <a:r>
              <a:rPr lang="zh-CN" altLang="en-US" dirty="0"/>
              <a:t>创建的一个函数对象</a:t>
            </a:r>
            <a:endParaRPr lang="en-US" altLang="zh-CN" dirty="0"/>
          </a:p>
        </p:txBody>
      </p:sp>
      <p:sp>
        <p:nvSpPr>
          <p:cNvPr id="6" name="矩形 5"/>
          <p:cNvSpPr/>
          <p:nvPr/>
        </p:nvSpPr>
        <p:spPr>
          <a:xfrm>
            <a:off x="429049" y="1756646"/>
            <a:ext cx="7912694"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 </a:t>
            </a:r>
            <a:r>
              <a:rPr lang="en-US" altLang="zh-CN" dirty="0">
                <a:solidFill>
                  <a:srgbClr val="000000"/>
                </a:solidFill>
                <a:latin typeface="Consolas" panose="020B0609020204030204" pitchFamily="49" charset="0"/>
              </a:rPr>
              <a:t>Compare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bool operator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 </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*b)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a-&gt;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 &lt; b-&gt;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9" name="矩形 8"/>
          <p:cNvSpPr/>
          <p:nvPr/>
        </p:nvSpPr>
        <p:spPr>
          <a:xfrm>
            <a:off x="429049" y="3308208"/>
            <a:ext cx="5624423" cy="369332"/>
          </a:xfrm>
          <a:prstGeom prst="rect">
            <a:avLst/>
          </a:prstGeom>
        </p:spPr>
        <p:txBody>
          <a:bodyPr wrap="square">
            <a:spAutoFit/>
          </a:bodyPr>
          <a:lstStyle/>
          <a:p>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vp.begin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vp.end</a:t>
            </a:r>
            <a:r>
              <a:rPr lang="en-US" altLang="zh-CN" dirty="0">
                <a:solidFill>
                  <a:srgbClr val="000000"/>
                </a:solidFill>
                <a:latin typeface="Consolas" panose="020B0609020204030204" pitchFamily="49" charset="0"/>
              </a:rPr>
              <a:t>(), Compare());</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1" name="组合 10"/>
          <p:cNvGrpSpPr/>
          <p:nvPr/>
        </p:nvGrpSpPr>
        <p:grpSpPr>
          <a:xfrm>
            <a:off x="284672" y="2506766"/>
            <a:ext cx="8574656" cy="1564900"/>
            <a:chOff x="219974" y="2358412"/>
            <a:chExt cx="8704052" cy="2214545"/>
          </a:xfrm>
        </p:grpSpPr>
        <p:grpSp>
          <p:nvGrpSpPr>
            <p:cNvPr id="12" name="组合 11"/>
            <p:cNvGrpSpPr/>
            <p:nvPr/>
          </p:nvGrpSpPr>
          <p:grpSpPr>
            <a:xfrm>
              <a:off x="219974" y="2358416"/>
              <a:ext cx="8704052" cy="2214541"/>
              <a:chOff x="219974" y="1604516"/>
              <a:chExt cx="8704052" cy="2065130"/>
            </a:xfrm>
            <a:effectLst>
              <a:outerShdw blurRad="50800" dist="69850" dir="2700000" algn="tl" rotWithShape="0">
                <a:prstClr val="black">
                  <a:alpha val="40000"/>
                </a:prstClr>
              </a:outerShdw>
            </a:effectLst>
          </p:grpSpPr>
          <p:sp>
            <p:nvSpPr>
              <p:cNvPr id="14" name="矩形: 圆角 13"/>
              <p:cNvSpPr/>
              <p:nvPr/>
            </p:nvSpPr>
            <p:spPr>
              <a:xfrm>
                <a:off x="219974" y="1604516"/>
                <a:ext cx="8704052" cy="206513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函数对象</a:t>
              </a:r>
              <a:endParaRPr lang="zh-CN" altLang="en-US" sz="2400" dirty="0">
                <a:solidFill>
                  <a:schemeClr val="bg1"/>
                </a:solidFill>
              </a:endParaRPr>
            </a:p>
          </p:txBody>
        </p:sp>
      </p:grpSp>
      <p:sp>
        <p:nvSpPr>
          <p:cNvPr id="2" name="矩形 1"/>
          <p:cNvSpPr/>
          <p:nvPr/>
        </p:nvSpPr>
        <p:spPr>
          <a:xfrm>
            <a:off x="382399" y="3104967"/>
            <a:ext cx="7591245"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函数对象可以</a:t>
            </a:r>
            <a:r>
              <a:rPr lang="zh-CN" altLang="en-US" dirty="0">
                <a:solidFill>
                  <a:srgbClr val="FF0000"/>
                </a:solidFill>
              </a:rPr>
              <a:t>保存调用时的状态</a:t>
            </a:r>
            <a:r>
              <a:rPr lang="zh-CN" altLang="en-US" dirty="0"/>
              <a:t>，相比于普通函数更为灵活</a:t>
            </a:r>
            <a:endParaRPr lang="en-US" altLang="zh-CN" dirty="0"/>
          </a:p>
        </p:txBody>
      </p:sp>
      <p:sp>
        <p:nvSpPr>
          <p:cNvPr id="3" name="矩形 2"/>
          <p:cNvSpPr/>
          <p:nvPr/>
        </p:nvSpPr>
        <p:spPr>
          <a:xfrm>
            <a:off x="667071" y="3533842"/>
            <a:ext cx="7591245" cy="369332"/>
          </a:xfrm>
          <a:prstGeom prst="rect">
            <a:avLst/>
          </a:prstGeom>
        </p:spPr>
        <p:txBody>
          <a:bodyPr wrap="square">
            <a:spAutoFit/>
          </a:bodyPr>
          <a:lstStyle/>
          <a:p>
            <a:pPr>
              <a:buClr>
                <a:srgbClr val="262686"/>
              </a:buClr>
              <a:buSzPct val="80000"/>
            </a:pPr>
            <a:r>
              <a:rPr lang="zh-CN" altLang="en-US" dirty="0">
                <a:solidFill>
                  <a:srgbClr val="FF0000"/>
                </a:solidFill>
              </a:rPr>
              <a:t>示例如下</a:t>
            </a:r>
            <a:r>
              <a:rPr lang="zh-CN" altLang="en-US" dirty="0"/>
              <a:t>：通过 </a:t>
            </a:r>
            <a:r>
              <a:rPr lang="en-US" altLang="zh-CN" dirty="0"/>
              <a:t>Checker </a:t>
            </a:r>
            <a:r>
              <a:rPr lang="zh-CN" altLang="en-US" dirty="0"/>
              <a:t>类和 </a:t>
            </a:r>
            <a:r>
              <a:rPr lang="en-US" altLang="zh-CN" dirty="0" err="1"/>
              <a:t>find_if</a:t>
            </a:r>
            <a:r>
              <a:rPr lang="en-US" altLang="zh-CN" dirty="0"/>
              <a:t> </a:t>
            </a:r>
            <a:r>
              <a:rPr lang="zh-CN" altLang="en-US" dirty="0"/>
              <a:t>算法查找容器中第 </a:t>
            </a:r>
            <a:r>
              <a:rPr lang="en-US" altLang="zh-CN" dirty="0"/>
              <a:t>n </a:t>
            </a:r>
            <a:r>
              <a:rPr lang="zh-CN" altLang="en-US" dirty="0"/>
              <a:t>个元素</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8" name="组合 17"/>
          <p:cNvGrpSpPr/>
          <p:nvPr/>
        </p:nvGrpSpPr>
        <p:grpSpPr>
          <a:xfrm>
            <a:off x="284672" y="4764045"/>
            <a:ext cx="8574656" cy="1464096"/>
            <a:chOff x="219974" y="2351130"/>
            <a:chExt cx="8704052" cy="2071893"/>
          </a:xfrm>
        </p:grpSpPr>
        <p:grpSp>
          <p:nvGrpSpPr>
            <p:cNvPr id="19" name="组合 18"/>
            <p:cNvGrpSpPr/>
            <p:nvPr/>
          </p:nvGrpSpPr>
          <p:grpSpPr>
            <a:xfrm>
              <a:off x="219974" y="2358416"/>
              <a:ext cx="8704052" cy="2064607"/>
              <a:chOff x="219974" y="1604517"/>
              <a:chExt cx="8704052" cy="1925313"/>
            </a:xfrm>
            <a:effectLst>
              <a:outerShdw blurRad="50800" dist="69850" dir="2700000" algn="tl" rotWithShape="0">
                <a:prstClr val="black">
                  <a:alpha val="40000"/>
                </a:prstClr>
              </a:outerShdw>
            </a:effectLst>
          </p:grpSpPr>
          <p:sp>
            <p:nvSpPr>
              <p:cNvPr id="21" name="矩形: 圆角 20"/>
              <p:cNvSpPr/>
              <p:nvPr/>
            </p:nvSpPr>
            <p:spPr>
              <a:xfrm>
                <a:off x="219974" y="1604517"/>
                <a:ext cx="8704052" cy="1925313"/>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5254333"/>
            <a:ext cx="8361268"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err="1"/>
              <a:t>m_cnt</a:t>
            </a:r>
            <a:r>
              <a:rPr lang="en-US" altLang="zh-CN" dirty="0"/>
              <a:t> </a:t>
            </a:r>
            <a:r>
              <a:rPr lang="zh-CN" altLang="en-US" dirty="0"/>
              <a:t>和 </a:t>
            </a:r>
            <a:r>
              <a:rPr lang="en-US" altLang="zh-CN" dirty="0" err="1"/>
              <a:t>m_nth</a:t>
            </a:r>
            <a:r>
              <a:rPr lang="en-US" altLang="zh-CN" dirty="0"/>
              <a:t> </a:t>
            </a:r>
            <a:r>
              <a:rPr lang="zh-CN" altLang="en-US" dirty="0"/>
              <a:t>分别用来计数和保存设定值</a:t>
            </a:r>
            <a:endParaRPr lang="en-US" altLang="zh-CN" dirty="0"/>
          </a:p>
          <a:p>
            <a:pPr marL="285750" indent="-285750">
              <a:buClr>
                <a:srgbClr val="262686"/>
              </a:buClr>
              <a:buSzPct val="80000"/>
              <a:buFont typeface="Wingdings" panose="05000000000000000000" pitchFamily="2" charset="2"/>
              <a:buChar char="l"/>
            </a:pPr>
            <a:r>
              <a:rPr lang="zh-CN" altLang="en-US" dirty="0"/>
              <a:t>每一次调用 </a:t>
            </a:r>
            <a:r>
              <a:rPr lang="en-US" altLang="zh-CN" dirty="0"/>
              <a:t>Checker</a:t>
            </a:r>
            <a:r>
              <a:rPr lang="zh-CN" altLang="en-US" dirty="0"/>
              <a:t>对象，其计数器就会自增，当增加到设置值时，返回真</a:t>
            </a:r>
            <a:endParaRPr lang="en-US" altLang="zh-CN" dirty="0"/>
          </a:p>
          <a:p>
            <a:pPr marL="285750" indent="-285750">
              <a:buClr>
                <a:srgbClr val="262686"/>
              </a:buClr>
              <a:buSzPct val="80000"/>
              <a:buFont typeface="Wingdings" panose="05000000000000000000" pitchFamily="2" charset="2"/>
              <a:buChar char="l"/>
            </a:pPr>
            <a:r>
              <a:rPr lang="zh-CN" altLang="en-US" dirty="0"/>
              <a:t>当调用返回真时，</a:t>
            </a:r>
            <a:r>
              <a:rPr lang="en-US" altLang="zh-CN" dirty="0" err="1"/>
              <a:t>fnd_if</a:t>
            </a:r>
            <a:r>
              <a:rPr lang="en-US" altLang="zh-CN" dirty="0"/>
              <a:t> </a:t>
            </a:r>
            <a:r>
              <a:rPr lang="zh-CN" altLang="en-US" dirty="0"/>
              <a:t>返回指向当前元素的迭代器</a:t>
            </a:r>
            <a:endParaRPr lang="zh-CN" altLang="en-US" dirty="0"/>
          </a:p>
        </p:txBody>
      </p:sp>
      <p:grpSp>
        <p:nvGrpSpPr>
          <p:cNvPr id="23" name="组合 22"/>
          <p:cNvGrpSpPr/>
          <p:nvPr/>
        </p:nvGrpSpPr>
        <p:grpSpPr>
          <a:xfrm>
            <a:off x="284672" y="1256778"/>
            <a:ext cx="8574656" cy="2927455"/>
            <a:chOff x="219974" y="2358412"/>
            <a:chExt cx="8704052" cy="4142744"/>
          </a:xfrm>
        </p:grpSpPr>
        <p:grpSp>
          <p:nvGrpSpPr>
            <p:cNvPr id="24" name="组合 23"/>
            <p:cNvGrpSpPr/>
            <p:nvPr/>
          </p:nvGrpSpPr>
          <p:grpSpPr>
            <a:xfrm>
              <a:off x="219974" y="2358416"/>
              <a:ext cx="8704052" cy="4142740"/>
              <a:chOff x="219974" y="1604516"/>
              <a:chExt cx="8704052" cy="3863237"/>
            </a:xfrm>
            <a:effectLst>
              <a:outerShdw blurRad="50800" dist="69850" dir="2700000" algn="tl" rotWithShape="0">
                <a:prstClr val="black">
                  <a:alpha val="40000"/>
                </a:prstClr>
              </a:outerShdw>
            </a:effectLst>
          </p:grpSpPr>
          <p:sp>
            <p:nvSpPr>
              <p:cNvPr id="26" name="矩形: 圆角 25"/>
              <p:cNvSpPr/>
              <p:nvPr/>
            </p:nvSpPr>
            <p:spPr>
              <a:xfrm>
                <a:off x="219974" y="1604516"/>
                <a:ext cx="8704052" cy="386323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示例</a:t>
              </a:r>
              <a:endParaRPr lang="zh-CN" altLang="en-US" sz="2400" dirty="0">
                <a:solidFill>
                  <a:schemeClr val="bg1"/>
                </a:solidFill>
              </a:endParaRPr>
            </a:p>
          </p:txBody>
        </p:sp>
      </p:grpSp>
      <p:sp>
        <p:nvSpPr>
          <p:cNvPr id="7" name="矩形 6"/>
          <p:cNvSpPr/>
          <p:nvPr/>
        </p:nvSpPr>
        <p:spPr>
          <a:xfrm>
            <a:off x="429049" y="1702825"/>
            <a:ext cx="8188740"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 </a:t>
            </a:r>
            <a:r>
              <a:rPr lang="en-US" altLang="zh-CN" dirty="0">
                <a:solidFill>
                  <a:srgbClr val="000000"/>
                </a:solidFill>
                <a:latin typeface="Consolas" panose="020B0609020204030204" pitchFamily="49" charset="0"/>
              </a:rPr>
              <a:t>Checker{</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m_cnt</a:t>
            </a:r>
            <a:r>
              <a:rPr lang="en-US" altLang="zh-CN" dirty="0">
                <a:solidFill>
                  <a:srgbClr val="000000"/>
                </a:solidFill>
                <a:latin typeface="Consolas" panose="020B0609020204030204" pitchFamily="49" charset="0"/>
              </a:rPr>
              <a:t> = 0, </a:t>
            </a:r>
            <a:r>
              <a:rPr lang="en-US" altLang="zh-CN" dirty="0" err="1">
                <a:solidFill>
                  <a:srgbClr val="000000"/>
                </a:solidFill>
                <a:latin typeface="Consolas" panose="020B0609020204030204" pitchFamily="49" charset="0"/>
              </a:rPr>
              <a:t>m_nth</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Checker(</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n) :</a:t>
            </a:r>
            <a:r>
              <a:rPr lang="en-US" altLang="zh-CN" dirty="0" err="1">
                <a:solidFill>
                  <a:srgbClr val="000000"/>
                </a:solidFill>
                <a:latin typeface="Consolas" panose="020B0609020204030204" pitchFamily="49" charset="0"/>
              </a:rPr>
              <a:t>m_nth</a:t>
            </a:r>
            <a:r>
              <a:rPr lang="en-US" altLang="zh-CN" dirty="0">
                <a:solidFill>
                  <a:srgbClr val="000000"/>
                </a:solidFill>
                <a:latin typeface="Consolas" panose="020B0609020204030204" pitchFamily="49" charset="0"/>
              </a:rPr>
              <a:t>(n)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初始化设定值</a:t>
            </a:r>
            <a:br>
              <a:rPr lang="zh-CN" altLang="en-US" dirty="0">
                <a:solidFill>
                  <a:srgbClr val="008000"/>
                </a:solidFill>
                <a:latin typeface="Consolas" panose="020B0609020204030204" pitchFamily="49" charset="0"/>
                <a:ea typeface="仿宋" panose="02010609060101010101" pitchFamily="49" charset="-122"/>
              </a:rPr>
            </a:br>
            <a:r>
              <a:rPr lang="en-US" altLang="zh-CN" dirty="0">
                <a:solidFill>
                  <a:srgbClr val="008000"/>
                </a:solidFill>
                <a:latin typeface="Consolas" panose="020B0609020204030204" pitchFamily="49" charset="0"/>
                <a:ea typeface="仿宋" panose="02010609060101010101" pitchFamily="49" charset="-122"/>
              </a:rPr>
              <a:t>	</a:t>
            </a:r>
            <a:r>
              <a:rPr lang="en-US" altLang="zh-CN" dirty="0">
                <a:solidFill>
                  <a:srgbClr val="0000FF"/>
                </a:solidFill>
                <a:latin typeface="Consolas" panose="020B0609020204030204" pitchFamily="49" charset="0"/>
              </a:rPr>
              <a:t>bool operator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m_cnt</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m_nth</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6" name="矩形 5"/>
          <p:cNvSpPr/>
          <p:nvPr/>
        </p:nvSpPr>
        <p:spPr>
          <a:xfrm>
            <a:off x="477630" y="3148761"/>
            <a:ext cx="8188740"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 = { 3, 7, 3, 11, 3, 3, 2 };</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auto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find_if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(),Checker(4));</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返回第</a:t>
            </a:r>
            <a:br>
              <a:rPr lang="zh-CN" altLang="en-US" dirty="0">
                <a:solidFill>
                  <a:srgbClr val="008000"/>
                </a:solidFill>
                <a:latin typeface="Consolas" panose="020B0609020204030204" pitchFamily="49" charset="0"/>
                <a:ea typeface="仿宋" panose="02010609060101010101" pitchFamily="49" charset="-122"/>
              </a:rPr>
            </a:br>
            <a:r>
              <a:rPr lang="en-US" altLang="zh-CN" dirty="0">
                <a:solidFill>
                  <a:srgbClr val="008000"/>
                </a:solidFill>
                <a:latin typeface="Consolas" panose="020B0609020204030204" pitchFamily="49" charset="0"/>
              </a:rPr>
              <a:t>4</a:t>
            </a:r>
            <a:r>
              <a:rPr lang="zh-CN" altLang="en-US" dirty="0">
                <a:solidFill>
                  <a:srgbClr val="008000"/>
                </a:solidFill>
                <a:latin typeface="Consolas" panose="020B0609020204030204" pitchFamily="49" charset="0"/>
                <a:ea typeface="仿宋" panose="02010609060101010101" pitchFamily="49" charset="-122"/>
              </a:rPr>
              <a:t>个元素的迭代器</a:t>
            </a:r>
            <a:r>
              <a:rPr lang="zh-CN" altLang="en-US"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9" name="组合 8"/>
          <p:cNvGrpSpPr/>
          <p:nvPr/>
        </p:nvGrpSpPr>
        <p:grpSpPr>
          <a:xfrm>
            <a:off x="202723" y="1055828"/>
            <a:ext cx="5611481" cy="2489639"/>
            <a:chOff x="219974" y="2358412"/>
            <a:chExt cx="8704052" cy="2489639"/>
          </a:xfrm>
        </p:grpSpPr>
        <p:grpSp>
          <p:nvGrpSpPr>
            <p:cNvPr id="11" name="组合 10"/>
            <p:cNvGrpSpPr/>
            <p:nvPr/>
          </p:nvGrpSpPr>
          <p:grpSpPr>
            <a:xfrm>
              <a:off x="219974" y="2358412"/>
              <a:ext cx="8704052" cy="2489639"/>
              <a:chOff x="219974" y="1604513"/>
              <a:chExt cx="8704052" cy="2321666"/>
            </a:xfrm>
            <a:effectLst>
              <a:outerShdw blurRad="50800" dist="69850" dir="2700000" algn="tl" rotWithShape="0">
                <a:prstClr val="black">
                  <a:alpha val="40000"/>
                </a:prstClr>
              </a:outerShdw>
            </a:effectLst>
          </p:grpSpPr>
          <p:sp>
            <p:nvSpPr>
              <p:cNvPr id="6" name="矩形: 圆角 5"/>
              <p:cNvSpPr/>
              <p:nvPr/>
            </p:nvSpPr>
            <p:spPr>
              <a:xfrm>
                <a:off x="219974" y="1604513"/>
                <a:ext cx="8704052" cy="232166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319176" y="2358412"/>
              <a:ext cx="6752490" cy="461665"/>
            </a:xfrm>
            <a:prstGeom prst="rect">
              <a:avLst/>
            </a:prstGeom>
          </p:spPr>
          <p:txBody>
            <a:bodyPr wrap="square">
              <a:spAutoFit/>
            </a:bodyPr>
            <a:lstStyle/>
            <a:p>
              <a:r>
                <a:rPr lang="en-US" altLang="zh-CN" sz="2400" dirty="0">
                  <a:solidFill>
                    <a:schemeClr val="bg1"/>
                  </a:solidFill>
                </a:rPr>
                <a:t>vector </a:t>
              </a:r>
              <a:r>
                <a:rPr lang="zh-CN" altLang="en-US" sz="2400" dirty="0">
                  <a:solidFill>
                    <a:schemeClr val="bg1"/>
                  </a:solidFill>
                </a:rPr>
                <a:t>类型查找函数模板</a:t>
              </a:r>
              <a:endParaRPr lang="zh-CN" altLang="en-US" sz="2400" dirty="0">
                <a:solidFill>
                  <a:schemeClr val="bg1"/>
                </a:solidFill>
              </a:endParaRPr>
            </a:p>
          </p:txBody>
        </p:sp>
      </p:grpSp>
      <p:grpSp>
        <p:nvGrpSpPr>
          <p:cNvPr id="17" name="组合 16"/>
          <p:cNvGrpSpPr/>
          <p:nvPr/>
        </p:nvGrpSpPr>
        <p:grpSpPr>
          <a:xfrm>
            <a:off x="202722" y="3729362"/>
            <a:ext cx="5611481" cy="3019492"/>
            <a:chOff x="219974" y="2358412"/>
            <a:chExt cx="8704052" cy="3019492"/>
          </a:xfrm>
        </p:grpSpPr>
        <p:grpSp>
          <p:nvGrpSpPr>
            <p:cNvPr id="18" name="组合 17"/>
            <p:cNvGrpSpPr/>
            <p:nvPr/>
          </p:nvGrpSpPr>
          <p:grpSpPr>
            <a:xfrm>
              <a:off x="219974" y="2358412"/>
              <a:ext cx="8704052" cy="3019492"/>
              <a:chOff x="219974" y="1604513"/>
              <a:chExt cx="8704052" cy="2815770"/>
            </a:xfrm>
            <a:effectLst>
              <a:outerShdw blurRad="50800" dist="69850" dir="2700000" algn="tl" rotWithShape="0">
                <a:prstClr val="black">
                  <a:alpha val="40000"/>
                </a:prstClr>
              </a:outerShdw>
            </a:effectLst>
          </p:grpSpPr>
          <p:sp>
            <p:nvSpPr>
              <p:cNvPr id="20" name="矩形: 圆角 19"/>
              <p:cNvSpPr/>
              <p:nvPr/>
            </p:nvSpPr>
            <p:spPr>
              <a:xfrm>
                <a:off x="219974" y="1604513"/>
                <a:ext cx="8704052" cy="281577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591680" cy="461665"/>
            </a:xfrm>
            <a:prstGeom prst="rect">
              <a:avLst/>
            </a:prstGeom>
          </p:spPr>
          <p:txBody>
            <a:bodyPr wrap="square">
              <a:spAutoFit/>
            </a:bodyPr>
            <a:lstStyle/>
            <a:p>
              <a:r>
                <a:rPr lang="zh-CN" altLang="en-US" sz="2400" dirty="0">
                  <a:solidFill>
                    <a:schemeClr val="bg1"/>
                  </a:solidFill>
                </a:rPr>
                <a:t>数组类型查找函数模板</a:t>
              </a:r>
              <a:endParaRPr lang="zh-CN" altLang="en-US" sz="2400" dirty="0">
                <a:solidFill>
                  <a:schemeClr val="bg1"/>
                </a:solidFill>
              </a:endParaRPr>
            </a:p>
          </p:txBody>
        </p:sp>
      </p:grpSp>
      <p:grpSp>
        <p:nvGrpSpPr>
          <p:cNvPr id="23" name="组合 22"/>
          <p:cNvGrpSpPr/>
          <p:nvPr/>
        </p:nvGrpSpPr>
        <p:grpSpPr>
          <a:xfrm>
            <a:off x="5998760" y="1085562"/>
            <a:ext cx="2975779" cy="1481167"/>
            <a:chOff x="219974" y="2358411"/>
            <a:chExt cx="8704052" cy="1564685"/>
          </a:xfrm>
        </p:grpSpPr>
        <p:grpSp>
          <p:nvGrpSpPr>
            <p:cNvPr id="24" name="组合 23"/>
            <p:cNvGrpSpPr/>
            <p:nvPr/>
          </p:nvGrpSpPr>
          <p:grpSpPr>
            <a:xfrm>
              <a:off x="219974" y="2358411"/>
              <a:ext cx="8704052" cy="1564685"/>
              <a:chOff x="219974" y="1604513"/>
              <a:chExt cx="8704052" cy="1459118"/>
            </a:xfrm>
            <a:effectLst>
              <a:outerShdw blurRad="50800" dist="69850" dir="2700000" algn="tl" rotWithShape="0">
                <a:prstClr val="black">
                  <a:alpha val="40000"/>
                </a:prstClr>
              </a:outerShdw>
            </a:effectLst>
          </p:grpSpPr>
          <p:sp>
            <p:nvSpPr>
              <p:cNvPr id="27" name="矩形: 圆角 26"/>
              <p:cNvSpPr/>
              <p:nvPr/>
            </p:nvSpPr>
            <p:spPr>
              <a:xfrm>
                <a:off x="219974" y="1604513"/>
                <a:ext cx="8704052" cy="1459118"/>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9177" y="2358412"/>
              <a:ext cx="4572000" cy="461665"/>
            </a:xfrm>
            <a:prstGeom prst="rect">
              <a:avLst/>
            </a:prstGeom>
          </p:spPr>
          <p:txBody>
            <a:bodyPr>
              <a:spAutoFit/>
            </a:bodyPr>
            <a:lstStyle/>
            <a:p>
              <a:r>
                <a:rPr lang="zh-CN" altLang="en-US" sz="2400" dirty="0">
                  <a:solidFill>
                    <a:srgbClr val="FFFFFF"/>
                  </a:solidFill>
                  <a:latin typeface="MicrosoftYaHei"/>
                </a:rPr>
                <a:t>观察</a:t>
              </a:r>
              <a:endParaRPr lang="zh-CN" altLang="en-US" sz="2400" dirty="0"/>
            </a:p>
          </p:txBody>
        </p:sp>
        <p:sp>
          <p:nvSpPr>
            <p:cNvPr id="26" name="矩形 25"/>
            <p:cNvSpPr/>
            <p:nvPr/>
          </p:nvSpPr>
          <p:spPr>
            <a:xfrm>
              <a:off x="319177" y="2957758"/>
              <a:ext cx="8307237" cy="923712"/>
            </a:xfrm>
            <a:prstGeom prst="rect">
              <a:avLst/>
            </a:prstGeom>
          </p:spPr>
          <p:txBody>
            <a:bodyPr wrap="square">
              <a:spAutoFit/>
            </a:bodyPr>
            <a:lstStyle/>
            <a:p>
              <a:pPr>
                <a:lnSpc>
                  <a:spcPct val="150000"/>
                </a:lnSpc>
              </a:pPr>
              <a:r>
                <a:rPr lang="zh-CN" altLang="en-US" dirty="0"/>
                <a:t>两个函数体中循环部分代码是否一样？ </a:t>
              </a:r>
              <a:endParaRPr lang="zh-CN" altLang="en-US" dirty="0"/>
            </a:p>
          </p:txBody>
        </p:sp>
      </p:grpSp>
      <p:grpSp>
        <p:nvGrpSpPr>
          <p:cNvPr id="29" name="组合 28"/>
          <p:cNvGrpSpPr/>
          <p:nvPr/>
        </p:nvGrpSpPr>
        <p:grpSpPr>
          <a:xfrm>
            <a:off x="6032676" y="2833019"/>
            <a:ext cx="3009694" cy="1652718"/>
            <a:chOff x="219974" y="2358412"/>
            <a:chExt cx="8803252" cy="1745909"/>
          </a:xfrm>
        </p:grpSpPr>
        <p:grpSp>
          <p:nvGrpSpPr>
            <p:cNvPr id="30" name="组合 29"/>
            <p:cNvGrpSpPr/>
            <p:nvPr/>
          </p:nvGrpSpPr>
          <p:grpSpPr>
            <a:xfrm>
              <a:off x="219974" y="2358412"/>
              <a:ext cx="8704052" cy="1745909"/>
              <a:chOff x="219974" y="1604514"/>
              <a:chExt cx="8704052" cy="1628115"/>
            </a:xfrm>
            <a:effectLst>
              <a:outerShdw blurRad="50800" dist="69850" dir="2700000" algn="tl" rotWithShape="0">
                <a:prstClr val="black">
                  <a:alpha val="40000"/>
                </a:prstClr>
              </a:outerShdw>
            </a:effectLst>
          </p:grpSpPr>
          <p:sp>
            <p:nvSpPr>
              <p:cNvPr id="33" name="矩形: 圆角 32"/>
              <p:cNvSpPr/>
              <p:nvPr/>
            </p:nvSpPr>
            <p:spPr>
              <a:xfrm>
                <a:off x="219974" y="1604514"/>
                <a:ext cx="8704052" cy="1628115"/>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顶角 33"/>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319177" y="2358412"/>
              <a:ext cx="4572000" cy="487697"/>
            </a:xfrm>
            <a:prstGeom prst="rect">
              <a:avLst/>
            </a:prstGeom>
          </p:spPr>
          <p:txBody>
            <a:bodyPr>
              <a:spAutoFit/>
            </a:bodyPr>
            <a:lstStyle/>
            <a:p>
              <a:r>
                <a:rPr lang="zh-CN" altLang="en-US" sz="2400" dirty="0">
                  <a:solidFill>
                    <a:srgbClr val="FFFFFF"/>
                  </a:solidFill>
                  <a:latin typeface="MicrosoftYaHei"/>
                </a:rPr>
                <a:t>问题</a:t>
              </a:r>
              <a:endParaRPr lang="zh-CN" altLang="en-US" sz="2400" dirty="0"/>
            </a:p>
          </p:txBody>
        </p:sp>
        <p:sp>
          <p:nvSpPr>
            <p:cNvPr id="32" name="矩形 31"/>
            <p:cNvSpPr/>
            <p:nvPr/>
          </p:nvSpPr>
          <p:spPr>
            <a:xfrm>
              <a:off x="319177" y="2957758"/>
              <a:ext cx="8704049" cy="923712"/>
            </a:xfrm>
            <a:prstGeom prst="rect">
              <a:avLst/>
            </a:prstGeom>
          </p:spPr>
          <p:txBody>
            <a:bodyPr wrap="square">
              <a:spAutoFit/>
            </a:bodyPr>
            <a:lstStyle/>
            <a:p>
              <a:pPr>
                <a:lnSpc>
                  <a:spcPct val="150000"/>
                </a:lnSpc>
              </a:pPr>
              <a:r>
                <a:rPr lang="zh-CN" altLang="en-US" dirty="0"/>
                <a:t>是否可以通过同一个</a:t>
              </a:r>
              <a:r>
                <a:rPr lang="en-US" altLang="zh-CN" dirty="0"/>
                <a:t>Find </a:t>
              </a:r>
              <a:r>
                <a:rPr lang="zh-CN" altLang="en-US" dirty="0"/>
                <a:t>函数来处理 </a:t>
              </a:r>
              <a:r>
                <a:rPr lang="en-US" altLang="zh-CN" dirty="0"/>
                <a:t>vector </a:t>
              </a:r>
              <a:r>
                <a:rPr lang="zh-CN" altLang="en-US" dirty="0"/>
                <a:t>和数组？ </a:t>
              </a:r>
              <a:endParaRPr lang="zh-CN" altLang="en-US" dirty="0"/>
            </a:p>
          </p:txBody>
        </p:sp>
      </p:grpSp>
      <p:sp>
        <p:nvSpPr>
          <p:cNvPr id="3" name="矩形 2"/>
          <p:cNvSpPr/>
          <p:nvPr/>
        </p:nvSpPr>
        <p:spPr>
          <a:xfrm>
            <a:off x="270911" y="1598261"/>
            <a:ext cx="5439776" cy="1815882"/>
          </a:xfrm>
          <a:prstGeom prst="rect">
            <a:avLst/>
          </a:prstGeom>
        </p:spPr>
        <p:txBody>
          <a:bodyPr wrap="square">
            <a:spAutoFit/>
          </a:bodyPr>
          <a:lstStyle/>
          <a:p>
            <a:r>
              <a:rPr lang="en-US" altLang="zh-CN" sz="1600" dirty="0">
                <a:solidFill>
                  <a:srgbClr val="0000FF"/>
                </a:solidFill>
                <a:latin typeface="Consolas" panose="020B0609020204030204" pitchFamily="49" charset="0"/>
              </a:rPr>
              <a:t>template</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rgbClr val="0000FF"/>
                </a:solidFill>
                <a:latin typeface="Consolas" panose="020B0609020204030204" pitchFamily="49" charset="0"/>
              </a:rPr>
              <a:t> </a:t>
            </a:r>
            <a:r>
              <a:rPr lang="en-US" altLang="zh-CN" sz="1600" dirty="0">
                <a:solidFill>
                  <a:srgbClr val="000000"/>
                </a:solidFill>
                <a:latin typeface="Consolas" panose="020B0609020204030204" pitchFamily="49" charset="0"/>
              </a:rPr>
              <a:t>T&gt;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Find(</a:t>
            </a:r>
            <a:r>
              <a:rPr lang="en-US" altLang="zh-CN" sz="1600" dirty="0">
                <a:solidFill>
                  <a:srgbClr val="0000FF"/>
                </a:solidFill>
                <a:latin typeface="Consolas" panose="020B0609020204030204" pitchFamily="49" charset="0"/>
              </a:rPr>
              <a:t>const </a:t>
            </a:r>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&lt;T&gt; &amp;</a:t>
            </a:r>
            <a:r>
              <a:rPr lang="en-US" altLang="zh-CN" sz="1600" dirty="0" err="1">
                <a:solidFill>
                  <a:srgbClr val="000000"/>
                </a:solidFill>
                <a:latin typeface="Consolas" panose="020B0609020204030204" pitchFamily="49" charset="0"/>
              </a:rPr>
              <a:t>vec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&amp;</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 </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vec.size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vec</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vec</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err="1">
                <a:solidFill>
                  <a:srgbClr val="000000"/>
                </a:solidFill>
                <a:latin typeface="Consolas" panose="020B0609020204030204" pitchFamily="49" charset="0"/>
              </a:rPr>
              <a:t>nullptr</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7" name="矩形 6"/>
          <p:cNvSpPr/>
          <p:nvPr/>
        </p:nvSpPr>
        <p:spPr>
          <a:xfrm>
            <a:off x="327805" y="4230548"/>
            <a:ext cx="5382882" cy="2308324"/>
          </a:xfrm>
          <a:prstGeom prst="rect">
            <a:avLst/>
          </a:prstGeom>
        </p:spPr>
        <p:txBody>
          <a:bodyPr wrap="square">
            <a:spAutoFit/>
          </a:bodyPr>
          <a:lstStyle/>
          <a:p>
            <a:r>
              <a:rPr lang="en-US" altLang="zh-CN" sz="1600" dirty="0">
                <a:solidFill>
                  <a:srgbClr val="0000FF"/>
                </a:solidFill>
                <a:latin typeface="Consolas" panose="020B0609020204030204" pitchFamily="49" charset="0"/>
              </a:rPr>
              <a:t>template</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rgbClr val="0000FF"/>
                </a:solidFill>
                <a:latin typeface="Consolas" panose="020B0609020204030204" pitchFamily="49" charset="0"/>
              </a:rPr>
              <a:t> </a:t>
            </a:r>
            <a:r>
              <a:rPr lang="en-US" altLang="zh-CN" sz="1600" dirty="0">
                <a:solidFill>
                  <a:srgbClr val="000000"/>
                </a:solidFill>
                <a:latin typeface="Consolas" panose="020B0609020204030204" pitchFamily="49" charset="0"/>
              </a:rPr>
              <a:t>T&gt;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Find(</a:t>
            </a: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size,</a:t>
            </a:r>
            <a:r>
              <a:rPr lang="en-US" altLang="zh-CN" sz="1600" dirty="0" err="1">
                <a:solidFill>
                  <a:srgbClr val="0000FF"/>
                </a:solidFill>
                <a:latin typeface="Consolas" panose="020B0609020204030204" pitchFamily="49" charset="0"/>
              </a:rPr>
              <a:t>const</a:t>
            </a:r>
            <a:r>
              <a:rPr lang="en-US" altLang="zh-CN" sz="1600" dirty="0">
                <a:solidFill>
                  <a:srgbClr val="0000FF"/>
                </a:solidFill>
                <a:latin typeface="Consolas" panose="020B0609020204030204" pitchFamily="49" charset="0"/>
              </a:rPr>
              <a:t> </a:t>
            </a:r>
            <a:r>
              <a:rPr lang="en-US" altLang="zh-CN" sz="1600" dirty="0">
                <a:solidFill>
                  <a:srgbClr val="000000"/>
                </a:solidFill>
                <a:latin typeface="Consolas" panose="020B0609020204030204" pitchFamily="49" charset="0"/>
              </a:rPr>
              <a:t>T &amp;</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 || size &lt;= 0)</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err="1">
                <a:solidFill>
                  <a:srgbClr val="000000"/>
                </a:solidFill>
                <a:latin typeface="Consolas" panose="020B0609020204030204" pitchFamily="49" charset="0"/>
              </a:rPr>
              <a:t>nullptr</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 </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&lt;size;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err="1">
                <a:solidFill>
                  <a:srgbClr val="000000"/>
                </a:solidFill>
                <a:latin typeface="Consolas" panose="020B0609020204030204" pitchFamily="49" charset="0"/>
              </a:rPr>
              <a:t>nullptr</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1" name="组合 10"/>
          <p:cNvGrpSpPr/>
          <p:nvPr/>
        </p:nvGrpSpPr>
        <p:grpSpPr>
          <a:xfrm>
            <a:off x="284672" y="1764894"/>
            <a:ext cx="8574656" cy="1130291"/>
            <a:chOff x="219974" y="2358412"/>
            <a:chExt cx="8704052" cy="1599514"/>
          </a:xfrm>
        </p:grpSpPr>
        <p:grpSp>
          <p:nvGrpSpPr>
            <p:cNvPr id="12" name="组合 11"/>
            <p:cNvGrpSpPr/>
            <p:nvPr/>
          </p:nvGrpSpPr>
          <p:grpSpPr>
            <a:xfrm>
              <a:off x="219974" y="2358416"/>
              <a:ext cx="8704052" cy="1599510"/>
              <a:chOff x="219974" y="1604516"/>
              <a:chExt cx="8704052" cy="1491594"/>
            </a:xfrm>
            <a:effectLst>
              <a:outerShdw blurRad="50800" dist="69850" dir="2700000" algn="tl" rotWithShape="0">
                <a:prstClr val="black">
                  <a:alpha val="40000"/>
                </a:prstClr>
              </a:outerShdw>
            </a:effectLst>
          </p:grpSpPr>
          <p:sp>
            <p:nvSpPr>
              <p:cNvPr id="14" name="矩形: 圆角 13"/>
              <p:cNvSpPr/>
              <p:nvPr/>
            </p:nvSpPr>
            <p:spPr>
              <a:xfrm>
                <a:off x="219974" y="1604516"/>
                <a:ext cx="8704052" cy="149159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lambda </a:t>
              </a:r>
              <a:r>
                <a:rPr lang="zh-CN" altLang="en-US" sz="2400" dirty="0">
                  <a:solidFill>
                    <a:schemeClr val="bg1"/>
                  </a:solidFill>
                </a:rPr>
                <a:t>表达式</a:t>
              </a:r>
              <a:endParaRPr lang="zh-CN" altLang="en-US" sz="2400" dirty="0">
                <a:solidFill>
                  <a:schemeClr val="bg1"/>
                </a:solidFill>
              </a:endParaRPr>
            </a:p>
          </p:txBody>
        </p:sp>
      </p:grpSp>
      <p:grpSp>
        <p:nvGrpSpPr>
          <p:cNvPr id="18" name="组合 17"/>
          <p:cNvGrpSpPr/>
          <p:nvPr/>
        </p:nvGrpSpPr>
        <p:grpSpPr>
          <a:xfrm>
            <a:off x="284672" y="3907924"/>
            <a:ext cx="8574656" cy="1792787"/>
            <a:chOff x="219974" y="2351130"/>
            <a:chExt cx="8704052" cy="2537035"/>
          </a:xfrm>
        </p:grpSpPr>
        <p:grpSp>
          <p:nvGrpSpPr>
            <p:cNvPr id="19" name="组合 18"/>
            <p:cNvGrpSpPr/>
            <p:nvPr/>
          </p:nvGrpSpPr>
          <p:grpSpPr>
            <a:xfrm>
              <a:off x="219974" y="2358416"/>
              <a:ext cx="8704052" cy="2529749"/>
              <a:chOff x="219974" y="1604517"/>
              <a:chExt cx="8704052" cy="2359072"/>
            </a:xfrm>
            <a:effectLst>
              <a:outerShdw blurRad="50800" dist="69850" dir="2700000" algn="tl" rotWithShape="0">
                <a:prstClr val="black">
                  <a:alpha val="40000"/>
                </a:prstClr>
              </a:outerShdw>
            </a:effectLst>
          </p:grpSpPr>
          <p:sp>
            <p:nvSpPr>
              <p:cNvPr id="21" name="矩形: 圆角 20"/>
              <p:cNvSpPr/>
              <p:nvPr/>
            </p:nvSpPr>
            <p:spPr>
              <a:xfrm>
                <a:off x="219974" y="1604517"/>
                <a:ext cx="8704052" cy="235907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4391696"/>
            <a:ext cx="8361268"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示例中的 </a:t>
            </a:r>
            <a:r>
              <a:rPr lang="en-US" altLang="zh-CN" dirty="0"/>
              <a:t>lambda </a:t>
            </a:r>
            <a:r>
              <a:rPr lang="zh-CN" altLang="en-US" dirty="0"/>
              <a:t>表达式</a:t>
            </a:r>
            <a:r>
              <a:rPr lang="zh-CN" altLang="en-US" dirty="0">
                <a:solidFill>
                  <a:srgbClr val="FF0000"/>
                </a:solidFill>
              </a:rPr>
              <a:t>捕获列表为空</a:t>
            </a:r>
            <a:r>
              <a:rPr lang="zh-CN" altLang="en-US" dirty="0"/>
              <a:t>，函数</a:t>
            </a:r>
            <a:r>
              <a:rPr lang="zh-CN" altLang="en-US" dirty="0">
                <a:solidFill>
                  <a:srgbClr val="FF0000"/>
                </a:solidFill>
              </a:rPr>
              <a:t>形参为两个指针类型</a:t>
            </a:r>
            <a:r>
              <a:rPr lang="zh-CN" altLang="en-US" dirty="0"/>
              <a:t>，</a:t>
            </a:r>
            <a:r>
              <a:rPr lang="zh-CN" altLang="en-US" dirty="0">
                <a:solidFill>
                  <a:srgbClr val="FF0000"/>
                </a:solidFill>
              </a:rPr>
              <a:t>函数体</a:t>
            </a:r>
            <a:r>
              <a:rPr lang="zh-CN" altLang="en-US" dirty="0"/>
              <a:t>与 </a:t>
            </a:r>
            <a:r>
              <a:rPr lang="en-US" altLang="zh-CN" dirty="0"/>
              <a:t>Less </a:t>
            </a:r>
            <a:r>
              <a:rPr lang="zh-CN" altLang="en-US" dirty="0"/>
              <a:t>函数和 </a:t>
            </a:r>
            <a:r>
              <a:rPr lang="en-US" altLang="zh-CN" dirty="0"/>
              <a:t>Compare </a:t>
            </a:r>
            <a:r>
              <a:rPr lang="zh-CN" altLang="en-US" dirty="0"/>
              <a:t>函数调用运算符一样 </a:t>
            </a:r>
            <a:endParaRPr lang="en-US" altLang="zh-CN" dirty="0"/>
          </a:p>
          <a:p>
            <a:pPr marL="285750" indent="-285750">
              <a:buClr>
                <a:srgbClr val="262686"/>
              </a:buClr>
              <a:buSzPct val="80000"/>
              <a:buFont typeface="Wingdings" panose="05000000000000000000" pitchFamily="2" charset="2"/>
              <a:buChar char="l"/>
            </a:pPr>
            <a:r>
              <a:rPr lang="en-US" altLang="zh-CN" dirty="0"/>
              <a:t>lambda </a:t>
            </a:r>
            <a:r>
              <a:rPr lang="zh-CN" altLang="en-US" dirty="0"/>
              <a:t>表达式不需要额外定义一个函数或一个函数对象类 </a:t>
            </a:r>
            <a:endParaRPr lang="en-US" altLang="zh-CN" dirty="0"/>
          </a:p>
          <a:p>
            <a:pPr marL="285750" indent="-285750">
              <a:buClr>
                <a:srgbClr val="262686"/>
              </a:buClr>
              <a:buSzPct val="80000"/>
              <a:buFont typeface="Wingdings" panose="05000000000000000000" pitchFamily="2" charset="2"/>
              <a:buChar char="l"/>
            </a:pPr>
            <a:r>
              <a:rPr lang="zh-CN" altLang="en-US" dirty="0"/>
              <a:t>可以利用捕获列表访问外围对象</a:t>
            </a:r>
            <a:endParaRPr lang="en-US" altLang="zh-CN" dirty="0"/>
          </a:p>
        </p:txBody>
      </p:sp>
      <p:sp>
        <p:nvSpPr>
          <p:cNvPr id="2" name="矩形 1"/>
          <p:cNvSpPr/>
          <p:nvPr/>
        </p:nvSpPr>
        <p:spPr>
          <a:xfrm>
            <a:off x="429049" y="2310410"/>
            <a:ext cx="8128355" cy="584775"/>
          </a:xfrm>
          <a:prstGeom prst="rect">
            <a:avLst/>
          </a:prstGeom>
        </p:spPr>
        <p:txBody>
          <a:bodyPr wrap="square">
            <a:spAutoFit/>
          </a:bodyPr>
          <a:lstStyle/>
          <a:p>
            <a:r>
              <a:rPr lang="en-US" altLang="zh-CN" sz="1600" dirty="0">
                <a:solidFill>
                  <a:srgbClr val="000000"/>
                </a:solidFill>
                <a:latin typeface="Consolas" panose="020B0609020204030204" pitchFamily="49" charset="0"/>
              </a:rPr>
              <a:t>sort(</a:t>
            </a:r>
            <a:r>
              <a:rPr lang="en-US" altLang="zh-CN" sz="1600" dirty="0" err="1">
                <a:solidFill>
                  <a:srgbClr val="000000"/>
                </a:solidFill>
                <a:latin typeface="Consolas" panose="020B0609020204030204" pitchFamily="49" charset="0"/>
              </a:rPr>
              <a:t>vp.begin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vp.end</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const </a:t>
            </a:r>
            <a:r>
              <a:rPr lang="en-US" altLang="zh-CN" sz="1600" dirty="0" err="1">
                <a:solidFill>
                  <a:srgbClr val="008080"/>
                </a:solidFill>
                <a:latin typeface="Consolas" panose="020B0609020204030204" pitchFamily="49" charset="0"/>
              </a:rPr>
              <a:t>LargeData</a:t>
            </a:r>
            <a:r>
              <a:rPr lang="en-US" altLang="zh-CN" sz="1600" dirty="0">
                <a:solidFill>
                  <a:srgbClr val="008080"/>
                </a:solidFill>
                <a:latin typeface="Consolas" panose="020B0609020204030204" pitchFamily="49" charset="0"/>
              </a:rPr>
              <a:t> </a:t>
            </a:r>
            <a:r>
              <a:rPr lang="en-US" altLang="zh-CN" sz="1600" dirty="0">
                <a:solidFill>
                  <a:srgbClr val="000000"/>
                </a:solidFill>
                <a:latin typeface="Consolas" panose="020B0609020204030204" pitchFamily="49" charset="0"/>
              </a:rPr>
              <a:t>*a, </a:t>
            </a:r>
            <a:r>
              <a:rPr lang="en-US" altLang="zh-CN" sz="1600" dirty="0">
                <a:solidFill>
                  <a:srgbClr val="0000FF"/>
                </a:solidFill>
                <a:latin typeface="Consolas" panose="020B0609020204030204" pitchFamily="49" charset="0"/>
              </a:rPr>
              <a:t>const </a:t>
            </a:r>
            <a:r>
              <a:rPr lang="en-US" altLang="zh-CN" sz="1600" dirty="0" err="1">
                <a:solidFill>
                  <a:srgbClr val="008080"/>
                </a:solidFill>
                <a:latin typeface="Consolas" panose="020B0609020204030204" pitchFamily="49" charset="0"/>
              </a:rPr>
              <a:t>LargeData</a:t>
            </a:r>
            <a:r>
              <a:rPr lang="en-US" altLang="zh-CN" sz="1600" dirty="0">
                <a:solidFill>
                  <a:srgbClr val="008080"/>
                </a:solidFill>
                <a:latin typeface="Consolas" panose="020B0609020204030204" pitchFamily="49" charset="0"/>
              </a:rPr>
              <a:t> </a:t>
            </a:r>
            <a:r>
              <a:rPr lang="en-US" altLang="zh-CN" sz="1600" dirty="0">
                <a:solidFill>
                  <a:srgbClr val="000000"/>
                </a:solidFill>
                <a:latin typeface="Consolas" panose="020B0609020204030204" pitchFamily="49" charset="0"/>
              </a:rPr>
              <a:t>*b)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 &lt; b-&gt;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6" name="组合 15"/>
          <p:cNvGrpSpPr/>
          <p:nvPr/>
        </p:nvGrpSpPr>
        <p:grpSpPr>
          <a:xfrm>
            <a:off x="284672" y="2192455"/>
            <a:ext cx="8574656" cy="2431301"/>
            <a:chOff x="219974" y="2358412"/>
            <a:chExt cx="8704052" cy="3440617"/>
          </a:xfrm>
        </p:grpSpPr>
        <p:grpSp>
          <p:nvGrpSpPr>
            <p:cNvPr id="17" name="组合 16"/>
            <p:cNvGrpSpPr/>
            <p:nvPr/>
          </p:nvGrpSpPr>
          <p:grpSpPr>
            <a:xfrm>
              <a:off x="219974" y="2358417"/>
              <a:ext cx="8704052" cy="3440612"/>
              <a:chOff x="219974" y="1604517"/>
              <a:chExt cx="8704052" cy="3208480"/>
            </a:xfrm>
            <a:effectLst>
              <a:outerShdw blurRad="50800" dist="69850" dir="2700000" algn="tl" rotWithShape="0">
                <a:prstClr val="black">
                  <a:alpha val="40000"/>
                </a:prstClr>
              </a:outerShdw>
            </a:effectLst>
          </p:grpSpPr>
          <p:sp>
            <p:nvSpPr>
              <p:cNvPr id="24" name="矩形: 圆角 23"/>
              <p:cNvSpPr/>
              <p:nvPr/>
            </p:nvSpPr>
            <p:spPr>
              <a:xfrm>
                <a:off x="219974" y="1604517"/>
                <a:ext cx="8704052" cy="3208480"/>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顶角 24"/>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3" name="矩形 2"/>
          <p:cNvSpPr/>
          <p:nvPr/>
        </p:nvSpPr>
        <p:spPr>
          <a:xfrm>
            <a:off x="375248" y="2690924"/>
            <a:ext cx="8397815" cy="923330"/>
          </a:xfrm>
          <a:prstGeom prst="rect">
            <a:avLst/>
          </a:prstGeom>
        </p:spPr>
        <p:txBody>
          <a:bodyPr wrap="square">
            <a:spAutoFit/>
          </a:bodyPr>
          <a:lstStyle/>
          <a:p>
            <a:r>
              <a:rPr lang="zh-CN" altLang="en-US" dirty="0">
                <a:solidFill>
                  <a:srgbClr val="000000"/>
                </a:solidFill>
                <a:latin typeface="MicrosoftYaHei"/>
              </a:rPr>
              <a:t>若希望通过 </a:t>
            </a:r>
            <a:r>
              <a:rPr lang="en-US" altLang="zh-CN" dirty="0">
                <a:solidFill>
                  <a:srgbClr val="000000"/>
                </a:solidFill>
                <a:latin typeface="MicrosoftYaHei"/>
              </a:rPr>
              <a:t>filter </a:t>
            </a:r>
            <a:r>
              <a:rPr lang="zh-CN" altLang="en-US" dirty="0">
                <a:solidFill>
                  <a:srgbClr val="000000"/>
                </a:solidFill>
                <a:latin typeface="MicrosoftYaHei"/>
              </a:rPr>
              <a:t>函数将容器中小于一个给定值的元素设置为</a:t>
            </a:r>
            <a:r>
              <a:rPr lang="en-US" altLang="zh-CN" dirty="0">
                <a:solidFill>
                  <a:srgbClr val="000000"/>
                </a:solidFill>
                <a:latin typeface="MicrosoftYaHei"/>
              </a:rPr>
              <a:t>0</a:t>
            </a:r>
            <a:r>
              <a:rPr lang="zh-CN" altLang="en-US" dirty="0">
                <a:solidFill>
                  <a:srgbClr val="000000"/>
                </a:solidFill>
                <a:latin typeface="MicrosoftYaHei"/>
              </a:rPr>
              <a:t>，且用 </a:t>
            </a:r>
            <a:r>
              <a:rPr lang="en-US" altLang="zh-CN" dirty="0" err="1">
                <a:solidFill>
                  <a:srgbClr val="000000"/>
                </a:solidFill>
                <a:latin typeface="MicrosoftYaHei"/>
              </a:rPr>
              <a:t>for_each</a:t>
            </a:r>
            <a:r>
              <a:rPr lang="en-US" altLang="zh-CN" dirty="0">
                <a:solidFill>
                  <a:srgbClr val="000000"/>
                </a:solidFill>
                <a:latin typeface="MicrosoftYaHei"/>
              </a:rPr>
              <a:t> </a:t>
            </a:r>
            <a:r>
              <a:rPr lang="zh-CN" altLang="en-US" dirty="0">
                <a:solidFill>
                  <a:srgbClr val="000000"/>
                </a:solidFill>
                <a:latin typeface="MicrosoftYaHei"/>
              </a:rPr>
              <a:t>算法（第三个参数只接受包含一个参数的可调用对象）对元素进行遍历，该如何操作？</a:t>
            </a:r>
            <a:endParaRPr lang="zh-CN" altLang="en-US" dirty="0">
              <a:solidFill>
                <a:srgbClr val="000000"/>
              </a:solidFill>
            </a:endParaRPr>
          </a:p>
        </p:txBody>
      </p:sp>
      <p:sp>
        <p:nvSpPr>
          <p:cNvPr id="6" name="矩形 5"/>
          <p:cNvSpPr/>
          <p:nvPr/>
        </p:nvSpPr>
        <p:spPr>
          <a:xfrm>
            <a:off x="429049" y="3587417"/>
            <a:ext cx="4934309" cy="923330"/>
          </a:xfrm>
          <a:prstGeom prst="rect">
            <a:avLst/>
          </a:prstGeom>
        </p:spPr>
        <p:txBody>
          <a:bodyPr wrap="square">
            <a:spAutoFit/>
          </a:bodyPr>
          <a:lstStyle/>
          <a:p>
            <a:r>
              <a:rPr lang="pt-BR" altLang="zh-CN" dirty="0">
                <a:solidFill>
                  <a:srgbClr val="0000FF"/>
                </a:solidFill>
                <a:latin typeface="Consolas" panose="020B0609020204030204" pitchFamily="49" charset="0"/>
              </a:rPr>
              <a:t>void </a:t>
            </a:r>
            <a:r>
              <a:rPr lang="pt-BR" altLang="zh-CN" dirty="0">
                <a:solidFill>
                  <a:srgbClr val="000000"/>
                </a:solidFill>
                <a:latin typeface="Consolas" panose="020B0609020204030204" pitchFamily="49" charset="0"/>
              </a:rPr>
              <a:t>filter(</a:t>
            </a:r>
            <a:r>
              <a:rPr lang="pt-BR" altLang="zh-CN" dirty="0">
                <a:solidFill>
                  <a:srgbClr val="0000FF"/>
                </a:solidFill>
                <a:latin typeface="Consolas" panose="020B0609020204030204" pitchFamily="49" charset="0"/>
              </a:rPr>
              <a:t>int </a:t>
            </a:r>
            <a:r>
              <a:rPr lang="pt-BR" altLang="zh-CN" dirty="0">
                <a:solidFill>
                  <a:srgbClr val="000000"/>
                </a:solidFill>
                <a:latin typeface="Consolas" panose="020B0609020204030204" pitchFamily="49" charset="0"/>
              </a:rPr>
              <a:t>&amp;a, </a:t>
            </a:r>
            <a:r>
              <a:rPr lang="pt-BR" altLang="zh-CN" dirty="0">
                <a:solidFill>
                  <a:srgbClr val="0000FF"/>
                </a:solidFill>
                <a:latin typeface="Consolas" panose="020B0609020204030204" pitchFamily="49" charset="0"/>
              </a:rPr>
              <a:t>int </a:t>
            </a:r>
            <a:r>
              <a:rPr lang="pt-BR" altLang="zh-CN" dirty="0">
                <a:solidFill>
                  <a:srgbClr val="000000"/>
                </a:solidFill>
                <a:latin typeface="Consolas" panose="020B0609020204030204" pitchFamily="49" charset="0"/>
              </a:rPr>
              <a:t>n) {</a:t>
            </a:r>
            <a:br>
              <a:rPr lang="pt-BR" altLang="zh-CN" dirty="0">
                <a:solidFill>
                  <a:srgbClr val="000000"/>
                </a:solidFill>
                <a:latin typeface="Consolas" panose="020B0609020204030204" pitchFamily="49" charset="0"/>
              </a:rPr>
            </a:br>
            <a:r>
              <a:rPr lang="pt-BR" altLang="zh-CN" dirty="0">
                <a:solidFill>
                  <a:srgbClr val="000000"/>
                </a:solidFill>
                <a:latin typeface="Consolas" panose="020B0609020204030204" pitchFamily="49" charset="0"/>
              </a:rPr>
              <a:t>	a = a &lt; n ? 0 : a;</a:t>
            </a:r>
            <a:br>
              <a:rPr lang="pt-BR" altLang="zh-CN" dirty="0">
                <a:solidFill>
                  <a:srgbClr val="000000"/>
                </a:solidFill>
                <a:latin typeface="Consolas" panose="020B0609020204030204" pitchFamily="49" charset="0"/>
              </a:rPr>
            </a:br>
            <a:r>
              <a:rPr lang="pt-BR" altLang="zh-CN" dirty="0">
                <a:solidFill>
                  <a:srgbClr val="000000"/>
                </a:solidFill>
                <a:latin typeface="Consolas" panose="020B0609020204030204" pitchFamily="49" charset="0"/>
              </a:rPr>
              <a:t>}</a:t>
            </a:r>
            <a:r>
              <a:rPr lang="pt-BR"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6" name="组合 15"/>
          <p:cNvGrpSpPr/>
          <p:nvPr/>
        </p:nvGrpSpPr>
        <p:grpSpPr>
          <a:xfrm>
            <a:off x="284672" y="1243553"/>
            <a:ext cx="8574656" cy="1594541"/>
            <a:chOff x="219974" y="2358412"/>
            <a:chExt cx="8704052" cy="2256489"/>
          </a:xfrm>
        </p:grpSpPr>
        <p:grpSp>
          <p:nvGrpSpPr>
            <p:cNvPr id="17" name="组合 16"/>
            <p:cNvGrpSpPr/>
            <p:nvPr/>
          </p:nvGrpSpPr>
          <p:grpSpPr>
            <a:xfrm>
              <a:off x="219974" y="2358417"/>
              <a:ext cx="8704052" cy="2256484"/>
              <a:chOff x="219974" y="1604517"/>
              <a:chExt cx="8704052" cy="2104243"/>
            </a:xfrm>
            <a:effectLst>
              <a:outerShdw blurRad="50800" dist="69850" dir="2700000" algn="tl" rotWithShape="0">
                <a:prstClr val="black">
                  <a:alpha val="40000"/>
                </a:prstClr>
              </a:outerShdw>
            </a:effectLst>
          </p:grpSpPr>
          <p:sp>
            <p:nvSpPr>
              <p:cNvPr id="24" name="矩形: 圆角 23"/>
              <p:cNvSpPr/>
              <p:nvPr/>
            </p:nvSpPr>
            <p:spPr>
              <a:xfrm>
                <a:off x="219974" y="1604517"/>
                <a:ext cx="8704052" cy="210424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顶角 2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p:cNvSpPr/>
            <p:nvPr/>
          </p:nvSpPr>
          <p:spPr>
            <a:xfrm>
              <a:off x="319176" y="2358412"/>
              <a:ext cx="7472516" cy="653318"/>
            </a:xfrm>
            <a:prstGeom prst="rect">
              <a:avLst/>
            </a:prstGeom>
          </p:spPr>
          <p:txBody>
            <a:bodyPr wrap="square">
              <a:spAutoFit/>
            </a:bodyPr>
            <a:lstStyle/>
            <a:p>
              <a:r>
                <a:rPr lang="en-US" altLang="zh-CN" sz="2400" dirty="0">
                  <a:solidFill>
                    <a:schemeClr val="bg1"/>
                  </a:solidFill>
                </a:rPr>
                <a:t>lambda </a:t>
              </a:r>
              <a:r>
                <a:rPr lang="zh-CN" altLang="en-US" sz="2400" dirty="0">
                  <a:solidFill>
                    <a:schemeClr val="bg1"/>
                  </a:solidFill>
                </a:rPr>
                <a:t>表达式</a:t>
              </a:r>
              <a:endParaRPr lang="zh-CN" altLang="en-US" sz="2400" dirty="0">
                <a:solidFill>
                  <a:schemeClr val="bg1"/>
                </a:solidFill>
              </a:endParaRPr>
            </a:p>
          </p:txBody>
        </p:sp>
      </p:grpSp>
      <p:sp>
        <p:nvSpPr>
          <p:cNvPr id="2" name="矩形 1"/>
          <p:cNvSpPr/>
          <p:nvPr/>
        </p:nvSpPr>
        <p:spPr>
          <a:xfrm>
            <a:off x="382399" y="1751508"/>
            <a:ext cx="8373412" cy="830997"/>
          </a:xfrm>
          <a:prstGeom prst="rect">
            <a:avLst/>
          </a:prstGeom>
        </p:spPr>
        <p:txBody>
          <a:bodyPr wrap="square">
            <a:spAutoFit/>
          </a:bodyPr>
          <a:lstStyle/>
          <a:p>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vi = { 3, 7, 1, 11, 3, 3, 2 };</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n = 3;</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for_each</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vi.begin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vi.end</a:t>
            </a:r>
            <a:r>
              <a:rPr lang="en-US" altLang="zh-CN" sz="1600" dirty="0">
                <a:solidFill>
                  <a:srgbClr val="000000"/>
                </a:solidFill>
                <a:latin typeface="Consolas" panose="020B0609020204030204" pitchFamily="49" charset="0"/>
              </a:rPr>
              <a:t>(), [n](</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 n ? 0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grpSp>
        <p:nvGrpSpPr>
          <p:cNvPr id="12" name="组合 11"/>
          <p:cNvGrpSpPr/>
          <p:nvPr/>
        </p:nvGrpSpPr>
        <p:grpSpPr>
          <a:xfrm>
            <a:off x="284672" y="3442105"/>
            <a:ext cx="8574656" cy="1029005"/>
            <a:chOff x="219974" y="2351130"/>
            <a:chExt cx="8704052" cy="1456180"/>
          </a:xfrm>
        </p:grpSpPr>
        <p:grpSp>
          <p:nvGrpSpPr>
            <p:cNvPr id="13" name="组合 12"/>
            <p:cNvGrpSpPr/>
            <p:nvPr/>
          </p:nvGrpSpPr>
          <p:grpSpPr>
            <a:xfrm>
              <a:off x="219974" y="2358416"/>
              <a:ext cx="8704052" cy="1448894"/>
              <a:chOff x="219974" y="1604517"/>
              <a:chExt cx="8704052" cy="1351140"/>
            </a:xfrm>
            <a:effectLst>
              <a:outerShdw blurRad="50800" dist="69850" dir="2700000" algn="tl" rotWithShape="0">
                <a:prstClr val="black">
                  <a:alpha val="40000"/>
                </a:prstClr>
              </a:outerShdw>
            </a:effectLst>
          </p:grpSpPr>
          <p:sp>
            <p:nvSpPr>
              <p:cNvPr id="15" name="矩形: 圆角 14"/>
              <p:cNvSpPr/>
              <p:nvPr/>
            </p:nvSpPr>
            <p:spPr>
              <a:xfrm>
                <a:off x="219974" y="1604517"/>
                <a:ext cx="8704052" cy="1351140"/>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顶角 17"/>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7" name="矩形 6"/>
          <p:cNvSpPr/>
          <p:nvPr/>
        </p:nvSpPr>
        <p:spPr>
          <a:xfrm>
            <a:off x="429048" y="3984783"/>
            <a:ext cx="7015547" cy="369332"/>
          </a:xfrm>
          <a:prstGeom prst="rect">
            <a:avLst/>
          </a:prstGeom>
        </p:spPr>
        <p:txBody>
          <a:bodyPr wrap="square">
            <a:spAutoFit/>
          </a:bodyPr>
          <a:lstStyle/>
          <a:p>
            <a:r>
              <a:rPr lang="zh-CN" altLang="en-US" dirty="0">
                <a:solidFill>
                  <a:srgbClr val="000000"/>
                </a:solidFill>
                <a:latin typeface="MicrosoftYaHei"/>
              </a:rPr>
              <a:t>通过 </a:t>
            </a:r>
            <a:r>
              <a:rPr lang="en-US" altLang="zh-CN" dirty="0">
                <a:solidFill>
                  <a:srgbClr val="000000"/>
                </a:solidFill>
                <a:latin typeface="LMSans10-Regular-Identity-H"/>
              </a:rPr>
              <a:t>lambda </a:t>
            </a:r>
            <a:r>
              <a:rPr lang="zh-CN" altLang="en-US" dirty="0">
                <a:solidFill>
                  <a:srgbClr val="000000"/>
                </a:solidFill>
                <a:latin typeface="MicrosoftYaHei"/>
              </a:rPr>
              <a:t>捕获列表，我们可以从</a:t>
            </a:r>
            <a:r>
              <a:rPr lang="zh-CN" altLang="en-US" dirty="0">
                <a:solidFill>
                  <a:srgbClr val="FF0000"/>
                </a:solidFill>
                <a:latin typeface="MicrosoftYaHei"/>
              </a:rPr>
              <a:t>外部</a:t>
            </a:r>
            <a:r>
              <a:rPr lang="zh-CN" altLang="en-US" dirty="0">
                <a:solidFill>
                  <a:srgbClr val="000000"/>
                </a:solidFill>
                <a:latin typeface="MicrosoftYaHei"/>
              </a:rPr>
              <a:t>设定 </a:t>
            </a:r>
            <a:r>
              <a:rPr lang="en-US" altLang="zh-CN" dirty="0">
                <a:solidFill>
                  <a:srgbClr val="000000"/>
                </a:solidFill>
                <a:latin typeface="LMSans10-Regular-Identity-H"/>
              </a:rPr>
              <a:t>n </a:t>
            </a:r>
            <a:r>
              <a:rPr lang="zh-CN" altLang="en-US" dirty="0">
                <a:solidFill>
                  <a:srgbClr val="000000"/>
                </a:solidFill>
                <a:latin typeface="MicrosoftYaHei"/>
              </a:rPr>
              <a:t>的值</a:t>
            </a:r>
            <a:r>
              <a:rPr lang="zh-CN" altLang="en-US" dirty="0"/>
              <a:t> </a:t>
            </a:r>
            <a:endParaRPr lang="zh-CN" altLang="en-US" dirty="0"/>
          </a:p>
        </p:txBody>
      </p:sp>
      <p:grpSp>
        <p:nvGrpSpPr>
          <p:cNvPr id="19" name="组合 18"/>
          <p:cNvGrpSpPr/>
          <p:nvPr/>
        </p:nvGrpSpPr>
        <p:grpSpPr>
          <a:xfrm>
            <a:off x="284672" y="5242143"/>
            <a:ext cx="8574656" cy="995142"/>
            <a:chOff x="219974" y="2358412"/>
            <a:chExt cx="8704052" cy="1408260"/>
          </a:xfrm>
        </p:grpSpPr>
        <p:grpSp>
          <p:nvGrpSpPr>
            <p:cNvPr id="20" name="组合 19"/>
            <p:cNvGrpSpPr/>
            <p:nvPr/>
          </p:nvGrpSpPr>
          <p:grpSpPr>
            <a:xfrm>
              <a:off x="219974" y="2358418"/>
              <a:ext cx="8704052" cy="1408254"/>
              <a:chOff x="219974" y="1604518"/>
              <a:chExt cx="8704052" cy="1313242"/>
            </a:xfrm>
            <a:effectLst>
              <a:outerShdw blurRad="50800" dist="69850" dir="2700000" algn="tl" rotWithShape="0">
                <a:prstClr val="black">
                  <a:alpha val="40000"/>
                </a:prstClr>
              </a:outerShdw>
            </a:effectLst>
          </p:grpSpPr>
          <p:sp>
            <p:nvSpPr>
              <p:cNvPr id="22" name="矩形: 圆角 21"/>
              <p:cNvSpPr/>
              <p:nvPr/>
            </p:nvSpPr>
            <p:spPr>
              <a:xfrm>
                <a:off x="219974" y="1604518"/>
                <a:ext cx="8704052" cy="1313242"/>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顶角 25"/>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8" name="矩形 7"/>
          <p:cNvSpPr/>
          <p:nvPr/>
        </p:nvSpPr>
        <p:spPr>
          <a:xfrm>
            <a:off x="429048" y="5757646"/>
            <a:ext cx="4572000" cy="369332"/>
          </a:xfrm>
          <a:prstGeom prst="rect">
            <a:avLst/>
          </a:prstGeom>
        </p:spPr>
        <p:txBody>
          <a:bodyPr>
            <a:spAutoFit/>
          </a:bodyPr>
          <a:lstStyle/>
          <a:p>
            <a:r>
              <a:rPr lang="zh-CN" altLang="en-US" dirty="0">
                <a:solidFill>
                  <a:srgbClr val="000000"/>
                </a:solidFill>
                <a:latin typeface="MicrosoftYaHei"/>
              </a:rPr>
              <a:t>若坚持使用 </a:t>
            </a:r>
            <a:r>
              <a:rPr lang="en-US" altLang="zh-CN" dirty="0">
                <a:solidFill>
                  <a:srgbClr val="000000"/>
                </a:solidFill>
                <a:latin typeface="LMSans10-Regular-Identity-H"/>
              </a:rPr>
              <a:t>filter </a:t>
            </a:r>
            <a:r>
              <a:rPr lang="zh-CN" altLang="en-US" dirty="0">
                <a:solidFill>
                  <a:srgbClr val="000000"/>
                </a:solidFill>
                <a:latin typeface="LMSans10-Regular-Identity-H"/>
              </a:rPr>
              <a:t>函数，怎么办</a:t>
            </a:r>
            <a:r>
              <a:rPr lang="zh-CN" altLang="en-US" dirty="0">
                <a:solidFill>
                  <a:srgbClr val="000000"/>
                </a:solidFill>
                <a:latin typeface="MicrosoftYaHei"/>
              </a:rPr>
              <a:t>？</a:t>
            </a:r>
            <a:r>
              <a:rPr lang="zh-CN" altLang="en-US" dirty="0"/>
              <a:t> </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1" name="组合 10"/>
          <p:cNvGrpSpPr/>
          <p:nvPr/>
        </p:nvGrpSpPr>
        <p:grpSpPr>
          <a:xfrm>
            <a:off x="284672" y="1520473"/>
            <a:ext cx="8574656" cy="1908527"/>
            <a:chOff x="219974" y="2358412"/>
            <a:chExt cx="8704052" cy="2700821"/>
          </a:xfrm>
        </p:grpSpPr>
        <p:grpSp>
          <p:nvGrpSpPr>
            <p:cNvPr id="12" name="组合 11"/>
            <p:cNvGrpSpPr/>
            <p:nvPr/>
          </p:nvGrpSpPr>
          <p:grpSpPr>
            <a:xfrm>
              <a:off x="219974" y="2358414"/>
              <a:ext cx="8704052" cy="2700819"/>
              <a:chOff x="219974" y="1604514"/>
              <a:chExt cx="8704052" cy="2518600"/>
            </a:xfrm>
            <a:effectLst>
              <a:outerShdw blurRad="50800" dist="69850" dir="2700000" algn="tl" rotWithShape="0">
                <a:prstClr val="black">
                  <a:alpha val="40000"/>
                </a:prstClr>
              </a:outerShdw>
            </a:effectLst>
          </p:grpSpPr>
          <p:sp>
            <p:nvSpPr>
              <p:cNvPr id="14" name="矩形: 圆角 13"/>
              <p:cNvSpPr/>
              <p:nvPr/>
            </p:nvSpPr>
            <p:spPr>
              <a:xfrm>
                <a:off x="219974" y="1604514"/>
                <a:ext cx="8704052" cy="251860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653318"/>
            </a:xfrm>
            <a:prstGeom prst="rect">
              <a:avLst/>
            </a:prstGeom>
          </p:spPr>
          <p:txBody>
            <a:bodyPr wrap="square">
              <a:spAutoFit/>
            </a:bodyPr>
            <a:lstStyle/>
            <a:p>
              <a:r>
                <a:rPr lang="en-US" altLang="zh-CN" sz="2400" dirty="0">
                  <a:solidFill>
                    <a:schemeClr val="bg1"/>
                  </a:solidFill>
                </a:rPr>
                <a:t>bind </a:t>
              </a:r>
              <a:r>
                <a:rPr lang="zh-CN" altLang="en-US" sz="2400" dirty="0">
                  <a:solidFill>
                    <a:schemeClr val="bg1"/>
                  </a:solidFill>
                </a:rPr>
                <a:t>函数</a:t>
              </a:r>
              <a:endParaRPr lang="zh-CN" altLang="en-US" sz="2400" dirty="0">
                <a:solidFill>
                  <a:schemeClr val="bg1"/>
                </a:solidFill>
              </a:endParaRPr>
            </a:p>
          </p:txBody>
        </p:sp>
      </p:grpSp>
      <p:grpSp>
        <p:nvGrpSpPr>
          <p:cNvPr id="18" name="组合 17"/>
          <p:cNvGrpSpPr/>
          <p:nvPr/>
        </p:nvGrpSpPr>
        <p:grpSpPr>
          <a:xfrm>
            <a:off x="284672" y="3726770"/>
            <a:ext cx="8574656" cy="2553260"/>
            <a:chOff x="219974" y="2351130"/>
            <a:chExt cx="8704052" cy="3613205"/>
          </a:xfrm>
        </p:grpSpPr>
        <p:grpSp>
          <p:nvGrpSpPr>
            <p:cNvPr id="19" name="组合 18"/>
            <p:cNvGrpSpPr/>
            <p:nvPr/>
          </p:nvGrpSpPr>
          <p:grpSpPr>
            <a:xfrm>
              <a:off x="219974" y="2358417"/>
              <a:ext cx="8704052" cy="3605918"/>
              <a:chOff x="219974" y="1604518"/>
              <a:chExt cx="8704052" cy="3362634"/>
            </a:xfrm>
            <a:effectLst>
              <a:outerShdw blurRad="50800" dist="69850" dir="2700000" algn="tl" rotWithShape="0">
                <a:prstClr val="black">
                  <a:alpha val="40000"/>
                </a:prstClr>
              </a:outerShdw>
            </a:effectLst>
          </p:grpSpPr>
          <p:sp>
            <p:nvSpPr>
              <p:cNvPr id="21" name="矩形: 圆角 20"/>
              <p:cNvSpPr/>
              <p:nvPr/>
            </p:nvSpPr>
            <p:spPr>
              <a:xfrm>
                <a:off x="219974" y="1604518"/>
                <a:ext cx="8704052" cy="336263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4210542"/>
            <a:ext cx="8361268" cy="1754326"/>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fun </a:t>
            </a:r>
            <a:r>
              <a:rPr lang="zh-CN" altLang="en-US" dirty="0"/>
              <a:t>是一个已定义的调用对象， </a:t>
            </a:r>
            <a:r>
              <a:rPr lang="en-US" altLang="zh-CN" dirty="0" err="1"/>
              <a:t>newFun</a:t>
            </a:r>
            <a:r>
              <a:rPr lang="en-US" altLang="zh-CN" dirty="0"/>
              <a:t> </a:t>
            </a:r>
            <a:r>
              <a:rPr lang="zh-CN" altLang="en-US" dirty="0"/>
              <a:t>是 </a:t>
            </a:r>
            <a:r>
              <a:rPr lang="en-US" altLang="zh-CN" dirty="0"/>
              <a:t>fun </a:t>
            </a:r>
            <a:r>
              <a:rPr lang="zh-CN" altLang="en-US" dirty="0"/>
              <a:t>的仿造者 </a:t>
            </a:r>
            <a:endParaRPr lang="en-US" altLang="zh-CN" dirty="0"/>
          </a:p>
          <a:p>
            <a:pPr marL="285750" indent="-285750">
              <a:buClr>
                <a:srgbClr val="262686"/>
              </a:buClr>
              <a:buSzPct val="80000"/>
              <a:buFont typeface="Wingdings" panose="05000000000000000000" pitchFamily="2" charset="2"/>
              <a:buChar char="l"/>
            </a:pPr>
            <a:r>
              <a:rPr lang="en-US" altLang="zh-CN" dirty="0" err="1"/>
              <a:t>arg_list</a:t>
            </a:r>
            <a:r>
              <a:rPr lang="en-US" altLang="zh-CN" dirty="0"/>
              <a:t> </a:t>
            </a:r>
            <a:r>
              <a:rPr lang="zh-CN" altLang="en-US" dirty="0"/>
              <a:t>是 </a:t>
            </a:r>
            <a:r>
              <a:rPr lang="en-US" altLang="zh-CN" dirty="0"/>
              <a:t>fun </a:t>
            </a:r>
            <a:r>
              <a:rPr lang="zh-CN" altLang="en-US" dirty="0"/>
              <a:t>的参数列表 </a:t>
            </a:r>
            <a:endParaRPr lang="en-US" altLang="zh-CN" dirty="0"/>
          </a:p>
          <a:p>
            <a:pPr marL="285750" indent="-285750">
              <a:buClr>
                <a:srgbClr val="262686"/>
              </a:buClr>
              <a:buSzPct val="80000"/>
              <a:buFont typeface="Wingdings" panose="05000000000000000000" pitchFamily="2" charset="2"/>
              <a:buChar char="l"/>
            </a:pPr>
            <a:r>
              <a:rPr lang="en-US" altLang="zh-CN" dirty="0" err="1"/>
              <a:t>arg_list</a:t>
            </a:r>
            <a:r>
              <a:rPr lang="en-US" altLang="zh-CN" dirty="0"/>
              <a:t> </a:t>
            </a:r>
            <a:r>
              <a:rPr lang="zh-CN" altLang="en-US" dirty="0"/>
              <a:t>可能包含一些名为 </a:t>
            </a:r>
            <a:r>
              <a:rPr lang="en-US" altLang="zh-CN" dirty="0"/>
              <a:t>_n </a:t>
            </a:r>
            <a:r>
              <a:rPr lang="zh-CN" altLang="en-US" dirty="0"/>
              <a:t>的参数，他们是 </a:t>
            </a:r>
            <a:r>
              <a:rPr lang="en-US" altLang="zh-CN" dirty="0" err="1"/>
              <a:t>newFun</a:t>
            </a:r>
            <a:r>
              <a:rPr lang="en-US" altLang="zh-CN" dirty="0"/>
              <a:t> </a:t>
            </a:r>
            <a:r>
              <a:rPr lang="zh-CN" altLang="en-US" dirty="0"/>
              <a:t>的参数， </a:t>
            </a:r>
            <a:r>
              <a:rPr lang="en-US" altLang="zh-CN" dirty="0"/>
              <a:t>n </a:t>
            </a:r>
            <a:r>
              <a:rPr lang="zh-CN" altLang="en-US" dirty="0"/>
              <a:t>的值表示在 </a:t>
            </a:r>
            <a:r>
              <a:rPr lang="en-US" altLang="zh-CN" dirty="0" err="1"/>
              <a:t>newFun</a:t>
            </a:r>
            <a:r>
              <a:rPr lang="en-US" altLang="zh-CN" dirty="0"/>
              <a:t> </a:t>
            </a:r>
            <a:r>
              <a:rPr lang="zh-CN" altLang="en-US" dirty="0"/>
              <a:t>参数列表中的位置</a:t>
            </a:r>
            <a:endParaRPr lang="en-US" altLang="zh-CN" dirty="0"/>
          </a:p>
          <a:p>
            <a:pPr marL="285750" indent="-285750">
              <a:buClr>
                <a:srgbClr val="262686"/>
              </a:buClr>
              <a:buSzPct val="80000"/>
              <a:buFont typeface="Wingdings" panose="05000000000000000000" pitchFamily="2" charset="2"/>
              <a:buChar char="l"/>
            </a:pPr>
            <a:r>
              <a:rPr lang="zh-CN" altLang="en-US" dirty="0"/>
              <a:t>当我们调用 </a:t>
            </a:r>
            <a:r>
              <a:rPr lang="en-US" altLang="zh-CN" dirty="0" err="1"/>
              <a:t>newFun</a:t>
            </a:r>
            <a:r>
              <a:rPr lang="en-US" altLang="zh-CN" dirty="0"/>
              <a:t> </a:t>
            </a:r>
            <a:r>
              <a:rPr lang="zh-CN" altLang="en-US" dirty="0"/>
              <a:t>时， </a:t>
            </a:r>
            <a:r>
              <a:rPr lang="en-US" altLang="zh-CN" dirty="0" err="1"/>
              <a:t>newFun</a:t>
            </a:r>
            <a:r>
              <a:rPr lang="en-US" altLang="zh-CN" dirty="0"/>
              <a:t> </a:t>
            </a:r>
            <a:r>
              <a:rPr lang="zh-CN" altLang="en-US" dirty="0"/>
              <a:t>会调用 </a:t>
            </a:r>
            <a:r>
              <a:rPr lang="en-US" altLang="zh-CN" dirty="0"/>
              <a:t>fun</a:t>
            </a:r>
            <a:r>
              <a:rPr lang="zh-CN" altLang="en-US" dirty="0"/>
              <a:t>，并把 </a:t>
            </a:r>
            <a:r>
              <a:rPr lang="en-US" altLang="zh-CN" dirty="0" err="1"/>
              <a:t>arg_list</a:t>
            </a:r>
            <a:r>
              <a:rPr lang="en-US" altLang="zh-CN" dirty="0"/>
              <a:t> </a:t>
            </a:r>
            <a:r>
              <a:rPr lang="zh-CN" altLang="en-US" dirty="0"/>
              <a:t>中的参数传递给 </a:t>
            </a:r>
            <a:r>
              <a:rPr lang="en-US" altLang="zh-CN" dirty="0"/>
              <a:t>fun</a:t>
            </a:r>
            <a:endParaRPr lang="en-US" altLang="zh-CN" dirty="0"/>
          </a:p>
        </p:txBody>
      </p:sp>
      <p:sp>
        <p:nvSpPr>
          <p:cNvPr id="2" name="矩形 1"/>
          <p:cNvSpPr/>
          <p:nvPr/>
        </p:nvSpPr>
        <p:spPr>
          <a:xfrm>
            <a:off x="420537" y="1999101"/>
            <a:ext cx="8369779" cy="923330"/>
          </a:xfrm>
          <a:prstGeom prst="rect">
            <a:avLst/>
          </a:prstGeom>
        </p:spPr>
        <p:txBody>
          <a:bodyPr wrap="square">
            <a:spAutoFit/>
          </a:bodyPr>
          <a:lstStyle/>
          <a:p>
            <a:r>
              <a:rPr lang="en-US" altLang="zh-CN" dirty="0">
                <a:solidFill>
                  <a:srgbClr val="000000"/>
                </a:solidFill>
                <a:latin typeface="LMSans10-Regular-Identity-H"/>
              </a:rPr>
              <a:t>bind </a:t>
            </a:r>
            <a:r>
              <a:rPr lang="zh-CN" altLang="en-US" dirty="0">
                <a:solidFill>
                  <a:srgbClr val="000000"/>
                </a:solidFill>
                <a:latin typeface="MicrosoftYaHei"/>
              </a:rPr>
              <a:t>函数接受一个可调用对象，生成一个新的可调用对象来</a:t>
            </a:r>
            <a:r>
              <a:rPr lang="zh-CN" altLang="en-US" dirty="0">
                <a:solidFill>
                  <a:srgbClr val="FF0000"/>
                </a:solidFill>
                <a:latin typeface="MicrosoftYaHei"/>
              </a:rPr>
              <a:t>仿造</a:t>
            </a:r>
            <a:r>
              <a:rPr lang="zh-CN" altLang="en-US" dirty="0">
                <a:solidFill>
                  <a:srgbClr val="000000"/>
                </a:solidFill>
                <a:latin typeface="MicrosoftYaHei"/>
              </a:rPr>
              <a:t>原调用对象的参数列表</a:t>
            </a:r>
            <a:endParaRPr lang="en-US" altLang="zh-CN" dirty="0">
              <a:solidFill>
                <a:srgbClr val="000000"/>
              </a:solidFill>
              <a:latin typeface="MicrosoftYaHei"/>
            </a:endParaRPr>
          </a:p>
          <a:p>
            <a:r>
              <a:rPr lang="zh-CN" altLang="en-US" dirty="0">
                <a:solidFill>
                  <a:srgbClr val="000000"/>
                </a:solidFill>
                <a:latin typeface="MicrosoftYaHei"/>
              </a:rPr>
              <a:t>其使用格式如下：</a:t>
            </a:r>
            <a:endParaRPr lang="zh-CN" altLang="en-US" dirty="0"/>
          </a:p>
        </p:txBody>
      </p:sp>
      <p:sp>
        <p:nvSpPr>
          <p:cNvPr id="3" name="矩形 2"/>
          <p:cNvSpPr/>
          <p:nvPr/>
        </p:nvSpPr>
        <p:spPr>
          <a:xfrm>
            <a:off x="429049" y="2948152"/>
            <a:ext cx="4572000" cy="369332"/>
          </a:xfrm>
          <a:prstGeom prst="rect">
            <a:avLst/>
          </a:prstGeom>
        </p:spPr>
        <p:txBody>
          <a:bodyPr>
            <a:spAutoFit/>
          </a:bodyPr>
          <a:lstStyle/>
          <a:p>
            <a:r>
              <a:rPr lang="da-DK" altLang="zh-CN" dirty="0">
                <a:solidFill>
                  <a:srgbClr val="0000FF"/>
                </a:solidFill>
                <a:latin typeface="Consolas" panose="020B0609020204030204" pitchFamily="49" charset="0"/>
              </a:rPr>
              <a:t>auto </a:t>
            </a:r>
            <a:r>
              <a:rPr lang="da-DK" altLang="zh-CN" dirty="0">
                <a:solidFill>
                  <a:srgbClr val="000000"/>
                </a:solidFill>
                <a:latin typeface="Consolas" panose="020B0609020204030204" pitchFamily="49" charset="0"/>
              </a:rPr>
              <a:t>newFun = bind (fun, arg_list);</a:t>
            </a:r>
            <a:r>
              <a:rPr lang="da-DK"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1" name="组合 10"/>
          <p:cNvGrpSpPr/>
          <p:nvPr/>
        </p:nvGrpSpPr>
        <p:grpSpPr>
          <a:xfrm>
            <a:off x="284672" y="1520473"/>
            <a:ext cx="8574656" cy="1455639"/>
            <a:chOff x="219974" y="2358412"/>
            <a:chExt cx="8704052" cy="2059924"/>
          </a:xfrm>
        </p:grpSpPr>
        <p:grpSp>
          <p:nvGrpSpPr>
            <p:cNvPr id="12" name="组合 11"/>
            <p:cNvGrpSpPr/>
            <p:nvPr/>
          </p:nvGrpSpPr>
          <p:grpSpPr>
            <a:xfrm>
              <a:off x="219974" y="2358414"/>
              <a:ext cx="8704052" cy="2059922"/>
              <a:chOff x="219974" y="1604514"/>
              <a:chExt cx="8704052" cy="1920943"/>
            </a:xfrm>
            <a:effectLst>
              <a:outerShdw blurRad="50800" dist="69850" dir="2700000" algn="tl" rotWithShape="0">
                <a:prstClr val="black">
                  <a:alpha val="40000"/>
                </a:prstClr>
              </a:outerShdw>
            </a:effectLst>
          </p:grpSpPr>
          <p:sp>
            <p:nvSpPr>
              <p:cNvPr id="14" name="矩形: 圆角 13"/>
              <p:cNvSpPr/>
              <p:nvPr/>
            </p:nvSpPr>
            <p:spPr>
              <a:xfrm>
                <a:off x="219974" y="1604514"/>
                <a:ext cx="8704052" cy="192094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根据 </a:t>
              </a:r>
              <a:r>
                <a:rPr lang="en-US" altLang="zh-CN" sz="2400" dirty="0">
                  <a:solidFill>
                    <a:schemeClr val="bg1"/>
                  </a:solidFill>
                </a:rPr>
                <a:t>filter </a:t>
              </a:r>
              <a:r>
                <a:rPr lang="zh-CN" altLang="en-US" sz="2400" dirty="0">
                  <a:solidFill>
                    <a:schemeClr val="bg1"/>
                  </a:solidFill>
                </a:rPr>
                <a:t>仿造新对象 </a:t>
              </a:r>
              <a:r>
                <a:rPr lang="en-US" altLang="zh-CN" sz="2400" dirty="0" err="1">
                  <a:solidFill>
                    <a:schemeClr val="bg1"/>
                  </a:solidFill>
                </a:rPr>
                <a:t>uf</a:t>
              </a:r>
              <a:endParaRPr lang="zh-CN" altLang="en-US" sz="2400" dirty="0">
                <a:solidFill>
                  <a:schemeClr val="bg1"/>
                </a:solidFill>
              </a:endParaRPr>
            </a:p>
          </p:txBody>
        </p:sp>
      </p:grpSp>
      <p:grpSp>
        <p:nvGrpSpPr>
          <p:cNvPr id="18" name="组合 17"/>
          <p:cNvGrpSpPr/>
          <p:nvPr/>
        </p:nvGrpSpPr>
        <p:grpSpPr>
          <a:xfrm>
            <a:off x="284672" y="3726770"/>
            <a:ext cx="8574656" cy="1531500"/>
            <a:chOff x="219974" y="2351130"/>
            <a:chExt cx="8704052" cy="2167278"/>
          </a:xfrm>
        </p:grpSpPr>
        <p:grpSp>
          <p:nvGrpSpPr>
            <p:cNvPr id="19" name="组合 18"/>
            <p:cNvGrpSpPr/>
            <p:nvPr/>
          </p:nvGrpSpPr>
          <p:grpSpPr>
            <a:xfrm>
              <a:off x="219974" y="2358417"/>
              <a:ext cx="8704052" cy="2159991"/>
              <a:chOff x="219974" y="1604518"/>
              <a:chExt cx="8704052" cy="2014261"/>
            </a:xfrm>
            <a:effectLst>
              <a:outerShdw blurRad="50800" dist="69850" dir="2700000" algn="tl" rotWithShape="0">
                <a:prstClr val="black">
                  <a:alpha val="40000"/>
                </a:prstClr>
              </a:outerShdw>
            </a:effectLst>
          </p:grpSpPr>
          <p:sp>
            <p:nvSpPr>
              <p:cNvPr id="21" name="矩形: 圆角 20"/>
              <p:cNvSpPr/>
              <p:nvPr/>
            </p:nvSpPr>
            <p:spPr>
              <a:xfrm>
                <a:off x="219974" y="1604518"/>
                <a:ext cx="8704052" cy="2014261"/>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4210542"/>
            <a:ext cx="8361268"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仿函数 </a:t>
            </a:r>
            <a:r>
              <a:rPr lang="en-US" altLang="zh-CN" dirty="0" err="1"/>
              <a:t>uf</a:t>
            </a:r>
            <a:r>
              <a:rPr lang="en-US" altLang="zh-CN" dirty="0"/>
              <a:t> </a:t>
            </a:r>
            <a:r>
              <a:rPr lang="zh-CN" altLang="en-US" dirty="0"/>
              <a:t>包含一个参数 </a:t>
            </a:r>
            <a:r>
              <a:rPr lang="en-US" altLang="zh-CN" dirty="0"/>
              <a:t>_1</a:t>
            </a:r>
            <a:r>
              <a:rPr lang="zh-CN" altLang="en-US" dirty="0"/>
              <a:t> </a:t>
            </a:r>
            <a:endParaRPr lang="en-US" altLang="zh-CN" dirty="0"/>
          </a:p>
          <a:p>
            <a:pPr marL="285750" indent="-285750">
              <a:buClr>
                <a:srgbClr val="262686"/>
              </a:buClr>
              <a:buSzPct val="80000"/>
              <a:buFont typeface="Wingdings" panose="05000000000000000000" pitchFamily="2" charset="2"/>
              <a:buChar char="l"/>
            </a:pPr>
            <a:r>
              <a:rPr lang="zh-CN" altLang="en-US" dirty="0"/>
              <a:t>调用 </a:t>
            </a:r>
            <a:r>
              <a:rPr lang="en-US" altLang="zh-CN" dirty="0" err="1"/>
              <a:t>uf</a:t>
            </a:r>
            <a:r>
              <a:rPr lang="en-US" altLang="zh-CN" dirty="0"/>
              <a:t> </a:t>
            </a:r>
            <a:r>
              <a:rPr lang="zh-CN" altLang="en-US" dirty="0"/>
              <a:t>时，将参数</a:t>
            </a:r>
            <a:r>
              <a:rPr lang="en-US" altLang="zh-CN" dirty="0"/>
              <a:t>_1 </a:t>
            </a:r>
            <a:r>
              <a:rPr lang="zh-CN" altLang="en-US" dirty="0"/>
              <a:t>和参数 </a:t>
            </a:r>
            <a:r>
              <a:rPr lang="en-US" altLang="zh-CN" dirty="0"/>
              <a:t>n </a:t>
            </a:r>
            <a:r>
              <a:rPr lang="zh-CN" altLang="en-US" dirty="0"/>
              <a:t>传递给</a:t>
            </a:r>
            <a:r>
              <a:rPr lang="en-US" altLang="zh-CN" dirty="0" err="1"/>
              <a:t>flter</a:t>
            </a:r>
            <a:r>
              <a:rPr lang="en-US" altLang="zh-CN" dirty="0"/>
              <a:t> </a:t>
            </a:r>
            <a:r>
              <a:rPr lang="zh-CN" altLang="en-US" dirty="0"/>
              <a:t>函数</a:t>
            </a:r>
            <a:endParaRPr lang="en-US" altLang="zh-CN" dirty="0"/>
          </a:p>
          <a:p>
            <a:pPr marL="285750" indent="-285750">
              <a:buClr>
                <a:srgbClr val="262686"/>
              </a:buClr>
              <a:buSzPct val="80000"/>
              <a:buFont typeface="Wingdings" panose="05000000000000000000" pitchFamily="2" charset="2"/>
              <a:buChar char="l"/>
            </a:pPr>
            <a:r>
              <a:rPr lang="zh-CN" altLang="en-US" dirty="0"/>
              <a:t>调用 </a:t>
            </a:r>
            <a:r>
              <a:rPr lang="en-US" altLang="zh-CN" dirty="0" err="1"/>
              <a:t>for_each</a:t>
            </a:r>
            <a:r>
              <a:rPr lang="en-US" altLang="zh-CN" dirty="0"/>
              <a:t> </a:t>
            </a:r>
            <a:r>
              <a:rPr lang="zh-CN" altLang="en-US" dirty="0"/>
              <a:t>时，给定的元素传递给 </a:t>
            </a:r>
            <a:r>
              <a:rPr lang="en-US" altLang="zh-CN" dirty="0" err="1"/>
              <a:t>uf</a:t>
            </a:r>
            <a:r>
              <a:rPr lang="zh-CN" altLang="en-US" dirty="0"/>
              <a:t>， </a:t>
            </a:r>
            <a:r>
              <a:rPr lang="en-US" altLang="zh-CN" dirty="0" err="1"/>
              <a:t>uf</a:t>
            </a:r>
            <a:r>
              <a:rPr lang="zh-CN" altLang="en-US" dirty="0"/>
              <a:t>将这个元素和 </a:t>
            </a:r>
            <a:r>
              <a:rPr lang="en-US" altLang="zh-CN" dirty="0"/>
              <a:t>n </a:t>
            </a:r>
            <a:r>
              <a:rPr lang="zh-CN" altLang="en-US" dirty="0"/>
              <a:t>传递给</a:t>
            </a:r>
            <a:r>
              <a:rPr lang="en-US" altLang="zh-CN" dirty="0" err="1"/>
              <a:t>flter</a:t>
            </a:r>
            <a:endParaRPr lang="en-US" altLang="zh-CN" dirty="0"/>
          </a:p>
        </p:txBody>
      </p:sp>
      <p:sp>
        <p:nvSpPr>
          <p:cNvPr id="7" name="矩形 6"/>
          <p:cNvSpPr/>
          <p:nvPr/>
        </p:nvSpPr>
        <p:spPr>
          <a:xfrm>
            <a:off x="429049" y="2100024"/>
            <a:ext cx="7361427" cy="369332"/>
          </a:xfrm>
          <a:prstGeom prst="rect">
            <a:avLst/>
          </a:prstGeom>
        </p:spPr>
        <p:txBody>
          <a:bodyPr wrap="square">
            <a:spAutoFit/>
          </a:bodyPr>
          <a:lstStyle/>
          <a:p>
            <a:r>
              <a:rPr lang="da-DK" altLang="zh-CN" dirty="0">
                <a:solidFill>
                  <a:srgbClr val="0000FF"/>
                </a:solidFill>
                <a:latin typeface="Consolas" panose="020B0609020204030204" pitchFamily="49" charset="0"/>
              </a:rPr>
              <a:t>auto </a:t>
            </a:r>
            <a:r>
              <a:rPr lang="da-DK" altLang="zh-CN" dirty="0">
                <a:solidFill>
                  <a:srgbClr val="000000"/>
                </a:solidFill>
                <a:latin typeface="Consolas" panose="020B0609020204030204" pitchFamily="49" charset="0"/>
              </a:rPr>
              <a:t>uf = bind(filter, std::placeholders::_1, n);</a:t>
            </a:r>
            <a:r>
              <a:rPr lang="da-DK" altLang="zh-CN" dirty="0">
                <a:latin typeface="Consolas" panose="020B0609020204030204" pitchFamily="49" charset="0"/>
              </a:rPr>
              <a:t> </a:t>
            </a:r>
            <a:endParaRPr lang="zh-CN" altLang="en-US" dirty="0">
              <a:latin typeface="Consolas" panose="020B0609020204030204" pitchFamily="49" charset="0"/>
            </a:endParaRPr>
          </a:p>
        </p:txBody>
      </p:sp>
      <p:sp>
        <p:nvSpPr>
          <p:cNvPr id="9" name="矩形 8"/>
          <p:cNvSpPr/>
          <p:nvPr/>
        </p:nvSpPr>
        <p:spPr>
          <a:xfrm>
            <a:off x="429049" y="2491463"/>
            <a:ext cx="4572000" cy="369332"/>
          </a:xfrm>
          <a:prstGeom prst="rect">
            <a:avLst/>
          </a:prstGeom>
        </p:spPr>
        <p:txBody>
          <a:bodyPr>
            <a:spAutoFit/>
          </a:bodyPr>
          <a:lstStyle/>
          <a:p>
            <a:r>
              <a:rPr lang="en-US" altLang="zh-CN" dirty="0" err="1">
                <a:solidFill>
                  <a:srgbClr val="000000"/>
                </a:solidFill>
                <a:latin typeface="Consolas" panose="020B0609020204030204" pitchFamily="49" charset="0"/>
              </a:rPr>
              <a:t>for_each</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vi.begin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vi.end</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uf</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使用 </a:t>
            </a:r>
            <a:r>
              <a:rPr lang="en-US" altLang="zh-CN" sz="2000" dirty="0">
                <a:solidFill>
                  <a:prstClr val="white"/>
                </a:solidFill>
              </a:rPr>
              <a:t>function</a:t>
            </a:r>
            <a:endParaRPr lang="zh-CN" altLang="en-US" sz="3200" dirty="0">
              <a:solidFill>
                <a:schemeClr val="bg1"/>
              </a:solidFill>
            </a:endParaRPr>
          </a:p>
        </p:txBody>
      </p:sp>
      <p:grpSp>
        <p:nvGrpSpPr>
          <p:cNvPr id="11" name="组合 10"/>
          <p:cNvGrpSpPr/>
          <p:nvPr/>
        </p:nvGrpSpPr>
        <p:grpSpPr>
          <a:xfrm>
            <a:off x="284672" y="1011516"/>
            <a:ext cx="8574656" cy="3149977"/>
            <a:chOff x="219974" y="2358412"/>
            <a:chExt cx="8704052" cy="3793843"/>
          </a:xfrm>
        </p:grpSpPr>
        <p:grpSp>
          <p:nvGrpSpPr>
            <p:cNvPr id="12" name="组合 11"/>
            <p:cNvGrpSpPr/>
            <p:nvPr/>
          </p:nvGrpSpPr>
          <p:grpSpPr>
            <a:xfrm>
              <a:off x="219974" y="2358415"/>
              <a:ext cx="8704052" cy="3793840"/>
              <a:chOff x="219974" y="1604515"/>
              <a:chExt cx="8704052" cy="3537876"/>
            </a:xfrm>
            <a:effectLst>
              <a:outerShdw blurRad="50800" dist="69850" dir="2700000" algn="tl" rotWithShape="0">
                <a:prstClr val="black">
                  <a:alpha val="40000"/>
                </a:prstClr>
              </a:outerShdw>
            </a:effectLst>
          </p:grpSpPr>
          <p:sp>
            <p:nvSpPr>
              <p:cNvPr id="14" name="矩形: 圆角 13"/>
              <p:cNvSpPr/>
              <p:nvPr/>
            </p:nvSpPr>
            <p:spPr>
              <a:xfrm>
                <a:off x="219974" y="1604515"/>
                <a:ext cx="8704052" cy="353787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556031"/>
            </a:xfrm>
            <a:prstGeom prst="rect">
              <a:avLst/>
            </a:prstGeom>
          </p:spPr>
          <p:txBody>
            <a:bodyPr wrap="square">
              <a:spAutoFit/>
            </a:bodyPr>
            <a:lstStyle/>
            <a:p>
              <a:r>
                <a:rPr lang="zh-CN" altLang="en-US" sz="2400" dirty="0">
                  <a:solidFill>
                    <a:schemeClr val="bg1"/>
                  </a:solidFill>
                </a:rPr>
                <a:t>引用绑定</a:t>
              </a:r>
              <a:endParaRPr lang="zh-CN" altLang="en-US" sz="2400" dirty="0">
                <a:solidFill>
                  <a:schemeClr val="bg1"/>
                </a:solidFill>
              </a:endParaRPr>
            </a:p>
          </p:txBody>
        </p:sp>
      </p:grpSp>
      <p:grpSp>
        <p:nvGrpSpPr>
          <p:cNvPr id="18" name="组合 17"/>
          <p:cNvGrpSpPr/>
          <p:nvPr/>
        </p:nvGrpSpPr>
        <p:grpSpPr>
          <a:xfrm>
            <a:off x="284672" y="4373747"/>
            <a:ext cx="8574656" cy="1130103"/>
            <a:chOff x="219974" y="2351130"/>
            <a:chExt cx="8704052" cy="1599248"/>
          </a:xfrm>
        </p:grpSpPr>
        <p:grpSp>
          <p:nvGrpSpPr>
            <p:cNvPr id="19" name="组合 18"/>
            <p:cNvGrpSpPr/>
            <p:nvPr/>
          </p:nvGrpSpPr>
          <p:grpSpPr>
            <a:xfrm>
              <a:off x="219974" y="2358418"/>
              <a:ext cx="8704052" cy="1591960"/>
              <a:chOff x="219974" y="1604519"/>
              <a:chExt cx="8704052" cy="1484554"/>
            </a:xfrm>
            <a:effectLst>
              <a:outerShdw blurRad="50800" dist="69850" dir="2700000" algn="tl" rotWithShape="0">
                <a:prstClr val="black">
                  <a:alpha val="40000"/>
                </a:prstClr>
              </a:outerShdw>
            </a:effectLst>
          </p:grpSpPr>
          <p:sp>
            <p:nvSpPr>
              <p:cNvPr id="21" name="矩形: 圆角 20"/>
              <p:cNvSpPr/>
              <p:nvPr/>
            </p:nvSpPr>
            <p:spPr>
              <a:xfrm>
                <a:off x="219974" y="1604519"/>
                <a:ext cx="8704052" cy="148455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endParaRPr lang="zh-CN" altLang="en-US" sz="2400" dirty="0">
                <a:solidFill>
                  <a:schemeClr val="bg1"/>
                </a:solidFill>
              </a:endParaRPr>
            </a:p>
          </p:txBody>
        </p:sp>
      </p:grpSp>
      <p:sp>
        <p:nvSpPr>
          <p:cNvPr id="8" name="矩形 7"/>
          <p:cNvSpPr/>
          <p:nvPr/>
        </p:nvSpPr>
        <p:spPr>
          <a:xfrm>
            <a:off x="429049" y="4857520"/>
            <a:ext cx="8361268"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sum </a:t>
            </a:r>
            <a:r>
              <a:rPr lang="zh-CN" altLang="en-US" dirty="0"/>
              <a:t>将第一个参数的值累加到与形参 </a:t>
            </a:r>
            <a:r>
              <a:rPr lang="en-US" altLang="zh-CN" dirty="0"/>
              <a:t>s </a:t>
            </a:r>
            <a:r>
              <a:rPr lang="zh-CN" altLang="en-US" dirty="0"/>
              <a:t>绑定的实参中</a:t>
            </a:r>
            <a:endParaRPr lang="en-US" altLang="zh-CN" dirty="0"/>
          </a:p>
          <a:p>
            <a:pPr marL="285750" indent="-285750">
              <a:buClr>
                <a:srgbClr val="262686"/>
              </a:buClr>
              <a:buSzPct val="80000"/>
              <a:buFont typeface="Wingdings" panose="05000000000000000000" pitchFamily="2" charset="2"/>
              <a:buChar char="l"/>
            </a:pPr>
            <a:r>
              <a:rPr lang="en-US" altLang="zh-CN" dirty="0"/>
              <a:t>ref </a:t>
            </a:r>
            <a:r>
              <a:rPr lang="zh-CN" altLang="en-US" dirty="0"/>
              <a:t>函数返回一个包含</a:t>
            </a:r>
            <a:r>
              <a:rPr lang="en-US" altLang="zh-CN" dirty="0"/>
              <a:t>s </a:t>
            </a:r>
            <a:r>
              <a:rPr lang="zh-CN" altLang="en-US" dirty="0"/>
              <a:t>的引用的对象</a:t>
            </a:r>
            <a:endParaRPr lang="en-US" altLang="zh-CN" dirty="0"/>
          </a:p>
        </p:txBody>
      </p:sp>
      <p:sp>
        <p:nvSpPr>
          <p:cNvPr id="2" name="矩形 1"/>
          <p:cNvSpPr/>
          <p:nvPr/>
        </p:nvSpPr>
        <p:spPr>
          <a:xfrm>
            <a:off x="427007" y="1449520"/>
            <a:ext cx="8289985" cy="923330"/>
          </a:xfrm>
          <a:prstGeom prst="rect">
            <a:avLst/>
          </a:prstGeom>
        </p:spPr>
        <p:txBody>
          <a:bodyPr wrap="square">
            <a:spAutoFit/>
          </a:bodyPr>
          <a:lstStyle/>
          <a:p>
            <a:r>
              <a:rPr lang="zh-CN" altLang="en-US" dirty="0">
                <a:solidFill>
                  <a:srgbClr val="000000"/>
                </a:solidFill>
                <a:latin typeface="MicrosoftYaHei"/>
              </a:rPr>
              <a:t>默认情况下， </a:t>
            </a:r>
            <a:r>
              <a:rPr lang="en-US" altLang="zh-CN" dirty="0">
                <a:solidFill>
                  <a:srgbClr val="000000"/>
                </a:solidFill>
                <a:latin typeface="LMSans10-Regular-Identity-H"/>
              </a:rPr>
              <a:t>bind </a:t>
            </a:r>
            <a:r>
              <a:rPr lang="zh-CN" altLang="en-US" dirty="0">
                <a:solidFill>
                  <a:srgbClr val="000000"/>
                </a:solidFill>
                <a:latin typeface="MicrosoftYaHei"/>
              </a:rPr>
              <a:t>函数中</a:t>
            </a:r>
            <a:r>
              <a:rPr lang="zh-CN" altLang="en-US" dirty="0">
                <a:solidFill>
                  <a:srgbClr val="FF0000"/>
                </a:solidFill>
                <a:latin typeface="MicrosoftYaHei"/>
              </a:rPr>
              <a:t>不是占位符的参数</a:t>
            </a:r>
            <a:r>
              <a:rPr lang="zh-CN" altLang="en-US" dirty="0">
                <a:solidFill>
                  <a:srgbClr val="000000"/>
                </a:solidFill>
                <a:latin typeface="MicrosoftYaHei"/>
              </a:rPr>
              <a:t>将以</a:t>
            </a:r>
            <a:r>
              <a:rPr lang="zh-CN" altLang="en-US" dirty="0">
                <a:solidFill>
                  <a:srgbClr val="FF0000"/>
                </a:solidFill>
                <a:latin typeface="MicrosoftYaHei"/>
              </a:rPr>
              <a:t>拷贝</a:t>
            </a:r>
            <a:r>
              <a:rPr lang="zh-CN" altLang="en-US" dirty="0">
                <a:solidFill>
                  <a:srgbClr val="000000"/>
                </a:solidFill>
                <a:latin typeface="MicrosoftYaHei"/>
              </a:rPr>
              <a:t>的方式传递给可调用对象。如果需要</a:t>
            </a:r>
            <a:r>
              <a:rPr lang="zh-CN" altLang="en-US" dirty="0">
                <a:solidFill>
                  <a:srgbClr val="FF0000"/>
                </a:solidFill>
                <a:latin typeface="MicrosoftYaHei"/>
              </a:rPr>
              <a:t>传递引用</a:t>
            </a:r>
            <a:r>
              <a:rPr lang="zh-CN" altLang="en-US" dirty="0">
                <a:solidFill>
                  <a:srgbClr val="000000"/>
                </a:solidFill>
                <a:latin typeface="MicrosoftYaHei"/>
              </a:rPr>
              <a:t>，可以使用标准库函数 </a:t>
            </a:r>
            <a:r>
              <a:rPr lang="en-US" altLang="zh-CN" b="1" dirty="0">
                <a:solidFill>
                  <a:srgbClr val="000000"/>
                </a:solidFill>
                <a:latin typeface="LMSans10-Bold-Identity-H"/>
              </a:rPr>
              <a:t>ref</a:t>
            </a:r>
            <a:r>
              <a:rPr lang="zh-CN" altLang="en-US" b="1" dirty="0">
                <a:solidFill>
                  <a:srgbClr val="000000"/>
                </a:solidFill>
                <a:latin typeface="LMSans10-Bold-Identity-H"/>
              </a:rPr>
              <a:t>。</a:t>
            </a:r>
            <a:endParaRPr lang="en-US" altLang="zh-CN" b="1" dirty="0">
              <a:solidFill>
                <a:srgbClr val="000000"/>
              </a:solidFill>
              <a:latin typeface="LMSans10-Bold-Identity-H"/>
            </a:endParaRPr>
          </a:p>
          <a:p>
            <a:r>
              <a:rPr lang="zh-CN" altLang="en-US" dirty="0">
                <a:solidFill>
                  <a:srgbClr val="000000"/>
                </a:solidFill>
                <a:latin typeface="LMSans10-Bold-Identity-H"/>
              </a:rPr>
              <a:t>例如，定义如下函数：</a:t>
            </a:r>
            <a:r>
              <a:rPr lang="zh-CN" altLang="en-US" dirty="0"/>
              <a:t> </a:t>
            </a:r>
            <a:endParaRPr lang="zh-CN" altLang="en-US" dirty="0"/>
          </a:p>
        </p:txBody>
      </p:sp>
      <p:sp>
        <p:nvSpPr>
          <p:cNvPr id="3" name="矩形 2"/>
          <p:cNvSpPr/>
          <p:nvPr/>
        </p:nvSpPr>
        <p:spPr>
          <a:xfrm>
            <a:off x="427007" y="2283431"/>
            <a:ext cx="4572000" cy="923330"/>
          </a:xfrm>
          <a:prstGeom prst="rect">
            <a:avLst/>
          </a:prstGeom>
        </p:spPr>
        <p:txBody>
          <a:bodyPr>
            <a:spAutoFit/>
          </a:bodyPr>
          <a:lstStyle/>
          <a:p>
            <a:r>
              <a:rPr lang="en-US" altLang="zh-CN" dirty="0">
                <a:solidFill>
                  <a:srgbClr val="0000FF"/>
                </a:solidFill>
                <a:latin typeface="Consolas" panose="020B0609020204030204" pitchFamily="49" charset="0"/>
              </a:rPr>
              <a:t>void </a:t>
            </a:r>
            <a:r>
              <a:rPr lang="en-US" altLang="zh-CN" dirty="0">
                <a:solidFill>
                  <a:srgbClr val="000000"/>
                </a:solidFill>
                <a:latin typeface="Consolas" panose="020B0609020204030204" pitchFamily="49" charset="0"/>
              </a:rPr>
              <a:t>sum(</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a, </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&amp;s){</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s += a;</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6" name="矩形 5"/>
          <p:cNvSpPr/>
          <p:nvPr/>
        </p:nvSpPr>
        <p:spPr>
          <a:xfrm>
            <a:off x="450849" y="3145651"/>
            <a:ext cx="2262158" cy="369332"/>
          </a:xfrm>
          <a:prstGeom prst="rect">
            <a:avLst/>
          </a:prstGeom>
        </p:spPr>
        <p:txBody>
          <a:bodyPr wrap="none">
            <a:spAutoFit/>
          </a:bodyPr>
          <a:lstStyle/>
          <a:p>
            <a:r>
              <a:rPr lang="zh-CN" altLang="en-US" dirty="0">
                <a:solidFill>
                  <a:srgbClr val="000000"/>
                </a:solidFill>
                <a:latin typeface="LMSans10-Bold-Identity-H"/>
              </a:rPr>
              <a:t>有如下函数调用时：</a:t>
            </a:r>
            <a:endParaRPr lang="zh-CN" altLang="en-US" dirty="0"/>
          </a:p>
        </p:txBody>
      </p:sp>
      <p:sp>
        <p:nvSpPr>
          <p:cNvPr id="10" name="矩形 9"/>
          <p:cNvSpPr/>
          <p:nvPr/>
        </p:nvSpPr>
        <p:spPr>
          <a:xfrm>
            <a:off x="450849" y="3464969"/>
            <a:ext cx="9446343" cy="584775"/>
          </a:xfrm>
          <a:prstGeom prst="rect">
            <a:avLst/>
          </a:prstGeom>
        </p:spPr>
        <p:txBody>
          <a:bodyPr wrap="square">
            <a:spAutoFit/>
          </a:bodyPr>
          <a:lstStyle/>
          <a:p>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 = 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保存累加和</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err="1">
                <a:solidFill>
                  <a:srgbClr val="000000"/>
                </a:solidFill>
                <a:latin typeface="Consolas" panose="020B0609020204030204" pitchFamily="49" charset="0"/>
              </a:rPr>
              <a:t>for_each</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vi.begin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vi.end</a:t>
            </a:r>
            <a:r>
              <a:rPr lang="en-US" altLang="zh-CN" sz="1600" dirty="0">
                <a:solidFill>
                  <a:srgbClr val="000000"/>
                </a:solidFill>
                <a:latin typeface="Consolas" panose="020B0609020204030204" pitchFamily="49" charset="0"/>
              </a:rPr>
              <a:t>(), bind(sum, std::placeholders::_1, ref(s)));</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grpSp>
        <p:nvGrpSpPr>
          <p:cNvPr id="23" name="组合 22"/>
          <p:cNvGrpSpPr/>
          <p:nvPr/>
        </p:nvGrpSpPr>
        <p:grpSpPr>
          <a:xfrm>
            <a:off x="284671" y="5649891"/>
            <a:ext cx="8928340" cy="853302"/>
            <a:chOff x="219974" y="2351130"/>
            <a:chExt cx="9063073" cy="1207538"/>
          </a:xfrm>
        </p:grpSpPr>
        <p:grpSp>
          <p:nvGrpSpPr>
            <p:cNvPr id="24" name="组合 23"/>
            <p:cNvGrpSpPr/>
            <p:nvPr/>
          </p:nvGrpSpPr>
          <p:grpSpPr>
            <a:xfrm>
              <a:off x="219974" y="2358418"/>
              <a:ext cx="8704052" cy="1200250"/>
              <a:chOff x="219974" y="1604519"/>
              <a:chExt cx="8704052" cy="1119272"/>
            </a:xfrm>
            <a:effectLst>
              <a:outerShdw blurRad="50800" dist="69850" dir="2700000" algn="tl" rotWithShape="0">
                <a:prstClr val="black">
                  <a:alpha val="40000"/>
                </a:prstClr>
              </a:outerShdw>
            </a:effectLst>
          </p:grpSpPr>
          <p:sp>
            <p:nvSpPr>
              <p:cNvPr id="26" name="矩形: 圆角 25"/>
              <p:cNvSpPr/>
              <p:nvPr/>
            </p:nvSpPr>
            <p:spPr>
              <a:xfrm>
                <a:off x="219974" y="1604519"/>
                <a:ext cx="8704052" cy="111927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366529" y="2351130"/>
              <a:ext cx="8916518" cy="653319"/>
            </a:xfrm>
            <a:prstGeom prst="rect">
              <a:avLst/>
            </a:prstGeom>
          </p:spPr>
          <p:txBody>
            <a:bodyPr wrap="square">
              <a:spAutoFit/>
            </a:bodyPr>
            <a:lstStyle/>
            <a:p>
              <a:r>
                <a:rPr lang="zh-CN" altLang="en-US" sz="2400" dirty="0">
                  <a:solidFill>
                    <a:schemeClr val="bg1"/>
                  </a:solidFill>
                </a:rPr>
                <a:t>提示</a:t>
              </a:r>
              <a:endParaRPr lang="zh-CN" altLang="en-US" sz="2400" dirty="0">
                <a:solidFill>
                  <a:schemeClr val="bg1"/>
                </a:solidFill>
              </a:endParaRPr>
            </a:p>
          </p:txBody>
        </p:sp>
      </p:grpSp>
      <p:sp>
        <p:nvSpPr>
          <p:cNvPr id="17" name="矩形 16"/>
          <p:cNvSpPr/>
          <p:nvPr/>
        </p:nvSpPr>
        <p:spPr>
          <a:xfrm>
            <a:off x="427007" y="6047948"/>
            <a:ext cx="7962181" cy="369332"/>
          </a:xfrm>
          <a:prstGeom prst="rect">
            <a:avLst/>
          </a:prstGeom>
        </p:spPr>
        <p:txBody>
          <a:bodyPr wrap="square">
            <a:spAutoFit/>
          </a:bodyPr>
          <a:lstStyle/>
          <a:p>
            <a:r>
              <a:rPr lang="zh-CN" altLang="en-US" dirty="0"/>
              <a:t>标准库提供类似 </a:t>
            </a:r>
            <a:r>
              <a:rPr lang="en-US" altLang="zh-CN" dirty="0"/>
              <a:t>ref </a:t>
            </a:r>
            <a:r>
              <a:rPr lang="zh-CN" altLang="en-US" dirty="0"/>
              <a:t>的 </a:t>
            </a:r>
            <a:r>
              <a:rPr lang="en-US" altLang="zh-CN" dirty="0" err="1"/>
              <a:t>cref</a:t>
            </a:r>
            <a:r>
              <a:rPr lang="en-US" altLang="zh-CN" dirty="0"/>
              <a:t> </a:t>
            </a:r>
            <a:r>
              <a:rPr lang="zh-CN" altLang="en-US" dirty="0"/>
              <a:t>函数，其返回包含</a:t>
            </a:r>
            <a:r>
              <a:rPr lang="en-US" altLang="zh-CN" dirty="0">
                <a:solidFill>
                  <a:srgbClr val="FF0000"/>
                </a:solidFill>
              </a:rPr>
              <a:t>const </a:t>
            </a:r>
            <a:r>
              <a:rPr lang="zh-CN" altLang="en-US" dirty="0">
                <a:solidFill>
                  <a:srgbClr val="FF0000"/>
                </a:solidFill>
              </a:rPr>
              <a:t>引用</a:t>
            </a:r>
            <a:r>
              <a:rPr lang="zh-CN" altLang="en-US" dirty="0"/>
              <a:t>类型的对象</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使用 </a:t>
            </a:r>
            <a:r>
              <a:rPr lang="en-US" altLang="zh-CN" sz="2000" dirty="0">
                <a:solidFill>
                  <a:prstClr val="white"/>
                </a:solidFill>
              </a:rPr>
              <a:t>function</a:t>
            </a:r>
            <a:endParaRPr lang="zh-CN" altLang="en-US" sz="3200" dirty="0">
              <a:solidFill>
                <a:schemeClr val="bg1"/>
              </a:solidFill>
            </a:endParaRPr>
          </a:p>
        </p:txBody>
      </p:sp>
      <p:grpSp>
        <p:nvGrpSpPr>
          <p:cNvPr id="11" name="组合 10"/>
          <p:cNvGrpSpPr/>
          <p:nvPr/>
        </p:nvGrpSpPr>
        <p:grpSpPr>
          <a:xfrm>
            <a:off x="284672" y="2098440"/>
            <a:ext cx="8574656" cy="2199456"/>
            <a:chOff x="219974" y="2358412"/>
            <a:chExt cx="8704052" cy="2649032"/>
          </a:xfrm>
        </p:grpSpPr>
        <p:grpSp>
          <p:nvGrpSpPr>
            <p:cNvPr id="12" name="组合 11"/>
            <p:cNvGrpSpPr/>
            <p:nvPr/>
          </p:nvGrpSpPr>
          <p:grpSpPr>
            <a:xfrm>
              <a:off x="219974" y="2358415"/>
              <a:ext cx="8704052" cy="2649029"/>
              <a:chOff x="219974" y="1604515"/>
              <a:chExt cx="8704052" cy="2470303"/>
            </a:xfrm>
            <a:effectLst>
              <a:outerShdw blurRad="50800" dist="69850" dir="2700000" algn="tl" rotWithShape="0">
                <a:prstClr val="black">
                  <a:alpha val="40000"/>
                </a:prstClr>
              </a:outerShdw>
            </a:effectLst>
          </p:grpSpPr>
          <p:sp>
            <p:nvSpPr>
              <p:cNvPr id="14" name="矩形: 圆角 13"/>
              <p:cNvSpPr/>
              <p:nvPr/>
            </p:nvSpPr>
            <p:spPr>
              <a:xfrm>
                <a:off x="219974" y="1604515"/>
                <a:ext cx="8704052" cy="2470303"/>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319176" y="2358412"/>
              <a:ext cx="7472516" cy="556031"/>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2" name="矩形 1"/>
          <p:cNvSpPr/>
          <p:nvPr/>
        </p:nvSpPr>
        <p:spPr>
          <a:xfrm>
            <a:off x="427007" y="2570948"/>
            <a:ext cx="8289985" cy="646331"/>
          </a:xfrm>
          <a:prstGeom prst="rect">
            <a:avLst/>
          </a:prstGeom>
        </p:spPr>
        <p:txBody>
          <a:bodyPr wrap="square">
            <a:spAutoFit/>
          </a:bodyPr>
          <a:lstStyle/>
          <a:p>
            <a:r>
              <a:rPr lang="zh-CN" altLang="en-US" dirty="0"/>
              <a:t>上述用于 </a:t>
            </a:r>
            <a:r>
              <a:rPr lang="en-US" altLang="zh-CN" dirty="0" err="1"/>
              <a:t>LargeData</a:t>
            </a:r>
            <a:r>
              <a:rPr lang="en-US" altLang="zh-CN" dirty="0"/>
              <a:t> </a:t>
            </a:r>
            <a:r>
              <a:rPr lang="zh-CN" altLang="en-US" dirty="0"/>
              <a:t>对象比较的调用对象，例如函数、函数对象、</a:t>
            </a:r>
            <a:r>
              <a:rPr lang="en-US" altLang="zh-CN" dirty="0"/>
              <a:t>bind </a:t>
            </a:r>
            <a:r>
              <a:rPr lang="zh-CN" altLang="en-US" dirty="0"/>
              <a:t>函数创建的对象等等，虽然使用方式不同但都具有</a:t>
            </a:r>
            <a:r>
              <a:rPr lang="zh-CN" altLang="en-US" dirty="0">
                <a:solidFill>
                  <a:srgbClr val="FF0000"/>
                </a:solidFill>
              </a:rPr>
              <a:t>相同的调用形式</a:t>
            </a:r>
            <a:r>
              <a:rPr lang="zh-CN" altLang="en-US" dirty="0"/>
              <a:t>：</a:t>
            </a:r>
            <a:endParaRPr lang="zh-CN" altLang="en-US" dirty="0"/>
          </a:p>
        </p:txBody>
      </p:sp>
      <p:sp>
        <p:nvSpPr>
          <p:cNvPr id="29" name="矩形 28"/>
          <p:cNvSpPr/>
          <p:nvPr/>
        </p:nvSpPr>
        <p:spPr>
          <a:xfrm>
            <a:off x="450849" y="3269576"/>
            <a:ext cx="4572000" cy="369332"/>
          </a:xfrm>
          <a:prstGeom prst="rect">
            <a:avLst/>
          </a:prstGeom>
        </p:spPr>
        <p:txBody>
          <a:bodyPr>
            <a:spAutoFit/>
          </a:bodyPr>
          <a:lstStyle/>
          <a:p>
            <a:r>
              <a:rPr lang="en-US" altLang="zh-CN" dirty="0">
                <a:solidFill>
                  <a:srgbClr val="0000FF"/>
                </a:solidFill>
                <a:latin typeface="Consolas" panose="020B0609020204030204" pitchFamily="49" charset="0"/>
              </a:rPr>
              <a:t>bool</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3" name="矩形 2"/>
          <p:cNvSpPr/>
          <p:nvPr/>
        </p:nvSpPr>
        <p:spPr>
          <a:xfrm>
            <a:off x="450849" y="3747313"/>
            <a:ext cx="3416320" cy="369332"/>
          </a:xfrm>
          <a:prstGeom prst="rect">
            <a:avLst/>
          </a:prstGeom>
        </p:spPr>
        <p:txBody>
          <a:bodyPr wrap="none">
            <a:spAutoFit/>
          </a:bodyPr>
          <a:lstStyle/>
          <a:p>
            <a:r>
              <a:rPr lang="zh-CN" altLang="en-US" dirty="0"/>
              <a:t>是否可以使用相同的调用方式？</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使用 </a:t>
            </a:r>
            <a:r>
              <a:rPr lang="en-US" altLang="zh-CN" sz="2000" dirty="0">
                <a:solidFill>
                  <a:prstClr val="white"/>
                </a:solidFill>
              </a:rPr>
              <a:t>function</a:t>
            </a:r>
            <a:endParaRPr lang="zh-CN" altLang="en-US" sz="3200" dirty="0">
              <a:solidFill>
                <a:schemeClr val="bg1"/>
              </a:solidFill>
            </a:endParaRPr>
          </a:p>
        </p:txBody>
      </p:sp>
      <p:grpSp>
        <p:nvGrpSpPr>
          <p:cNvPr id="30" name="组合 29"/>
          <p:cNvGrpSpPr/>
          <p:nvPr/>
        </p:nvGrpSpPr>
        <p:grpSpPr>
          <a:xfrm>
            <a:off x="284671" y="1489178"/>
            <a:ext cx="8574656" cy="2720517"/>
            <a:chOff x="219974" y="2358412"/>
            <a:chExt cx="8704052" cy="3849897"/>
          </a:xfrm>
        </p:grpSpPr>
        <p:grpSp>
          <p:nvGrpSpPr>
            <p:cNvPr id="31" name="组合 30"/>
            <p:cNvGrpSpPr/>
            <p:nvPr/>
          </p:nvGrpSpPr>
          <p:grpSpPr>
            <a:xfrm>
              <a:off x="219974" y="2358414"/>
              <a:ext cx="8704052" cy="3849895"/>
              <a:chOff x="219974" y="1604514"/>
              <a:chExt cx="8704052" cy="3590150"/>
            </a:xfrm>
            <a:effectLst>
              <a:outerShdw blurRad="50800" dist="69850" dir="2700000" algn="tl" rotWithShape="0">
                <a:prstClr val="black">
                  <a:alpha val="40000"/>
                </a:prstClr>
              </a:outerShdw>
            </a:effectLst>
          </p:grpSpPr>
          <p:sp>
            <p:nvSpPr>
              <p:cNvPr id="33" name="矩形: 圆角 32"/>
              <p:cNvSpPr/>
              <p:nvPr/>
            </p:nvSpPr>
            <p:spPr>
              <a:xfrm>
                <a:off x="219974" y="1604514"/>
                <a:ext cx="8704052" cy="359015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function </a:t>
              </a:r>
              <a:r>
                <a:rPr lang="zh-CN" altLang="en-US" sz="2400" dirty="0">
                  <a:solidFill>
                    <a:schemeClr val="bg1"/>
                  </a:solidFill>
                </a:rPr>
                <a:t>对象</a:t>
              </a:r>
              <a:endParaRPr lang="zh-CN" altLang="en-US" sz="2400" dirty="0">
                <a:solidFill>
                  <a:schemeClr val="bg1"/>
                </a:solidFill>
              </a:endParaRPr>
            </a:p>
          </p:txBody>
        </p:sp>
      </p:grpSp>
      <p:sp>
        <p:nvSpPr>
          <p:cNvPr id="35" name="矩形 34"/>
          <p:cNvSpPr/>
          <p:nvPr/>
        </p:nvSpPr>
        <p:spPr>
          <a:xfrm>
            <a:off x="427007" y="1903625"/>
            <a:ext cx="8212347" cy="1815882"/>
          </a:xfrm>
          <a:prstGeom prst="rect">
            <a:avLst/>
          </a:prstGeom>
        </p:spPr>
        <p:txBody>
          <a:bodyPr wrap="square">
            <a:spAutoFit/>
          </a:bodyPr>
          <a:lstStyle/>
          <a:p>
            <a:r>
              <a:rPr lang="en-US" altLang="zh-CN" sz="1600" dirty="0">
                <a:solidFill>
                  <a:srgbClr val="0000FF"/>
                </a:solidFill>
                <a:latin typeface="Consolas" panose="020B0609020204030204" pitchFamily="49" charset="0"/>
              </a:rPr>
              <a:t>using </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 = </a:t>
            </a:r>
            <a:r>
              <a:rPr lang="en-US" altLang="zh-CN" sz="1600" dirty="0">
                <a:solidFill>
                  <a:srgbClr val="0000FF"/>
                </a:solidFill>
                <a:latin typeface="Consolas" panose="020B0609020204030204" pitchFamily="49" charset="0"/>
              </a:rPr>
              <a:t>bool</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f1 = Less;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函数</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f2 = Compare();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函数对象</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f3 = [](</a:t>
            </a:r>
            <a:r>
              <a:rPr lang="en-US" altLang="zh-CN" sz="1600" dirty="0">
                <a:solidFill>
                  <a:srgbClr val="0000FF"/>
                </a:solidFill>
                <a:latin typeface="Consolas" panose="020B0609020204030204" pitchFamily="49" charset="0"/>
              </a:rPr>
              <a:t>const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 *a, </a:t>
            </a:r>
            <a:r>
              <a:rPr lang="en-US" altLang="zh-CN" sz="1600" dirty="0">
                <a:solidFill>
                  <a:srgbClr val="0000FF"/>
                </a:solidFill>
                <a:latin typeface="Consolas" panose="020B0609020204030204" pitchFamily="49" charset="0"/>
              </a:rPr>
              <a:t>const</a:t>
            </a:r>
            <a:br>
              <a:rPr lang="en-US" altLang="zh-CN" sz="1600" dirty="0">
                <a:solidFill>
                  <a:srgbClr val="0000FF"/>
                </a:solidFill>
                <a:latin typeface="Consolas" panose="020B0609020204030204" pitchFamily="49" charset="0"/>
              </a:rPr>
            </a:b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 *b)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 &lt; b-&gt;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 }; 	</a:t>
            </a:r>
            <a:r>
              <a:rPr lang="en-US" altLang="zh-CN" sz="1600" dirty="0">
                <a:solidFill>
                  <a:srgbClr val="008000"/>
                </a:solidFill>
                <a:latin typeface="Consolas" panose="020B0609020204030204" pitchFamily="49" charset="0"/>
              </a:rPr>
              <a:t>//lambda</a:t>
            </a:r>
            <a:br>
              <a:rPr lang="en-US" altLang="zh-CN" sz="1600" dirty="0">
                <a:solidFill>
                  <a:srgbClr val="008000"/>
                </a:solidFill>
                <a:latin typeface="Consolas" panose="020B0609020204030204" pitchFamily="49" charset="0"/>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f4 = 						</a:t>
            </a:r>
            <a:r>
              <a:rPr lang="en-US" altLang="zh-CN" sz="1600" dirty="0">
                <a:solidFill>
                  <a:srgbClr val="008000"/>
                </a:solidFill>
                <a:latin typeface="Consolas" panose="020B0609020204030204" pitchFamily="49" charset="0"/>
              </a:rPr>
              <a:t>//bind</a:t>
            </a:r>
            <a:r>
              <a:rPr lang="zh-CN" altLang="en-US" sz="1600" dirty="0">
                <a:solidFill>
                  <a:srgbClr val="008000"/>
                </a:solidFill>
                <a:latin typeface="Consolas" panose="020B0609020204030204" pitchFamily="49" charset="0"/>
                <a:ea typeface="仿宋" panose="02010609060101010101" pitchFamily="49" charset="-122"/>
              </a:rPr>
              <a:t>函数</a:t>
            </a:r>
            <a:br>
              <a:rPr lang="zh-CN" altLang="en-US" sz="1600" dirty="0">
                <a:solidFill>
                  <a:srgbClr val="008000"/>
                </a:solidFill>
                <a:latin typeface="Consolas" panose="020B0609020204030204" pitchFamily="49" charset="0"/>
                <a:ea typeface="仿宋" panose="02010609060101010101" pitchFamily="49" charset="-122"/>
              </a:rPr>
            </a:br>
            <a:r>
              <a:rPr lang="en-US" altLang="zh-CN" sz="1600" dirty="0">
                <a:solidFill>
                  <a:srgbClr val="008000"/>
                </a:solidFill>
                <a:latin typeface="Consolas" panose="020B0609020204030204" pitchFamily="49" charset="0"/>
                <a:ea typeface="仿宋" panose="02010609060101010101" pitchFamily="49" charset="-122"/>
              </a:rPr>
              <a:t>	</a:t>
            </a:r>
            <a:r>
              <a:rPr lang="en-US" altLang="zh-CN" sz="1600" dirty="0">
                <a:solidFill>
                  <a:srgbClr val="000000"/>
                </a:solidFill>
                <a:latin typeface="Consolas" panose="020B0609020204030204" pitchFamily="49" charset="0"/>
              </a:rPr>
              <a:t>bind(Less, std::placeholders::_2, std::placeholders::_1);</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36" name="矩形 35"/>
          <p:cNvSpPr/>
          <p:nvPr/>
        </p:nvSpPr>
        <p:spPr>
          <a:xfrm>
            <a:off x="450849" y="3729562"/>
            <a:ext cx="4572000" cy="369332"/>
          </a:xfrm>
          <a:prstGeom prst="rect">
            <a:avLst/>
          </a:prstGeom>
        </p:spPr>
        <p:txBody>
          <a:bodyPr>
            <a:spAutoFit/>
          </a:bodyPr>
          <a:lstStyle/>
          <a:p>
            <a:r>
              <a:rPr lang="zh-CN" altLang="en-US" dirty="0">
                <a:solidFill>
                  <a:srgbClr val="000000"/>
                </a:solidFill>
                <a:latin typeface="MicrosoftYaHei"/>
              </a:rPr>
              <a:t>使用 </a:t>
            </a:r>
            <a:r>
              <a:rPr lang="en-US" altLang="zh-CN" dirty="0" err="1">
                <a:solidFill>
                  <a:srgbClr val="FF0000"/>
                </a:solidFill>
                <a:latin typeface="LMSans10-Regular-Identity-H"/>
              </a:rPr>
              <a:t>CallType</a:t>
            </a:r>
            <a:r>
              <a:rPr lang="en-US" altLang="zh-CN" dirty="0">
                <a:solidFill>
                  <a:srgbClr val="000000"/>
                </a:solidFill>
                <a:latin typeface="LMSans10-Regular-Identity-H"/>
              </a:rPr>
              <a:t> </a:t>
            </a:r>
            <a:r>
              <a:rPr lang="zh-CN" altLang="en-US" dirty="0">
                <a:solidFill>
                  <a:srgbClr val="000000"/>
                </a:solidFill>
                <a:latin typeface="MicrosoftYaHei"/>
              </a:rPr>
              <a:t>类型统一了各种形式的调用</a:t>
            </a:r>
            <a:r>
              <a:rPr lang="zh-CN" altLang="en-US" dirty="0"/>
              <a:t> </a:t>
            </a:r>
            <a:endParaRPr lang="zh-CN" altLang="en-US" dirty="0"/>
          </a:p>
        </p:txBody>
      </p:sp>
      <p:sp>
        <p:nvSpPr>
          <p:cNvPr id="3" name="矩形 2"/>
          <p:cNvSpPr/>
          <p:nvPr/>
        </p:nvSpPr>
        <p:spPr>
          <a:xfrm>
            <a:off x="382398" y="4596297"/>
            <a:ext cx="4572000" cy="1477328"/>
          </a:xfrm>
          <a:prstGeom prst="rect">
            <a:avLst/>
          </a:prstGeom>
        </p:spPr>
        <p:txBody>
          <a:bodyPr>
            <a:spAutoFit/>
          </a:bodyPr>
          <a:lstStyle/>
          <a:p>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a(0), b(1);</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(f1(&amp;a,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(f2(&amp;a,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(f3(&amp;a,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(f4(&amp;a,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6600" y="6492875"/>
            <a:ext cx="2057400" cy="365125"/>
          </a:xfrm>
        </p:spPr>
        <p:txBody>
          <a:bodyPr/>
          <a:lstStyle/>
          <a:p>
            <a:fld id="{6AD33FD5-61D2-4238-98DB-DB8C208BC919}" type="slidenum">
              <a:rPr lang="zh-CN" altLang="en-US" smtClean="0"/>
            </a:fld>
            <a:endParaRPr lang="zh-CN" altLang="en-US"/>
          </a:p>
        </p:txBody>
      </p:sp>
      <p:sp>
        <p:nvSpPr>
          <p:cNvPr id="3" name="矩形 2"/>
          <p:cNvSpPr/>
          <p:nvPr/>
        </p:nvSpPr>
        <p:spPr>
          <a:xfrm>
            <a:off x="3585353" y="1846328"/>
            <a:ext cx="1973293" cy="584775"/>
          </a:xfrm>
          <a:prstGeom prst="rect">
            <a:avLst/>
          </a:prstGeom>
        </p:spPr>
        <p:txBody>
          <a:bodyPr wrap="square">
            <a:spAutoFit/>
          </a:bodyPr>
          <a:lstStyle/>
          <a:p>
            <a:r>
              <a:rPr lang="zh-CN" altLang="en-US" sz="3200" dirty="0">
                <a:solidFill>
                  <a:srgbClr val="000000"/>
                </a:solidFill>
                <a:latin typeface="MicrosoftYaHei"/>
              </a:rPr>
              <a:t>本章结束</a:t>
            </a:r>
            <a:r>
              <a:rPr lang="zh-CN" altLang="en-US" sz="3200" dirty="0"/>
              <a:t> </a:t>
            </a:r>
            <a:endParaRPr lang="zh-CN" altLang="en-US" sz="3200" dirty="0"/>
          </a:p>
        </p:txBody>
      </p:sp>
      <p:sp>
        <p:nvSpPr>
          <p:cNvPr id="5" name="矩形: 圆顶角 4"/>
          <p:cNvSpPr/>
          <p:nvPr/>
        </p:nvSpPr>
        <p:spPr>
          <a:xfrm>
            <a:off x="898684" y="320291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课后作业</a:t>
            </a:r>
            <a:endParaRPr lang="zh-CN" altLang="en-US" sz="2000" dirty="0"/>
          </a:p>
        </p:txBody>
      </p:sp>
      <p:sp>
        <p:nvSpPr>
          <p:cNvPr id="6" name="矩形: 圆角 17"/>
          <p:cNvSpPr/>
          <p:nvPr/>
        </p:nvSpPr>
        <p:spPr>
          <a:xfrm>
            <a:off x="898684" y="369490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rPr>
              <a:t>习题</a:t>
            </a:r>
            <a:endParaRPr lang="zh-CN" altLang="en-US" dirty="0">
              <a:solidFill>
                <a:schemeClr val="tx1"/>
              </a:solidFill>
              <a:latin typeface="Consolas" panose="020B0609020204030204" pitchFamily="49" charset="0"/>
            </a:endParaRPr>
          </a:p>
        </p:txBody>
      </p:sp>
      <p:sp>
        <p:nvSpPr>
          <p:cNvPr id="7" name="矩形: 圆顶角 6"/>
          <p:cNvSpPr/>
          <p:nvPr/>
        </p:nvSpPr>
        <p:spPr>
          <a:xfrm>
            <a:off x="898684" y="478406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上机练习</a:t>
            </a:r>
            <a:endParaRPr lang="zh-CN" altLang="en-US" sz="2000" dirty="0"/>
          </a:p>
        </p:txBody>
      </p:sp>
      <p:sp>
        <p:nvSpPr>
          <p:cNvPr id="8" name="矩形: 圆角 17"/>
          <p:cNvSpPr/>
          <p:nvPr/>
        </p:nvSpPr>
        <p:spPr>
          <a:xfrm>
            <a:off x="898684" y="527605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实验指导书</a:t>
            </a:r>
            <a:r>
              <a:rPr lang="zh-CN" altLang="en-US">
                <a:solidFill>
                  <a:schemeClr val="tx1"/>
                </a:solidFill>
                <a:latin typeface="Consolas" panose="020B0609020204030204" pitchFamily="49" charset="0"/>
              </a:rPr>
              <a:t>：第</a:t>
            </a:r>
            <a:r>
              <a:rPr lang="en-US" altLang="zh-CN">
                <a:solidFill>
                  <a:schemeClr val="tx1"/>
                </a:solidFill>
                <a:latin typeface="Consolas" panose="020B0609020204030204" pitchFamily="49" charset="0"/>
              </a:rPr>
              <a:t>11</a:t>
            </a:r>
            <a:r>
              <a:rPr lang="zh-CN" altLang="en-US">
                <a:solidFill>
                  <a:schemeClr val="tx1"/>
                </a:solidFill>
                <a:latin typeface="Consolas" panose="020B0609020204030204" pitchFamily="49" charset="0"/>
              </a:rPr>
              <a:t>章</a:t>
            </a:r>
            <a:endParaRPr lang="zh-CN" altLang="en-US"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p:cNvGrpSpPr/>
          <p:nvPr/>
        </p:nvGrpSpPr>
        <p:grpSpPr>
          <a:xfrm>
            <a:off x="191938" y="1641776"/>
            <a:ext cx="8760123" cy="3831191"/>
            <a:chOff x="219974" y="2358412"/>
            <a:chExt cx="8704052" cy="3831191"/>
          </a:xfrm>
        </p:grpSpPr>
        <p:grpSp>
          <p:nvGrpSpPr>
            <p:cNvPr id="18" name="组合 17"/>
            <p:cNvGrpSpPr/>
            <p:nvPr/>
          </p:nvGrpSpPr>
          <p:grpSpPr>
            <a:xfrm>
              <a:off x="219974" y="2358412"/>
              <a:ext cx="8704052" cy="3831191"/>
              <a:chOff x="219974" y="1604513"/>
              <a:chExt cx="8704052" cy="3572705"/>
            </a:xfrm>
            <a:effectLst>
              <a:outerShdw blurRad="50800" dist="69850" dir="2700000" algn="tl" rotWithShape="0">
                <a:prstClr val="black">
                  <a:alpha val="40000"/>
                </a:prstClr>
              </a:outerShdw>
            </a:effectLst>
          </p:grpSpPr>
          <p:sp>
            <p:nvSpPr>
              <p:cNvPr id="20" name="矩形: 圆角 19"/>
              <p:cNvSpPr/>
              <p:nvPr/>
            </p:nvSpPr>
            <p:spPr>
              <a:xfrm>
                <a:off x="219974" y="1604513"/>
                <a:ext cx="8704052" cy="357270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591680" cy="461665"/>
            </a:xfrm>
            <a:prstGeom prst="rect">
              <a:avLst/>
            </a:prstGeom>
          </p:spPr>
          <p:txBody>
            <a:bodyPr wrap="square">
              <a:spAutoFit/>
            </a:bodyPr>
            <a:lstStyle/>
            <a:p>
              <a:r>
                <a:rPr lang="zh-CN" altLang="en-US" sz="2400" dirty="0">
                  <a:solidFill>
                    <a:schemeClr val="bg1"/>
                  </a:solidFill>
                </a:rPr>
                <a:t>通用的查找函数模板</a:t>
              </a:r>
              <a:endParaRPr lang="zh-CN" altLang="en-US" sz="2400" dirty="0">
                <a:solidFill>
                  <a:schemeClr val="bg1"/>
                </a:solidFill>
              </a:endParaRPr>
            </a:p>
          </p:txBody>
        </p:sp>
      </p:grpSp>
      <p:sp>
        <p:nvSpPr>
          <p:cNvPr id="7" name="矩形 6"/>
          <p:cNvSpPr/>
          <p:nvPr/>
        </p:nvSpPr>
        <p:spPr>
          <a:xfrm>
            <a:off x="327804" y="2230581"/>
            <a:ext cx="8187546" cy="646331"/>
          </a:xfrm>
          <a:prstGeom prst="rect">
            <a:avLst/>
          </a:prstGeom>
        </p:spPr>
        <p:txBody>
          <a:bodyPr wrap="square">
            <a:spAutoFit/>
          </a:bodyPr>
          <a:lstStyle/>
          <a:p>
            <a:r>
              <a:rPr lang="zh-CN" altLang="en-US" dirty="0">
                <a:solidFill>
                  <a:srgbClr val="000000"/>
                </a:solidFill>
                <a:latin typeface="MicrosoftYaHei"/>
              </a:rPr>
              <a:t>给定线性结构</a:t>
            </a:r>
            <a:r>
              <a:rPr lang="zh-CN" altLang="en-US" dirty="0">
                <a:solidFill>
                  <a:srgbClr val="FF0000"/>
                </a:solidFill>
                <a:latin typeface="MicrosoftYaHei"/>
              </a:rPr>
              <a:t>第一个和最后一个元素的地址</a:t>
            </a:r>
            <a:r>
              <a:rPr lang="zh-CN" altLang="en-US" dirty="0">
                <a:solidFill>
                  <a:srgbClr val="000000"/>
                </a:solidFill>
                <a:latin typeface="MicrosoftYaHei"/>
              </a:rPr>
              <a:t>，通过指针访问容器中的元素，就可以实现一个通用算法：</a:t>
            </a:r>
            <a:r>
              <a:rPr lang="zh-CN" altLang="en-US" dirty="0"/>
              <a:t> </a:t>
            </a:r>
            <a:endParaRPr lang="zh-CN" altLang="en-US" dirty="0"/>
          </a:p>
        </p:txBody>
      </p:sp>
      <p:sp>
        <p:nvSpPr>
          <p:cNvPr id="10" name="矩形 9"/>
          <p:cNvSpPr/>
          <p:nvPr/>
        </p:nvSpPr>
        <p:spPr>
          <a:xfrm>
            <a:off x="414068" y="2857132"/>
            <a:ext cx="8101282" cy="2585323"/>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FF"/>
                </a:solidFill>
                <a:latin typeface="Consolas" panose="020B0609020204030204" pitchFamily="49" charset="0"/>
              </a:rPr>
              <a:t> </a:t>
            </a:r>
            <a:r>
              <a:rPr lang="en-US" altLang="zh-CN" dirty="0">
                <a:solidFill>
                  <a:srgbClr val="000000"/>
                </a:solidFill>
                <a:latin typeface="Consolas" panose="020B0609020204030204" pitchFamily="49" charset="0"/>
              </a:rPr>
              <a:t>T&gt;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Find(</a:t>
            </a: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*first, </a:t>
            </a: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*last, </a:t>
            </a: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&amp;</a:t>
            </a:r>
            <a:r>
              <a:rPr lang="en-US" altLang="zh-CN" dirty="0" err="1">
                <a:solidFill>
                  <a:srgbClr val="000000"/>
                </a:solidFill>
                <a:latin typeface="Consolas" panose="020B0609020204030204" pitchFamily="49" charset="0"/>
              </a:rPr>
              <a:t>val</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(!first || !last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rgbClr val="000000"/>
                </a:solidFill>
                <a:latin typeface="Consolas" panose="020B0609020204030204" pitchFamily="49" charset="0"/>
              </a:rPr>
              <a:t>nullptr</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for </a:t>
            </a:r>
            <a:r>
              <a:rPr lang="en-US" altLang="zh-CN" dirty="0">
                <a:solidFill>
                  <a:srgbClr val="000000"/>
                </a:solidFill>
                <a:latin typeface="Consolas" panose="020B0609020204030204" pitchFamily="49" charset="0"/>
              </a:rPr>
              <a:t>(;first!=last;++first)</a:t>
            </a:r>
            <a:r>
              <a:rPr lang="en-US" altLang="zh-CN" dirty="0">
                <a:solidFill>
                  <a:srgbClr val="008000"/>
                </a:solidFill>
                <a:latin typeface="Consolas" panose="020B0609020204030204" pitchFamily="49" charset="0"/>
              </a:rPr>
              <a:t>//last</a:t>
            </a:r>
            <a:r>
              <a:rPr lang="zh-CN" altLang="en-US" dirty="0">
                <a:solidFill>
                  <a:srgbClr val="008000"/>
                </a:solidFill>
                <a:latin typeface="Consolas" panose="020B0609020204030204" pitchFamily="49" charset="0"/>
                <a:ea typeface="仿宋" panose="02010609060101010101" pitchFamily="49" charset="-122"/>
              </a:rPr>
              <a:t>为尾后元素的地址</a:t>
            </a:r>
            <a:br>
              <a:rPr lang="zh-CN" altLang="en-US" dirty="0">
                <a:solidFill>
                  <a:srgbClr val="008000"/>
                </a:solidFill>
                <a:latin typeface="Consolas" panose="020B0609020204030204" pitchFamily="49" charset="0"/>
                <a:ea typeface="仿宋" panose="02010609060101010101" pitchFamily="49" charset="-122"/>
              </a:rPr>
            </a:br>
            <a:r>
              <a:rPr lang="en-US" altLang="zh-CN" dirty="0">
                <a:solidFill>
                  <a:srgbClr val="008000"/>
                </a:solidFill>
                <a:latin typeface="Consolas" panose="020B0609020204030204" pitchFamily="49" charset="0"/>
                <a:ea typeface="仿宋" panose="02010609060101010101" pitchFamily="49" charset="-122"/>
              </a:rPr>
              <a:t>		</a:t>
            </a: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(*first == </a:t>
            </a:r>
            <a:r>
              <a:rPr lang="en-US" altLang="zh-CN" dirty="0" err="1">
                <a:solidFill>
                  <a:srgbClr val="000000"/>
                </a:solidFill>
                <a:latin typeface="Consolas" panose="020B0609020204030204" pitchFamily="49" charset="0"/>
              </a:rPr>
              <a:t>val</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first;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rgbClr val="000000"/>
                </a:solidFill>
                <a:latin typeface="Consolas" panose="020B0609020204030204" pitchFamily="49" charset="0"/>
              </a:rPr>
              <a:t>nullptr</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p:cNvGrpSpPr/>
          <p:nvPr/>
        </p:nvGrpSpPr>
        <p:grpSpPr>
          <a:xfrm>
            <a:off x="202722" y="1382983"/>
            <a:ext cx="8760123" cy="1929562"/>
            <a:chOff x="219974" y="2358412"/>
            <a:chExt cx="8704052" cy="1929562"/>
          </a:xfrm>
        </p:grpSpPr>
        <p:grpSp>
          <p:nvGrpSpPr>
            <p:cNvPr id="18" name="组合 17"/>
            <p:cNvGrpSpPr/>
            <p:nvPr/>
          </p:nvGrpSpPr>
          <p:grpSpPr>
            <a:xfrm>
              <a:off x="219974" y="2358412"/>
              <a:ext cx="8704052" cy="1929562"/>
              <a:chOff x="219974" y="1604513"/>
              <a:chExt cx="8704052" cy="1799376"/>
            </a:xfrm>
            <a:effectLst>
              <a:outerShdw blurRad="50800" dist="69850" dir="2700000" algn="tl" rotWithShape="0">
                <a:prstClr val="black">
                  <a:alpha val="40000"/>
                </a:prstClr>
              </a:outerShdw>
            </a:effectLst>
          </p:grpSpPr>
          <p:sp>
            <p:nvSpPr>
              <p:cNvPr id="20" name="矩形: 圆角 19"/>
              <p:cNvSpPr/>
              <p:nvPr/>
            </p:nvSpPr>
            <p:spPr>
              <a:xfrm>
                <a:off x="219974" y="1604513"/>
                <a:ext cx="8704052" cy="179937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591680" cy="461665"/>
            </a:xfrm>
            <a:prstGeom prst="rect">
              <a:avLst/>
            </a:prstGeom>
          </p:spPr>
          <p:txBody>
            <a:bodyPr wrap="square">
              <a:spAutoFit/>
            </a:bodyPr>
            <a:lstStyle/>
            <a:p>
              <a:r>
                <a:rPr lang="zh-CN" altLang="en-US" sz="2400" dirty="0">
                  <a:solidFill>
                    <a:schemeClr val="bg1"/>
                  </a:solidFill>
                </a:rPr>
                <a:t>测试代码</a:t>
              </a:r>
              <a:endParaRPr lang="zh-CN" altLang="en-US" sz="2400" dirty="0">
                <a:solidFill>
                  <a:schemeClr val="bg1"/>
                </a:solidFill>
              </a:endParaRPr>
            </a:p>
          </p:txBody>
        </p:sp>
      </p:grpSp>
      <p:sp>
        <p:nvSpPr>
          <p:cNvPr id="6" name="矩形 5"/>
          <p:cNvSpPr/>
          <p:nvPr/>
        </p:nvSpPr>
        <p:spPr>
          <a:xfrm>
            <a:off x="302561" y="2017954"/>
            <a:ext cx="8496381" cy="1200329"/>
          </a:xfrm>
          <a:prstGeom prst="rect">
            <a:avLst/>
          </a:prstGeom>
        </p:spPr>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 =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*p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处理数组</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 =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(&amp;vi[</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&amp;vi[</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*p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a:t>
            </a:r>
            <a:r>
              <a:rPr lang="en-US" altLang="zh-CN" dirty="0">
                <a:solidFill>
                  <a:srgbClr val="008000"/>
                </a:solidFill>
                <a:latin typeface="Consolas" panose="020B0609020204030204" pitchFamily="49" charset="0"/>
              </a:rPr>
              <a:t>vector</a:t>
            </a:r>
            <a:endParaRPr lang="en-US" altLang="zh-CN" b="0" dirty="0">
              <a:solidFill>
                <a:srgbClr val="000000"/>
              </a:solidFill>
              <a:effectLst/>
              <a:latin typeface="Consolas" panose="020B0609020204030204" pitchFamily="49" charset="0"/>
            </a:endParaRPr>
          </a:p>
        </p:txBody>
      </p:sp>
      <p:grpSp>
        <p:nvGrpSpPr>
          <p:cNvPr id="12" name="组合 11"/>
          <p:cNvGrpSpPr/>
          <p:nvPr/>
        </p:nvGrpSpPr>
        <p:grpSpPr>
          <a:xfrm>
            <a:off x="202722" y="3883356"/>
            <a:ext cx="8760123" cy="1516780"/>
            <a:chOff x="219974" y="2358412"/>
            <a:chExt cx="8704052" cy="1516780"/>
          </a:xfrm>
        </p:grpSpPr>
        <p:grpSp>
          <p:nvGrpSpPr>
            <p:cNvPr id="13" name="组合 12"/>
            <p:cNvGrpSpPr/>
            <p:nvPr/>
          </p:nvGrpSpPr>
          <p:grpSpPr>
            <a:xfrm>
              <a:off x="219974" y="2358412"/>
              <a:ext cx="8704052" cy="1516780"/>
              <a:chOff x="219974" y="1604513"/>
              <a:chExt cx="8704052" cy="1414444"/>
            </a:xfrm>
            <a:effectLst>
              <a:outerShdw blurRad="50800" dist="69850" dir="2700000" algn="tl" rotWithShape="0">
                <a:prstClr val="black">
                  <a:alpha val="40000"/>
                </a:prstClr>
              </a:outerShdw>
            </a:effectLst>
          </p:grpSpPr>
          <p:sp>
            <p:nvSpPr>
              <p:cNvPr id="15" name="矩形: 圆角 14"/>
              <p:cNvSpPr/>
              <p:nvPr/>
            </p:nvSpPr>
            <p:spPr>
              <a:xfrm>
                <a:off x="219974" y="1604513"/>
                <a:ext cx="8704052" cy="1414444"/>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顶角 15"/>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319175" y="2358412"/>
              <a:ext cx="5591680" cy="461665"/>
            </a:xfrm>
            <a:prstGeom prst="rect">
              <a:avLst/>
            </a:prstGeom>
          </p:spPr>
          <p:txBody>
            <a:bodyPr wrap="square">
              <a:spAutoFit/>
            </a:bodyPr>
            <a:lstStyle/>
            <a:p>
              <a:r>
                <a:rPr lang="zh-CN" altLang="en-US" sz="2400" dirty="0">
                  <a:solidFill>
                    <a:schemeClr val="bg1"/>
                  </a:solidFill>
                </a:rPr>
                <a:t>思考</a:t>
              </a:r>
              <a:endParaRPr lang="zh-CN" altLang="en-US" sz="2400" dirty="0">
                <a:solidFill>
                  <a:schemeClr val="bg1"/>
                </a:solidFill>
              </a:endParaRPr>
            </a:p>
          </p:txBody>
        </p:sp>
      </p:grpSp>
      <p:sp>
        <p:nvSpPr>
          <p:cNvPr id="7" name="矩形 6"/>
          <p:cNvSpPr/>
          <p:nvPr/>
        </p:nvSpPr>
        <p:spPr>
          <a:xfrm>
            <a:off x="302561" y="4454167"/>
            <a:ext cx="8229598" cy="923330"/>
          </a:xfrm>
          <a:prstGeom prst="rect">
            <a:avLst/>
          </a:prstGeom>
        </p:spPr>
        <p:txBody>
          <a:bodyPr wrap="square">
            <a:spAutoFit/>
          </a:bodyPr>
          <a:lstStyle/>
          <a:p>
            <a:r>
              <a:rPr lang="zh-CN" altLang="en-US" dirty="0">
                <a:solidFill>
                  <a:srgbClr val="000000"/>
                </a:solidFill>
                <a:latin typeface="MicrosoftYaHei"/>
              </a:rPr>
              <a:t>以上代码需要用户自行指定第一个和尾后元素的地址，比较麻烦。</a:t>
            </a:r>
            <a:endParaRPr lang="en-US" altLang="zh-CN" dirty="0">
              <a:solidFill>
                <a:srgbClr val="000000"/>
              </a:solidFill>
              <a:latin typeface="MicrosoftYaHei"/>
            </a:endParaRPr>
          </a:p>
          <a:p>
            <a:r>
              <a:rPr lang="zh-CN" altLang="en-US" dirty="0">
                <a:solidFill>
                  <a:srgbClr val="000000"/>
                </a:solidFill>
                <a:latin typeface="MicrosoftYaHei"/>
              </a:rPr>
              <a:t>是否可以简化这个过程？</a:t>
            </a:r>
            <a:r>
              <a:rPr lang="zh-CN" altLang="en-US" dirty="0"/>
              <a:t> </a:t>
            </a:r>
            <a:br>
              <a:rPr lang="zh-CN" altLang="en-US" dirty="0"/>
            </a:b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p:cNvGrpSpPr/>
          <p:nvPr/>
        </p:nvGrpSpPr>
        <p:grpSpPr>
          <a:xfrm>
            <a:off x="191938" y="1998393"/>
            <a:ext cx="8760123" cy="3341358"/>
            <a:chOff x="219974" y="2358412"/>
            <a:chExt cx="8704052" cy="3341358"/>
          </a:xfrm>
        </p:grpSpPr>
        <p:grpSp>
          <p:nvGrpSpPr>
            <p:cNvPr id="18" name="组合 17"/>
            <p:cNvGrpSpPr/>
            <p:nvPr/>
          </p:nvGrpSpPr>
          <p:grpSpPr>
            <a:xfrm>
              <a:off x="219974" y="2358412"/>
              <a:ext cx="8704052" cy="3341358"/>
              <a:chOff x="219974" y="1604513"/>
              <a:chExt cx="8704052" cy="3115919"/>
            </a:xfrm>
            <a:effectLst>
              <a:outerShdw blurRad="50800" dist="69850" dir="2700000" algn="tl" rotWithShape="0">
                <a:prstClr val="black">
                  <a:alpha val="40000"/>
                </a:prstClr>
              </a:outerShdw>
            </a:effectLst>
          </p:grpSpPr>
          <p:sp>
            <p:nvSpPr>
              <p:cNvPr id="20" name="矩形: 圆角 19"/>
              <p:cNvSpPr/>
              <p:nvPr/>
            </p:nvSpPr>
            <p:spPr>
              <a:xfrm>
                <a:off x="219974" y="1604513"/>
                <a:ext cx="8704052" cy="311591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319175" y="2358412"/>
              <a:ext cx="5591680" cy="461665"/>
            </a:xfrm>
            <a:prstGeom prst="rect">
              <a:avLst/>
            </a:prstGeom>
          </p:spPr>
          <p:txBody>
            <a:bodyPr wrap="square">
              <a:spAutoFit/>
            </a:bodyPr>
            <a:lstStyle/>
            <a:p>
              <a:r>
                <a:rPr lang="en-US" altLang="zh-CN" sz="2400" dirty="0">
                  <a:solidFill>
                    <a:schemeClr val="bg1"/>
                  </a:solidFill>
                </a:rPr>
                <a:t>Begin </a:t>
              </a:r>
              <a:r>
                <a:rPr lang="zh-CN" altLang="en-US" sz="2400" dirty="0">
                  <a:solidFill>
                    <a:schemeClr val="bg1"/>
                  </a:solidFill>
                </a:rPr>
                <a:t>和 </a:t>
              </a:r>
              <a:r>
                <a:rPr lang="en-US" altLang="zh-CN" sz="2400" dirty="0">
                  <a:solidFill>
                    <a:schemeClr val="bg1"/>
                  </a:solidFill>
                </a:rPr>
                <a:t>End </a:t>
              </a:r>
              <a:r>
                <a:rPr lang="zh-CN" altLang="en-US" sz="2400" dirty="0">
                  <a:solidFill>
                    <a:schemeClr val="bg1"/>
                  </a:solidFill>
                </a:rPr>
                <a:t>函数模板</a:t>
              </a:r>
              <a:r>
                <a:rPr lang="en-US" altLang="zh-CN" sz="2400" dirty="0">
                  <a:solidFill>
                    <a:schemeClr val="bg1"/>
                  </a:solidFill>
                </a:rPr>
                <a:t>(vector)</a:t>
              </a:r>
              <a:endParaRPr lang="zh-CN" altLang="en-US" sz="2400" dirty="0">
                <a:solidFill>
                  <a:schemeClr val="bg1"/>
                </a:solidFill>
              </a:endParaRPr>
            </a:p>
          </p:txBody>
        </p:sp>
      </p:grpSp>
      <p:sp>
        <p:nvSpPr>
          <p:cNvPr id="2" name="矩形 1"/>
          <p:cNvSpPr/>
          <p:nvPr/>
        </p:nvSpPr>
        <p:spPr>
          <a:xfrm>
            <a:off x="291778" y="2551283"/>
            <a:ext cx="7599872" cy="2585323"/>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vector&lt;T&gt;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&gt;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nullptr</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vector&lt;T&gt;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&gt;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nullptr</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17956</Words>
  <Application>WPS 演示</Application>
  <PresentationFormat>全屏显示(4:3)</PresentationFormat>
  <Paragraphs>1157</Paragraphs>
  <Slides>68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68</vt:i4>
      </vt:variant>
    </vt:vector>
  </HeadingPairs>
  <TitlesOfParts>
    <vt:vector size="82" baseType="lpstr">
      <vt:lpstr>Arial</vt:lpstr>
      <vt:lpstr>宋体</vt:lpstr>
      <vt:lpstr>Wingdings</vt:lpstr>
      <vt:lpstr>MicrosoftYaHei</vt:lpstr>
      <vt:lpstr>Segoe Print</vt:lpstr>
      <vt:lpstr>Consolas</vt:lpstr>
      <vt:lpstr>仿宋</vt:lpstr>
      <vt:lpstr>微软雅黑</vt:lpstr>
      <vt:lpstr>Arial Unicode MS</vt:lpstr>
      <vt:lpstr>等线</vt:lpstr>
      <vt:lpstr>LMSans10-Regular-Identity-H</vt:lpstr>
      <vt:lpstr>LMSans10-Bold-Identity-H</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李长河</cp:lastModifiedBy>
  <cp:revision>199</cp:revision>
  <dcterms:created xsi:type="dcterms:W3CDTF">2019-01-17T01:34:00Z</dcterms:created>
  <dcterms:modified xsi:type="dcterms:W3CDTF">2020-11-28T02:53:24Z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