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3"/>
    <p:sldId id="257" r:id="rId4"/>
    <p:sldId id="258" r:id="rId5"/>
    <p:sldId id="259" r:id="rId6"/>
    <p:sldId id="328" r:id="rId7"/>
    <p:sldId id="329" r:id="rId8"/>
    <p:sldId id="330" r:id="rId9"/>
    <p:sldId id="331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94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95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26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0FA"/>
    <a:srgbClr val="262686"/>
    <a:srgbClr val="E7F3E6"/>
    <a:srgbClr val="128708"/>
    <a:srgbClr val="FDF2F2"/>
    <a:srgbClr val="CC5C5C"/>
    <a:srgbClr val="E3A857"/>
    <a:srgbClr val="000000"/>
    <a:srgbClr val="FCF6EE"/>
    <a:srgbClr val="FA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>
        <p:guide orient="horz" pos="21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796" y="6487242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3.xml"/><Relationship Id="rId8" Type="http://schemas.openxmlformats.org/officeDocument/2006/relationships/slide" Target="slide31.xml"/><Relationship Id="rId7" Type="http://schemas.openxmlformats.org/officeDocument/2006/relationships/slide" Target="slide26.xml"/><Relationship Id="rId6" Type="http://schemas.openxmlformats.org/officeDocument/2006/relationships/slide" Target="slide22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3" Type="http://schemas.openxmlformats.org/officeDocument/2006/relationships/slide" Target="slide16.xml"/><Relationship Id="rId21" Type="http://schemas.openxmlformats.org/officeDocument/2006/relationships/slideLayout" Target="../slideLayouts/slideLayout2.xml"/><Relationship Id="rId20" Type="http://schemas.openxmlformats.org/officeDocument/2006/relationships/slide" Target="slide66.xml"/><Relationship Id="rId2" Type="http://schemas.openxmlformats.org/officeDocument/2006/relationships/slide" Target="slide5.xml"/><Relationship Id="rId19" Type="http://schemas.openxmlformats.org/officeDocument/2006/relationships/slide" Target="slide62.xml"/><Relationship Id="rId18" Type="http://schemas.openxmlformats.org/officeDocument/2006/relationships/slide" Target="slide58.xml"/><Relationship Id="rId17" Type="http://schemas.openxmlformats.org/officeDocument/2006/relationships/slide" Target="slide56.xml"/><Relationship Id="rId16" Type="http://schemas.openxmlformats.org/officeDocument/2006/relationships/slide" Target="slide55.xml"/><Relationship Id="rId15" Type="http://schemas.openxmlformats.org/officeDocument/2006/relationships/slide" Target="slide54.xml"/><Relationship Id="rId14" Type="http://schemas.openxmlformats.org/officeDocument/2006/relationships/slide" Target="slide51.xml"/><Relationship Id="rId13" Type="http://schemas.openxmlformats.org/officeDocument/2006/relationships/slide" Target="slide48.xml"/><Relationship Id="rId12" Type="http://schemas.openxmlformats.org/officeDocument/2006/relationships/slide" Target="slide47.xml"/><Relationship Id="rId11" Type="http://schemas.openxmlformats.org/officeDocument/2006/relationships/slide" Target="slide38.xml"/><Relationship Id="rId10" Type="http://schemas.openxmlformats.org/officeDocument/2006/relationships/slide" Target="slide35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36963" y="1483743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第十二章 工具与技术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	C++11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标准新增</a:t>
            </a:r>
            <a:r>
              <a:rPr lang="zh-CN" altLang="en-US" b="1">
                <a:solidFill>
                  <a:srgbClr val="000000"/>
                </a:solidFill>
                <a:latin typeface="MicrosoftYaHei-Bold"/>
              </a:rPr>
              <a:t>内联命名空间（</a:t>
            </a:r>
            <a:r>
              <a:rPr lang="en-US" altLang="zh-CN" b="1">
                <a:solidFill>
                  <a:srgbClr val="000000"/>
                </a:solidFill>
                <a:latin typeface="LMSans10-Bold-Identity-H"/>
              </a:rPr>
              <a:t>inline namespace</a:t>
            </a:r>
            <a:r>
              <a:rPr lang="zh-CN" altLang="en-US" b="1">
                <a:solidFill>
                  <a:srgbClr val="000000"/>
                </a:solidFill>
                <a:latin typeface="MicrosoftYaHei-Bold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，用来指示命名空间中的名称可以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在外层命名空间中直接使用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。当一个程序的新版本发布时，我们使用内联命名空间，例如：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2816546"/>
            <a:chOff x="219974" y="2044323"/>
            <a:chExt cx="8704052" cy="950279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7788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inline </a:t>
              </a:r>
              <a:r>
                <a:rPr lang="zh-CN" altLang="en-US">
                  <a:solidFill>
                    <a:schemeClr val="tx1"/>
                  </a:solidFill>
                </a:rPr>
                <a:t>必须出现在一个命名空间首次定义的地方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i="1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SecondVersion </a:t>
              </a:r>
              <a:r>
                <a:rPr lang="zh-CN" altLang="en-US">
                  <a:solidFill>
                    <a:schemeClr val="tx1"/>
                  </a:solidFill>
                </a:rPr>
                <a:t>是内联的，因此它的成员可以在外层作用域直接访问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如果要访问早期版本（非内联）的成员，则必须要指明所属的版本名字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8762" y="2065555"/>
            <a:ext cx="4572000" cy="3848684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2"/>
                <a:ext cx="8704052" cy="3421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423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内联命名空间示例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03525" y="26349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FirstVersion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inline 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SecondVersion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FirstVersion::fun(1);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调用早期版本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fun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fun(1);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调用当前版本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fun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fun(1.0);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调用当前版本中新增的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fun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定义在全局作用域中的名字也是定义在</a:t>
            </a:r>
            <a:r>
              <a:rPr lang="zh-CN" altLang="en-US" b="1"/>
              <a:t>全局命名空间</a:t>
            </a:r>
            <a:r>
              <a:rPr lang="zh-CN" altLang="en-US"/>
              <a:t>中的。我们可以直接</a:t>
            </a:r>
            <a:endParaRPr lang="zh-CN" altLang="en-US"/>
          </a:p>
          <a:p>
            <a:r>
              <a:rPr lang="zh-CN" altLang="en-US"/>
              <a:t>使用作用域操作符访问全局命名空间的成员：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1431553"/>
            <a:chOff x="219974" y="2044323"/>
            <a:chExt cx="8704052" cy="482994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31152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全局命名空间是隐式声明的，每个文件将全局作用域内定义的名字添加到全局命名空间中。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8762" y="2065555"/>
            <a:ext cx="4572000" cy="1466210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3"/>
                <a:ext cx="8704052" cy="87995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331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访问全局命名空间成员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15836" y="2814149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Mono8-Regular-Identity-H"/>
              </a:rPr>
              <a:t>::member_name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为了简化如下的繁琐的命名空间成员的访问方式，我们可以使用</a:t>
            </a:r>
            <a:r>
              <a:rPr lang="en-US" altLang="zh-CN" b="1"/>
              <a:t>using </a:t>
            </a:r>
            <a:r>
              <a:rPr lang="zh-CN" altLang="en-US" b="1"/>
              <a:t>声</a:t>
            </a:r>
            <a:endParaRPr lang="zh-CN" altLang="en-US" b="1"/>
          </a:p>
          <a:p>
            <a:r>
              <a:rPr lang="zh-CN" altLang="en-US" b="1"/>
              <a:t>明（</a:t>
            </a:r>
            <a:r>
              <a:rPr lang="en-US" altLang="zh-CN" b="1"/>
              <a:t>using declaration</a:t>
            </a:r>
            <a:r>
              <a:rPr lang="zh-CN" altLang="en-US" b="1"/>
              <a:t>）</a:t>
            </a:r>
            <a:r>
              <a:rPr lang="zh-CN" altLang="en-US"/>
              <a:t>或</a:t>
            </a:r>
            <a:r>
              <a:rPr lang="en-US" altLang="zh-CN" b="1"/>
              <a:t>using </a:t>
            </a:r>
            <a:r>
              <a:rPr lang="zh-CN" altLang="en-US" b="1"/>
              <a:t>指示（</a:t>
            </a:r>
            <a:r>
              <a:rPr lang="en-US" altLang="zh-CN" b="1"/>
              <a:t>using directive</a:t>
            </a:r>
            <a:r>
              <a:rPr lang="zh-CN" altLang="en-US" b="1"/>
              <a:t>）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98761" y="2065555"/>
            <a:ext cx="7522449" cy="1466210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3"/>
                <a:ext cx="8704052" cy="87995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331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访问全局命名空间成员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03525" y="2798660"/>
            <a:ext cx="261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Mono8-Regular-Identity-H"/>
              </a:rPr>
              <a:t>Wang::Goo::doSomething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一条</a:t>
            </a:r>
            <a:r>
              <a:rPr lang="en-US" altLang="zh-CN" b="1"/>
              <a:t>using </a:t>
            </a:r>
            <a:r>
              <a:rPr lang="zh-CN" altLang="en-US" b="1"/>
              <a:t>声明</a:t>
            </a:r>
            <a:r>
              <a:rPr lang="zh-CN" altLang="en-US"/>
              <a:t>语句用来引用命名空间中的一个成员。例如，我们使用</a:t>
            </a:r>
            <a:endParaRPr lang="zh-CN" altLang="en-US"/>
          </a:p>
          <a:p>
            <a:r>
              <a:rPr lang="en-US" altLang="zh-CN"/>
              <a:t>using </a:t>
            </a:r>
            <a:r>
              <a:rPr lang="zh-CN" altLang="en-US"/>
              <a:t>声明引入标准库命名空间</a:t>
            </a:r>
            <a:r>
              <a:rPr lang="en-US" altLang="zh-CN"/>
              <a:t>std </a:t>
            </a:r>
            <a:r>
              <a:rPr lang="zh-CN" altLang="en-US"/>
              <a:t>中成员</a:t>
            </a:r>
            <a:r>
              <a:rPr lang="en-US" altLang="zh-CN"/>
              <a:t>cout</a:t>
            </a:r>
            <a:r>
              <a:rPr lang="zh-CN" altLang="en-US"/>
              <a:t>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2539547"/>
            <a:chOff x="219974" y="2044323"/>
            <a:chExt cx="8704052" cy="85682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6853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using </a:t>
              </a:r>
              <a:r>
                <a:rPr lang="zh-CN" altLang="en-US">
                  <a:solidFill>
                    <a:schemeClr val="tx1"/>
                  </a:solidFill>
                </a:rPr>
                <a:t>声明引入的名字的作用域从声明的地方开始，直到</a:t>
              </a:r>
              <a:r>
                <a:rPr lang="en-US" altLang="zh-CN">
                  <a:solidFill>
                    <a:schemeClr val="tx1"/>
                  </a:solidFill>
                </a:rPr>
                <a:t>using </a:t>
              </a:r>
              <a:r>
                <a:rPr lang="zh-CN" altLang="en-US">
                  <a:solidFill>
                    <a:schemeClr val="tx1"/>
                  </a:solidFill>
                </a:rPr>
                <a:t>声明所在的作用域结束处为止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左侧的</a:t>
              </a:r>
              <a:r>
                <a:rPr lang="en-US" altLang="zh-CN">
                  <a:solidFill>
                    <a:schemeClr val="tx1"/>
                  </a:solidFill>
                </a:rPr>
                <a:t>using </a:t>
              </a:r>
              <a:r>
                <a:rPr lang="zh-CN" altLang="en-US">
                  <a:solidFill>
                    <a:schemeClr val="tx1"/>
                  </a:solidFill>
                </a:rPr>
                <a:t>声明表明在其作用域范围内，所有的</a:t>
              </a:r>
              <a:r>
                <a:rPr lang="en-US" altLang="zh-CN">
                  <a:solidFill>
                    <a:schemeClr val="tx1"/>
                  </a:solidFill>
                </a:rPr>
                <a:t>cout </a:t>
              </a:r>
              <a:r>
                <a:rPr lang="zh-CN" altLang="en-US">
                  <a:solidFill>
                    <a:schemeClr val="tx1"/>
                  </a:solidFill>
                </a:rPr>
                <a:t>都是指</a:t>
              </a:r>
              <a:r>
                <a:rPr lang="en-US" altLang="zh-CN">
                  <a:solidFill>
                    <a:schemeClr val="tx1"/>
                  </a:solidFill>
                </a:rPr>
                <a:t>std::cout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212430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4"/>
                <a:ext cx="8704052" cy="61009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19" y="2384020"/>
              <a:ext cx="6505413" cy="870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using</a:t>
              </a:r>
              <a:r>
                <a:rPr lang="zh-CN" altLang="en-US" sz="2400">
                  <a:solidFill>
                    <a:schemeClr val="bg1"/>
                  </a:solidFill>
                </a:rPr>
                <a:t>声明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03525" y="2581327"/>
            <a:ext cx="45720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using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std::cout;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此声明告诉编译器后续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cout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属于命名空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间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std</a:t>
            </a:r>
            <a:endParaRPr lang="en-US" altLang="zh-CN" dirty="0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cout &lt;&lt;</a:t>
            </a:r>
            <a:r>
              <a:rPr lang="en-US" altLang="zh-CN">
                <a:solidFill>
                  <a:srgbClr val="C08040"/>
                </a:solidFill>
                <a:latin typeface="LMMono8-Regular-Identity-H"/>
                <a:sym typeface="+mn-ea"/>
              </a:rPr>
              <a:t>"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Hello world</a:t>
            </a:r>
            <a:r>
              <a:rPr lang="en-US" altLang="zh-CN">
                <a:solidFill>
                  <a:srgbClr val="C08040"/>
                </a:solidFill>
                <a:latin typeface="LMMono8-Regular-Identity-H"/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//cout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等价于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std::cout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using </a:t>
            </a:r>
            <a:r>
              <a:rPr lang="zh-CN" altLang="en-US"/>
              <a:t>声明一次只能引入命名空间的一个成员，如果要引入一个命名空间</a:t>
            </a:r>
            <a:endParaRPr lang="zh-CN" altLang="en-US"/>
          </a:p>
          <a:p>
            <a:r>
              <a:rPr lang="zh-CN" altLang="en-US"/>
              <a:t>内所有的成员，我们可以使用</a:t>
            </a:r>
            <a:r>
              <a:rPr lang="en-US" altLang="zh-CN" b="1"/>
              <a:t>using </a:t>
            </a:r>
            <a:r>
              <a:rPr lang="zh-CN" altLang="en-US" b="1"/>
              <a:t>指示</a:t>
            </a:r>
            <a:r>
              <a:rPr lang="en-US" altLang="zh-CN"/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1"/>
              <a:ext cx="5907067" cy="1092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using</a:t>
              </a:r>
              <a:r>
                <a:rPr lang="zh-CN" altLang="en-US" sz="2400">
                  <a:solidFill>
                    <a:schemeClr val="bg1"/>
                  </a:solidFill>
                </a:rPr>
                <a:t>指示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</a:t>
            </a:r>
            <a:r>
              <a:rPr lang="zh-CN" altLang="en-US"/>
              <a:t>指示意味着</a:t>
            </a:r>
            <a:r>
              <a:rPr lang="en-US" altLang="zh-CN"/>
              <a:t>std</a:t>
            </a:r>
            <a:r>
              <a:rPr lang="zh-CN" altLang="en-US"/>
              <a:t>中所有成员在此处都可见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84176" y="3828125"/>
            <a:ext cx="8267702" cy="1925347"/>
            <a:chOff x="236688" y="4121026"/>
            <a:chExt cx="8704052" cy="196194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3"/>
                <a:ext cx="8704052" cy="47102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8254" y="4460166"/>
            <a:ext cx="7546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指示可以出现在全局作用域、局部作用域和命名空间作用域中，但是不能出现在类的作用域中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/>
              <a:t> </a:t>
            </a:r>
            <a:r>
              <a:rPr lang="en-US" altLang="zh-CN"/>
              <a:t>using </a:t>
            </a:r>
            <a:r>
              <a:rPr lang="zh-CN" altLang="en-US"/>
              <a:t>指示的作用域也是从声明的地方开始，直到</a:t>
            </a:r>
            <a:r>
              <a:rPr lang="en-US" altLang="zh-CN"/>
              <a:t>using </a:t>
            </a:r>
            <a:r>
              <a:rPr lang="zh-CN" altLang="en-US"/>
              <a:t>语句所在的作用域结束处为止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457" y="2462595"/>
            <a:ext cx="219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using 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std;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using </a:t>
            </a:r>
            <a:r>
              <a:rPr lang="zh-CN" altLang="en-US"/>
              <a:t>声明一次只能引入命名空间的一个成员，如果要引入一个命名空间</a:t>
            </a:r>
            <a:endParaRPr lang="zh-CN" altLang="en-US"/>
          </a:p>
          <a:p>
            <a:r>
              <a:rPr lang="zh-CN" altLang="en-US"/>
              <a:t>内所有的成员，我们可以使用</a:t>
            </a:r>
            <a:r>
              <a:rPr lang="en-US" altLang="zh-CN" b="1"/>
              <a:t>using </a:t>
            </a:r>
            <a:r>
              <a:rPr lang="zh-CN" altLang="en-US" b="1"/>
              <a:t>指示</a:t>
            </a:r>
            <a:r>
              <a:rPr lang="en-US" altLang="zh-CN"/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1"/>
              <a:ext cx="5907067" cy="1092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using</a:t>
              </a:r>
              <a:r>
                <a:rPr lang="zh-CN" altLang="en-US" sz="2400">
                  <a:solidFill>
                    <a:schemeClr val="bg1"/>
                  </a:solidFill>
                </a:rPr>
                <a:t>指示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using </a:t>
            </a:r>
            <a:r>
              <a:rPr lang="zh-CN" altLang="en-US"/>
              <a:t>指示意味着</a:t>
            </a:r>
            <a:r>
              <a:rPr lang="en-US" altLang="zh-CN"/>
              <a:t>std</a:t>
            </a:r>
            <a:r>
              <a:rPr lang="zh-CN" altLang="en-US"/>
              <a:t>中所有成员在此处都可见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84176" y="3828126"/>
            <a:ext cx="8267702" cy="1552404"/>
            <a:chOff x="236688" y="4121026"/>
            <a:chExt cx="8704052" cy="196194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3"/>
                <a:ext cx="8704052" cy="58736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8254" y="4460166"/>
            <a:ext cx="754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虽然</a:t>
            </a:r>
            <a:r>
              <a:rPr lang="en-US" altLang="zh-CN"/>
              <a:t>using </a:t>
            </a:r>
            <a:r>
              <a:rPr lang="zh-CN" altLang="en-US"/>
              <a:t>声明只能引入命名空间中的一个成员，但与</a:t>
            </a:r>
            <a:r>
              <a:rPr lang="en-US" altLang="zh-CN"/>
              <a:t>using </a:t>
            </a:r>
            <a:r>
              <a:rPr lang="zh-CN" altLang="en-US"/>
              <a:t>指示相比，它不易引起命名冲突，是一种更安全的方式。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457" y="2462595"/>
            <a:ext cx="219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using 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std;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5072" y="1530398"/>
            <a:ext cx="7906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YaHei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我们很难保证一个大型程序在运行期间不会出现错误，如果出现了错误，程序很可能无法正确运行，甚至会崩溃。</a:t>
            </a:r>
            <a:r>
              <a:rPr lang="zh-CN" altLang="en-US" b="1" dirty="0">
                <a:solidFill>
                  <a:srgbClr val="000000"/>
                </a:solidFill>
                <a:latin typeface="MicrosoftYaHei-Bold"/>
              </a:rPr>
              <a:t>异常处理（</a:t>
            </a:r>
            <a:r>
              <a:rPr lang="en-US" altLang="zh-CN" b="1" dirty="0">
                <a:solidFill>
                  <a:srgbClr val="000000"/>
                </a:solidFill>
                <a:latin typeface="LMSans10-Bold-Identity-H"/>
              </a:rPr>
              <a:t>exception handling</a:t>
            </a:r>
            <a:r>
              <a:rPr lang="zh-CN" altLang="en-US" b="1" dirty="0">
                <a:solidFill>
                  <a:srgbClr val="000000"/>
                </a:solidFill>
                <a:latin typeface="MicrosoftYaHei-Bold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允许我们将</a:t>
            </a:r>
            <a:r>
              <a:rPr lang="zh-CN" altLang="en-US" dirty="0">
                <a:solidFill>
                  <a:srgbClr val="FF0000"/>
                </a:solidFill>
                <a:latin typeface="MicrosoftYaHei"/>
              </a:rPr>
              <a:t>异常检测和解决的过程分离开来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，程序中某一个模块出现了异常不会导致整个程序无法正确运行。</a:t>
            </a: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C++ 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语言提供了异常内部处理机制，该处理机制涉及到三个关键字：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try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：检测可能产生异常的语句块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catch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：捕获异常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throw</a:t>
            </a:r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：抛出异常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抛出异常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当程序在运行期间出现异常时，我们可以通过</a:t>
            </a:r>
            <a:r>
              <a:rPr lang="en-US" altLang="zh-CN"/>
              <a:t>throw </a:t>
            </a:r>
            <a:r>
              <a:rPr lang="zh-CN" altLang="en-US"/>
              <a:t>来抛出一个异常。例</a:t>
            </a:r>
            <a:endParaRPr lang="zh-CN" altLang="en-US"/>
          </a:p>
          <a:p>
            <a:r>
              <a:rPr lang="zh-CN" altLang="en-US"/>
              <a:t>如，以下函数返回</a:t>
            </a:r>
            <a:r>
              <a:rPr lang="en-US" altLang="zh-CN"/>
              <a:t>a </a:t>
            </a:r>
            <a:r>
              <a:rPr lang="zh-CN" altLang="en-US"/>
              <a:t>除以</a:t>
            </a:r>
            <a:r>
              <a:rPr lang="en-US" altLang="zh-CN"/>
              <a:t>b </a:t>
            </a:r>
            <a:r>
              <a:rPr lang="zh-CN" altLang="en-US"/>
              <a:t>的结果，如果出现除数为</a:t>
            </a:r>
            <a:r>
              <a:rPr lang="en-US" altLang="zh-CN"/>
              <a:t>0 </a:t>
            </a:r>
            <a:r>
              <a:rPr lang="zh-CN" altLang="en-US"/>
              <a:t>的情况：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5"/>
            <a:ext cx="3387292" cy="3093544"/>
            <a:chOff x="219974" y="2044323"/>
            <a:chExt cx="8704052" cy="1043736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8722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throw </a:t>
              </a:r>
              <a:r>
                <a:rPr lang="zh-CN" altLang="en-US">
                  <a:solidFill>
                    <a:schemeClr val="tx1"/>
                  </a:solidFill>
                </a:rPr>
                <a:t>可以抛出任何类型对象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通常情况下，抛出的异常为错误的编号、错误描述或用户自定义的异常类对象。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执行</a:t>
              </a:r>
              <a:r>
                <a:rPr lang="en-US" altLang="zh-CN">
                  <a:solidFill>
                    <a:schemeClr val="tx1"/>
                  </a:solidFill>
                </a:rPr>
                <a:t>throw </a:t>
              </a:r>
              <a:r>
                <a:rPr lang="zh-CN" altLang="en-US">
                  <a:solidFill>
                    <a:schemeClr val="tx1"/>
                  </a:solidFill>
                </a:rPr>
                <a:t>语句时，其后面的语句不会被执行。程序控制权将转移到与之匹配的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模块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0820" y="2065655"/>
            <a:ext cx="5163185" cy="2031365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4"/>
                <a:ext cx="8704052" cy="63146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626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抛出一个异常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8930" y="2575560"/>
            <a:ext cx="491680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fr-FR" altLang="zh-CN" dirty="0">
                <a:solidFill>
                  <a:srgbClr val="000000"/>
                </a:solidFill>
                <a:latin typeface="LMMono8-Regular-Identity-H"/>
              </a:rPr>
              <a:t>divide(</a:t>
            </a:r>
            <a:r>
              <a:rPr lang="fr-FR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fr-FR" altLang="zh-CN" dirty="0">
                <a:solidFill>
                  <a:srgbClr val="000000"/>
                </a:solidFill>
                <a:latin typeface="LMMono8-Regular-Identity-H"/>
              </a:rPr>
              <a:t>a, </a:t>
            </a:r>
            <a:r>
              <a:rPr lang="fr-FR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fr-FR" altLang="zh-CN" dirty="0">
                <a:solidFill>
                  <a:srgbClr val="000000"/>
                </a:solidFill>
                <a:latin typeface="LMMono8-Regular-Identity-H"/>
              </a:rPr>
              <a:t>b){</a:t>
            </a:r>
            <a:endParaRPr lang="fr-FR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(b == 0)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throw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"Error, division by zero!"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a / b;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10820" y="4335780"/>
            <a:ext cx="5163185" cy="203136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63146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19420" y="2384020"/>
              <a:ext cx="6505413" cy="626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抛出各种类型的异常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28905" y="4844032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-1;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抛出一个整型数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 x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double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类型对象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"Fatal Error"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//MyException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为一个类类型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检测异常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C++ </a:t>
            </a:r>
            <a:r>
              <a:rPr lang="zh-CN" altLang="en-US"/>
              <a:t>语言通过</a:t>
            </a:r>
            <a:r>
              <a:rPr lang="zh-CN" altLang="en-US" b="1"/>
              <a:t>关键字</a:t>
            </a:r>
            <a:r>
              <a:rPr lang="en-US" altLang="zh-CN" b="1"/>
              <a:t>try </a:t>
            </a:r>
            <a:r>
              <a:rPr lang="zh-CN" altLang="en-US"/>
              <a:t>来检测可能发生异常的代码。通常情况下，我</a:t>
            </a:r>
            <a:endParaRPr lang="zh-CN" altLang="en-US"/>
          </a:p>
          <a:p>
            <a:r>
              <a:rPr lang="zh-CN" altLang="en-US"/>
              <a:t>们将可能发生异常的代码放到</a:t>
            </a:r>
            <a:r>
              <a:rPr lang="en-US" altLang="zh-CN"/>
              <a:t>try </a:t>
            </a:r>
            <a:r>
              <a:rPr lang="zh-CN" altLang="en-US"/>
              <a:t>语句块中，该语句块中的任何异常都可以被</a:t>
            </a:r>
            <a:endParaRPr lang="zh-CN" altLang="en-US"/>
          </a:p>
          <a:p>
            <a:r>
              <a:rPr lang="zh-CN" altLang="en-US"/>
              <a:t>检测到。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3"/>
            <a:ext cx="3387292" cy="1708551"/>
            <a:chOff x="219974" y="2044323"/>
            <a:chExt cx="8704052" cy="576451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4049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一旦在</a:t>
              </a:r>
              <a:r>
                <a:rPr lang="en-US" altLang="zh-CN">
                  <a:solidFill>
                    <a:schemeClr val="tx1"/>
                  </a:solidFill>
                </a:rPr>
                <a:t>try </a:t>
              </a:r>
              <a:r>
                <a:rPr lang="zh-CN" altLang="en-US">
                  <a:solidFill>
                    <a:schemeClr val="tx1"/>
                  </a:solidFill>
                </a:rPr>
                <a:t>语句块内部有异常抛出时，系统检查与该</a:t>
              </a:r>
              <a:r>
                <a:rPr lang="en-US" altLang="zh-CN">
                  <a:solidFill>
                    <a:schemeClr val="tx1"/>
                  </a:solidFill>
                </a:rPr>
                <a:t>try </a:t>
              </a:r>
              <a:r>
                <a:rPr lang="zh-CN" altLang="en-US">
                  <a:solidFill>
                    <a:schemeClr val="tx1"/>
                  </a:solidFill>
                </a:rPr>
                <a:t>块关联的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子句，并寻找与异常相匹配的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子句。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1885660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4"/>
                <a:ext cx="8704052" cy="681267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676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检测异常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5744" y="26845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divide(a, b);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函数调用语句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捕获异常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最终，我们通过</a:t>
            </a:r>
            <a:r>
              <a:rPr lang="en-US" altLang="zh-CN" b="1"/>
              <a:t>catch </a:t>
            </a:r>
            <a:r>
              <a:rPr lang="zh-CN" altLang="en-US" b="1"/>
              <a:t>子句</a:t>
            </a:r>
            <a:r>
              <a:rPr lang="zh-CN" altLang="en-US"/>
              <a:t>捕获异常，并处理它：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4"/>
            <a:ext cx="3387292" cy="3647544"/>
            <a:chOff x="219974" y="2044323"/>
            <a:chExt cx="8704052" cy="1230651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105918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cerr </a:t>
              </a:r>
              <a:r>
                <a:rPr lang="zh-CN" altLang="en-US">
                  <a:solidFill>
                    <a:schemeClr val="tx1"/>
                  </a:solidFill>
                </a:rPr>
                <a:t>为标准错误</a:t>
              </a:r>
              <a:r>
                <a:rPr lang="en-US" altLang="zh-CN">
                  <a:solidFill>
                    <a:schemeClr val="tx1"/>
                  </a:solidFill>
                </a:rPr>
                <a:t>ostream </a:t>
              </a:r>
              <a:r>
                <a:rPr lang="zh-CN" altLang="en-US">
                  <a:solidFill>
                    <a:schemeClr val="tx1"/>
                  </a:solidFill>
                </a:rPr>
                <a:t>对象，用于输出程序错误信息。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语句中的异常声明类似于只包含一个形参的函数形参列表。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异常声明中的类型决定了该</a:t>
              </a:r>
              <a:r>
                <a:rPr lang="en-US" altLang="zh-CN">
                  <a:solidFill>
                    <a:schemeClr val="tx1"/>
                  </a:solidFill>
                </a:rPr>
                <a:t>catch </a:t>
              </a:r>
              <a:r>
                <a:rPr lang="zh-CN" altLang="en-US">
                  <a:solidFill>
                    <a:schemeClr val="tx1"/>
                  </a:solidFill>
                </a:rPr>
                <a:t>子句能够捕获的异常的类型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能够捕获的错误类型可以为左值引用，但不能为右值引用。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257437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5"/>
                <a:ext cx="8704052" cy="49545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19"/>
              <a:ext cx="6505413" cy="495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捕获异常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5744" y="2608608"/>
            <a:ext cx="4572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*str)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捕获一个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C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风格字符串常量对象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任何能够被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char *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接受的异常都将被捕获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</a:t>
            </a:r>
            <a:r>
              <a:rPr lang="zh-CN" altLang="en-US">
                <a:solidFill>
                  <a:srgbClr val="C0804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捕获异常</a:t>
            </a:r>
            <a:r>
              <a:rPr lang="en-US" altLang="zh-CN">
                <a:solidFill>
                  <a:srgbClr val="C08040"/>
                </a:solidFill>
                <a:latin typeface="LMMono8-Regular-Identity-H"/>
                <a:ea typeface="仿宋" panose="02010609060101010101" pitchFamily="49" charset="-122"/>
              </a:rPr>
              <a:t>"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&lt;&lt; str &lt;&lt; endl;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//cerr	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为标准错误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ostream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2090" y="1303327"/>
            <a:ext cx="2958861" cy="707188"/>
            <a:chOff x="552090" y="1303327"/>
            <a:chExt cx="2958861" cy="707188"/>
          </a:xfrm>
        </p:grpSpPr>
        <p:sp>
          <p:nvSpPr>
            <p:cNvPr id="12" name="文本框 11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  <a:hlinkClick r:id="rId1" action="ppaction://hlinksldjump"/>
                </a:rPr>
                <a:t>命名空间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8777" y="1641183"/>
              <a:ext cx="2471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2" action="ppaction://hlinksldjump"/>
                </a:rPr>
                <a:t>定义命名空间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2090" y="2317942"/>
            <a:ext cx="2958861" cy="1538185"/>
            <a:chOff x="552090" y="1303327"/>
            <a:chExt cx="2958861" cy="1538185"/>
          </a:xfrm>
        </p:grpSpPr>
        <p:sp>
          <p:nvSpPr>
            <p:cNvPr id="23" name="文本框 22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  <a:hlinkClick r:id="rId3" action="ppaction://hlinksldjump"/>
                </a:rPr>
                <a:t>异常处理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28777" y="1641183"/>
              <a:ext cx="25821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4" action="ppaction://hlinksldjump"/>
                </a:rPr>
                <a:t>抛出异常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5" action="ppaction://hlinksldjump"/>
                </a:rPr>
                <a:t>检测异常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捕获异常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6" action="ppaction://hlinksldjump"/>
                </a:rPr>
                <a:t>使用标准库异常类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2090" y="4170727"/>
            <a:ext cx="2847933" cy="984187"/>
            <a:chOff x="552090" y="1303327"/>
            <a:chExt cx="2847933" cy="984187"/>
          </a:xfrm>
        </p:grpSpPr>
        <p:sp>
          <p:nvSpPr>
            <p:cNvPr id="26" name="文本框 25"/>
            <p:cNvSpPr txBox="1"/>
            <p:nvPr/>
          </p:nvSpPr>
          <p:spPr>
            <a:xfrm>
              <a:off x="552090" y="1303327"/>
              <a:ext cx="235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  <a:hlinkClick r:id="rId7" action="ppaction://hlinksldjump"/>
                </a:rPr>
                <a:t>多重继承与虚继承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8777" y="1641183"/>
              <a:ext cx="2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7" action="ppaction://hlinksldjump"/>
                </a:rPr>
                <a:t>多重继承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8" action="ppaction://hlinksldjump"/>
                </a:rPr>
                <a:t>虚继承</a:t>
              </a:r>
              <a:endParaRPr lang="en-US" altLang="zh-CN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2090" y="5485598"/>
            <a:ext cx="2958861" cy="984187"/>
            <a:chOff x="552090" y="1303327"/>
            <a:chExt cx="2958861" cy="984187"/>
          </a:xfrm>
        </p:grpSpPr>
        <p:sp>
          <p:nvSpPr>
            <p:cNvPr id="15" name="文本框 14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4. </a:t>
              </a:r>
              <a:r>
                <a:rPr lang="zh-CN" altLang="en-US" dirty="0">
                  <a:solidFill>
                    <a:srgbClr val="151DC1"/>
                  </a:solidFill>
                  <a:hlinkClick r:id="rId9" action="ppaction://hlinksldjump"/>
                </a:rPr>
                <a:t>嵌套类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8777" y="1641183"/>
              <a:ext cx="2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0" action="ppaction://hlinksldjump"/>
                </a:rPr>
                <a:t>二维数组类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1" action="ppaction://hlinksldjump"/>
                </a:rPr>
                <a:t>通用计算器</a:t>
              </a:r>
              <a:endParaRPr lang="en-US" altLang="zh-CN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99972" y="1303327"/>
            <a:ext cx="3236445" cy="984187"/>
            <a:chOff x="552090" y="1303327"/>
            <a:chExt cx="3236445" cy="984187"/>
          </a:xfrm>
        </p:grpSpPr>
        <p:sp>
          <p:nvSpPr>
            <p:cNvPr id="18" name="文本框 17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5. </a:t>
              </a:r>
              <a:r>
                <a:rPr lang="zh-CN" altLang="en-US" dirty="0">
                  <a:solidFill>
                    <a:srgbClr val="151DC1"/>
                  </a:solidFill>
                  <a:hlinkClick r:id="rId12" action="ppaction://hlinksldjump"/>
                </a:rPr>
                <a:t>运行时类型识别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8777" y="1641183"/>
              <a:ext cx="2859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3" action="ppaction://hlinksldjump"/>
                </a:rPr>
                <a:t>dynamic_cast</a:t>
              </a:r>
              <a:r>
                <a:rPr lang="zh-CN" altLang="en-US" dirty="0">
                  <a:hlinkClick r:id="rId13" action="ppaction://hlinksldjump"/>
                </a:rPr>
                <a:t>运算符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4" action="ppaction://hlinksldjump"/>
                </a:rPr>
                <a:t>typeid</a:t>
              </a:r>
              <a:r>
                <a:rPr lang="zh-CN" altLang="en-US" dirty="0">
                  <a:hlinkClick r:id="rId14" action="ppaction://hlinksldjump"/>
                </a:rPr>
                <a:t>运算符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99971" y="2763868"/>
            <a:ext cx="2958861" cy="984187"/>
            <a:chOff x="552090" y="1303327"/>
            <a:chExt cx="2958861" cy="984187"/>
          </a:xfrm>
        </p:grpSpPr>
        <p:sp>
          <p:nvSpPr>
            <p:cNvPr id="28" name="文本框 27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6. </a:t>
              </a:r>
              <a:r>
                <a:rPr lang="en-US" altLang="zh-CN" dirty="0">
                  <a:solidFill>
                    <a:srgbClr val="151DC1"/>
                  </a:solidFill>
                  <a:hlinkClick r:id="rId15" action="ppaction://hlinksldjump"/>
                </a:rPr>
                <a:t>union</a:t>
              </a:r>
              <a:r>
                <a:rPr lang="zh-CN" altLang="en-US" dirty="0">
                  <a:solidFill>
                    <a:srgbClr val="151DC1"/>
                  </a:solidFill>
                  <a:hlinkClick r:id="rId15" action="ppaction://hlinksldjump"/>
                </a:rPr>
                <a:t>类型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8777" y="1641183"/>
              <a:ext cx="247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6" action="ppaction://hlinksldjump"/>
                </a:rPr>
                <a:t>定义</a:t>
              </a:r>
              <a:r>
                <a:rPr lang="en-US" altLang="zh-CN" dirty="0">
                  <a:hlinkClick r:id="rId16" action="ppaction://hlinksldjump"/>
                </a:rPr>
                <a:t>union</a:t>
              </a:r>
              <a:r>
                <a:rPr lang="zh-CN" altLang="en-US" dirty="0">
                  <a:hlinkClick r:id="rId16" action="ppaction://hlinksldjump"/>
                </a:rPr>
                <a:t>类型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17" action="ppaction://hlinksldjump"/>
                </a:rPr>
                <a:t>使用</a:t>
              </a:r>
              <a:r>
                <a:rPr lang="en-US" altLang="zh-CN" dirty="0">
                  <a:hlinkClick r:id="rId17" action="ppaction://hlinksldjump"/>
                </a:rPr>
                <a:t>union</a:t>
              </a:r>
              <a:r>
                <a:rPr lang="zh-CN" altLang="en-US" dirty="0">
                  <a:hlinkClick r:id="rId17" action="ppaction://hlinksldjump"/>
                </a:rPr>
                <a:t>类型</a:t>
              </a:r>
              <a:endParaRPr lang="en-US" altLang="zh-CN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9971" y="4170727"/>
            <a:ext cx="2958861" cy="1261186"/>
            <a:chOff x="552090" y="1303327"/>
            <a:chExt cx="2958861" cy="1261186"/>
          </a:xfrm>
        </p:grpSpPr>
        <p:sp>
          <p:nvSpPr>
            <p:cNvPr id="31" name="文本框 30"/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7. </a:t>
              </a:r>
              <a:r>
                <a:rPr lang="zh-CN" altLang="en-US" dirty="0">
                  <a:solidFill>
                    <a:srgbClr val="151DC1"/>
                  </a:solidFill>
                  <a:hlinkClick r:id="rId18" action="ppaction://hlinksldjump"/>
                </a:rPr>
                <a:t>标准库特殊工具</a:t>
              </a:r>
              <a:endParaRPr lang="zh-CN" altLang="en-US" dirty="0">
                <a:solidFill>
                  <a:srgbClr val="151DC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28777" y="1641183"/>
              <a:ext cx="24712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8" action="ppaction://hlinksldjump"/>
                </a:rPr>
                <a:t>tuple</a:t>
              </a:r>
              <a:r>
                <a:rPr lang="zh-CN" altLang="en-US" dirty="0">
                  <a:hlinkClick r:id="rId18" action="ppaction://hlinksldjump"/>
                </a:rPr>
                <a:t>类型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>
                  <a:hlinkClick r:id="rId19" action="ppaction://hlinksldjump"/>
                </a:rPr>
                <a:t>bitset</a:t>
              </a:r>
              <a:r>
                <a:rPr lang="zh-CN" altLang="en-US" dirty="0">
                  <a:hlinkClick r:id="rId19" action="ppaction://hlinksldjump"/>
                </a:rPr>
                <a:t>类型</a:t>
              </a:r>
              <a:endParaRPr lang="en-US" altLang="zh-CN" dirty="0"/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hlinkClick r:id="rId20" action="ppaction://hlinksldjump"/>
                </a:rPr>
                <a:t>日期和时间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捕获异常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一个包含</a:t>
            </a:r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 </a:t>
            </a:r>
            <a:r>
              <a:rPr lang="zh-CN" altLang="en-US"/>
              <a:t>和</a:t>
            </a:r>
            <a:r>
              <a:rPr lang="en-US" altLang="zh-CN"/>
              <a:t>throw </a:t>
            </a:r>
            <a:r>
              <a:rPr lang="zh-CN" altLang="en-US"/>
              <a:t>的异常处理案例如下</a:t>
            </a:r>
            <a:r>
              <a:rPr lang="en-US" altLang="zh-CN"/>
              <a:t>: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69622" y="2065554"/>
            <a:ext cx="3387292" cy="2539547"/>
            <a:chOff x="219974" y="2044323"/>
            <a:chExt cx="8704052" cy="85682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6853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异常被抛出后：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>
                  <a:solidFill>
                    <a:schemeClr val="tx1"/>
                  </a:solidFill>
                </a:rPr>
                <a:t>try </a:t>
              </a:r>
              <a:r>
                <a:rPr lang="zh-CN" altLang="en-US">
                  <a:solidFill>
                    <a:schemeClr val="tx1"/>
                  </a:solidFill>
                </a:rPr>
                <a:t>后面的</a:t>
              </a:r>
              <a:r>
                <a:rPr lang="en-US" altLang="zh-CN">
                  <a:solidFill>
                    <a:schemeClr val="tx1"/>
                  </a:solidFill>
                </a:rPr>
                <a:t>catch</a:t>
              </a:r>
              <a:r>
                <a:rPr lang="zh-CN" altLang="en-US">
                  <a:solidFill>
                    <a:schemeClr val="tx1"/>
                  </a:solidFill>
                </a:rPr>
                <a:t>尝试匹配，匹配则处理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chemeClr val="tx1"/>
                  </a:solidFill>
                </a:rPr>
                <a:t>否则沿着调用链向外层逐层检查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chemeClr val="tx1"/>
                  </a:solidFill>
                </a:rPr>
                <a:t>无法匹配，则调用</a:t>
              </a:r>
              <a:r>
                <a:rPr lang="en-US" altLang="zh-CN">
                  <a:solidFill>
                    <a:schemeClr val="tx1"/>
                  </a:solidFill>
                </a:rPr>
                <a:t>terminate </a:t>
              </a:r>
              <a:r>
                <a:rPr lang="zh-CN" altLang="en-US">
                  <a:solidFill>
                    <a:schemeClr val="tx1"/>
                  </a:solidFill>
                </a:rPr>
                <a:t>终止程序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0981" y="2065555"/>
            <a:ext cx="4676763" cy="347956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5"/>
                <a:ext cx="8704052" cy="36311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366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异常处理的事例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83362" y="258437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 = 1, b = 0;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 = divide(a, b);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&amp;str)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*str)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535816" y="4867512"/>
            <a:ext cx="3321098" cy="937842"/>
            <a:chOff x="219974" y="2044323"/>
            <a:chExt cx="8704052" cy="937842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612833"/>
              <a:ext cx="8704052" cy="3693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异常被谁捕获？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12.2</a:t>
            </a:r>
            <a:r>
              <a:rPr lang="zh-CN" altLang="en-US" sz="3200" dirty="0">
                <a:solidFill>
                  <a:schemeClr val="bg1"/>
                </a:solidFill>
              </a:rPr>
              <a:t> 异常处理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捕获异常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一个包含</a:t>
            </a:r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 </a:t>
            </a:r>
            <a:r>
              <a:rPr lang="zh-CN" altLang="en-US"/>
              <a:t>和</a:t>
            </a:r>
            <a:r>
              <a:rPr lang="en-US" altLang="zh-CN"/>
              <a:t>throw </a:t>
            </a:r>
            <a:r>
              <a:rPr lang="zh-CN" altLang="en-US"/>
              <a:t>的异常处理案例如下</a:t>
            </a:r>
            <a:r>
              <a:rPr lang="en-US" altLang="zh-CN"/>
              <a:t>: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0981" y="2065555"/>
            <a:ext cx="4676763" cy="3479568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5"/>
                <a:ext cx="8704052" cy="36311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0"/>
              <a:ext cx="6505413" cy="366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异常处理的事例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83362" y="258437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 = 1, b = 0;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 = divide(a, b);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&amp;str)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*str)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str &lt;&lt; endl;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763237" y="2065555"/>
            <a:ext cx="2888641" cy="4159076"/>
            <a:chOff x="236688" y="4121026"/>
            <a:chExt cx="8704052" cy="1961948"/>
          </a:xfrm>
        </p:grpSpPr>
        <p:grpSp>
          <p:nvGrpSpPr>
            <p:cNvPr id="19" name="组合 18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矩形: 圆角 20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通常情况下，异常的类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型和</a:t>
                </a:r>
                <a:r>
                  <a:rPr lang="en-US" altLang="zh-CN">
                    <a:solidFill>
                      <a:schemeClr val="tx1"/>
                    </a:solidFill>
                  </a:rPr>
                  <a:t>catch </a:t>
                </a:r>
                <a:r>
                  <a:rPr lang="zh-CN" altLang="en-US">
                    <a:solidFill>
                      <a:schemeClr val="tx1"/>
                    </a:solidFill>
                  </a:rPr>
                  <a:t>声明的类型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要求严格匹配，但不包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括以下情况：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非常量到常量的转换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派生类向基类的转换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tx1"/>
                    </a:solidFill>
                  </a:rPr>
                  <a:t>数组或函数被转换成指向数组元素或函数的指针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: 圆顶角 21"/>
              <p:cNvSpPr/>
              <p:nvPr/>
            </p:nvSpPr>
            <p:spPr>
              <a:xfrm>
                <a:off x="219974" y="1604514"/>
                <a:ext cx="8704052" cy="22822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C++ </a:t>
            </a:r>
            <a:r>
              <a:rPr lang="zh-CN" altLang="en-US"/>
              <a:t>标准库提供了</a:t>
            </a:r>
            <a:r>
              <a:rPr lang="zh-CN" altLang="en-US" b="1"/>
              <a:t>标准异常类（</a:t>
            </a:r>
            <a:r>
              <a:rPr lang="en-US" altLang="zh-CN" b="1"/>
              <a:t>standard exception</a:t>
            </a:r>
            <a:r>
              <a:rPr lang="zh-CN" altLang="en-US" b="1"/>
              <a:t>）</a:t>
            </a:r>
            <a:r>
              <a:rPr lang="zh-CN" altLang="en-US"/>
              <a:t>，使用时需要包含头文件</a:t>
            </a:r>
            <a:r>
              <a:rPr lang="en-US" altLang="zh-CN"/>
              <a:t>exception</a:t>
            </a:r>
            <a:r>
              <a:rPr lang="zh-CN" altLang="en-US"/>
              <a:t>。其继承关系如图：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0" y="1709203"/>
            <a:ext cx="8397380" cy="3076439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34889" y="5098356"/>
            <a:ext cx="8300147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顶角 24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基类</a:t>
              </a:r>
              <a:r>
                <a:rPr lang="en-US" altLang="zh-CN" sz="2400"/>
                <a:t>exception</a:t>
              </a: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434889" y="5688660"/>
            <a:ext cx="801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MicrosoftYaHei"/>
              </a:rPr>
              <a:t>	</a:t>
            </a:r>
            <a:r>
              <a:rPr lang="zh-CN" altLang="en-US">
                <a:latin typeface="MicrosoftYaHei"/>
              </a:rPr>
              <a:t>基类</a:t>
            </a:r>
            <a:r>
              <a:rPr lang="en-US" altLang="zh-CN">
                <a:latin typeface="LMSans10-Regular-Identity-H"/>
              </a:rPr>
              <a:t>exception </a:t>
            </a:r>
            <a:r>
              <a:rPr lang="zh-CN" altLang="en-US">
                <a:latin typeface="MicrosoftYaHei"/>
              </a:rPr>
              <a:t>只定义了默认的构造函数、复制构造函数、赋值运算符、虚析构函数和一个名为</a:t>
            </a:r>
            <a:r>
              <a:rPr lang="en-US" altLang="zh-CN" b="1">
                <a:latin typeface="LMSans10-Bold-Identity-H"/>
              </a:rPr>
              <a:t>what </a:t>
            </a:r>
            <a:r>
              <a:rPr lang="zh-CN" altLang="en-US">
                <a:latin typeface="MicrosoftYaHei"/>
              </a:rPr>
              <a:t>的虚成员。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what </a:t>
            </a:r>
            <a:r>
              <a:rPr lang="zh-CN" altLang="en-US" b="1"/>
              <a:t>函数</a:t>
            </a:r>
            <a:r>
              <a:rPr lang="zh-CN" altLang="en-US"/>
              <a:t>返回一个</a:t>
            </a:r>
            <a:r>
              <a:rPr lang="en-US" altLang="zh-CN"/>
              <a:t>const char*</a:t>
            </a:r>
            <a:r>
              <a:rPr lang="zh-CN" altLang="en-US"/>
              <a:t>，指向一个以</a:t>
            </a:r>
            <a:r>
              <a:rPr lang="en-US" altLang="zh-CN"/>
              <a:t>null </a:t>
            </a:r>
            <a:r>
              <a:rPr lang="zh-CN" altLang="en-US"/>
              <a:t>结尾的字符数组，用于</a:t>
            </a:r>
            <a:endParaRPr lang="zh-CN" altLang="en-US"/>
          </a:p>
          <a:p>
            <a:r>
              <a:rPr lang="zh-CN" altLang="en-US"/>
              <a:t>提示异常类型。我们可以继承</a:t>
            </a:r>
            <a:r>
              <a:rPr lang="en-US" altLang="zh-CN"/>
              <a:t>exception </a:t>
            </a:r>
            <a:r>
              <a:rPr lang="zh-CN" altLang="en-US"/>
              <a:t>类并重写</a:t>
            </a:r>
            <a:r>
              <a:rPr lang="en-US" altLang="zh-CN"/>
              <a:t>what</a:t>
            </a:r>
            <a:r>
              <a:rPr lang="zh-CN" altLang="en-US"/>
              <a:t>：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478011" y="3625904"/>
            <a:ext cx="3387292" cy="2539546"/>
            <a:chOff x="219974" y="2044323"/>
            <a:chExt cx="8704052" cy="856822"/>
          </a:xfrm>
        </p:grpSpPr>
        <p:sp>
          <p:nvSpPr>
            <p:cNvPr id="27" name="矩形: 圆顶角 26"/>
            <p:cNvSpPr/>
            <p:nvPr/>
          </p:nvSpPr>
          <p:spPr>
            <a:xfrm>
              <a:off x="219974" y="2044323"/>
              <a:ext cx="8704052" cy="172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 dirty="0"/>
            </a:p>
          </p:txBody>
        </p:sp>
        <p:sp>
          <p:nvSpPr>
            <p:cNvPr id="28" name="矩形: 圆角 17"/>
            <p:cNvSpPr/>
            <p:nvPr/>
          </p:nvSpPr>
          <p:spPr>
            <a:xfrm>
              <a:off x="219974" y="2215793"/>
              <a:ext cx="8704052" cy="6853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noexcept </a:t>
              </a:r>
              <a:r>
                <a:rPr lang="zh-CN" altLang="en-US">
                  <a:solidFill>
                    <a:schemeClr val="tx1"/>
                  </a:solidFill>
                </a:rPr>
                <a:t>应置于：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形参列表后面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如修饰成员函数，在</a:t>
              </a:r>
              <a:r>
                <a:rPr lang="fr-FR" altLang="zh-CN">
                  <a:solidFill>
                    <a:schemeClr val="tx1"/>
                  </a:solidFill>
                </a:rPr>
                <a:t>const </a:t>
              </a:r>
              <a:r>
                <a:rPr lang="zh-CN" altLang="fr-FR">
                  <a:solidFill>
                    <a:schemeClr val="tx1"/>
                  </a:solidFill>
                </a:rPr>
                <a:t>限定符之后，</a:t>
              </a:r>
              <a:r>
                <a:rPr lang="en-US" altLang="zh-CN">
                  <a:solidFill>
                    <a:schemeClr val="tx1"/>
                  </a:solidFill>
                </a:rPr>
                <a:t>final</a:t>
              </a:r>
              <a:r>
                <a:rPr lang="zh-CN" altLang="en-US">
                  <a:solidFill>
                    <a:schemeClr val="tx1"/>
                  </a:solidFill>
                </a:rPr>
                <a:t>、</a:t>
              </a:r>
              <a:r>
                <a:rPr lang="en-US" altLang="zh-CN">
                  <a:solidFill>
                    <a:schemeClr val="tx1"/>
                  </a:solidFill>
                </a:rPr>
                <a:t>override </a:t>
              </a:r>
              <a:r>
                <a:rPr lang="zh-CN" altLang="en-US">
                  <a:solidFill>
                    <a:schemeClr val="tx1"/>
                  </a:solidFill>
                </a:rPr>
                <a:t>或纯虚函数</a:t>
              </a:r>
              <a:r>
                <a:rPr lang="en-US" altLang="zh-CN">
                  <a:solidFill>
                    <a:schemeClr val="tx1"/>
                  </a:solidFill>
                </a:rPr>
                <a:t>=0 </a:t>
              </a:r>
              <a:r>
                <a:rPr lang="zh-CN" altLang="en-US">
                  <a:solidFill>
                    <a:schemeClr val="tx1"/>
                  </a:solidFill>
                </a:rPr>
                <a:t>之前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i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声明和定义处都要有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78011" y="2065555"/>
            <a:ext cx="3387292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: 圆角 18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基类</a:t>
              </a:r>
              <a:r>
                <a:rPr lang="en-US" altLang="zh-CN" sz="2400"/>
                <a:t>exception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5478011" y="2635224"/>
            <a:ext cx="3387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C++11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标准引入的新关键字，用来指明某个函数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不会抛出异常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0860" y="2065655"/>
            <a:ext cx="4676775" cy="2276475"/>
            <a:chOff x="219974" y="2358412"/>
            <a:chExt cx="8704052" cy="2763386"/>
          </a:xfrm>
        </p:grpSpPr>
        <p:grpSp>
          <p:nvGrpSpPr>
            <p:cNvPr id="8" name="组合 7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: 圆顶角 32"/>
              <p:cNvSpPr/>
              <p:nvPr/>
            </p:nvSpPr>
            <p:spPr>
              <a:xfrm>
                <a:off x="219974" y="1617452"/>
                <a:ext cx="8704052" cy="562112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9420" y="2384021"/>
              <a:ext cx="6505413" cy="558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自定义版本的</a:t>
              </a:r>
              <a:r>
                <a:rPr lang="en-US" altLang="zh-CN" sz="2400">
                  <a:solidFill>
                    <a:schemeClr val="bg1"/>
                  </a:solidFill>
                </a:rPr>
                <a:t>what</a:t>
              </a:r>
              <a:r>
                <a:rPr lang="zh-CN" altLang="en-US" sz="2400">
                  <a:solidFill>
                    <a:schemeClr val="bg1"/>
                  </a:solidFill>
                </a:rPr>
                <a:t>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35744" y="2588100"/>
            <a:ext cx="45720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 :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exception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const 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 what()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noexcept { 			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"Ooops!"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what </a:t>
            </a:r>
            <a:r>
              <a:rPr lang="zh-CN" altLang="en-US" b="1"/>
              <a:t>函数</a:t>
            </a:r>
            <a:r>
              <a:rPr lang="zh-CN" altLang="en-US"/>
              <a:t>返回一个</a:t>
            </a:r>
            <a:r>
              <a:rPr lang="en-US" altLang="zh-CN"/>
              <a:t>const char*</a:t>
            </a:r>
            <a:r>
              <a:rPr lang="zh-CN" altLang="en-US"/>
              <a:t>，指向一个以</a:t>
            </a:r>
            <a:r>
              <a:rPr lang="en-US" altLang="zh-CN"/>
              <a:t>null </a:t>
            </a:r>
            <a:r>
              <a:rPr lang="zh-CN" altLang="en-US"/>
              <a:t>结尾的字符数组，用于</a:t>
            </a:r>
            <a:endParaRPr lang="zh-CN" altLang="en-US"/>
          </a:p>
          <a:p>
            <a:r>
              <a:rPr lang="zh-CN" altLang="en-US"/>
              <a:t>提示异常类型。我们可以继承</a:t>
            </a:r>
            <a:r>
              <a:rPr lang="en-US" altLang="zh-CN"/>
              <a:t>exception </a:t>
            </a:r>
            <a:r>
              <a:rPr lang="zh-CN" altLang="en-US"/>
              <a:t>类并重写</a:t>
            </a:r>
            <a:r>
              <a:rPr lang="en-US" altLang="zh-CN"/>
              <a:t>what</a:t>
            </a:r>
            <a:r>
              <a:rPr lang="zh-CN" altLang="en-US"/>
              <a:t>：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0860" y="2065655"/>
            <a:ext cx="4676775" cy="2276475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452"/>
                <a:ext cx="8704052" cy="562112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384021"/>
              <a:ext cx="6505413" cy="558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自定义版本的</a:t>
              </a:r>
              <a:r>
                <a:rPr lang="en-US" altLang="zh-CN" sz="2400">
                  <a:solidFill>
                    <a:schemeClr val="bg1"/>
                  </a:solidFill>
                </a:rPr>
                <a:t>what</a:t>
              </a:r>
              <a:r>
                <a:rPr lang="zh-CN" altLang="en-US" sz="2400">
                  <a:solidFill>
                    <a:schemeClr val="bg1"/>
                  </a:solidFill>
                </a:rPr>
                <a:t>成员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5744" y="2588100"/>
            <a:ext cx="45720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 :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exception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const 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 what()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noexcept { 			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"Ooops!"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478011" y="2065555"/>
            <a:ext cx="3387292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: 圆角 18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基类</a:t>
              </a:r>
              <a:r>
                <a:rPr lang="en-US" altLang="zh-CN" sz="2400"/>
                <a:t>exception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5478011" y="2635224"/>
            <a:ext cx="3387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C++11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标准引入的新关键字，用来指明某个函数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不会抛出异常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478010" y="3804585"/>
            <a:ext cx="2888642" cy="1395284"/>
            <a:chOff x="236685" y="4121028"/>
            <a:chExt cx="8704055" cy="2508322"/>
          </a:xfrm>
        </p:grpSpPr>
        <p:grpSp>
          <p:nvGrpSpPr>
            <p:cNvPr id="22" name="组合 21"/>
            <p:cNvGrpSpPr/>
            <p:nvPr/>
          </p:nvGrpSpPr>
          <p:grpSpPr>
            <a:xfrm>
              <a:off x="236685" y="4121028"/>
              <a:ext cx="8704055" cy="2508322"/>
              <a:chOff x="219971" y="1604516"/>
              <a:chExt cx="8704055" cy="2339089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: 圆角 23"/>
              <p:cNvSpPr/>
              <p:nvPr/>
            </p:nvSpPr>
            <p:spPr>
              <a:xfrm>
                <a:off x="219971" y="2082260"/>
                <a:ext cx="8704052" cy="1861345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>
                    <a:solidFill>
                      <a:schemeClr val="tx1"/>
                    </a:solidFill>
                  </a:rPr>
                  <a:t>noexcept </a:t>
                </a:r>
                <a:r>
                  <a:rPr lang="zh-CN" altLang="en-US">
                    <a:solidFill>
                      <a:schemeClr val="tx1"/>
                    </a:solidFill>
                  </a:rPr>
                  <a:t>说明可以优化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代码的执行效率。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: 圆顶角 24"/>
              <p:cNvSpPr/>
              <p:nvPr/>
            </p:nvSpPr>
            <p:spPr>
              <a:xfrm>
                <a:off x="219974" y="1604516"/>
                <a:ext cx="8704052" cy="79429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36688" y="4141963"/>
              <a:ext cx="5945120" cy="470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12.2</a:t>
            </a:r>
            <a:r>
              <a:rPr lang="zh-CN" altLang="en-US" sz="3200">
                <a:solidFill>
                  <a:schemeClr val="bg1"/>
                </a:solidFill>
              </a:rPr>
              <a:t> 异常处理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标准库异常类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963" y="1062872"/>
            <a:ext cx="8326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下面的代码将抛出一个</a:t>
            </a:r>
            <a:r>
              <a:rPr lang="en-US" altLang="zh-CN"/>
              <a:t>MyException </a:t>
            </a:r>
            <a:r>
              <a:rPr lang="zh-CN" altLang="en-US"/>
              <a:t>异常对象，该对象可以被异常声明</a:t>
            </a:r>
            <a:endParaRPr lang="zh-CN" altLang="en-US"/>
          </a:p>
          <a:p>
            <a:r>
              <a:rPr lang="zh-CN" altLang="en-US"/>
              <a:t>为基类</a:t>
            </a:r>
            <a:r>
              <a:rPr lang="en-US" altLang="zh-CN"/>
              <a:t>exception</a:t>
            </a:r>
            <a:r>
              <a:rPr lang="zh-CN" altLang="en-US"/>
              <a:t>类型的</a:t>
            </a:r>
            <a:r>
              <a:rPr lang="en-US" altLang="zh-CN"/>
              <a:t>catch </a:t>
            </a:r>
            <a:r>
              <a:rPr lang="zh-CN" altLang="en-US"/>
              <a:t>子句捕获：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0981" y="2065555"/>
            <a:ext cx="4676763" cy="2409207"/>
            <a:chOff x="219974" y="2358412"/>
            <a:chExt cx="8704052" cy="2763386"/>
          </a:xfrm>
        </p:grpSpPr>
        <p:grpSp>
          <p:nvGrpSpPr>
            <p:cNvPr id="30" name="组合 29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矩形: 圆角 31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17786"/>
                <a:ext cx="8704052" cy="555522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419420" y="2411849"/>
              <a:ext cx="6505413" cy="529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CN" sz="2400">
                  <a:solidFill>
                    <a:schemeClr val="bg1"/>
                  </a:solidFill>
                </a:rPr>
                <a:t>MyException</a:t>
              </a:r>
              <a:r>
                <a:rPr lang="zh-CN" altLang="en-US" sz="2400">
                  <a:solidFill>
                    <a:schemeClr val="bg1"/>
                  </a:solidFill>
                </a:rPr>
                <a:t>对象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8145" y="26352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try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throw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MyException();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catch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(exception &amp;ex)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cerr &lt;&lt; ex.what() &lt;&lt; endl;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076170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79"/>
              <a:ext cx="8704052" cy="149573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多重继承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493915" y="1749199"/>
            <a:ext cx="7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为一个派生类指定多个基类的继承结构称为</a:t>
            </a:r>
            <a:r>
              <a:rPr lang="zh-CN" altLang="en-US" b="1"/>
              <a:t>多重继承</a:t>
            </a:r>
            <a:endParaRPr lang="en-US" altLang="zh-CN" b="1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03846" y="2445372"/>
            <a:ext cx="3118227" cy="2586266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447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640" y="2430145"/>
            <a:ext cx="4933315" cy="372110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40409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2" cy="341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44383" y="3072029"/>
            <a:ext cx="2977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 </a:t>
            </a:r>
            <a:r>
              <a:rPr lang="zh-CN" altLang="en-US"/>
              <a:t>类的派生列表中有两个以逗号分隔的基类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 </a:t>
            </a:r>
            <a:r>
              <a:rPr lang="en-US" altLang="zh-CN"/>
              <a:t>Bat </a:t>
            </a:r>
            <a:r>
              <a:rPr lang="zh-CN" altLang="en-US"/>
              <a:t>类对象将具有</a:t>
            </a:r>
            <a:r>
              <a:rPr lang="en-US" altLang="zh-CN"/>
              <a:t>Mammal</a:t>
            </a:r>
            <a:r>
              <a:rPr lang="zh-CN" altLang="en-US"/>
              <a:t>和</a:t>
            </a:r>
            <a:r>
              <a:rPr lang="en-US" altLang="zh-CN"/>
              <a:t>WingedAnimal </a:t>
            </a:r>
            <a:r>
              <a:rPr lang="zh-CN" altLang="en-US"/>
              <a:t>两种动物的行为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3994" y="3007777"/>
            <a:ext cx="46907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feedMilk() {}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母乳喂养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flap() {}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振翅飞翔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 };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076170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79"/>
              <a:ext cx="8704052" cy="149573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多重继承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493915" y="1749199"/>
            <a:ext cx="7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为一个派生类指定多个基类的继承结构称为</a:t>
            </a:r>
            <a:r>
              <a:rPr lang="zh-CN" altLang="en-US" b="1"/>
              <a:t>多重继承</a:t>
            </a:r>
            <a:endParaRPr lang="en-US" altLang="zh-CN" b="1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03846" y="2445372"/>
            <a:ext cx="3118227" cy="2586266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447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925" y="2429860"/>
            <a:ext cx="4933409" cy="1672358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8772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2" cy="357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44383" y="3072029"/>
            <a:ext cx="29776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 </a:t>
            </a:r>
            <a:r>
              <a:rPr lang="zh-CN" altLang="en-US"/>
              <a:t>类的派生列表中有两个以逗号分隔的基类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/>
              <a:t> </a:t>
            </a:r>
            <a:r>
              <a:rPr lang="en-US" altLang="zh-CN"/>
              <a:t>Bat </a:t>
            </a:r>
            <a:r>
              <a:rPr lang="zh-CN" altLang="en-US"/>
              <a:t>类对象将具有</a:t>
            </a:r>
            <a:r>
              <a:rPr lang="en-US" altLang="zh-CN"/>
              <a:t>Mammal</a:t>
            </a:r>
            <a:r>
              <a:rPr lang="zh-CN" altLang="en-US"/>
              <a:t>和</a:t>
            </a:r>
            <a:r>
              <a:rPr lang="en-US" altLang="zh-CN"/>
              <a:t>WingedAnimal </a:t>
            </a:r>
            <a:r>
              <a:rPr lang="zh-CN" altLang="en-US"/>
              <a:t>两种动物的行为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995" y="311795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 b;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b.feedMilk();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母乳喂养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b.flap();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振翅飞翔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03846" y="2445372"/>
            <a:ext cx="3118227" cy="4041870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4"/>
              <a:ext cx="8704052" cy="3089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925" y="2429860"/>
            <a:ext cx="4933409" cy="2727578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56016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2" cy="357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744384" y="3372430"/>
            <a:ext cx="29776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多重继承的派生类对象的构造函数只能初始化其直接基类成员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构造的顺序与派生列表中基类出现的先后顺序一致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成员析构的顺序与构造的顺序相反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调用基类的构造函数有隐式和显式两种方式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21925" y="1103509"/>
            <a:ext cx="8300148" cy="1224782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2"/>
                <a:ext cx="8704052" cy="8772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35343" y="2418843"/>
              <a:ext cx="6505412" cy="1041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多重继承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07400" y="1700562"/>
            <a:ext cx="540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 };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995" y="335846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隐式调用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Mammal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WingedAnimal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的默认构造函数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Bat::Bat() 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显式调用基类的默认构造函数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Bat::Bat() :Mammal(), WingedAnimal() {}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9735" y="1494790"/>
            <a:ext cx="5182235" cy="528383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28990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1" cy="240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加入公共基类</a:t>
              </a:r>
              <a:r>
                <a:rPr lang="en-US" altLang="zh-CN" sz="2400">
                  <a:solidFill>
                    <a:schemeClr val="bg1"/>
                  </a:solidFill>
                </a:rPr>
                <a:t>Animal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3510" y="1125292"/>
            <a:ext cx="8014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我们将</a:t>
            </a:r>
            <a:r>
              <a:rPr lang="en-US" altLang="zh-CN"/>
              <a:t>Mammal </a:t>
            </a:r>
            <a:r>
              <a:rPr lang="zh-CN" altLang="en-US"/>
              <a:t>和</a:t>
            </a:r>
            <a:r>
              <a:rPr lang="en-US" altLang="zh-CN"/>
              <a:t>WingedAnimal </a:t>
            </a:r>
            <a:r>
              <a:rPr lang="zh-CN" altLang="en-US"/>
              <a:t>进一步抽象，设计一个公共基类</a:t>
            </a:r>
            <a:r>
              <a:rPr lang="en-US" altLang="zh-CN"/>
              <a:t>Animal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3996" y="2070786"/>
            <a:ext cx="49334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protected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m_age;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pt-BR" altLang="zh-CN">
                <a:solidFill>
                  <a:srgbClr val="000000"/>
                </a:solidFill>
                <a:latin typeface="LMMono8-Regular-Identity-H"/>
              </a:rPr>
              <a:t>	Animal(</a:t>
            </a:r>
            <a:r>
              <a:rPr lang="pt-BR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pt-BR" altLang="zh-CN">
                <a:solidFill>
                  <a:srgbClr val="000000"/>
                </a:solidFill>
                <a:latin typeface="LMMono8-Regular-Identity-H"/>
              </a:rPr>
              <a:t>n = 0) :m_age(n) {}</a:t>
            </a:r>
            <a:endParaRPr lang="pt-BR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eat() 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feedMilk() 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flap() 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 };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5932813" y="4395808"/>
            <a:ext cx="2888642" cy="1395284"/>
            <a:chOff x="236685" y="4121028"/>
            <a:chExt cx="8704055" cy="2508322"/>
          </a:xfrm>
        </p:grpSpPr>
        <p:grpSp>
          <p:nvGrpSpPr>
            <p:cNvPr id="26" name="组合 25"/>
            <p:cNvGrpSpPr/>
            <p:nvPr/>
          </p:nvGrpSpPr>
          <p:grpSpPr>
            <a:xfrm>
              <a:off x="236685" y="4121028"/>
              <a:ext cx="8704055" cy="2508322"/>
              <a:chOff x="219971" y="1604516"/>
              <a:chExt cx="8704055" cy="2339089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矩形: 圆角 27"/>
              <p:cNvSpPr/>
              <p:nvPr/>
            </p:nvSpPr>
            <p:spPr>
              <a:xfrm>
                <a:off x="219971" y="2082260"/>
                <a:ext cx="8704052" cy="1861345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菱形继承关系造成的二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义性问题。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: 圆顶角 28"/>
              <p:cNvSpPr/>
              <p:nvPr/>
            </p:nvSpPr>
            <p:spPr>
              <a:xfrm>
                <a:off x="219974" y="1604516"/>
                <a:ext cx="8704052" cy="79429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36688" y="4141962"/>
              <a:ext cx="5945121" cy="829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死亡钻石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8" y="1694305"/>
            <a:ext cx="3030389" cy="2378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前言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4" y="1604513"/>
            <a:ext cx="8704052" cy="3901654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4"/>
              <a:ext cx="8704052" cy="3062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MicrosoftYaHei"/>
              </a:rPr>
              <a:t>学习目标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29728" y="2173395"/>
            <a:ext cx="7986238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理解并掌握命名空间的使用方法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；</a:t>
            </a:r>
            <a:endParaRPr lang="en-US" altLang="zh-CN" dirty="0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掌握异常处理的使用方法；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理解和使用多重继承以及虚继承；</a:t>
            </a:r>
            <a:endParaRPr lang="en-US" altLang="zh-CN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了解嵌套类和运行时类型识别的使用方法；</a:t>
            </a:r>
            <a:endParaRPr lang="en-US" altLang="zh-CN"/>
          </a:p>
          <a:p>
            <a:pPr marL="285750" indent="-285750">
              <a:lnSpc>
                <a:spcPct val="200000"/>
              </a:lnSpc>
              <a:buClr>
                <a:srgbClr val="151DC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/>
              <a:t>学会使用标准库中一些特殊工具，包括</a:t>
            </a:r>
            <a:r>
              <a:rPr lang="en-US" altLang="zh-CN"/>
              <a:t>tuple </a:t>
            </a:r>
            <a:r>
              <a:rPr lang="zh-CN" altLang="en-US"/>
              <a:t>类型、</a:t>
            </a:r>
            <a:r>
              <a:rPr lang="en-US" altLang="zh-CN"/>
              <a:t>bitset </a:t>
            </a:r>
            <a:r>
              <a:rPr lang="zh-CN" altLang="en-US"/>
              <a:t>类型以及对日期和时间的处理。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多重继承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1927" y="1568741"/>
            <a:ext cx="5181919" cy="1937857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756467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1" cy="255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加入公共基类</a:t>
              </a:r>
              <a:r>
                <a:rPr lang="en-US" altLang="zh-CN" sz="2400">
                  <a:solidFill>
                    <a:schemeClr val="bg1"/>
                  </a:solidFill>
                </a:rPr>
                <a:t>Animal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3510" y="1125292"/>
            <a:ext cx="8014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当存在如下调用的时候，会产生二义性问题：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7281" y="23233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 b;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b.eat();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错误：二义性访问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a = b;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错误：类型无法转换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12.3</a:t>
            </a:r>
            <a:r>
              <a:rPr lang="zh-CN" altLang="en-US" sz="3200" dirty="0">
                <a:solidFill>
                  <a:schemeClr val="bg1"/>
                </a:solidFill>
              </a:rPr>
              <a:t> 多重继承与虚继承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虚继承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30250" y="1662100"/>
            <a:ext cx="3118227" cy="2884733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4"/>
              <a:ext cx="8704052" cy="40853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6720" y="1699895"/>
            <a:ext cx="4933315" cy="197104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96"/>
                <a:ext cx="8704052" cy="75548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3"/>
              <a:ext cx="6505412" cy="645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加入公共基类</a:t>
              </a:r>
              <a:r>
                <a:rPr lang="en-US" altLang="zh-CN" sz="2400">
                  <a:solidFill>
                    <a:schemeClr val="bg1"/>
                  </a:solidFill>
                </a:rPr>
                <a:t>Animal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15789" y="1154030"/>
            <a:ext cx="7278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C++ </a:t>
            </a:r>
            <a:r>
              <a:rPr lang="zh-CN" altLang="en-US"/>
              <a:t>通过</a:t>
            </a:r>
            <a:r>
              <a:rPr lang="zh-CN" altLang="en-US" b="1"/>
              <a:t>虚继承（</a:t>
            </a:r>
            <a:r>
              <a:rPr lang="en-US" altLang="zh-CN" b="1"/>
              <a:t>virtual inheritance</a:t>
            </a:r>
            <a:r>
              <a:rPr lang="zh-CN" altLang="en-US" b="1"/>
              <a:t>）</a:t>
            </a:r>
            <a:r>
              <a:rPr lang="zh-CN" altLang="en-US"/>
              <a:t>的机制来解决上述问题：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215" y="247083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virtual 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 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virtual 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Animal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5515" y="2378504"/>
            <a:ext cx="2772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通过在派生列表中添加关键字</a:t>
            </a:r>
            <a:r>
              <a:rPr lang="en-US" altLang="zh-CN">
                <a:solidFill>
                  <a:srgbClr val="FF0000"/>
                </a:solidFill>
                <a:latin typeface="LMSans10-Regular-Identity-H"/>
              </a:rPr>
              <a:t>virtual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来指定虚基类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solidFill>
                  <a:srgbClr val="000000"/>
                </a:solidFill>
                <a:latin typeface="CMSY1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不论该虚基类在继承体系中出现多少次，在派生类中只包含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唯一一份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共享的虚基类成员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12.3</a:t>
            </a:r>
            <a:r>
              <a:rPr lang="zh-CN" altLang="en-US" sz="3200">
                <a:solidFill>
                  <a:schemeClr val="bg1"/>
                </a:solidFill>
              </a:rPr>
              <a:t> 多重继承与虚继承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虚继承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30250" y="1662100"/>
            <a:ext cx="3118227" cy="2884733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4"/>
              <a:ext cx="8704052" cy="40853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6720" y="1699895"/>
            <a:ext cx="5081905" cy="271018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96"/>
                <a:ext cx="8704052" cy="48423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3"/>
              <a:ext cx="6505412" cy="46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虚继承对象的构造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15789" y="1154030"/>
            <a:ext cx="7278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虚继承的基类由</a:t>
            </a:r>
            <a:r>
              <a:rPr lang="zh-CN" altLang="en-US">
                <a:solidFill>
                  <a:srgbClr val="FF0000"/>
                </a:solidFill>
              </a:rPr>
              <a:t>最底层的派生类进行初始化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5515" y="2378504"/>
            <a:ext cx="2772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此处初始化顺序如下：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Bat </a:t>
            </a:r>
            <a:r>
              <a:rPr lang="zh-CN" altLang="en-US"/>
              <a:t>类的构造函数提供的初始化列表初始化</a:t>
            </a:r>
            <a:r>
              <a:rPr lang="en-US" altLang="zh-CN"/>
              <a:t>Animal </a:t>
            </a:r>
            <a:r>
              <a:rPr lang="zh-CN" altLang="en-US"/>
              <a:t>成员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构造</a:t>
            </a:r>
            <a:r>
              <a:rPr lang="en-US" altLang="zh-CN"/>
              <a:t>Mammal </a:t>
            </a:r>
            <a:r>
              <a:rPr lang="zh-CN" altLang="en-US"/>
              <a:t>成员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构造</a:t>
            </a:r>
            <a:r>
              <a:rPr lang="en-US" altLang="zh-CN"/>
              <a:t>WingedAnimal</a:t>
            </a:r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8580" y="2326269"/>
            <a:ext cx="5081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Bat :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Mammal,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WingedAnimal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Bat() :Animal(1), Mammal(), WingedAnimal(){}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873692" y="2985645"/>
            <a:ext cx="7221684" cy="1787691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矩形: 圆角 26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顶角 27"/>
            <p:cNvSpPr/>
            <p:nvPr/>
          </p:nvSpPr>
          <p:spPr>
            <a:xfrm>
              <a:off x="219974" y="1617784"/>
              <a:ext cx="8704052" cy="62659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3691" y="1167164"/>
            <a:ext cx="7221683" cy="1283493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: 圆角 18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/>
            <p:cNvSpPr/>
            <p:nvPr/>
          </p:nvSpPr>
          <p:spPr>
            <a:xfrm>
              <a:off x="219974" y="1617778"/>
              <a:ext cx="8704052" cy="116992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嵌套类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965970" y="181342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YaHei"/>
              </a:rPr>
              <a:t>在一个类的内部定义的类。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65970" y="3827846"/>
            <a:ext cx="6617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嵌套类是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独立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的类，与外层类在语法上没有关联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嵌套类和外层类的访问控制遵循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普通类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之间的访问控制原则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071" y="1126284"/>
            <a:ext cx="7545425" cy="1555555"/>
            <a:chOff x="219974" y="2044323"/>
            <a:chExt cx="8704052" cy="775488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359505"/>
              <a:ext cx="8704052" cy="4603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实现一个二维数组类，该类可以像普通二维数组那样支持两个下标操作：</a:t>
              </a:r>
              <a:endParaRPr lang="zh-CN" altLang="en-US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arr[2][2];</a:t>
              </a:r>
              <a:endParaRPr lang="en-US" altLang="zh-CN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arr[0][0] = 1;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5071" y="2941925"/>
            <a:ext cx="7545425" cy="2201887"/>
            <a:chOff x="219974" y="2044323"/>
            <a:chExt cx="8704052" cy="109770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359506"/>
              <a:ext cx="8704052" cy="7825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  <a:t>C++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仅支持一维下标操作符的重载：</a:t>
              </a:r>
              <a:endParaRPr lang="zh-CN" altLang="en-US" sz="2400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Array2D{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int operator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[][](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C++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[][]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071" y="1126284"/>
            <a:ext cx="7545425" cy="1555555"/>
            <a:chOff x="219974" y="2044323"/>
            <a:chExt cx="8704052" cy="775488"/>
          </a:xfrm>
        </p:grpSpPr>
        <p:sp>
          <p:nvSpPr>
            <p:cNvPr id="16" name="矩形: 圆顶角 15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17" name="矩形: 圆角 17"/>
            <p:cNvSpPr/>
            <p:nvPr/>
          </p:nvSpPr>
          <p:spPr>
            <a:xfrm>
              <a:off x="219974" y="2359505"/>
              <a:ext cx="8704052" cy="4603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YaHei"/>
                </a:rPr>
                <a:t>实现一个二维数组类，该类可以像普通二维数组那样支持两个下标操作：</a:t>
              </a:r>
              <a:endParaRPr lang="zh-CN" altLang="en-US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>
                  <a:solidFill>
                    <a:srgbClr val="0000FF"/>
                  </a:solidFill>
                  <a:latin typeface="LMMono8-Regular-Identity-H"/>
                </a:rPr>
                <a:t>int </a:t>
              </a:r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arr[2][2];</a:t>
              </a:r>
              <a:endParaRPr lang="en-US" altLang="zh-CN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en-US" altLang="zh-CN">
                  <a:solidFill>
                    <a:srgbClr val="000000"/>
                  </a:solidFill>
                  <a:latin typeface="LMMono8-Regular-Identity-H"/>
                </a:rPr>
                <a:t>arr[0][0] = 1;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5071" y="2941925"/>
            <a:ext cx="7545425" cy="2201887"/>
            <a:chOff x="219974" y="2044323"/>
            <a:chExt cx="8704052" cy="1097703"/>
          </a:xfrm>
        </p:grpSpPr>
        <p:sp>
          <p:nvSpPr>
            <p:cNvPr id="19" name="矩形: 圆顶角 18"/>
            <p:cNvSpPr/>
            <p:nvPr/>
          </p:nvSpPr>
          <p:spPr>
            <a:xfrm>
              <a:off x="219974" y="2044323"/>
              <a:ext cx="8704052" cy="31518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 dirty="0"/>
            </a:p>
          </p:txBody>
        </p:sp>
        <p:sp>
          <p:nvSpPr>
            <p:cNvPr id="20" name="矩形: 圆角 17"/>
            <p:cNvSpPr/>
            <p:nvPr/>
          </p:nvSpPr>
          <p:spPr>
            <a:xfrm>
              <a:off x="219974" y="2359506"/>
              <a:ext cx="8704052" cy="7825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-1" fmla="*/ 0 w 8704052"/>
                <a:gd name="connsiteY0-2" fmla="*/ 195256 h 2120365"/>
                <a:gd name="connsiteX1-3" fmla="*/ 8554444 w 8704052"/>
                <a:gd name="connsiteY1-4" fmla="*/ 45648 h 2120365"/>
                <a:gd name="connsiteX2-5" fmla="*/ 8704052 w 8704052"/>
                <a:gd name="connsiteY2-6" fmla="*/ 195256 h 2120365"/>
                <a:gd name="connsiteX3-7" fmla="*/ 8704052 w 8704052"/>
                <a:gd name="connsiteY3-8" fmla="*/ 1970757 h 2120365"/>
                <a:gd name="connsiteX4-9" fmla="*/ 8554444 w 8704052"/>
                <a:gd name="connsiteY4-10" fmla="*/ 2120365 h 2120365"/>
                <a:gd name="connsiteX5-11" fmla="*/ 149608 w 8704052"/>
                <a:gd name="connsiteY5-12" fmla="*/ 2120365 h 2120365"/>
                <a:gd name="connsiteX6-13" fmla="*/ 0 w 8704052"/>
                <a:gd name="connsiteY6-14" fmla="*/ 1970757 h 2120365"/>
                <a:gd name="connsiteX7-15" fmla="*/ 0 w 8704052"/>
                <a:gd name="connsiteY7-16" fmla="*/ 195256 h 2120365"/>
                <a:gd name="connsiteX0-17" fmla="*/ 0 w 8704052"/>
                <a:gd name="connsiteY0-18" fmla="*/ 140268 h 2224127"/>
                <a:gd name="connsiteX1-19" fmla="*/ 8554444 w 8704052"/>
                <a:gd name="connsiteY1-20" fmla="*/ 149410 h 2224127"/>
                <a:gd name="connsiteX2-21" fmla="*/ 8704052 w 8704052"/>
                <a:gd name="connsiteY2-22" fmla="*/ 299018 h 2224127"/>
                <a:gd name="connsiteX3-23" fmla="*/ 8704052 w 8704052"/>
                <a:gd name="connsiteY3-24" fmla="*/ 2074519 h 2224127"/>
                <a:gd name="connsiteX4-25" fmla="*/ 8554444 w 8704052"/>
                <a:gd name="connsiteY4-26" fmla="*/ 2224127 h 2224127"/>
                <a:gd name="connsiteX5-27" fmla="*/ 149608 w 8704052"/>
                <a:gd name="connsiteY5-28" fmla="*/ 2224127 h 2224127"/>
                <a:gd name="connsiteX6-29" fmla="*/ 0 w 8704052"/>
                <a:gd name="connsiteY6-30" fmla="*/ 2074519 h 2224127"/>
                <a:gd name="connsiteX7-31" fmla="*/ 0 w 8704052"/>
                <a:gd name="connsiteY7-32" fmla="*/ 140268 h 2224127"/>
                <a:gd name="connsiteX0-33" fmla="*/ 0 w 8704052"/>
                <a:gd name="connsiteY0-34" fmla="*/ 0 h 2083859"/>
                <a:gd name="connsiteX1-35" fmla="*/ 8554444 w 8704052"/>
                <a:gd name="connsiteY1-36" fmla="*/ 9142 h 2083859"/>
                <a:gd name="connsiteX2-37" fmla="*/ 8704052 w 8704052"/>
                <a:gd name="connsiteY2-38" fmla="*/ 158750 h 2083859"/>
                <a:gd name="connsiteX3-39" fmla="*/ 8704052 w 8704052"/>
                <a:gd name="connsiteY3-40" fmla="*/ 1934251 h 2083859"/>
                <a:gd name="connsiteX4-41" fmla="*/ 8554444 w 8704052"/>
                <a:gd name="connsiteY4-42" fmla="*/ 2083859 h 2083859"/>
                <a:gd name="connsiteX5-43" fmla="*/ 149608 w 8704052"/>
                <a:gd name="connsiteY5-44" fmla="*/ 2083859 h 2083859"/>
                <a:gd name="connsiteX6-45" fmla="*/ 0 w 8704052"/>
                <a:gd name="connsiteY6-46" fmla="*/ 1934251 h 2083859"/>
                <a:gd name="connsiteX7-47" fmla="*/ 0 w 8704052"/>
                <a:gd name="connsiteY7-48" fmla="*/ 0 h 2083859"/>
                <a:gd name="connsiteX0-49" fmla="*/ 0 w 8704052"/>
                <a:gd name="connsiteY0-50" fmla="*/ 0 h 2083859"/>
                <a:gd name="connsiteX1-51" fmla="*/ 8704052 w 8704052"/>
                <a:gd name="connsiteY1-52" fmla="*/ 158750 h 2083859"/>
                <a:gd name="connsiteX2-53" fmla="*/ 8704052 w 8704052"/>
                <a:gd name="connsiteY2-54" fmla="*/ 1934251 h 2083859"/>
                <a:gd name="connsiteX3-55" fmla="*/ 8554444 w 8704052"/>
                <a:gd name="connsiteY3-56" fmla="*/ 2083859 h 2083859"/>
                <a:gd name="connsiteX4-57" fmla="*/ 149608 w 8704052"/>
                <a:gd name="connsiteY4-58" fmla="*/ 2083859 h 2083859"/>
                <a:gd name="connsiteX5-59" fmla="*/ 0 w 8704052"/>
                <a:gd name="connsiteY5-60" fmla="*/ 1934251 h 2083859"/>
                <a:gd name="connsiteX6-61" fmla="*/ 0 w 8704052"/>
                <a:gd name="connsiteY6-62" fmla="*/ 0 h 2083859"/>
                <a:gd name="connsiteX0-63" fmla="*/ 0 w 8704052"/>
                <a:gd name="connsiteY0-64" fmla="*/ 0 h 2083859"/>
                <a:gd name="connsiteX1-65" fmla="*/ 8704052 w 8704052"/>
                <a:gd name="connsiteY1-66" fmla="*/ 19050 h 2083859"/>
                <a:gd name="connsiteX2-67" fmla="*/ 8704052 w 8704052"/>
                <a:gd name="connsiteY2-68" fmla="*/ 1934251 h 2083859"/>
                <a:gd name="connsiteX3-69" fmla="*/ 8554444 w 8704052"/>
                <a:gd name="connsiteY3-70" fmla="*/ 2083859 h 2083859"/>
                <a:gd name="connsiteX4-71" fmla="*/ 149608 w 8704052"/>
                <a:gd name="connsiteY4-72" fmla="*/ 2083859 h 2083859"/>
                <a:gd name="connsiteX5-73" fmla="*/ 0 w 8704052"/>
                <a:gd name="connsiteY5-74" fmla="*/ 1934251 h 2083859"/>
                <a:gd name="connsiteX6-75" fmla="*/ 0 w 8704052"/>
                <a:gd name="connsiteY6-76" fmla="*/ 0 h 2083859"/>
                <a:gd name="connsiteX0-77" fmla="*/ 0 w 8704052"/>
                <a:gd name="connsiteY0-78" fmla="*/ 0 h 2083859"/>
                <a:gd name="connsiteX1-79" fmla="*/ 8699290 w 8704052"/>
                <a:gd name="connsiteY1-80" fmla="*/ 4763 h 2083859"/>
                <a:gd name="connsiteX2-81" fmla="*/ 8704052 w 8704052"/>
                <a:gd name="connsiteY2-82" fmla="*/ 1934251 h 2083859"/>
                <a:gd name="connsiteX3-83" fmla="*/ 8554444 w 8704052"/>
                <a:gd name="connsiteY3-84" fmla="*/ 2083859 h 2083859"/>
                <a:gd name="connsiteX4-85" fmla="*/ 149608 w 8704052"/>
                <a:gd name="connsiteY4-86" fmla="*/ 2083859 h 2083859"/>
                <a:gd name="connsiteX5-87" fmla="*/ 0 w 8704052"/>
                <a:gd name="connsiteY5-88" fmla="*/ 1934251 h 2083859"/>
                <a:gd name="connsiteX6-89" fmla="*/ 0 w 8704052"/>
                <a:gd name="connsiteY6-90" fmla="*/ 0 h 2083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MSans10-Regular-Identity-H"/>
                </a:rPr>
                <a:t>C++ </a:t>
              </a:r>
              <a:r>
                <a:rPr lang="zh-CN" altLang="en-US" sz="2400" dirty="0">
                  <a:solidFill>
                    <a:srgbClr val="000000"/>
                  </a:solidFill>
                  <a:latin typeface="MicrosoftYaHei"/>
                </a:rPr>
                <a:t>仅支持一维下标操作符的重载：</a:t>
              </a:r>
              <a:endParaRPr lang="zh-CN" altLang="en-US" sz="2400" dirty="0">
                <a:solidFill>
                  <a:srgbClr val="000000"/>
                </a:solidFill>
                <a:latin typeface="MicrosoftYaHei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class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Array2D{</a:t>
              </a:r>
              <a:endParaRPr lang="en-US" altLang="zh-CN" dirty="0">
                <a:solidFill>
                  <a:srgbClr val="000000"/>
                </a:solidFill>
                <a:latin typeface="LMMono8-Regular-Identity-H"/>
              </a:endParaRPr>
            </a:p>
            <a:p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	/*...*/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LMMono8-Regular-Identity-H"/>
                </a:rPr>
                <a:t>	int operator 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[][](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/*...*/</a:t>
              </a:r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); 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</a:rPr>
                <a:t>//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错误：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C++</a:t>
              </a:r>
              <a:r>
                <a:rPr lang="zh-CN" altLang="en-US" dirty="0">
                  <a:solidFill>
                    <a:srgbClr val="008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没有运算符</a:t>
              </a:r>
              <a:r>
                <a:rPr lang="en-US" altLang="zh-CN" dirty="0">
                  <a:solidFill>
                    <a:srgbClr val="008000"/>
                  </a:solidFill>
                  <a:latin typeface="LMMono8-Regular-Identity-H"/>
                  <a:ea typeface="仿宋" panose="02010609060101010101" pitchFamily="49" charset="-122"/>
                </a:rPr>
                <a:t>[][]</a:t>
              </a:r>
              <a:endPara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LMMono8-Regular-Identity-H"/>
                </a:rPr>
                <a:t>};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5070" y="5353872"/>
            <a:ext cx="7545425" cy="1225072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: 圆角 2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顶角 23"/>
            <p:cNvSpPr/>
            <p:nvPr/>
          </p:nvSpPr>
          <p:spPr>
            <a:xfrm>
              <a:off x="219974" y="1617784"/>
              <a:ext cx="8704052" cy="62659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分析</a:t>
              </a:r>
              <a:endParaRPr lang="zh-CN" altLang="en-US" sz="2400"/>
            </a:p>
          </p:txBody>
        </p:sp>
      </p:grpSp>
      <p:sp>
        <p:nvSpPr>
          <p:cNvPr id="9" name="矩形 8"/>
          <p:cNvSpPr/>
          <p:nvPr/>
        </p:nvSpPr>
        <p:spPr>
          <a:xfrm>
            <a:off x="604086" y="5861700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Mono10-Regular-Identity-H"/>
              </a:rPr>
              <a:t>arr[0][0] </a:t>
            </a:r>
            <a:r>
              <a:rPr lang="zh-CN" altLang="en-US">
                <a:latin typeface="MicrosoftYaHei"/>
              </a:rPr>
              <a:t>等价于</a:t>
            </a:r>
            <a:r>
              <a:rPr lang="en-US" altLang="zh-CN">
                <a:latin typeface="LMMono10-Regular-Identity-H"/>
              </a:rPr>
              <a:t>(arr[0])[0]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4232" y="911392"/>
            <a:ext cx="8105093" cy="5575849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1116"/>
                <a:ext cx="8704052" cy="2574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393458"/>
              <a:ext cx="6505412" cy="228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二维数组类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4781" y="1482629"/>
            <a:ext cx="78206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template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typename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Array2D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Array1D {...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下页内容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m_size;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第一维长度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Array1D *m_arr;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元素类型为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Array1D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Array2D(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s1,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s2) :m_size(s1), m_arr(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Array1D[s1])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nn-NO" altLang="zh-CN">
                <a:solidFill>
                  <a:srgbClr val="0000FF"/>
                </a:solidFill>
                <a:latin typeface="LMMono8-Regular-Identity-H"/>
              </a:rPr>
              <a:t>		for </a:t>
            </a:r>
            <a:r>
              <a:rPr lang="nn-NO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nn-NO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nn-NO" altLang="zh-CN">
                <a:solidFill>
                  <a:srgbClr val="000000"/>
                </a:solidFill>
                <a:latin typeface="LMMono8-Regular-Identity-H"/>
              </a:rPr>
              <a:t>i = 0; i&lt;m_size; i++) {</a:t>
            </a:r>
            <a:endParaRPr lang="nn-NO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m_arr[i].m_size = s2;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m_arr[i].m_arr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[s2];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~Array2D()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delete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 m_arr; 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Array1D &amp;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operator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idx)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m_arr[idx]; 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size()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m_size; 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12.4</a:t>
            </a:r>
            <a:r>
              <a:rPr lang="zh-CN" altLang="en-US" sz="3200">
                <a:solidFill>
                  <a:schemeClr val="bg1"/>
                </a:solidFill>
              </a:rPr>
              <a:t> 嵌套类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二维数组类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30249" y="1221082"/>
            <a:ext cx="3118228" cy="1547285"/>
            <a:chOff x="219971" y="960211"/>
            <a:chExt cx="8704055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1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5605" y="1188720"/>
            <a:ext cx="5081905" cy="400812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35862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3"/>
              <a:ext cx="6505412" cy="317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二维数组类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42627" y="1883319"/>
            <a:ext cx="2772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使用嵌套类将</a:t>
            </a:r>
            <a:r>
              <a:rPr lang="en-US" altLang="zh-CN"/>
              <a:t>Array1D </a:t>
            </a:r>
            <a:r>
              <a:rPr lang="zh-CN" altLang="en-US"/>
              <a:t>的底层实现隐藏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1260" y="1815052"/>
            <a:ext cx="48538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...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上页内容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Array1D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friend 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Array2D;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声明为友元类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~Array1D()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delete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 m_arr; 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operator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[](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idx)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m_arr[idx]; 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size_t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m_size = 0;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第二维长度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	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*m_arr = nullptr;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...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上页内容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95522" y="5300774"/>
            <a:ext cx="5081669" cy="1255580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4"/>
                <a:ext cx="8704052" cy="109084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35342" y="2418844"/>
              <a:ext cx="6505411" cy="1016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使用二维数组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21260" y="58476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Array2D&lt;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 arr(2, 2);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arr[0][0] = 1;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97362" y="1677571"/>
            <a:ext cx="3118227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思考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5523" y="1663240"/>
            <a:ext cx="5081669" cy="278292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49708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45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计算器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68259" y="1164024"/>
            <a:ext cx="600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9.3.5 </a:t>
            </a:r>
            <a:r>
              <a:rPr lang="zh-CN" altLang="en-US">
                <a:latin typeface="MicrosoftYaHei"/>
              </a:rPr>
              <a:t>节中我们实现的计算器程序有以下的代码：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261" y="2344272"/>
            <a:ext cx="4572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endParaRPr lang="en-US" altLang="zh-CN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unique_ptr&lt;Operator&gt; oo;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oo = make_unique&lt;Plus&gt;();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else 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'-'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oo = make_unique&lt;Minus&gt;();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01922" y="2275376"/>
            <a:ext cx="2519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如果我们想要为计算器</a:t>
            </a:r>
            <a:endParaRPr lang="zh-CN" altLang="en-US">
              <a:latin typeface="MicrosoftYaHei"/>
            </a:endParaRPr>
          </a:p>
          <a:p>
            <a:r>
              <a:rPr lang="zh-CN" altLang="en-US">
                <a:latin typeface="MicrosoftYaHei"/>
              </a:rPr>
              <a:t>添加新的运算符，我们</a:t>
            </a:r>
            <a:endParaRPr lang="zh-CN" altLang="en-US">
              <a:latin typeface="MicrosoftYaHei"/>
            </a:endParaRPr>
          </a:p>
          <a:p>
            <a:r>
              <a:rPr lang="zh-CN" altLang="en-US">
                <a:latin typeface="MicrosoftYaHei"/>
              </a:rPr>
              <a:t>要怎么做？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53264" y="1844763"/>
            <a:ext cx="2919141" cy="1805223"/>
            <a:chOff x="219974" y="960213"/>
            <a:chExt cx="8704052" cy="27507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960213"/>
              <a:ext cx="8704052" cy="73287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类注册机制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5770" y="1814830"/>
            <a:ext cx="5108575" cy="1606550"/>
            <a:chOff x="219974" y="2358412"/>
            <a:chExt cx="8749731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49731" cy="2763386"/>
              <a:chOff x="219974" y="1604513"/>
              <a:chExt cx="8749731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65653" y="1604513"/>
                <a:ext cx="8704052" cy="873920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791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类注册机制核心数据结构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7947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为了有利程序扩展，我们希望</a:t>
            </a:r>
            <a:r>
              <a:rPr lang="zh-CN" altLang="en-US">
                <a:solidFill>
                  <a:srgbClr val="FF0000"/>
                </a:solidFill>
              </a:rPr>
              <a:t>根据运算符的名字来自动创建相应运算符类对象</a:t>
            </a:r>
            <a:r>
              <a:rPr lang="zh-CN" altLang="en-US"/>
              <a:t>。首先我们需要实现一个</a:t>
            </a:r>
            <a:r>
              <a:rPr lang="zh-CN" altLang="en-US" b="1"/>
              <a:t>类注册机制</a:t>
            </a:r>
            <a:r>
              <a:rPr lang="zh-CN" altLang="en-US"/>
              <a:t>，我们将用如下数据结构来实现：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1260" y="2439069"/>
            <a:ext cx="4881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map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 function&lt;unique_ptr&lt;Operator&gt;()&gt;&gt;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ms_operator;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8332" y="2376978"/>
            <a:ext cx="2790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保存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类名（字符串）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和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类实例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获取方法的映射关系，使程序能够根据名称得到类的实例。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2165" y="4042068"/>
            <a:ext cx="7581266" cy="1880588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74420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571595" y="4627660"/>
            <a:ext cx="7221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map </a:t>
            </a:r>
            <a:r>
              <a:rPr lang="zh-CN" altLang="en-US">
                <a:latin typeface="MicrosoftYaHei"/>
              </a:rPr>
              <a:t>对象的关键字为</a:t>
            </a:r>
            <a:r>
              <a:rPr lang="en-US" altLang="zh-CN">
                <a:latin typeface="LMSans10-Regular-Identity-H"/>
              </a:rPr>
              <a:t>char </a:t>
            </a:r>
            <a:r>
              <a:rPr lang="zh-CN" altLang="en-US">
                <a:latin typeface="MicrosoftYaHei"/>
              </a:rPr>
              <a:t>类型，用于根据字符调用对应的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对象将返回一个指向</a:t>
            </a:r>
            <a:r>
              <a:rPr lang="en-US" altLang="zh-CN">
                <a:latin typeface="LMSans10-Regular-Identity-H"/>
              </a:rPr>
              <a:t>Operator </a:t>
            </a:r>
            <a:r>
              <a:rPr lang="zh-CN" altLang="en-US">
                <a:latin typeface="MicrosoftYaHei"/>
              </a:rPr>
              <a:t>对象的</a:t>
            </a:r>
            <a:r>
              <a:rPr lang="en-US" altLang="zh-CN">
                <a:latin typeface="LMSans10-Regular-Identity-H"/>
              </a:rPr>
              <a:t>unique_ptr</a:t>
            </a:r>
            <a:r>
              <a:rPr lang="zh-CN" altLang="en-US">
                <a:latin typeface="MicrosoftYaHei"/>
              </a:rPr>
              <a:t>，用于生成对应运算符对象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971" y="1745286"/>
            <a:ext cx="4469475" cy="4957437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2"/>
              <a:ext cx="8704052" cy="34095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定义相同名称的不同函数</a:t>
              </a:r>
              <a:endParaRPr lang="zh-CN" altLang="en-US" sz="240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3451" y="914290"/>
            <a:ext cx="8477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FFFF"/>
                </a:solidFill>
                <a:latin typeface="MicrosoftYaHei"/>
              </a:rPr>
              <a:t>	</a:t>
            </a:r>
            <a:r>
              <a:rPr lang="zh-CN" altLang="en-US"/>
              <a:t>将大量由于共同开发等原因使用的全局名字引入到同一作用域时，不可避</a:t>
            </a:r>
            <a:endParaRPr lang="zh-CN" altLang="en-US"/>
          </a:p>
          <a:p>
            <a:r>
              <a:rPr lang="zh-CN" altLang="en-US"/>
              <a:t>免会产生命名冲突，例如：</a:t>
            </a:r>
            <a:r>
              <a:rPr lang="zh-CN" altLang="en-US" sz="2400">
                <a:solidFill>
                  <a:srgbClr val="FFFFFF"/>
                </a:solidFill>
                <a:latin typeface="MicrosoftYaHei"/>
              </a:rPr>
              <a:t>模板库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51288" y="2455406"/>
            <a:ext cx="4120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//Foo.h</a:t>
            </a:r>
            <a:endParaRPr lang="en-US" altLang="zh-CN" dirty="0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 * y;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//Goo.h</a:t>
            </a:r>
            <a:endParaRPr lang="en-US" altLang="zh-CN" dirty="0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 + y;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//main.cpp</a:t>
            </a:r>
            <a:endParaRPr lang="en-US" altLang="zh-CN" dirty="0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#include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"Foo.h"</a:t>
            </a:r>
            <a:endParaRPr lang="en-US" altLang="zh-CN" dirty="0">
              <a:solidFill>
                <a:srgbClr val="C0804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#include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"Goo.h"</a:t>
            </a:r>
            <a:endParaRPr lang="en-US" altLang="zh-CN" dirty="0">
              <a:solidFill>
                <a:srgbClr val="C0804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main()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 = doSomething(2, 1);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错误：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doSomething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已经被定义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03314" y="1768320"/>
            <a:ext cx="4120712" cy="2686234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5085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3" name="矩形 2"/>
          <p:cNvSpPr/>
          <p:nvPr/>
        </p:nvSpPr>
        <p:spPr>
          <a:xfrm>
            <a:off x="4920763" y="2455406"/>
            <a:ext cx="3636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用户先在不同头文件里定义了同名的</a:t>
            </a:r>
            <a:r>
              <a:rPr lang="en-US" altLang="zh-CN">
                <a:latin typeface="LMSans10-Regular-Identity-H"/>
              </a:rPr>
              <a:t>doSomething </a:t>
            </a:r>
            <a:r>
              <a:rPr lang="zh-CN" altLang="en-US">
                <a:latin typeface="MicrosoftYaHei"/>
              </a:rPr>
              <a:t>函数</a:t>
            </a:r>
            <a:endParaRPr lang="en-US" altLang="zh-CN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main.cpp </a:t>
            </a:r>
            <a:r>
              <a:rPr lang="zh-CN" altLang="en-US">
                <a:latin typeface="MicrosoftYaHei"/>
              </a:rPr>
              <a:t>文件中的代码在引用了均包含</a:t>
            </a:r>
            <a:r>
              <a:rPr lang="en-US" altLang="zh-CN">
                <a:latin typeface="LMSans10-Regular-Identity-H"/>
              </a:rPr>
              <a:t>doSomething </a:t>
            </a:r>
            <a:r>
              <a:rPr lang="zh-CN" altLang="en-US">
                <a:latin typeface="MicrosoftYaHei"/>
              </a:rPr>
              <a:t>函数的不同头文件后，试图调用</a:t>
            </a:r>
            <a:r>
              <a:rPr lang="en-US" altLang="zh-CN">
                <a:latin typeface="LMSans10-Regular-Identity-H"/>
              </a:rPr>
              <a:t>doSomething</a:t>
            </a:r>
            <a:r>
              <a:rPr lang="zh-CN" altLang="en-US">
                <a:latin typeface="MicrosoftYaHei"/>
              </a:rPr>
              <a:t>，引发编译错误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5857" y="1814548"/>
            <a:ext cx="8022734" cy="1104822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11183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458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类注册机制核心数据结构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下面代码将自动注册</a:t>
            </a:r>
            <a:r>
              <a:rPr lang="en-US" altLang="zh-CN"/>
              <a:t>Plus </a:t>
            </a:r>
            <a:r>
              <a:rPr lang="zh-CN" altLang="en-US"/>
              <a:t>类：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45770" y="3309620"/>
            <a:ext cx="8022590" cy="1588770"/>
            <a:chOff x="219974" y="934443"/>
            <a:chExt cx="8704052" cy="277649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10605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7" name="矩形 6"/>
          <p:cNvSpPr/>
          <p:nvPr/>
        </p:nvSpPr>
        <p:spPr>
          <a:xfrm>
            <a:off x="571595" y="2398756"/>
            <a:ext cx="789699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ms_operator.emplace(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,[]()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make_unique&lt;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Plus&gt;(); });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428" y="3931817"/>
            <a:ext cx="7465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emplace </a:t>
            </a:r>
            <a:r>
              <a:rPr lang="zh-CN" altLang="en-US">
                <a:latin typeface="MicrosoftYaHei"/>
              </a:rPr>
              <a:t>函数用于向</a:t>
            </a:r>
            <a:r>
              <a:rPr lang="en-US" altLang="zh-CN">
                <a:latin typeface="LMSans10-Regular-Identity-H"/>
              </a:rPr>
              <a:t>map </a:t>
            </a:r>
            <a:r>
              <a:rPr lang="zh-CN" altLang="en-US">
                <a:latin typeface="MicrosoftYaHei"/>
              </a:rPr>
              <a:t>插入一组</a:t>
            </a:r>
            <a:r>
              <a:rPr lang="en-US" altLang="zh-CN">
                <a:latin typeface="LMSans10-Regular-Identity-H"/>
              </a:rPr>
              <a:t>char </a:t>
            </a:r>
            <a:r>
              <a:rPr lang="zh-CN" altLang="en-US">
                <a:latin typeface="MicrosoftYaHei"/>
              </a:rPr>
              <a:t>到</a:t>
            </a:r>
            <a:r>
              <a:rPr lang="en-US" altLang="zh-CN">
                <a:latin typeface="LMSans10-Regular-Identity-H"/>
              </a:rPr>
              <a:t>Operator </a:t>
            </a:r>
            <a:r>
              <a:rPr lang="zh-CN" altLang="en-US">
                <a:latin typeface="MicrosoftYaHei"/>
              </a:rPr>
              <a:t>对象生成器的映射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表达式用于初始化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3870" y="1630045"/>
            <a:ext cx="8022590" cy="113855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11183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1117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类注册机制核心数据结构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之后即可根据用算符名字自动创建该运算符类对象：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83559" y="4665312"/>
            <a:ext cx="8022734" cy="2037411"/>
            <a:chOff x="219974" y="934443"/>
            <a:chExt cx="8704052" cy="277649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71340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3559" y="3106035"/>
            <a:ext cx="8022734" cy="1104822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2"/>
                <a:ext cx="8704052" cy="11183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35342" y="2418844"/>
              <a:ext cx="6505411" cy="1154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根据名字自动创建运算符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81990" y="2208530"/>
            <a:ext cx="77863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ms_operator.emplace(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, []() {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make_unique&lt;Plus&gt;(); });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2070" y="3658446"/>
            <a:ext cx="599619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Mono8-Regular-Identity-H"/>
              </a:rPr>
              <a:t>unique_ptr&lt;Operator&gt; oo = ms_operator[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]();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61" y="5329703"/>
            <a:ext cx="7947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下标运算符调用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对象通过</a:t>
            </a: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表达式调用</a:t>
            </a:r>
            <a:r>
              <a:rPr lang="en-US" altLang="zh-CN">
                <a:latin typeface="LMSans10-Regular-Identity-H"/>
              </a:rPr>
              <a:t>make_unique</a:t>
            </a:r>
            <a:endParaRPr lang="en-US" altLang="zh-CN">
              <a:latin typeface="LMSans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make_unique </a:t>
            </a:r>
            <a:r>
              <a:rPr lang="zh-CN" altLang="en-US">
                <a:latin typeface="MicrosoftYaHei"/>
              </a:rPr>
              <a:t>将返回对应下标运算符接收的字符所对应的</a:t>
            </a:r>
            <a:r>
              <a:rPr lang="en-US" altLang="zh-CN">
                <a:latin typeface="LMSans10-Regular-Identity-H"/>
              </a:rPr>
              <a:t>Operator </a:t>
            </a:r>
            <a:r>
              <a:rPr lang="zh-CN" altLang="en-US">
                <a:latin typeface="MicrosoftYaHei"/>
              </a:rPr>
              <a:t>的</a:t>
            </a:r>
            <a:r>
              <a:rPr lang="en-US" altLang="zh-CN">
                <a:latin typeface="LMSans10-Regular-Identity-H"/>
              </a:rPr>
              <a:t>unique_ptr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38567" y="1452418"/>
            <a:ext cx="1846042" cy="4801314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3024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915" y="1424940"/>
            <a:ext cx="6927850" cy="538162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31239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236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3912" y="992316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为了方便用户注册，我们实现一个</a:t>
            </a:r>
            <a:r>
              <a:rPr lang="zh-CN" altLang="en-US" b="1"/>
              <a:t>对象工厂（</a:t>
            </a:r>
            <a:r>
              <a:rPr lang="en-US" altLang="zh-CN" b="1"/>
              <a:t>object factory</a:t>
            </a:r>
            <a:r>
              <a:rPr lang="zh-CN" altLang="en-US" b="1"/>
              <a:t>）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951" y="2094359"/>
            <a:ext cx="6928164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Factory{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public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template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typename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RegisterClass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RegisterClass(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opr)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Factory::ms_operator.emplace(opr,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	[]{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make_unique&lt;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&gt;();});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ms_operator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作用域范围内，可以直接访问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static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unique_ptr&lt;Operator&gt; create(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opr)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 = ms_operator.find(opr);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(it != ms_operator.end())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it-&gt;second();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调用关联的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lambda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private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: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静态成员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static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map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,function&lt;unique_ptr&lt;Operator&gt;()&gt;&gt; 	ms_operator;};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38566" y="2094655"/>
            <a:ext cx="18460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工厂通过嵌套类</a:t>
            </a:r>
            <a:r>
              <a:rPr lang="en-US" altLang="zh-CN">
                <a:latin typeface="LMSans10-Regular-Identity-H"/>
              </a:rPr>
              <a:t>RegisterClass </a:t>
            </a:r>
            <a:r>
              <a:rPr lang="zh-CN" altLang="en-US">
                <a:latin typeface="MicrosoftYaHei"/>
              </a:rPr>
              <a:t>的构造函数实现对其静态成员</a:t>
            </a:r>
            <a:r>
              <a:rPr lang="en-US" altLang="zh-CN">
                <a:latin typeface="LMSans10-Regular-Identity-H"/>
              </a:rPr>
              <a:t>ms_operator </a:t>
            </a:r>
            <a:r>
              <a:rPr lang="zh-CN" altLang="en-US">
                <a:latin typeface="MicrosoftYaHei"/>
              </a:rPr>
              <a:t>的类型注册功能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it-&gt;second()</a:t>
            </a:r>
            <a:r>
              <a:rPr lang="zh-CN" altLang="en-US">
                <a:latin typeface="MicrosoftYaHei"/>
              </a:rPr>
              <a:t>调用与</a:t>
            </a:r>
            <a:r>
              <a:rPr lang="en-US" altLang="zh-CN">
                <a:latin typeface="LMSans10-Regular-Identity-H"/>
              </a:rPr>
              <a:t>opr </a:t>
            </a:r>
            <a:r>
              <a:rPr lang="zh-CN" altLang="en-US">
                <a:latin typeface="MicrosoftYaHei"/>
              </a:rPr>
              <a:t>相关的</a:t>
            </a: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表达式，返回对应的对象。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10932" y="4979371"/>
            <a:ext cx="6883549" cy="1831423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54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44245" y="1355090"/>
            <a:ext cx="6927850" cy="172339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35"/>
                <a:ext cx="8704052" cy="83110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73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3912" y="992316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下面是用于注册的宏和静态成员的初始化：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99307" y="1874430"/>
            <a:ext cx="702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#define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REGISTRAR(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 Key) Factory::RegisterClass&lt;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	reg_##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(Key);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map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char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 function&lt;unique_ptr&lt;Operator&gt;()&gt;&gt; Factory::ms_operator;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966318" y="3160599"/>
            <a:ext cx="6928163" cy="1680499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5"/>
                <a:ext cx="8704052" cy="79699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35341" y="2418843"/>
              <a:ext cx="6505411" cy="482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66470" y="3753485"/>
            <a:ext cx="59067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Mono8-Regular-Identity-H"/>
              </a:rPr>
              <a:t>REGISTRAR(Plus,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en-US" altLang="zh-CN">
              <a:latin typeface="LMMono8-Regular-Identity-H"/>
              <a:ea typeface="仿宋" panose="02010609060101010101" pitchFamily="49" charset="-122"/>
            </a:endParaRPr>
          </a:p>
          <a:p>
            <a:r>
              <a:rPr lang="zh-CN" altLang="en-US" sz="2400">
                <a:latin typeface="MicrosoftYaHei"/>
              </a:rPr>
              <a:t>等价于：</a:t>
            </a:r>
            <a:endParaRPr lang="zh-CN" altLang="en-US" sz="2400">
              <a:latin typeface="MicrosoftYaHei"/>
            </a:endParaRPr>
          </a:p>
          <a:p>
            <a:r>
              <a:rPr lang="en-US" altLang="zh-CN">
                <a:latin typeface="LMMono8-Regular-Identity-H"/>
              </a:rPr>
              <a:t>Factory::RegisterClass&lt;Plus&gt; reg_Plus(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+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9307" y="5509183"/>
            <a:ext cx="636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通过宏</a:t>
            </a:r>
            <a:r>
              <a:rPr lang="en-US" altLang="zh-CN">
                <a:latin typeface="LMSans10-Regular-Identity-H"/>
              </a:rPr>
              <a:t>REGISTRAER</a:t>
            </a:r>
            <a:r>
              <a:rPr lang="zh-CN" altLang="en-US">
                <a:latin typeface="MicrosoftYaHei"/>
              </a:rPr>
              <a:t>创建嵌套类</a:t>
            </a:r>
            <a:r>
              <a:rPr lang="en-US" altLang="zh-CN">
                <a:latin typeface="LMSans10-Regular-Identity-H"/>
              </a:rPr>
              <a:t>RegisterClass </a:t>
            </a:r>
            <a:r>
              <a:rPr lang="zh-CN" altLang="en-US">
                <a:latin typeface="MicrosoftYaHei"/>
              </a:rPr>
              <a:t>的全局对象同时完成注册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Mono10-Regular-Identity-H"/>
              </a:rPr>
              <a:t>## </a:t>
            </a:r>
            <a:r>
              <a:rPr lang="zh-CN" altLang="en-US">
                <a:latin typeface="MicrosoftYaHei"/>
              </a:rPr>
              <a:t>用来连接两个语言符号，产生一个对象名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表达式用于初始化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66482" y="3821131"/>
            <a:ext cx="6883549" cy="1831423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54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21868" y="1418273"/>
            <a:ext cx="6928163" cy="2144543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71594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482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Operator 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类对象工厂 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03912" y="992316"/>
            <a:ext cx="7947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其他运算符类注册方式类似：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3287" y="4451908"/>
            <a:ext cx="636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通过宏</a:t>
            </a:r>
            <a:r>
              <a:rPr lang="en-US" altLang="zh-CN">
                <a:latin typeface="LMSans10-Regular-Identity-H"/>
              </a:rPr>
              <a:t>REGISTRAER</a:t>
            </a:r>
            <a:r>
              <a:rPr lang="zh-CN" altLang="en-US">
                <a:latin typeface="MicrosoftYaHei"/>
              </a:rPr>
              <a:t>创建嵌套类</a:t>
            </a:r>
            <a:r>
              <a:rPr lang="en-US" altLang="zh-CN">
                <a:latin typeface="LMSans10-Regular-Identity-H"/>
              </a:rPr>
              <a:t>RegisterClass </a:t>
            </a:r>
            <a:r>
              <a:rPr lang="zh-CN" altLang="en-US">
                <a:latin typeface="MicrosoftYaHei"/>
              </a:rPr>
              <a:t>的全局对象同时完成注册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Mono10-Regular-Identity-H"/>
              </a:rPr>
              <a:t>## </a:t>
            </a:r>
            <a:r>
              <a:rPr lang="zh-CN" altLang="en-US">
                <a:latin typeface="MicrosoftYaHei"/>
              </a:rPr>
              <a:t>用来连接两个语言符号，产生一个对象名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lambda </a:t>
            </a:r>
            <a:r>
              <a:rPr lang="zh-CN" altLang="en-US">
                <a:latin typeface="MicrosoftYaHei"/>
              </a:rPr>
              <a:t>表达式用于初始化</a:t>
            </a:r>
            <a:r>
              <a:rPr lang="en-US" altLang="zh-CN">
                <a:latin typeface="LMSans10-Regular-Identity-H"/>
              </a:rPr>
              <a:t>function </a:t>
            </a:r>
            <a:r>
              <a:rPr lang="zh-CN" altLang="en-US">
                <a:latin typeface="MicrosoftYaHei"/>
              </a:rPr>
              <a:t>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3294" y="2193808"/>
            <a:ext cx="4572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LMMono8-Regular-Identity-H"/>
              </a:rPr>
              <a:t>REGISTRAR(Minus,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-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en-US" altLang="zh-CN"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latin typeface="LMMono8-Regular-Identity-H"/>
              </a:rPr>
              <a:t>REGISTRAR(Multiply,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*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en-US" altLang="zh-CN"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latin typeface="LMMono8-Regular-Identity-H"/>
              </a:rPr>
              <a:t>REGISTRAR(Divide,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/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en-US" altLang="zh-CN"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latin typeface="LMMono8-Regular-Identity-H"/>
              </a:rPr>
              <a:t>REGISTRAR(Equal, 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=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latin typeface="LMMono8-Regular-Identity-H"/>
                <a:ea typeface="仿宋" panose="02010609060101010101" pitchFamily="49" charset="-122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38566" y="986246"/>
            <a:ext cx="1846042" cy="2182821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56683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952" y="955853"/>
            <a:ext cx="6928163" cy="5902147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23888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24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修改后</a:t>
              </a:r>
              <a:r>
                <a:rPr lang="en-US" altLang="zh-CN" sz="2400">
                  <a:solidFill>
                    <a:schemeClr val="bg1"/>
                  </a:solidFill>
                </a:rPr>
                <a:t>Calculator </a:t>
              </a:r>
              <a:r>
                <a:rPr lang="zh-CN" altLang="en-US" sz="2400">
                  <a:solidFill>
                    <a:schemeClr val="bg1"/>
                  </a:solidFill>
                </a:rPr>
                <a:t>类的</a:t>
              </a:r>
              <a:r>
                <a:rPr lang="en-US" altLang="zh-CN" sz="2400">
                  <a:solidFill>
                    <a:schemeClr val="bg1"/>
                  </a:solidFill>
                </a:rPr>
                <a:t>doIt </a:t>
              </a:r>
              <a:r>
                <a:rPr lang="zh-CN" altLang="en-US" sz="2400">
                  <a:solidFill>
                    <a:schemeClr val="bg1"/>
                  </a:solidFill>
                </a:rPr>
                <a:t>函数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1951" y="1533375"/>
            <a:ext cx="7300361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Calculator::doIt(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 exp)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for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 = exp.begin(); it != exp.end();)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(isNum(it))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m_num.push(readNum(it));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else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oo=Factory::create(*it++);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while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(oo-&gt;precedence() &lt;= m_opr.top()-&gt;precedence())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(m_opr.top()-&gt;symbol()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#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	break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	calculate();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(oo-&gt;symbol() !=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m_opr.push(std::move(oo));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 = m_num.top();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m_num.pop();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result;}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38670" y="1691640"/>
            <a:ext cx="184658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第</a:t>
            </a:r>
            <a:r>
              <a:rPr lang="en-US" altLang="zh-CN">
                <a:latin typeface="LMSans10-Regular-Identity-H"/>
              </a:rPr>
              <a:t>6 </a:t>
            </a:r>
            <a:r>
              <a:rPr lang="zh-CN" altLang="en-US">
                <a:latin typeface="MicrosoftYaHei"/>
              </a:rPr>
              <a:t>行代码调用</a:t>
            </a:r>
            <a:r>
              <a:rPr lang="en-US" altLang="zh-CN">
                <a:latin typeface="LMSans10-Regular-Identity-H"/>
              </a:rPr>
              <a:t>Factory::create </a:t>
            </a:r>
            <a:r>
              <a:rPr lang="zh-CN" altLang="en-US">
                <a:latin typeface="MicrosoftYaHei"/>
              </a:rPr>
              <a:t>函数，用来构造相应类型的对象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180743" y="3350501"/>
            <a:ext cx="1803865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顶角 24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/>
            </a:p>
          </p:txBody>
        </p:sp>
      </p:grpSp>
      <p:sp>
        <p:nvSpPr>
          <p:cNvPr id="4" name="矩形 3"/>
          <p:cNvSpPr/>
          <p:nvPr/>
        </p:nvSpPr>
        <p:spPr>
          <a:xfrm>
            <a:off x="7210425" y="3882390"/>
            <a:ext cx="18046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如果形参未注册，调用</a:t>
            </a:r>
            <a:r>
              <a:rPr lang="en-US" altLang="zh-CN">
                <a:latin typeface="LMSans10-Regular-Identity-H"/>
              </a:rPr>
              <a:t>create </a:t>
            </a:r>
            <a:r>
              <a:rPr lang="zh-CN" altLang="en-US">
                <a:latin typeface="MicrosoftYaHei"/>
              </a:rPr>
              <a:t>将会返回什么？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138566" y="986246"/>
            <a:ext cx="1846042" cy="2182821"/>
            <a:chOff x="219974" y="934445"/>
            <a:chExt cx="8704052" cy="226143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089457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56683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12.4</a:t>
            </a:r>
            <a:r>
              <a:rPr lang="zh-CN" altLang="en-US" sz="3200" dirty="0">
                <a:solidFill>
                  <a:schemeClr val="bg1"/>
                </a:solidFill>
              </a:rPr>
              <a:t> 嵌套类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通用计算器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952" y="955853"/>
            <a:ext cx="6928163" cy="5902147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23888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24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修改后</a:t>
              </a:r>
              <a:r>
                <a:rPr lang="en-US" altLang="zh-CN" sz="2400">
                  <a:solidFill>
                    <a:schemeClr val="bg1"/>
                  </a:solidFill>
                </a:rPr>
                <a:t>Calculator </a:t>
              </a:r>
              <a:r>
                <a:rPr lang="zh-CN" altLang="en-US" sz="2400">
                  <a:solidFill>
                    <a:schemeClr val="bg1"/>
                  </a:solidFill>
                </a:rPr>
                <a:t>类的</a:t>
              </a:r>
              <a:r>
                <a:rPr lang="en-US" altLang="zh-CN" sz="2400">
                  <a:solidFill>
                    <a:schemeClr val="bg1"/>
                  </a:solidFill>
                </a:rPr>
                <a:t>doIt </a:t>
              </a:r>
              <a:r>
                <a:rPr lang="zh-CN" altLang="en-US" sz="2400">
                  <a:solidFill>
                    <a:schemeClr val="bg1"/>
                  </a:solidFill>
                </a:rPr>
                <a:t>函数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1951" y="1533375"/>
            <a:ext cx="7300361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Calculator::doIt(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const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&amp; exp)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for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it = exp.begin(); it != exp.end();)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(isNum(it))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m_num.push(readNum(it));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else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oo=Factory::create(*it++);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while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(oo-&gt;precedence() &lt;= m_opr.top()-&gt;precedence())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(m_opr.top()-&gt;symbol() ==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#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		break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	calculate();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		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(oo-&gt;symbol() != 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)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	m_opr.push(std::move(oo));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 = m_num.top();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m_num.pop();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return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result;}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38670" y="1691640"/>
            <a:ext cx="184658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第</a:t>
            </a:r>
            <a:r>
              <a:rPr lang="en-US" altLang="zh-CN">
                <a:latin typeface="LMSans10-Regular-Identity-H"/>
              </a:rPr>
              <a:t>6 </a:t>
            </a:r>
            <a:r>
              <a:rPr lang="zh-CN" altLang="en-US">
                <a:latin typeface="MicrosoftYaHei"/>
              </a:rPr>
              <a:t>行代码调用</a:t>
            </a:r>
            <a:r>
              <a:rPr lang="en-US" altLang="zh-CN">
                <a:latin typeface="LMSans10-Regular-Identity-H"/>
              </a:rPr>
              <a:t>Factory::create </a:t>
            </a:r>
            <a:r>
              <a:rPr lang="zh-CN" altLang="en-US">
                <a:latin typeface="MicrosoftYaHei"/>
              </a:rPr>
              <a:t>函数，用来构造相应类型的对象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180743" y="3350501"/>
            <a:ext cx="1803865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矩形: 圆角 23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顶角 24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问题</a:t>
              </a:r>
              <a:endParaRPr lang="zh-CN" altLang="en-US" sz="2400"/>
            </a:p>
          </p:txBody>
        </p:sp>
      </p:grpSp>
      <p:sp>
        <p:nvSpPr>
          <p:cNvPr id="4" name="矩形 3"/>
          <p:cNvSpPr/>
          <p:nvPr/>
        </p:nvSpPr>
        <p:spPr>
          <a:xfrm>
            <a:off x="7210425" y="3882390"/>
            <a:ext cx="18046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如果形参未注册，调用</a:t>
            </a:r>
            <a:r>
              <a:rPr lang="en-US" altLang="zh-CN">
                <a:latin typeface="LMSans10-Regular-Identity-H"/>
              </a:rPr>
              <a:t>create </a:t>
            </a:r>
            <a:r>
              <a:rPr lang="zh-CN" altLang="en-US">
                <a:latin typeface="MicrosoftYaHei"/>
              </a:rPr>
              <a:t>将会返回什么？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24784" y="5075294"/>
            <a:ext cx="1803865" cy="1547285"/>
            <a:chOff x="219974" y="960211"/>
            <a:chExt cx="8704052" cy="2750729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矩形: 圆角 26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顶角 27"/>
            <p:cNvSpPr/>
            <p:nvPr/>
          </p:nvSpPr>
          <p:spPr>
            <a:xfrm>
              <a:off x="219974" y="960211"/>
              <a:ext cx="8704052" cy="94616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思考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7210181" y="5607510"/>
            <a:ext cx="1803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体会修改后代码和原始代码的区别以及改进之处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6" y="982045"/>
            <a:ext cx="6928163" cy="1375261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56420" y="2544110"/>
              <a:ext cx="6505411" cy="59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运行时类型识别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8811" y="1639546"/>
            <a:ext cx="6623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运行时类型识别（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run-time type identification, RTTI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）指的是通过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基类的指针或引用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来检查其指向的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派生类型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8810" y="2645315"/>
            <a:ext cx="7243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LMSans10-Regular-Identity-H"/>
              </a:rPr>
              <a:t>RTTI </a:t>
            </a:r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提供如下两个运算符：</a:t>
            </a:r>
            <a:endParaRPr lang="zh-CN" altLang="en-US" sz="2000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LMMono10-Regular-Identity-H"/>
              </a:rPr>
              <a:t>typeid</a:t>
            </a:r>
            <a:endParaRPr lang="en-US" altLang="zh-CN" sz="2000">
              <a:solidFill>
                <a:srgbClr val="000000"/>
              </a:solidFill>
              <a:latin typeface="LMMono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LMMono10-Regular-Identity-H"/>
              </a:rPr>
              <a:t>dynamic_cast</a:t>
            </a:r>
            <a:endParaRPr lang="en-US" altLang="zh-CN" sz="2000">
              <a:solidFill>
                <a:srgbClr val="000000"/>
              </a:solidFill>
              <a:latin typeface="LMMono10-Regular-Identity-H"/>
            </a:endParaRPr>
          </a:p>
          <a:p>
            <a:endParaRPr lang="en-US" altLang="zh-CN" sz="2000">
              <a:solidFill>
                <a:srgbClr val="000000"/>
              </a:solidFill>
              <a:latin typeface="LMMono10-Regular-Identity-H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这两个运算符作用于基类的指针或引用，如果该类型：</a:t>
            </a:r>
            <a:endParaRPr lang="zh-CN" altLang="en-US" sz="2000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含有虚函数，则返回</a:t>
            </a:r>
            <a:r>
              <a:rPr lang="zh-CN" altLang="en-US" sz="2000">
                <a:solidFill>
                  <a:srgbClr val="FF0000"/>
                </a:solidFill>
                <a:latin typeface="MicrosoftYaHei"/>
              </a:rPr>
              <a:t>基类指针或引用的动态类型</a:t>
            </a:r>
            <a:endParaRPr lang="zh-CN" altLang="en-US" sz="2000">
              <a:solidFill>
                <a:srgbClr val="FF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0000"/>
                </a:solidFill>
                <a:latin typeface="MicrosoftYaHei"/>
              </a:rPr>
              <a:t>不含有虚函数，则返回</a:t>
            </a:r>
            <a:r>
              <a:rPr lang="zh-CN" altLang="en-US" sz="2000">
                <a:solidFill>
                  <a:srgbClr val="FF0000"/>
                </a:solidFill>
                <a:latin typeface="MicrosoftYaHei"/>
              </a:rPr>
              <a:t>该类型的静态类型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——dynamic_cast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2"/>
            <a:ext cx="5081669" cy="170434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74284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748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dynamic_cast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用法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805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dynamic_cast </a:t>
            </a:r>
            <a:r>
              <a:rPr lang="zh-CN" altLang="en-US" b="1"/>
              <a:t>运算符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派生类</a:t>
            </a:r>
            <a:r>
              <a:rPr lang="zh-CN" altLang="en-US"/>
              <a:t>之间的安全转换，其使用方式有：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848640" y="1662348"/>
            <a:ext cx="2723765" cy="2112697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471107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4416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7" name="矩形 6"/>
          <p:cNvSpPr/>
          <p:nvPr/>
        </p:nvSpPr>
        <p:spPr>
          <a:xfrm>
            <a:off x="472165" y="22351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&lt;type*&gt;(expr)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&lt;type&amp;&gt;(expr)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&lt;type&amp;&amp;&gt;(expr)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03751" y="2235180"/>
            <a:ext cx="2571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三种使用方式中，</a:t>
            </a:r>
            <a:r>
              <a:rPr lang="en-US" altLang="zh-CN">
                <a:latin typeface="LMSans10-Regular-Identity-H"/>
              </a:rPr>
              <a:t>expr</a:t>
            </a:r>
            <a:endParaRPr lang="en-US" altLang="zh-CN">
              <a:latin typeface="LMSans10-Regular-Identity-H"/>
            </a:endParaRPr>
          </a:p>
          <a:p>
            <a:r>
              <a:rPr lang="zh-CN" altLang="en-US">
                <a:latin typeface="MicrosoftYaHei"/>
              </a:rPr>
              <a:t>依次必须为：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有效的指针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左值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右值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49150" y="4016369"/>
            <a:ext cx="8125827" cy="2470873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47774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21261" y="4744670"/>
            <a:ext cx="6751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成功转换的前提：</a:t>
            </a:r>
            <a:endParaRPr lang="zh-CN" altLang="en-US">
              <a:latin typeface="MicrosoftYaHei"/>
            </a:endParaRPr>
          </a:p>
          <a:p>
            <a:r>
              <a:rPr lang="en-US" altLang="zh-CN">
                <a:latin typeface="LMSans10-Regular-Identity-H"/>
              </a:rPr>
              <a:t>expr </a:t>
            </a:r>
            <a:r>
              <a:rPr lang="zh-CN" altLang="en-US">
                <a:latin typeface="MicrosoftYaHei"/>
              </a:rPr>
              <a:t>的类型必须是</a:t>
            </a:r>
            <a:r>
              <a:rPr lang="en-US" altLang="zh-CN">
                <a:latin typeface="LMSans10-Regular-Identity-H"/>
              </a:rPr>
              <a:t>type </a:t>
            </a:r>
            <a:r>
              <a:rPr lang="zh-CN" altLang="en-US">
                <a:latin typeface="MicrosoftYaHei"/>
              </a:rPr>
              <a:t>的基类、派生类或</a:t>
            </a:r>
            <a:r>
              <a:rPr lang="en-US" altLang="zh-CN">
                <a:latin typeface="LMSans10-Regular-Identity-H"/>
              </a:rPr>
              <a:t>type </a:t>
            </a:r>
            <a:r>
              <a:rPr lang="zh-CN" altLang="en-US">
                <a:latin typeface="MicrosoftYaHei"/>
              </a:rPr>
              <a:t>本身</a:t>
            </a:r>
            <a:endParaRPr lang="zh-CN" altLang="en-US">
              <a:latin typeface="MicrosoftYaHei"/>
            </a:endParaRPr>
          </a:p>
          <a:p>
            <a:r>
              <a:rPr lang="zh-CN" altLang="en-US">
                <a:latin typeface="MicrosoftYaHei"/>
              </a:rPr>
              <a:t>否则：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指针类型返回空指针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引用类型抛出</a:t>
            </a:r>
            <a:r>
              <a:rPr lang="en-US" altLang="zh-CN">
                <a:latin typeface="LMSans10-Regular-Identity-H"/>
              </a:rPr>
              <a:t>std::bad_cast </a:t>
            </a:r>
            <a:r>
              <a:rPr lang="zh-CN" altLang="en-US">
                <a:latin typeface="MicrosoftYaHei"/>
              </a:rPr>
              <a:t>异常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——dynamic_cast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1"/>
            <a:ext cx="5081669" cy="226318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6613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748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定义基类及其派生类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1261" y="1054875"/>
            <a:ext cx="805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dynamic_cast </a:t>
            </a:r>
            <a:r>
              <a:rPr lang="zh-CN" altLang="en-US" b="1"/>
              <a:t>运算符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派生类</a:t>
            </a:r>
            <a:r>
              <a:rPr lang="zh-CN" altLang="en-US"/>
              <a:t>之间的安全转换，其使用方式有：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848640" y="1662348"/>
            <a:ext cx="3094024" cy="2327158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471107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64416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9" name="矩形 8"/>
          <p:cNvSpPr/>
          <p:nvPr/>
        </p:nvSpPr>
        <p:spPr>
          <a:xfrm>
            <a:off x="5903750" y="2235180"/>
            <a:ext cx="2793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下方代码：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第一个转换</a:t>
            </a:r>
            <a:r>
              <a:rPr lang="en-US" altLang="zh-CN"/>
              <a:t>b1 </a:t>
            </a:r>
            <a:r>
              <a:rPr lang="zh-CN" altLang="en-US"/>
              <a:t>与基类对象绑定，转换失败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第二个转换</a:t>
            </a:r>
            <a:r>
              <a:rPr lang="en-US" altLang="zh-CN"/>
              <a:t>b2 </a:t>
            </a:r>
            <a:r>
              <a:rPr lang="zh-CN" altLang="en-US"/>
              <a:t>与派生类对象绑定，转换成功，执行</a:t>
            </a:r>
            <a:r>
              <a:rPr lang="en-US" altLang="zh-CN"/>
              <a:t>name 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6578" y="2162431"/>
            <a:ext cx="4855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virtual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~Base() 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struct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Derived:Base{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void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name() {}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675" y="4074160"/>
            <a:ext cx="5596255" cy="2778125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7784"/>
                <a:ext cx="8704052" cy="56613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2" y="2418843"/>
              <a:ext cx="6505411" cy="457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指针类型的</a:t>
              </a:r>
              <a:r>
                <a:rPr lang="en-US" altLang="zh-CN" sz="2400">
                  <a:solidFill>
                    <a:schemeClr val="bg1"/>
                  </a:solidFill>
                </a:rPr>
                <a:t>dynamic_cast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8785" y="4699635"/>
            <a:ext cx="530987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 *b1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Base, *b2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(Derived *d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&lt;Derived*&gt;(b1))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d-&gt;name();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转换失败，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nullptr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，不会执行此调用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(Derived *d =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dynamic_cast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&lt;Derived*&gt;(b2))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d-&gt;name();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转换成功，执行此调用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236878" y="4290097"/>
            <a:ext cx="2545052" cy="2092853"/>
            <a:chOff x="236685" y="4121029"/>
            <a:chExt cx="8704055" cy="2508321"/>
          </a:xfrm>
        </p:grpSpPr>
        <p:grpSp>
          <p:nvGrpSpPr>
            <p:cNvPr id="34" name="组合 3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矩形: 圆角 3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: 圆顶角 36"/>
              <p:cNvSpPr/>
              <p:nvPr/>
            </p:nvSpPr>
            <p:spPr>
              <a:xfrm>
                <a:off x="219974" y="1604517"/>
                <a:ext cx="8704052" cy="55570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建议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286393" y="48626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把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dynamic_cast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操作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放到条件定义里，避免出现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使用未绑定指针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的不安全操作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296274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82"/>
              <a:ext cx="8704052" cy="113901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定义相同名称的不同函数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451288" y="1688140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命名空间可以将全局作用域内有效的类名、函数名或对象名组织到一个名字下</a:t>
            </a:r>
            <a:endParaRPr lang="zh-CN" altLang="en-US"/>
          </a:p>
          <a:p>
            <a:r>
              <a:rPr lang="zh-CN" altLang="en-US"/>
              <a:t>面。即将全局作用域分割为子作用域，每个子域称为一个命名空间。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83739" y="2784543"/>
            <a:ext cx="4120712" cy="3272308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35242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1288" y="2789463"/>
            <a:ext cx="3567039" cy="2361378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60131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5907066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命名空间示例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74345" y="3513076"/>
            <a:ext cx="3419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//Foo.h</a:t>
            </a:r>
            <a:endParaRPr lang="en-US" altLang="zh-CN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Foo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y);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class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X{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46753" y="3513076"/>
            <a:ext cx="3477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定义以关键字</a:t>
            </a:r>
            <a:r>
              <a:rPr lang="en-US" altLang="zh-CN">
                <a:latin typeface="LMSans10-Regular-Identity-H"/>
              </a:rPr>
              <a:t>namespace </a:t>
            </a:r>
            <a:r>
              <a:rPr lang="zh-CN" altLang="en-US">
                <a:latin typeface="MicrosoftYaHei"/>
              </a:rPr>
              <a:t>开始，后面跟命名空间的名字</a:t>
            </a:r>
            <a:r>
              <a:rPr lang="zh-CN" altLang="en-US" i="1">
                <a:latin typeface="CMSY10"/>
              </a:rPr>
              <a:t> </a:t>
            </a:r>
            <a:endParaRPr lang="en-US" altLang="zh-CN" i="1">
              <a:latin typeface="CMSY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主体由一对花括号括起来的声明和定义组成</a:t>
            </a:r>
            <a:r>
              <a:rPr lang="zh-CN" altLang="en-US" i="1">
                <a:latin typeface="CMSY10"/>
              </a:rPr>
              <a:t> </a:t>
            </a:r>
            <a:endParaRPr lang="en-US" altLang="zh-CN" i="1">
              <a:latin typeface="CMSY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左侧代码定义了一个名为</a:t>
            </a:r>
            <a:r>
              <a:rPr lang="en-US" altLang="zh-CN">
                <a:latin typeface="LMSans10-Regular-Identity-H"/>
              </a:rPr>
              <a:t>Foo </a:t>
            </a:r>
            <a:r>
              <a:rPr lang="zh-CN" altLang="en-US">
                <a:latin typeface="MicrosoftYaHei"/>
              </a:rPr>
              <a:t>的命名空间，该命名空间包括两个成员：一个函数和一个类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——dynamic_cast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1"/>
            <a:ext cx="5794734" cy="226318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6613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563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引用类型的</a:t>
              </a:r>
              <a:r>
                <a:rPr lang="en-US" altLang="zh-CN" sz="2400">
                  <a:solidFill>
                    <a:schemeClr val="bg1"/>
                  </a:solidFill>
                </a:rPr>
                <a:t>dynamic_cast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59113" y="2248180"/>
            <a:ext cx="56564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try { //</a:t>
            </a:r>
            <a:r>
              <a:rPr lang="zh-CN" altLang="en-US"/>
              <a:t>转换失败，抛出</a:t>
            </a:r>
            <a:r>
              <a:rPr lang="en-US" altLang="zh-CN"/>
              <a:t>std::bad_cast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en-US" altLang="zh-CN"/>
              <a:t>	Derived &amp;d = dynamic_cast&lt;Derived&amp;&gt;(*b1);</a:t>
            </a:r>
            <a:endParaRPr lang="en-US" altLang="zh-CN"/>
          </a:p>
          <a:p>
            <a:r>
              <a:rPr lang="en-US" altLang="zh-CN"/>
              <a:t>}catch(std::bad_cast){</a:t>
            </a:r>
            <a:endParaRPr lang="en-US" altLang="zh-CN"/>
          </a:p>
          <a:p>
            <a:r>
              <a:rPr lang="en-US" altLang="zh-CN"/>
              <a:t>	cout &lt;&lt; "downcast␣failed" &lt;&lt; endl;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254115" y="1674495"/>
            <a:ext cx="2749550" cy="1795780"/>
            <a:chOff x="219974" y="934445"/>
            <a:chExt cx="8704052" cy="277649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471107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7868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7" name="矩形 6"/>
          <p:cNvSpPr/>
          <p:nvPr/>
        </p:nvSpPr>
        <p:spPr>
          <a:xfrm>
            <a:off x="6254115" y="2312670"/>
            <a:ext cx="28651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引用类型的</a:t>
            </a:r>
            <a:r>
              <a:rPr lang="en-US" altLang="zh-CN">
                <a:latin typeface="LMSans10-Regular-Identity-H"/>
              </a:rPr>
              <a:t>dynamic_cast</a:t>
            </a:r>
            <a:r>
              <a:rPr lang="zh-CN" altLang="en-US">
                <a:latin typeface="MicrosoftYaHei"/>
              </a:rPr>
              <a:t>转换失败时将抛出</a:t>
            </a:r>
            <a:r>
              <a:rPr lang="en-US" altLang="zh-CN">
                <a:latin typeface="LMSans10-Regular-Identity-H"/>
              </a:rPr>
              <a:t>std::bad_cast</a:t>
            </a:r>
            <a:r>
              <a:rPr lang="zh-CN" altLang="en-US">
                <a:latin typeface="MicrosoftYaHei"/>
              </a:rPr>
              <a:t>异常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1261" y="1054875"/>
            <a:ext cx="805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b="1"/>
              <a:t> dynamic_cast </a:t>
            </a:r>
            <a:r>
              <a:rPr lang="zh-CN" altLang="en-US" b="1"/>
              <a:t>运算符</a:t>
            </a:r>
            <a:r>
              <a:rPr lang="zh-CN" altLang="en-US"/>
              <a:t>用于</a:t>
            </a:r>
            <a:r>
              <a:rPr lang="zh-CN" altLang="en-US">
                <a:solidFill>
                  <a:srgbClr val="FF0000"/>
                </a:solidFill>
              </a:rPr>
              <a:t>基类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派生类</a:t>
            </a:r>
            <a:r>
              <a:rPr lang="zh-CN" altLang="en-US"/>
              <a:t>之间的安全转换，其使用方式有：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——typeid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40" y="1653571"/>
            <a:ext cx="5006169" cy="130519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981667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563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typeid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使用格式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620625" y="1674641"/>
            <a:ext cx="3271706" cy="2568745"/>
            <a:chOff x="219974" y="934445"/>
            <a:chExt cx="8704052" cy="263721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55779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718451" y="1089925"/>
            <a:ext cx="4511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MicrosoftYaHei-Bold"/>
              </a:rPr>
              <a:t>关键字</a:t>
            </a:r>
            <a:r>
              <a:rPr lang="en-US" altLang="zh-CN" sz="2000" b="1">
                <a:latin typeface="LMMonoLt10-Bold-Identity-H"/>
              </a:rPr>
              <a:t>typeid </a:t>
            </a:r>
            <a:r>
              <a:rPr lang="zh-CN" altLang="en-US" sz="2000">
                <a:latin typeface="MicrosoftYaHei"/>
              </a:rPr>
              <a:t>用来查询一个类型的信息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464222" y="22349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(type)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(expr)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38769" y="2234966"/>
            <a:ext cx="31843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如果表达式类型是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类类且包含虚成员函数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，那么需要在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运行时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计算并返回表达式的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动态类型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；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否则，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typeid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运算将返回表达式的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静态类型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，在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编译时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获得。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——typeid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675" y="1847215"/>
            <a:ext cx="8168005" cy="256476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11"/>
                <a:ext cx="8704052" cy="53529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2" y="2418843"/>
              <a:ext cx="6505411" cy="4960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typeid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使用格式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sz="2000"/>
              <a:t>typeid </a:t>
            </a:r>
            <a:r>
              <a:rPr lang="zh-CN" altLang="en-US" sz="2000"/>
              <a:t>操作符的返回结果是名为</a:t>
            </a:r>
            <a:r>
              <a:rPr lang="en-US" altLang="zh-CN" sz="2000"/>
              <a:t>type_info </a:t>
            </a:r>
            <a:r>
              <a:rPr lang="zh-CN" altLang="en-US" sz="2000"/>
              <a:t>的标准库类型对象的引用。其支持的操作如下：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464222" y="2570440"/>
            <a:ext cx="7372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t1 == t2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如果两个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type_info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类型相同，则返回真；否则返回假</a:t>
            </a:r>
            <a:endParaRPr lang="zh-CN" altLang="en-US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t1 != t2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如果两个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type_info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类型不同，则返回真；否则返回假</a:t>
            </a:r>
            <a:endParaRPr lang="zh-CN" altLang="en-US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t.name()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返回类型的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风格字符串，类型名字用系统相关的方法产生</a:t>
            </a:r>
            <a:endParaRPr lang="zh-CN" altLang="en-US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t1.before(t2) 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</a:t>
            </a:r>
            <a:r>
              <a:rPr lang="en-US" altLang="zh-CN">
                <a:solidFill>
                  <a:srgbClr val="0000FF"/>
                </a:solidFill>
                <a:latin typeface="LMMono8-Regular-Identity-H"/>
                <a:ea typeface="仿宋" panose="02010609060101010101" pitchFamily="49" charset="-122"/>
              </a:rPr>
              <a:t>bool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值，表示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t1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类型是否出现在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t2</a:t>
            </a:r>
            <a:r>
              <a:rPr lang="zh-CN" altLang="en-US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类型之前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20839" y="4828147"/>
            <a:ext cx="8168049" cy="1234566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89989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建议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4020" y="5302891"/>
            <a:ext cx="808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	name </a:t>
            </a:r>
            <a:r>
              <a:rPr lang="zh-CN" altLang="en-US">
                <a:latin typeface="MicrosoftYaHei"/>
              </a:rPr>
              <a:t>成员返回的类型名与程序中使用的类型名并不一定一致，具体由编译器的实现决定。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12.5</a:t>
            </a:r>
            <a:r>
              <a:rPr lang="zh-CN" altLang="en-US" sz="3200">
                <a:solidFill>
                  <a:schemeClr val="bg1"/>
                </a:solidFill>
              </a:rPr>
              <a:t> 运行时类型识别</a:t>
            </a:r>
            <a:r>
              <a:rPr lang="en-US" altLang="zh-CN" sz="2000">
                <a:solidFill>
                  <a:schemeClr val="bg1"/>
                </a:solidFill>
              </a:rPr>
              <a:t>——typeid</a:t>
            </a:r>
            <a:r>
              <a:rPr lang="zh-CN" altLang="en-US" sz="2000">
                <a:solidFill>
                  <a:schemeClr val="bg1"/>
                </a:solidFill>
              </a:rPr>
              <a:t>运算符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675" y="1847215"/>
            <a:ext cx="8168005" cy="213487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71646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5959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typeid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比较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en-US" altLang="zh-CN" sz="2000"/>
              <a:t>typeid </a:t>
            </a:r>
            <a:r>
              <a:rPr lang="zh-CN" altLang="en-US" sz="2000"/>
              <a:t>常用于比较两个表达式的类型是否相同，或一个表达式的类型是否与指定类型一致：</a:t>
            </a:r>
            <a:endParaRPr lang="zh-CN" altLang="en-US" sz="2000"/>
          </a:p>
        </p:txBody>
      </p:sp>
      <p:grpSp>
        <p:nvGrpSpPr>
          <p:cNvPr id="23" name="组合 22"/>
          <p:cNvGrpSpPr/>
          <p:nvPr/>
        </p:nvGrpSpPr>
        <p:grpSpPr>
          <a:xfrm>
            <a:off x="320839" y="4316337"/>
            <a:ext cx="8168049" cy="1234566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999402"/>
                <a:ext cx="8704052" cy="1944203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89989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468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建议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20836" y="4969215"/>
            <a:ext cx="808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	</a:t>
            </a:r>
            <a:r>
              <a:rPr lang="zh-CN" altLang="en-US"/>
              <a:t>此处</a:t>
            </a:r>
            <a:r>
              <a:rPr lang="en-US" altLang="zh-CN"/>
              <a:t>typeid </a:t>
            </a:r>
            <a:r>
              <a:rPr lang="zh-CN" altLang="en-US"/>
              <a:t>作用于*</a:t>
            </a:r>
            <a:r>
              <a:rPr lang="en-US" altLang="zh-CN"/>
              <a:t>b </a:t>
            </a:r>
            <a:r>
              <a:rPr lang="zh-CN" altLang="en-US"/>
              <a:t>而非</a:t>
            </a:r>
            <a:r>
              <a:rPr lang="en-US" altLang="zh-CN"/>
              <a:t>b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4419" y="2520995"/>
            <a:ext cx="7757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 *d 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new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Derived;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Base *b = d;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(*d) ==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(*b)) {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p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是否指向同一类型对象</a:t>
            </a:r>
            <a:r>
              <a:rPr lang="zh-CN" altLang="en-US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*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(*b) == </a:t>
            </a:r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typeid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(Derived))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b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是否指向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Derived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类型对象</a:t>
            </a:r>
            <a:r>
              <a:rPr lang="zh-CN" altLang="en-US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*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51415" y="2726903"/>
            <a:ext cx="8308165" cy="1769597"/>
            <a:chOff x="219974" y="934444"/>
            <a:chExt cx="8704052" cy="2637213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矩形: 圆角 3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顶角 31"/>
            <p:cNvSpPr/>
            <p:nvPr/>
          </p:nvSpPr>
          <p:spPr>
            <a:xfrm>
              <a:off x="219974" y="934444"/>
              <a:ext cx="8704052" cy="81396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12.6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r>
              <a:rPr lang="en-US" altLang="zh-CN" sz="3200">
                <a:solidFill>
                  <a:schemeClr val="bg1"/>
                </a:solidFill>
              </a:rPr>
              <a:t>union</a:t>
            </a:r>
            <a:r>
              <a:rPr lang="zh-CN" altLang="en-US" sz="32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矩形: 圆角 2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: 圆顶角 28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56420" y="2544110"/>
              <a:ext cx="6505411" cy="927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union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84418" y="1799858"/>
            <a:ext cx="783746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一种特殊的复合数据类型，可以实现一个对象用作多种数据类型的作用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419" y="3429000"/>
            <a:ext cx="751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可以包含多个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共享同一段内存空间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的数据成员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占用的空间大小取决于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内存占用最大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的数据成员类型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使用时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只有一个数据成员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处于激活状态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12.6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union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定义</a:t>
            </a:r>
            <a:r>
              <a:rPr lang="en-US" altLang="zh-CN" sz="2000" dirty="0">
                <a:solidFill>
                  <a:schemeClr val="bg1"/>
                </a:solidFill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837" y="1488844"/>
            <a:ext cx="3319985" cy="2078699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71646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1" y="2418843"/>
              <a:ext cx="6505411" cy="613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union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定义</a:t>
            </a:r>
            <a:r>
              <a:rPr lang="en-US" altLang="zh-CN" sz="2000" dirty="0"/>
              <a:t>union </a:t>
            </a:r>
            <a:r>
              <a:rPr lang="zh-CN" altLang="en-US" sz="2000" dirty="0"/>
              <a:t>类型方法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44756" y="20869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union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ID {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char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char_type;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int_type;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	long long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llong_type;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};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118072" y="1499550"/>
            <a:ext cx="4212196" cy="2677836"/>
            <a:chOff x="219974" y="934444"/>
            <a:chExt cx="8704052" cy="2637213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4"/>
              <a:ext cx="8704052" cy="54406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8" name="矩形 7"/>
          <p:cNvSpPr/>
          <p:nvPr/>
        </p:nvSpPr>
        <p:spPr>
          <a:xfrm>
            <a:off x="4314144" y="2312436"/>
            <a:ext cx="3820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定义了名为</a:t>
            </a:r>
            <a:r>
              <a:rPr lang="en-US" altLang="zh-CN">
                <a:latin typeface="LMSans10-Regular-Identity-H"/>
              </a:rPr>
              <a:t>ID </a:t>
            </a:r>
            <a:r>
              <a:rPr lang="zh-CN" altLang="en-US">
                <a:latin typeface="MicrosoftYaHei"/>
              </a:rPr>
              <a:t>的</a:t>
            </a:r>
            <a:r>
              <a:rPr lang="en-US" altLang="zh-CN">
                <a:latin typeface="LMSans10-Regular-Identity-H"/>
              </a:rPr>
              <a:t>union </a:t>
            </a:r>
            <a:r>
              <a:rPr lang="zh-CN" altLang="en-US">
                <a:latin typeface="MicrosoftYaHei"/>
              </a:rPr>
              <a:t>类型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ID </a:t>
            </a:r>
            <a:r>
              <a:rPr lang="zh-CN" altLang="en-US">
                <a:latin typeface="MicrosoftYaHei"/>
              </a:rPr>
              <a:t>类对象可用于存储</a:t>
            </a:r>
            <a:r>
              <a:rPr lang="en-US" altLang="zh-CN">
                <a:latin typeface="LMSans10-Regular-Identity-H"/>
              </a:rPr>
              <a:t>char</a:t>
            </a:r>
            <a:r>
              <a:rPr lang="zh-CN" altLang="en-US">
                <a:latin typeface="MicrosoftYaHei"/>
              </a:rPr>
              <a:t>、</a:t>
            </a:r>
            <a:r>
              <a:rPr lang="en-US" altLang="zh-CN">
                <a:latin typeface="LMSans10-Regular-Identity-H"/>
              </a:rPr>
              <a:t>int</a:t>
            </a:r>
            <a:r>
              <a:rPr lang="zh-CN" altLang="en-US">
                <a:latin typeface="MicrosoftYaHei"/>
              </a:rPr>
              <a:t>、</a:t>
            </a:r>
            <a:r>
              <a:rPr lang="en-US" altLang="zh-CN">
                <a:latin typeface="LMSans10-Regular-Identity-H"/>
              </a:rPr>
              <a:t>long </a:t>
            </a:r>
            <a:r>
              <a:rPr lang="zh-CN" altLang="en-US">
                <a:latin typeface="MicrosoftYaHei"/>
              </a:rPr>
              <a:t>类型数据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ID </a:t>
            </a:r>
            <a:r>
              <a:rPr lang="zh-CN" altLang="en-US">
                <a:latin typeface="MicrosoftYaHei"/>
              </a:rPr>
              <a:t>类型对象占用内存长度和</a:t>
            </a:r>
            <a:r>
              <a:rPr lang="en-US" altLang="zh-CN">
                <a:latin typeface="LMSans10-Regular-Identity-H"/>
              </a:rPr>
              <a:t>long </a:t>
            </a:r>
            <a:r>
              <a:rPr lang="zh-CN" altLang="en-US">
                <a:latin typeface="MicrosoftYaHei"/>
              </a:rPr>
              <a:t>类型长度相同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12.6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union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675" y="1489075"/>
            <a:ext cx="6315075" cy="327977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84"/>
                <a:ext cx="8704052" cy="39864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387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union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4222" y="968505"/>
            <a:ext cx="8168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sz="2000" dirty="0"/>
              <a:t>union </a:t>
            </a:r>
            <a:r>
              <a:rPr lang="zh-CN" altLang="en-US" sz="2000" dirty="0"/>
              <a:t>类型方法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791941" y="1488845"/>
            <a:ext cx="2217835" cy="3368381"/>
            <a:chOff x="219974" y="934445"/>
            <a:chExt cx="8704052" cy="263721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5"/>
              <a:ext cx="8704052" cy="44332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477086" y="2152349"/>
            <a:ext cx="6088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ID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{</a:t>
            </a:r>
            <a:r>
              <a:rPr lang="en-US" altLang="zh-CN" dirty="0">
                <a:solidFill>
                  <a:srgbClr val="C08040"/>
                </a:solidFill>
                <a:latin typeface="LMMono9-Regular-Identity-H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  <a:ea typeface="仿宋" panose="02010609060101010101" pitchFamily="49" charset="-122"/>
              </a:rPr>
              <a:t>};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构造一个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ID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类对象并为第一个成员赋值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wang.char_type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a</a:t>
            </a:r>
            <a:endParaRPr lang="en-US" altLang="zh-CN" dirty="0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wang.int_type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1001;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激活使用第二个成员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wang.int_type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1001</a:t>
            </a:r>
            <a:endParaRPr lang="en-US" altLang="zh-CN" dirty="0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wang.llong_type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20171001001;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激活使用第三个成员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wang.llong_type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20171001001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01361" y="2183745"/>
            <a:ext cx="22178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使用花括号可对其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第一个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数据成员赋值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MicrosoftYaHei"/>
              </a:rPr>
              <a:t>赋值后其他成员将处于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未定义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状态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ID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类型对象占用内存长度和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long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类型长度相同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12.6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union</a:t>
            </a:r>
            <a:r>
              <a:rPr lang="zh-CN" altLang="en-US" sz="3200" dirty="0">
                <a:solidFill>
                  <a:schemeClr val="bg1"/>
                </a:solidFill>
              </a:rPr>
              <a:t>类型</a:t>
            </a:r>
            <a:r>
              <a:rPr lang="en-US" altLang="zh-CN" sz="2000" dirty="0">
                <a:solidFill>
                  <a:schemeClr val="bg1"/>
                </a:solidFill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</a:rPr>
              <a:t>定义</a:t>
            </a:r>
            <a:r>
              <a:rPr lang="en-US" altLang="zh-CN" sz="2000" dirty="0">
                <a:solidFill>
                  <a:schemeClr val="bg1"/>
                </a:solidFill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70505" y="1262744"/>
            <a:ext cx="8168049" cy="3133087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899288"/>
                <a:ext cx="8704052" cy="2044317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39488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4921" y="1960193"/>
            <a:ext cx="457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LMSans10-Regular-Identity-H"/>
              </a:rPr>
              <a:t>class </a:t>
            </a:r>
            <a:r>
              <a:rPr lang="zh-CN" altLang="en-US" sz="2000">
                <a:latin typeface="MicrosoftYaHei"/>
              </a:rPr>
              <a:t>的大多特征适用于</a:t>
            </a:r>
            <a:r>
              <a:rPr lang="en-US" altLang="zh-CN" sz="2000">
                <a:latin typeface="LMSans10-Regular-Identity-H"/>
              </a:rPr>
              <a:t>union</a:t>
            </a:r>
            <a:r>
              <a:rPr lang="zh-CN" altLang="en-US" sz="2000">
                <a:latin typeface="MicrosoftYaHei"/>
              </a:rPr>
              <a:t>：</a:t>
            </a:r>
            <a:endParaRPr lang="zh-CN" altLang="en-US" sz="2000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YaHei"/>
              </a:rPr>
              <a:t>其数据成员可用</a:t>
            </a:r>
            <a:r>
              <a:rPr lang="en-US" altLang="zh-CN" sz="2000">
                <a:latin typeface="LMSans10-Regular-Identity-H"/>
              </a:rPr>
              <a:t>private</a:t>
            </a:r>
            <a:r>
              <a:rPr lang="zh-CN" altLang="en-US" sz="2000">
                <a:latin typeface="MicrosoftYaHei"/>
              </a:rPr>
              <a:t>、</a:t>
            </a:r>
            <a:r>
              <a:rPr lang="en-US" altLang="zh-CN" sz="2000">
                <a:latin typeface="LMSans10-Regular-Identity-H"/>
              </a:rPr>
              <a:t>public </a:t>
            </a:r>
            <a:r>
              <a:rPr lang="zh-CN" altLang="en-US" sz="2000">
                <a:latin typeface="MicrosoftYaHei"/>
              </a:rPr>
              <a:t>和</a:t>
            </a:r>
            <a:r>
              <a:rPr lang="en-US" altLang="zh-CN" sz="2000">
                <a:latin typeface="LMSans10-Regular-Identity-H"/>
              </a:rPr>
              <a:t>protected </a:t>
            </a:r>
            <a:r>
              <a:rPr lang="zh-CN" altLang="en-US" sz="2000">
                <a:latin typeface="MicrosoftYaHei"/>
              </a:rPr>
              <a:t>修饰，默认为</a:t>
            </a:r>
            <a:r>
              <a:rPr lang="en-US" altLang="zh-CN" sz="2000">
                <a:latin typeface="LMSans10-Regular-Identity-H"/>
              </a:rPr>
              <a:t>public</a:t>
            </a:r>
            <a:endParaRPr lang="en-US" altLang="zh-CN" sz="2000">
              <a:latin typeface="LMSans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YaHei"/>
              </a:rPr>
              <a:t>可以定义成员函数</a:t>
            </a:r>
            <a:endParaRPr lang="en-US" altLang="zh-CN" sz="2000">
              <a:latin typeface="MicrosoftYaHei"/>
            </a:endParaRPr>
          </a:p>
          <a:p>
            <a:r>
              <a:rPr lang="zh-CN" altLang="en-US" sz="2000">
                <a:latin typeface="MicrosoftYaHei"/>
              </a:rPr>
              <a:t>但另一些特征</a:t>
            </a:r>
            <a:r>
              <a:rPr lang="en-US" altLang="zh-CN" sz="2000">
                <a:latin typeface="LMSans10-Regular-Identity-H"/>
              </a:rPr>
              <a:t>union </a:t>
            </a:r>
            <a:r>
              <a:rPr lang="zh-CN" altLang="en-US" sz="2000">
                <a:latin typeface="MicrosoftYaHei"/>
              </a:rPr>
              <a:t>不具备：</a:t>
            </a:r>
            <a:endParaRPr lang="zh-CN" altLang="en-US" sz="2000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MicrosoftYaHei"/>
              </a:rPr>
              <a:t>不能包含引用类型的数据成员</a:t>
            </a:r>
            <a:endParaRPr lang="zh-CN" altLang="en-US" sz="2000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Sans10-Regular-Identity-H"/>
              </a:rPr>
              <a:t>union </a:t>
            </a:r>
            <a:r>
              <a:rPr lang="zh-CN" altLang="en-US" sz="2000">
                <a:latin typeface="MicrosoftYaHei"/>
              </a:rPr>
              <a:t>类不具备继承特性</a:t>
            </a:r>
            <a:endParaRPr lang="zh-CN" altLang="en-US" sz="2000"/>
          </a:p>
        </p:txBody>
      </p:sp>
      <p:grpSp>
        <p:nvGrpSpPr>
          <p:cNvPr id="28" name="组合 27"/>
          <p:cNvGrpSpPr/>
          <p:nvPr/>
        </p:nvGrpSpPr>
        <p:grpSpPr>
          <a:xfrm>
            <a:off x="308249" y="4687806"/>
            <a:ext cx="8168049" cy="1799436"/>
            <a:chOff x="236685" y="4121029"/>
            <a:chExt cx="8704055" cy="2508321"/>
          </a:xfrm>
        </p:grpSpPr>
        <p:grpSp>
          <p:nvGrpSpPr>
            <p:cNvPr id="29" name="组合 28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1" y="1899287"/>
                <a:ext cx="8704052" cy="204431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04517"/>
                <a:ext cx="8704052" cy="68755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64920" y="5257533"/>
            <a:ext cx="7696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另外：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如成员为类类型，状态变化时将调用其构造</a:t>
            </a:r>
            <a:r>
              <a:rPr lang="en-US" altLang="zh-CN">
                <a:latin typeface="LMSans10-Regular-Identity-H"/>
              </a:rPr>
              <a:t>/</a:t>
            </a:r>
            <a:r>
              <a:rPr lang="zh-CN" altLang="en-US">
                <a:latin typeface="MicrosoftYaHei"/>
              </a:rPr>
              <a:t>析构函数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使用时必须清楚使用的是哪一个成员，错误使用会导致崩溃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1155" y="4653280"/>
            <a:ext cx="6315075" cy="1429385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8251"/>
                <a:ext cx="8704052" cy="89866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0" y="2418843"/>
              <a:ext cx="6505410" cy="89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make_tuple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函数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5" y="2703724"/>
            <a:ext cx="6314855" cy="149978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8518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476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对象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22520" y="2694863"/>
            <a:ext cx="2217835" cy="1684191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8003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56420" y="2544109"/>
              <a:ext cx="6505411" cy="983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7107" y="1745440"/>
            <a:ext cx="7275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tuple</a:t>
            </a:r>
            <a:r>
              <a:rPr lang="zh-CN" altLang="en-US">
                <a:latin typeface="MicrosoftYaHei"/>
              </a:rPr>
              <a:t>（元组）是固定大小的异类值集合，它是泛化的</a:t>
            </a:r>
            <a:r>
              <a:rPr lang="en-US" altLang="zh-CN">
                <a:latin typeface="LMSans10-Regular-Identity-H"/>
              </a:rPr>
              <a:t>pair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106" y="3272126"/>
            <a:ext cx="594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list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 dirty="0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&gt;&gt; book(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	"title1"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,58.99,2017,{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"Mandy"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"Lisha"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"Rosieta"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});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15037" y="3298091"/>
            <a:ext cx="167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对象必须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直接初始化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7365" y="5252720"/>
            <a:ext cx="59162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book2 = make_tuple(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"title2"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), 68.99,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	2017, 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list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&gt;{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"Mandy"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"Lisha"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,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"Rosieta"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});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822519" y="4648800"/>
            <a:ext cx="2217835" cy="1684191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矩形: 圆角 33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顶角 34"/>
            <p:cNvSpPr/>
            <p:nvPr/>
          </p:nvSpPr>
          <p:spPr>
            <a:xfrm>
              <a:off x="219974" y="934443"/>
              <a:ext cx="8704052" cy="8003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>
          <a:xfrm>
            <a:off x="6901361" y="5154767"/>
            <a:ext cx="2217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make_tuple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使我们可以利用</a:t>
            </a:r>
            <a:r>
              <a:rPr lang="en-US" altLang="zh-CN">
                <a:solidFill>
                  <a:srgbClr val="FF0000"/>
                </a:solidFill>
                <a:latin typeface="LMSans10-Regular-Identity-H"/>
              </a:rPr>
              <a:t>auto 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推导类型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而不必显式指定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8609" y="1191261"/>
            <a:ext cx="7961933" cy="187948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865"/>
                <a:ext cx="8704052" cy="71107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610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访问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成员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8474" y="3726135"/>
            <a:ext cx="7059112" cy="1684191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矩形: 圆角 33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顶角 34"/>
            <p:cNvSpPr/>
            <p:nvPr/>
          </p:nvSpPr>
          <p:spPr>
            <a:xfrm>
              <a:off x="219974" y="934443"/>
              <a:ext cx="8704052" cy="8003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322120" y="1767289"/>
            <a:ext cx="7852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item1= get&lt;0&gt;(book);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访问第一个元素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get&lt;1&gt;(book) = 48.99;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对第二个元素赋值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for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&amp;i : get&lt;3&gt;(book))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使用范围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for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访问第四个成员的所有元素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	cout &lt;&lt; i &lt;&lt;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 "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7777" y="4357931"/>
            <a:ext cx="6821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使用标准库函数模板</a:t>
            </a:r>
            <a:r>
              <a:rPr lang="en-US" altLang="zh-CN">
                <a:latin typeface="LMSans10-Regular-Identity-H"/>
              </a:rPr>
              <a:t>get </a:t>
            </a:r>
            <a:r>
              <a:rPr lang="zh-CN" altLang="en-US">
                <a:latin typeface="MicrosoftYaHei"/>
              </a:rPr>
              <a:t>来获取</a:t>
            </a:r>
            <a:r>
              <a:rPr lang="en-US" altLang="zh-CN">
                <a:latin typeface="LMSans10-Regular-Identity-H"/>
              </a:rPr>
              <a:t>tuple </a:t>
            </a:r>
            <a:r>
              <a:rPr lang="zh-CN" altLang="en-US">
                <a:latin typeface="MicrosoftYaHei"/>
              </a:rPr>
              <a:t>的成员</a:t>
            </a:r>
            <a:endParaRPr lang="en-US" altLang="zh-CN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使用</a:t>
            </a:r>
            <a:r>
              <a:rPr lang="en-US" altLang="zh-CN">
                <a:latin typeface="LMSans10-Regular-Identity-H"/>
              </a:rPr>
              <a:t>get </a:t>
            </a:r>
            <a:r>
              <a:rPr lang="zh-CN" altLang="en-US">
                <a:latin typeface="MicrosoftYaHei"/>
              </a:rPr>
              <a:t>时需提供一个整型常量表达式实参，如</a:t>
            </a:r>
            <a:r>
              <a:rPr lang="en-US" altLang="zh-CN">
                <a:latin typeface="LMMono10-Regular-Identity-H"/>
              </a:rPr>
              <a:t>get&lt;0&gt; </a:t>
            </a:r>
            <a:r>
              <a:rPr lang="zh-CN" altLang="en-US">
                <a:latin typeface="MicrosoftYaHei"/>
              </a:rPr>
              <a:t>表示第一个成员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一个命名空间是可以不连续的。通常情况下，我们将命名空间成员声明放到头文件中，实现放在源文件，从而达到接口和实现分离的目的。例如：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80723" y="1860950"/>
            <a:ext cx="3475871" cy="271758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2771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0"/>
            <a:ext cx="4747382" cy="3892523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36531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5907066" cy="461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命名空间示例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29341" y="26614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//Foo.h</a:t>
            </a:r>
            <a:endParaRPr lang="en-US" altLang="zh-CN" dirty="0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Foo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class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X{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/*...*/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//Foo.cpp</a:t>
            </a:r>
            <a:endParaRPr lang="en-US" altLang="zh-CN" dirty="0">
              <a:solidFill>
                <a:srgbClr val="008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Foo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	X g_x;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 {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/*...*/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80116" y="2582731"/>
            <a:ext cx="3082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YaHei"/>
              </a:rPr>
              <a:t>已经在头文件</a:t>
            </a:r>
            <a:r>
              <a:rPr lang="en-US" altLang="zh-CN" dirty="0">
                <a:latin typeface="LMSans10-Regular-Identity-H"/>
              </a:rPr>
              <a:t>Foo.h</a:t>
            </a:r>
            <a:r>
              <a:rPr lang="zh-CN" altLang="en-US" dirty="0">
                <a:latin typeface="MicrosoftYaHei"/>
              </a:rPr>
              <a:t>中定义了命名空间</a:t>
            </a:r>
            <a:r>
              <a:rPr lang="en-US" altLang="zh-CN" dirty="0">
                <a:latin typeface="LMSans10-Regular-Identity-H"/>
              </a:rPr>
              <a:t>Foo</a:t>
            </a:r>
            <a:r>
              <a:rPr lang="en-US" altLang="zh-CN" i="1" dirty="0">
                <a:latin typeface="CMSY10"/>
              </a:rPr>
              <a:t> </a:t>
            </a:r>
            <a:endParaRPr lang="en-US" altLang="zh-CN" i="1" dirty="0">
              <a:latin typeface="CMSY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LMSans10-Regular-Identity-H"/>
              </a:rPr>
              <a:t>Foo.cpp </a:t>
            </a:r>
            <a:r>
              <a:rPr lang="zh-CN" altLang="en-US" dirty="0">
                <a:latin typeface="MicrosoftYaHei"/>
              </a:rPr>
              <a:t>源文件中，打开命名空间</a:t>
            </a:r>
            <a:r>
              <a:rPr lang="en-US" altLang="zh-CN" dirty="0">
                <a:latin typeface="LMSans10-Regular-Identity-H"/>
              </a:rPr>
              <a:t>Foo</a:t>
            </a:r>
            <a:r>
              <a:rPr lang="zh-CN" altLang="en-US" dirty="0">
                <a:latin typeface="MicrosoftYaHei"/>
              </a:rPr>
              <a:t>，同时为它新增成员</a:t>
            </a:r>
            <a:r>
              <a:rPr lang="en-US" altLang="zh-CN" dirty="0">
                <a:latin typeface="LMSans10-Regular-Identity-H"/>
              </a:rPr>
              <a:t>g_x </a:t>
            </a:r>
            <a:r>
              <a:rPr lang="zh-CN" altLang="en-US" dirty="0">
                <a:latin typeface="MicrosoftYaHei"/>
              </a:rPr>
              <a:t>以及函数</a:t>
            </a:r>
            <a:r>
              <a:rPr lang="en-US" altLang="zh-CN" dirty="0">
                <a:latin typeface="LMSans10-Regular-Identity-H"/>
              </a:rPr>
              <a:t>doSomething </a:t>
            </a:r>
            <a:r>
              <a:rPr lang="zh-CN" altLang="en-US" dirty="0">
                <a:latin typeface="MicrosoftYaHei"/>
              </a:rPr>
              <a:t>的实现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3" y="1273310"/>
            <a:ext cx="5051097" cy="167533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73134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761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比较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对象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72480" y="1299845"/>
            <a:ext cx="2794635" cy="2384425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275516"/>
              <a:ext cx="8704052" cy="229614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5573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581525" y="18894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(book &lt; book2)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(book == book2) {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2909" y="1889431"/>
            <a:ext cx="2674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两个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可比较的条件：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solidFill>
                  <a:srgbClr val="000000"/>
                </a:solidFill>
                <a:latin typeface="CMSY1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成员数量相等</a:t>
            </a:r>
            <a:endParaRPr lang="zh-CN" altLang="en-US">
              <a:solidFill>
                <a:srgbClr val="000000"/>
              </a:solidFill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>
                <a:solidFill>
                  <a:srgbClr val="000000"/>
                </a:solidFill>
                <a:latin typeface="CMSY1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对应成员可以比较比较的规则为按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字典顺序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比较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中的值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1414" y="4191276"/>
            <a:ext cx="4659956" cy="2042273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7783"/>
                <a:ext cx="8704052" cy="626576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0" y="2418843"/>
              <a:ext cx="6505410" cy="62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函数的解包操作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——tuple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1367155"/>
            <a:ext cx="6315075" cy="270383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7711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47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使用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tie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函数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68885" y="1367104"/>
            <a:ext cx="2217835" cy="2061896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6897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13680" y="4191000"/>
            <a:ext cx="3716655" cy="2296795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矩形: 圆角 33"/>
            <p:cNvSpPr/>
            <p:nvPr/>
          </p:nvSpPr>
          <p:spPr>
            <a:xfrm>
              <a:off x="219974" y="1331824"/>
              <a:ext cx="8704052" cy="22398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顶角 34"/>
            <p:cNvSpPr/>
            <p:nvPr/>
          </p:nvSpPr>
          <p:spPr>
            <a:xfrm>
              <a:off x="219974" y="934443"/>
              <a:ext cx="8704052" cy="60702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507370" y="2099982"/>
            <a:ext cx="567832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title;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double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price;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year;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list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string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&gt; author;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book3 = tie(title, price, year, author);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创建一个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tuple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62212" y="1970910"/>
            <a:ext cx="2231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YaHei"/>
              </a:rPr>
              <a:t>标准库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tie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函数可以将多个对象的</a:t>
            </a:r>
            <a:r>
              <a:rPr lang="zh-CN" altLang="en-US">
                <a:solidFill>
                  <a:srgbClr val="FF0000"/>
                </a:solidFill>
                <a:latin typeface="MicrosoftYaHei"/>
              </a:rPr>
              <a:t>左值引用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组合为一个</a:t>
            </a:r>
            <a:r>
              <a:rPr lang="en-US" altLang="zh-CN">
                <a:solidFill>
                  <a:srgbClr val="000000"/>
                </a:solidFill>
                <a:latin typeface="LMSans10-Regular-Identity-H"/>
              </a:rPr>
              <a:t>tuple </a:t>
            </a:r>
            <a:r>
              <a:rPr lang="zh-CN" altLang="en-US">
                <a:solidFill>
                  <a:srgbClr val="000000"/>
                </a:solidFill>
                <a:latin typeface="MicrosoftYaHei"/>
              </a:rPr>
              <a:t>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662" y="4686871"/>
            <a:ext cx="465995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tie(title, price, year, author) = book;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cout &lt;&lt; title &lt;&lt;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 "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&lt;&lt; price &lt;&lt; 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 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&lt;&lt; year;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MicrosoftYaHei"/>
              </a:rPr>
              <a:t>输出：</a:t>
            </a:r>
            <a:endParaRPr lang="zh-CN" altLang="en-US" sz="2400">
              <a:solidFill>
                <a:srgbClr val="000000"/>
              </a:solidFill>
              <a:latin typeface="MicrosoftYaHei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title1 48.99 2017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57421" y="4698231"/>
            <a:ext cx="36292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第一条语句将</a:t>
            </a:r>
            <a:r>
              <a:rPr lang="en-US" altLang="zh-CN">
                <a:latin typeface="LMSans10-Regular-Identity-H"/>
              </a:rPr>
              <a:t>book</a:t>
            </a:r>
            <a:r>
              <a:rPr lang="zh-CN" altLang="en-US">
                <a:latin typeface="MicrosoftYaHei"/>
              </a:rPr>
              <a:t>中的成员依次赋值给</a:t>
            </a:r>
            <a:r>
              <a:rPr lang="en-US" altLang="zh-CN">
                <a:latin typeface="LMSans10-Regular-Identity-H"/>
              </a:rPr>
              <a:t>tie </a:t>
            </a:r>
            <a:r>
              <a:rPr lang="zh-CN" altLang="en-US">
                <a:latin typeface="MicrosoftYaHei"/>
              </a:rPr>
              <a:t>函数创建的</a:t>
            </a:r>
            <a:r>
              <a:rPr lang="en-US" altLang="zh-CN">
                <a:latin typeface="LMSans10-Regular-Identity-H"/>
              </a:rPr>
              <a:t>tuple </a:t>
            </a:r>
            <a:r>
              <a:rPr lang="zh-CN" altLang="en-US">
                <a:latin typeface="MicrosoftYaHei"/>
              </a:rPr>
              <a:t>对象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由于</a:t>
            </a:r>
            <a:r>
              <a:rPr lang="en-US" altLang="zh-CN">
                <a:latin typeface="LMSans10-Regular-Identity-H"/>
              </a:rPr>
              <a:t>tie </a:t>
            </a:r>
            <a:r>
              <a:rPr lang="zh-CN" altLang="en-US">
                <a:latin typeface="MicrosoftYaHei"/>
              </a:rPr>
              <a:t>函数创建的</a:t>
            </a:r>
            <a:r>
              <a:rPr lang="en-US" altLang="zh-CN">
                <a:latin typeface="LMSans10-Regular-Identity-H"/>
              </a:rPr>
              <a:t>tuple </a:t>
            </a:r>
            <a:r>
              <a:rPr lang="zh-CN" altLang="en-US">
                <a:latin typeface="MicrosoftYaHei"/>
              </a:rPr>
              <a:t>包含的是对象的引用，所以输出如上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2713355"/>
            <a:ext cx="5940425" cy="174244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661"/>
                <a:ext cx="8704052" cy="72687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3"/>
              <a:ext cx="6505410" cy="730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定义</a:t>
              </a:r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tuple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对象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38728" y="2694863"/>
            <a:ext cx="2601628" cy="3580102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238924"/>
              <a:ext cx="8704052" cy="23327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36504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56420" y="2544109"/>
              <a:ext cx="6505411" cy="983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bitset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7917" y="1810869"/>
            <a:ext cx="8308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固定长度的二进制序列，可以方便地进行逻辑运算，及与字符串和整数相互转换。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7665" y="3223581"/>
            <a:ext cx="586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bitset&lt;12&gt; b(1002);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//b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的二进制序列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[0011 1110 1010]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bitset&lt;12&gt; b2(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"110010"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二进制序列为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[0000 0011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0010]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0707" y="3398923"/>
            <a:ext cx="25376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模板参数为表示位长度的整型表达式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可以由整型值初始化，整形将转换为</a:t>
            </a:r>
            <a:r>
              <a:rPr lang="en-US" altLang="zh-CN">
                <a:latin typeface="LMSans10-Regular-Identity-H"/>
              </a:rPr>
              <a:t>unsigned long long </a:t>
            </a:r>
            <a:r>
              <a:rPr lang="zh-CN" altLang="en-US">
                <a:latin typeface="MicrosoftYaHei"/>
              </a:rPr>
              <a:t>再转化为位模式存储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bieset </a:t>
            </a:r>
            <a:r>
              <a:rPr lang="zh-CN" altLang="en-US">
                <a:latin typeface="MicrosoftYaHei"/>
              </a:rPr>
              <a:t>也可以由</a:t>
            </a:r>
            <a:r>
              <a:rPr lang="en-US" altLang="zh-CN">
                <a:latin typeface="LMSans10-Regular-Identity-H"/>
              </a:rPr>
              <a:t>0 </a:t>
            </a:r>
            <a:r>
              <a:rPr lang="zh-CN" altLang="en-US">
                <a:latin typeface="MicrosoftYaHei"/>
              </a:rPr>
              <a:t>和</a:t>
            </a:r>
            <a:r>
              <a:rPr lang="en-US" altLang="zh-CN">
                <a:latin typeface="LMSans10-Regular-Identity-H"/>
              </a:rPr>
              <a:t>1 </a:t>
            </a:r>
            <a:r>
              <a:rPr lang="zh-CN" altLang="en-US">
                <a:latin typeface="MicrosoftYaHei"/>
              </a:rPr>
              <a:t>组成的字符串常量初始化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2703830"/>
            <a:ext cx="8308340" cy="1093470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981"/>
                <a:ext cx="8704052" cy="112834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4"/>
              <a:ext cx="6505410" cy="11634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高位舍弃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415" y="4320844"/>
            <a:ext cx="8374667" cy="1526313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76738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1415" y="1084533"/>
            <a:ext cx="8308165" cy="1297336"/>
            <a:chOff x="219974" y="2358412"/>
            <a:chExt cx="8704052" cy="2763386"/>
          </a:xfrm>
        </p:grpSpPr>
        <p:grpSp>
          <p:nvGrpSpPr>
            <p:cNvPr id="24" name="组合 23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17783"/>
                <a:ext cx="8704052" cy="1084901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56420" y="2544109"/>
              <a:ext cx="6505411" cy="983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>
                      <a:lumMod val="95000"/>
                    </a:schemeClr>
                  </a:solidFill>
                </a:rPr>
                <a:t>bitset</a:t>
              </a:r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类型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17917" y="1810869"/>
            <a:ext cx="8308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固定长度的二进制序列，可以方便地进行逻辑运算，及与字符串和整数相互转换。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1155" y="3327400"/>
            <a:ext cx="76180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bitset&lt;8&gt; b1(1002);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舍弃高位，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b1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的二进制序列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[1110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1010]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" y="4907280"/>
            <a:ext cx="7985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unsigned long long </a:t>
            </a:r>
            <a:r>
              <a:rPr lang="zh-CN" altLang="en-US">
                <a:latin typeface="MicrosoftYaHei"/>
              </a:rPr>
              <a:t>位数如大于</a:t>
            </a:r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长度，则高位会被舍弃</a:t>
            </a:r>
            <a:r>
              <a:rPr lang="en-US" altLang="zh-CN" i="1">
                <a:latin typeface="CMSY10"/>
              </a:rPr>
              <a:t>;</a:t>
            </a:r>
            <a:r>
              <a:rPr lang="zh-CN" altLang="en-US" i="1">
                <a:latin typeface="CMSY10"/>
              </a:rPr>
              <a:t> </a:t>
            </a:r>
            <a:r>
              <a:rPr lang="zh-CN" altLang="en-US">
                <a:latin typeface="MicrosoftYaHei"/>
              </a:rPr>
              <a:t>否则多余高位设为</a:t>
            </a:r>
            <a:r>
              <a:rPr lang="en-US" altLang="zh-CN">
                <a:latin typeface="LMSans10-Regular-Identity-H"/>
              </a:rPr>
              <a:t>0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95828" y="1894156"/>
            <a:ext cx="4277461" cy="3257025"/>
            <a:chOff x="219974" y="2358412"/>
            <a:chExt cx="8704052" cy="2763386"/>
          </a:xfrm>
        </p:grpSpPr>
        <p:grpSp>
          <p:nvGrpSpPr>
            <p:cNvPr id="29" name="组合 28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矩形: 圆角 30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顶角 31"/>
              <p:cNvSpPr/>
              <p:nvPr/>
            </p:nvSpPr>
            <p:spPr>
              <a:xfrm>
                <a:off x="219974" y="1617785"/>
                <a:ext cx="8704052" cy="43452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35340" y="2418844"/>
              <a:ext cx="8488686" cy="391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bitset </a:t>
              </a:r>
              <a:r>
                <a:rPr lang="zh-CN" altLang="en-US" sz="2400">
                  <a:solidFill>
                    <a:schemeClr val="bg1"/>
                  </a:solidFill>
                </a:rPr>
                <a:t>成员函数</a:t>
              </a:r>
              <a:r>
                <a:rPr lang="en-US" altLang="zh-CN" sz="2400">
                  <a:solidFill>
                    <a:schemeClr val="bg1"/>
                  </a:solidFill>
                </a:rPr>
                <a:t>——</a:t>
              </a:r>
              <a:r>
                <a:rPr lang="zh-CN" altLang="en-US" sz="2400">
                  <a:solidFill>
                    <a:schemeClr val="bg1"/>
                  </a:solidFill>
                </a:rPr>
                <a:t>位操作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414" y="1881778"/>
            <a:ext cx="3856589" cy="2403439"/>
            <a:chOff x="219974" y="2358412"/>
            <a:chExt cx="9457181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9241815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5"/>
                <a:ext cx="8704052" cy="609178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4"/>
              <a:ext cx="9241815" cy="530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bitset </a:t>
              </a:r>
              <a:r>
                <a:rPr lang="zh-CN" altLang="en-US" sz="2400">
                  <a:solidFill>
                    <a:schemeClr val="bg1"/>
                  </a:solidFill>
                </a:rPr>
                <a:t>成员函数</a:t>
              </a:r>
              <a:r>
                <a:rPr lang="en-US" altLang="zh-CN" sz="2400">
                  <a:solidFill>
                    <a:schemeClr val="bg1"/>
                  </a:solidFill>
                </a:rPr>
                <a:t>——</a:t>
              </a:r>
              <a:r>
                <a:rPr lang="zh-CN" altLang="en-US" sz="2400">
                  <a:solidFill>
                    <a:schemeClr val="bg1"/>
                  </a:solidFill>
                </a:rPr>
                <a:t>统计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77107" y="1171713"/>
            <a:ext cx="620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bitset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类型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5361" y="1228420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的一些成员函数如下所示：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8536" y="249541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bitset&lt;8&gt; b3(</a:t>
            </a:r>
            <a:r>
              <a:rPr lang="en-US" altLang="zh-CN">
                <a:solidFill>
                  <a:srgbClr val="C08040"/>
                </a:solidFill>
                <a:latin typeface="LMMono8-Regular-Identity-H"/>
              </a:rPr>
              <a:t>"01010101"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);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b3.any();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是否至少有一位为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b3.none();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是否所有位全为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b3.all();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是否所有位全为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b3.count();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的位的数量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b3.size();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位集合的长度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00788" y="25268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b3.flip();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所有位取反（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b3.reset();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set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</a:t>
            </a:r>
            <a:r>
              <a:rPr lang="en-US" altLang="zh-CN">
                <a:solidFill>
                  <a:srgbClr val="008080"/>
                </a:solidFill>
                <a:latin typeface="LMMono8-Regular-Identity-H"/>
              </a:rPr>
              <a:t>set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b3.reset(i);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b3.flip(i);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位取反</a:t>
            </a:r>
            <a:endParaRPr lang="zh-CN" altLang="en-US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b3.test(i);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 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位是否为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</a:t>
            </a:r>
            <a:endParaRPr lang="en-US" altLang="zh-CN">
              <a:solidFill>
                <a:srgbClr val="008000"/>
              </a:solidFill>
              <a:latin typeface="LMMono8-Regular-Identity-H"/>
              <a:ea typeface="仿宋" panose="0201060906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b3[i] = 0;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位设为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0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556885" y="1889760"/>
            <a:ext cx="2601595" cy="2028825"/>
            <a:chOff x="219974" y="934442"/>
            <a:chExt cx="8704052" cy="263721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238924"/>
              <a:ext cx="8704052" cy="2332733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2"/>
              <a:ext cx="8704052" cy="70573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——bitset</a:t>
            </a:r>
            <a:r>
              <a:rPr lang="zh-CN" altLang="en-US" sz="2000">
                <a:solidFill>
                  <a:schemeClr val="bg1"/>
                </a:solidFill>
              </a:rPr>
              <a:t>类型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1155" y="1889760"/>
            <a:ext cx="5093335" cy="1547495"/>
            <a:chOff x="219974" y="2358412"/>
            <a:chExt cx="9457181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9241815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6"/>
                <a:ext cx="8704052" cy="89064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0" y="2418844"/>
              <a:ext cx="9241815" cy="822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bitset</a:t>
              </a:r>
              <a:r>
                <a:rPr lang="zh-CN" altLang="en-US" sz="2400">
                  <a:solidFill>
                    <a:schemeClr val="bg1"/>
                  </a:solidFill>
                </a:rPr>
                <a:t>转化为整型值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77107" y="1171713"/>
            <a:ext cx="620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bitset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类型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5361" y="1228420"/>
            <a:ext cx="354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的一些成员函数如下所示：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9239" y="2708529"/>
            <a:ext cx="41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cout &lt;&lt; b.to_ullong() &lt;&lt; endl; </a:t>
            </a:r>
            <a:r>
              <a:rPr lang="en-US" altLang="zh-CN">
                <a:solidFill>
                  <a:srgbClr val="008000"/>
                </a:solidFill>
                <a:latin typeface="LMMono8-Regular-Identity-H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>
                <a:solidFill>
                  <a:srgbClr val="008000"/>
                </a:solidFill>
                <a:latin typeface="LMMono8-Regular-Identity-H"/>
                <a:ea typeface="仿宋" panose="02010609060101010101" pitchFamily="49" charset="-122"/>
              </a:rPr>
              <a:t>1002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79867" y="2477696"/>
            <a:ext cx="2264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LMSans10-Regular-Identity-H"/>
              </a:rPr>
              <a:t>bitset </a:t>
            </a:r>
            <a:r>
              <a:rPr lang="zh-CN" altLang="en-US">
                <a:latin typeface="MicrosoftYaHei"/>
              </a:rPr>
              <a:t>的成员函数</a:t>
            </a:r>
            <a:r>
              <a:rPr lang="en-US" altLang="zh-CN">
                <a:latin typeface="LMSans10-Regular-Identity-H"/>
              </a:rPr>
              <a:t>to_ulong </a:t>
            </a:r>
            <a:r>
              <a:rPr lang="zh-CN" altLang="en-US">
                <a:latin typeface="MicrosoftYaHei"/>
              </a:rPr>
              <a:t>和</a:t>
            </a:r>
            <a:r>
              <a:rPr lang="en-US" altLang="zh-CN">
                <a:latin typeface="LMSans10-Regular-Identity-H"/>
              </a:rPr>
              <a:t>to_ullong</a:t>
            </a:r>
            <a:r>
              <a:rPr lang="zh-CN" altLang="en-US">
                <a:latin typeface="MicrosoftYaHei"/>
              </a:rPr>
              <a:t>可将位集合的二进制序列转化成整型值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51414" y="4374316"/>
            <a:ext cx="7827225" cy="1218044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: 圆角 26"/>
              <p:cNvSpPr/>
              <p:nvPr/>
            </p:nvSpPr>
            <p:spPr>
              <a:xfrm>
                <a:off x="219971" y="1899287"/>
                <a:ext cx="8704052" cy="204431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: 圆顶角 32"/>
              <p:cNvSpPr/>
              <p:nvPr/>
            </p:nvSpPr>
            <p:spPr>
              <a:xfrm>
                <a:off x="219974" y="1604517"/>
                <a:ext cx="8704052" cy="88656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65361" y="5067980"/>
            <a:ext cx="607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待转换的位集合的长度不能大于</a:t>
            </a:r>
            <a:r>
              <a:rPr lang="en-US" altLang="zh-CN">
                <a:latin typeface="LMSans10-Regular-Identity-H"/>
              </a:rPr>
              <a:t>long </a:t>
            </a:r>
            <a:r>
              <a:rPr lang="zh-CN" altLang="en-US">
                <a:latin typeface="MicrosoftYaHei"/>
              </a:rPr>
              <a:t>或</a:t>
            </a:r>
            <a:r>
              <a:rPr lang="en-US" altLang="zh-CN">
                <a:latin typeface="LMSans10-Regular-Identity-H"/>
              </a:rPr>
              <a:t>longlong </a:t>
            </a:r>
            <a:r>
              <a:rPr lang="zh-CN" altLang="en-US">
                <a:latin typeface="MicrosoftYaHei"/>
              </a:rPr>
              <a:t>的位数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日期和时间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7107" y="1171713"/>
            <a:ext cx="620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bitset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类型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756" y="1297548"/>
            <a:ext cx="79234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LMSans10-Regular-Identity-H"/>
              </a:rPr>
              <a:t>C++ </a:t>
            </a:r>
            <a:r>
              <a:rPr lang="zh-CN" altLang="en-US" sz="2000">
                <a:latin typeface="MicrosoftYaHei"/>
              </a:rPr>
              <a:t>提供</a:t>
            </a:r>
            <a:r>
              <a:rPr lang="en-US" altLang="zh-CN" sz="2000" b="1">
                <a:latin typeface="LMSans10-Bold-Identity-H"/>
              </a:rPr>
              <a:t>chrono </a:t>
            </a:r>
            <a:r>
              <a:rPr lang="zh-CN" altLang="en-US" sz="2000" b="1">
                <a:latin typeface="MicrosoftYaHei-Bold"/>
              </a:rPr>
              <a:t>库</a:t>
            </a:r>
            <a:r>
              <a:rPr lang="zh-CN" altLang="en-US" sz="2000">
                <a:latin typeface="MicrosoftYaHei"/>
              </a:rPr>
              <a:t>对时间和日期进行操作，其包含三种时钟类：</a:t>
            </a:r>
            <a:endParaRPr lang="zh-CN" altLang="en-US" sz="2000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Mono10-Regular-Identity-H"/>
              </a:rPr>
              <a:t>system_clock</a:t>
            </a:r>
            <a:endParaRPr lang="en-US" altLang="zh-CN" sz="2000">
              <a:latin typeface="LMMono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Mono10-Regular-Identity-H"/>
              </a:rPr>
              <a:t>steady_clock</a:t>
            </a:r>
            <a:endParaRPr lang="en-US" altLang="zh-CN" sz="2000">
              <a:latin typeface="LMMono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LMMono10-Regular-Identity-H"/>
              </a:rPr>
              <a:t>high_resolution_clock</a:t>
            </a:r>
            <a:endParaRPr lang="en-US" altLang="zh-CN" sz="2000">
              <a:latin typeface="LMMono10-Regular-Identity-H"/>
            </a:endParaRPr>
          </a:p>
          <a:p>
            <a:endParaRPr lang="en-US" altLang="zh-CN" sz="2000">
              <a:latin typeface="LMMono10-Regular-Identity-H"/>
            </a:endParaRPr>
          </a:p>
          <a:p>
            <a:r>
              <a:rPr lang="zh-CN" altLang="en-US" sz="2000">
                <a:latin typeface="MicrosoftYaHei"/>
              </a:rPr>
              <a:t>其中</a:t>
            </a:r>
            <a:r>
              <a:rPr lang="en-US" altLang="zh-CN" sz="2000">
                <a:latin typeface="LMSans10-Regular-Identity-H"/>
              </a:rPr>
              <a:t>system_clock </a:t>
            </a:r>
            <a:r>
              <a:rPr lang="zh-CN" altLang="en-US" sz="2000">
                <a:latin typeface="MicrosoftYaHei"/>
              </a:rPr>
              <a:t>和</a:t>
            </a:r>
            <a:r>
              <a:rPr lang="en-US" altLang="zh-CN" sz="2000">
                <a:latin typeface="LMSans10-Regular-Identity-H"/>
              </a:rPr>
              <a:t>high_resolution_clock </a:t>
            </a:r>
            <a:r>
              <a:rPr lang="zh-CN" altLang="en-US" sz="2000">
                <a:latin typeface="MicrosoftYaHei"/>
              </a:rPr>
              <a:t>是</a:t>
            </a:r>
            <a:r>
              <a:rPr lang="zh-CN" altLang="en-US" sz="2000" b="1">
                <a:latin typeface="MicrosoftYaHei-Bold"/>
              </a:rPr>
              <a:t>实时时钟（</a:t>
            </a:r>
            <a:r>
              <a:rPr lang="en-US" altLang="zh-CN" sz="2000" b="1">
                <a:latin typeface="LMSans10-Bold-Identity-H"/>
              </a:rPr>
              <a:t>real time clock</a:t>
            </a:r>
            <a:r>
              <a:rPr lang="zh-CN" altLang="en-US" sz="2000" b="1">
                <a:latin typeface="MicrosoftYaHei-Bold"/>
              </a:rPr>
              <a:t>）</a:t>
            </a:r>
            <a:r>
              <a:rPr lang="zh-CN" altLang="en-US" sz="2000">
                <a:latin typeface="MicrosoftYaHei"/>
              </a:rPr>
              <a:t>，会随如夏令时的时间调整而改变，而</a:t>
            </a:r>
            <a:r>
              <a:rPr lang="en-US" altLang="zh-CN" sz="2000">
                <a:latin typeface="LMSans10-Regular-Identity-H"/>
              </a:rPr>
              <a:t>steady_clock </a:t>
            </a:r>
            <a:r>
              <a:rPr lang="zh-CN" altLang="en-US" sz="2000">
                <a:latin typeface="MicrosoftYaHei"/>
              </a:rPr>
              <a:t>是</a:t>
            </a:r>
            <a:r>
              <a:rPr lang="zh-CN" altLang="en-US" sz="2000" b="1">
                <a:latin typeface="MicrosoftYaHei-Bold"/>
              </a:rPr>
              <a:t>单调时钟（</a:t>
            </a:r>
            <a:r>
              <a:rPr lang="en-US" altLang="zh-CN" sz="2000" b="1">
                <a:latin typeface="LMSans10-Bold-Identity-H"/>
              </a:rPr>
              <a:t>monotonic clock</a:t>
            </a:r>
            <a:r>
              <a:rPr lang="zh-CN" altLang="en-US" sz="2000" b="1">
                <a:latin typeface="MicrosoftYaHei-Bold"/>
              </a:rPr>
              <a:t>）</a:t>
            </a:r>
            <a:r>
              <a:rPr lang="zh-CN" altLang="en-US" sz="2000">
                <a:latin typeface="MicrosoftYaHei"/>
              </a:rPr>
              <a:t>，不随外界时间调整而改变。</a:t>
            </a:r>
            <a:endParaRPr lang="zh-CN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59715" y="3407410"/>
            <a:ext cx="8412480" cy="1393825"/>
            <a:chOff x="219974" y="732675"/>
            <a:chExt cx="8704052" cy="2838982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: 圆角 29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顶角 30"/>
            <p:cNvSpPr/>
            <p:nvPr/>
          </p:nvSpPr>
          <p:spPr>
            <a:xfrm>
              <a:off x="219974" y="732675"/>
              <a:ext cx="8704052" cy="89890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 </a:t>
              </a:r>
              <a:r>
                <a:rPr lang="en-US" altLang="zh-CN" sz="2400"/>
                <a:t>1</a:t>
              </a:r>
              <a:endParaRPr lang="zh-CN" altLang="en-US" sz="240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日期和时间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9080" y="1016000"/>
            <a:ext cx="8413115" cy="2265045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517"/>
                <a:ext cx="8704052" cy="67475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39" y="2418844"/>
              <a:ext cx="6505410" cy="5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输出时间点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1465" y="4866005"/>
            <a:ext cx="8411845" cy="1819910"/>
            <a:chOff x="219974" y="934443"/>
            <a:chExt cx="8704052" cy="263721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: 圆角 20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顶角 21"/>
            <p:cNvSpPr/>
            <p:nvPr/>
          </p:nvSpPr>
          <p:spPr>
            <a:xfrm>
              <a:off x="219974" y="934443"/>
              <a:ext cx="8704052" cy="7481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 </a:t>
              </a:r>
              <a:r>
                <a:rPr lang="en-US" altLang="zh-CN" sz="2400"/>
                <a:t>2</a:t>
              </a:r>
              <a:endParaRPr lang="zh-CN" altLang="en-US" sz="2400"/>
            </a:p>
          </p:txBody>
        </p:sp>
      </p:grpSp>
      <p:sp>
        <p:nvSpPr>
          <p:cNvPr id="6" name="矩形 5"/>
          <p:cNvSpPr/>
          <p:nvPr/>
        </p:nvSpPr>
        <p:spPr>
          <a:xfrm>
            <a:off x="416560" y="1620520"/>
            <a:ext cx="8254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chrono;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time_t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system_clock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to_time_t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system_clock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::now());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put_time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gmtime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tt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), </a:t>
            </a:r>
            <a:r>
              <a:rPr lang="en-US" altLang="zh-CN" dirty="0">
                <a:solidFill>
                  <a:srgbClr val="C08040"/>
                </a:solidFill>
                <a:latin typeface="LMMono8-Regular-Identity-H"/>
              </a:rPr>
              <a:t>"%F %T"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) &lt;&lt; </a:t>
            </a:r>
            <a:r>
              <a:rPr lang="en-US" altLang="zh-CN" dirty="0" err="1">
                <a:solidFill>
                  <a:srgbClr val="000000"/>
                </a:solidFill>
                <a:latin typeface="LMMono8-Regular-Identity-H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YaHei"/>
              </a:rPr>
              <a:t>测试结果：</a:t>
            </a:r>
            <a:endParaRPr lang="zh-CN" altLang="en-US" dirty="0">
              <a:solidFill>
                <a:srgbClr val="000000"/>
              </a:solidFill>
              <a:latin typeface="MicrosoftYaHei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Sans10-Regular-Identity-H"/>
              </a:rPr>
              <a:t>2017-12-09 20:15:08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715" y="3975100"/>
            <a:ext cx="61683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成员函数</a:t>
            </a:r>
            <a:r>
              <a:rPr lang="en-US" altLang="zh-CN">
                <a:latin typeface="LMSans10-Regular-Identity-H"/>
              </a:rPr>
              <a:t>now </a:t>
            </a:r>
            <a:r>
              <a:rPr lang="zh-CN" altLang="en-US">
                <a:latin typeface="MicrosoftYaHei"/>
              </a:rPr>
              <a:t>可获得数据成员的时间点</a:t>
            </a:r>
            <a:r>
              <a:rPr lang="en-US" altLang="zh-CN">
                <a:latin typeface="LMSans10-Regular-Identity-H"/>
              </a:rPr>
              <a:t>time_point</a:t>
            </a:r>
            <a:endParaRPr lang="en-US" altLang="zh-CN">
              <a:latin typeface="LMSans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LMSans10-Regular-Identity-H"/>
              </a:rPr>
              <a:t>high_resolution_clock</a:t>
            </a:r>
            <a:r>
              <a:rPr lang="zh-CN" altLang="en-US">
                <a:latin typeface="MicrosoftYaHei"/>
              </a:rPr>
              <a:t>相比</a:t>
            </a:r>
            <a:r>
              <a:rPr lang="en-US" altLang="zh-CN">
                <a:latin typeface="LMSans10-Regular-Identity-H"/>
              </a:rPr>
              <a:t>system_clock </a:t>
            </a:r>
            <a:r>
              <a:rPr lang="zh-CN" altLang="en-US">
                <a:latin typeface="MicrosoftYaHei"/>
              </a:rPr>
              <a:t>精度要高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4485" y="5382895"/>
            <a:ext cx="83464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获取标准日历形式输出：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通过</a:t>
            </a:r>
            <a:r>
              <a:rPr lang="en-US" altLang="zh-CN">
                <a:latin typeface="LMSans10-Regular-Identity-H"/>
              </a:rPr>
              <a:t>to_time_t </a:t>
            </a:r>
            <a:r>
              <a:rPr lang="zh-CN" altLang="en-US">
                <a:latin typeface="MicrosoftYaHei"/>
              </a:rPr>
              <a:t>将</a:t>
            </a:r>
            <a:r>
              <a:rPr lang="en-US" altLang="zh-CN">
                <a:latin typeface="LMSans10-Regular-Identity-H"/>
              </a:rPr>
              <a:t>time_point </a:t>
            </a:r>
            <a:r>
              <a:rPr lang="zh-CN" altLang="en-US">
                <a:latin typeface="MicrosoftYaHei"/>
              </a:rPr>
              <a:t>转换为</a:t>
            </a:r>
            <a:r>
              <a:rPr lang="en-US" altLang="zh-CN">
                <a:latin typeface="LMSans10-Regular-Identity-H"/>
              </a:rPr>
              <a:t>time_t </a:t>
            </a:r>
            <a:r>
              <a:rPr lang="zh-CN" altLang="en-US">
                <a:latin typeface="MicrosoftYaHei"/>
              </a:rPr>
              <a:t>类型，然后通过</a:t>
            </a:r>
            <a:r>
              <a:rPr lang="en-US" altLang="zh-CN">
                <a:latin typeface="LMSans10-Regular-Identity-H"/>
              </a:rPr>
              <a:t>gmtime </a:t>
            </a:r>
            <a:r>
              <a:rPr lang="zh-CN" altLang="en-US">
                <a:latin typeface="MicrosoftYaHei"/>
              </a:rPr>
              <a:t>转换为日历时间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再借助</a:t>
            </a:r>
            <a:r>
              <a:rPr lang="en-US" altLang="zh-CN">
                <a:latin typeface="LMSans10-Regular-Identity-H"/>
              </a:rPr>
              <a:t>iomanip </a:t>
            </a:r>
            <a:r>
              <a:rPr lang="zh-CN" altLang="en-US">
                <a:latin typeface="MicrosoftYaHei"/>
              </a:rPr>
              <a:t>库中的</a:t>
            </a:r>
            <a:r>
              <a:rPr lang="en-US" altLang="zh-CN">
                <a:latin typeface="LMSans10-Regular-Identity-H"/>
              </a:rPr>
              <a:t>put_time </a:t>
            </a:r>
            <a:r>
              <a:rPr lang="zh-CN" altLang="en-US">
                <a:latin typeface="MicrosoftYaHei"/>
              </a:rPr>
              <a:t>函数将日历时间转换成各种时间书写形式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701030" y="1177290"/>
            <a:ext cx="3244850" cy="3234690"/>
            <a:chOff x="219974" y="934442"/>
            <a:chExt cx="8704052" cy="2637215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矩形: 圆角 29"/>
            <p:cNvSpPr/>
            <p:nvPr/>
          </p:nvSpPr>
          <p:spPr>
            <a:xfrm>
              <a:off x="219974" y="1180156"/>
              <a:ext cx="8704052" cy="2391501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顶角 30"/>
            <p:cNvSpPr/>
            <p:nvPr/>
          </p:nvSpPr>
          <p:spPr>
            <a:xfrm>
              <a:off x="219974" y="934442"/>
              <a:ext cx="8704052" cy="43209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1" y="155276"/>
            <a:ext cx="710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12.7</a:t>
            </a:r>
            <a:r>
              <a:rPr lang="zh-CN" altLang="en-US" sz="3200">
                <a:solidFill>
                  <a:schemeClr val="bg1"/>
                </a:solidFill>
              </a:rPr>
              <a:t> 标准库特殊工具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日期和时间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9136" y="1169149"/>
            <a:ext cx="5185319" cy="2543642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4"/>
                <a:ext cx="8704052" cy="55164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39" y="2418844"/>
              <a:ext cx="6505410" cy="50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>
                      <a:lumMod val="95000"/>
                    </a:schemeClr>
                  </a:solidFill>
                </a:rPr>
                <a:t>输出时间间隔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7437" y="1743695"/>
            <a:ext cx="5057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start = steady_clock::now();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doSomething(); 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执行某种算法</a:t>
            </a:r>
            <a:endParaRPr lang="zh-CN" altLang="en-US" dirty="0">
              <a:solidFill>
                <a:srgbClr val="008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end = steady_clock::now();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auto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interval = duration_cast&lt;milliseconds&gt;(end - start);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cout &lt;&lt; interval.count() &lt;&lt; endl;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79302" y="1791359"/>
            <a:ext cx="2929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两个</a:t>
            </a:r>
            <a:r>
              <a:rPr lang="en-US" altLang="zh-CN">
                <a:latin typeface="LMSans10-Regular-Identity-H"/>
              </a:rPr>
              <a:t>time_point </a:t>
            </a:r>
            <a:r>
              <a:rPr lang="zh-CN" altLang="en-US">
                <a:latin typeface="MicrosoftYaHei"/>
              </a:rPr>
              <a:t>类型相减得到</a:t>
            </a:r>
            <a:r>
              <a:rPr lang="en-US" altLang="zh-CN">
                <a:latin typeface="LMSans10-Regular-Identity-H"/>
              </a:rPr>
              <a:t>duration </a:t>
            </a:r>
            <a:r>
              <a:rPr lang="zh-CN" altLang="en-US">
                <a:latin typeface="MicrosoftYaHei"/>
              </a:rPr>
              <a:t>类型用于表示时间段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转换函数</a:t>
            </a:r>
            <a:r>
              <a:rPr lang="en-US" altLang="zh-CN">
                <a:latin typeface="LMSans10-Regular-Identity-H"/>
              </a:rPr>
              <a:t>duration_cast </a:t>
            </a:r>
            <a:r>
              <a:rPr lang="zh-CN" altLang="en-US">
                <a:latin typeface="MicrosoftYaHei"/>
              </a:rPr>
              <a:t>将时间段转换成特定的时间单位，如毫秒等</a:t>
            </a:r>
            <a:endParaRPr lang="zh-CN" altLang="en-US">
              <a:latin typeface="MicrosoftYaHe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MicrosoftYaHei"/>
              </a:rPr>
              <a:t>最后使用</a:t>
            </a:r>
            <a:r>
              <a:rPr lang="en-US" altLang="zh-CN">
                <a:latin typeface="LMSans10-Regular-Identity-H"/>
              </a:rPr>
              <a:t>duration </a:t>
            </a:r>
            <a:r>
              <a:rPr lang="zh-CN" altLang="en-US">
                <a:latin typeface="MicrosoftYaHei"/>
              </a:rPr>
              <a:t>的成员函数</a:t>
            </a:r>
            <a:r>
              <a:rPr lang="en-US" altLang="zh-CN">
                <a:latin typeface="LMSans10-Regular-Identity-H"/>
              </a:rPr>
              <a:t>count </a:t>
            </a:r>
            <a:r>
              <a:rPr lang="zh-CN" altLang="en-US">
                <a:latin typeface="MicrosoftYaHei"/>
              </a:rPr>
              <a:t>获取最终结果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04179" y="4695215"/>
            <a:ext cx="8405149" cy="1218044"/>
            <a:chOff x="236685" y="4121029"/>
            <a:chExt cx="8704055" cy="2508321"/>
          </a:xfrm>
        </p:grpSpPr>
        <p:grpSp>
          <p:nvGrpSpPr>
            <p:cNvPr id="24" name="组合 23"/>
            <p:cNvGrpSpPr/>
            <p:nvPr/>
          </p:nvGrpSpPr>
          <p:grpSpPr>
            <a:xfrm>
              <a:off x="236685" y="4121029"/>
              <a:ext cx="8704055" cy="2508321"/>
              <a:chOff x="219971" y="1604517"/>
              <a:chExt cx="8704055" cy="233908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: 圆角 25"/>
              <p:cNvSpPr/>
              <p:nvPr/>
            </p:nvSpPr>
            <p:spPr>
              <a:xfrm>
                <a:off x="219971" y="1899287"/>
                <a:ext cx="8704052" cy="204431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: 圆顶角 26"/>
              <p:cNvSpPr/>
              <p:nvPr/>
            </p:nvSpPr>
            <p:spPr>
              <a:xfrm>
                <a:off x="219974" y="1604517"/>
                <a:ext cx="8704052" cy="88656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36688" y="4141962"/>
              <a:ext cx="5945121" cy="337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注意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65785" y="5294630"/>
            <a:ext cx="81432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MicrosoftYaHei"/>
              </a:rPr>
              <a:t>考虑到测量时间间隔需要稳定不变的时钟，代码中使用的时钟是</a:t>
            </a:r>
            <a:r>
              <a:rPr lang="en-US" altLang="zh-CN">
                <a:latin typeface="LMSans10-Regular-Identity-H"/>
              </a:rPr>
              <a:t>steady_clock</a:t>
            </a:r>
            <a:r>
              <a:rPr lang="zh-CN" altLang="en-US">
                <a:latin typeface="LMSans10-Regular-Identity-H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85353" y="2323848"/>
            <a:ext cx="1973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MicrosoftYaHei"/>
              </a:rPr>
              <a:t>本章结束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5" name="矩形: 圆顶角 4"/>
          <p:cNvSpPr/>
          <p:nvPr/>
        </p:nvSpPr>
        <p:spPr>
          <a:xfrm>
            <a:off x="811054" y="340738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课后作业</a:t>
            </a:r>
            <a:endParaRPr lang="zh-CN" altLang="en-US" sz="2000" dirty="0"/>
          </a:p>
        </p:txBody>
      </p:sp>
      <p:sp>
        <p:nvSpPr>
          <p:cNvPr id="6" name="矩形: 圆角 17"/>
          <p:cNvSpPr/>
          <p:nvPr/>
        </p:nvSpPr>
        <p:spPr>
          <a:xfrm>
            <a:off x="811054" y="389937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习题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顶角 6"/>
          <p:cNvSpPr/>
          <p:nvPr/>
        </p:nvSpPr>
        <p:spPr>
          <a:xfrm>
            <a:off x="811054" y="4988531"/>
            <a:ext cx="7522369" cy="479768"/>
          </a:xfrm>
          <a:prstGeom prst="round2SameRect">
            <a:avLst>
              <a:gd name="adj1" fmla="val 20076"/>
              <a:gd name="adj2" fmla="val 0"/>
            </a:avLst>
          </a:prstGeom>
          <a:solidFill>
            <a:srgbClr val="2626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上机练习</a:t>
            </a:r>
            <a:endParaRPr lang="zh-CN" altLang="en-US" sz="2000" dirty="0"/>
          </a:p>
        </p:txBody>
      </p:sp>
      <p:sp>
        <p:nvSpPr>
          <p:cNvPr id="8" name="矩形: 圆角 17"/>
          <p:cNvSpPr/>
          <p:nvPr/>
        </p:nvSpPr>
        <p:spPr>
          <a:xfrm>
            <a:off x="811054" y="5480521"/>
            <a:ext cx="7522369" cy="50673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-1" fmla="*/ 0 w 8704052"/>
              <a:gd name="connsiteY0-2" fmla="*/ 195256 h 2120365"/>
              <a:gd name="connsiteX1-3" fmla="*/ 8554444 w 8704052"/>
              <a:gd name="connsiteY1-4" fmla="*/ 45648 h 2120365"/>
              <a:gd name="connsiteX2-5" fmla="*/ 8704052 w 8704052"/>
              <a:gd name="connsiteY2-6" fmla="*/ 195256 h 2120365"/>
              <a:gd name="connsiteX3-7" fmla="*/ 8704052 w 8704052"/>
              <a:gd name="connsiteY3-8" fmla="*/ 1970757 h 2120365"/>
              <a:gd name="connsiteX4-9" fmla="*/ 8554444 w 8704052"/>
              <a:gd name="connsiteY4-10" fmla="*/ 2120365 h 2120365"/>
              <a:gd name="connsiteX5-11" fmla="*/ 149608 w 8704052"/>
              <a:gd name="connsiteY5-12" fmla="*/ 2120365 h 2120365"/>
              <a:gd name="connsiteX6-13" fmla="*/ 0 w 8704052"/>
              <a:gd name="connsiteY6-14" fmla="*/ 1970757 h 2120365"/>
              <a:gd name="connsiteX7-15" fmla="*/ 0 w 8704052"/>
              <a:gd name="connsiteY7-16" fmla="*/ 195256 h 2120365"/>
              <a:gd name="connsiteX0-17" fmla="*/ 0 w 8704052"/>
              <a:gd name="connsiteY0-18" fmla="*/ 140268 h 2224127"/>
              <a:gd name="connsiteX1-19" fmla="*/ 8554444 w 8704052"/>
              <a:gd name="connsiteY1-20" fmla="*/ 149410 h 2224127"/>
              <a:gd name="connsiteX2-21" fmla="*/ 8704052 w 8704052"/>
              <a:gd name="connsiteY2-22" fmla="*/ 299018 h 2224127"/>
              <a:gd name="connsiteX3-23" fmla="*/ 8704052 w 8704052"/>
              <a:gd name="connsiteY3-24" fmla="*/ 2074519 h 2224127"/>
              <a:gd name="connsiteX4-25" fmla="*/ 8554444 w 8704052"/>
              <a:gd name="connsiteY4-26" fmla="*/ 2224127 h 2224127"/>
              <a:gd name="connsiteX5-27" fmla="*/ 149608 w 8704052"/>
              <a:gd name="connsiteY5-28" fmla="*/ 2224127 h 2224127"/>
              <a:gd name="connsiteX6-29" fmla="*/ 0 w 8704052"/>
              <a:gd name="connsiteY6-30" fmla="*/ 2074519 h 2224127"/>
              <a:gd name="connsiteX7-31" fmla="*/ 0 w 8704052"/>
              <a:gd name="connsiteY7-32" fmla="*/ 140268 h 2224127"/>
              <a:gd name="connsiteX0-33" fmla="*/ 0 w 8704052"/>
              <a:gd name="connsiteY0-34" fmla="*/ 0 h 2083859"/>
              <a:gd name="connsiteX1-35" fmla="*/ 8554444 w 8704052"/>
              <a:gd name="connsiteY1-36" fmla="*/ 9142 h 2083859"/>
              <a:gd name="connsiteX2-37" fmla="*/ 8704052 w 8704052"/>
              <a:gd name="connsiteY2-38" fmla="*/ 158750 h 2083859"/>
              <a:gd name="connsiteX3-39" fmla="*/ 8704052 w 8704052"/>
              <a:gd name="connsiteY3-40" fmla="*/ 1934251 h 2083859"/>
              <a:gd name="connsiteX4-41" fmla="*/ 8554444 w 8704052"/>
              <a:gd name="connsiteY4-42" fmla="*/ 2083859 h 2083859"/>
              <a:gd name="connsiteX5-43" fmla="*/ 149608 w 8704052"/>
              <a:gd name="connsiteY5-44" fmla="*/ 2083859 h 2083859"/>
              <a:gd name="connsiteX6-45" fmla="*/ 0 w 8704052"/>
              <a:gd name="connsiteY6-46" fmla="*/ 1934251 h 2083859"/>
              <a:gd name="connsiteX7-47" fmla="*/ 0 w 8704052"/>
              <a:gd name="connsiteY7-48" fmla="*/ 0 h 2083859"/>
              <a:gd name="connsiteX0-49" fmla="*/ 0 w 8704052"/>
              <a:gd name="connsiteY0-50" fmla="*/ 0 h 2083859"/>
              <a:gd name="connsiteX1-51" fmla="*/ 8704052 w 8704052"/>
              <a:gd name="connsiteY1-52" fmla="*/ 158750 h 2083859"/>
              <a:gd name="connsiteX2-53" fmla="*/ 8704052 w 8704052"/>
              <a:gd name="connsiteY2-54" fmla="*/ 1934251 h 2083859"/>
              <a:gd name="connsiteX3-55" fmla="*/ 8554444 w 8704052"/>
              <a:gd name="connsiteY3-56" fmla="*/ 2083859 h 2083859"/>
              <a:gd name="connsiteX4-57" fmla="*/ 149608 w 8704052"/>
              <a:gd name="connsiteY4-58" fmla="*/ 2083859 h 2083859"/>
              <a:gd name="connsiteX5-59" fmla="*/ 0 w 8704052"/>
              <a:gd name="connsiteY5-60" fmla="*/ 1934251 h 2083859"/>
              <a:gd name="connsiteX6-61" fmla="*/ 0 w 8704052"/>
              <a:gd name="connsiteY6-62" fmla="*/ 0 h 2083859"/>
              <a:gd name="connsiteX0-63" fmla="*/ 0 w 8704052"/>
              <a:gd name="connsiteY0-64" fmla="*/ 0 h 2083859"/>
              <a:gd name="connsiteX1-65" fmla="*/ 8704052 w 8704052"/>
              <a:gd name="connsiteY1-66" fmla="*/ 19050 h 2083859"/>
              <a:gd name="connsiteX2-67" fmla="*/ 8704052 w 8704052"/>
              <a:gd name="connsiteY2-68" fmla="*/ 1934251 h 2083859"/>
              <a:gd name="connsiteX3-69" fmla="*/ 8554444 w 8704052"/>
              <a:gd name="connsiteY3-70" fmla="*/ 2083859 h 2083859"/>
              <a:gd name="connsiteX4-71" fmla="*/ 149608 w 8704052"/>
              <a:gd name="connsiteY4-72" fmla="*/ 2083859 h 2083859"/>
              <a:gd name="connsiteX5-73" fmla="*/ 0 w 8704052"/>
              <a:gd name="connsiteY5-74" fmla="*/ 1934251 h 2083859"/>
              <a:gd name="connsiteX6-75" fmla="*/ 0 w 8704052"/>
              <a:gd name="connsiteY6-76" fmla="*/ 0 h 2083859"/>
              <a:gd name="connsiteX0-77" fmla="*/ 0 w 8704052"/>
              <a:gd name="connsiteY0-78" fmla="*/ 0 h 2083859"/>
              <a:gd name="connsiteX1-79" fmla="*/ 8699290 w 8704052"/>
              <a:gd name="connsiteY1-80" fmla="*/ 4763 h 2083859"/>
              <a:gd name="connsiteX2-81" fmla="*/ 8704052 w 8704052"/>
              <a:gd name="connsiteY2-82" fmla="*/ 1934251 h 2083859"/>
              <a:gd name="connsiteX3-83" fmla="*/ 8554444 w 8704052"/>
              <a:gd name="connsiteY3-84" fmla="*/ 2083859 h 2083859"/>
              <a:gd name="connsiteX4-85" fmla="*/ 149608 w 8704052"/>
              <a:gd name="connsiteY4-86" fmla="*/ 2083859 h 2083859"/>
              <a:gd name="connsiteX5-87" fmla="*/ 0 w 8704052"/>
              <a:gd name="connsiteY5-88" fmla="*/ 1934251 h 2083859"/>
              <a:gd name="connsiteX6-89" fmla="*/ 0 w 8704052"/>
              <a:gd name="connsiteY6-90" fmla="*/ 0 h 20838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9E9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151DC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实验指导书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：第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zh-CN" altLang="en-US">
                <a:solidFill>
                  <a:schemeClr val="tx1"/>
                </a:solidFill>
                <a:latin typeface="Consolas" panose="020B0609020204030204" pitchFamily="49" charset="0"/>
              </a:rPr>
              <a:t>章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在命名空间外部访问它内部的成员时，必须要明确指出成员所属的命名空</a:t>
            </a:r>
            <a:endParaRPr lang="zh-CN" altLang="en-US"/>
          </a:p>
          <a:p>
            <a:r>
              <a:rPr lang="zh-CN" altLang="en-US"/>
              <a:t>间：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2"/>
              <a:ext cx="5907067" cy="32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外部访问命名空间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调用命名空间</a:t>
            </a:r>
            <a:r>
              <a:rPr lang="en-US" altLang="zh-CN"/>
              <a:t>Foo </a:t>
            </a:r>
            <a:r>
              <a:rPr lang="zh-CN" altLang="en-US"/>
              <a:t>中的成员</a:t>
            </a:r>
            <a:r>
              <a:rPr lang="en-US" altLang="zh-CN"/>
              <a:t>doSomething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2122" y="2444689"/>
            <a:ext cx="307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 = Foo::doSomething(2, 1);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1288" y="1104527"/>
            <a:ext cx="7979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在命名空间外部访问它内部的成员时，必须要明确指出成员所属的命名空</a:t>
            </a:r>
            <a:endParaRPr lang="zh-CN" altLang="en-US"/>
          </a:p>
          <a:p>
            <a:r>
              <a:rPr lang="zh-CN" altLang="en-US"/>
              <a:t>间：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6007" y="1860950"/>
            <a:ext cx="3475871" cy="1568050"/>
            <a:chOff x="219974" y="1603072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3072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2"/>
              <a:ext cx="8704052" cy="60502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4176" y="1860951"/>
            <a:ext cx="4362577" cy="1167476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79"/>
                <a:ext cx="8704052" cy="1005033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4" y="2418842"/>
              <a:ext cx="5907067" cy="327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外部访问命名空间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47982" y="2444689"/>
            <a:ext cx="308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调用命名空间</a:t>
            </a:r>
            <a:r>
              <a:rPr lang="en-US" altLang="zh-CN"/>
              <a:t>Foo </a:t>
            </a:r>
            <a:r>
              <a:rPr lang="zh-CN" altLang="en-US"/>
              <a:t>中的成员</a:t>
            </a:r>
            <a:r>
              <a:rPr lang="en-US" altLang="zh-CN"/>
              <a:t>doSomething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2122" y="2444689"/>
            <a:ext cx="307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 = Foo::doSomething(2, 1);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84176" y="3828126"/>
            <a:ext cx="8267702" cy="1473716"/>
            <a:chOff x="236688" y="4121026"/>
            <a:chExt cx="8704052" cy="1961948"/>
          </a:xfrm>
        </p:grpSpPr>
        <p:grpSp>
          <p:nvGrpSpPr>
            <p:cNvPr id="21" name="组合 20"/>
            <p:cNvGrpSpPr/>
            <p:nvPr/>
          </p:nvGrpSpPr>
          <p:grpSpPr>
            <a:xfrm>
              <a:off x="236688" y="4121026"/>
              <a:ext cx="8704052" cy="1961948"/>
              <a:chOff x="219974" y="1604514"/>
              <a:chExt cx="8704052" cy="1829578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4"/>
                <a:ext cx="8704052" cy="1829578"/>
              </a:xfrm>
              <a:prstGeom prst="roundRect">
                <a:avLst>
                  <a:gd name="adj" fmla="val 7211"/>
                </a:avLst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3"/>
                <a:ext cx="8704052" cy="597204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CC5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36688" y="4141963"/>
              <a:ext cx="5945120" cy="614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提示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08254" y="4460166"/>
            <a:ext cx="754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MicrosoftYaHei"/>
              </a:rPr>
              <a:t>	</a:t>
            </a:r>
            <a:r>
              <a:rPr lang="zh-CN" altLang="en-US">
                <a:latin typeface="MicrosoftYaHei"/>
              </a:rPr>
              <a:t>一个命名空间可以定义在全局作用域内，也可以定义在其它命名空间内，但不能定义在函数或类的内部。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952" y="155276"/>
            <a:ext cx="575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12.1</a:t>
            </a:r>
            <a:r>
              <a:rPr lang="zh-CN" altLang="en-US" sz="3200">
                <a:solidFill>
                  <a:schemeClr val="bg1"/>
                </a:solidFill>
              </a:rPr>
              <a:t> 命名空间</a:t>
            </a:r>
            <a:r>
              <a:rPr lang="en-US" altLang="zh-CN" sz="2000">
                <a:solidFill>
                  <a:schemeClr val="bg1"/>
                </a:solidFill>
              </a:rPr>
              <a:t>——</a:t>
            </a:r>
            <a:r>
              <a:rPr lang="zh-CN" altLang="en-US" sz="2000">
                <a:solidFill>
                  <a:schemeClr val="bg1"/>
                </a:solidFill>
              </a:rPr>
              <a:t>定义命名空间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1926" y="1119485"/>
            <a:ext cx="8300147" cy="1076170"/>
            <a:chOff x="219974" y="1604513"/>
            <a:chExt cx="8704052" cy="2855764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/>
            <p:cNvSpPr/>
            <p:nvPr/>
          </p:nvSpPr>
          <p:spPr>
            <a:xfrm>
              <a:off x="219974" y="1604513"/>
              <a:ext cx="8704052" cy="2855764"/>
            </a:xfrm>
            <a:prstGeom prst="roundRect">
              <a:avLst>
                <a:gd name="adj" fmla="val 7211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219974" y="1617779"/>
              <a:ext cx="8704052" cy="149573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命名空间的嵌套</a:t>
              </a: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493915" y="1749199"/>
            <a:ext cx="7979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在一个命名空间内部定义另外一个命名空间。</a:t>
            </a:r>
            <a:endParaRPr lang="en-US" altLang="zh-CN">
              <a:solidFill>
                <a:srgbClr val="000000"/>
              </a:solidFill>
              <a:latin typeface="LMMono8-Regular-Identity-H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7093" y="2445371"/>
            <a:ext cx="3494980" cy="2849959"/>
            <a:chOff x="219974" y="1604513"/>
            <a:chExt cx="8704052" cy="2106427"/>
          </a:xfrm>
          <a:effectLst>
            <a:outerShdw blurRad="50800" dist="6985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矩形: 圆角 12"/>
            <p:cNvSpPr/>
            <p:nvPr/>
          </p:nvSpPr>
          <p:spPr>
            <a:xfrm>
              <a:off x="219974" y="1604513"/>
              <a:ext cx="8704052" cy="2106427"/>
            </a:xfrm>
            <a:prstGeom prst="roundRect">
              <a:avLst>
                <a:gd name="adj" fmla="val 7211"/>
              </a:avLst>
            </a:prstGeom>
            <a:solidFill>
              <a:srgbClr val="FCF6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顶角 13"/>
            <p:cNvSpPr/>
            <p:nvPr/>
          </p:nvSpPr>
          <p:spPr>
            <a:xfrm>
              <a:off x="219974" y="1617783"/>
              <a:ext cx="8704052" cy="42681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/>
                <a:t>说明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21925" y="2429859"/>
            <a:ext cx="4600451" cy="3012761"/>
            <a:chOff x="219974" y="2358412"/>
            <a:chExt cx="8704052" cy="2763386"/>
          </a:xfrm>
        </p:grpSpPr>
        <p:grpSp>
          <p:nvGrpSpPr>
            <p:cNvPr id="16" name="组合 15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: 圆角 17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顶角 18"/>
              <p:cNvSpPr/>
              <p:nvPr/>
            </p:nvSpPr>
            <p:spPr>
              <a:xfrm>
                <a:off x="219974" y="1617782"/>
                <a:ext cx="8704052" cy="468285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35343" y="2418842"/>
              <a:ext cx="6505413" cy="423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命名空间的嵌套示例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10187" y="31342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Wang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Goo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doSomething(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x, </a:t>
            </a:r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y);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namespace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Boo {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LMMono8-Regular-Identity-H"/>
              </a:rPr>
              <a:t>	class 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Y {</a:t>
            </a:r>
            <a:r>
              <a:rPr lang="en-US" altLang="zh-CN" dirty="0">
                <a:solidFill>
                  <a:srgbClr val="008000"/>
                </a:solidFill>
                <a:latin typeface="LMMono8-Regular-Identity-H"/>
              </a:rPr>
              <a:t>/*...*/</a:t>
            </a:r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};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en-US" altLang="zh-CN" dirty="0">
              <a:solidFill>
                <a:srgbClr val="000000"/>
              </a:solidFill>
              <a:latin typeface="LMMono8-Regular-Identity-H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LMMono8-Regular-Identity-H"/>
              </a:rPr>
              <a:t>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06924" y="3129852"/>
            <a:ext cx="3303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YaHei"/>
              </a:rPr>
              <a:t>上面的代码在命名空间</a:t>
            </a:r>
            <a:r>
              <a:rPr lang="en-US" altLang="zh-CN" dirty="0">
                <a:latin typeface="LMSans10-Regular-Identity-H"/>
              </a:rPr>
              <a:t>Wang </a:t>
            </a:r>
            <a:r>
              <a:rPr lang="zh-CN" altLang="en-US" dirty="0">
                <a:latin typeface="MicrosoftYaHei"/>
              </a:rPr>
              <a:t>的内部分别定义了另外两个命名空间：</a:t>
            </a:r>
            <a:r>
              <a:rPr lang="en-US" altLang="zh-CN" dirty="0">
                <a:latin typeface="LMSans10-Regular-Identity-H"/>
              </a:rPr>
              <a:t>Goo </a:t>
            </a:r>
            <a:r>
              <a:rPr lang="zh-CN" altLang="en-US" dirty="0">
                <a:latin typeface="MicrosoftYaHei"/>
              </a:rPr>
              <a:t>和</a:t>
            </a:r>
            <a:r>
              <a:rPr lang="en-US" altLang="zh-CN" dirty="0">
                <a:latin typeface="LMSans10-Regular-Identity-H"/>
              </a:rPr>
              <a:t>Boo</a:t>
            </a:r>
            <a:endParaRPr lang="en-US" altLang="zh-CN" dirty="0">
              <a:latin typeface="LMSans10-Regular-Identity-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YaHei"/>
              </a:rPr>
              <a:t>要访问内层命名空间的名字，必须要使用嵌套的命名空间名字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93915" y="5592082"/>
            <a:ext cx="4583052" cy="1110642"/>
            <a:chOff x="219974" y="2358412"/>
            <a:chExt cx="8704052" cy="2763386"/>
          </a:xfrm>
        </p:grpSpPr>
        <p:grpSp>
          <p:nvGrpSpPr>
            <p:cNvPr id="21" name="组合 20"/>
            <p:cNvGrpSpPr/>
            <p:nvPr/>
          </p:nvGrpSpPr>
          <p:grpSpPr>
            <a:xfrm>
              <a:off x="219974" y="2358412"/>
              <a:ext cx="8704052" cy="2763386"/>
              <a:chOff x="219974" y="1604513"/>
              <a:chExt cx="8704052" cy="2576944"/>
            </a:xfrm>
            <a:effectLst>
              <a:outerShdw blurRad="50800" dist="6985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矩形: 圆角 22"/>
              <p:cNvSpPr/>
              <p:nvPr/>
            </p:nvSpPr>
            <p:spPr>
              <a:xfrm>
                <a:off x="219974" y="1604513"/>
                <a:ext cx="8704052" cy="2576944"/>
              </a:xfrm>
              <a:prstGeom prst="roundRect">
                <a:avLst>
                  <a:gd name="adj" fmla="val 7211"/>
                </a:avLst>
              </a:prstGeom>
              <a:solidFill>
                <a:srgbClr val="ECF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顶角 23"/>
              <p:cNvSpPr/>
              <p:nvPr/>
            </p:nvSpPr>
            <p:spPr>
              <a:xfrm>
                <a:off x="219974" y="1617782"/>
                <a:ext cx="8704052" cy="1078329"/>
              </a:xfrm>
              <a:prstGeom prst="round2SameRect">
                <a:avLst>
                  <a:gd name="adj1" fmla="val 20076"/>
                  <a:gd name="adj2" fmla="val 0"/>
                </a:avLst>
              </a:prstGeom>
              <a:solidFill>
                <a:srgbClr val="456B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35341" y="2418843"/>
              <a:ext cx="6471108" cy="1148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嵌套命名空间的访问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26689" y="6130465"/>
            <a:ext cx="378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LMMono8-Regular-Identity-H"/>
              </a:rPr>
              <a:t>int </a:t>
            </a:r>
            <a:r>
              <a:rPr lang="en-US" altLang="zh-CN">
                <a:solidFill>
                  <a:srgbClr val="000000"/>
                </a:solidFill>
                <a:latin typeface="LMMono8-Regular-Identity-H"/>
              </a:rPr>
              <a:t>x = Wang::Goo::doSomething(2, 1);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17386</Words>
  <Application>WPS 演示</Application>
  <PresentationFormat>全屏显示(4:3)</PresentationFormat>
  <Paragraphs>1424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8" baseType="lpstr">
      <vt:lpstr>Arial</vt:lpstr>
      <vt:lpstr>宋体</vt:lpstr>
      <vt:lpstr>Wingdings</vt:lpstr>
      <vt:lpstr>MicrosoftYaHei</vt:lpstr>
      <vt:lpstr>Segoe Print</vt:lpstr>
      <vt:lpstr>LMMono8-Regular-Identity-H</vt:lpstr>
      <vt:lpstr>仿宋</vt:lpstr>
      <vt:lpstr>LMSans10-Regular-Identity-H</vt:lpstr>
      <vt:lpstr>CMSY10</vt:lpstr>
      <vt:lpstr>MicrosoftYaHei-Bold</vt:lpstr>
      <vt:lpstr>LMSans10-Bold-Identity-H</vt:lpstr>
      <vt:lpstr>微软雅黑</vt:lpstr>
      <vt:lpstr>Arial Unicode MS</vt:lpstr>
      <vt:lpstr>等线</vt:lpstr>
      <vt:lpstr>LMMono10-Regular-Identity-H</vt:lpstr>
      <vt:lpstr>LMMonoLt10-Bold-Identity-H</vt:lpstr>
      <vt:lpstr>LMMono9-Regular-Identity-H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李长河</cp:lastModifiedBy>
  <cp:revision>261</cp:revision>
  <dcterms:created xsi:type="dcterms:W3CDTF">2019-01-17T01:34:00Z</dcterms:created>
  <dcterms:modified xsi:type="dcterms:W3CDTF">2020-11-28T02:53:47Z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