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4"/>
  </p:notesMasterIdLst>
  <p:handoutMasterIdLst>
    <p:handoutMasterId r:id="rId60"/>
  </p:handoutMasterIdLst>
  <p:sldIdLst>
    <p:sldId id="326" r:id="rId4"/>
    <p:sldId id="257" r:id="rId5"/>
    <p:sldId id="325" r:id="rId6"/>
    <p:sldId id="260" r:id="rId7"/>
    <p:sldId id="271" r:id="rId8"/>
    <p:sldId id="272" r:id="rId9"/>
    <p:sldId id="274" r:id="rId10"/>
    <p:sldId id="273" r:id="rId11"/>
    <p:sldId id="275" r:id="rId12"/>
    <p:sldId id="276" r:id="rId13"/>
    <p:sldId id="278" r:id="rId14"/>
    <p:sldId id="279" r:id="rId15"/>
    <p:sldId id="327" r:id="rId16"/>
    <p:sldId id="280" r:id="rId17"/>
    <p:sldId id="281" r:id="rId18"/>
    <p:sldId id="282" r:id="rId19"/>
    <p:sldId id="286" r:id="rId20"/>
    <p:sldId id="328" r:id="rId21"/>
    <p:sldId id="283" r:id="rId22"/>
    <p:sldId id="290" r:id="rId23"/>
    <p:sldId id="289" r:id="rId25"/>
    <p:sldId id="293" r:id="rId26"/>
    <p:sldId id="291" r:id="rId27"/>
    <p:sldId id="292" r:id="rId28"/>
    <p:sldId id="294" r:id="rId29"/>
    <p:sldId id="295" r:id="rId30"/>
    <p:sldId id="296" r:id="rId31"/>
    <p:sldId id="297" r:id="rId32"/>
    <p:sldId id="298" r:id="rId33"/>
    <p:sldId id="299" r:id="rId34"/>
    <p:sldId id="300" r:id="rId35"/>
    <p:sldId id="301" r:id="rId36"/>
    <p:sldId id="302" r:id="rId37"/>
    <p:sldId id="303" r:id="rId38"/>
    <p:sldId id="305" r:id="rId39"/>
    <p:sldId id="304" r:id="rId40"/>
    <p:sldId id="306" r:id="rId41"/>
    <p:sldId id="307" r:id="rId42"/>
    <p:sldId id="308" r:id="rId43"/>
    <p:sldId id="309" r:id="rId44"/>
    <p:sldId id="310" r:id="rId45"/>
    <p:sldId id="311" r:id="rId46"/>
    <p:sldId id="312" r:id="rId47"/>
    <p:sldId id="329" r:id="rId48"/>
    <p:sldId id="313" r:id="rId49"/>
    <p:sldId id="314" r:id="rId50"/>
    <p:sldId id="315" r:id="rId51"/>
    <p:sldId id="316" r:id="rId52"/>
    <p:sldId id="317" r:id="rId53"/>
    <p:sldId id="319" r:id="rId54"/>
    <p:sldId id="318" r:id="rId55"/>
    <p:sldId id="320" r:id="rId56"/>
    <p:sldId id="322" r:id="rId57"/>
    <p:sldId id="323" r:id="rId58"/>
    <p:sldId id="270"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17F01"/>
    <a:srgbClr val="151DC1"/>
    <a:srgbClr val="E5F4F8"/>
    <a:srgbClr val="E5EFE5"/>
    <a:srgbClr val="000080"/>
    <a:srgbClr val="CCFFCC"/>
    <a:srgbClr val="D9FFD9"/>
    <a:srgbClr val="AEAEB3"/>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2" autoAdjust="0"/>
    <p:restoredTop sz="95065" autoAdjust="0"/>
  </p:normalViewPr>
  <p:slideViewPr>
    <p:cSldViewPr snapToGrid="0">
      <p:cViewPr varScale="1">
        <p:scale>
          <a:sx n="100" d="100"/>
          <a:sy n="100" d="100"/>
        </p:scale>
        <p:origin x="40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ustomXml" Target="../customXml/item1.xml"/><Relationship Id="rId64" Type="http://schemas.openxmlformats.org/officeDocument/2006/relationships/customXmlProps" Target="../customXml/itemProps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7" name="文本框 6"/>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0" name="文本框 9"/>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6" name="文本框 5"/>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7" name="文本框 6"/>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0" name="文本框 9"/>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6" name="文本框 5"/>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
        <p:nvSpPr>
          <p:cNvPr id="9" name="标题 9"/>
          <p:cNvSpPr txBox="1"/>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
        <p:nvSpPr>
          <p:cNvPr id="9" name="标题 9"/>
          <p:cNvSpPr txBox="1"/>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1661614" y="1483742"/>
            <a:ext cx="5820772" cy="584775"/>
          </a:xfrm>
          <a:prstGeom prst="rect">
            <a:avLst/>
          </a:prstGeom>
          <a:noFill/>
        </p:spPr>
        <p:txBody>
          <a:bodyPr wrap="square" rtlCol="0">
            <a:spAutoFit/>
          </a:bodyPr>
          <a:lstStyle/>
          <a:p>
            <a:pPr algn="ctr"/>
            <a:r>
              <a:rPr lang="zh-CN" altLang="en-US" sz="3200" dirty="0">
                <a:solidFill>
                  <a:schemeClr val="bg1"/>
                </a:solidFill>
              </a:rPr>
              <a:t>第二章 基本数据类型和表达式</a:t>
            </a:r>
            <a:endParaRPr lang="zh-CN"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endParaRPr lang="zh-CN" altLang="en-US" sz="3200" b="1" dirty="0">
              <a:solidFill>
                <a:schemeClr val="bg1"/>
              </a:solidFill>
            </a:endParaRPr>
          </a:p>
        </p:txBody>
      </p:sp>
      <p:sp>
        <p:nvSpPr>
          <p:cNvPr id="5" name="左大括号 4"/>
          <p:cNvSpPr/>
          <p:nvPr/>
        </p:nvSpPr>
        <p:spPr>
          <a:xfrm>
            <a:off x="2364377" y="1743891"/>
            <a:ext cx="287999" cy="337021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 name="矩形 6"/>
          <p:cNvSpPr/>
          <p:nvPr/>
        </p:nvSpPr>
        <p:spPr>
          <a:xfrm>
            <a:off x="704627" y="3244334"/>
            <a:ext cx="1745806" cy="400110"/>
          </a:xfrm>
          <a:prstGeom prst="rect">
            <a:avLst/>
          </a:prstGeom>
        </p:spPr>
        <p:txBody>
          <a:bodyPr wrap="square">
            <a:spAutoFit/>
          </a:bodyPr>
          <a:lstStyle/>
          <a:p>
            <a:r>
              <a:rPr lang="en-US" altLang="zh-CN" sz="2000" dirty="0">
                <a:latin typeface="LMSans10-Regular-Identity-H"/>
              </a:rPr>
              <a:t>C++ </a:t>
            </a:r>
            <a:r>
              <a:rPr lang="zh-CN" altLang="en-US" sz="2000" dirty="0">
                <a:latin typeface="MicrosoftYaHei"/>
              </a:rPr>
              <a:t>数据类型</a:t>
            </a:r>
            <a:endParaRPr lang="zh-CN" altLang="en-US" sz="2000" dirty="0"/>
          </a:p>
        </p:txBody>
      </p:sp>
      <p:sp>
        <p:nvSpPr>
          <p:cNvPr id="8" name="矩形 7"/>
          <p:cNvSpPr/>
          <p:nvPr/>
        </p:nvSpPr>
        <p:spPr>
          <a:xfrm>
            <a:off x="2781624" y="4783751"/>
            <a:ext cx="4771450" cy="400110"/>
          </a:xfrm>
          <a:prstGeom prst="rect">
            <a:avLst/>
          </a:prstGeom>
        </p:spPr>
        <p:txBody>
          <a:bodyPr wrap="square">
            <a:spAutoFit/>
          </a:bodyPr>
          <a:lstStyle/>
          <a:p>
            <a:r>
              <a:rPr lang="zh-CN" altLang="en-US" sz="2000" dirty="0">
                <a:latin typeface="MicrosoftYaHei"/>
              </a:rPr>
              <a:t>复合类型：空类型、数组型、类类型等</a:t>
            </a:r>
            <a:endParaRPr lang="zh-CN" altLang="en-US" sz="2000" dirty="0"/>
          </a:p>
        </p:txBody>
      </p:sp>
      <p:sp>
        <p:nvSpPr>
          <p:cNvPr id="9" name="矩形 8"/>
          <p:cNvSpPr/>
          <p:nvPr/>
        </p:nvSpPr>
        <p:spPr>
          <a:xfrm>
            <a:off x="2788221" y="2690336"/>
            <a:ext cx="2512954" cy="400110"/>
          </a:xfrm>
          <a:prstGeom prst="rect">
            <a:avLst/>
          </a:prstGeom>
        </p:spPr>
        <p:txBody>
          <a:bodyPr wrap="square">
            <a:spAutoFit/>
          </a:bodyPr>
          <a:lstStyle/>
          <a:p>
            <a:r>
              <a:rPr lang="zh-CN" altLang="en-US" sz="2000" dirty="0">
                <a:latin typeface="MicrosoftYaHei"/>
              </a:rPr>
              <a:t>内置类型</a:t>
            </a:r>
            <a:r>
              <a:rPr lang="en-US" altLang="zh-CN" sz="2000" dirty="0">
                <a:latin typeface="LMSans10-Regular-Identity-H"/>
              </a:rPr>
              <a:t>(</a:t>
            </a:r>
            <a:r>
              <a:rPr lang="zh-CN" altLang="en-US" sz="2000" dirty="0">
                <a:latin typeface="MicrosoftYaHei"/>
              </a:rPr>
              <a:t>算术类型</a:t>
            </a:r>
            <a:r>
              <a:rPr lang="en-US" altLang="zh-CN" sz="2000" dirty="0">
                <a:latin typeface="LMSans10-Regular-Identity-H"/>
              </a:rPr>
              <a:t>)</a:t>
            </a:r>
            <a:endParaRPr lang="zh-CN" altLang="en-US" sz="2000" dirty="0"/>
          </a:p>
        </p:txBody>
      </p:sp>
      <p:sp>
        <p:nvSpPr>
          <p:cNvPr id="14" name="左大括号 13"/>
          <p:cNvSpPr/>
          <p:nvPr/>
        </p:nvSpPr>
        <p:spPr>
          <a:xfrm>
            <a:off x="5101290" y="1774762"/>
            <a:ext cx="287999" cy="222429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矩形 12"/>
          <p:cNvSpPr/>
          <p:nvPr/>
        </p:nvSpPr>
        <p:spPr>
          <a:xfrm>
            <a:off x="5424919" y="1774762"/>
            <a:ext cx="1001681" cy="400110"/>
          </a:xfrm>
          <a:prstGeom prst="rect">
            <a:avLst/>
          </a:prstGeom>
        </p:spPr>
        <p:txBody>
          <a:bodyPr wrap="square">
            <a:spAutoFit/>
          </a:bodyPr>
          <a:lstStyle/>
          <a:p>
            <a:r>
              <a:rPr lang="zh-CN" altLang="en-US" sz="2000" dirty="0">
                <a:latin typeface="MicrosoftYaHei"/>
              </a:rPr>
              <a:t>布尔型</a:t>
            </a:r>
            <a:endParaRPr lang="zh-CN" altLang="en-US" sz="2000" dirty="0"/>
          </a:p>
        </p:txBody>
      </p:sp>
      <p:sp>
        <p:nvSpPr>
          <p:cNvPr id="15" name="矩形 14"/>
          <p:cNvSpPr/>
          <p:nvPr/>
        </p:nvSpPr>
        <p:spPr>
          <a:xfrm>
            <a:off x="5427694" y="2475690"/>
            <a:ext cx="1001681" cy="400110"/>
          </a:xfrm>
          <a:prstGeom prst="rect">
            <a:avLst/>
          </a:prstGeom>
        </p:spPr>
        <p:txBody>
          <a:bodyPr wrap="square">
            <a:spAutoFit/>
          </a:bodyPr>
          <a:lstStyle/>
          <a:p>
            <a:r>
              <a:rPr lang="zh-CN" altLang="en-US" sz="2000" dirty="0">
                <a:latin typeface="MicrosoftYaHei"/>
              </a:rPr>
              <a:t>字符型</a:t>
            </a:r>
            <a:endParaRPr lang="zh-CN" altLang="en-US" sz="2000" dirty="0"/>
          </a:p>
        </p:txBody>
      </p:sp>
      <p:sp>
        <p:nvSpPr>
          <p:cNvPr id="16" name="矩形 15"/>
          <p:cNvSpPr/>
          <p:nvPr/>
        </p:nvSpPr>
        <p:spPr>
          <a:xfrm>
            <a:off x="5424919" y="3059668"/>
            <a:ext cx="732413" cy="400110"/>
          </a:xfrm>
          <a:prstGeom prst="rect">
            <a:avLst/>
          </a:prstGeom>
        </p:spPr>
        <p:txBody>
          <a:bodyPr wrap="square">
            <a:spAutoFit/>
          </a:bodyPr>
          <a:lstStyle/>
          <a:p>
            <a:r>
              <a:rPr lang="zh-CN" altLang="en-US" sz="2000" dirty="0">
                <a:latin typeface="MicrosoftYaHei"/>
              </a:rPr>
              <a:t>整型</a:t>
            </a:r>
            <a:endParaRPr lang="zh-CN" altLang="en-US" sz="2000" dirty="0"/>
          </a:p>
        </p:txBody>
      </p:sp>
      <p:sp>
        <p:nvSpPr>
          <p:cNvPr id="17" name="矩形 16"/>
          <p:cNvSpPr/>
          <p:nvPr/>
        </p:nvSpPr>
        <p:spPr>
          <a:xfrm>
            <a:off x="5424919" y="3629720"/>
            <a:ext cx="732413" cy="400110"/>
          </a:xfrm>
          <a:prstGeom prst="rect">
            <a:avLst/>
          </a:prstGeom>
        </p:spPr>
        <p:txBody>
          <a:bodyPr wrap="square">
            <a:spAutoFit/>
          </a:bodyPr>
          <a:lstStyle/>
          <a:p>
            <a:r>
              <a:rPr lang="zh-CN" altLang="en-US" sz="2000" dirty="0">
                <a:latin typeface="MicrosoftYaHei"/>
              </a:rPr>
              <a:t>实型</a:t>
            </a:r>
            <a:endParaRPr lang="zh-CN" altLang="en-US" sz="2000" dirty="0"/>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8417" y="1383821"/>
          <a:ext cx="7986305" cy="4713612"/>
        </p:xfrm>
        <a:graphic>
          <a:graphicData uri="http://schemas.openxmlformats.org/drawingml/2006/table">
            <a:tbl>
              <a:tblPr firstRow="1" bandRow="1">
                <a:tableStyleId>{5C22544A-7EE6-4342-B048-85BDC9FD1C3A}</a:tableStyleId>
              </a:tblPr>
              <a:tblGrid>
                <a:gridCol w="1662826"/>
                <a:gridCol w="2124635"/>
                <a:gridCol w="2998694"/>
                <a:gridCol w="1200150"/>
              </a:tblGrid>
              <a:tr h="594057">
                <a:tc>
                  <a:txBody>
                    <a:bodyPr/>
                    <a:lstStyle/>
                    <a:p>
                      <a:pPr algn="ctr"/>
                      <a:r>
                        <a:rPr lang="zh-CN" altLang="en-US" dirty="0"/>
                        <a:t>类型</a:t>
                      </a:r>
                      <a:endParaRPr lang="zh-CN" altLang="en-US" dirty="0"/>
                    </a:p>
                  </a:txBody>
                  <a:tcPr/>
                </a:tc>
                <a:tc>
                  <a:txBody>
                    <a:bodyPr/>
                    <a:lstStyle/>
                    <a:p>
                      <a:r>
                        <a:rPr lang="zh-CN" altLang="en-US" dirty="0"/>
                        <a:t>含义</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latin typeface="MicrosoftYaHei"/>
                        </a:rPr>
                        <a:t>最小尺寸</a:t>
                      </a:r>
                      <a:r>
                        <a:rPr lang="en-US" altLang="zh-CN" dirty="0">
                          <a:solidFill>
                            <a:schemeClr val="bg1"/>
                          </a:solidFill>
                          <a:latin typeface="LMSans9-Regular-Identity-H"/>
                        </a:rPr>
                        <a:t>/</a:t>
                      </a:r>
                      <a:r>
                        <a:rPr lang="zh-CN" altLang="en-US" dirty="0">
                          <a:solidFill>
                            <a:schemeClr val="bg1"/>
                          </a:solidFill>
                          <a:latin typeface="MicrosoftYaHei"/>
                        </a:rPr>
                        <a:t>精度</a:t>
                      </a:r>
                      <a:endParaRPr lang="en-US" altLang="zh-CN" dirty="0">
                        <a:solidFill>
                          <a:schemeClr val="bg1"/>
                        </a:solidFill>
                        <a:latin typeface="MicrosoftYaHe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latin typeface="MicrosoftYaHei"/>
                        </a:rPr>
                        <a:t>单位</a:t>
                      </a:r>
                      <a:r>
                        <a:rPr lang="en-US" altLang="zh-CN" dirty="0">
                          <a:solidFill>
                            <a:schemeClr val="bg1"/>
                          </a:solidFill>
                          <a:latin typeface="LMSans9-Regular-Identity-H"/>
                        </a:rPr>
                        <a:t>: </a:t>
                      </a:r>
                      <a:r>
                        <a:rPr lang="zh-CN" altLang="en-US" dirty="0">
                          <a:solidFill>
                            <a:schemeClr val="bg1"/>
                          </a:solidFill>
                          <a:latin typeface="MicrosoftYaHei"/>
                        </a:rPr>
                        <a:t>字节</a:t>
                      </a:r>
                      <a:r>
                        <a:rPr lang="en-US" altLang="zh-CN" dirty="0">
                          <a:solidFill>
                            <a:schemeClr val="bg1"/>
                          </a:solidFill>
                          <a:latin typeface="LMSans9-Regular-Identity-H"/>
                        </a:rPr>
                        <a:t>(byte)</a:t>
                      </a:r>
                      <a:endParaRPr lang="en-US" altLang="zh-CN" dirty="0">
                        <a:solidFill>
                          <a:schemeClr val="bg1"/>
                        </a:solidFill>
                        <a:latin typeface="LMSans9-Regular-Identity-H"/>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LMSans9-Regular-Identity-H"/>
                        </a:rPr>
                        <a:t>Visual C++</a:t>
                      </a:r>
                      <a:endParaRPr lang="en-US" altLang="zh-CN" dirty="0">
                        <a:solidFill>
                          <a:schemeClr val="bg1"/>
                        </a:solidFill>
                        <a:latin typeface="LMSans9-Regular-Identity-H"/>
                      </a:endParaRPr>
                    </a:p>
                    <a:p>
                      <a:r>
                        <a:rPr lang="en-US" altLang="zh-CN" dirty="0"/>
                        <a:t> </a:t>
                      </a:r>
                      <a:r>
                        <a:rPr lang="zh-CN" altLang="en-US" dirty="0"/>
                        <a:t>（</a:t>
                      </a:r>
                      <a:r>
                        <a:rPr lang="en-US" altLang="zh-CN" dirty="0"/>
                        <a:t>byte</a:t>
                      </a:r>
                      <a:r>
                        <a:rPr lang="zh-CN" altLang="en-US" dirty="0"/>
                        <a:t>）</a:t>
                      </a:r>
                      <a:endParaRPr lang="zh-CN" altLang="en-US" dirty="0"/>
                    </a:p>
                  </a:txBody>
                  <a:tcPr/>
                </a:tc>
              </a:tr>
              <a:tr h="339461">
                <a:tc>
                  <a:txBody>
                    <a:bodyPr/>
                    <a:lstStyle/>
                    <a:p>
                      <a:r>
                        <a:rPr lang="en-US" altLang="zh-CN" sz="1600" dirty="0">
                          <a:solidFill>
                            <a:srgbClr val="FF0000"/>
                          </a:solidFill>
                        </a:rPr>
                        <a:t>bool</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布尔类型</a:t>
                      </a:r>
                      <a:endParaRPr lang="zh-CN" altLang="en-US" sz="1600" dirty="0"/>
                    </a:p>
                  </a:txBody>
                  <a:tcPr>
                    <a:solidFill>
                      <a:schemeClr val="accent1">
                        <a:tint val="40000"/>
                        <a:alpha val="50000"/>
                      </a:schemeClr>
                    </a:solidFill>
                  </a:tcPr>
                </a:tc>
                <a:tc>
                  <a:txBody>
                    <a:bodyPr/>
                    <a:lstStyle/>
                    <a:p>
                      <a:r>
                        <a:rPr lang="zh-CN" altLang="en-US" sz="1600" dirty="0">
                          <a:solidFill>
                            <a:srgbClr val="000000"/>
                          </a:solidFill>
                          <a:latin typeface="MicrosoftYaHei"/>
                        </a:rPr>
                        <a:t>未定义</a:t>
                      </a:r>
                      <a:endParaRPr lang="zh-CN" altLang="en-US" sz="1600" dirty="0"/>
                    </a:p>
                  </a:txBody>
                  <a:tcPr>
                    <a:solidFill>
                      <a:schemeClr val="accent1">
                        <a:tint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000000"/>
                          </a:solidFill>
                          <a:latin typeface="LMSans9-Regular-Identity-H"/>
                        </a:rPr>
                        <a:t>1</a:t>
                      </a:r>
                      <a:endParaRPr lang="en-US" altLang="zh-CN" sz="1600" dirty="0">
                        <a:solidFill>
                          <a:srgbClr val="000000"/>
                        </a:solidFill>
                        <a:latin typeface="LMSans9-Regular-Identity-H"/>
                      </a:endParaRPr>
                    </a:p>
                  </a:txBody>
                  <a:tcPr>
                    <a:solidFill>
                      <a:schemeClr val="accent1">
                        <a:tint val="40000"/>
                        <a:alpha val="50000"/>
                      </a:schemeClr>
                    </a:solidFill>
                  </a:tcPr>
                </a:tc>
              </a:tr>
              <a:tr h="339461">
                <a:tc>
                  <a:txBody>
                    <a:bodyPr/>
                    <a:lstStyle/>
                    <a:p>
                      <a:r>
                        <a:rPr lang="en-US" altLang="zh-CN" sz="1600" dirty="0">
                          <a:solidFill>
                            <a:srgbClr val="FF0000"/>
                          </a:solidFill>
                        </a:rPr>
                        <a:t>char</a:t>
                      </a:r>
                      <a:endParaRPr lang="zh-CN" altLang="en-US" sz="1600" dirty="0">
                        <a:solidFill>
                          <a:srgbClr val="FF0000"/>
                        </a:solidFill>
                      </a:endParaRPr>
                    </a:p>
                  </a:txBody>
                  <a:tcPr>
                    <a:solidFill>
                      <a:schemeClr val="accent1">
                        <a:tint val="20000"/>
                        <a:alpha val="50000"/>
                      </a:schemeClr>
                    </a:solidFill>
                  </a:tcPr>
                </a:tc>
                <a:tc>
                  <a:txBody>
                    <a:bodyPr/>
                    <a:lstStyle/>
                    <a:p>
                      <a:r>
                        <a:rPr lang="zh-CN" altLang="en-US" sz="1600" dirty="0">
                          <a:solidFill>
                            <a:srgbClr val="000000"/>
                          </a:solidFill>
                          <a:latin typeface="MicrosoftYaHei"/>
                        </a:rPr>
                        <a:t>字符类型</a:t>
                      </a:r>
                      <a:endParaRPr lang="zh-CN" altLang="en-US" sz="1600" dirty="0"/>
                    </a:p>
                  </a:txBody>
                  <a:tcPr>
                    <a:solidFill>
                      <a:schemeClr val="accent1">
                        <a:tint val="20000"/>
                        <a:alpha val="50000"/>
                      </a:schemeClr>
                    </a:solidFill>
                  </a:tcPr>
                </a:tc>
                <a:tc>
                  <a:txBody>
                    <a:bodyPr/>
                    <a:lstStyle/>
                    <a:p>
                      <a:r>
                        <a:rPr lang="en-US" altLang="zh-CN" sz="1600" dirty="0"/>
                        <a:t>1</a:t>
                      </a:r>
                      <a:endParaRPr lang="zh-CN" altLang="en-US" sz="1600" dirty="0"/>
                    </a:p>
                  </a:txBody>
                  <a:tcPr>
                    <a:solidFill>
                      <a:schemeClr val="accent1">
                        <a:tint val="20000"/>
                        <a:alpha val="50000"/>
                      </a:schemeClr>
                    </a:solidFill>
                  </a:tcPr>
                </a:tc>
                <a:tc>
                  <a:txBody>
                    <a:bodyPr/>
                    <a:lstStyle/>
                    <a:p>
                      <a:r>
                        <a:rPr lang="en-US" altLang="zh-CN" sz="1600" dirty="0"/>
                        <a:t>1</a:t>
                      </a:r>
                      <a:endParaRPr lang="zh-CN" altLang="en-US" sz="1600" dirty="0"/>
                    </a:p>
                  </a:txBody>
                  <a:tcPr>
                    <a:solidFill>
                      <a:schemeClr val="accent1">
                        <a:tint val="20000"/>
                        <a:alpha val="50000"/>
                      </a:schemeClr>
                    </a:solidFill>
                  </a:tcPr>
                </a:tc>
              </a:tr>
              <a:tr h="339461">
                <a:tc>
                  <a:txBody>
                    <a:bodyPr/>
                    <a:lstStyle/>
                    <a:p>
                      <a:r>
                        <a:rPr lang="en-US" altLang="zh-CN" sz="1600" dirty="0" err="1">
                          <a:solidFill>
                            <a:srgbClr val="FF0000"/>
                          </a:solidFill>
                        </a:rPr>
                        <a:t>wchar_t</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宽字符</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tr>
              <a:tr h="339461">
                <a:tc>
                  <a:txBody>
                    <a:bodyPr/>
                    <a:lstStyle/>
                    <a:p>
                      <a:r>
                        <a:rPr lang="en-US" altLang="zh-CN" sz="1600" dirty="0"/>
                        <a:t>char16_t</a:t>
                      </a:r>
                      <a:endParaRPr lang="zh-CN" altLang="en-US" sz="1600" dirty="0"/>
                    </a:p>
                  </a:txBody>
                  <a:tcPr>
                    <a:solidFill>
                      <a:schemeClr val="accent1">
                        <a:tint val="20000"/>
                        <a:alpha val="50000"/>
                      </a:schemeClr>
                    </a:solidFill>
                  </a:tcPr>
                </a:tc>
                <a:tc>
                  <a:txBody>
                    <a:bodyPr/>
                    <a:lstStyle/>
                    <a:p>
                      <a:r>
                        <a:rPr lang="fr-FR" altLang="zh-CN" sz="1600" dirty="0">
                          <a:solidFill>
                            <a:srgbClr val="000000"/>
                          </a:solidFill>
                          <a:latin typeface="LMSans9-Regular-Identity-H"/>
                        </a:rPr>
                        <a:t>Unicode </a:t>
                      </a:r>
                      <a:r>
                        <a:rPr lang="zh-CN" altLang="fr-FR" sz="1600" dirty="0">
                          <a:solidFill>
                            <a:srgbClr val="000000"/>
                          </a:solidFill>
                          <a:latin typeface="MicrosoftYaHei"/>
                        </a:rPr>
                        <a:t>字符</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r>
              <a:tr h="339461">
                <a:tc>
                  <a:txBody>
                    <a:bodyPr/>
                    <a:lstStyle/>
                    <a:p>
                      <a:r>
                        <a:rPr lang="en-US" altLang="zh-CN" sz="1600" dirty="0"/>
                        <a:t>char32_t</a:t>
                      </a:r>
                      <a:endParaRPr lang="zh-CN" altLang="en-US" sz="1600" dirty="0"/>
                    </a:p>
                  </a:txBody>
                  <a:tcPr>
                    <a:solidFill>
                      <a:schemeClr val="accent1">
                        <a:tint val="40000"/>
                        <a:alpha val="50000"/>
                      </a:schemeClr>
                    </a:solidFill>
                  </a:tcPr>
                </a:tc>
                <a:tc>
                  <a:txBody>
                    <a:bodyPr/>
                    <a:lstStyle/>
                    <a:p>
                      <a:r>
                        <a:rPr lang="fr-FR" altLang="zh-CN" sz="1600" dirty="0">
                          <a:solidFill>
                            <a:srgbClr val="000000"/>
                          </a:solidFill>
                          <a:latin typeface="LMSans9-Regular-Identity-H"/>
                        </a:rPr>
                        <a:t>Unicode </a:t>
                      </a:r>
                      <a:r>
                        <a:rPr lang="zh-CN" altLang="fr-FR" sz="1600" dirty="0">
                          <a:solidFill>
                            <a:srgbClr val="000000"/>
                          </a:solidFill>
                          <a:latin typeface="MicrosoftYaHei"/>
                        </a:rPr>
                        <a:t>字符</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tr>
              <a:tr h="339461">
                <a:tc>
                  <a:txBody>
                    <a:bodyPr/>
                    <a:lstStyle/>
                    <a:p>
                      <a:r>
                        <a:rPr lang="en-US" altLang="zh-CN" sz="1600" dirty="0"/>
                        <a:t>short</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短整型</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r>
              <a:tr h="339461">
                <a:tc>
                  <a:txBody>
                    <a:bodyPr/>
                    <a:lstStyle/>
                    <a:p>
                      <a:r>
                        <a:rPr lang="en-US" altLang="zh-CN" sz="1600" dirty="0">
                          <a:solidFill>
                            <a:srgbClr val="FF0000"/>
                          </a:solidFill>
                        </a:rPr>
                        <a:t>int</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整型</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tr>
              <a:tr h="339461">
                <a:tc>
                  <a:txBody>
                    <a:bodyPr/>
                    <a:lstStyle/>
                    <a:p>
                      <a:r>
                        <a:rPr lang="en-US" altLang="zh-CN" sz="1600" dirty="0"/>
                        <a:t>long</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长整型</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tr>
              <a:tr h="339461">
                <a:tc>
                  <a:txBody>
                    <a:bodyPr/>
                    <a:lstStyle/>
                    <a:p>
                      <a:r>
                        <a:rPr lang="en-US" altLang="zh-CN" sz="1600" dirty="0"/>
                        <a:t>long </a:t>
                      </a:r>
                      <a:r>
                        <a:rPr lang="en-US" altLang="zh-CN" sz="1600" dirty="0" err="1"/>
                        <a:t>long</a:t>
                      </a:r>
                      <a:endParaRPr lang="zh-CN" altLang="en-US" sz="1600" dirty="0"/>
                    </a:p>
                  </a:txBody>
                  <a:tcPr>
                    <a:solidFill>
                      <a:schemeClr val="accent1">
                        <a:tint val="40000"/>
                        <a:alpha val="50000"/>
                      </a:schemeClr>
                    </a:solidFill>
                  </a:tcPr>
                </a:tc>
                <a:tc>
                  <a:txBody>
                    <a:bodyPr/>
                    <a:lstStyle/>
                    <a:p>
                      <a:r>
                        <a:rPr lang="zh-CN" altLang="en-US" sz="1600" dirty="0">
                          <a:solidFill>
                            <a:srgbClr val="000000"/>
                          </a:solidFill>
                          <a:latin typeface="MicrosoftYaHei"/>
                        </a:rPr>
                        <a:t>双长整型</a:t>
                      </a:r>
                      <a:endParaRPr lang="zh-CN" altLang="en-US" sz="1600" dirty="0"/>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tr>
              <a:tr h="339461">
                <a:tc>
                  <a:txBody>
                    <a:bodyPr/>
                    <a:lstStyle/>
                    <a:p>
                      <a:r>
                        <a:rPr lang="en-US" altLang="zh-CN" sz="1600" dirty="0">
                          <a:solidFill>
                            <a:srgbClr val="FF0000"/>
                          </a:solidFill>
                        </a:rPr>
                        <a:t>float</a:t>
                      </a:r>
                      <a:endParaRPr lang="zh-CN" altLang="en-US" sz="1600" dirty="0">
                        <a:solidFill>
                          <a:srgbClr val="FF0000"/>
                        </a:solidFill>
                      </a:endParaRPr>
                    </a:p>
                  </a:txBody>
                  <a:tcPr>
                    <a:solidFill>
                      <a:schemeClr val="accent1">
                        <a:tint val="20000"/>
                        <a:alpha val="50000"/>
                      </a:schemeClr>
                    </a:solidFill>
                  </a:tcPr>
                </a:tc>
                <a:tc>
                  <a:txBody>
                    <a:bodyPr/>
                    <a:lstStyle/>
                    <a:p>
                      <a:r>
                        <a:rPr lang="zh-CN" altLang="en-US" sz="1600" dirty="0">
                          <a:solidFill>
                            <a:srgbClr val="000000"/>
                          </a:solidFill>
                          <a:latin typeface="MicrosoftYaHei"/>
                        </a:rPr>
                        <a:t>单精度浮点数</a:t>
                      </a:r>
                      <a:endParaRPr lang="zh-CN" altLang="en-US" sz="1600" dirty="0"/>
                    </a:p>
                  </a:txBody>
                  <a:tcPr>
                    <a:solidFill>
                      <a:schemeClr val="accent1">
                        <a:tint val="20000"/>
                        <a:alpha val="50000"/>
                      </a:schemeClr>
                    </a:solidFill>
                  </a:tcPr>
                </a:tc>
                <a:tc>
                  <a:txBody>
                    <a:bodyPr/>
                    <a:lstStyle/>
                    <a:p>
                      <a:r>
                        <a:rPr lang="en-US" altLang="zh-CN" sz="1600" dirty="0">
                          <a:solidFill>
                            <a:srgbClr val="000000"/>
                          </a:solidFill>
                          <a:latin typeface="LMSans9-Regular-Identity-H"/>
                        </a:rPr>
                        <a:t>6 </a:t>
                      </a:r>
                      <a:r>
                        <a:rPr lang="zh-CN" altLang="en-US" sz="1600" dirty="0">
                          <a:solidFill>
                            <a:srgbClr val="000000"/>
                          </a:solidFill>
                          <a:latin typeface="MicrosoftYaHei"/>
                        </a:rPr>
                        <a:t>位有效数（</a:t>
                      </a:r>
                      <a:r>
                        <a:rPr lang="en-US" altLang="zh-CN" sz="1600" dirty="0">
                          <a:solidFill>
                            <a:srgbClr val="000000"/>
                          </a:solidFill>
                          <a:latin typeface="LMSans9-Regular-Identity-H"/>
                        </a:rPr>
                        <a:t>IEEE 754</a:t>
                      </a:r>
                      <a:r>
                        <a:rPr lang="zh-CN" altLang="en-US" sz="1600" dirty="0">
                          <a:solidFill>
                            <a:srgbClr val="000000"/>
                          </a:solidFill>
                          <a:latin typeface="MicrosoftYaHei"/>
                        </a:rPr>
                        <a:t>） </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tr>
              <a:tr h="339461">
                <a:tc>
                  <a:txBody>
                    <a:bodyPr/>
                    <a:lstStyle/>
                    <a:p>
                      <a:r>
                        <a:rPr lang="en-US" altLang="zh-CN" sz="1600" dirty="0">
                          <a:solidFill>
                            <a:srgbClr val="FF0000"/>
                          </a:solidFill>
                        </a:rPr>
                        <a:t>double</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双精度浮点数</a:t>
                      </a:r>
                      <a:r>
                        <a:rPr lang="en-US" altLang="zh-CN" sz="1600" dirty="0">
                          <a:solidFill>
                            <a:srgbClr val="000000"/>
                          </a:solidFill>
                          <a:latin typeface="LMSans9-Regular-Identity-H"/>
                        </a:rPr>
                        <a:t>15 </a:t>
                      </a:r>
                      <a:endParaRPr lang="zh-CN" altLang="en-US" sz="1600" dirty="0"/>
                    </a:p>
                  </a:txBody>
                  <a:tcPr>
                    <a:solidFill>
                      <a:schemeClr val="accent1">
                        <a:tint val="40000"/>
                        <a:alpha val="50000"/>
                      </a:schemeClr>
                    </a:solidFill>
                  </a:tcPr>
                </a:tc>
                <a:tc>
                  <a:txBody>
                    <a:bodyPr/>
                    <a:lstStyle/>
                    <a:p>
                      <a:r>
                        <a:rPr lang="en-US" altLang="zh-CN" sz="1600" dirty="0"/>
                        <a:t>15 </a:t>
                      </a:r>
                      <a:r>
                        <a:rPr lang="zh-CN" altLang="en-US" sz="1600" dirty="0"/>
                        <a:t>位有效数字（</a:t>
                      </a:r>
                      <a:r>
                        <a:rPr lang="en-US" altLang="zh-CN" sz="1600" dirty="0"/>
                        <a:t>IEEE 754</a:t>
                      </a:r>
                      <a:r>
                        <a:rPr lang="zh-CN" altLang="en-US" sz="1600" dirty="0"/>
                        <a:t>）</a:t>
                      </a:r>
                      <a:endParaRPr lang="zh-CN" altLang="en-US" sz="1600" dirty="0"/>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tr>
              <a:tr h="339461">
                <a:tc>
                  <a:txBody>
                    <a:bodyPr/>
                    <a:lstStyle/>
                    <a:p>
                      <a:r>
                        <a:rPr lang="en-US" altLang="zh-CN" sz="1600" dirty="0"/>
                        <a:t>long double</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扩展的精度浮点数</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精度不低于</a:t>
                      </a:r>
                      <a:r>
                        <a:rPr lang="en-US" altLang="zh-CN" sz="1600" dirty="0">
                          <a:solidFill>
                            <a:srgbClr val="000000"/>
                          </a:solidFill>
                          <a:latin typeface="LMSans9-Regular-Identity-H"/>
                        </a:rPr>
                        <a:t>double </a:t>
                      </a:r>
                      <a:r>
                        <a:rPr lang="zh-CN" altLang="en-US" sz="1600" dirty="0">
                          <a:solidFill>
                            <a:srgbClr val="000000"/>
                          </a:solidFill>
                          <a:latin typeface="MicrosoftYaHei"/>
                        </a:rPr>
                        <a:t>类型</a:t>
                      </a:r>
                      <a:endParaRPr lang="zh-CN" altLang="en-US" sz="1600" dirty="0"/>
                    </a:p>
                  </a:txBody>
                  <a:tcPr>
                    <a:solidFill>
                      <a:schemeClr val="accent1">
                        <a:tint val="20000"/>
                        <a:alpha val="50000"/>
                      </a:schemeClr>
                    </a:solidFill>
                  </a:tcPr>
                </a:tc>
                <a:tc>
                  <a:txBody>
                    <a:bodyPr/>
                    <a:lstStyle/>
                    <a:p>
                      <a:r>
                        <a:rPr lang="en-US" altLang="zh-CN" sz="1600" dirty="0"/>
                        <a:t>8</a:t>
                      </a:r>
                      <a:endParaRPr lang="zh-CN" altLang="en-US" sz="1600" dirty="0"/>
                    </a:p>
                  </a:txBody>
                  <a:tcPr>
                    <a:solidFill>
                      <a:schemeClr val="accent1">
                        <a:tint val="20000"/>
                        <a:alpha val="50000"/>
                      </a:schemeClr>
                    </a:solidFill>
                  </a:tcPr>
                </a:tc>
              </a:tr>
            </a:tbl>
          </a:graphicData>
        </a:graphic>
      </p:graphicFrame>
      <p:sp>
        <p:nvSpPr>
          <p:cNvPr id="5" name="矩形 4"/>
          <p:cNvSpPr/>
          <p:nvPr/>
        </p:nvSpPr>
        <p:spPr>
          <a:xfrm>
            <a:off x="398417" y="6266226"/>
            <a:ext cx="8347165" cy="523220"/>
          </a:xfrm>
          <a:prstGeom prst="rect">
            <a:avLst/>
          </a:prstGeom>
        </p:spPr>
        <p:txBody>
          <a:bodyPr wrap="square">
            <a:spAutoFit/>
          </a:bodyPr>
          <a:lstStyle/>
          <a:p>
            <a:r>
              <a:rPr lang="zh-CN" altLang="en-US" sz="1400" dirty="0">
                <a:latin typeface="MicrosoftYaHei"/>
              </a:rPr>
              <a:t>位（</a:t>
            </a:r>
            <a:r>
              <a:rPr lang="en-US" altLang="zh-CN" sz="1400" dirty="0">
                <a:latin typeface="LMSans8-Regular-Identity-H"/>
              </a:rPr>
              <a:t>bit</a:t>
            </a:r>
            <a:r>
              <a:rPr lang="zh-CN" altLang="en-US" sz="1400" dirty="0">
                <a:latin typeface="MicrosoftYaHei"/>
              </a:rPr>
              <a:t>）是计算机中存储数据的最小单位，指二进制数中的一个位数，其值为</a:t>
            </a:r>
            <a:r>
              <a:rPr lang="en-US" altLang="zh-CN" sz="1400" dirty="0">
                <a:latin typeface="LMSans8-Regular-Identity-H"/>
              </a:rPr>
              <a:t>0 </a:t>
            </a:r>
            <a:r>
              <a:rPr lang="zh-CN" altLang="en-US" sz="1400" dirty="0">
                <a:latin typeface="MicrosoftYaHei"/>
              </a:rPr>
              <a:t>或</a:t>
            </a:r>
            <a:r>
              <a:rPr lang="en-US" altLang="zh-CN" sz="1400" dirty="0">
                <a:latin typeface="LMSans8-Regular-Identity-H"/>
              </a:rPr>
              <a:t>1</a:t>
            </a:r>
            <a:r>
              <a:rPr lang="zh-CN" altLang="en-US" sz="1400" dirty="0">
                <a:latin typeface="MicrosoftYaHei"/>
              </a:rPr>
              <a:t>。</a:t>
            </a:r>
            <a:endParaRPr lang="zh-CN" altLang="en-US" sz="1400" dirty="0">
              <a:latin typeface="MicrosoftYaHei"/>
            </a:endParaRPr>
          </a:p>
          <a:p>
            <a:r>
              <a:rPr lang="zh-CN" altLang="en-US" sz="1400" dirty="0">
                <a:latin typeface="MicrosoftYaHei"/>
              </a:rPr>
              <a:t>字节（</a:t>
            </a:r>
            <a:r>
              <a:rPr lang="en-US" altLang="zh-CN" sz="1400" dirty="0">
                <a:latin typeface="LMSans8-Regular-Identity-H"/>
              </a:rPr>
              <a:t>byte</a:t>
            </a:r>
            <a:r>
              <a:rPr lang="zh-CN" altLang="en-US" sz="1400" dirty="0">
                <a:latin typeface="MicrosoftYaHei"/>
              </a:rPr>
              <a:t>）是计算机存储容量的基本单位，一个字节由</a:t>
            </a:r>
            <a:r>
              <a:rPr lang="en-US" altLang="zh-CN" sz="1400" dirty="0">
                <a:latin typeface="LMSans8-Regular-Identity-H"/>
              </a:rPr>
              <a:t>8 </a:t>
            </a:r>
            <a:r>
              <a:rPr lang="zh-CN" altLang="en-US" sz="1400" dirty="0">
                <a:latin typeface="MicrosoftYaHei"/>
              </a:rPr>
              <a:t>位二进制数组成，即</a:t>
            </a:r>
            <a:r>
              <a:rPr lang="en-US" altLang="zh-CN" sz="1400" dirty="0">
                <a:latin typeface="LMSans8-Regular-Identity-H"/>
              </a:rPr>
              <a:t>8 </a:t>
            </a:r>
            <a:r>
              <a:rPr lang="zh-CN" altLang="en-US" sz="1400" dirty="0">
                <a:latin typeface="MicrosoftYaHei"/>
              </a:rPr>
              <a:t>个比特位。</a:t>
            </a:r>
            <a:endParaRPr lang="zh-CN" altLang="en-US" sz="1400" dirty="0"/>
          </a:p>
        </p:txBody>
      </p:sp>
      <p:sp>
        <p:nvSpPr>
          <p:cNvPr id="8" name="矩形 7"/>
          <p:cNvSpPr/>
          <p:nvPr/>
        </p:nvSpPr>
        <p:spPr>
          <a:xfrm>
            <a:off x="3071767" y="921151"/>
            <a:ext cx="1978490" cy="369332"/>
          </a:xfrm>
          <a:prstGeom prst="rect">
            <a:avLst/>
          </a:prstGeom>
        </p:spPr>
        <p:txBody>
          <a:bodyPr wrap="none">
            <a:spAutoFit/>
          </a:bodyPr>
          <a:lstStyle/>
          <a:p>
            <a:r>
              <a:rPr lang="en-US" altLang="zh-CN" dirty="0">
                <a:solidFill>
                  <a:srgbClr val="0000FF"/>
                </a:solidFill>
                <a:latin typeface="LMSans10-Regular-Identity-H"/>
              </a:rPr>
              <a:t>C++ </a:t>
            </a:r>
            <a:r>
              <a:rPr lang="zh-CN" altLang="en-US" dirty="0">
                <a:solidFill>
                  <a:srgbClr val="0000FF"/>
                </a:solidFill>
                <a:latin typeface="MicrosoftYaHei"/>
              </a:rPr>
              <a:t>基本内置类型</a:t>
            </a:r>
            <a:endParaRPr lang="zh-CN" altLang="en-US" dirty="0"/>
          </a:p>
        </p:txBody>
      </p:sp>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endParaRPr lang="zh-CN" altLang="en-US" b="1" dirty="0">
              <a:solidFill>
                <a:schemeClr val="bg1"/>
              </a:solidFill>
            </a:endParaRPr>
          </a:p>
        </p:txBody>
      </p:sp>
      <p:sp>
        <p:nvSpPr>
          <p:cNvPr id="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7845381" y="2304245"/>
            <a:ext cx="946596" cy="2249509"/>
            <a:chOff x="6025167" y="425004"/>
            <a:chExt cx="946596" cy="2249509"/>
          </a:xfrm>
        </p:grpSpPr>
        <p:cxnSp>
          <p:nvCxnSpPr>
            <p:cNvPr id="3" name="直接连接符 2"/>
            <p:cNvCxnSpPr/>
            <p:nvPr/>
          </p:nvCxnSpPr>
          <p:spPr>
            <a:xfrm>
              <a:off x="6027313" y="425004"/>
              <a:ext cx="0" cy="2249509"/>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969617" y="425004"/>
              <a:ext cx="0" cy="2249509"/>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27313" y="665408"/>
              <a:ext cx="94445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25167" y="921151"/>
              <a:ext cx="94445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25167" y="1178417"/>
              <a:ext cx="94445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25167" y="1444580"/>
              <a:ext cx="94445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25167" y="1676400"/>
              <a:ext cx="94445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81857" y="687735"/>
              <a:ext cx="721207" cy="253916"/>
            </a:xfrm>
            <a:prstGeom prst="rect">
              <a:avLst/>
            </a:prstGeom>
            <a:noFill/>
          </p:spPr>
          <p:txBody>
            <a:bodyPr wrap="square" rtlCol="0">
              <a:spAutoFit/>
            </a:bodyPr>
            <a:lstStyle/>
            <a:p>
              <a:r>
                <a:rPr lang="en-US" sz="1050" b="1" dirty="0">
                  <a:solidFill>
                    <a:schemeClr val="accent2">
                      <a:lumMod val="75000"/>
                    </a:schemeClr>
                  </a:solidFill>
                </a:rPr>
                <a:t>1 </a:t>
              </a:r>
              <a:r>
                <a:rPr lang="en-US" altLang="zh-CN" sz="1050" b="1" dirty="0">
                  <a:solidFill>
                    <a:schemeClr val="accent2">
                      <a:lumMod val="75000"/>
                    </a:schemeClr>
                  </a:solidFill>
                </a:rPr>
                <a:t>byte</a:t>
              </a:r>
              <a:endParaRPr lang="en-US" sz="1050" b="1" dirty="0">
                <a:solidFill>
                  <a:schemeClr val="accent2">
                    <a:lumMod val="75000"/>
                  </a:schemeClr>
                </a:solidFill>
              </a:endParaRPr>
            </a:p>
          </p:txBody>
        </p:sp>
        <p:sp>
          <p:nvSpPr>
            <p:cNvPr id="17" name="文本框 16"/>
            <p:cNvSpPr txBox="1"/>
            <p:nvPr/>
          </p:nvSpPr>
          <p:spPr>
            <a:xfrm>
              <a:off x="6179712" y="943477"/>
              <a:ext cx="721207" cy="253916"/>
            </a:xfrm>
            <a:prstGeom prst="rect">
              <a:avLst/>
            </a:prstGeom>
            <a:noFill/>
          </p:spPr>
          <p:txBody>
            <a:bodyPr wrap="square" rtlCol="0">
              <a:spAutoFit/>
            </a:bodyPr>
            <a:lstStyle/>
            <a:p>
              <a:r>
                <a:rPr lang="en-US" sz="1050" b="1" dirty="0">
                  <a:solidFill>
                    <a:schemeClr val="accent2">
                      <a:lumMod val="75000"/>
                    </a:schemeClr>
                  </a:solidFill>
                </a:rPr>
                <a:t>1 </a:t>
              </a:r>
              <a:r>
                <a:rPr lang="en-US" altLang="zh-CN" sz="1050" b="1" dirty="0">
                  <a:solidFill>
                    <a:schemeClr val="accent2">
                      <a:lumMod val="75000"/>
                    </a:schemeClr>
                  </a:solidFill>
                </a:rPr>
                <a:t>byte</a:t>
              </a:r>
              <a:endParaRPr lang="en-US" sz="1050" b="1" dirty="0">
                <a:solidFill>
                  <a:schemeClr val="accent2">
                    <a:lumMod val="75000"/>
                  </a:schemeClr>
                </a:solidFill>
              </a:endParaRPr>
            </a:p>
          </p:txBody>
        </p:sp>
        <p:sp>
          <p:nvSpPr>
            <p:cNvPr id="18" name="文本框 17"/>
            <p:cNvSpPr txBox="1"/>
            <p:nvPr/>
          </p:nvSpPr>
          <p:spPr>
            <a:xfrm>
              <a:off x="6184005" y="1182221"/>
              <a:ext cx="721207" cy="253916"/>
            </a:xfrm>
            <a:prstGeom prst="rect">
              <a:avLst/>
            </a:prstGeom>
            <a:noFill/>
          </p:spPr>
          <p:txBody>
            <a:bodyPr wrap="square" rtlCol="0">
              <a:spAutoFit/>
            </a:bodyPr>
            <a:lstStyle/>
            <a:p>
              <a:r>
                <a:rPr lang="en-US" sz="1050" b="1" dirty="0">
                  <a:solidFill>
                    <a:schemeClr val="accent2">
                      <a:lumMod val="75000"/>
                    </a:schemeClr>
                  </a:solidFill>
                </a:rPr>
                <a:t>1 </a:t>
              </a:r>
              <a:r>
                <a:rPr lang="en-US" altLang="zh-CN" sz="1050" b="1" dirty="0">
                  <a:solidFill>
                    <a:schemeClr val="accent2">
                      <a:lumMod val="75000"/>
                    </a:schemeClr>
                  </a:solidFill>
                </a:rPr>
                <a:t>byte</a:t>
              </a:r>
              <a:endParaRPr lang="en-US" sz="1050" b="1" dirty="0">
                <a:solidFill>
                  <a:schemeClr val="accent2">
                    <a:lumMod val="75000"/>
                  </a:schemeClr>
                </a:solidFill>
              </a:endParaRPr>
            </a:p>
          </p:txBody>
        </p:sp>
        <p:sp>
          <p:nvSpPr>
            <p:cNvPr id="19" name="文本框 18"/>
            <p:cNvSpPr txBox="1"/>
            <p:nvPr/>
          </p:nvSpPr>
          <p:spPr>
            <a:xfrm>
              <a:off x="6188298" y="1439940"/>
              <a:ext cx="721207" cy="253916"/>
            </a:xfrm>
            <a:prstGeom prst="rect">
              <a:avLst/>
            </a:prstGeom>
            <a:noFill/>
          </p:spPr>
          <p:txBody>
            <a:bodyPr wrap="square" rtlCol="0">
              <a:spAutoFit/>
            </a:bodyPr>
            <a:lstStyle/>
            <a:p>
              <a:r>
                <a:rPr lang="en-US" sz="1050" b="1" dirty="0">
                  <a:solidFill>
                    <a:schemeClr val="accent2">
                      <a:lumMod val="75000"/>
                    </a:schemeClr>
                  </a:solidFill>
                </a:rPr>
                <a:t>1 </a:t>
              </a:r>
              <a:r>
                <a:rPr lang="en-US" altLang="zh-CN" sz="1050" b="1" dirty="0">
                  <a:solidFill>
                    <a:schemeClr val="accent2">
                      <a:lumMod val="75000"/>
                    </a:schemeClr>
                  </a:solidFill>
                </a:rPr>
                <a:t>byte</a:t>
              </a:r>
              <a:endParaRPr lang="en-US" sz="1050" b="1" dirty="0">
                <a:solidFill>
                  <a:schemeClr val="accent2">
                    <a:lumMod val="75000"/>
                  </a:schemeClr>
                </a:solidFill>
              </a:endParaRPr>
            </a:p>
          </p:txBody>
        </p:sp>
        <p:sp>
          <p:nvSpPr>
            <p:cNvPr id="20" name="文本框 19"/>
            <p:cNvSpPr txBox="1"/>
            <p:nvPr/>
          </p:nvSpPr>
          <p:spPr>
            <a:xfrm>
              <a:off x="6312794" y="1364846"/>
              <a:ext cx="227521" cy="646331"/>
            </a:xfrm>
            <a:prstGeom prst="rect">
              <a:avLst/>
            </a:prstGeom>
            <a:noFill/>
          </p:spPr>
          <p:txBody>
            <a:bodyPr wrap="square" rtlCol="0">
              <a:spAutoFit/>
            </a:bodyPr>
            <a:lstStyle/>
            <a:p>
              <a:endParaRPr lang="en-US" dirty="0">
                <a:solidFill>
                  <a:schemeClr val="accent2">
                    <a:lumMod val="75000"/>
                  </a:schemeClr>
                </a:solidFill>
              </a:endParaRPr>
            </a:p>
            <a:p>
              <a:r>
                <a:rPr lang="en-US" dirty="0">
                  <a:solidFill>
                    <a:schemeClr val="accent2">
                      <a:lumMod val="75000"/>
                    </a:schemeClr>
                  </a:solidFill>
                </a:rPr>
                <a:t>…</a:t>
              </a:r>
              <a:endParaRPr lang="en-US" dirty="0">
                <a:solidFill>
                  <a:schemeClr val="accent2">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endParaRPr lang="zh-CN" altLang="en-US" b="1" dirty="0">
              <a:solidFill>
                <a:schemeClr val="bg1"/>
              </a:solidFill>
            </a:endParaRPr>
          </a:p>
        </p:txBody>
      </p:sp>
      <p:sp>
        <p:nvSpPr>
          <p:cNvPr id="10" name="矩形: 圆顶角 9"/>
          <p:cNvSpPr/>
          <p:nvPr/>
        </p:nvSpPr>
        <p:spPr>
          <a:xfrm>
            <a:off x="495302" y="1465029"/>
            <a:ext cx="7432180"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布尔型 </a:t>
            </a:r>
            <a:r>
              <a:rPr lang="en-US" altLang="zh-CN" sz="2400" dirty="0"/>
              <a:t>(bool)</a:t>
            </a:r>
            <a:endParaRPr lang="zh-CN" altLang="en-US" sz="2400" dirty="0"/>
          </a:p>
        </p:txBody>
      </p:sp>
      <p:sp>
        <p:nvSpPr>
          <p:cNvPr id="11" name="矩形: 圆角 17"/>
          <p:cNvSpPr/>
          <p:nvPr/>
        </p:nvSpPr>
        <p:spPr>
          <a:xfrm>
            <a:off x="491009" y="1952603"/>
            <a:ext cx="7432180" cy="8778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表示逻辑值真假</a:t>
            </a:r>
            <a:endParaRPr lang="en-US" altLang="zh-CN"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取值为</a:t>
            </a:r>
            <a:r>
              <a:rPr lang="en-US" altLang="zh-CN" dirty="0">
                <a:solidFill>
                  <a:schemeClr val="tx1"/>
                </a:solidFill>
                <a:latin typeface="Consolas" panose="020B0609020204030204" pitchFamily="49" charset="0"/>
              </a:rPr>
              <a:t>true(</a:t>
            </a:r>
            <a:r>
              <a:rPr lang="zh-CN" altLang="en-US" dirty="0">
                <a:solidFill>
                  <a:schemeClr val="tx1"/>
                </a:solidFill>
                <a:latin typeface="Consolas" panose="020B0609020204030204" pitchFamily="49" charset="0"/>
              </a:rPr>
              <a:t>真</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false(</a:t>
            </a:r>
            <a:r>
              <a:rPr lang="zh-CN" altLang="en-US" dirty="0">
                <a:solidFill>
                  <a:schemeClr val="tx1"/>
                </a:solidFill>
                <a:latin typeface="Consolas" panose="020B0609020204030204" pitchFamily="49" charset="0"/>
              </a:rPr>
              <a:t>假</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4" name="文本框 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endParaRPr lang="zh-CN" altLang="en-US" b="1" dirty="0">
              <a:solidFill>
                <a:schemeClr val="bg1"/>
              </a:solidFill>
            </a:endParaRPr>
          </a:p>
        </p:txBody>
      </p:sp>
      <p:sp>
        <p:nvSpPr>
          <p:cNvPr id="5" name="矩形: 圆顶角 4"/>
          <p:cNvSpPr/>
          <p:nvPr/>
        </p:nvSpPr>
        <p:spPr>
          <a:xfrm>
            <a:off x="538721" y="991885"/>
            <a:ext cx="7432180"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字符型 </a:t>
            </a:r>
            <a:r>
              <a:rPr lang="en-US" altLang="zh-CN" sz="2400" dirty="0"/>
              <a:t>(char)</a:t>
            </a:r>
            <a:endParaRPr lang="zh-CN" altLang="en-US" sz="2400" dirty="0"/>
          </a:p>
        </p:txBody>
      </p:sp>
      <p:sp>
        <p:nvSpPr>
          <p:cNvPr id="6" name="矩形: 圆角 17"/>
          <p:cNvSpPr/>
          <p:nvPr/>
        </p:nvSpPr>
        <p:spPr>
          <a:xfrm>
            <a:off x="538721" y="1445114"/>
            <a:ext cx="7432180" cy="1631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常用来保存字符，存储的是该字符的</a:t>
            </a:r>
            <a:r>
              <a:rPr lang="en-US" altLang="zh-CN" dirty="0">
                <a:solidFill>
                  <a:schemeClr val="tx1"/>
                </a:solidFill>
                <a:latin typeface="Consolas" panose="020B0609020204030204" pitchFamily="49" charset="0"/>
              </a:rPr>
              <a:t>ASCII </a:t>
            </a:r>
            <a:r>
              <a:rPr lang="zh-CN" altLang="en-US" dirty="0">
                <a:solidFill>
                  <a:schemeClr val="tx1"/>
                </a:solidFill>
                <a:latin typeface="Consolas" panose="020B0609020204030204" pitchFamily="49" charset="0"/>
              </a:rPr>
              <a:t>码值，占</a:t>
            </a:r>
            <a:r>
              <a:rPr lang="zh-CN" altLang="en-US" dirty="0">
                <a:solidFill>
                  <a:srgbClr val="FF0000"/>
                </a:solidFill>
                <a:latin typeface="Consolas" panose="020B0609020204030204" pitchFamily="49" charset="0"/>
              </a:rPr>
              <a:t>一个字节</a:t>
            </a:r>
            <a:r>
              <a:rPr lang="zh-CN" altLang="en-US" dirty="0">
                <a:solidFill>
                  <a:schemeClr val="tx1"/>
                </a:solidFill>
                <a:latin typeface="Consolas" panose="020B0609020204030204" pitchFamily="49" charset="0"/>
              </a:rPr>
              <a:t>，如：</a:t>
            </a:r>
            <a:r>
              <a:rPr lang="en-US" altLang="zh-CN" dirty="0">
                <a:solidFill>
                  <a:schemeClr val="tx1"/>
                </a:solidFill>
                <a:latin typeface="Consolas" panose="020B0609020204030204" pitchFamily="49" charset="0"/>
              </a:rPr>
              <a:t>'A', 'a' </a:t>
            </a:r>
            <a:r>
              <a:rPr lang="zh-CN" altLang="en-US" dirty="0">
                <a:solidFill>
                  <a:schemeClr val="tx1"/>
                </a:solidFill>
                <a:latin typeface="Consolas" panose="020B0609020204030204" pitchFamily="49" charset="0"/>
              </a:rPr>
              <a:t>的</a:t>
            </a:r>
            <a:r>
              <a:rPr lang="en-US" altLang="zh-CN" dirty="0">
                <a:solidFill>
                  <a:schemeClr val="tx1"/>
                </a:solidFill>
                <a:latin typeface="Consolas" panose="020B0609020204030204" pitchFamily="49" charset="0"/>
              </a:rPr>
              <a:t>ASCII </a:t>
            </a:r>
            <a:r>
              <a:rPr lang="zh-CN" altLang="en-US" dirty="0">
                <a:solidFill>
                  <a:schemeClr val="tx1"/>
                </a:solidFill>
                <a:latin typeface="Consolas" panose="020B0609020204030204" pitchFamily="49" charset="0"/>
              </a:rPr>
              <a:t>码值分别为</a:t>
            </a:r>
            <a:r>
              <a:rPr lang="en-US" altLang="zh-CN" dirty="0">
                <a:solidFill>
                  <a:srgbClr val="FF0000"/>
                </a:solidFill>
                <a:latin typeface="Consolas" panose="020B0609020204030204" pitchFamily="49" charset="0"/>
              </a:rPr>
              <a:t>65</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和</a:t>
            </a:r>
            <a:r>
              <a:rPr lang="en-US" altLang="zh-CN" dirty="0">
                <a:solidFill>
                  <a:srgbClr val="FF0000"/>
                </a:solidFill>
                <a:latin typeface="Consolas" panose="020B0609020204030204" pitchFamily="49" charset="0"/>
              </a:rPr>
              <a:t>97</a:t>
            </a:r>
            <a:endParaRPr lang="en-US" altLang="zh-CN" dirty="0">
              <a:solidFill>
                <a:srgbClr val="FF0000"/>
              </a:solidFill>
              <a:latin typeface="Consolas" panose="020B0609020204030204" pitchFamily="49" charset="0"/>
            </a:endParaRPr>
          </a:p>
          <a:p>
            <a:pPr marL="342900" indent="-342900">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C++ </a:t>
            </a:r>
            <a:r>
              <a:rPr lang="zh-CN" altLang="en-US" dirty="0">
                <a:solidFill>
                  <a:schemeClr val="tx1"/>
                </a:solidFill>
                <a:latin typeface="Consolas" panose="020B0609020204030204" pitchFamily="49" charset="0"/>
              </a:rPr>
              <a:t>支持扩展的字符集，如</a:t>
            </a:r>
            <a:r>
              <a:rPr lang="en-US" altLang="zh-CN" dirty="0" err="1">
                <a:solidFill>
                  <a:schemeClr val="tx1"/>
                </a:solidFill>
                <a:latin typeface="Consolas" panose="020B0609020204030204" pitchFamily="49" charset="0"/>
              </a:rPr>
              <a:t>wchar_t</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char16_t </a:t>
            </a:r>
            <a:r>
              <a:rPr lang="zh-CN" altLang="en-US" dirty="0">
                <a:solidFill>
                  <a:schemeClr val="tx1"/>
                </a:solidFill>
                <a:latin typeface="Consolas" panose="020B0609020204030204" pitchFamily="49" charset="0"/>
              </a:rPr>
              <a:t>和</a:t>
            </a:r>
            <a:r>
              <a:rPr lang="en-US" altLang="zh-CN" dirty="0">
                <a:solidFill>
                  <a:schemeClr val="tx1"/>
                </a:solidFill>
                <a:latin typeface="Consolas" panose="020B0609020204030204" pitchFamily="49" charset="0"/>
              </a:rPr>
              <a:t>char32_t.wchar_t </a:t>
            </a:r>
            <a:r>
              <a:rPr lang="zh-CN" altLang="en-US" dirty="0">
                <a:solidFill>
                  <a:schemeClr val="tx1"/>
                </a:solidFill>
                <a:latin typeface="Consolas" panose="020B0609020204030204" pitchFamily="49" charset="0"/>
              </a:rPr>
              <a:t>又称</a:t>
            </a:r>
            <a:r>
              <a:rPr lang="zh-CN" altLang="en-US" dirty="0">
                <a:solidFill>
                  <a:srgbClr val="FF0000"/>
                </a:solidFill>
                <a:latin typeface="Consolas" panose="020B0609020204030204" pitchFamily="49" charset="0"/>
              </a:rPr>
              <a:t>双字节</a:t>
            </a:r>
            <a:r>
              <a:rPr lang="zh-CN" altLang="en-US" dirty="0">
                <a:solidFill>
                  <a:schemeClr val="tx1"/>
                </a:solidFill>
                <a:latin typeface="Consolas" panose="020B0609020204030204" pitchFamily="49" charset="0"/>
              </a:rPr>
              <a:t>字符类型，可以存放扩展字符集中任意一个字符，比如中文字符</a:t>
            </a:r>
            <a:endParaRPr lang="zh-CN" altLang="en-US" dirty="0">
              <a:solidFill>
                <a:schemeClr val="tx1"/>
              </a:solidFill>
              <a:latin typeface="Consolas" panose="020B0609020204030204" pitchFamily="49"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8721" y="3076330"/>
            <a:ext cx="7532040" cy="3781670"/>
          </a:xfrm>
          <a:prstGeom prst="rect">
            <a:avLst/>
          </a:prstGeom>
        </p:spPr>
      </p:pic>
      <p:sp>
        <p:nvSpPr>
          <p:cNvPr id="9" name="文本框 8"/>
          <p:cNvSpPr txBox="1"/>
          <p:nvPr/>
        </p:nvSpPr>
        <p:spPr>
          <a:xfrm>
            <a:off x="34344" y="4544484"/>
            <a:ext cx="504377" cy="369332"/>
          </a:xfrm>
          <a:prstGeom prst="rect">
            <a:avLst/>
          </a:prstGeom>
          <a:noFill/>
        </p:spPr>
        <p:txBody>
          <a:bodyPr wrap="square" rtlCol="0">
            <a:spAutoFit/>
          </a:bodyPr>
          <a:lstStyle/>
          <a:p>
            <a:r>
              <a:rPr lang="en-US" dirty="0"/>
              <a:t>…</a:t>
            </a:r>
            <a:endParaRPr lang="en-US" dirty="0"/>
          </a:p>
        </p:txBody>
      </p:sp>
      <p:sp>
        <p:nvSpPr>
          <p:cNvPr id="10" name="矩形 9"/>
          <p:cNvSpPr/>
          <p:nvPr/>
        </p:nvSpPr>
        <p:spPr>
          <a:xfrm>
            <a:off x="3125273" y="3344214"/>
            <a:ext cx="2404057" cy="110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5688168" y="3352800"/>
            <a:ext cx="2404057" cy="110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070761" y="4413960"/>
            <a:ext cx="858592" cy="769441"/>
          </a:xfrm>
          <a:prstGeom prst="rect">
            <a:avLst/>
          </a:prstGeom>
          <a:noFill/>
        </p:spPr>
        <p:txBody>
          <a:bodyPr wrap="square" rtlCol="0">
            <a:spAutoFit/>
          </a:bodyPr>
          <a:lstStyle/>
          <a:p>
            <a:pPr algn="ctr"/>
            <a:r>
              <a:rPr lang="en-US" sz="1200" dirty="0">
                <a:solidFill>
                  <a:srgbClr val="017F01"/>
                </a:solidFill>
              </a:rPr>
              <a:t>ASCII</a:t>
            </a:r>
            <a:endParaRPr lang="en-US" sz="1200" dirty="0">
              <a:solidFill>
                <a:srgbClr val="017F01"/>
              </a:solidFill>
            </a:endParaRPr>
          </a:p>
          <a:p>
            <a:pPr algn="ctr"/>
            <a:r>
              <a:rPr lang="zh-CN" altLang="en-US" sz="1600" dirty="0">
                <a:solidFill>
                  <a:srgbClr val="017F01"/>
                </a:solidFill>
              </a:rPr>
              <a:t>码表</a:t>
            </a:r>
            <a:endParaRPr lang="en-US" altLang="zh-CN" sz="1600" dirty="0">
              <a:solidFill>
                <a:srgbClr val="017F01"/>
              </a:solidFill>
            </a:endParaRPr>
          </a:p>
          <a:p>
            <a:pPr algn="ctr"/>
            <a:r>
              <a:rPr lang="zh-CN" altLang="en-US" sz="1600" dirty="0">
                <a:solidFill>
                  <a:srgbClr val="017F01"/>
                </a:solidFill>
              </a:rPr>
              <a:t>（部分）</a:t>
            </a:r>
            <a:endParaRPr lang="en-US" sz="1600" dirty="0">
              <a:solidFill>
                <a:srgbClr val="017F0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endParaRPr lang="zh-CN" altLang="en-US" b="1" dirty="0">
              <a:solidFill>
                <a:schemeClr val="bg1"/>
              </a:solidFill>
            </a:endParaRPr>
          </a:p>
        </p:txBody>
      </p:sp>
      <p:sp>
        <p:nvSpPr>
          <p:cNvPr id="10" name="矩形: 圆顶角 9"/>
          <p:cNvSpPr/>
          <p:nvPr/>
        </p:nvSpPr>
        <p:spPr>
          <a:xfrm>
            <a:off x="333394" y="1417745"/>
            <a:ext cx="8196649"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整型 </a:t>
            </a:r>
            <a:r>
              <a:rPr lang="en-US" altLang="zh-CN" sz="2400" dirty="0"/>
              <a:t>(int)</a:t>
            </a:r>
            <a:endParaRPr lang="zh-CN" altLang="en-US" sz="2400" dirty="0"/>
          </a:p>
        </p:txBody>
      </p:sp>
      <p:sp>
        <p:nvSpPr>
          <p:cNvPr id="11" name="矩形: 圆角 17"/>
          <p:cNvSpPr/>
          <p:nvPr/>
        </p:nvSpPr>
        <p:spPr>
          <a:xfrm>
            <a:off x="333395" y="1870974"/>
            <a:ext cx="8196650" cy="18985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用来保存整数，可分为带符号的（</a:t>
            </a:r>
            <a:r>
              <a:rPr lang="en-US" altLang="zh-CN" sz="1600" dirty="0">
                <a:solidFill>
                  <a:srgbClr val="FF0000"/>
                </a:solidFill>
                <a:latin typeface="Consolas" panose="020B0609020204030204" pitchFamily="49" charset="0"/>
              </a:rPr>
              <a:t>signed</a:t>
            </a:r>
            <a:r>
              <a:rPr lang="zh-CN" altLang="en-US" sz="1600" dirty="0">
                <a:solidFill>
                  <a:schemeClr val="tx1"/>
                </a:solidFill>
                <a:latin typeface="Consolas" panose="020B0609020204030204" pitchFamily="49" charset="0"/>
              </a:rPr>
              <a:t>）和无符号的（</a:t>
            </a:r>
            <a:r>
              <a:rPr lang="en-US" altLang="zh-CN" sz="1600" dirty="0">
                <a:solidFill>
                  <a:srgbClr val="FF0000"/>
                </a:solidFill>
                <a:latin typeface="Consolas" panose="020B0609020204030204" pitchFamily="49" charset="0"/>
              </a:rPr>
              <a:t>unsigned</a:t>
            </a:r>
            <a:r>
              <a:rPr lang="zh-CN" altLang="en-US" sz="1600" dirty="0">
                <a:solidFill>
                  <a:schemeClr val="tx1"/>
                </a:solidFill>
                <a:latin typeface="Consolas" panose="020B0609020204030204" pitchFamily="49" charset="0"/>
              </a:rPr>
              <a:t>）两种，如</a:t>
            </a:r>
            <a:r>
              <a:rPr lang="en-US" altLang="zh-CN" sz="1600" dirty="0">
                <a:solidFill>
                  <a:schemeClr val="tx1"/>
                </a:solidFill>
                <a:latin typeface="Consolas" panose="020B0609020204030204" pitchFamily="49" charset="0"/>
              </a:rPr>
              <a:t>-1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a:t>
            </a:r>
            <a:r>
              <a:rPr lang="zh-CN" altLang="en-US" sz="1600" dirty="0">
                <a:solidFill>
                  <a:schemeClr val="tx1"/>
                </a:solidFill>
                <a:latin typeface="Consolas" panose="020B0609020204030204" pitchFamily="49" charset="0"/>
              </a:rPr>
              <a:t>。</a:t>
            </a:r>
            <a:endParaRPr lang="zh-CN" altLang="en-US"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二进制整数表示</a:t>
            </a:r>
            <a:endParaRPr lang="zh-CN" altLang="en-US" sz="1600" dirty="0">
              <a:solidFill>
                <a:schemeClr val="tx1"/>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   原码，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1000 0011</a:t>
            </a:r>
            <a:endParaRPr lang="en-US" altLang="zh-CN" sz="1600" dirty="0">
              <a:solidFill>
                <a:schemeClr val="tx1"/>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   反码，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1111 1100</a:t>
            </a:r>
            <a:endParaRPr lang="en-US" altLang="zh-CN" sz="1600" dirty="0">
              <a:solidFill>
                <a:schemeClr val="tx1"/>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   补码，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1111 1101</a:t>
            </a:r>
            <a:endParaRPr lang="zh-CN" altLang="en-US" sz="1600" dirty="0">
              <a:solidFill>
                <a:schemeClr val="tx1"/>
              </a:solidFill>
              <a:latin typeface="Consolas" panose="020B0609020204030204" pitchFamily="49" charset="0"/>
            </a:endParaRPr>
          </a:p>
        </p:txBody>
      </p:sp>
      <p:sp>
        <p:nvSpPr>
          <p:cNvPr id="7" name="矩形: 圆顶角 6"/>
          <p:cNvSpPr/>
          <p:nvPr/>
        </p:nvSpPr>
        <p:spPr>
          <a:xfrm>
            <a:off x="333394" y="4049254"/>
            <a:ext cx="8196649" cy="46237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数学解法</a:t>
            </a:r>
            <a:endParaRPr lang="zh-CN" altLang="en-US" sz="2400" dirty="0"/>
          </a:p>
        </p:txBody>
      </p:sp>
      <p:sp>
        <p:nvSpPr>
          <p:cNvPr id="8" name="矩形: 圆角 17"/>
          <p:cNvSpPr/>
          <p:nvPr/>
        </p:nvSpPr>
        <p:spPr>
          <a:xfrm>
            <a:off x="333394" y="4502484"/>
            <a:ext cx="8196649" cy="4212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endParaRPr lang="en-US" altLang="zh-CN" sz="1600" dirty="0">
              <a:solidFill>
                <a:schemeClr val="tx1"/>
              </a:solidFill>
              <a:latin typeface="Consolas" panose="020B0609020204030204" pitchFamily="49" charset="0"/>
            </a:endParaRPr>
          </a:p>
        </p:txBody>
      </p:sp>
      <p:sp>
        <p:nvSpPr>
          <p:cNvPr id="15" name="矩形: 圆顶角 14"/>
          <p:cNvSpPr/>
          <p:nvPr/>
        </p:nvSpPr>
        <p:spPr>
          <a:xfrm>
            <a:off x="333394" y="5199933"/>
            <a:ext cx="8196649"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浮点型</a:t>
            </a:r>
            <a:r>
              <a:rPr lang="en-US" altLang="zh-CN" sz="2400" dirty="0"/>
              <a:t>——</a:t>
            </a:r>
            <a:r>
              <a:rPr lang="zh-CN" altLang="en-US" sz="2400" dirty="0"/>
              <a:t>实数型</a:t>
            </a:r>
            <a:endParaRPr lang="zh-CN" altLang="en-US" sz="2400" dirty="0"/>
          </a:p>
        </p:txBody>
      </p:sp>
      <p:sp>
        <p:nvSpPr>
          <p:cNvPr id="16" name="矩形: 圆角 17"/>
          <p:cNvSpPr/>
          <p:nvPr/>
        </p:nvSpPr>
        <p:spPr>
          <a:xfrm>
            <a:off x="333393" y="5662304"/>
            <a:ext cx="8196650"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可表示单精度（</a:t>
            </a:r>
            <a:r>
              <a:rPr lang="en-US" altLang="zh-CN" sz="1600" dirty="0">
                <a:solidFill>
                  <a:schemeClr val="tx1"/>
                </a:solidFill>
                <a:latin typeface="Consolas" panose="020B0609020204030204" pitchFamily="49" charset="0"/>
              </a:rPr>
              <a:t>float</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4B</a:t>
            </a:r>
            <a:r>
              <a:rPr lang="zh-CN" altLang="en-US" sz="1600" dirty="0">
                <a:solidFill>
                  <a:schemeClr val="tx1"/>
                </a:solidFill>
                <a:latin typeface="Consolas" panose="020B0609020204030204" pitchFamily="49" charset="0"/>
              </a:rPr>
              <a:t>）、双精度（</a:t>
            </a:r>
            <a:r>
              <a:rPr lang="en-US" altLang="zh-CN" sz="1600" dirty="0">
                <a:solidFill>
                  <a:schemeClr val="tx1"/>
                </a:solidFill>
                <a:latin typeface="Consolas" panose="020B0609020204030204" pitchFamily="49" charset="0"/>
              </a:rPr>
              <a:t>double</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8B</a:t>
            </a:r>
            <a:r>
              <a:rPr lang="zh-CN" altLang="en-US" sz="1600" dirty="0">
                <a:solidFill>
                  <a:schemeClr val="tx1"/>
                </a:solidFill>
                <a:latin typeface="Consolas" panose="020B0609020204030204" pitchFamily="49" charset="0"/>
              </a:rPr>
              <a:t>）和扩展精度（</a:t>
            </a:r>
            <a:r>
              <a:rPr lang="en-US" altLang="zh-CN" sz="1600" dirty="0">
                <a:solidFill>
                  <a:schemeClr val="tx1"/>
                </a:solidFill>
                <a:latin typeface="Consolas" panose="020B0609020204030204" pitchFamily="49" charset="0"/>
              </a:rPr>
              <a:t>long double</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8B</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12B </a:t>
            </a:r>
            <a:r>
              <a:rPr lang="zh-CN" altLang="en-US" sz="1600" dirty="0">
                <a:solidFill>
                  <a:schemeClr val="tx1"/>
                </a:solidFill>
                <a:latin typeface="Consolas" panose="020B0609020204030204" pitchFamily="49" charset="0"/>
              </a:rPr>
              <a:t>或</a:t>
            </a:r>
            <a:r>
              <a:rPr lang="en-US" altLang="zh-CN" sz="1600" dirty="0">
                <a:solidFill>
                  <a:schemeClr val="tx1"/>
                </a:solidFill>
                <a:latin typeface="Consolas" panose="020B0609020204030204" pitchFamily="49" charset="0"/>
              </a:rPr>
              <a:t>16B</a:t>
            </a:r>
            <a:r>
              <a:rPr lang="zh-CN" altLang="en-US" sz="1600" dirty="0">
                <a:solidFill>
                  <a:schemeClr val="tx1"/>
                </a:solidFill>
                <a:latin typeface="Consolas" panose="020B0609020204030204" pitchFamily="49" charset="0"/>
              </a:rPr>
              <a:t>），用来保存实数，如</a:t>
            </a:r>
            <a:r>
              <a:rPr lang="en-US" altLang="zh-CN" sz="1600" dirty="0">
                <a:solidFill>
                  <a:schemeClr val="tx1"/>
                </a:solidFill>
                <a:latin typeface="Consolas" panose="020B0609020204030204" pitchFamily="49" charset="0"/>
              </a:rPr>
              <a:t>3.1415926</a:t>
            </a:r>
            <a:r>
              <a:rPr lang="zh-CN" altLang="en-US" sz="1600" dirty="0">
                <a:solidFill>
                  <a:schemeClr val="tx1"/>
                </a:solidFill>
                <a:latin typeface="Consolas" panose="020B0609020204030204" pitchFamily="49" charset="0"/>
              </a:rPr>
              <a:t>。</a:t>
            </a:r>
            <a:endParaRPr lang="zh-CN" altLang="en-US" sz="1600" dirty="0">
              <a:solidFill>
                <a:schemeClr val="tx1"/>
              </a:solidFill>
              <a:latin typeface="Consolas" panose="020B0609020204030204" pitchFamily="49" charset="0"/>
            </a:endParaRPr>
          </a:p>
        </p:txBody>
      </p:sp>
      <p:sp>
        <p:nvSpPr>
          <p:cNvPr id="2" name="矩形 1"/>
          <p:cNvSpPr/>
          <p:nvPr/>
        </p:nvSpPr>
        <p:spPr>
          <a:xfrm>
            <a:off x="333392" y="4533023"/>
            <a:ext cx="6439989" cy="369332"/>
          </a:xfrm>
          <a:prstGeom prst="rect">
            <a:avLst/>
          </a:prstGeom>
        </p:spPr>
        <p:txBody>
          <a:bodyPr wrap="square">
            <a:spAutoFit/>
          </a:bodyPr>
          <a:lstStyle/>
          <a:p>
            <a:r>
              <a:rPr lang="zh-CN" altLang="en-US" dirty="0">
                <a:latin typeface="MicrosoftYaHei"/>
              </a:rPr>
              <a:t>一个 </a:t>
            </a:r>
            <a:r>
              <a:rPr lang="en-US" altLang="zh-CN" dirty="0">
                <a:latin typeface="LMMono9-Regular-Identity-H"/>
              </a:rPr>
              <a:t>char  </a:t>
            </a:r>
            <a:r>
              <a:rPr lang="zh-CN" altLang="en-US" dirty="0">
                <a:latin typeface="MicrosoftYaHei"/>
              </a:rPr>
              <a:t>类型表示范围为 </a:t>
            </a:r>
            <a:r>
              <a:rPr lang="en-US" altLang="zh-CN" dirty="0">
                <a:latin typeface="LMSans9-Regular-Identity-H"/>
              </a:rPr>
              <a:t>[1000 0000, 0111 1111] </a:t>
            </a:r>
            <a:r>
              <a:rPr lang="zh-CN" altLang="en-US" dirty="0">
                <a:latin typeface="MicrosoftYaHei"/>
              </a:rPr>
              <a:t>即</a:t>
            </a:r>
            <a:r>
              <a:rPr lang="en-US" altLang="zh-CN" dirty="0">
                <a:latin typeface="LMSans9-Regular-Identity-H"/>
              </a:rPr>
              <a:t>-128 </a:t>
            </a:r>
            <a:r>
              <a:rPr lang="zh-CN" altLang="en-US" dirty="0">
                <a:latin typeface="MicrosoftYaHei"/>
              </a:rPr>
              <a:t>至</a:t>
            </a:r>
            <a:r>
              <a:rPr lang="en-US" altLang="zh-CN" dirty="0">
                <a:latin typeface="LMSans9-Regular-Identity-H"/>
              </a:rPr>
              <a:t>127</a:t>
            </a:r>
            <a:r>
              <a:rPr lang="zh-CN" altLang="en-US" dirty="0">
                <a:latin typeface="MicrosoftYaHei"/>
              </a:rPr>
              <a:t>。</a:t>
            </a:r>
            <a:endParaRPr lang="zh-CN" altLang="en-US" dirty="0"/>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1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左大括号 13"/>
          <p:cNvSpPr/>
          <p:nvPr/>
        </p:nvSpPr>
        <p:spPr>
          <a:xfrm>
            <a:off x="4017072" y="2610784"/>
            <a:ext cx="323628" cy="155626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矩形 12"/>
          <p:cNvSpPr/>
          <p:nvPr/>
        </p:nvSpPr>
        <p:spPr>
          <a:xfrm>
            <a:off x="4340700" y="2610784"/>
            <a:ext cx="184731" cy="400110"/>
          </a:xfrm>
          <a:prstGeom prst="rect">
            <a:avLst/>
          </a:prstGeom>
        </p:spPr>
        <p:txBody>
          <a:bodyPr wrap="none">
            <a:spAutoFit/>
          </a:bodyPr>
          <a:lstStyle/>
          <a:p>
            <a:endParaRPr lang="zh-CN" altLang="en-US" sz="2000" dirty="0"/>
          </a:p>
        </p:txBody>
      </p:sp>
      <p:sp>
        <p:nvSpPr>
          <p:cNvPr id="15" name="矩形 14"/>
          <p:cNvSpPr/>
          <p:nvPr/>
        </p:nvSpPr>
        <p:spPr>
          <a:xfrm>
            <a:off x="4340700" y="3204251"/>
            <a:ext cx="1338828" cy="400110"/>
          </a:xfrm>
          <a:prstGeom prst="rect">
            <a:avLst/>
          </a:prstGeom>
        </p:spPr>
        <p:txBody>
          <a:bodyPr wrap="square">
            <a:spAutoFit/>
          </a:bodyPr>
          <a:lstStyle/>
          <a:p>
            <a:r>
              <a:rPr lang="zh-CN" altLang="en-US" sz="2000" dirty="0">
                <a:latin typeface="MicrosoftYaHei"/>
              </a:rPr>
              <a:t>实型常量</a:t>
            </a:r>
            <a:endParaRPr lang="zh-CN" altLang="en-US" sz="2000" dirty="0"/>
          </a:p>
        </p:txBody>
      </p:sp>
      <p:sp>
        <p:nvSpPr>
          <p:cNvPr id="12" name="文本框 1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endParaRPr lang="zh-CN" altLang="en-US" b="1" dirty="0">
              <a:solidFill>
                <a:schemeClr val="bg1"/>
              </a:solidFill>
            </a:endParaRPr>
          </a:p>
        </p:txBody>
      </p:sp>
      <p:sp>
        <p:nvSpPr>
          <p:cNvPr id="2" name="矩形 1"/>
          <p:cNvSpPr/>
          <p:nvPr/>
        </p:nvSpPr>
        <p:spPr>
          <a:xfrm>
            <a:off x="2464476" y="3204251"/>
            <a:ext cx="1467068" cy="400110"/>
          </a:xfrm>
          <a:prstGeom prst="rect">
            <a:avLst/>
          </a:prstGeom>
        </p:spPr>
        <p:txBody>
          <a:bodyPr wrap="none">
            <a:spAutoFit/>
          </a:bodyPr>
          <a:lstStyle/>
          <a:p>
            <a:r>
              <a:rPr lang="zh-CN" altLang="en-US" sz="2000" dirty="0">
                <a:latin typeface="MicrosoftYaHei"/>
              </a:rPr>
              <a:t>字面值常量</a:t>
            </a:r>
            <a:endParaRPr lang="zh-CN" altLang="en-US" sz="2000" dirty="0"/>
          </a:p>
        </p:txBody>
      </p:sp>
      <p:sp>
        <p:nvSpPr>
          <p:cNvPr id="3" name="矩形 2"/>
          <p:cNvSpPr/>
          <p:nvPr/>
        </p:nvSpPr>
        <p:spPr>
          <a:xfrm>
            <a:off x="4341624" y="2591916"/>
            <a:ext cx="1338828" cy="400110"/>
          </a:xfrm>
          <a:prstGeom prst="rect">
            <a:avLst/>
          </a:prstGeom>
        </p:spPr>
        <p:txBody>
          <a:bodyPr wrap="square">
            <a:spAutoFit/>
          </a:bodyPr>
          <a:lstStyle/>
          <a:p>
            <a:r>
              <a:rPr lang="zh-CN" altLang="en-US" sz="2000" dirty="0">
                <a:latin typeface="MicrosoftYaHei"/>
              </a:rPr>
              <a:t>整型常量</a:t>
            </a:r>
            <a:endParaRPr lang="zh-CN" altLang="en-US" sz="2000" dirty="0"/>
          </a:p>
        </p:txBody>
      </p:sp>
      <p:sp>
        <p:nvSpPr>
          <p:cNvPr id="6" name="矩形 5"/>
          <p:cNvSpPr/>
          <p:nvPr/>
        </p:nvSpPr>
        <p:spPr>
          <a:xfrm>
            <a:off x="4340700" y="3896753"/>
            <a:ext cx="2236510" cy="400110"/>
          </a:xfrm>
          <a:prstGeom prst="rect">
            <a:avLst/>
          </a:prstGeom>
        </p:spPr>
        <p:txBody>
          <a:bodyPr wrap="none">
            <a:spAutoFit/>
          </a:bodyPr>
          <a:lstStyle/>
          <a:p>
            <a:r>
              <a:rPr lang="zh-CN" altLang="en-US" sz="2000" dirty="0">
                <a:latin typeface="MicrosoftYaHei"/>
              </a:rPr>
              <a:t>字符和字符串常量</a:t>
            </a:r>
            <a:endParaRPr lang="zh-CN" altLang="en-US" sz="2000" dirty="0"/>
          </a:p>
        </p:txBody>
      </p:sp>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35131" y="1516319"/>
            <a:ext cx="8699862"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整型常量的表示方法</a:t>
            </a:r>
            <a:endParaRPr lang="zh-CN" altLang="en-US" sz="2400" dirty="0"/>
          </a:p>
        </p:txBody>
      </p:sp>
      <p:sp>
        <p:nvSpPr>
          <p:cNvPr id="11" name="矩形: 圆角 17"/>
          <p:cNvSpPr/>
          <p:nvPr/>
        </p:nvSpPr>
        <p:spPr>
          <a:xfrm>
            <a:off x="235131" y="1969548"/>
            <a:ext cx="869986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十进制整数：如 </a:t>
            </a:r>
            <a:r>
              <a:rPr lang="en-US" altLang="zh-CN" dirty="0">
                <a:solidFill>
                  <a:schemeClr val="tx1"/>
                </a:solidFill>
                <a:latin typeface="Consolas" panose="020B0609020204030204" pitchFamily="49" charset="0"/>
              </a:rPr>
              <a:t>58</a:t>
            </a:r>
            <a:endParaRPr lang="en-US" altLang="zh-CN"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八进制整数（以</a:t>
            </a:r>
            <a:r>
              <a:rPr lang="en-US" altLang="zh-CN" dirty="0">
                <a:solidFill>
                  <a:srgbClr val="FF0000"/>
                </a:solidFill>
                <a:latin typeface="Consolas" panose="020B0609020204030204" pitchFamily="49" charset="0"/>
              </a:rPr>
              <a:t>0</a:t>
            </a:r>
            <a:r>
              <a:rPr lang="zh-CN" altLang="en-US" dirty="0">
                <a:solidFill>
                  <a:schemeClr val="tx1"/>
                </a:solidFill>
                <a:latin typeface="Consolas" panose="020B0609020204030204" pitchFamily="49" charset="0"/>
              </a:rPr>
              <a:t>开头，</a:t>
            </a:r>
            <a:r>
              <a:rPr lang="en-US" altLang="zh-CN" dirty="0">
                <a:solidFill>
                  <a:srgbClr val="FF0000"/>
                </a:solidFill>
                <a:latin typeface="Consolas" panose="020B0609020204030204" pitchFamily="49" charset="0"/>
              </a:rPr>
              <a:t>0-7</a:t>
            </a:r>
            <a:r>
              <a:rPr lang="zh-CN" altLang="en-US" dirty="0">
                <a:solidFill>
                  <a:schemeClr val="tx1"/>
                </a:solidFill>
                <a:latin typeface="Consolas" panose="020B0609020204030204" pitchFamily="49" charset="0"/>
              </a:rPr>
              <a:t>组成）：如 </a:t>
            </a:r>
            <a:r>
              <a:rPr lang="en-US" altLang="zh-CN" dirty="0">
                <a:solidFill>
                  <a:schemeClr val="tx1"/>
                </a:solidFill>
                <a:latin typeface="Consolas" panose="020B0609020204030204" pitchFamily="49" charset="0"/>
              </a:rPr>
              <a:t>072</a:t>
            </a:r>
            <a:endParaRPr lang="en-US" altLang="zh-CN"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十六进制整数（以</a:t>
            </a:r>
            <a:r>
              <a:rPr lang="en-US" altLang="zh-CN" dirty="0">
                <a:solidFill>
                  <a:srgbClr val="FF0000"/>
                </a:solidFill>
                <a:latin typeface="Consolas" panose="020B0609020204030204" pitchFamily="49" charset="0"/>
              </a:rPr>
              <a:t>0x</a:t>
            </a:r>
            <a:r>
              <a:rPr lang="zh-CN" altLang="en-US" dirty="0">
                <a:solidFill>
                  <a:schemeClr val="tx1"/>
                </a:solidFill>
                <a:latin typeface="Consolas" panose="020B0609020204030204" pitchFamily="49" charset="0"/>
              </a:rPr>
              <a:t>或</a:t>
            </a:r>
            <a:r>
              <a:rPr lang="en-US" altLang="zh-CN" dirty="0">
                <a:solidFill>
                  <a:srgbClr val="FF0000"/>
                </a:solidFill>
                <a:latin typeface="Consolas" panose="020B0609020204030204" pitchFamily="49" charset="0"/>
              </a:rPr>
              <a:t>0X</a:t>
            </a:r>
            <a:r>
              <a:rPr lang="zh-CN" altLang="en-US" dirty="0">
                <a:solidFill>
                  <a:schemeClr val="tx1"/>
                </a:solidFill>
                <a:latin typeface="Consolas" panose="020B0609020204030204" pitchFamily="49" charset="0"/>
              </a:rPr>
              <a:t>开头，由数字</a:t>
            </a:r>
            <a:r>
              <a:rPr lang="en-US" altLang="zh-CN" dirty="0">
                <a:solidFill>
                  <a:srgbClr val="FF0000"/>
                </a:solidFill>
                <a:latin typeface="Consolas" panose="020B0609020204030204" pitchFamily="49" charset="0"/>
              </a:rPr>
              <a:t>0-9</a:t>
            </a:r>
            <a:r>
              <a:rPr lang="zh-CN" altLang="en-US" dirty="0">
                <a:solidFill>
                  <a:schemeClr val="tx1"/>
                </a:solidFill>
                <a:latin typeface="Consolas" panose="020B0609020204030204" pitchFamily="49" charset="0"/>
              </a:rPr>
              <a:t>和字母</a:t>
            </a:r>
            <a:r>
              <a:rPr lang="en-US" altLang="zh-CN" dirty="0">
                <a:solidFill>
                  <a:srgbClr val="FF0000"/>
                </a:solidFill>
                <a:latin typeface="Consolas" panose="020B0609020204030204" pitchFamily="49" charset="0"/>
              </a:rPr>
              <a:t>A-F</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大小写均可</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）：如 </a:t>
            </a:r>
            <a:r>
              <a:rPr lang="en-US" altLang="zh-CN" dirty="0">
                <a:solidFill>
                  <a:schemeClr val="tx1"/>
                </a:solidFill>
                <a:latin typeface="Consolas" panose="020B0609020204030204" pitchFamily="49" charset="0"/>
              </a:rPr>
              <a:t>0x3A</a:t>
            </a:r>
            <a:endParaRPr lang="zh-CN" altLang="en-US" dirty="0">
              <a:solidFill>
                <a:schemeClr val="tx1"/>
              </a:solidFill>
              <a:latin typeface="Consolas" panose="020B0609020204030204" pitchFamily="49" charset="0"/>
            </a:endParaRPr>
          </a:p>
        </p:txBody>
      </p:sp>
      <p:sp>
        <p:nvSpPr>
          <p:cNvPr id="12" name="矩形: 圆顶角 11"/>
          <p:cNvSpPr/>
          <p:nvPr/>
        </p:nvSpPr>
        <p:spPr>
          <a:xfrm>
            <a:off x="222069" y="3638006"/>
            <a:ext cx="4158994"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实型常量的表示方法</a:t>
            </a:r>
            <a:endParaRPr lang="zh-CN" altLang="en-US" sz="2400" dirty="0"/>
          </a:p>
        </p:txBody>
      </p:sp>
      <p:sp>
        <p:nvSpPr>
          <p:cNvPr id="13" name="矩形: 圆角 17"/>
          <p:cNvSpPr/>
          <p:nvPr/>
        </p:nvSpPr>
        <p:spPr>
          <a:xfrm>
            <a:off x="222069" y="4091235"/>
            <a:ext cx="4158994" cy="8778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小数形式：如</a:t>
            </a:r>
            <a:r>
              <a:rPr lang="en-US" altLang="zh-CN" dirty="0">
                <a:solidFill>
                  <a:schemeClr val="tx1"/>
                </a:solidFill>
                <a:latin typeface="Consolas" panose="020B0609020204030204" pitchFamily="49" charset="0"/>
              </a:rPr>
              <a:t>3.14159 4.235</a:t>
            </a:r>
            <a:endParaRPr lang="en-US" altLang="zh-CN"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指数形式：如</a:t>
            </a:r>
            <a:r>
              <a:rPr lang="en-US" altLang="zh-CN" dirty="0">
                <a:solidFill>
                  <a:schemeClr val="tx1"/>
                </a:solidFill>
                <a:latin typeface="Consolas" panose="020B0609020204030204" pitchFamily="49" charset="0"/>
              </a:rPr>
              <a:t>3.14159E0 4e6</a:t>
            </a:r>
            <a:endParaRPr lang="zh-CN" altLang="en-US" dirty="0">
              <a:solidFill>
                <a:schemeClr val="tx1"/>
              </a:solidFill>
              <a:latin typeface="Consolas" panose="020B0609020204030204" pitchFamily="49" charset="0"/>
            </a:endParaRPr>
          </a:p>
        </p:txBody>
      </p:sp>
      <p:sp>
        <p:nvSpPr>
          <p:cNvPr id="7" name="矩形: 圆顶角 6"/>
          <p:cNvSpPr/>
          <p:nvPr/>
        </p:nvSpPr>
        <p:spPr>
          <a:xfrm>
            <a:off x="4570554" y="3613227"/>
            <a:ext cx="4364439" cy="4550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说明</a:t>
            </a:r>
            <a:endParaRPr lang="zh-CN" altLang="en-US" sz="2400" dirty="0"/>
          </a:p>
        </p:txBody>
      </p:sp>
      <p:sp>
        <p:nvSpPr>
          <p:cNvPr id="8" name="矩形: 圆角 17"/>
          <p:cNvSpPr/>
          <p:nvPr/>
        </p:nvSpPr>
        <p:spPr>
          <a:xfrm>
            <a:off x="4570554" y="4097047"/>
            <a:ext cx="4364439" cy="12899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指数形式由</a:t>
            </a:r>
            <a:r>
              <a:rPr lang="zh-CN" altLang="en-US" dirty="0">
                <a:solidFill>
                  <a:srgbClr val="FF0000"/>
                </a:solidFill>
                <a:latin typeface="Consolas" panose="020B0609020204030204" pitchFamily="49" charset="0"/>
              </a:rPr>
              <a:t>尾数</a:t>
            </a:r>
            <a:r>
              <a:rPr lang="zh-CN" altLang="en-US" dirty="0">
                <a:solidFill>
                  <a:schemeClr val="tx1"/>
                </a:solidFill>
                <a:latin typeface="Consolas" panose="020B0609020204030204" pitchFamily="49" charset="0"/>
              </a:rPr>
              <a:t>、</a:t>
            </a:r>
            <a:r>
              <a:rPr lang="zh-CN" altLang="en-US" dirty="0">
                <a:solidFill>
                  <a:srgbClr val="FF0000"/>
                </a:solidFill>
                <a:latin typeface="Consolas" panose="020B0609020204030204" pitchFamily="49" charset="0"/>
              </a:rPr>
              <a:t>阶数</a:t>
            </a:r>
            <a:r>
              <a:rPr lang="zh-CN" altLang="en-US" dirty="0">
                <a:solidFill>
                  <a:schemeClr val="tx1"/>
                </a:solidFill>
                <a:latin typeface="Consolas" panose="020B0609020204030204" pitchFamily="49" charset="0"/>
              </a:rPr>
              <a:t>和</a:t>
            </a:r>
            <a:r>
              <a:rPr lang="en-US" altLang="zh-CN" dirty="0">
                <a:solidFill>
                  <a:srgbClr val="FF0000"/>
                </a:solidFill>
                <a:latin typeface="Consolas" panose="020B0609020204030204" pitchFamily="49" charset="0"/>
              </a:rPr>
              <a:t>E </a:t>
            </a:r>
            <a:r>
              <a:rPr lang="zh-CN" altLang="en-US" dirty="0">
                <a:solidFill>
                  <a:srgbClr val="FF0000"/>
                </a:solidFill>
                <a:latin typeface="Consolas" panose="020B0609020204030204" pitchFamily="49" charset="0"/>
              </a:rPr>
              <a:t>或</a:t>
            </a:r>
            <a:r>
              <a:rPr lang="en-US" altLang="zh-CN" dirty="0">
                <a:solidFill>
                  <a:srgbClr val="FF0000"/>
                </a:solidFill>
                <a:latin typeface="Consolas" panose="020B0609020204030204" pitchFamily="49" charset="0"/>
              </a:rPr>
              <a:t>e</a:t>
            </a:r>
            <a:r>
              <a:rPr lang="zh-CN" altLang="en-US" dirty="0">
                <a:solidFill>
                  <a:schemeClr val="tx1"/>
                </a:solidFill>
                <a:latin typeface="Consolas" panose="020B0609020204030204" pitchFamily="49" charset="0"/>
              </a:rPr>
              <a:t>组成，其中在</a:t>
            </a:r>
            <a:r>
              <a:rPr lang="en-US" altLang="zh-CN" dirty="0">
                <a:solidFill>
                  <a:schemeClr val="tx1"/>
                </a:solidFill>
                <a:latin typeface="Consolas" panose="020B0609020204030204" pitchFamily="49" charset="0"/>
              </a:rPr>
              <a:t>E </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e </a:t>
            </a:r>
            <a:r>
              <a:rPr lang="zh-CN" altLang="en-US" dirty="0">
                <a:solidFill>
                  <a:schemeClr val="tx1"/>
                </a:solidFill>
                <a:latin typeface="Consolas" panose="020B0609020204030204" pitchFamily="49" charset="0"/>
              </a:rPr>
              <a:t>前面的尾数部分必须有数字，后面的阶数必须为整数</a:t>
            </a:r>
            <a:endParaRPr lang="en-US" altLang="zh-CN" dirty="0">
              <a:solidFill>
                <a:schemeClr val="tx1"/>
              </a:solidFill>
            </a:endParaRPr>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endParaRPr lang="zh-CN" altLang="en-US" b="1" dirty="0">
              <a:solidFill>
                <a:schemeClr val="bg1"/>
              </a:solidFill>
            </a:endParaRPr>
          </a:p>
        </p:txBody>
      </p:sp>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35131" y="1092387"/>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字符和字符串常量的表示方法</a:t>
            </a:r>
            <a:endParaRPr lang="zh-CN" altLang="en-US" sz="2000" dirty="0"/>
          </a:p>
        </p:txBody>
      </p:sp>
      <p:sp>
        <p:nvSpPr>
          <p:cNvPr id="11" name="矩形: 圆角 17"/>
          <p:cNvSpPr/>
          <p:nvPr/>
        </p:nvSpPr>
        <p:spPr>
          <a:xfrm>
            <a:off x="235130" y="1551535"/>
            <a:ext cx="4075000" cy="48540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字符常量：由单引号括起来单个字符，如： </a:t>
            </a:r>
            <a:r>
              <a:rPr lang="en-US" altLang="zh-CN" sz="1600" dirty="0">
                <a:solidFill>
                  <a:srgbClr val="FF0000"/>
                </a:solidFill>
                <a:latin typeface="Consolas" panose="020B0609020204030204" pitchFamily="49" charset="0"/>
              </a:rPr>
              <a:t>'a' </a:t>
            </a:r>
            <a:r>
              <a:rPr lang="en-US" altLang="zh-CN" sz="1600" dirty="0">
                <a:solidFill>
                  <a:schemeClr val="tx1"/>
                </a:solidFill>
                <a:latin typeface="Consolas" panose="020B0609020204030204" pitchFamily="49" charset="0"/>
              </a:rPr>
              <a:t>'1'</a:t>
            </a:r>
            <a:endParaRPr lang="en-US" altLang="zh-CN"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字符串常量：由双引号括起来的字符，如：</a:t>
            </a:r>
            <a:r>
              <a:rPr lang="zh-CN" altLang="en-US" sz="1600" dirty="0">
                <a:solidFill>
                  <a:srgbClr val="FF0000"/>
                </a:solidFill>
                <a:latin typeface="Consolas" panose="020B0609020204030204" pitchFamily="49" charset="0"/>
              </a:rPr>
              <a:t> </a:t>
            </a:r>
            <a:r>
              <a:rPr lang="en-US" altLang="zh-CN" sz="1600" dirty="0">
                <a:solidFill>
                  <a:srgbClr val="FF0000"/>
                </a:solidFill>
                <a:latin typeface="Consolas" panose="020B0609020204030204" pitchFamily="49" charset="0"/>
              </a:rPr>
              <a:t>"a" </a:t>
            </a:r>
            <a:r>
              <a:rPr lang="en-US" altLang="zh-CN" sz="1600" dirty="0">
                <a:solidFill>
                  <a:schemeClr val="tx1"/>
                </a:solidFill>
                <a:latin typeface="Consolas" panose="020B0609020204030204" pitchFamily="49" charset="0"/>
              </a:rPr>
              <a:t>"Mandy"</a:t>
            </a:r>
            <a:r>
              <a:rPr lang="zh-CN" altLang="en-US" sz="1600" dirty="0">
                <a:solidFill>
                  <a:schemeClr val="tx1"/>
                </a:solidFill>
                <a:latin typeface="Consolas" panose="020B0609020204030204" pitchFamily="49" charset="0"/>
              </a:rPr>
              <a:t>。自动在末尾添加空字符（</a:t>
            </a:r>
            <a:r>
              <a:rPr lang="en-US" altLang="zh-CN" sz="1600" dirty="0">
                <a:solidFill>
                  <a:schemeClr val="tx1"/>
                </a:solidFill>
                <a:latin typeface="Consolas" panose="020B0609020204030204" pitchFamily="49" charset="0"/>
              </a:rPr>
              <a:t>'\0’</a:t>
            </a:r>
            <a:r>
              <a:rPr lang="zh-CN" altLang="en-US"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a:lnSpc>
                <a:spcPct val="150000"/>
              </a:lnSpc>
              <a:buClr>
                <a:srgbClr val="151DC1"/>
              </a:buClr>
            </a:pPr>
            <a:endParaRPr lang="zh-CN" altLang="en-US"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特殊字符：用</a:t>
            </a:r>
            <a:r>
              <a:rPr lang="zh-CN" altLang="en-US" sz="1600" dirty="0">
                <a:solidFill>
                  <a:srgbClr val="FF0000"/>
                </a:solidFill>
                <a:latin typeface="Consolas" panose="020B0609020204030204" pitchFamily="49" charset="0"/>
              </a:rPr>
              <a:t>转义序列</a:t>
            </a:r>
            <a:r>
              <a:rPr lang="zh-CN" altLang="en-US" sz="1600" dirty="0">
                <a:solidFill>
                  <a:schemeClr val="tx1"/>
                </a:solidFill>
                <a:latin typeface="Consolas" panose="020B0609020204030204" pitchFamily="49" charset="0"/>
              </a:rPr>
              <a:t>表示方法，如：</a:t>
            </a:r>
            <a:r>
              <a:rPr lang="en-US" altLang="zh-CN" sz="1600" dirty="0">
                <a:solidFill>
                  <a:schemeClr val="tx1"/>
                </a:solidFill>
                <a:latin typeface="Consolas" panose="020B0609020204030204" pitchFamily="49" charset="0"/>
              </a:rPr>
              <a:t>\n </a:t>
            </a:r>
            <a:r>
              <a:rPr lang="zh-CN" altLang="en-US" sz="1600" dirty="0">
                <a:solidFill>
                  <a:schemeClr val="tx1"/>
                </a:solidFill>
                <a:latin typeface="Consolas" panose="020B0609020204030204" pitchFamily="49" charset="0"/>
              </a:rPr>
              <a:t>换行符、</a:t>
            </a:r>
            <a:r>
              <a:rPr lang="en-US" altLang="zh-CN" sz="1600" dirty="0">
                <a:solidFill>
                  <a:schemeClr val="tx1"/>
                </a:solidFill>
                <a:latin typeface="Consolas" panose="020B0609020204030204" pitchFamily="49" charset="0"/>
              </a:rPr>
              <a:t>\r </a:t>
            </a:r>
            <a:r>
              <a:rPr lang="zh-CN" altLang="en-US" sz="1600" dirty="0">
                <a:solidFill>
                  <a:schemeClr val="tx1"/>
                </a:solidFill>
                <a:latin typeface="Consolas" panose="020B0609020204030204" pitchFamily="49" charset="0"/>
              </a:rPr>
              <a:t>回车符，</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反斜线等</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nnn</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八进制数，</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xnn</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十六进制数，如</a:t>
            </a:r>
            <a:r>
              <a:rPr lang="en-US" altLang="zh-CN" sz="1600" dirty="0">
                <a:solidFill>
                  <a:schemeClr val="tx1"/>
                </a:solidFill>
                <a:latin typeface="Consolas" panose="020B0609020204030204" pitchFamily="49" charset="0"/>
              </a:rPr>
              <a:t>'\141'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'\x61' </a:t>
            </a:r>
            <a:r>
              <a:rPr lang="zh-CN" altLang="en-US" sz="1600" dirty="0">
                <a:solidFill>
                  <a:schemeClr val="tx1"/>
                </a:solidFill>
                <a:latin typeface="Consolas" panose="020B0609020204030204" pitchFamily="49" charset="0"/>
              </a:rPr>
              <a:t>都表示字符</a:t>
            </a:r>
            <a:r>
              <a:rPr lang="en-US" altLang="zh-CN" sz="1600" dirty="0">
                <a:solidFill>
                  <a:schemeClr val="tx1"/>
                </a:solidFill>
                <a:latin typeface="Consolas" panose="020B0609020204030204" pitchFamily="49" charset="0"/>
              </a:rPr>
              <a:t>’a’</a:t>
            </a:r>
            <a:endParaRPr lang="en-US" altLang="zh-CN" sz="1600" dirty="0">
              <a:solidFill>
                <a:schemeClr val="tx1"/>
              </a:solidFill>
              <a:latin typeface="Consolas" panose="020B0609020204030204" pitchFamily="49" charset="0"/>
            </a:endParaRPr>
          </a:p>
          <a:p>
            <a:pPr>
              <a:lnSpc>
                <a:spcPct val="150000"/>
              </a:lnSpc>
              <a:buClr>
                <a:srgbClr val="151DC1"/>
              </a:buClr>
            </a:pPr>
            <a:r>
              <a:rPr lang="en-US" altLang="zh-CN" sz="1600" dirty="0">
                <a:solidFill>
                  <a:srgbClr val="000000"/>
                </a:solidFill>
                <a:highlight>
                  <a:srgbClr val="E9E9F3"/>
                </a:highlight>
                <a:latin typeface="Courier New" panose="02070309020205020404" pitchFamily="49" charset="0"/>
              </a:rPr>
              <a:t>  </a:t>
            </a:r>
            <a:r>
              <a:rPr lang="zh-CN" altLang="en-US" sz="1600" dirty="0">
                <a:solidFill>
                  <a:srgbClr val="000000"/>
                </a:solidFill>
                <a:highlight>
                  <a:srgbClr val="E9E9F3"/>
                </a:highlight>
                <a:latin typeface="Courier New" panose="02070309020205020404" pitchFamily="49" charset="0"/>
              </a:rPr>
              <a:t>例：</a:t>
            </a:r>
            <a:r>
              <a:rPr lang="en-US" altLang="zh-CN" sz="1600" dirty="0">
                <a:solidFill>
                  <a:srgbClr val="000000"/>
                </a:solidFill>
                <a:highlight>
                  <a:srgbClr val="E9E9F3"/>
                </a:highlight>
                <a:latin typeface="Courier New" panose="02070309020205020404" pitchFamily="49" charset="0"/>
              </a:rPr>
              <a:t> cout </a:t>
            </a:r>
            <a:r>
              <a:rPr lang="en-US" altLang="zh-CN" sz="1600" b="1" dirty="0">
                <a:solidFill>
                  <a:srgbClr val="000080"/>
                </a:solidFill>
                <a:highlight>
                  <a:srgbClr val="E9E9F3"/>
                </a:highlight>
                <a:latin typeface="Courier New" panose="02070309020205020404" pitchFamily="49" charset="0"/>
              </a:rPr>
              <a:t>&lt;&lt;</a:t>
            </a:r>
            <a:r>
              <a:rPr lang="en-US" altLang="zh-CN" sz="1600" dirty="0">
                <a:solidFill>
                  <a:srgbClr val="000000"/>
                </a:solidFill>
                <a:highlight>
                  <a:srgbClr val="E9E9F3"/>
                </a:highlight>
                <a:latin typeface="Courier New" panose="02070309020205020404" pitchFamily="49" charset="0"/>
              </a:rPr>
              <a:t> </a:t>
            </a:r>
            <a:r>
              <a:rPr lang="en-US" altLang="zh-CN" sz="1600" dirty="0">
                <a:solidFill>
                  <a:srgbClr val="DB4700"/>
                </a:solidFill>
                <a:highlight>
                  <a:srgbClr val="E9E9F3"/>
                </a:highlight>
                <a:latin typeface="Courier New" panose="02070309020205020404" pitchFamily="49" charset="0"/>
              </a:rPr>
              <a:t>“Hi \”\103++\“\n”</a:t>
            </a:r>
            <a:r>
              <a:rPr lang="en-US" altLang="zh-CN" sz="1600" b="1" dirty="0">
                <a:solidFill>
                  <a:srgbClr val="000080"/>
                </a:solidFill>
                <a:highlight>
                  <a:srgbClr val="E9E9F3"/>
                </a:highlight>
                <a:latin typeface="Courier New" panose="02070309020205020404" pitchFamily="49" charset="0"/>
              </a:rPr>
              <a:t>;</a:t>
            </a:r>
            <a:r>
              <a:rPr lang="en-US" altLang="zh-CN" sz="1600" dirty="0">
                <a:solidFill>
                  <a:srgbClr val="000000"/>
                </a:solidFill>
                <a:highlight>
                  <a:srgbClr val="E9E9F3"/>
                </a:highlight>
                <a:latin typeface="Courier New" panose="02070309020205020404" pitchFamily="49" charset="0"/>
              </a:rPr>
              <a:t> </a:t>
            </a:r>
            <a:r>
              <a:rPr lang="en-US" altLang="zh-CN" sz="1600" dirty="0">
                <a:solidFill>
                  <a:srgbClr val="008000"/>
                </a:solidFill>
                <a:highlight>
                  <a:srgbClr val="E9E9F3"/>
                </a:highlight>
                <a:latin typeface="Courier New" panose="02070309020205020404" pitchFamily="49" charset="0"/>
              </a:rPr>
              <a:t>// </a:t>
            </a:r>
            <a:r>
              <a:rPr lang="zh-CN" altLang="en-US" sz="1600" dirty="0">
                <a:solidFill>
                  <a:srgbClr val="008000"/>
                </a:solidFill>
                <a:highlight>
                  <a:srgbClr val="E9E9F3"/>
                </a:highlight>
                <a:latin typeface="Courier New" panose="02070309020205020404" pitchFamily="49" charset="0"/>
              </a:rPr>
              <a:t>提示：输出 </a:t>
            </a:r>
            <a:r>
              <a:rPr lang="en-US" altLang="zh-CN" sz="1600" dirty="0">
                <a:solidFill>
                  <a:srgbClr val="008000"/>
                </a:solidFill>
                <a:highlight>
                  <a:srgbClr val="E9E9F3"/>
                </a:highlight>
                <a:latin typeface="Courier New" panose="02070309020205020404" pitchFamily="49" charset="0"/>
              </a:rPr>
              <a:t>Hi "C++"</a:t>
            </a:r>
            <a:r>
              <a:rPr lang="zh-CN" altLang="en-US" sz="1600" dirty="0">
                <a:solidFill>
                  <a:srgbClr val="008000"/>
                </a:solidFill>
                <a:highlight>
                  <a:srgbClr val="E9E9F3"/>
                </a:highlight>
                <a:latin typeface="Courier New" panose="02070309020205020404" pitchFamily="49" charset="0"/>
              </a:rPr>
              <a:t>，转到新一行</a:t>
            </a:r>
            <a:endParaRPr lang="en-US" altLang="zh-CN" sz="1600" dirty="0">
              <a:solidFill>
                <a:srgbClr val="008000"/>
              </a:solidFill>
              <a:highlight>
                <a:srgbClr val="E9E9F3"/>
              </a:highlight>
              <a:latin typeface="Courier New" panose="020703090202050204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占几个字节？</a:t>
            </a:r>
            <a:endParaRPr lang="zh-CN" altLang="en-US" sz="1600" dirty="0">
              <a:solidFill>
                <a:schemeClr val="tx1"/>
              </a:solidFill>
              <a:latin typeface="Consolas" panose="020B0609020204030204" pitchFamily="49" charset="0"/>
            </a:endParaRPr>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endParaRPr lang="zh-CN" altLang="en-US" b="1" dirty="0">
              <a:solidFill>
                <a:schemeClr val="bg1"/>
              </a:solidFill>
            </a:endParaRPr>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2434566" y="3290500"/>
            <a:ext cx="1660595" cy="276999"/>
            <a:chOff x="5791980" y="1677930"/>
            <a:chExt cx="1660595" cy="276999"/>
          </a:xfrm>
        </p:grpSpPr>
        <p:sp>
          <p:nvSpPr>
            <p:cNvPr id="2" name="矩形 1"/>
            <p:cNvSpPr/>
            <p:nvPr/>
          </p:nvSpPr>
          <p:spPr>
            <a:xfrm>
              <a:off x="5791981" y="1677930"/>
              <a:ext cx="1385844" cy="2404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 name="文本框 2"/>
            <p:cNvSpPr txBox="1"/>
            <p:nvPr/>
          </p:nvSpPr>
          <p:spPr>
            <a:xfrm>
              <a:off x="5791980" y="1677930"/>
              <a:ext cx="1660595" cy="276999"/>
            </a:xfrm>
            <a:prstGeom prst="rect">
              <a:avLst/>
            </a:prstGeom>
            <a:noFill/>
          </p:spPr>
          <p:txBody>
            <a:bodyPr wrap="square" rtlCol="0">
              <a:spAutoFit/>
            </a:bodyPr>
            <a:lstStyle/>
            <a:p>
              <a:r>
                <a:rPr lang="en-US" sz="1200" dirty="0"/>
                <a:t>M   </a:t>
              </a:r>
              <a:r>
                <a:rPr lang="en-US" altLang="zh-CN" sz="1200" dirty="0"/>
                <a:t>a   n  d   y   \0</a:t>
              </a:r>
              <a:endParaRPr lang="en-US" sz="1200" dirty="0"/>
            </a:p>
          </p:txBody>
        </p:sp>
        <p:cxnSp>
          <p:nvCxnSpPr>
            <p:cNvPr id="5" name="直接连接符 4"/>
            <p:cNvCxnSpPr/>
            <p:nvPr/>
          </p:nvCxnSpPr>
          <p:spPr>
            <a:xfrm>
              <a:off x="6083121" y="1677930"/>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04208" y="1677930"/>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25296" y="1696226"/>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39943" y="1677930"/>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6005" y="1683752"/>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2434565" y="3015357"/>
            <a:ext cx="650772" cy="276999"/>
            <a:chOff x="7355593" y="1629562"/>
            <a:chExt cx="650772" cy="276999"/>
          </a:xfrm>
        </p:grpSpPr>
        <p:sp>
          <p:nvSpPr>
            <p:cNvPr id="20" name="矩形 19"/>
            <p:cNvSpPr/>
            <p:nvPr/>
          </p:nvSpPr>
          <p:spPr>
            <a:xfrm>
              <a:off x="7355593" y="1629562"/>
              <a:ext cx="506568" cy="2404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1" name="文本框 20"/>
            <p:cNvSpPr txBox="1"/>
            <p:nvPr/>
          </p:nvSpPr>
          <p:spPr>
            <a:xfrm>
              <a:off x="7355593" y="1629562"/>
              <a:ext cx="650772" cy="276999"/>
            </a:xfrm>
            <a:prstGeom prst="rect">
              <a:avLst/>
            </a:prstGeom>
            <a:noFill/>
          </p:spPr>
          <p:txBody>
            <a:bodyPr wrap="square" rtlCol="0">
              <a:spAutoFit/>
            </a:bodyPr>
            <a:lstStyle/>
            <a:p>
              <a:r>
                <a:rPr lang="en-US" altLang="zh-CN" sz="1200" dirty="0"/>
                <a:t>a   \0</a:t>
              </a:r>
              <a:endParaRPr lang="en-US" sz="1200" dirty="0"/>
            </a:p>
          </p:txBody>
        </p:sp>
        <p:cxnSp>
          <p:nvCxnSpPr>
            <p:cNvPr id="22" name="直接连接符 21"/>
            <p:cNvCxnSpPr/>
            <p:nvPr/>
          </p:nvCxnSpPr>
          <p:spPr>
            <a:xfrm>
              <a:off x="7620975" y="1629562"/>
              <a:ext cx="0" cy="2404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411811" y="2065373"/>
            <a:ext cx="316175" cy="276999"/>
            <a:chOff x="8145768" y="1592968"/>
            <a:chExt cx="270184" cy="276999"/>
          </a:xfrm>
        </p:grpSpPr>
        <p:sp>
          <p:nvSpPr>
            <p:cNvPr id="27" name="文本框 26"/>
            <p:cNvSpPr txBox="1"/>
            <p:nvPr/>
          </p:nvSpPr>
          <p:spPr>
            <a:xfrm>
              <a:off x="8145768" y="1592968"/>
              <a:ext cx="270184" cy="276999"/>
            </a:xfrm>
            <a:prstGeom prst="rect">
              <a:avLst/>
            </a:prstGeom>
            <a:noFill/>
          </p:spPr>
          <p:txBody>
            <a:bodyPr wrap="square" rtlCol="0">
              <a:spAutoFit/>
            </a:bodyPr>
            <a:lstStyle/>
            <a:p>
              <a:r>
                <a:rPr lang="en-US" altLang="zh-CN" sz="1200" dirty="0"/>
                <a:t>a </a:t>
              </a:r>
              <a:endParaRPr lang="en-US" sz="1200" dirty="0"/>
            </a:p>
          </p:txBody>
        </p:sp>
        <p:sp>
          <p:nvSpPr>
            <p:cNvPr id="8" name="矩形 7"/>
            <p:cNvSpPr/>
            <p:nvPr/>
          </p:nvSpPr>
          <p:spPr>
            <a:xfrm>
              <a:off x="8161586" y="1629562"/>
              <a:ext cx="218268" cy="228672"/>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28641" y="1629257"/>
            <a:ext cx="4664621" cy="4698642"/>
          </a:xfrm>
          <a:prstGeom prst="rect">
            <a:avLst/>
          </a:prstGeom>
        </p:spPr>
      </p:pic>
      <p:sp>
        <p:nvSpPr>
          <p:cNvPr id="32" name="文本框 31"/>
          <p:cNvSpPr txBox="1"/>
          <p:nvPr/>
        </p:nvSpPr>
        <p:spPr>
          <a:xfrm>
            <a:off x="1708597" y="5897801"/>
            <a:ext cx="2747493" cy="461665"/>
          </a:xfrm>
          <a:prstGeom prst="rect">
            <a:avLst/>
          </a:prstGeom>
          <a:noFill/>
        </p:spPr>
        <p:txBody>
          <a:bodyPr wrap="square" rtlCol="0">
            <a:spAutoFit/>
          </a:bodyPr>
          <a:lstStyle/>
          <a:p>
            <a:r>
              <a:rPr lang="en-US" sz="1200" b="1" dirty="0">
                <a:solidFill>
                  <a:schemeClr val="accent2">
                    <a:lumMod val="75000"/>
                  </a:schemeClr>
                </a:solidFill>
              </a:rPr>
              <a:t>1 2 3 4 5 6 7 8      9  </a:t>
            </a:r>
            <a:r>
              <a:rPr lang="zh-CN" altLang="en-US" sz="1200" b="1" dirty="0">
                <a:solidFill>
                  <a:schemeClr val="accent2">
                    <a:lumMod val="75000"/>
                  </a:schemeClr>
                </a:solidFill>
              </a:rPr>
              <a:t>，</a:t>
            </a:r>
            <a:r>
              <a:rPr lang="en-US" altLang="zh-CN" sz="1200" b="1" dirty="0">
                <a:solidFill>
                  <a:schemeClr val="accent2">
                    <a:lumMod val="75000"/>
                  </a:schemeClr>
                </a:solidFill>
              </a:rPr>
              <a:t>9</a:t>
            </a:r>
            <a:r>
              <a:rPr lang="zh-CN" altLang="en-US" sz="1200" b="1" dirty="0">
                <a:solidFill>
                  <a:schemeClr val="accent2">
                    <a:lumMod val="75000"/>
                  </a:schemeClr>
                </a:solidFill>
              </a:rPr>
              <a:t>个字符</a:t>
            </a:r>
            <a:endParaRPr lang="en-US" altLang="zh-CN" sz="1200" b="1" dirty="0">
              <a:solidFill>
                <a:schemeClr val="accent2">
                  <a:lumMod val="75000"/>
                </a:schemeClr>
              </a:solidFill>
            </a:endParaRPr>
          </a:p>
          <a:p>
            <a:r>
              <a:rPr lang="zh-CN" altLang="en-US" sz="1200" b="1" dirty="0">
                <a:solidFill>
                  <a:schemeClr val="accent2">
                    <a:lumMod val="75000"/>
                  </a:schemeClr>
                </a:solidFill>
              </a:rPr>
              <a:t>再加一个结尾的空字符，共</a:t>
            </a:r>
            <a:r>
              <a:rPr lang="en-US" altLang="zh-CN" sz="1200" b="1" dirty="0">
                <a:solidFill>
                  <a:schemeClr val="accent2">
                    <a:lumMod val="75000"/>
                  </a:schemeClr>
                </a:solidFill>
              </a:rPr>
              <a:t>10</a:t>
            </a:r>
            <a:r>
              <a:rPr lang="zh-CN" altLang="en-US" sz="1200" b="1" dirty="0">
                <a:solidFill>
                  <a:schemeClr val="accent2">
                    <a:lumMod val="75000"/>
                  </a:schemeClr>
                </a:solidFill>
              </a:rPr>
              <a:t>个字符</a:t>
            </a:r>
            <a:r>
              <a:rPr lang="en-US" sz="1200" b="1" dirty="0">
                <a:solidFill>
                  <a:schemeClr val="accent2">
                    <a:lumMod val="75000"/>
                  </a:schemeClr>
                </a:solidFill>
              </a:rPr>
              <a:t> </a:t>
            </a:r>
            <a:endParaRPr lang="en-US" sz="12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4" name="文本框 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endParaRPr lang="zh-CN" altLang="en-US" b="1" dirty="0">
              <a:solidFill>
                <a:schemeClr val="bg1"/>
              </a:solidFill>
            </a:endParaRPr>
          </a:p>
        </p:txBody>
      </p:sp>
      <p:sp>
        <p:nvSpPr>
          <p:cNvPr id="5" name="矩形: 圆顶角 4"/>
          <p:cNvSpPr/>
          <p:nvPr/>
        </p:nvSpPr>
        <p:spPr>
          <a:xfrm>
            <a:off x="140686" y="1185766"/>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前缀和后缀</a:t>
            </a:r>
            <a:endParaRPr lang="zh-CN" altLang="en-US" sz="2000" dirty="0"/>
          </a:p>
        </p:txBody>
      </p:sp>
      <p:sp>
        <p:nvSpPr>
          <p:cNvPr id="6" name="矩形: 圆角 17"/>
          <p:cNvSpPr/>
          <p:nvPr/>
        </p:nvSpPr>
        <p:spPr>
          <a:xfrm>
            <a:off x="140686" y="1638995"/>
            <a:ext cx="8699862" cy="263726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为整型、实型和字符型常量添加前缀或后缀，可以改变其默认类型</a:t>
            </a:r>
            <a:endParaRPr lang="zh-CN" altLang="en-US"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例如：</a:t>
            </a:r>
            <a:endParaRPr lang="zh-CN" altLang="en-US" sz="1600" dirty="0">
              <a:solidFill>
                <a:schemeClr val="tx1"/>
              </a:solidFill>
              <a:latin typeface="Consolas" panose="020B0609020204030204" pitchFamily="49" charset="0"/>
            </a:endParaRPr>
          </a:p>
          <a:p>
            <a:pPr>
              <a:lnSpc>
                <a:spcPct val="150000"/>
              </a:lnSpc>
              <a:buClr>
                <a:srgbClr val="151DC1"/>
              </a:buClr>
            </a:pPr>
            <a:r>
              <a:rPr lang="en-US" altLang="zh-CN" sz="1600" dirty="0">
                <a:solidFill>
                  <a:schemeClr val="tx1"/>
                </a:solidFill>
                <a:latin typeface="Consolas" panose="020B0609020204030204" pitchFamily="49" charset="0"/>
              </a:rPr>
              <a:t>3.14159</a:t>
            </a:r>
            <a:r>
              <a:rPr lang="en-US" altLang="zh-CN" sz="1600" dirty="0">
                <a:solidFill>
                  <a:srgbClr val="FF0000"/>
                </a:solidFill>
                <a:latin typeface="Consolas" panose="020B0609020204030204" pitchFamily="49" charset="0"/>
              </a:rPr>
              <a:t>L</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扩展精度实型字面常量，类型为</a:t>
            </a:r>
            <a:r>
              <a:rPr lang="en-US" altLang="zh-CN" sz="1600" dirty="0">
                <a:solidFill>
                  <a:srgbClr val="FF0000"/>
                </a:solidFill>
                <a:latin typeface="Consolas" panose="020B0609020204030204" pitchFamily="49" charset="0"/>
              </a:rPr>
              <a:t>long</a:t>
            </a:r>
            <a:r>
              <a:rPr lang="en-US" altLang="zh-CN" sz="1600" dirty="0">
                <a:solidFill>
                  <a:schemeClr val="tx1"/>
                </a:solidFill>
                <a:latin typeface="Consolas" panose="020B0609020204030204" pitchFamily="49" charset="0"/>
              </a:rPr>
              <a:t> double</a:t>
            </a:r>
            <a:endParaRPr lang="en-US" altLang="zh-CN" sz="1600" dirty="0">
              <a:solidFill>
                <a:schemeClr val="tx1"/>
              </a:solidFill>
              <a:latin typeface="Consolas" panose="020B0609020204030204" pitchFamily="49" charset="0"/>
            </a:endParaRPr>
          </a:p>
          <a:p>
            <a:pPr>
              <a:lnSpc>
                <a:spcPct val="150000"/>
              </a:lnSpc>
              <a:buClr>
                <a:srgbClr val="151DC1"/>
              </a:buClr>
            </a:pPr>
            <a:r>
              <a:rPr lang="en-US" altLang="zh-CN" sz="1600" dirty="0">
                <a:solidFill>
                  <a:schemeClr val="tx1"/>
                </a:solidFill>
                <a:latin typeface="Consolas" panose="020B0609020204030204" pitchFamily="49" charset="0"/>
              </a:rPr>
              <a:t>-84</a:t>
            </a:r>
            <a:r>
              <a:rPr lang="en-US" altLang="zh-CN" sz="1600" dirty="0">
                <a:solidFill>
                  <a:srgbClr val="FF0000"/>
                </a:solidFill>
                <a:latin typeface="Consolas" panose="020B0609020204030204" pitchFamily="49" charset="0"/>
              </a:rPr>
              <a:t>L</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长整型，类型为</a:t>
            </a:r>
            <a:r>
              <a:rPr lang="en-US" altLang="zh-CN" sz="1600" dirty="0">
                <a:solidFill>
                  <a:srgbClr val="FF0000"/>
                </a:solidFill>
                <a:latin typeface="Consolas" panose="020B0609020204030204" pitchFamily="49" charset="0"/>
              </a:rPr>
              <a:t>long</a:t>
            </a:r>
            <a:r>
              <a:rPr lang="en-US" altLang="zh-CN" sz="1600" dirty="0">
                <a:solidFill>
                  <a:schemeClr val="tx1"/>
                </a:solidFill>
                <a:latin typeface="Consolas" panose="020B0609020204030204" pitchFamily="49" charset="0"/>
              </a:rPr>
              <a:t> int</a:t>
            </a:r>
            <a:endParaRPr lang="en-US" altLang="zh-CN" sz="1600" dirty="0">
              <a:solidFill>
                <a:schemeClr val="tx1"/>
              </a:solidFill>
              <a:latin typeface="Consolas" panose="020B0609020204030204" pitchFamily="49" charset="0"/>
            </a:endParaRPr>
          </a:p>
          <a:p>
            <a:pPr>
              <a:lnSpc>
                <a:spcPct val="150000"/>
              </a:lnSpc>
              <a:buClr>
                <a:srgbClr val="151DC1"/>
              </a:buClr>
            </a:pPr>
            <a:r>
              <a:rPr lang="en-US" altLang="zh-CN" sz="1600" dirty="0">
                <a:solidFill>
                  <a:schemeClr val="tx1"/>
                </a:solidFill>
                <a:latin typeface="Consolas" panose="020B0609020204030204" pitchFamily="49" charset="0"/>
              </a:rPr>
              <a:t>3.14E-3</a:t>
            </a:r>
            <a:r>
              <a:rPr lang="en-US" altLang="zh-CN" sz="1600" dirty="0">
                <a:solidFill>
                  <a:srgbClr val="FF0000"/>
                </a:solidFill>
                <a:latin typeface="Consolas" panose="020B0609020204030204" pitchFamily="49" charset="0"/>
              </a:rPr>
              <a:t>F</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单精度实型常量，类型为</a:t>
            </a:r>
            <a:r>
              <a:rPr lang="en-US" altLang="zh-CN" sz="1600" dirty="0">
                <a:solidFill>
                  <a:srgbClr val="FF0000"/>
                </a:solidFill>
                <a:latin typeface="Consolas" panose="020B0609020204030204" pitchFamily="49" charset="0"/>
              </a:rPr>
              <a:t>float</a:t>
            </a:r>
            <a:endParaRPr lang="en-US" altLang="zh-CN" sz="1600" dirty="0">
              <a:solidFill>
                <a:srgbClr val="FF0000"/>
              </a:solidFill>
              <a:latin typeface="Consolas" panose="020B0609020204030204" pitchFamily="49" charset="0"/>
            </a:endParaRPr>
          </a:p>
          <a:p>
            <a:pPr>
              <a:lnSpc>
                <a:spcPct val="150000"/>
              </a:lnSpc>
              <a:buClr>
                <a:srgbClr val="151DC1"/>
              </a:buClr>
            </a:pPr>
            <a:r>
              <a:rPr lang="en-US" altLang="zh-CN" sz="1600" dirty="0" err="1">
                <a:solidFill>
                  <a:srgbClr val="FF0000"/>
                </a:solidFill>
                <a:latin typeface="Consolas" panose="020B0609020204030204" pitchFamily="49" charset="0"/>
              </a:rPr>
              <a:t>L</a:t>
            </a:r>
            <a:r>
              <a:rPr lang="en-US" altLang="zh-CN" sz="1600" dirty="0" err="1">
                <a:solidFill>
                  <a:schemeClr val="tx1"/>
                </a:solidFill>
                <a:latin typeface="Consolas" panose="020B0609020204030204" pitchFamily="49" charset="0"/>
              </a:rPr>
              <a:t>'a</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宽字符型常量，类型为</a:t>
            </a:r>
            <a:r>
              <a:rPr lang="en-US" altLang="zh-CN" sz="1600" dirty="0" err="1">
                <a:solidFill>
                  <a:srgbClr val="FF0000"/>
                </a:solidFill>
                <a:latin typeface="Consolas" panose="020B0609020204030204" pitchFamily="49" charset="0"/>
              </a:rPr>
              <a:t>wchar_t</a:t>
            </a:r>
            <a:endParaRPr lang="en-US" altLang="zh-CN" sz="1600" dirty="0">
              <a:solidFill>
                <a:srgbClr val="FF0000"/>
              </a:solidFill>
              <a:latin typeface="Consolas" panose="020B0609020204030204" pitchFamily="49" charset="0"/>
            </a:endParaRPr>
          </a:p>
          <a:p>
            <a:pPr>
              <a:lnSpc>
                <a:spcPct val="150000"/>
              </a:lnSpc>
              <a:buClr>
                <a:srgbClr val="151DC1"/>
              </a:buClr>
            </a:pPr>
            <a:r>
              <a:rPr lang="en-US" altLang="zh-CN" sz="1600" dirty="0">
                <a:solidFill>
                  <a:schemeClr val="tx1"/>
                </a:solidFill>
                <a:latin typeface="Consolas" panose="020B0609020204030204" pitchFamily="49" charset="0"/>
              </a:rPr>
              <a:t>0x2a</a:t>
            </a:r>
            <a:r>
              <a:rPr lang="en-US" altLang="zh-CN" sz="1600" dirty="0">
                <a:solidFill>
                  <a:srgbClr val="FF0000"/>
                </a:solidFill>
                <a:latin typeface="Consolas" panose="020B0609020204030204" pitchFamily="49" charset="0"/>
              </a:rPr>
              <a:t>LU</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十六进制表示的无符号长整型数</a:t>
            </a:r>
            <a:r>
              <a:rPr lang="en-US" altLang="zh-CN" sz="1600" dirty="0">
                <a:solidFill>
                  <a:schemeClr val="tx1"/>
                </a:solidFill>
                <a:latin typeface="Consolas" panose="020B0609020204030204" pitchFamily="49" charset="0"/>
              </a:rPr>
              <a:t>42</a:t>
            </a:r>
            <a:r>
              <a:rPr lang="zh-CN" altLang="en-US" sz="1600" dirty="0">
                <a:solidFill>
                  <a:schemeClr val="tx1"/>
                </a:solidFill>
                <a:latin typeface="Consolas" panose="020B0609020204030204" pitchFamily="49" charset="0"/>
              </a:rPr>
              <a:t>，类型为</a:t>
            </a:r>
            <a:r>
              <a:rPr lang="en-US" altLang="zh-CN" sz="1600" dirty="0">
                <a:solidFill>
                  <a:srgbClr val="FF0000"/>
                </a:solidFill>
                <a:latin typeface="Consolas" panose="020B0609020204030204" pitchFamily="49" charset="0"/>
              </a:rPr>
              <a:t>unsigned long </a:t>
            </a:r>
            <a:r>
              <a:rPr lang="en-US" altLang="zh-CN" sz="1600" dirty="0">
                <a:solidFill>
                  <a:schemeClr val="tx1"/>
                </a:solidFill>
                <a:latin typeface="Consolas" panose="020B0609020204030204" pitchFamily="49" charset="0"/>
              </a:rPr>
              <a:t>int</a:t>
            </a:r>
            <a:endParaRPr lang="zh-CN" altLang="en-US" sz="1600"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对象的定义与初始化</a:t>
            </a:r>
            <a:endParaRPr lang="zh-CN" altLang="en-US" b="1" dirty="0">
              <a:solidFill>
                <a:schemeClr val="bg1"/>
              </a:solidFill>
            </a:endParaRPr>
          </a:p>
        </p:txBody>
      </p:sp>
      <p:sp>
        <p:nvSpPr>
          <p:cNvPr id="10" name="矩形: 圆顶角 9"/>
          <p:cNvSpPr/>
          <p:nvPr/>
        </p:nvSpPr>
        <p:spPr>
          <a:xfrm>
            <a:off x="235131" y="1516319"/>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a:t>
            </a:r>
            <a:endParaRPr lang="zh-CN" altLang="en-US" sz="2000" dirty="0"/>
          </a:p>
        </p:txBody>
      </p:sp>
      <p:sp>
        <p:nvSpPr>
          <p:cNvPr id="11" name="矩形: 圆角 17"/>
          <p:cNvSpPr/>
          <p:nvPr/>
        </p:nvSpPr>
        <p:spPr>
          <a:xfrm>
            <a:off x="235131" y="1969548"/>
            <a:ext cx="8699862"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对象是数据和操作的载体，当创建一个对象时，会为它分配一定内存空间</a:t>
            </a:r>
            <a:endParaRPr lang="zh-CN" altLang="en-US"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具有数据</a:t>
            </a:r>
            <a:r>
              <a:rPr lang="zh-CN" altLang="en-US" sz="1600" dirty="0">
                <a:solidFill>
                  <a:srgbClr val="FF0000"/>
                </a:solidFill>
                <a:latin typeface="Consolas" panose="020B0609020204030204" pitchFamily="49" charset="0"/>
              </a:rPr>
              <a:t>类型</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名字</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内存结构</a:t>
            </a:r>
            <a:r>
              <a:rPr lang="zh-CN" altLang="en-US" sz="1600" dirty="0">
                <a:solidFill>
                  <a:schemeClr val="tx1"/>
                </a:solidFill>
                <a:latin typeface="Consolas" panose="020B0609020204030204" pitchFamily="49" charset="0"/>
              </a:rPr>
              <a:t>、支持的</a:t>
            </a:r>
            <a:r>
              <a:rPr lang="zh-CN" altLang="en-US" sz="1600" dirty="0">
                <a:solidFill>
                  <a:srgbClr val="FF0000"/>
                </a:solidFill>
                <a:latin typeface="Consolas" panose="020B0609020204030204" pitchFamily="49" charset="0"/>
              </a:rPr>
              <a:t>操作</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生命期</a:t>
            </a:r>
            <a:r>
              <a:rPr lang="zh-CN" altLang="en-US" sz="1600" dirty="0">
                <a:solidFill>
                  <a:schemeClr val="tx1"/>
                </a:solidFill>
                <a:latin typeface="Consolas" panose="020B0609020204030204" pitchFamily="49" charset="0"/>
              </a:rPr>
              <a:t>和</a:t>
            </a:r>
            <a:r>
              <a:rPr lang="zh-CN" altLang="en-US" sz="1600" dirty="0">
                <a:solidFill>
                  <a:srgbClr val="FF0000"/>
                </a:solidFill>
                <a:latin typeface="Consolas" panose="020B0609020204030204" pitchFamily="49" charset="0"/>
              </a:rPr>
              <a:t>作用域</a:t>
            </a:r>
            <a:r>
              <a:rPr lang="zh-CN" altLang="en-US" sz="1600" dirty="0">
                <a:solidFill>
                  <a:schemeClr val="tx1"/>
                </a:solidFill>
                <a:latin typeface="Consolas" panose="020B0609020204030204" pitchFamily="49" charset="0"/>
              </a:rPr>
              <a:t>等属性</a:t>
            </a:r>
            <a:endParaRPr lang="zh-CN" altLang="en-US" sz="1600" dirty="0">
              <a:solidFill>
                <a:schemeClr val="tx1"/>
              </a:solidFill>
              <a:latin typeface="Consolas" panose="020B0609020204030204" pitchFamily="49" charset="0"/>
            </a:endParaRPr>
          </a:p>
        </p:txBody>
      </p:sp>
      <p:sp>
        <p:nvSpPr>
          <p:cNvPr id="14" name="矩形: 圆角 17"/>
          <p:cNvSpPr/>
          <p:nvPr/>
        </p:nvSpPr>
        <p:spPr>
          <a:xfrm>
            <a:off x="235131" y="3554232"/>
            <a:ext cx="8704052" cy="26748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Clr>
                <a:srgbClr val="151DC1"/>
              </a:buClr>
            </a:pPr>
            <a:r>
              <a:rPr lang="zh-CN" altLang="en-US" sz="1600" dirty="0">
                <a:solidFill>
                  <a:schemeClr val="tx1"/>
                </a:solidFill>
                <a:latin typeface="Consolas" panose="020B0609020204030204" pitchFamily="49" charset="0"/>
              </a:rPr>
              <a:t>一般格式：</a:t>
            </a:r>
            <a:r>
              <a:rPr lang="en-US" altLang="zh-CN" sz="1600" dirty="0">
                <a:solidFill>
                  <a:srgbClr val="FF0000"/>
                </a:solidFill>
                <a:latin typeface="Consolas" panose="020B0609020204030204" pitchFamily="49" charset="0"/>
              </a:rPr>
              <a:t>&lt; </a:t>
            </a:r>
            <a:r>
              <a:rPr lang="zh-CN" altLang="en-US" sz="1600" dirty="0">
                <a:solidFill>
                  <a:srgbClr val="FF0000"/>
                </a:solidFill>
                <a:latin typeface="Consolas" panose="020B0609020204030204" pitchFamily="49" charset="0"/>
              </a:rPr>
              <a:t>数据类型名</a:t>
            </a:r>
            <a:r>
              <a:rPr lang="en-US" altLang="zh-CN" sz="1600" dirty="0">
                <a:solidFill>
                  <a:srgbClr val="FF0000"/>
                </a:solidFill>
                <a:latin typeface="Consolas" panose="020B0609020204030204" pitchFamily="49" charset="0"/>
              </a:rPr>
              <a:t>&gt; </a:t>
            </a:r>
            <a:r>
              <a:rPr lang="zh-CN" altLang="en-US" sz="1600" dirty="0">
                <a:solidFill>
                  <a:srgbClr val="FF0000"/>
                </a:solidFill>
                <a:latin typeface="Consolas" panose="020B0609020204030204" pitchFamily="49" charset="0"/>
              </a:rPr>
              <a:t>对象名</a:t>
            </a:r>
            <a:r>
              <a:rPr lang="en-US" altLang="zh-CN" sz="1600" dirty="0">
                <a:solidFill>
                  <a:srgbClr val="FF0000"/>
                </a:solidFill>
                <a:latin typeface="Consolas" panose="020B0609020204030204" pitchFamily="49" charset="0"/>
              </a:rPr>
              <a:t>;</a:t>
            </a:r>
            <a:endParaRPr lang="en-US" altLang="zh-CN" sz="1600" dirty="0">
              <a:solidFill>
                <a:srgbClr val="FF0000"/>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例如：</a:t>
            </a:r>
            <a:endParaRPr lang="en-US" altLang="zh-CN" sz="1600" dirty="0">
              <a:solidFill>
                <a:schemeClr val="tx1"/>
              </a:solidFill>
              <a:latin typeface="Consolas" panose="020B0609020204030204" pitchFamily="49" charset="0"/>
            </a:endParaRPr>
          </a:p>
          <a:p>
            <a:pPr>
              <a:lnSpc>
                <a:spcPct val="150000"/>
              </a:lnSpc>
              <a:buClr>
                <a:srgbClr val="151DC1"/>
              </a:buClr>
            </a:pPr>
            <a:endParaRPr lang="en-US" altLang="zh-CN" sz="1600" dirty="0">
              <a:solidFill>
                <a:schemeClr val="tx1"/>
              </a:solidFill>
              <a:latin typeface="Consolas" panose="020B0609020204030204" pitchFamily="49" charset="0"/>
            </a:endParaRPr>
          </a:p>
          <a:p>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counter</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定义一个整型类型对象</a:t>
            </a:r>
            <a:endParaRPr lang="zh-CN" altLang="en-US" sz="1600" dirty="0">
              <a:solidFill>
                <a:srgbClr val="008000"/>
              </a:solidFill>
              <a:highlight>
                <a:srgbClr val="E5F4F8"/>
              </a:highlight>
              <a:latin typeface="Courier New" panose="02070309020205020404" pitchFamily="49" charset="0"/>
            </a:endParaRPr>
          </a:p>
          <a:p>
            <a:r>
              <a:rPr lang="en-US" altLang="zh-CN" sz="1600" dirty="0">
                <a:solidFill>
                  <a:srgbClr val="000000"/>
                </a:solidFill>
                <a:highlight>
                  <a:srgbClr val="E5F4F8"/>
                </a:highlight>
                <a:latin typeface="Courier New" panose="02070309020205020404" pitchFamily="49" charset="0"/>
              </a:rPr>
              <a:t>Cylinder object</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定义一个</a:t>
            </a:r>
            <a:r>
              <a:rPr lang="en-US" altLang="zh-CN" sz="1600" dirty="0">
                <a:solidFill>
                  <a:srgbClr val="008000"/>
                </a:solidFill>
                <a:highlight>
                  <a:srgbClr val="E5F4F8"/>
                </a:highlight>
                <a:latin typeface="Courier New" panose="02070309020205020404" pitchFamily="49" charset="0"/>
              </a:rPr>
              <a:t>Cylinder</a:t>
            </a:r>
            <a:r>
              <a:rPr lang="zh-CN" altLang="en-US" sz="1600" dirty="0">
                <a:solidFill>
                  <a:srgbClr val="008000"/>
                </a:solidFill>
                <a:highlight>
                  <a:srgbClr val="E5F4F8"/>
                </a:highlight>
                <a:latin typeface="Courier New" panose="02070309020205020404" pitchFamily="49" charset="0"/>
              </a:rPr>
              <a:t>类类型对象</a:t>
            </a:r>
            <a:endParaRPr lang="en-US" altLang="zh-CN" sz="1600" dirty="0">
              <a:solidFill>
                <a:schemeClr val="tx1"/>
              </a:solidFill>
            </a:endParaRPr>
          </a:p>
        </p:txBody>
      </p:sp>
      <p:sp>
        <p:nvSpPr>
          <p:cNvPr id="15" name="矩形: 圆顶角 14"/>
          <p:cNvSpPr/>
          <p:nvPr/>
        </p:nvSpPr>
        <p:spPr>
          <a:xfrm>
            <a:off x="235131" y="3143410"/>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对象的定义</a:t>
            </a:r>
            <a:endParaRPr lang="zh-CN" altLang="en-US" sz="2000" dirty="0"/>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endParaRPr lang="zh-CN" altLang="en-US" sz="3200" dirty="0">
              <a:solidFill>
                <a:schemeClr val="bg1"/>
              </a:solidFill>
            </a:endParaRPr>
          </a:p>
        </p:txBody>
      </p:sp>
      <p:sp>
        <p:nvSpPr>
          <p:cNvPr id="2" name="矩形 1"/>
          <p:cNvSpPr/>
          <p:nvPr/>
        </p:nvSpPr>
        <p:spPr>
          <a:xfrm>
            <a:off x="398662" y="1305414"/>
            <a:ext cx="4572000" cy="5140318"/>
          </a:xfrm>
          <a:prstGeom prst="rect">
            <a:avLst/>
          </a:prstGeom>
        </p:spPr>
        <p:txBody>
          <a:bodyPr>
            <a:spAutoFit/>
          </a:bodyPr>
          <a:lstStyle/>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en-US" altLang="zh-CN" sz="2800" dirty="0">
                <a:solidFill>
                  <a:srgbClr val="0000FF"/>
                </a:solidFill>
                <a:latin typeface="LMSans10-Regular-Identity-H"/>
              </a:rPr>
              <a:t>C++  </a:t>
            </a:r>
            <a:r>
              <a:rPr lang="zh-CN" altLang="en-US" sz="2800" dirty="0">
                <a:solidFill>
                  <a:srgbClr val="0000FF"/>
                </a:solidFill>
                <a:latin typeface="MicrosoftYaHei"/>
              </a:rPr>
              <a:t>语句基本元素</a:t>
            </a:r>
            <a:endParaRPr lang="zh-CN" altLang="en-US" sz="2800" dirty="0">
              <a:solidFill>
                <a:srgbClr val="0000FF"/>
              </a:solidFill>
              <a:latin typeface="MicrosoftYaHei"/>
            </a:endParaRPr>
          </a:p>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zh-CN" altLang="en-US" sz="2800" dirty="0">
                <a:solidFill>
                  <a:srgbClr val="0000FF"/>
                </a:solidFill>
                <a:latin typeface="MicrosoftYaHei"/>
              </a:rPr>
              <a:t>基本数据类型</a:t>
            </a:r>
            <a:endParaRPr lang="zh-CN" altLang="en-US" sz="2800" dirty="0">
              <a:solidFill>
                <a:srgbClr val="0000FF"/>
              </a:solidFill>
              <a:latin typeface="MicrosoftYaHei"/>
            </a:endParaRPr>
          </a:p>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zh-CN" altLang="en-US" sz="2800" dirty="0">
                <a:solidFill>
                  <a:srgbClr val="0000FF"/>
                </a:solidFill>
                <a:latin typeface="MicrosoftYaHei"/>
              </a:rPr>
              <a:t>对象</a:t>
            </a:r>
            <a:endParaRPr lang="zh-CN" altLang="en-US" sz="2800" dirty="0">
              <a:solidFill>
                <a:srgbClr val="0000FF"/>
              </a:solidFill>
              <a:latin typeface="MicrosoftYaHei"/>
            </a:endParaRPr>
          </a:p>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zh-CN" altLang="en-US" sz="2800" dirty="0">
                <a:solidFill>
                  <a:srgbClr val="0000FF"/>
                </a:solidFill>
                <a:latin typeface="MicrosoftYaHei"/>
              </a:rPr>
              <a:t>常量修饰符和类型推导</a:t>
            </a:r>
            <a:endParaRPr lang="zh-CN" altLang="en-US" sz="2800" dirty="0">
              <a:solidFill>
                <a:srgbClr val="0000FF"/>
              </a:solidFill>
              <a:latin typeface="MicrosoftYaHei"/>
            </a:endParaRPr>
          </a:p>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zh-CN" altLang="en-US" sz="2800" dirty="0">
                <a:solidFill>
                  <a:srgbClr val="0000FF"/>
                </a:solidFill>
                <a:latin typeface="MicrosoftYaHei"/>
              </a:rPr>
              <a:t>表达式</a:t>
            </a:r>
            <a:endParaRPr lang="zh-CN" altLang="en-US" sz="2800" dirty="0">
              <a:solidFill>
                <a:srgbClr val="0000FF"/>
              </a:solidFill>
              <a:latin typeface="MicrosoftYaHei"/>
            </a:endParaRPr>
          </a:p>
          <a:p>
            <a:pPr marL="228600" indent="-228600">
              <a:lnSpc>
                <a:spcPct val="200000"/>
              </a:lnSpc>
              <a:buClr>
                <a:srgbClr val="0000FF"/>
              </a:buClr>
              <a:buFont typeface="+mj-ea"/>
              <a:buAutoNum type="circleNumDbPlain"/>
            </a:pPr>
            <a:r>
              <a:rPr lang="en-US" altLang="zh-CN" sz="2800" dirty="0">
                <a:solidFill>
                  <a:srgbClr val="0000FF"/>
                </a:solidFill>
                <a:latin typeface="LMSans8-Regular-Identity-H"/>
              </a:rPr>
              <a:t>  </a:t>
            </a:r>
            <a:r>
              <a:rPr lang="zh-CN" altLang="en-US" sz="2800" dirty="0">
                <a:solidFill>
                  <a:srgbClr val="0000FF"/>
                </a:solidFill>
                <a:latin typeface="MicrosoftYaHei"/>
              </a:rPr>
              <a:t>类型转换</a:t>
            </a:r>
            <a:endParaRPr lang="zh-CN" altLang="en-US" sz="2800" dirty="0">
              <a:solidFill>
                <a:srgbClr val="0000FF"/>
              </a:solidFill>
            </a:endParaRPr>
          </a:p>
        </p:txBody>
      </p:sp>
      <p:sp>
        <p:nvSpPr>
          <p:cNvPr id="4"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对象的定义与初始化</a:t>
            </a:r>
            <a:endParaRPr lang="zh-CN" altLang="en-US" b="1" dirty="0">
              <a:solidFill>
                <a:schemeClr val="bg1"/>
              </a:solidFill>
            </a:endParaRPr>
          </a:p>
        </p:txBody>
      </p:sp>
      <p:sp>
        <p:nvSpPr>
          <p:cNvPr id="14" name="矩形: 圆角 17"/>
          <p:cNvSpPr/>
          <p:nvPr/>
        </p:nvSpPr>
        <p:spPr>
          <a:xfrm>
            <a:off x="235131" y="5103233"/>
            <a:ext cx="8704052" cy="8448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定义对象并初始化，在此之前， </a:t>
            </a:r>
            <a:r>
              <a:rPr lang="en-US" altLang="zh-CN" sz="1600" dirty="0">
                <a:solidFill>
                  <a:srgbClr val="008000"/>
                </a:solidFill>
                <a:highlight>
                  <a:srgbClr val="E5F4F8"/>
                </a:highlight>
                <a:latin typeface="Consolas" panose="020B0609020204030204" pitchFamily="49" charset="0"/>
              </a:rPr>
              <a:t>year</a:t>
            </a:r>
            <a:r>
              <a:rPr lang="zh-CN" altLang="en-US" sz="1600" dirty="0">
                <a:solidFill>
                  <a:srgbClr val="008000"/>
                </a:solidFill>
                <a:highlight>
                  <a:srgbClr val="E5F4F8"/>
                </a:highlight>
                <a:latin typeface="Consolas" panose="020B0609020204030204" pitchFamily="49" charset="0"/>
              </a:rPr>
              <a:t>在内存中不存在</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00"/>
                </a:solidFill>
                <a:highlight>
                  <a:srgbClr val="E5F4F8"/>
                </a:highlight>
                <a:latin typeface="Consolas" panose="020B0609020204030204" pitchFamily="49" charset="0"/>
              </a:rPr>
              <a:t>year </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赋值操作，在对</a:t>
            </a:r>
            <a:r>
              <a:rPr lang="en-US" altLang="zh-CN" sz="1600" dirty="0">
                <a:solidFill>
                  <a:srgbClr val="008000"/>
                </a:solidFill>
                <a:highlight>
                  <a:srgbClr val="E5F4F8"/>
                </a:highlight>
                <a:latin typeface="Consolas" panose="020B0609020204030204" pitchFamily="49" charset="0"/>
              </a:rPr>
              <a:t>year</a:t>
            </a:r>
            <a:r>
              <a:rPr lang="zh-CN" altLang="en-US" sz="1600" dirty="0">
                <a:solidFill>
                  <a:srgbClr val="008000"/>
                </a:solidFill>
                <a:highlight>
                  <a:srgbClr val="E5F4F8"/>
                </a:highlight>
                <a:latin typeface="Consolas" panose="020B0609020204030204" pitchFamily="49" charset="0"/>
              </a:rPr>
              <a:t>赋值之前，其在内存中已经存在</a:t>
            </a:r>
            <a:endParaRPr lang="en-US" altLang="zh-CN" sz="1600" dirty="0">
              <a:solidFill>
                <a:schemeClr val="tx1"/>
              </a:solidFill>
              <a:latin typeface="Consolas" panose="020B0609020204030204" pitchFamily="49" charset="0"/>
            </a:endParaRPr>
          </a:p>
        </p:txBody>
      </p:sp>
      <p:sp>
        <p:nvSpPr>
          <p:cNvPr id="15" name="矩形: 圆顶角 14"/>
          <p:cNvSpPr/>
          <p:nvPr/>
        </p:nvSpPr>
        <p:spPr>
          <a:xfrm>
            <a:off x="235131" y="4653233"/>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初始化与赋值</a:t>
            </a:r>
            <a:endParaRPr lang="zh-CN" altLang="en-US" sz="2000" dirty="0"/>
          </a:p>
        </p:txBody>
      </p:sp>
      <p:sp>
        <p:nvSpPr>
          <p:cNvPr id="7" name="矩形: 圆角 17"/>
          <p:cNvSpPr/>
          <p:nvPr/>
        </p:nvSpPr>
        <p:spPr>
          <a:xfrm>
            <a:off x="235131" y="1564603"/>
            <a:ext cx="8704052" cy="26748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age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10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复制初始化</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直接初始化</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age1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20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age2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age1</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用先定义的对象的值初始化后面定义的对象</a:t>
            </a:r>
            <a:endParaRPr lang="en-US" altLang="zh-CN" sz="1600" dirty="0">
              <a:solidFill>
                <a:srgbClr val="008000"/>
              </a:solidFill>
              <a:highlight>
                <a:srgbClr val="E5F4F8"/>
              </a:highlight>
              <a:latin typeface="Consolas" panose="020B0609020204030204" pitchFamily="49" charset="0"/>
            </a:endParaRPr>
          </a:p>
          <a:p>
            <a:endParaRPr lang="en-US" altLang="zh-CN" sz="1600" dirty="0">
              <a:solidFill>
                <a:srgbClr val="008000"/>
              </a:solidFill>
              <a:highlight>
                <a:srgbClr val="E5F4F8"/>
              </a:highlight>
              <a:latin typeface="Consolas" panose="020B0609020204030204" pitchFamily="49" charset="0"/>
            </a:endParaRPr>
          </a:p>
          <a:p>
            <a:r>
              <a:rPr lang="en-US" altLang="zh-CN" sz="1600" dirty="0">
                <a:solidFill>
                  <a:schemeClr val="tx1"/>
                </a:solidFill>
                <a:latin typeface="Consolas" panose="020B0609020204030204" pitchFamily="49" charset="0"/>
              </a:rPr>
              <a:t>C++11 </a:t>
            </a:r>
            <a:r>
              <a:rPr lang="zh-CN" altLang="en-US" sz="1600" dirty="0">
                <a:solidFill>
                  <a:schemeClr val="tx1"/>
                </a:solidFill>
                <a:latin typeface="Consolas" panose="020B0609020204030204" pitchFamily="49" charset="0"/>
              </a:rPr>
              <a:t>新标准</a:t>
            </a:r>
            <a:endParaRPr lang="en-US" altLang="zh-CN" sz="1600" dirty="0">
              <a:solidFill>
                <a:schemeClr val="tx1"/>
              </a:solidFill>
              <a:latin typeface="Consolas" panose="020B0609020204030204" pitchFamily="49" charset="0"/>
            </a:endParaRPr>
          </a:p>
          <a:p>
            <a:endParaRPr lang="en-US" altLang="zh-CN" sz="1600" dirty="0">
              <a:solidFill>
                <a:schemeClr val="tx1"/>
              </a:solidFill>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列表初始化</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列表初始化</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可以不提供初始值，默认为</a:t>
            </a:r>
            <a:r>
              <a:rPr lang="en-US" altLang="zh-CN" sz="1600" dirty="0">
                <a:solidFill>
                  <a:srgbClr val="008000"/>
                </a:solidFill>
                <a:highlight>
                  <a:srgbClr val="E5F4F8"/>
                </a:highlight>
                <a:latin typeface="Consolas" panose="020B0609020204030204" pitchFamily="49" charset="0"/>
              </a:rPr>
              <a:t>0</a:t>
            </a:r>
            <a:endParaRPr lang="en-US" altLang="zh-CN" sz="1600" dirty="0">
              <a:solidFill>
                <a:schemeClr val="tx1"/>
              </a:solidFill>
              <a:latin typeface="Consolas" panose="020B0609020204030204" pitchFamily="49" charset="0"/>
            </a:endParaRPr>
          </a:p>
        </p:txBody>
      </p:sp>
      <p:sp>
        <p:nvSpPr>
          <p:cNvPr id="8" name="矩形: 圆顶角 7"/>
          <p:cNvSpPr/>
          <p:nvPr/>
        </p:nvSpPr>
        <p:spPr>
          <a:xfrm>
            <a:off x="235131" y="1153781"/>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对象的初始化</a:t>
            </a:r>
            <a:endParaRPr lang="zh-CN" altLang="en-US" sz="2000" dirty="0"/>
          </a:p>
        </p:txBody>
      </p:sp>
      <p:sp>
        <p:nvSpPr>
          <p:cNvPr id="10"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对象的声明</a:t>
            </a:r>
            <a:endParaRPr lang="zh-CN" altLang="en-US" b="1" dirty="0">
              <a:solidFill>
                <a:schemeClr val="bg1"/>
              </a:solidFill>
            </a:endParaRPr>
          </a:p>
        </p:txBody>
      </p:sp>
      <p:sp>
        <p:nvSpPr>
          <p:cNvPr id="14" name="矩形: 圆角 17"/>
          <p:cNvSpPr/>
          <p:nvPr/>
        </p:nvSpPr>
        <p:spPr>
          <a:xfrm>
            <a:off x="298415" y="5229000"/>
            <a:ext cx="6102385" cy="14737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extern</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定义</a:t>
            </a:r>
            <a:r>
              <a:rPr lang="en-US" altLang="zh-CN" sz="1600" dirty="0" err="1">
                <a:solidFill>
                  <a:srgbClr val="008000"/>
                </a:solidFill>
                <a:highlight>
                  <a:srgbClr val="E5F4F8"/>
                </a:highlight>
                <a:latin typeface="Consolas" panose="020B0609020204030204" pitchFamily="49" charset="0"/>
              </a:rPr>
              <a:t>i</a:t>
            </a:r>
            <a:endParaRPr lang="en-US" altLang="zh-CN"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zh-CN" altLang="en-US"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0000"/>
                </a:solidFill>
                <a:highlight>
                  <a:srgbClr val="E5F4F8"/>
                </a:highlight>
                <a:latin typeface="Consolas" panose="020B0609020204030204" pitchFamily="49" charset="0"/>
              </a:rPr>
              <a:t>5</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错误：对象</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已经定义过了</a:t>
            </a:r>
            <a:endParaRPr lang="en-US" altLang="zh-CN" sz="1600" dirty="0">
              <a:solidFill>
                <a:schemeClr val="tx1"/>
              </a:solidFill>
              <a:latin typeface="Consolas" panose="020B0609020204030204" pitchFamily="49" charset="0"/>
            </a:endParaRPr>
          </a:p>
        </p:txBody>
      </p:sp>
      <p:sp>
        <p:nvSpPr>
          <p:cNvPr id="15" name="矩形: 圆顶角 14"/>
          <p:cNvSpPr/>
          <p:nvPr/>
        </p:nvSpPr>
        <p:spPr>
          <a:xfrm>
            <a:off x="298415" y="4779000"/>
            <a:ext cx="6102385"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7" name="矩形: 圆角 17"/>
          <p:cNvSpPr/>
          <p:nvPr/>
        </p:nvSpPr>
        <p:spPr>
          <a:xfrm>
            <a:off x="235131" y="2291049"/>
            <a:ext cx="6165669" cy="158795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1</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在一个源文件里面定义对象</a:t>
            </a:r>
            <a:r>
              <a:rPr lang="en-US" altLang="zh-CN" sz="1600" dirty="0" err="1">
                <a:solidFill>
                  <a:srgbClr val="008000"/>
                </a:solidFill>
                <a:highlight>
                  <a:srgbClr val="E5F4F8"/>
                </a:highlight>
                <a:latin typeface="Consolas" panose="020B0609020204030204" pitchFamily="49" charset="0"/>
              </a:rPr>
              <a:t>i</a:t>
            </a:r>
            <a:r>
              <a:rPr lang="en-US" altLang="zh-CN" sz="1600" dirty="0">
                <a:solidFill>
                  <a:srgbClr val="008000"/>
                </a:solidFill>
                <a:highlight>
                  <a:srgbClr val="E5F4F8"/>
                </a:highlight>
                <a:latin typeface="Consolas" panose="020B0609020204030204" pitchFamily="49" charset="0"/>
              </a:rPr>
              <a:t> </a:t>
            </a:r>
            <a:r>
              <a:rPr lang="zh-CN" altLang="en-US" sz="1600" dirty="0">
                <a:solidFill>
                  <a:srgbClr val="008000"/>
                </a:solidFill>
                <a:highlight>
                  <a:srgbClr val="E5F4F8"/>
                </a:highlight>
                <a:latin typeface="Consolas" panose="020B0609020204030204" pitchFamily="49" charset="0"/>
              </a:rPr>
              <a:t>并初始化</a:t>
            </a:r>
            <a:endParaRPr lang="zh-CN" altLang="en-US"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extern</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在另外一个文件里面声明对象</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已经定义过了</a:t>
            </a:r>
            <a:endParaRPr lang="en-US" altLang="zh-CN" sz="1600" dirty="0">
              <a:solidFill>
                <a:srgbClr val="008000"/>
              </a:solidFill>
              <a:highlight>
                <a:srgbClr val="E5F4F8"/>
              </a:highlight>
              <a:latin typeface="Consolas" panose="020B0609020204030204" pitchFamily="49" charset="0"/>
            </a:endParaRPr>
          </a:p>
        </p:txBody>
      </p:sp>
      <p:sp>
        <p:nvSpPr>
          <p:cNvPr id="8" name="矩形: 圆顶角 7"/>
          <p:cNvSpPr/>
          <p:nvPr/>
        </p:nvSpPr>
        <p:spPr>
          <a:xfrm>
            <a:off x="235131" y="1880226"/>
            <a:ext cx="6165669"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2" name="矩形 1"/>
          <p:cNvSpPr/>
          <p:nvPr/>
        </p:nvSpPr>
        <p:spPr>
          <a:xfrm>
            <a:off x="235131" y="1005385"/>
            <a:ext cx="6973743" cy="369332"/>
          </a:xfrm>
          <a:prstGeom prst="rect">
            <a:avLst/>
          </a:prstGeom>
        </p:spPr>
        <p:txBody>
          <a:bodyPr wrap="square">
            <a:spAutoFit/>
          </a:bodyPr>
          <a:lstStyle/>
          <a:p>
            <a:r>
              <a:rPr lang="zh-CN" altLang="en-US">
                <a:latin typeface="MicrosoftYaHei"/>
              </a:rPr>
              <a:t>为了支持在程序文件之间共享代码，</a:t>
            </a:r>
            <a:r>
              <a:rPr lang="en-US" altLang="zh-CN">
                <a:latin typeface="LMSans10-Regular-Identity-H"/>
              </a:rPr>
              <a:t>C++ </a:t>
            </a:r>
            <a:r>
              <a:rPr lang="zh-CN" altLang="en-US">
                <a:latin typeface="MicrosoftYaHei"/>
              </a:rPr>
              <a:t>引入了声明机制</a:t>
            </a:r>
            <a:endParaRPr lang="zh-CN" altLang="en-US" dirty="0"/>
          </a:p>
        </p:txBody>
      </p:sp>
      <p:sp>
        <p:nvSpPr>
          <p:cNvPr id="3" name="矩形 2"/>
          <p:cNvSpPr/>
          <p:nvPr/>
        </p:nvSpPr>
        <p:spPr>
          <a:xfrm>
            <a:off x="235131" y="1455385"/>
            <a:ext cx="3327706" cy="369332"/>
          </a:xfrm>
          <a:prstGeom prst="rect">
            <a:avLst/>
          </a:prstGeom>
        </p:spPr>
        <p:txBody>
          <a:bodyPr wrap="none">
            <a:spAutoFit/>
          </a:bodyPr>
          <a:lstStyle/>
          <a:p>
            <a:r>
              <a:rPr lang="zh-CN" altLang="en-US" dirty="0">
                <a:solidFill>
                  <a:srgbClr val="FF0000"/>
                </a:solidFill>
                <a:latin typeface="MicrosoftYaHei"/>
              </a:rPr>
              <a:t>声明对象</a:t>
            </a:r>
            <a:r>
              <a:rPr lang="zh-CN" altLang="en-US" dirty="0">
                <a:solidFill>
                  <a:srgbClr val="000000"/>
                </a:solidFill>
                <a:latin typeface="MicrosoftYaHei"/>
              </a:rPr>
              <a:t>需要利用关键字</a:t>
            </a:r>
            <a:r>
              <a:rPr lang="en-US" altLang="zh-CN" dirty="0">
                <a:solidFill>
                  <a:srgbClr val="FF0000"/>
                </a:solidFill>
                <a:latin typeface="LMSans10-Regular-Identity-H"/>
              </a:rPr>
              <a:t>extern</a:t>
            </a:r>
            <a:endParaRPr lang="zh-CN" altLang="en-US" dirty="0"/>
          </a:p>
        </p:txBody>
      </p:sp>
      <p:sp>
        <p:nvSpPr>
          <p:cNvPr id="4" name="矩形 3"/>
          <p:cNvSpPr/>
          <p:nvPr/>
        </p:nvSpPr>
        <p:spPr>
          <a:xfrm>
            <a:off x="235131" y="4005835"/>
            <a:ext cx="5322387" cy="646331"/>
          </a:xfrm>
          <a:prstGeom prst="rect">
            <a:avLst/>
          </a:prstGeom>
        </p:spPr>
        <p:txBody>
          <a:bodyPr wrap="square">
            <a:spAutoFit/>
          </a:bodyPr>
          <a:lstStyle/>
          <a:p>
            <a:r>
              <a:rPr lang="zh-CN" altLang="en-US" dirty="0">
                <a:latin typeface="MicrosoftYaHei"/>
              </a:rPr>
              <a:t>利用</a:t>
            </a:r>
            <a:r>
              <a:rPr lang="en-US" altLang="zh-CN" dirty="0">
                <a:latin typeface="LMSans10-Regular-Identity-H"/>
              </a:rPr>
              <a:t>extern </a:t>
            </a:r>
            <a:r>
              <a:rPr lang="zh-CN" altLang="en-US" dirty="0">
                <a:latin typeface="MicrosoftYaHei"/>
              </a:rPr>
              <a:t>声明对象时提供一个初始值，这时声明就变成了定义</a:t>
            </a:r>
            <a:endParaRPr lang="zh-CN" altLang="en-US" dirty="0"/>
          </a:p>
        </p:txBody>
      </p:sp>
      <p:grpSp>
        <p:nvGrpSpPr>
          <p:cNvPr id="12" name="组合 11"/>
          <p:cNvGrpSpPr/>
          <p:nvPr/>
        </p:nvGrpSpPr>
        <p:grpSpPr>
          <a:xfrm>
            <a:off x="6619559" y="1880226"/>
            <a:ext cx="2289310" cy="788554"/>
            <a:chOff x="162346" y="2353192"/>
            <a:chExt cx="8704052" cy="788554"/>
          </a:xfrm>
        </p:grpSpPr>
        <p:sp>
          <p:nvSpPr>
            <p:cNvPr id="13" name="矩形: 圆顶角 12"/>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提问</a:t>
              </a:r>
              <a:endParaRPr lang="zh-CN" altLang="en-US" sz="2000" dirty="0"/>
            </a:p>
          </p:txBody>
        </p:sp>
        <p:sp>
          <p:nvSpPr>
            <p:cNvPr id="16" name="矩形: 圆角 17"/>
            <p:cNvSpPr/>
            <p:nvPr/>
          </p:nvSpPr>
          <p:spPr>
            <a:xfrm>
              <a:off x="162346" y="2803192"/>
              <a:ext cx="8704052" cy="3385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1600" dirty="0">
                  <a:solidFill>
                    <a:schemeClr val="tx1"/>
                  </a:solidFill>
                  <a:latin typeface="Consolas" panose="020B0609020204030204" pitchFamily="49" charset="0"/>
                </a:rPr>
                <a:t>声明和定义有何区别？</a:t>
              </a:r>
              <a:endParaRPr lang="en-US" altLang="zh-CN" sz="1600" dirty="0">
                <a:solidFill>
                  <a:schemeClr val="tx1"/>
                </a:solidFill>
              </a:endParaRPr>
            </a:p>
          </p:txBody>
        </p:sp>
      </p:grpSp>
      <p:grpSp>
        <p:nvGrpSpPr>
          <p:cNvPr id="17" name="组合 16"/>
          <p:cNvGrpSpPr/>
          <p:nvPr/>
        </p:nvGrpSpPr>
        <p:grpSpPr>
          <a:xfrm>
            <a:off x="6619559" y="4320063"/>
            <a:ext cx="2289310" cy="1527218"/>
            <a:chOff x="162346" y="2353192"/>
            <a:chExt cx="8704052" cy="1527218"/>
          </a:xfrm>
        </p:grpSpPr>
        <p:sp>
          <p:nvSpPr>
            <p:cNvPr id="18" name="矩形: 圆顶角 17"/>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dirty="0"/>
            </a:p>
          </p:txBody>
        </p:sp>
        <p:sp>
          <p:nvSpPr>
            <p:cNvPr id="19" name="矩形: 圆角 17"/>
            <p:cNvSpPr/>
            <p:nvPr/>
          </p:nvSpPr>
          <p:spPr>
            <a:xfrm>
              <a:off x="162346" y="2803192"/>
              <a:ext cx="8704052" cy="10772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1600" dirty="0">
                  <a:solidFill>
                    <a:schemeClr val="tx1"/>
                  </a:solidFill>
                  <a:latin typeface="Consolas" panose="020B0609020204030204" pitchFamily="49" charset="0"/>
                </a:rPr>
                <a:t>一个对象只能定义一次，但可以声明多次。</a:t>
              </a:r>
              <a:endParaRPr lang="zh-CN" altLang="en-US" sz="1600" dirty="0">
                <a:solidFill>
                  <a:schemeClr val="tx1"/>
                </a:solidFill>
                <a:latin typeface="Consolas" panose="020B0609020204030204" pitchFamily="49" charset="0"/>
              </a:endParaRPr>
            </a:p>
            <a:p>
              <a:r>
                <a:rPr lang="zh-CN" altLang="en-US" sz="1600" dirty="0">
                  <a:solidFill>
                    <a:schemeClr val="tx1"/>
                  </a:solidFill>
                  <a:latin typeface="Consolas" panose="020B0609020204030204" pitchFamily="49" charset="0"/>
                </a:rPr>
                <a:t>如左边的第二行代码因重复定义</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而出错</a:t>
              </a:r>
              <a:endParaRPr lang="en-US" altLang="zh-CN" sz="1600" dirty="0">
                <a:solidFill>
                  <a:schemeClr val="tx1"/>
                </a:solidFill>
              </a:endParaRPr>
            </a:p>
          </p:txBody>
        </p:sp>
      </p:grpSp>
      <p:sp>
        <p:nvSpPr>
          <p:cNvPr id="20"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8"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作用域和生命期</a:t>
            </a:r>
            <a:endParaRPr lang="zh-CN" altLang="en-US" b="1" dirty="0">
              <a:solidFill>
                <a:schemeClr val="bg1"/>
              </a:solidFill>
            </a:endParaRPr>
          </a:p>
        </p:txBody>
      </p:sp>
      <p:sp>
        <p:nvSpPr>
          <p:cNvPr id="7" name="矩形: 圆角 17"/>
          <p:cNvSpPr/>
          <p:nvPr/>
        </p:nvSpPr>
        <p:spPr>
          <a:xfrm>
            <a:off x="235132" y="2631288"/>
            <a:ext cx="4592050" cy="42267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p:cNvSpPr/>
          <p:nvPr/>
        </p:nvSpPr>
        <p:spPr>
          <a:xfrm>
            <a:off x="235132" y="2220466"/>
            <a:ext cx="4592050"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6" name="矩形 5"/>
          <p:cNvSpPr/>
          <p:nvPr/>
        </p:nvSpPr>
        <p:spPr>
          <a:xfrm>
            <a:off x="255181" y="1129897"/>
            <a:ext cx="8420985" cy="646331"/>
          </a:xfrm>
          <a:prstGeom prst="rect">
            <a:avLst/>
          </a:prstGeom>
        </p:spPr>
        <p:txBody>
          <a:bodyPr wrap="square">
            <a:spAutoFit/>
          </a:bodyPr>
          <a:lstStyle/>
          <a:p>
            <a:r>
              <a:rPr lang="zh-CN" altLang="en-US" dirty="0">
                <a:solidFill>
                  <a:srgbClr val="0000FF"/>
                </a:solidFill>
                <a:latin typeface="MicrosoftYaHei"/>
              </a:rPr>
              <a:t>作用域</a:t>
            </a:r>
            <a:r>
              <a:rPr lang="zh-CN" altLang="en-US" dirty="0">
                <a:solidFill>
                  <a:srgbClr val="000000"/>
                </a:solidFill>
                <a:latin typeface="MicrosoftYaHei"/>
              </a:rPr>
              <a:t>：指标识符在代码中的可见范围，通常以花括号分隔</a:t>
            </a:r>
            <a:endParaRPr lang="zh-CN" altLang="en-US" dirty="0">
              <a:solidFill>
                <a:srgbClr val="000000"/>
              </a:solidFill>
              <a:latin typeface="MicrosoftYaHei"/>
            </a:endParaRPr>
          </a:p>
          <a:p>
            <a:r>
              <a:rPr lang="zh-CN" altLang="en-US" dirty="0">
                <a:solidFill>
                  <a:srgbClr val="0000FF"/>
                </a:solidFill>
                <a:latin typeface="MicrosoftYaHei"/>
              </a:rPr>
              <a:t>生命期</a:t>
            </a:r>
            <a:r>
              <a:rPr lang="zh-CN" altLang="en-US" dirty="0">
                <a:solidFill>
                  <a:srgbClr val="000000"/>
                </a:solidFill>
                <a:latin typeface="MicrosoftYaHei"/>
              </a:rPr>
              <a:t>：具有块域的对象，通常其生命期从定义处开始，在作用域结束时消亡</a:t>
            </a:r>
            <a:endParaRPr lang="zh-CN" altLang="en-US" dirty="0"/>
          </a:p>
        </p:txBody>
      </p:sp>
      <p:sp>
        <p:nvSpPr>
          <p:cNvPr id="10" name="矩形: 圆顶角 9"/>
          <p:cNvSpPr/>
          <p:nvPr/>
        </p:nvSpPr>
        <p:spPr>
          <a:xfrm>
            <a:off x="5152265" y="2220466"/>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11" name="矩形: 圆角 17"/>
          <p:cNvSpPr/>
          <p:nvPr/>
        </p:nvSpPr>
        <p:spPr>
          <a:xfrm>
            <a:off x="5152265" y="2647531"/>
            <a:ext cx="3756603"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sum </a:t>
            </a:r>
            <a:r>
              <a:rPr lang="zh-CN" altLang="en-US" sz="1600" dirty="0">
                <a:solidFill>
                  <a:schemeClr val="tx1"/>
                </a:solidFill>
                <a:latin typeface="Consolas" panose="020B0609020204030204" pitchFamily="49" charset="0"/>
              </a:rPr>
              <a:t>的作用域从第</a:t>
            </a:r>
            <a:r>
              <a:rPr lang="en-US" altLang="zh-CN" sz="1600" dirty="0">
                <a:solidFill>
                  <a:schemeClr val="tx1"/>
                </a:solidFill>
                <a:latin typeface="Consolas" panose="020B0609020204030204" pitchFamily="49" charset="0"/>
              </a:rPr>
              <a:t>4 </a:t>
            </a:r>
            <a:r>
              <a:rPr lang="zh-CN" altLang="en-US" sz="1600" dirty="0">
                <a:solidFill>
                  <a:schemeClr val="tx1"/>
                </a:solidFill>
                <a:latin typeface="Consolas" panose="020B0609020204030204" pitchFamily="49" charset="0"/>
              </a:rPr>
              <a:t>行开始到函数体的结束处 </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11 </a:t>
            </a:r>
            <a:r>
              <a:rPr lang="zh-CN" altLang="en-US" sz="1600" dirty="0">
                <a:solidFill>
                  <a:schemeClr val="tx1"/>
                </a:solidFill>
                <a:latin typeface="Consolas" panose="020B0609020204030204" pitchFamily="49" charset="0"/>
              </a:rPr>
              <a:t>行</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结束</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val1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val2 </a:t>
            </a:r>
            <a:r>
              <a:rPr lang="zh-CN" altLang="en-US" sz="1600" dirty="0">
                <a:solidFill>
                  <a:schemeClr val="tx1"/>
                </a:solidFill>
                <a:latin typeface="Consolas" panose="020B0609020204030204" pitchFamily="49" charset="0"/>
              </a:rPr>
              <a:t>的作用域从第</a:t>
            </a:r>
            <a:r>
              <a:rPr lang="en-US" altLang="zh-CN" sz="1600" dirty="0">
                <a:solidFill>
                  <a:schemeClr val="tx1"/>
                </a:solidFill>
                <a:latin typeface="Consolas" panose="020B0609020204030204" pitchFamily="49" charset="0"/>
              </a:rPr>
              <a:t>6</a:t>
            </a:r>
            <a:r>
              <a:rPr lang="zh-CN" altLang="en-US" sz="1600" dirty="0">
                <a:solidFill>
                  <a:schemeClr val="tx1"/>
                </a:solidFill>
                <a:latin typeface="Consolas" panose="020B0609020204030204" pitchFamily="49" charset="0"/>
              </a:rPr>
              <a:t>行开始，到第</a:t>
            </a:r>
            <a:r>
              <a:rPr lang="en-US" altLang="zh-CN" sz="1600" dirty="0">
                <a:solidFill>
                  <a:schemeClr val="tx1"/>
                </a:solidFill>
                <a:latin typeface="Consolas" panose="020B0609020204030204" pitchFamily="49" charset="0"/>
              </a:rPr>
              <a:t>8</a:t>
            </a:r>
            <a:r>
              <a:rPr lang="zh-CN" altLang="en-US" sz="1600" dirty="0">
                <a:solidFill>
                  <a:schemeClr val="tx1"/>
                </a:solidFill>
                <a:latin typeface="Consolas" panose="020B0609020204030204" pitchFamily="49" charset="0"/>
              </a:rPr>
              <a:t>行结束</a:t>
            </a:r>
            <a:endParaRPr lang="en-US" altLang="zh-CN" sz="1600" dirty="0">
              <a:solidFill>
                <a:schemeClr val="tx1"/>
              </a:solidFill>
            </a:endParaRPr>
          </a:p>
        </p:txBody>
      </p:sp>
      <p:sp>
        <p:nvSpPr>
          <p:cNvPr id="4" name="矩形 3"/>
          <p:cNvSpPr/>
          <p:nvPr/>
        </p:nvSpPr>
        <p:spPr>
          <a:xfrm>
            <a:off x="294632" y="2647531"/>
            <a:ext cx="4277368" cy="4115422"/>
          </a:xfrm>
          <a:prstGeom prst="rect">
            <a:avLst/>
          </a:prstGeom>
        </p:spPr>
        <p:txBody>
          <a:bodyPr wrap="square">
            <a:spAutoFit/>
          </a:bodyPr>
          <a:lstStyle/>
          <a:p>
            <a:pPr>
              <a:lnSpc>
                <a:spcPct val="150000"/>
              </a:lnSpc>
            </a:pPr>
            <a:r>
              <a:rPr lang="en-US" altLang="zh-CN" sz="1600" dirty="0">
                <a:solidFill>
                  <a:srgbClr val="000000"/>
                </a:solidFill>
                <a:latin typeface="Consolas" panose="020B0609020204030204" pitchFamily="49" charset="0"/>
              </a:rPr>
              <a:t>1 </a:t>
            </a:r>
            <a:r>
              <a:rPr lang="en-US" altLang="zh-CN" sz="1600" dirty="0">
                <a:solidFill>
                  <a:srgbClr val="0000FF"/>
                </a:solidFill>
                <a:latin typeface="Consolas" panose="020B0609020204030204" pitchFamily="49" charset="0"/>
              </a:rPr>
              <a:t>#include</a:t>
            </a:r>
            <a:r>
              <a:rPr lang="en-US" altLang="zh-CN" sz="1600" dirty="0">
                <a:solidFill>
                  <a:srgbClr val="000000"/>
                </a:solidFill>
                <a:latin typeface="Consolas" panose="020B0609020204030204" pitchFamily="49" charset="0"/>
              </a:rPr>
              <a:t>&lt;iostream&gt;</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2 </a:t>
            </a:r>
            <a:r>
              <a:rPr lang="en-US" altLang="zh-CN" sz="1600" dirty="0">
                <a:solidFill>
                  <a:srgbClr val="0000FF"/>
                </a:solidFill>
                <a:latin typeface="Consolas" panose="020B0609020204030204" pitchFamily="49" charset="0"/>
              </a:rPr>
              <a:t>using namespace </a:t>
            </a:r>
            <a:r>
              <a:rPr lang="en-US" altLang="zh-CN" sz="1600" dirty="0">
                <a:solidFill>
                  <a:srgbClr val="000000"/>
                </a:solidFill>
                <a:latin typeface="Consolas" panose="020B0609020204030204" pitchFamily="49" charset="0"/>
              </a:rPr>
              <a:t>std;</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3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main() {</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4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存放两个数的和</a:t>
            </a:r>
            <a:endParaRPr lang="zh-CN" altLang="en-US" sz="1600" dirty="0">
              <a:solidFill>
                <a:srgbClr val="008000"/>
              </a:solidFill>
              <a:latin typeface="Consolas" panose="020B0609020204030204" pitchFamily="49" charset="0"/>
              <a:ea typeface="仿宋" panose="02010609060101010101" pitchFamily="49" charset="-122"/>
            </a:endParaRPr>
          </a:p>
          <a:p>
            <a:pPr>
              <a:lnSpc>
                <a:spcPct val="150000"/>
              </a:lnSpc>
            </a:pPr>
            <a:r>
              <a:rPr lang="en-US" altLang="zh-CN" sz="1600" dirty="0">
                <a:solidFill>
                  <a:srgbClr val="000000"/>
                </a:solidFill>
                <a:latin typeface="Consolas" panose="020B0609020204030204" pitchFamily="49" charset="0"/>
              </a:rPr>
              <a:t>5    {</a:t>
            </a:r>
            <a:endParaRPr lang="en-US" altLang="zh-CN" sz="1600" dirty="0">
              <a:solidFill>
                <a:srgbClr val="000000"/>
              </a:solidFill>
              <a:latin typeface="Consolas" panose="020B0609020204030204" pitchFamily="49" charset="0"/>
            </a:endParaRPr>
          </a:p>
          <a:p>
            <a:pPr>
              <a:lnSpc>
                <a:spcPct val="150000"/>
              </a:lnSpc>
            </a:pPr>
            <a:r>
              <a:rPr lang="nn-NO" altLang="zh-CN" sz="1600" dirty="0">
                <a:solidFill>
                  <a:srgbClr val="000000"/>
                </a:solidFill>
                <a:latin typeface="Consolas" panose="020B0609020204030204" pitchFamily="49" charset="0"/>
              </a:rPr>
              <a:t>6       </a:t>
            </a:r>
            <a:r>
              <a:rPr lang="nn-NO" altLang="zh-CN" sz="1600" dirty="0">
                <a:solidFill>
                  <a:srgbClr val="0000FF"/>
                </a:solidFill>
                <a:latin typeface="Consolas" panose="020B0609020204030204" pitchFamily="49" charset="0"/>
              </a:rPr>
              <a:t>int </a:t>
            </a:r>
            <a:r>
              <a:rPr lang="nn-NO" altLang="zh-CN" sz="1600" dirty="0">
                <a:solidFill>
                  <a:srgbClr val="000000"/>
                </a:solidFill>
                <a:latin typeface="Consolas" panose="020B0609020204030204" pitchFamily="49" charset="0"/>
              </a:rPr>
              <a:t>val1 = 10, val2 = 10;</a:t>
            </a:r>
            <a:endParaRPr lang="nn-NO"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7       sum = val1 + val2;</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8    }</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9    cout &lt;&lt; sum;</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10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0;</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11 }</a:t>
            </a:r>
            <a:endParaRPr lang="zh-CN" altLang="en-US" sz="1600" dirty="0">
              <a:latin typeface="Consolas" panose="020B0609020204030204" pitchFamily="49" charset="0"/>
            </a:endParaRPr>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作用域和生命期</a:t>
            </a:r>
            <a:endParaRPr lang="zh-CN" altLang="en-US" b="1" dirty="0">
              <a:solidFill>
                <a:schemeClr val="bg1"/>
              </a:solidFill>
            </a:endParaRPr>
          </a:p>
        </p:txBody>
      </p:sp>
      <p:sp>
        <p:nvSpPr>
          <p:cNvPr id="7" name="矩形: 圆角 17"/>
          <p:cNvSpPr/>
          <p:nvPr/>
        </p:nvSpPr>
        <p:spPr>
          <a:xfrm>
            <a:off x="235132" y="2631288"/>
            <a:ext cx="4592050" cy="39183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p:cNvSpPr/>
          <p:nvPr/>
        </p:nvSpPr>
        <p:spPr>
          <a:xfrm>
            <a:off x="235132" y="2220466"/>
            <a:ext cx="4592050"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20" name="矩形: 圆顶角 19"/>
          <p:cNvSpPr/>
          <p:nvPr/>
        </p:nvSpPr>
        <p:spPr>
          <a:xfrm>
            <a:off x="5152265" y="2229362"/>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1" name="矩形: 圆角 17"/>
          <p:cNvSpPr/>
          <p:nvPr/>
        </p:nvSpPr>
        <p:spPr>
          <a:xfrm>
            <a:off x="5152265" y="2656427"/>
            <a:ext cx="3756603"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1600" dirty="0">
                <a:solidFill>
                  <a:schemeClr val="tx1"/>
                </a:solidFill>
                <a:latin typeface="Consolas" panose="020B0609020204030204" pitchFamily="49" charset="0"/>
              </a:rPr>
              <a:t>C++ </a:t>
            </a:r>
            <a:r>
              <a:rPr lang="zh-CN" altLang="en-US" sz="1600" dirty="0">
                <a:solidFill>
                  <a:schemeClr val="tx1"/>
                </a:solidFill>
                <a:latin typeface="Consolas" panose="020B0609020204030204" pitchFamily="49" charset="0"/>
              </a:rPr>
              <a:t>采用</a:t>
            </a:r>
            <a:r>
              <a:rPr lang="zh-CN" altLang="en-US" sz="1600" dirty="0">
                <a:solidFill>
                  <a:srgbClr val="FF0000"/>
                </a:solidFill>
                <a:latin typeface="Consolas" panose="020B0609020204030204" pitchFamily="49" charset="0"/>
              </a:rPr>
              <a:t>局部优先</a:t>
            </a:r>
            <a:r>
              <a:rPr lang="zh-CN" altLang="en-US" sz="1600" dirty="0">
                <a:solidFill>
                  <a:schemeClr val="tx1"/>
                </a:solidFill>
                <a:latin typeface="Consolas" panose="020B0609020204030204" pitchFamily="49" charset="0"/>
              </a:rPr>
              <a:t>的原则，即外层对象的作用域被内层同名对象的作用域屏蔽</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7 </a:t>
            </a:r>
            <a:r>
              <a:rPr lang="zh-CN" altLang="en-US" sz="1600" dirty="0">
                <a:solidFill>
                  <a:schemeClr val="tx1"/>
                </a:solidFill>
                <a:latin typeface="Consolas" panose="020B0609020204030204" pitchFamily="49" charset="0"/>
              </a:rPr>
              <a:t>行访问的是内层对象</a:t>
            </a:r>
            <a:r>
              <a:rPr lang="en-US" altLang="zh-CN" sz="1600" dirty="0">
                <a:solidFill>
                  <a:schemeClr val="tx1"/>
                </a:solidFill>
                <a:latin typeface="Consolas" panose="020B0609020204030204" pitchFamily="49" charset="0"/>
              </a:rPr>
              <a:t>sum</a:t>
            </a:r>
            <a:endParaRPr lang="en-US" altLang="zh-CN"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10 </a:t>
            </a:r>
            <a:r>
              <a:rPr lang="zh-CN" altLang="en-US" sz="1600" dirty="0">
                <a:solidFill>
                  <a:schemeClr val="tx1"/>
                </a:solidFill>
                <a:latin typeface="Consolas" panose="020B0609020204030204" pitchFamily="49" charset="0"/>
              </a:rPr>
              <a:t>行访问的是外层对象</a:t>
            </a:r>
            <a:r>
              <a:rPr lang="en-US" altLang="zh-CN" sz="1600" dirty="0">
                <a:solidFill>
                  <a:schemeClr val="tx1"/>
                </a:solidFill>
                <a:latin typeface="Consolas" panose="020B0609020204030204" pitchFamily="49" charset="0"/>
              </a:rPr>
              <a:t>sum</a:t>
            </a:r>
            <a:endParaRPr lang="en-US" altLang="zh-CN" sz="1600" dirty="0">
              <a:solidFill>
                <a:schemeClr val="tx1"/>
              </a:solidFill>
            </a:endParaRPr>
          </a:p>
        </p:txBody>
      </p:sp>
      <p:sp>
        <p:nvSpPr>
          <p:cNvPr id="22" name="矩形: 圆顶角 21"/>
          <p:cNvSpPr/>
          <p:nvPr/>
        </p:nvSpPr>
        <p:spPr>
          <a:xfrm>
            <a:off x="5198340" y="4529538"/>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23" name="矩形: 圆角 17"/>
          <p:cNvSpPr/>
          <p:nvPr/>
        </p:nvSpPr>
        <p:spPr>
          <a:xfrm>
            <a:off x="5198340" y="4956603"/>
            <a:ext cx="3756603"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对象在使用的时候定义</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内层对象的命名不要和外层对象的名字相同</a:t>
            </a:r>
            <a:endParaRPr lang="en-US" altLang="zh-CN" sz="1600" dirty="0">
              <a:solidFill>
                <a:schemeClr val="tx1"/>
              </a:solidFill>
            </a:endParaRPr>
          </a:p>
        </p:txBody>
      </p:sp>
      <p:sp>
        <p:nvSpPr>
          <p:cNvPr id="24" name="矩形 23"/>
          <p:cNvSpPr/>
          <p:nvPr/>
        </p:nvSpPr>
        <p:spPr>
          <a:xfrm>
            <a:off x="235132" y="1312702"/>
            <a:ext cx="8515539" cy="369332"/>
          </a:xfrm>
          <a:prstGeom prst="rect">
            <a:avLst/>
          </a:prstGeom>
        </p:spPr>
        <p:txBody>
          <a:bodyPr wrap="square">
            <a:spAutoFit/>
          </a:bodyPr>
          <a:lstStyle/>
          <a:p>
            <a:r>
              <a:rPr lang="zh-CN" altLang="en-US" dirty="0">
                <a:solidFill>
                  <a:srgbClr val="0000FF"/>
                </a:solidFill>
                <a:latin typeface="MicrosoftYaHei"/>
              </a:rPr>
              <a:t>作用域嵌套</a:t>
            </a:r>
            <a:r>
              <a:rPr lang="zh-CN" altLang="en-US" dirty="0">
                <a:solidFill>
                  <a:srgbClr val="000000"/>
                </a:solidFill>
                <a:latin typeface="MicrosoftYaHei"/>
              </a:rPr>
              <a:t>：如果一个块域包含了另外一个块域，这就构成了作用域的嵌套</a:t>
            </a:r>
            <a:endParaRPr lang="zh-CN" altLang="en-US" dirty="0"/>
          </a:p>
        </p:txBody>
      </p:sp>
      <p:sp>
        <p:nvSpPr>
          <p:cNvPr id="25" name="矩形 24"/>
          <p:cNvSpPr/>
          <p:nvPr/>
        </p:nvSpPr>
        <p:spPr>
          <a:xfrm>
            <a:off x="394686" y="3006044"/>
            <a:ext cx="4572000" cy="3046988"/>
          </a:xfrm>
          <a:prstGeom prst="rect">
            <a:avLst/>
          </a:prstGeom>
        </p:spPr>
        <p:txBody>
          <a:bodyPr>
            <a:spAutoFit/>
          </a:bodyPr>
          <a:lstStyle/>
          <a:p>
            <a:r>
              <a:rPr lang="en-US" altLang="zh-CN" sz="1600" dirty="0">
                <a:solidFill>
                  <a:srgbClr val="000000"/>
                </a:solidFill>
                <a:latin typeface="Consolas" panose="020B0609020204030204" pitchFamily="49" charset="0"/>
              </a:rPr>
              <a:t>1 </a:t>
            </a:r>
            <a:r>
              <a:rPr lang="en-US" altLang="zh-CN" sz="1600" dirty="0">
                <a:solidFill>
                  <a:srgbClr val="0000FF"/>
                </a:solidFill>
                <a:latin typeface="Consolas" panose="020B0609020204030204" pitchFamily="49" charset="0"/>
              </a:rPr>
              <a:t>#include</a:t>
            </a:r>
            <a:r>
              <a:rPr lang="en-US" altLang="zh-CN" sz="1600" dirty="0">
                <a:solidFill>
                  <a:srgbClr val="000000"/>
                </a:solidFill>
                <a:latin typeface="Consolas" panose="020B0609020204030204" pitchFamily="49" charset="0"/>
              </a:rPr>
              <a:t>&lt;iostream&gt;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2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3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10;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4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5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6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访问内层</a:t>
            </a:r>
            <a:r>
              <a:rPr lang="en-US" altLang="zh-CN" sz="1600" dirty="0">
                <a:solidFill>
                  <a:srgbClr val="008000"/>
                </a:solidFill>
                <a:latin typeface="Consolas" panose="020B0609020204030204" pitchFamily="49" charset="0"/>
                <a:ea typeface="仿宋" panose="02010609060101010101" pitchFamily="49" charset="-122"/>
              </a:rPr>
              <a:t>sum</a:t>
            </a:r>
            <a:r>
              <a:rPr lang="zh-CN" altLang="en-US" sz="1600" dirty="0">
                <a:solidFill>
                  <a:srgbClr val="008000"/>
                </a:solidFill>
                <a:latin typeface="Consolas" panose="020B0609020204030204" pitchFamily="49" charset="0"/>
                <a:ea typeface="仿宋" panose="02010609060101010101" pitchFamily="49" charset="-122"/>
              </a:rPr>
              <a:t>，打印输出</a:t>
            </a:r>
            <a:r>
              <a:rPr lang="en-US" altLang="zh-CN" sz="1600" dirty="0">
                <a:solidFill>
                  <a:srgbClr val="008000"/>
                </a:solidFill>
                <a:latin typeface="Consolas" panose="020B0609020204030204" pitchFamily="49" charset="0"/>
                <a:ea typeface="仿宋" panose="02010609060101010101" pitchFamily="49" charset="-122"/>
              </a:rPr>
              <a:t>0</a:t>
            </a:r>
            <a:endParaRPr lang="en-US" altLang="zh-CN"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00"/>
                </a:solidFill>
                <a:latin typeface="Consolas" panose="020B0609020204030204" pitchFamily="49" charset="0"/>
              </a:rPr>
              <a:t>7        std::cout &lt;&lt; sum &lt;&lt; </a:t>
            </a:r>
            <a:r>
              <a:rPr lang="en-US" altLang="zh-CN" sz="1600" dirty="0">
                <a:solidFill>
                  <a:srgbClr val="C08040"/>
                </a:solidFill>
                <a:latin typeface="Consolas" panose="020B0609020204030204" pitchFamily="49" charset="0"/>
              </a:rPr>
              <a:t>'\n'</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8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9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访问外层</a:t>
            </a:r>
            <a:r>
              <a:rPr lang="en-US" altLang="zh-CN" sz="1600" dirty="0">
                <a:solidFill>
                  <a:srgbClr val="008000"/>
                </a:solidFill>
                <a:latin typeface="Consolas" panose="020B0609020204030204" pitchFamily="49" charset="0"/>
                <a:ea typeface="仿宋" panose="02010609060101010101" pitchFamily="49" charset="-122"/>
              </a:rPr>
              <a:t>sum</a:t>
            </a:r>
            <a:r>
              <a:rPr lang="zh-CN" altLang="en-US" sz="1600" dirty="0">
                <a:solidFill>
                  <a:srgbClr val="008000"/>
                </a:solidFill>
                <a:latin typeface="Consolas" panose="020B0609020204030204" pitchFamily="49" charset="0"/>
                <a:ea typeface="仿宋" panose="02010609060101010101" pitchFamily="49" charset="-122"/>
              </a:rPr>
              <a:t>，打印输出</a:t>
            </a:r>
            <a:r>
              <a:rPr lang="en-US" altLang="zh-CN" sz="1600" dirty="0">
                <a:solidFill>
                  <a:srgbClr val="008000"/>
                </a:solidFill>
                <a:latin typeface="Consolas" panose="020B0609020204030204" pitchFamily="49" charset="0"/>
                <a:ea typeface="仿宋" panose="02010609060101010101" pitchFamily="49" charset="-122"/>
              </a:rPr>
              <a:t>10</a:t>
            </a:r>
            <a:endParaRPr lang="en-US" altLang="zh-CN"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00"/>
                </a:solidFill>
                <a:latin typeface="Consolas" panose="020B0609020204030204" pitchFamily="49" charset="0"/>
              </a:rPr>
              <a:t>10    std::cout &lt;&lt; sum &lt;&lt; std::</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11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12 }</a:t>
            </a:r>
            <a:endParaRPr lang="zh-CN" altLang="en-US" sz="1600" dirty="0">
              <a:latin typeface="Consolas" panose="020B0609020204030204" pitchFamily="49" charset="0"/>
            </a:endParaRPr>
          </a:p>
        </p:txBody>
      </p:sp>
      <p:sp>
        <p:nvSpPr>
          <p:cNvPr id="11"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 </a:t>
            </a:r>
            <a:r>
              <a:rPr lang="zh-CN" altLang="en-US" b="1" dirty="0">
                <a:solidFill>
                  <a:schemeClr val="bg1"/>
                </a:solidFill>
              </a:rPr>
              <a:t>修饰符</a:t>
            </a:r>
            <a:endParaRPr lang="zh-CN" altLang="en-US" b="1" dirty="0">
              <a:solidFill>
                <a:schemeClr val="bg1"/>
              </a:solidFill>
            </a:endParaRPr>
          </a:p>
        </p:txBody>
      </p:sp>
      <p:sp>
        <p:nvSpPr>
          <p:cNvPr id="7" name="矩形: 圆角 17"/>
          <p:cNvSpPr/>
          <p:nvPr/>
        </p:nvSpPr>
        <p:spPr>
          <a:xfrm>
            <a:off x="235131" y="2291048"/>
            <a:ext cx="4934745" cy="20045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圆周率用</a:t>
            </a:r>
            <a:r>
              <a:rPr lang="en-US" altLang="zh-CN" sz="1600" dirty="0">
                <a:solidFill>
                  <a:srgbClr val="008000"/>
                </a:solidFill>
                <a:highlight>
                  <a:srgbClr val="E5F4F8"/>
                </a:highlight>
                <a:latin typeface="Courier New" panose="02070309020205020404" pitchFamily="49" charset="0"/>
              </a:rPr>
              <a:t>pi</a:t>
            </a:r>
            <a:r>
              <a:rPr lang="zh-CN" altLang="en-US" sz="1600" dirty="0">
                <a:solidFill>
                  <a:srgbClr val="008000"/>
                </a:solidFill>
                <a:highlight>
                  <a:srgbClr val="E5F4F8"/>
                </a:highlight>
                <a:latin typeface="Courier New" panose="02070309020205020404" pitchFamily="49" charset="0"/>
              </a:rPr>
              <a:t>表示，即有时给常量取个名字更方便</a:t>
            </a:r>
            <a:endParaRPr lang="zh-CN" altLang="en-US" sz="1600" dirty="0">
              <a:solidFill>
                <a:srgbClr val="008000"/>
              </a:solidFill>
              <a:highlight>
                <a:srgbClr val="E5F4F8"/>
              </a:highlight>
              <a:latin typeface="Courier New" panose="02070309020205020404" pitchFamily="49" charset="0"/>
            </a:endParaRPr>
          </a:p>
          <a:p>
            <a:r>
              <a:rPr lang="en-US" altLang="zh-CN" sz="1600" dirty="0">
                <a:solidFill>
                  <a:srgbClr val="0000FF"/>
                </a:solidFill>
                <a:highlight>
                  <a:srgbClr val="E5F4F8"/>
                </a:highlight>
                <a:latin typeface="Courier New" panose="02070309020205020404" pitchFamily="49" charset="0"/>
              </a:rPr>
              <a:t>const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00FF"/>
                </a:solidFill>
                <a:highlight>
                  <a:srgbClr val="E5F4F8"/>
                </a:highlight>
                <a:latin typeface="Courier New" panose="02070309020205020404" pitchFamily="49" charset="0"/>
              </a:rPr>
              <a:t>double</a:t>
            </a:r>
            <a:r>
              <a:rPr lang="en-US" altLang="zh-CN" sz="1600" dirty="0">
                <a:solidFill>
                  <a:srgbClr val="000000"/>
                </a:solidFill>
                <a:highlight>
                  <a:srgbClr val="E5F4F8"/>
                </a:highlight>
                <a:latin typeface="Courier New" panose="02070309020205020404" pitchFamily="49" charset="0"/>
              </a:rPr>
              <a:t> pi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3.14159</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0000"/>
              </a:solidFill>
              <a:highlight>
                <a:srgbClr val="E5F4F8"/>
              </a:highlight>
              <a:latin typeface="Courier New" panose="02070309020205020404" pitchFamily="49" charset="0"/>
            </a:endParaRPr>
          </a:p>
          <a:p>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a:t>
            </a:r>
            <a:r>
              <a:rPr lang="en-US" altLang="zh-CN" sz="1600" dirty="0" err="1">
                <a:solidFill>
                  <a:srgbClr val="000000"/>
                </a:solidFill>
                <a:highlight>
                  <a:srgbClr val="E5F4F8"/>
                </a:highlight>
                <a:latin typeface="Courier New" panose="02070309020205020404" pitchFamily="49" charset="0"/>
              </a:rPr>
              <a:t>i</a:t>
            </a:r>
            <a:r>
              <a:rPr lang="en-US" altLang="zh-CN" sz="1600" dirty="0">
                <a:solidFill>
                  <a:srgbClr val="000000"/>
                </a:solidFill>
                <a:highlight>
                  <a:srgbClr val="E5F4F8"/>
                </a:highlight>
                <a:latin typeface="Courier New" panose="02070309020205020404" pitchFamily="49" charset="0"/>
              </a:rPr>
              <a:t>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100</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0000"/>
              </a:solidFill>
              <a:highlight>
                <a:srgbClr val="E5F4F8"/>
              </a:highlight>
              <a:latin typeface="Courier New" panose="02070309020205020404" pitchFamily="49" charset="0"/>
            </a:endParaRPr>
          </a:p>
          <a:p>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利用对象</a:t>
            </a:r>
            <a:r>
              <a:rPr lang="en-US" altLang="zh-CN" sz="1600" dirty="0" err="1">
                <a:solidFill>
                  <a:srgbClr val="008000"/>
                </a:solidFill>
                <a:highlight>
                  <a:srgbClr val="E5F4F8"/>
                </a:highlight>
                <a:latin typeface="Courier New" panose="02070309020205020404" pitchFamily="49" charset="0"/>
              </a:rPr>
              <a:t>i</a:t>
            </a:r>
            <a:r>
              <a:rPr lang="en-US" altLang="zh-CN" sz="1600" dirty="0">
                <a:solidFill>
                  <a:srgbClr val="008000"/>
                </a:solidFill>
                <a:highlight>
                  <a:srgbClr val="E5F4F8"/>
                </a:highlight>
                <a:latin typeface="Courier New" panose="02070309020205020404" pitchFamily="49" charset="0"/>
              </a:rPr>
              <a:t> </a:t>
            </a:r>
            <a:r>
              <a:rPr lang="zh-CN" altLang="en-US" sz="1600" dirty="0">
                <a:solidFill>
                  <a:srgbClr val="008000"/>
                </a:solidFill>
                <a:highlight>
                  <a:srgbClr val="E5F4F8"/>
                </a:highlight>
                <a:latin typeface="Courier New" panose="02070309020205020404" pitchFamily="49" charset="0"/>
              </a:rPr>
              <a:t>的值初始化</a:t>
            </a:r>
            <a:r>
              <a:rPr lang="en-US" altLang="zh-CN" sz="1600" dirty="0">
                <a:solidFill>
                  <a:srgbClr val="008000"/>
                </a:solidFill>
                <a:highlight>
                  <a:srgbClr val="E5F4F8"/>
                </a:highlight>
                <a:latin typeface="Courier New" panose="02070309020205020404" pitchFamily="49" charset="0"/>
              </a:rPr>
              <a:t>ci</a:t>
            </a:r>
            <a:endParaRPr lang="en-US" altLang="zh-CN" sz="1600" dirty="0">
              <a:solidFill>
                <a:srgbClr val="008000"/>
              </a:solidFill>
              <a:highlight>
                <a:srgbClr val="E5F4F8"/>
              </a:highlight>
              <a:latin typeface="Courier New" panose="02070309020205020404" pitchFamily="49" charset="0"/>
            </a:endParaRPr>
          </a:p>
          <a:p>
            <a:r>
              <a:rPr lang="en-US" altLang="zh-CN" sz="1600" dirty="0">
                <a:solidFill>
                  <a:srgbClr val="0000FF"/>
                </a:solidFill>
                <a:highlight>
                  <a:srgbClr val="E5F4F8"/>
                </a:highlight>
                <a:latin typeface="Courier New" panose="02070309020205020404" pitchFamily="49" charset="0"/>
              </a:rPr>
              <a:t>const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ci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err="1">
                <a:solidFill>
                  <a:srgbClr val="000000"/>
                </a:solidFill>
                <a:highlight>
                  <a:srgbClr val="E5F4F8"/>
                </a:highlight>
                <a:latin typeface="Courier New" panose="02070309020205020404" pitchFamily="49" charset="0"/>
              </a:rPr>
              <a:t>i</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p:cNvSpPr/>
          <p:nvPr/>
        </p:nvSpPr>
        <p:spPr>
          <a:xfrm>
            <a:off x="235131" y="1880226"/>
            <a:ext cx="4934745"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20" name="矩形: 圆顶角 19"/>
          <p:cNvSpPr/>
          <p:nvPr/>
        </p:nvSpPr>
        <p:spPr>
          <a:xfrm>
            <a:off x="5503985" y="1889122"/>
            <a:ext cx="340488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1" name="矩形: 圆角 17"/>
          <p:cNvSpPr/>
          <p:nvPr/>
        </p:nvSpPr>
        <p:spPr>
          <a:xfrm>
            <a:off x="5503985" y="2316187"/>
            <a:ext cx="3404883" cy="115993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修饰的对象不能改变其内容，即不能对其进行写操作</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对象创建时必须初始化</a:t>
            </a:r>
            <a:endParaRPr lang="en-US" altLang="zh-CN" sz="1600" dirty="0">
              <a:solidFill>
                <a:schemeClr val="tx1"/>
              </a:solidFill>
            </a:endParaRPr>
          </a:p>
        </p:txBody>
      </p:sp>
      <p:sp>
        <p:nvSpPr>
          <p:cNvPr id="2" name="矩形 1"/>
          <p:cNvSpPr/>
          <p:nvPr/>
        </p:nvSpPr>
        <p:spPr>
          <a:xfrm>
            <a:off x="235132" y="1020362"/>
            <a:ext cx="8091376" cy="646331"/>
          </a:xfrm>
          <a:prstGeom prst="rect">
            <a:avLst/>
          </a:prstGeom>
        </p:spPr>
        <p:txBody>
          <a:bodyPr wrap="square">
            <a:spAutoFit/>
          </a:bodyPr>
          <a:lstStyle/>
          <a:p>
            <a:r>
              <a:rPr lang="zh-CN" altLang="en-US" dirty="0">
                <a:solidFill>
                  <a:srgbClr val="000000"/>
                </a:solidFill>
                <a:latin typeface="MicrosoftYaHei"/>
              </a:rPr>
              <a:t>有时，对于存储圆周率、自然对数</a:t>
            </a:r>
            <a:r>
              <a:rPr lang="en-US" altLang="zh-CN" dirty="0">
                <a:solidFill>
                  <a:srgbClr val="000000"/>
                </a:solidFill>
                <a:latin typeface="LMSans10-Regular-Identity-H"/>
              </a:rPr>
              <a:t>e </a:t>
            </a:r>
            <a:r>
              <a:rPr lang="zh-CN" altLang="en-US" dirty="0">
                <a:solidFill>
                  <a:srgbClr val="000000"/>
                </a:solidFill>
                <a:latin typeface="MicrosoftYaHei"/>
              </a:rPr>
              <a:t>等常量的对象，我们不希望其内容发生</a:t>
            </a:r>
            <a:endParaRPr lang="zh-CN" altLang="en-US" dirty="0">
              <a:solidFill>
                <a:srgbClr val="000000"/>
              </a:solidFill>
              <a:latin typeface="MicrosoftYaHei"/>
            </a:endParaRPr>
          </a:p>
          <a:p>
            <a:r>
              <a:rPr lang="zh-CN" altLang="en-US" dirty="0">
                <a:solidFill>
                  <a:srgbClr val="000000"/>
                </a:solidFill>
                <a:latin typeface="MicrosoftYaHei"/>
              </a:rPr>
              <a:t>变化。</a:t>
            </a:r>
            <a:r>
              <a:rPr lang="en-US" altLang="zh-CN" dirty="0">
                <a:solidFill>
                  <a:srgbClr val="000000"/>
                </a:solidFill>
                <a:latin typeface="LMSans10-Regular-Identity-H"/>
              </a:rPr>
              <a:t>C++ </a:t>
            </a:r>
            <a:r>
              <a:rPr lang="zh-CN" altLang="en-US" dirty="0">
                <a:solidFill>
                  <a:srgbClr val="000000"/>
                </a:solidFill>
                <a:latin typeface="MicrosoftYaHei"/>
              </a:rPr>
              <a:t>提供了关键字 </a:t>
            </a:r>
            <a:r>
              <a:rPr lang="en-US" altLang="zh-CN" dirty="0">
                <a:solidFill>
                  <a:srgbClr val="FF0000"/>
                </a:solidFill>
                <a:latin typeface="LMSans10-Regular-Identity-H"/>
              </a:rPr>
              <a:t>const </a:t>
            </a:r>
            <a:r>
              <a:rPr lang="zh-CN" altLang="en-US" dirty="0">
                <a:solidFill>
                  <a:srgbClr val="000000"/>
                </a:solidFill>
                <a:latin typeface="MicrosoftYaHei"/>
              </a:rPr>
              <a:t>对对象的类型加以限制。</a:t>
            </a:r>
            <a:endParaRPr lang="zh-CN" altLang="en-US" dirty="0"/>
          </a:p>
        </p:txBody>
      </p:sp>
      <p:sp>
        <p:nvSpPr>
          <p:cNvPr id="10" name="矩形: 圆顶角 9"/>
          <p:cNvSpPr/>
          <p:nvPr/>
        </p:nvSpPr>
        <p:spPr>
          <a:xfrm>
            <a:off x="241239" y="4688102"/>
            <a:ext cx="492818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问题</a:t>
            </a:r>
            <a:endParaRPr lang="zh-CN" altLang="en-US" sz="2000" b="1" dirty="0"/>
          </a:p>
        </p:txBody>
      </p:sp>
      <p:sp>
        <p:nvSpPr>
          <p:cNvPr id="11" name="矩形: 圆角 17"/>
          <p:cNvSpPr/>
          <p:nvPr/>
        </p:nvSpPr>
        <p:spPr>
          <a:xfrm>
            <a:off x="241239" y="5126219"/>
            <a:ext cx="492818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1600" dirty="0">
                <a:solidFill>
                  <a:schemeClr val="tx1"/>
                </a:solidFill>
              </a:rPr>
              <a:t>判断如下代码是否正确？</a:t>
            </a:r>
            <a:endParaRPr lang="en-US" altLang="zh-CN" sz="1600" dirty="0">
              <a:solidFill>
                <a:schemeClr val="tx1"/>
              </a:solidFill>
            </a:endParaRPr>
          </a:p>
          <a:p>
            <a:endParaRPr lang="en-US" altLang="zh-CN" sz="1600" b="1" dirty="0">
              <a:solidFill>
                <a:schemeClr val="tx1"/>
              </a:solidFill>
            </a:endParaRPr>
          </a:p>
          <a:p>
            <a:r>
              <a:rPr lang="en-US" altLang="zh-CN" sz="1600" dirty="0">
                <a:solidFill>
                  <a:srgbClr val="0000FF"/>
                </a:solidFill>
                <a:highlight>
                  <a:srgbClr val="E5EFE5"/>
                </a:highlight>
                <a:latin typeface="Courier New" panose="02070309020205020404" pitchFamily="49" charset="0"/>
              </a:rPr>
              <a:t>const</a:t>
            </a:r>
            <a:r>
              <a:rPr lang="en-US" altLang="zh-CN" sz="1600" dirty="0">
                <a:solidFill>
                  <a:srgbClr val="000000"/>
                </a:solidFill>
                <a:highlight>
                  <a:srgbClr val="E5EFE5"/>
                </a:highlight>
                <a:latin typeface="Courier New" panose="02070309020205020404" pitchFamily="49" charset="0"/>
              </a:rPr>
              <a:t> </a:t>
            </a:r>
            <a:r>
              <a:rPr lang="en-US" altLang="zh-CN" sz="1600" dirty="0">
                <a:solidFill>
                  <a:srgbClr val="0000FF"/>
                </a:solidFill>
                <a:highlight>
                  <a:srgbClr val="E5EFE5"/>
                </a:highlight>
                <a:latin typeface="Courier New" panose="02070309020205020404" pitchFamily="49" charset="0"/>
              </a:rPr>
              <a:t>int</a:t>
            </a:r>
            <a:r>
              <a:rPr lang="en-US" altLang="zh-CN" sz="1600" dirty="0">
                <a:solidFill>
                  <a:srgbClr val="000000"/>
                </a:solidFill>
                <a:highlight>
                  <a:srgbClr val="E5EFE5"/>
                </a:highlight>
                <a:latin typeface="Courier New" panose="02070309020205020404" pitchFamily="49" charset="0"/>
              </a:rPr>
              <a:t> </a:t>
            </a:r>
            <a:r>
              <a:rPr lang="en-US" altLang="zh-CN" sz="1600" dirty="0" err="1">
                <a:solidFill>
                  <a:srgbClr val="000000"/>
                </a:solidFill>
                <a:highlight>
                  <a:srgbClr val="E5EFE5"/>
                </a:highlight>
                <a:latin typeface="Courier New" panose="02070309020205020404" pitchFamily="49" charset="0"/>
              </a:rPr>
              <a:t>numStudent</a:t>
            </a:r>
            <a:r>
              <a:rPr lang="en-US" altLang="zh-CN" sz="1600" dirty="0">
                <a:solidFill>
                  <a:srgbClr val="000000"/>
                </a:solidFill>
                <a:highlight>
                  <a:srgbClr val="E5EFE5"/>
                </a:highlight>
                <a:latin typeface="Courier New" panose="02070309020205020404" pitchFamily="49" charset="0"/>
              </a:rPr>
              <a:t> </a:t>
            </a:r>
            <a:r>
              <a:rPr lang="en-US" altLang="zh-CN" sz="1600" b="1" dirty="0">
                <a:solidFill>
                  <a:srgbClr val="000080"/>
                </a:solidFill>
                <a:highlight>
                  <a:srgbClr val="E5EFE5"/>
                </a:highlight>
                <a:latin typeface="Courier New" panose="02070309020205020404" pitchFamily="49" charset="0"/>
              </a:rPr>
              <a:t>=</a:t>
            </a:r>
            <a:r>
              <a:rPr lang="en-US" altLang="zh-CN" sz="1600" dirty="0">
                <a:solidFill>
                  <a:srgbClr val="000000"/>
                </a:solidFill>
                <a:highlight>
                  <a:srgbClr val="E5EFE5"/>
                </a:highlight>
                <a:latin typeface="Courier New" panose="02070309020205020404" pitchFamily="49" charset="0"/>
              </a:rPr>
              <a:t> 30</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a:p>
            <a:r>
              <a:rPr lang="en-US" altLang="zh-CN" sz="1600" dirty="0" err="1">
                <a:solidFill>
                  <a:srgbClr val="000000"/>
                </a:solidFill>
                <a:highlight>
                  <a:srgbClr val="E5EFE5"/>
                </a:highlight>
                <a:latin typeface="Courier New" panose="02070309020205020404" pitchFamily="49" charset="0"/>
              </a:rPr>
              <a:t>numStudent</a:t>
            </a:r>
            <a:r>
              <a:rPr lang="en-US" altLang="zh-CN" sz="1600" dirty="0">
                <a:solidFill>
                  <a:srgbClr val="000000"/>
                </a:solidFill>
                <a:highlight>
                  <a:srgbClr val="E5EFE5"/>
                </a:highlight>
                <a:latin typeface="Courier New" panose="02070309020205020404" pitchFamily="49" charset="0"/>
              </a:rPr>
              <a:t> </a:t>
            </a:r>
            <a:r>
              <a:rPr lang="en-US" altLang="zh-CN" sz="1600" b="1" dirty="0">
                <a:solidFill>
                  <a:srgbClr val="000080"/>
                </a:solidFill>
                <a:highlight>
                  <a:srgbClr val="E5EFE5"/>
                </a:highlight>
                <a:latin typeface="Courier New" panose="02070309020205020404" pitchFamily="49" charset="0"/>
              </a:rPr>
              <a:t>=</a:t>
            </a:r>
            <a:r>
              <a:rPr lang="en-US" altLang="zh-CN" sz="1600" dirty="0">
                <a:solidFill>
                  <a:srgbClr val="000000"/>
                </a:solidFill>
                <a:highlight>
                  <a:srgbClr val="E5EFE5"/>
                </a:highlight>
                <a:latin typeface="Courier New" panose="02070309020205020404" pitchFamily="49" charset="0"/>
              </a:rPr>
              <a:t> 50</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a:p>
            <a:r>
              <a:rPr lang="en-US" altLang="zh-CN" sz="1600" dirty="0">
                <a:solidFill>
                  <a:srgbClr val="0000FF"/>
                </a:solidFill>
                <a:highlight>
                  <a:srgbClr val="E5EFE5"/>
                </a:highlight>
                <a:latin typeface="Courier New" panose="02070309020205020404" pitchFamily="49" charset="0"/>
              </a:rPr>
              <a:t>const</a:t>
            </a:r>
            <a:r>
              <a:rPr lang="en-US" altLang="zh-CN" sz="1600" dirty="0">
                <a:solidFill>
                  <a:srgbClr val="000000"/>
                </a:solidFill>
                <a:highlight>
                  <a:srgbClr val="E5EFE5"/>
                </a:highlight>
                <a:latin typeface="Courier New" panose="02070309020205020404" pitchFamily="49" charset="0"/>
              </a:rPr>
              <a:t> </a:t>
            </a:r>
            <a:r>
              <a:rPr lang="en-US" altLang="zh-CN" sz="1600" dirty="0">
                <a:solidFill>
                  <a:srgbClr val="0000FF"/>
                </a:solidFill>
                <a:highlight>
                  <a:srgbClr val="E5EFE5"/>
                </a:highlight>
                <a:latin typeface="Courier New" panose="02070309020205020404" pitchFamily="49" charset="0"/>
              </a:rPr>
              <a:t>double</a:t>
            </a:r>
            <a:r>
              <a:rPr lang="en-US" altLang="zh-CN" sz="1600" dirty="0">
                <a:solidFill>
                  <a:srgbClr val="000000"/>
                </a:solidFill>
                <a:highlight>
                  <a:srgbClr val="E5EFE5"/>
                </a:highlight>
                <a:latin typeface="Courier New" panose="02070309020205020404" pitchFamily="49" charset="0"/>
              </a:rPr>
              <a:t> pi</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p:txBody>
      </p:sp>
      <p:sp>
        <p:nvSpPr>
          <p:cNvPr id="14" name="矩形: 圆顶角 13"/>
          <p:cNvSpPr/>
          <p:nvPr/>
        </p:nvSpPr>
        <p:spPr>
          <a:xfrm>
            <a:off x="5503414" y="4676219"/>
            <a:ext cx="339934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b="1" dirty="0"/>
          </a:p>
        </p:txBody>
      </p:sp>
      <p:sp>
        <p:nvSpPr>
          <p:cNvPr id="15" name="矩形: 圆角 17"/>
          <p:cNvSpPr/>
          <p:nvPr/>
        </p:nvSpPr>
        <p:spPr>
          <a:xfrm>
            <a:off x="5503414" y="5114336"/>
            <a:ext cx="3399348"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第二行代码错误：不能 </a:t>
            </a:r>
            <a:r>
              <a:rPr lang="en-US" altLang="zh-CN" sz="1600" dirty="0" err="1">
                <a:solidFill>
                  <a:schemeClr val="tx1"/>
                </a:solidFill>
                <a:latin typeface="Consolas" panose="020B0609020204030204" pitchFamily="49" charset="0"/>
              </a:rPr>
              <a:t>numStudent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进行写值操作</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第三行代码错误：</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对象必须初始化</a:t>
            </a:r>
            <a:endParaRPr lang="en-US" altLang="zh-CN" sz="1600" dirty="0">
              <a:solidFill>
                <a:schemeClr val="tx1"/>
              </a:solidFill>
            </a:endParaRPr>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0" grpId="0" animBg="1"/>
      <p:bldP spid="11"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p:cNvSpPr/>
          <p:nvPr/>
        </p:nvSpPr>
        <p:spPr>
          <a:xfrm>
            <a:off x="235132" y="2291049"/>
            <a:ext cx="433686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LMMono8-Regular-Identity-H"/>
              </a:rPr>
              <a:t>const int </a:t>
            </a:r>
            <a:r>
              <a:rPr lang="en-US" altLang="zh-CN" sz="1600" dirty="0">
                <a:solidFill>
                  <a:srgbClr val="000000"/>
                </a:solidFill>
                <a:highlight>
                  <a:srgbClr val="E5F4F8"/>
                </a:highlight>
                <a:latin typeface="LMMono8-Regular-Identity-H"/>
              </a:rPr>
              <a:t>a = 3;</a:t>
            </a:r>
            <a:endParaRPr lang="en-US" altLang="zh-CN" sz="1600" dirty="0">
              <a:solidFill>
                <a:srgbClr val="000000"/>
              </a:solidFill>
              <a:highlight>
                <a:srgbClr val="E5F4F8"/>
              </a:highlight>
              <a:latin typeface="LMMono8-Regular-Identity-H"/>
            </a:endParaRPr>
          </a:p>
          <a:p>
            <a:r>
              <a:rPr lang="en-US" altLang="zh-CN" sz="1600" dirty="0">
                <a:solidFill>
                  <a:srgbClr val="0000FF"/>
                </a:solidFill>
                <a:highlight>
                  <a:srgbClr val="E5F4F8"/>
                </a:highlight>
                <a:latin typeface="LMMono8-Regular-Identity-H"/>
              </a:rPr>
              <a:t>const int </a:t>
            </a:r>
            <a:r>
              <a:rPr lang="en-US" altLang="zh-CN" sz="1600" dirty="0">
                <a:solidFill>
                  <a:srgbClr val="000000"/>
                </a:solidFill>
                <a:highlight>
                  <a:srgbClr val="E5F4F8"/>
                </a:highlight>
                <a:latin typeface="LMMono8-Regular-Identity-H"/>
              </a:rPr>
              <a:t>b = 2 + 5;</a:t>
            </a:r>
            <a:endParaRPr lang="zh-CN" altLang="en-US" sz="1600" dirty="0">
              <a:highlight>
                <a:srgbClr val="E5F4F8"/>
              </a:highlight>
            </a:endParaRPr>
          </a:p>
        </p:txBody>
      </p:sp>
      <p:sp>
        <p:nvSpPr>
          <p:cNvPr id="8" name="矩形: 圆顶角 7"/>
          <p:cNvSpPr/>
          <p:nvPr/>
        </p:nvSpPr>
        <p:spPr>
          <a:xfrm>
            <a:off x="235132" y="1880226"/>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代码一</a:t>
            </a:r>
            <a:endParaRPr lang="zh-CN" altLang="en-US" sz="2000" dirty="0"/>
          </a:p>
        </p:txBody>
      </p:sp>
      <p:sp>
        <p:nvSpPr>
          <p:cNvPr id="10" name="矩形: 圆顶角 9"/>
          <p:cNvSpPr/>
          <p:nvPr/>
        </p:nvSpPr>
        <p:spPr>
          <a:xfrm>
            <a:off x="235133" y="3676538"/>
            <a:ext cx="433686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答案</a:t>
            </a:r>
            <a:endParaRPr lang="zh-CN" altLang="en-US" sz="2000" b="1" dirty="0"/>
          </a:p>
        </p:txBody>
      </p:sp>
      <p:sp>
        <p:nvSpPr>
          <p:cNvPr id="11" name="矩形: 圆角 17"/>
          <p:cNvSpPr/>
          <p:nvPr/>
        </p:nvSpPr>
        <p:spPr>
          <a:xfrm>
            <a:off x="235133" y="4114655"/>
            <a:ext cx="4336868"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代码一中的</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a:t>
            </a:r>
            <a:r>
              <a:rPr lang="en-US" altLang="zh-CN" sz="1600" dirty="0">
                <a:solidFill>
                  <a:schemeClr val="tx1"/>
                </a:solidFill>
                <a:latin typeface="Consolas" panose="020B0609020204030204" pitchFamily="49" charset="0"/>
              </a:rPr>
              <a:t>a , b </a:t>
            </a:r>
            <a:r>
              <a:rPr lang="zh-CN" altLang="en-US" sz="1600" dirty="0">
                <a:solidFill>
                  <a:schemeClr val="tx1"/>
                </a:solidFill>
                <a:latin typeface="Consolas" panose="020B0609020204030204" pitchFamily="49" charset="0"/>
              </a:rPr>
              <a:t>分别是用字面值常量、和常量表达式初始化的</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代码二中的</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a:t>
            </a:r>
            <a:r>
              <a:rPr lang="en-US" altLang="zh-CN" sz="1600" dirty="0" err="1">
                <a:solidFill>
                  <a:schemeClr val="tx1"/>
                </a:solidFill>
                <a:latin typeface="Consolas" panose="020B0609020204030204" pitchFamily="49" charset="0"/>
              </a:rPr>
              <a:t>numMax</a:t>
            </a:r>
            <a:r>
              <a:rPr lang="zh-CN" altLang="en-US" sz="1600" dirty="0">
                <a:solidFill>
                  <a:schemeClr val="tx1"/>
                </a:solidFill>
                <a:latin typeface="Consolas" panose="020B0609020204030204" pitchFamily="49" charset="0"/>
              </a:rPr>
              <a:t>是用对象</a:t>
            </a:r>
            <a:r>
              <a:rPr lang="en-US" altLang="zh-CN" sz="1600" dirty="0">
                <a:solidFill>
                  <a:schemeClr val="tx1"/>
                </a:solidFill>
                <a:latin typeface="Consolas" panose="020B0609020204030204" pitchFamily="49" charset="0"/>
              </a:rPr>
              <a:t>num </a:t>
            </a:r>
            <a:r>
              <a:rPr lang="zh-CN" altLang="en-US" sz="1600" dirty="0">
                <a:solidFill>
                  <a:schemeClr val="tx1"/>
                </a:solidFill>
                <a:latin typeface="Consolas" panose="020B0609020204030204" pitchFamily="49" charset="0"/>
              </a:rPr>
              <a:t>初始化的</a:t>
            </a:r>
            <a:endParaRPr lang="zh-CN" altLang="en-US" sz="1600" dirty="0">
              <a:solidFill>
                <a:schemeClr val="tx1"/>
              </a:solidFill>
              <a:latin typeface="Consolas" panose="020B0609020204030204" pitchFamily="49" charset="0"/>
            </a:endParaRPr>
          </a:p>
        </p:txBody>
      </p:sp>
      <p:sp>
        <p:nvSpPr>
          <p:cNvPr id="3" name="矩形 2"/>
          <p:cNvSpPr/>
          <p:nvPr/>
        </p:nvSpPr>
        <p:spPr>
          <a:xfrm>
            <a:off x="573314" y="1058456"/>
            <a:ext cx="6016171" cy="369332"/>
          </a:xfrm>
          <a:prstGeom prst="rect">
            <a:avLst/>
          </a:prstGeom>
        </p:spPr>
        <p:txBody>
          <a:bodyPr wrap="square">
            <a:spAutoFit/>
          </a:bodyPr>
          <a:lstStyle/>
          <a:p>
            <a:r>
              <a:rPr lang="zh-CN" altLang="en-US" dirty="0">
                <a:latin typeface="MicrosoftYaHei"/>
              </a:rPr>
              <a:t>对比如下代码一和代码二的常量定义有何区别？</a:t>
            </a:r>
            <a:endParaRPr lang="zh-CN" altLang="en-US" dirty="0"/>
          </a:p>
        </p:txBody>
      </p:sp>
      <p:sp>
        <p:nvSpPr>
          <p:cNvPr id="13" name="矩形: 圆角 17"/>
          <p:cNvSpPr/>
          <p:nvPr/>
        </p:nvSpPr>
        <p:spPr>
          <a:xfrm>
            <a:off x="5152265" y="2266658"/>
            <a:ext cx="3750497" cy="9746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LMMono8-Regular-Identity-H"/>
              </a:rPr>
              <a:t>int </a:t>
            </a:r>
            <a:r>
              <a:rPr lang="en-US" altLang="zh-CN" sz="1600" dirty="0">
                <a:solidFill>
                  <a:srgbClr val="000000"/>
                </a:solidFill>
                <a:highlight>
                  <a:srgbClr val="E5F4F8"/>
                </a:highlight>
                <a:latin typeface="LMMono8-Regular-Identity-H"/>
              </a:rPr>
              <a:t>num = 100;</a:t>
            </a:r>
            <a:endParaRPr lang="en-US" altLang="zh-CN" sz="1600" dirty="0">
              <a:solidFill>
                <a:srgbClr val="000000"/>
              </a:solidFill>
              <a:highlight>
                <a:srgbClr val="E5F4F8"/>
              </a:highlight>
              <a:latin typeface="LMMono8-Regular-Identity-H"/>
            </a:endParaRPr>
          </a:p>
          <a:p>
            <a:r>
              <a:rPr lang="en-US" altLang="zh-CN" sz="1600" dirty="0">
                <a:solidFill>
                  <a:srgbClr val="0000FF"/>
                </a:solidFill>
                <a:highlight>
                  <a:srgbClr val="E5F4F8"/>
                </a:highlight>
                <a:latin typeface="LMMono8-Regular-Identity-H"/>
              </a:rPr>
              <a:t>const int </a:t>
            </a:r>
            <a:r>
              <a:rPr lang="en-US" altLang="zh-CN" sz="1600" dirty="0" err="1">
                <a:solidFill>
                  <a:srgbClr val="000000"/>
                </a:solidFill>
                <a:highlight>
                  <a:srgbClr val="E5F4F8"/>
                </a:highlight>
                <a:latin typeface="LMMono8-Regular-Identity-H"/>
              </a:rPr>
              <a:t>numMax</a:t>
            </a:r>
            <a:r>
              <a:rPr lang="en-US" altLang="zh-CN" sz="1600" dirty="0">
                <a:solidFill>
                  <a:srgbClr val="000000"/>
                </a:solidFill>
                <a:highlight>
                  <a:srgbClr val="E5F4F8"/>
                </a:highlight>
                <a:latin typeface="LMMono8-Regular-Identity-H"/>
              </a:rPr>
              <a:t> = num;</a:t>
            </a:r>
            <a:endParaRPr lang="zh-CN" altLang="en-US" sz="1600" dirty="0">
              <a:highlight>
                <a:srgbClr val="E5F4F8"/>
              </a:highlight>
            </a:endParaRPr>
          </a:p>
        </p:txBody>
      </p:sp>
      <p:sp>
        <p:nvSpPr>
          <p:cNvPr id="16" name="矩形: 圆顶角 15"/>
          <p:cNvSpPr/>
          <p:nvPr/>
        </p:nvSpPr>
        <p:spPr>
          <a:xfrm>
            <a:off x="5152265" y="1855836"/>
            <a:ext cx="3750497"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代码二</a:t>
            </a:r>
            <a:endParaRPr lang="zh-CN" altLang="en-US" sz="2000" dirty="0"/>
          </a:p>
        </p:txBody>
      </p:sp>
      <p:sp>
        <p:nvSpPr>
          <p:cNvPr id="17" name="矩形: 圆顶角 16"/>
          <p:cNvSpPr/>
          <p:nvPr/>
        </p:nvSpPr>
        <p:spPr>
          <a:xfrm>
            <a:off x="5146158" y="3652147"/>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18" name="矩形: 圆角 17"/>
          <p:cNvSpPr/>
          <p:nvPr/>
        </p:nvSpPr>
        <p:spPr>
          <a:xfrm>
            <a:off x="5146158" y="4079212"/>
            <a:ext cx="3756603" cy="26380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常量表达式的值不会改变，且在编译期间就能得到计算结果</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代码一中的</a:t>
            </a:r>
            <a:r>
              <a:rPr lang="en-US" altLang="zh-CN" sz="1600" dirty="0">
                <a:solidFill>
                  <a:schemeClr val="tx1"/>
                </a:solidFill>
                <a:latin typeface="Consolas" panose="020B0609020204030204" pitchFamily="49" charset="0"/>
              </a:rPr>
              <a:t>a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b </a:t>
            </a:r>
            <a:r>
              <a:rPr lang="zh-CN" altLang="en-US" sz="1600" dirty="0">
                <a:solidFill>
                  <a:schemeClr val="tx1"/>
                </a:solidFill>
                <a:latin typeface="Consolas" panose="020B0609020204030204" pitchFamily="49" charset="0"/>
              </a:rPr>
              <a:t>均为</a:t>
            </a:r>
            <a:r>
              <a:rPr lang="zh-CN" altLang="en-US" sz="1600" dirty="0">
                <a:solidFill>
                  <a:srgbClr val="FF0000"/>
                </a:solidFill>
                <a:latin typeface="Consolas" panose="020B0609020204030204" pitchFamily="49" charset="0"/>
              </a:rPr>
              <a:t>编译时常量</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用常量表达式初始化的常量</a:t>
            </a:r>
            <a:r>
              <a:rPr lang="en-US" altLang="zh-CN" sz="1600"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代码二中的</a:t>
            </a:r>
            <a:r>
              <a:rPr lang="en-US" altLang="zh-CN" sz="1600" dirty="0" err="1">
                <a:solidFill>
                  <a:schemeClr val="tx1"/>
                </a:solidFill>
                <a:latin typeface="Consolas" panose="020B0609020204030204" pitchFamily="49" charset="0"/>
              </a:rPr>
              <a:t>numMax</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的值只有在程序运行期间可以获取，即为</a:t>
            </a:r>
            <a:r>
              <a:rPr lang="zh-CN" altLang="en-US" sz="1600" dirty="0">
                <a:solidFill>
                  <a:srgbClr val="FF0000"/>
                </a:solidFill>
                <a:latin typeface="Consolas" panose="020B0609020204030204" pitchFamily="49" charset="0"/>
              </a:rPr>
              <a:t>运行时常量</a:t>
            </a:r>
            <a:endParaRPr lang="zh-CN" altLang="en-US" sz="1600" dirty="0">
              <a:solidFill>
                <a:srgbClr val="FF0000"/>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endParaRPr lang="zh-CN" altLang="en-US" sz="1600" dirty="0">
              <a:solidFill>
                <a:schemeClr val="tx1"/>
              </a:solidFill>
              <a:latin typeface="Consolas" panose="020B0609020204030204" pitchFamily="49" charset="0"/>
            </a:endParaRPr>
          </a:p>
        </p:txBody>
      </p:sp>
      <p:sp>
        <p:nvSpPr>
          <p:cNvPr id="22" name="文本框 21"/>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constexpr </a:t>
            </a:r>
            <a:r>
              <a:rPr lang="zh-CN" altLang="en-US" b="1" dirty="0">
                <a:solidFill>
                  <a:schemeClr val="bg1"/>
                </a:solidFill>
              </a:rPr>
              <a:t>和常量表达式</a:t>
            </a:r>
            <a:endParaRPr lang="zh-CN" altLang="en-US" b="1" dirty="0">
              <a:solidFill>
                <a:schemeClr val="bg1"/>
              </a:solidFill>
            </a:endParaRPr>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constexpr </a:t>
            </a:r>
            <a:r>
              <a:rPr lang="zh-CN" altLang="en-US" b="1" dirty="0">
                <a:solidFill>
                  <a:schemeClr val="bg1"/>
                </a:solidFill>
              </a:rPr>
              <a:t>和常量表达式</a:t>
            </a:r>
            <a:endParaRPr lang="zh-CN" altLang="en-US" b="1" dirty="0">
              <a:solidFill>
                <a:schemeClr val="bg1"/>
              </a:solidFill>
            </a:endParaRPr>
          </a:p>
        </p:txBody>
      </p:sp>
      <p:sp>
        <p:nvSpPr>
          <p:cNvPr id="2" name="矩形 1"/>
          <p:cNvSpPr/>
          <p:nvPr/>
        </p:nvSpPr>
        <p:spPr>
          <a:xfrm>
            <a:off x="235130" y="1345780"/>
            <a:ext cx="8355975" cy="400110"/>
          </a:xfrm>
          <a:prstGeom prst="rect">
            <a:avLst/>
          </a:prstGeom>
        </p:spPr>
        <p:txBody>
          <a:bodyPr wrap="square">
            <a:spAutoFit/>
          </a:bodyPr>
          <a:lstStyle/>
          <a:p>
            <a:r>
              <a:rPr lang="zh-CN" altLang="en-US" sz="2000" dirty="0">
                <a:solidFill>
                  <a:srgbClr val="000000"/>
                </a:solidFill>
                <a:latin typeface="MicrosoftYaHei"/>
              </a:rPr>
              <a:t>为了帮助编译器自动识别常量表达式，</a:t>
            </a:r>
            <a:r>
              <a:rPr lang="en-US" altLang="zh-CN" sz="2000" dirty="0">
                <a:solidFill>
                  <a:srgbClr val="000000"/>
                </a:solidFill>
                <a:latin typeface="LMSans10-Regular-Identity-H"/>
              </a:rPr>
              <a:t>C++11 </a:t>
            </a:r>
            <a:r>
              <a:rPr lang="zh-CN" altLang="en-US" sz="2000" dirty="0">
                <a:solidFill>
                  <a:srgbClr val="000000"/>
                </a:solidFill>
                <a:latin typeface="MicrosoftYaHei"/>
              </a:rPr>
              <a:t>提供了</a:t>
            </a:r>
            <a:r>
              <a:rPr lang="en-US" altLang="zh-CN" sz="2000" dirty="0">
                <a:solidFill>
                  <a:srgbClr val="FF0000"/>
                </a:solidFill>
                <a:latin typeface="LMSans10-Regular-Identity-H"/>
              </a:rPr>
              <a:t>constexpr </a:t>
            </a:r>
            <a:r>
              <a:rPr lang="zh-CN" altLang="en-US" sz="2000" dirty="0">
                <a:solidFill>
                  <a:srgbClr val="FF0000"/>
                </a:solidFill>
                <a:latin typeface="MicrosoftYaHei"/>
              </a:rPr>
              <a:t>关键字</a:t>
            </a:r>
            <a:endParaRPr lang="zh-CN" altLang="en-US" sz="2000" dirty="0"/>
          </a:p>
        </p:txBody>
      </p:sp>
      <p:sp>
        <p:nvSpPr>
          <p:cNvPr id="16" name="矩形: 圆顶角 15"/>
          <p:cNvSpPr/>
          <p:nvPr/>
        </p:nvSpPr>
        <p:spPr>
          <a:xfrm>
            <a:off x="235131" y="4329509"/>
            <a:ext cx="8704051"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panose="020B0503020204020204" charset="-122"/>
                <a:ea typeface="微软雅黑" panose="020B0503020204020204" charset="-122"/>
              </a:rPr>
              <a:t>注意</a:t>
            </a:r>
            <a:endParaRPr lang="zh-CN" altLang="en-US" sz="2000" dirty="0">
              <a:solidFill>
                <a:prstClr val="white"/>
              </a:solidFill>
              <a:latin typeface="微软雅黑" panose="020B0503020204020204" charset="-122"/>
              <a:ea typeface="微软雅黑" panose="020B0503020204020204" charset="-122"/>
            </a:endParaRPr>
          </a:p>
        </p:txBody>
      </p:sp>
      <p:sp>
        <p:nvSpPr>
          <p:cNvPr id="17" name="矩形: 圆角 17"/>
          <p:cNvSpPr/>
          <p:nvPr/>
        </p:nvSpPr>
        <p:spPr>
          <a:xfrm>
            <a:off x="235131" y="4812679"/>
            <a:ext cx="8704051" cy="426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spcAft>
                <a:spcPts val="1200"/>
              </a:spcAft>
              <a:buClr>
                <a:srgbClr val="212AE7"/>
              </a:buClr>
              <a:buSzPct val="80000"/>
              <a:defRPr/>
            </a:pPr>
            <a:r>
              <a:rPr lang="en-US" altLang="zh-CN" sz="2000" dirty="0">
                <a:solidFill>
                  <a:prstClr val="black"/>
                </a:solidFill>
                <a:latin typeface="Consolas" panose="020B0609020204030204" pitchFamily="49" charset="0"/>
              </a:rPr>
              <a:t>constexpr </a:t>
            </a:r>
            <a:r>
              <a:rPr lang="zh-CN" altLang="en-US" sz="2000" dirty="0">
                <a:solidFill>
                  <a:prstClr val="black"/>
                </a:solidFill>
                <a:latin typeface="Consolas" panose="020B0609020204030204" pitchFamily="49" charset="0"/>
              </a:rPr>
              <a:t>修饰的对象是一个常量，而且必须用常量表达式初始化</a:t>
            </a:r>
            <a:endParaRPr lang="en-US" altLang="zh-CN" sz="2000" dirty="0">
              <a:solidFill>
                <a:srgbClr val="FF0000"/>
              </a:solidFill>
              <a:latin typeface="Consolas" panose="020B0609020204030204" pitchFamily="49" charset="0"/>
              <a:ea typeface="微软雅黑" panose="020B0503020204020204" charset="-122"/>
            </a:endParaRPr>
          </a:p>
        </p:txBody>
      </p:sp>
      <p:sp>
        <p:nvSpPr>
          <p:cNvPr id="8" name="矩形: 圆角 17"/>
          <p:cNvSpPr/>
          <p:nvPr/>
        </p:nvSpPr>
        <p:spPr>
          <a:xfrm>
            <a:off x="235131" y="2581777"/>
            <a:ext cx="8704052" cy="1355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8080"/>
                </a:solidFill>
                <a:latin typeface="LMMono8-Regular-Identity-H"/>
              </a:rPr>
              <a:t>constexpr </a:t>
            </a:r>
            <a:r>
              <a:rPr lang="en-US" altLang="zh-CN" sz="2000" dirty="0">
                <a:solidFill>
                  <a:srgbClr val="0000FF"/>
                </a:solidFill>
                <a:latin typeface="LMMono8-Regular-Identity-H"/>
              </a:rPr>
              <a:t>int </a:t>
            </a:r>
            <a:r>
              <a:rPr lang="en-US" altLang="zh-CN" sz="2000" dirty="0">
                <a:solidFill>
                  <a:srgbClr val="000000"/>
                </a:solidFill>
                <a:latin typeface="LMMono8-Regular-Identity-H"/>
              </a:rPr>
              <a:t>number = 10; </a:t>
            </a:r>
            <a:r>
              <a:rPr lang="en-US" altLang="zh-CN" sz="2000" dirty="0">
                <a:solidFill>
                  <a:srgbClr val="008000"/>
                </a:solidFill>
                <a:latin typeface="LMMono8-Regular-Identity-H"/>
              </a:rPr>
              <a:t>// 10 </a:t>
            </a:r>
            <a:r>
              <a:rPr lang="zh-CN" altLang="en-US" sz="2000" dirty="0">
                <a:solidFill>
                  <a:srgbClr val="008000"/>
                </a:solidFill>
                <a:latin typeface="仿宋" panose="02010609060101010101" pitchFamily="49" charset="-122"/>
                <a:ea typeface="仿宋" panose="02010609060101010101" pitchFamily="49" charset="-122"/>
              </a:rPr>
              <a:t>是常量表达式</a:t>
            </a:r>
            <a:endParaRPr lang="zh-CN" altLang="en-US" sz="2000" dirty="0">
              <a:solidFill>
                <a:srgbClr val="008000"/>
              </a:solidFill>
              <a:latin typeface="仿宋" panose="02010609060101010101" pitchFamily="49" charset="-122"/>
              <a:ea typeface="仿宋" panose="02010609060101010101" pitchFamily="49" charset="-122"/>
            </a:endParaRPr>
          </a:p>
          <a:p>
            <a:r>
              <a:rPr lang="en-US" altLang="zh-CN" sz="2000" dirty="0">
                <a:solidFill>
                  <a:srgbClr val="008080"/>
                </a:solidFill>
                <a:latin typeface="LMMono8-Regular-Identity-H"/>
              </a:rPr>
              <a:t>constexpr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maxNumber</a:t>
            </a:r>
            <a:r>
              <a:rPr lang="en-US" altLang="zh-CN" sz="2000" dirty="0">
                <a:solidFill>
                  <a:srgbClr val="000000"/>
                </a:solidFill>
                <a:latin typeface="LMMono8-Regular-Identity-H"/>
              </a:rPr>
              <a:t> = number + 1; </a:t>
            </a:r>
            <a:r>
              <a:rPr lang="en-US" altLang="zh-CN" sz="2000" dirty="0">
                <a:solidFill>
                  <a:srgbClr val="008000"/>
                </a:solidFill>
                <a:latin typeface="LMMono8-Regular-Identity-H"/>
              </a:rPr>
              <a:t>//number+1 </a:t>
            </a:r>
            <a:r>
              <a:rPr lang="zh-CN" altLang="en-US" sz="2000" dirty="0">
                <a:solidFill>
                  <a:srgbClr val="008000"/>
                </a:solidFill>
                <a:latin typeface="仿宋" panose="02010609060101010101" pitchFamily="49" charset="-122"/>
                <a:ea typeface="仿宋" panose="02010609060101010101" pitchFamily="49" charset="-122"/>
              </a:rPr>
              <a:t>是常量表达式</a:t>
            </a:r>
            <a:endParaRPr lang="zh-CN" altLang="en-US" sz="2000" dirty="0"/>
          </a:p>
        </p:txBody>
      </p:sp>
      <p:sp>
        <p:nvSpPr>
          <p:cNvPr id="9" name="矩形: 圆顶角 8"/>
          <p:cNvSpPr/>
          <p:nvPr/>
        </p:nvSpPr>
        <p:spPr>
          <a:xfrm>
            <a:off x="235131" y="2170954"/>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10"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7"/>
          <p:cNvSpPr/>
          <p:nvPr/>
        </p:nvSpPr>
        <p:spPr>
          <a:xfrm>
            <a:off x="235132" y="2509205"/>
            <a:ext cx="4786812" cy="252725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000000"/>
                </a:solidFill>
                <a:ea typeface="仿宋" panose="02010609060101010101" pitchFamily="49" charset="-122"/>
              </a:rPr>
              <a:t>方法一：</a:t>
            </a:r>
            <a:endParaRPr lang="zh-CN" altLang="en-US" dirty="0">
              <a:solidFill>
                <a:srgbClr val="000000"/>
              </a:solidFill>
              <a:ea typeface="仿宋" panose="02010609060101010101" pitchFamily="49" charset="-122"/>
            </a:endParaRPr>
          </a:p>
          <a:p>
            <a:r>
              <a:rPr lang="en-US" altLang="zh-CN" dirty="0">
                <a:solidFill>
                  <a:srgbClr val="008000"/>
                </a:solidFill>
                <a:latin typeface="Consolas" panose="020B0609020204030204" pitchFamily="49" charset="0"/>
                <a:ea typeface="仿宋" panose="02010609060101010101" pitchFamily="49" charset="-122"/>
              </a:rPr>
              <a:t>// price</a:t>
            </a:r>
            <a:r>
              <a:rPr lang="zh-CN" altLang="en-US" dirty="0">
                <a:solidFill>
                  <a:srgbClr val="008000"/>
                </a:solidFill>
                <a:latin typeface="Consolas" panose="020B0609020204030204" pitchFamily="49" charset="0"/>
                <a:ea typeface="仿宋" panose="02010609060101010101" pitchFamily="49" charset="-122"/>
              </a:rPr>
              <a:t>是</a:t>
            </a:r>
            <a:r>
              <a:rPr lang="en-US" altLang="zh-CN" dirty="0">
                <a:solidFill>
                  <a:srgbClr val="008000"/>
                </a:solidFill>
                <a:latin typeface="Consolas" panose="020B0609020204030204" pitchFamily="49" charset="0"/>
                <a:ea typeface="仿宋" panose="02010609060101010101" pitchFamily="49" charset="-122"/>
              </a:rPr>
              <a:t>double</a:t>
            </a:r>
            <a:r>
              <a:rPr lang="zh-CN" altLang="en-US" dirty="0">
                <a:solidFill>
                  <a:srgbClr val="008000"/>
                </a:solidFill>
                <a:latin typeface="Consolas" panose="020B0609020204030204" pitchFamily="49" charset="0"/>
                <a:ea typeface="仿宋" panose="02010609060101010101" pitchFamily="49" charset="-122"/>
              </a:rPr>
              <a:t>的一个类型别名</a:t>
            </a:r>
            <a:endParaRPr lang="zh-CN" altLang="en-US" dirty="0">
              <a:solidFill>
                <a:srgbClr val="008000"/>
              </a:solidFill>
              <a:latin typeface="Consolas" panose="020B0609020204030204" pitchFamily="49" charset="0"/>
              <a:ea typeface="仿宋" panose="02010609060101010101" pitchFamily="49" charset="-122"/>
            </a:endParaRPr>
          </a:p>
          <a:p>
            <a:r>
              <a:rPr lang="en-US" altLang="zh-CN" dirty="0">
                <a:solidFill>
                  <a:srgbClr val="0000FF"/>
                </a:solidFill>
                <a:latin typeface="Consolas" panose="020B0609020204030204" pitchFamily="49" charset="0"/>
                <a:ea typeface="仿宋" panose="02010609060101010101" pitchFamily="49" charset="-122"/>
              </a:rPr>
              <a:t>typedef double </a:t>
            </a:r>
            <a:r>
              <a:rPr lang="en-US" altLang="zh-CN" dirty="0">
                <a:solidFill>
                  <a:srgbClr val="000000"/>
                </a:solidFill>
                <a:latin typeface="Consolas" panose="020B0609020204030204" pitchFamily="49" charset="0"/>
                <a:ea typeface="仿宋" panose="02010609060101010101" pitchFamily="49" charset="-122"/>
              </a:rPr>
              <a:t>price;</a:t>
            </a:r>
            <a:endParaRPr lang="en-US" altLang="zh-CN" dirty="0">
              <a:solidFill>
                <a:srgbClr val="000000"/>
              </a:solidFill>
              <a:latin typeface="Consolas" panose="020B0609020204030204" pitchFamily="49" charset="0"/>
              <a:ea typeface="仿宋" panose="02010609060101010101" pitchFamily="49" charset="-122"/>
            </a:endParaRPr>
          </a:p>
          <a:p>
            <a:r>
              <a:rPr lang="en-US" altLang="zh-CN" dirty="0">
                <a:solidFill>
                  <a:srgbClr val="008000"/>
                </a:solidFill>
                <a:latin typeface="Consolas" panose="020B0609020204030204" pitchFamily="49" charset="0"/>
                <a:ea typeface="仿宋" panose="02010609060101010101" pitchFamily="49" charset="-122"/>
              </a:rPr>
              <a:t>//car</a:t>
            </a:r>
            <a:r>
              <a:rPr lang="zh-CN" altLang="en-US" dirty="0">
                <a:solidFill>
                  <a:srgbClr val="008000"/>
                </a:solidFill>
                <a:latin typeface="Consolas" panose="020B0609020204030204" pitchFamily="49" charset="0"/>
                <a:ea typeface="仿宋" panose="02010609060101010101" pitchFamily="49" charset="-122"/>
              </a:rPr>
              <a:t>和</a:t>
            </a:r>
            <a:r>
              <a:rPr lang="en-US" altLang="zh-CN" dirty="0">
                <a:solidFill>
                  <a:srgbClr val="008000"/>
                </a:solidFill>
                <a:latin typeface="Consolas" panose="020B0609020204030204" pitchFamily="49" charset="0"/>
                <a:ea typeface="仿宋" panose="02010609060101010101" pitchFamily="49" charset="-122"/>
              </a:rPr>
              <a:t>mobile</a:t>
            </a:r>
            <a:r>
              <a:rPr lang="zh-CN" altLang="en-US" dirty="0">
                <a:solidFill>
                  <a:srgbClr val="008000"/>
                </a:solidFill>
                <a:latin typeface="Consolas" panose="020B0609020204030204" pitchFamily="49" charset="0"/>
                <a:ea typeface="仿宋" panose="02010609060101010101" pitchFamily="49" charset="-122"/>
              </a:rPr>
              <a:t>存放的都是价格</a:t>
            </a:r>
            <a:endParaRPr lang="zh-CN" altLang="en-US" dirty="0">
              <a:solidFill>
                <a:srgbClr val="008000"/>
              </a:solidFill>
              <a:latin typeface="Consolas" panose="020B0609020204030204" pitchFamily="49" charset="0"/>
              <a:ea typeface="仿宋" panose="02010609060101010101" pitchFamily="49" charset="-122"/>
            </a:endParaRPr>
          </a:p>
          <a:p>
            <a:r>
              <a:rPr lang="en-US" altLang="zh-CN" dirty="0">
                <a:solidFill>
                  <a:srgbClr val="000000"/>
                </a:solidFill>
                <a:latin typeface="Consolas" panose="020B0609020204030204" pitchFamily="49" charset="0"/>
                <a:ea typeface="仿宋" panose="02010609060101010101" pitchFamily="49" charset="-122"/>
              </a:rPr>
              <a:t>price car=1.0e5, mobile=100.;</a:t>
            </a:r>
            <a:endParaRPr lang="en-US" altLang="zh-CN" dirty="0">
              <a:solidFill>
                <a:srgbClr val="000000"/>
              </a:solidFill>
              <a:latin typeface="Consolas" panose="020B0609020204030204" pitchFamily="49" charset="0"/>
              <a:ea typeface="仿宋" panose="02010609060101010101" pitchFamily="49" charset="-122"/>
            </a:endParaRPr>
          </a:p>
          <a:p>
            <a:endParaRPr lang="en-US" altLang="zh-CN" dirty="0">
              <a:solidFill>
                <a:srgbClr val="000000"/>
              </a:solidFill>
              <a:latin typeface="LMMono8-Regular-Identity-H"/>
              <a:ea typeface="仿宋" panose="02010609060101010101" pitchFamily="49" charset="-122"/>
            </a:endParaRPr>
          </a:p>
          <a:p>
            <a:r>
              <a:rPr lang="zh-CN" altLang="en-US" dirty="0">
                <a:solidFill>
                  <a:srgbClr val="000000"/>
                </a:solidFill>
                <a:ea typeface="仿宋" panose="02010609060101010101" pitchFamily="49" charset="-122"/>
              </a:rPr>
              <a:t>方法二：</a:t>
            </a:r>
            <a:endParaRPr lang="zh-CN" altLang="en-US" dirty="0">
              <a:solidFill>
                <a:srgbClr val="000000"/>
              </a:solidFill>
              <a:ea typeface="仿宋" panose="02010609060101010101" pitchFamily="49" charset="-122"/>
            </a:endParaRPr>
          </a:p>
          <a:p>
            <a:r>
              <a:rPr lang="en-US" altLang="zh-CN" dirty="0">
                <a:solidFill>
                  <a:srgbClr val="0000FF"/>
                </a:solidFill>
                <a:latin typeface="Consolas" panose="020B0609020204030204" pitchFamily="49" charset="0"/>
                <a:ea typeface="仿宋" panose="02010609060101010101" pitchFamily="49" charset="-122"/>
              </a:rPr>
              <a:t>using </a:t>
            </a:r>
            <a:r>
              <a:rPr lang="en-US" altLang="zh-CN" dirty="0">
                <a:solidFill>
                  <a:srgbClr val="000000"/>
                </a:solidFill>
                <a:latin typeface="Consolas" panose="020B0609020204030204" pitchFamily="49" charset="0"/>
                <a:ea typeface="仿宋" panose="02010609060101010101" pitchFamily="49" charset="-122"/>
              </a:rPr>
              <a:t>price = </a:t>
            </a:r>
            <a:r>
              <a:rPr lang="en-US" altLang="zh-CN" dirty="0">
                <a:solidFill>
                  <a:srgbClr val="0000FF"/>
                </a:solidFill>
                <a:latin typeface="Consolas" panose="020B0609020204030204" pitchFamily="49" charset="0"/>
                <a:ea typeface="仿宋" panose="02010609060101010101" pitchFamily="49" charset="-122"/>
              </a:rPr>
              <a:t>double</a:t>
            </a:r>
            <a:r>
              <a:rPr lang="en-US" altLang="zh-CN" dirty="0">
                <a:solidFill>
                  <a:srgbClr val="000000"/>
                </a:solidFill>
                <a:latin typeface="Consolas" panose="020B0609020204030204" pitchFamily="49" charset="0"/>
                <a:ea typeface="仿宋" panose="02010609060101010101" pitchFamily="49" charset="-122"/>
              </a:rPr>
              <a:t>;</a:t>
            </a:r>
            <a:endParaRPr lang="zh-CN" altLang="en-US" dirty="0">
              <a:latin typeface="Consolas" panose="020B0609020204030204" pitchFamily="49" charset="0"/>
            </a:endParaRPr>
          </a:p>
        </p:txBody>
      </p:sp>
      <p:sp>
        <p:nvSpPr>
          <p:cNvPr id="15" name="矩形: 圆顶角 14"/>
          <p:cNvSpPr/>
          <p:nvPr/>
        </p:nvSpPr>
        <p:spPr>
          <a:xfrm>
            <a:off x="235132" y="2098383"/>
            <a:ext cx="478681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7" name="文本框 6"/>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endParaRPr lang="zh-CN" altLang="en-US" b="1" dirty="0">
              <a:solidFill>
                <a:schemeClr val="bg1"/>
              </a:solidFill>
            </a:endParaRPr>
          </a:p>
        </p:txBody>
      </p:sp>
      <p:sp>
        <p:nvSpPr>
          <p:cNvPr id="3" name="矩形 2"/>
          <p:cNvSpPr/>
          <p:nvPr/>
        </p:nvSpPr>
        <p:spPr>
          <a:xfrm>
            <a:off x="204817" y="1122132"/>
            <a:ext cx="8338458" cy="707886"/>
          </a:xfrm>
          <a:prstGeom prst="rect">
            <a:avLst/>
          </a:prstGeom>
        </p:spPr>
        <p:txBody>
          <a:bodyPr wrap="square">
            <a:spAutoFit/>
          </a:bodyPr>
          <a:lstStyle/>
          <a:p>
            <a:r>
              <a:rPr lang="zh-CN" altLang="en-US" sz="2000" dirty="0">
                <a:solidFill>
                  <a:srgbClr val="000000"/>
                </a:solidFill>
                <a:latin typeface="MicrosoftYaHei"/>
              </a:rPr>
              <a:t>为了使代码更易于理解和使用，有时把已经定义的数据类型换个新的名字，</a:t>
            </a:r>
            <a:endParaRPr lang="zh-CN" altLang="en-US" sz="2000" dirty="0">
              <a:solidFill>
                <a:srgbClr val="000000"/>
              </a:solidFill>
              <a:latin typeface="MicrosoftYaHei"/>
            </a:endParaRPr>
          </a:p>
          <a:p>
            <a:r>
              <a:rPr lang="zh-CN" altLang="en-US" sz="2000" dirty="0">
                <a:solidFill>
                  <a:srgbClr val="000000"/>
                </a:solidFill>
                <a:latin typeface="MicrosoftYaHei"/>
              </a:rPr>
              <a:t>即</a:t>
            </a:r>
            <a:r>
              <a:rPr lang="zh-CN" altLang="en-US" sz="2000" dirty="0">
                <a:solidFill>
                  <a:srgbClr val="FF0000"/>
                </a:solidFill>
                <a:latin typeface="MicrosoftYaHei"/>
              </a:rPr>
              <a:t>类型别名</a:t>
            </a:r>
            <a:r>
              <a:rPr lang="zh-CN" altLang="en-US" sz="2000" dirty="0">
                <a:solidFill>
                  <a:srgbClr val="000000"/>
                </a:solidFill>
                <a:latin typeface="MicrosoftYaHei"/>
              </a:rPr>
              <a:t>。有两种方法定义类型别名，关键字</a:t>
            </a:r>
            <a:r>
              <a:rPr lang="en-US" altLang="zh-CN" sz="2000" dirty="0">
                <a:solidFill>
                  <a:srgbClr val="FF0000"/>
                </a:solidFill>
                <a:latin typeface="LMMono10-Regular-Identity-H"/>
              </a:rPr>
              <a:t>typedef</a:t>
            </a:r>
            <a:r>
              <a:rPr lang="zh-CN" altLang="en-US" sz="2000" dirty="0">
                <a:solidFill>
                  <a:srgbClr val="000000"/>
                </a:solidFill>
                <a:latin typeface="MicrosoftYaHei"/>
              </a:rPr>
              <a:t>和</a:t>
            </a:r>
            <a:r>
              <a:rPr lang="en-US" altLang="zh-CN" sz="2000" dirty="0">
                <a:solidFill>
                  <a:srgbClr val="FF0000"/>
                </a:solidFill>
                <a:latin typeface="LMMono10-Regular-Identity-H"/>
              </a:rPr>
              <a:t>using</a:t>
            </a:r>
            <a:r>
              <a:rPr lang="zh-CN" altLang="en-US" sz="2000" dirty="0">
                <a:solidFill>
                  <a:srgbClr val="000000"/>
                </a:solidFill>
                <a:latin typeface="MicrosoftYaHei"/>
              </a:rPr>
              <a:t>。</a:t>
            </a:r>
            <a:endParaRPr lang="zh-CN" altLang="en-US" sz="2000" dirty="0"/>
          </a:p>
        </p:txBody>
      </p:sp>
      <p:sp>
        <p:nvSpPr>
          <p:cNvPr id="11" name="矩形: 圆顶角 10"/>
          <p:cNvSpPr/>
          <p:nvPr/>
        </p:nvSpPr>
        <p:spPr>
          <a:xfrm>
            <a:off x="5152265" y="2098383"/>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16" name="矩形: 圆角 17"/>
          <p:cNvSpPr/>
          <p:nvPr/>
        </p:nvSpPr>
        <p:spPr>
          <a:xfrm>
            <a:off x="5152265" y="2525448"/>
            <a:ext cx="3756603"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chemeClr val="tx1"/>
                </a:solidFill>
                <a:latin typeface="Consolas" panose="020B0609020204030204" pitchFamily="49" charset="0"/>
              </a:rPr>
              <a:t>由于</a:t>
            </a:r>
            <a:r>
              <a:rPr lang="en-US" altLang="zh-CN" sz="2000" dirty="0">
                <a:solidFill>
                  <a:schemeClr val="tx1"/>
                </a:solidFill>
                <a:latin typeface="Consolas" panose="020B0609020204030204" pitchFamily="49" charset="0"/>
              </a:rPr>
              <a:t>using </a:t>
            </a:r>
            <a:r>
              <a:rPr lang="zh-CN" altLang="en-US" sz="2000" dirty="0">
                <a:solidFill>
                  <a:schemeClr val="tx1"/>
                </a:solidFill>
                <a:latin typeface="Consolas" panose="020B0609020204030204" pitchFamily="49" charset="0"/>
              </a:rPr>
              <a:t>声明更符合我们的编程习惯，其使用方式和定义对象的方式类似，故推荐使用</a:t>
            </a:r>
            <a:r>
              <a:rPr lang="en-US" altLang="zh-CN" sz="2000" dirty="0">
                <a:solidFill>
                  <a:schemeClr val="tx1"/>
                </a:solidFill>
                <a:latin typeface="Consolas" panose="020B0609020204030204" pitchFamily="49" charset="0"/>
              </a:rPr>
              <a:t>using </a:t>
            </a:r>
            <a:r>
              <a:rPr lang="zh-CN" altLang="en-US" sz="2000" dirty="0">
                <a:solidFill>
                  <a:schemeClr val="tx1"/>
                </a:solidFill>
                <a:latin typeface="Consolas" panose="020B0609020204030204" pitchFamily="49" charset="0"/>
              </a:rPr>
              <a:t>声明</a:t>
            </a:r>
            <a:endParaRPr lang="en-US" altLang="zh-CN" sz="2000" dirty="0">
              <a:solidFill>
                <a:schemeClr val="tx1"/>
              </a:solidFill>
            </a:endParaRPr>
          </a:p>
        </p:txBody>
      </p:sp>
      <p:sp>
        <p:nvSpPr>
          <p:cNvPr id="8"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1"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endParaRPr lang="zh-CN" altLang="en-US" b="1" dirty="0">
              <a:solidFill>
                <a:schemeClr val="bg1"/>
              </a:solidFill>
            </a:endParaRPr>
          </a:p>
        </p:txBody>
      </p:sp>
      <p:sp>
        <p:nvSpPr>
          <p:cNvPr id="2" name="矩形 1"/>
          <p:cNvSpPr/>
          <p:nvPr/>
        </p:nvSpPr>
        <p:spPr>
          <a:xfrm>
            <a:off x="335665" y="1269236"/>
            <a:ext cx="8001725" cy="1015663"/>
          </a:xfrm>
          <a:prstGeom prst="rect">
            <a:avLst/>
          </a:prstGeom>
        </p:spPr>
        <p:txBody>
          <a:bodyPr wrap="square">
            <a:spAutoFit/>
          </a:bodyPr>
          <a:lstStyle/>
          <a:p>
            <a:r>
              <a:rPr lang="en-US" altLang="zh-CN" sz="2000" dirty="0">
                <a:solidFill>
                  <a:srgbClr val="0000FF"/>
                </a:solidFill>
                <a:latin typeface="Consolas" panose="020B0609020204030204" pitchFamily="49" charset="0"/>
              </a:rPr>
              <a:t>int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0;</a:t>
            </a:r>
            <a:endParaRPr lang="en-US" altLang="zh-CN" sz="2000" dirty="0">
              <a:solidFill>
                <a:srgbClr val="000000"/>
              </a:solidFill>
              <a:latin typeface="Consolas" panose="020B0609020204030204" pitchFamily="49" charset="0"/>
            </a:endParaRPr>
          </a:p>
          <a:p>
            <a:r>
              <a:rPr lang="zh-CN" altLang="en-US" sz="2000" dirty="0">
                <a:solidFill>
                  <a:srgbClr val="000000"/>
                </a:solidFill>
              </a:rPr>
              <a:t>对于上面这条代码，能否根据操作数</a:t>
            </a:r>
            <a:r>
              <a:rPr lang="en-US" altLang="zh-CN" sz="2000" dirty="0">
                <a:solidFill>
                  <a:srgbClr val="000000"/>
                </a:solidFill>
              </a:rPr>
              <a:t>0 </a:t>
            </a:r>
            <a:r>
              <a:rPr lang="zh-CN" altLang="en-US" sz="2000" dirty="0">
                <a:solidFill>
                  <a:srgbClr val="000000"/>
                </a:solidFill>
              </a:rPr>
              <a:t>的类型（</a:t>
            </a:r>
            <a:r>
              <a:rPr lang="en-US" altLang="zh-CN" sz="2000" dirty="0">
                <a:solidFill>
                  <a:srgbClr val="000000"/>
                </a:solidFill>
              </a:rPr>
              <a:t>int</a:t>
            </a:r>
            <a:r>
              <a:rPr lang="zh-CN" altLang="en-US" sz="2000" dirty="0">
                <a:solidFill>
                  <a:srgbClr val="000000"/>
                </a:solidFill>
              </a:rPr>
              <a:t>）自动推断出 </a:t>
            </a:r>
            <a:r>
              <a:rPr lang="en-US" altLang="zh-CN" sz="2000" dirty="0" err="1">
                <a:solidFill>
                  <a:srgbClr val="000000"/>
                </a:solidFill>
              </a:rPr>
              <a:t>i</a:t>
            </a:r>
            <a:r>
              <a:rPr lang="en-US" altLang="zh-CN" sz="2000" dirty="0">
                <a:solidFill>
                  <a:srgbClr val="000000"/>
                </a:solidFill>
              </a:rPr>
              <a:t> </a:t>
            </a:r>
            <a:r>
              <a:rPr lang="zh-CN" altLang="en-US" sz="2000" dirty="0">
                <a:solidFill>
                  <a:srgbClr val="000000"/>
                </a:solidFill>
              </a:rPr>
              <a:t>的类型？</a:t>
            </a:r>
            <a:endParaRPr lang="zh-CN" altLang="en-US" sz="2000" dirty="0"/>
          </a:p>
        </p:txBody>
      </p:sp>
      <p:sp>
        <p:nvSpPr>
          <p:cNvPr id="13" name="矩形: 圆顶角 12"/>
          <p:cNvSpPr/>
          <p:nvPr/>
        </p:nvSpPr>
        <p:spPr>
          <a:xfrm>
            <a:off x="219974" y="4736709"/>
            <a:ext cx="8704051"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panose="020B0503020204020204" charset="-122"/>
                <a:ea typeface="微软雅黑" panose="020B0503020204020204" charset="-122"/>
              </a:rPr>
              <a:t>注意</a:t>
            </a:r>
            <a:endParaRPr lang="zh-CN" altLang="en-US" sz="2000" dirty="0">
              <a:solidFill>
                <a:prstClr val="white"/>
              </a:solidFill>
              <a:latin typeface="微软雅黑" panose="020B0503020204020204" charset="-122"/>
              <a:ea typeface="微软雅黑" panose="020B0503020204020204" charset="-122"/>
            </a:endParaRPr>
          </a:p>
        </p:txBody>
      </p:sp>
      <p:sp>
        <p:nvSpPr>
          <p:cNvPr id="17" name="矩形: 圆角 17"/>
          <p:cNvSpPr/>
          <p:nvPr/>
        </p:nvSpPr>
        <p:spPr>
          <a:xfrm>
            <a:off x="219974" y="5219879"/>
            <a:ext cx="8704051" cy="14229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2000" dirty="0">
                <a:solidFill>
                  <a:schemeClr val="tx1"/>
                </a:solidFill>
              </a:rPr>
              <a:t>当用</a:t>
            </a:r>
            <a:r>
              <a:rPr lang="en-US" altLang="zh-CN" sz="2000" dirty="0">
                <a:solidFill>
                  <a:schemeClr val="tx1"/>
                </a:solidFill>
              </a:rPr>
              <a:t>auto </a:t>
            </a:r>
            <a:r>
              <a:rPr lang="zh-CN" altLang="en-US" sz="2000" dirty="0">
                <a:solidFill>
                  <a:schemeClr val="tx1"/>
                </a:solidFill>
              </a:rPr>
              <a:t>定义多个对象时，其显示类型必须一致，否则会报错</a:t>
            </a:r>
            <a:endParaRPr lang="zh-CN" altLang="en-US" sz="2000" dirty="0">
              <a:solidFill>
                <a:schemeClr val="tx1"/>
              </a:solidFill>
            </a:endParaRPr>
          </a:p>
          <a:p>
            <a:pPr marL="285750" indent="-285750">
              <a:lnSpc>
                <a:spcPct val="150000"/>
              </a:lnSpc>
              <a:buClr>
                <a:srgbClr val="151DC1"/>
              </a:buClr>
              <a:buFont typeface="Consolas" panose="020B0609020204030204" pitchFamily="49" charset="0"/>
              <a:buChar char="●"/>
            </a:pPr>
            <a:r>
              <a:rPr lang="en-US" altLang="zh-CN" sz="2000" dirty="0">
                <a:solidFill>
                  <a:schemeClr val="tx1"/>
                </a:solidFill>
              </a:rPr>
              <a:t>auto </a:t>
            </a:r>
            <a:r>
              <a:rPr lang="zh-CN" altLang="en-US" sz="2000" dirty="0">
                <a:solidFill>
                  <a:schemeClr val="tx1"/>
                </a:solidFill>
              </a:rPr>
              <a:t>不能肆意使用，否则会造成代码的可读性和可维护性下降，使用时需要权衡利弊</a:t>
            </a:r>
            <a:endParaRPr lang="zh-CN" altLang="en-US" sz="2000" dirty="0">
              <a:solidFill>
                <a:schemeClr val="tx1"/>
              </a:solidFill>
            </a:endParaRPr>
          </a:p>
        </p:txBody>
      </p:sp>
      <p:sp>
        <p:nvSpPr>
          <p:cNvPr id="19" name="矩形: 圆顶角 18"/>
          <p:cNvSpPr/>
          <p:nvPr/>
        </p:nvSpPr>
        <p:spPr>
          <a:xfrm>
            <a:off x="235130" y="2358868"/>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a:t>
            </a:r>
            <a:endParaRPr lang="zh-CN" altLang="en-US" sz="2000" dirty="0"/>
          </a:p>
        </p:txBody>
      </p:sp>
      <p:sp>
        <p:nvSpPr>
          <p:cNvPr id="20" name="矩形: 圆角 17"/>
          <p:cNvSpPr/>
          <p:nvPr/>
        </p:nvSpPr>
        <p:spPr>
          <a:xfrm>
            <a:off x="235130" y="2798168"/>
            <a:ext cx="8704052" cy="1631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2000" dirty="0">
                <a:solidFill>
                  <a:srgbClr val="000000"/>
                </a:solidFill>
              </a:rPr>
              <a:t>利用 </a:t>
            </a:r>
            <a:r>
              <a:rPr lang="en-US" altLang="zh-CN" sz="2000" dirty="0">
                <a:solidFill>
                  <a:srgbClr val="FF0000"/>
                </a:solidFill>
              </a:rPr>
              <a:t>auto</a:t>
            </a:r>
            <a:r>
              <a:rPr lang="zh-CN" altLang="en-US" sz="2000" dirty="0">
                <a:solidFill>
                  <a:srgbClr val="000000"/>
                </a:solidFill>
              </a:rPr>
              <a:t>，编译器可以根据初始值的类型自动推导出所需数据类型</a:t>
            </a:r>
            <a:endParaRPr lang="en-US" altLang="zh-CN" sz="2000" dirty="0">
              <a:solidFill>
                <a:srgbClr val="000000"/>
              </a:solidFill>
            </a:endParaRPr>
          </a:p>
          <a:p>
            <a:endParaRPr lang="zh-CN" altLang="en-US" sz="2000" dirty="0">
              <a:solidFill>
                <a:srgbClr val="000000"/>
              </a:solidFill>
              <a:latin typeface="MicrosoftYaHei"/>
            </a:endParaRPr>
          </a:p>
          <a:p>
            <a:r>
              <a:rPr lang="en-US" altLang="zh-CN" sz="2000" dirty="0">
                <a:solidFill>
                  <a:srgbClr val="0000FF"/>
                </a:solidFill>
                <a:latin typeface="Consolas" panose="020B0609020204030204" pitchFamily="49" charset="0"/>
              </a:rPr>
              <a:t>auto </a:t>
            </a:r>
            <a:r>
              <a:rPr lang="en-US" altLang="zh-CN" sz="2000" dirty="0">
                <a:solidFill>
                  <a:srgbClr val="000000"/>
                </a:solidFill>
                <a:latin typeface="Consolas" panose="020B0609020204030204" pitchFamily="49" charset="0"/>
              </a:rPr>
              <a:t>pi=3.14159, rad=1.0; </a:t>
            </a:r>
            <a:r>
              <a:rPr lang="en-US" altLang="zh-CN" sz="2000" dirty="0">
                <a:solidFill>
                  <a:srgbClr val="008000"/>
                </a:solidFill>
                <a:latin typeface="Consolas" panose="020B0609020204030204" pitchFamily="49" charset="0"/>
              </a:rPr>
              <a:t>// pi </a:t>
            </a:r>
            <a:r>
              <a:rPr lang="zh-CN" altLang="en-US" sz="2000" dirty="0">
                <a:solidFill>
                  <a:srgbClr val="008000"/>
                </a:solidFill>
                <a:latin typeface="Consolas" panose="020B0609020204030204" pitchFamily="49" charset="0"/>
                <a:ea typeface="仿宋" panose="02010609060101010101" pitchFamily="49" charset="-122"/>
              </a:rPr>
              <a:t>和</a:t>
            </a:r>
            <a:r>
              <a:rPr lang="en-US" altLang="zh-CN" sz="2000" dirty="0">
                <a:solidFill>
                  <a:srgbClr val="008000"/>
                </a:solidFill>
                <a:latin typeface="Consolas" panose="020B0609020204030204" pitchFamily="49" charset="0"/>
                <a:ea typeface="仿宋" panose="02010609060101010101" pitchFamily="49" charset="-122"/>
              </a:rPr>
              <a:t>rad </a:t>
            </a:r>
            <a:r>
              <a:rPr lang="zh-CN" altLang="en-US" sz="2000" dirty="0">
                <a:solidFill>
                  <a:srgbClr val="008000"/>
                </a:solidFill>
                <a:latin typeface="Consolas" panose="020B0609020204030204" pitchFamily="49" charset="0"/>
                <a:ea typeface="仿宋" panose="02010609060101010101" pitchFamily="49" charset="-122"/>
              </a:rPr>
              <a:t>都为</a:t>
            </a:r>
            <a:r>
              <a:rPr lang="en-US" altLang="zh-CN" sz="2000" dirty="0">
                <a:solidFill>
                  <a:srgbClr val="008000"/>
                </a:solidFill>
                <a:latin typeface="Consolas" panose="020B0609020204030204" pitchFamily="49" charset="0"/>
                <a:ea typeface="仿宋" panose="02010609060101010101" pitchFamily="49" charset="-122"/>
              </a:rPr>
              <a:t>double </a:t>
            </a:r>
            <a:r>
              <a:rPr lang="zh-CN" altLang="en-US" sz="2000" dirty="0">
                <a:solidFill>
                  <a:srgbClr val="008000"/>
                </a:solidFill>
                <a:latin typeface="Consolas" panose="020B0609020204030204" pitchFamily="49" charset="0"/>
                <a:ea typeface="仿宋" panose="02010609060101010101" pitchFamily="49" charset="-122"/>
              </a:rPr>
              <a:t>类型</a:t>
            </a:r>
            <a:endParaRPr lang="zh-CN" altLang="en-US" sz="2000" dirty="0">
              <a:solidFill>
                <a:srgbClr val="008000"/>
              </a:solidFill>
              <a:latin typeface="Consolas" panose="020B0609020204030204" pitchFamily="49" charset="0"/>
              <a:ea typeface="仿宋" panose="02010609060101010101" pitchFamily="49" charset="-122"/>
            </a:endParaRPr>
          </a:p>
          <a:p>
            <a:r>
              <a:rPr lang="en-US" altLang="zh-CN" sz="2000" dirty="0">
                <a:solidFill>
                  <a:srgbClr val="0000FF"/>
                </a:solidFill>
                <a:latin typeface="Consolas" panose="020B0609020204030204" pitchFamily="49" charset="0"/>
              </a:rPr>
              <a:t>auto </a:t>
            </a:r>
            <a:r>
              <a:rPr lang="en-US" altLang="zh-CN" sz="2000" dirty="0">
                <a:solidFill>
                  <a:srgbClr val="000000"/>
                </a:solidFill>
                <a:latin typeface="Consolas" panose="020B0609020204030204" pitchFamily="49" charset="0"/>
              </a:rPr>
              <a:t>area=pi*rad*rad; </a:t>
            </a:r>
            <a:r>
              <a:rPr lang="en-US" altLang="zh-CN" sz="2000" dirty="0">
                <a:solidFill>
                  <a:srgbClr val="008000"/>
                </a:solidFill>
                <a:latin typeface="Consolas" panose="020B0609020204030204" pitchFamily="49" charset="0"/>
              </a:rPr>
              <a:t>// area </a:t>
            </a:r>
            <a:r>
              <a:rPr lang="zh-CN" altLang="en-US" sz="2000" dirty="0">
                <a:solidFill>
                  <a:srgbClr val="008000"/>
                </a:solidFill>
                <a:latin typeface="Consolas" panose="020B0609020204030204" pitchFamily="49" charset="0"/>
                <a:ea typeface="仿宋" panose="02010609060101010101" pitchFamily="49" charset="-122"/>
              </a:rPr>
              <a:t>为</a:t>
            </a:r>
            <a:r>
              <a:rPr lang="en-US" altLang="zh-CN" sz="2000" dirty="0">
                <a:solidFill>
                  <a:srgbClr val="008000"/>
                </a:solidFill>
                <a:latin typeface="Consolas" panose="020B0609020204030204" pitchFamily="49" charset="0"/>
                <a:ea typeface="仿宋" panose="02010609060101010101" pitchFamily="49" charset="-122"/>
              </a:rPr>
              <a:t>double </a:t>
            </a:r>
            <a:r>
              <a:rPr lang="zh-CN" altLang="en-US" sz="2000" dirty="0">
                <a:solidFill>
                  <a:srgbClr val="008000"/>
                </a:solidFill>
                <a:latin typeface="Consolas" panose="020B0609020204030204" pitchFamily="49" charset="0"/>
                <a:ea typeface="仿宋" panose="02010609060101010101" pitchFamily="49" charset="-122"/>
              </a:rPr>
              <a:t>类型</a:t>
            </a:r>
            <a:endParaRPr lang="zh-CN" altLang="en-US" sz="2000" dirty="0">
              <a:solidFill>
                <a:srgbClr val="008000"/>
              </a:solidFill>
              <a:latin typeface="Consolas" panose="020B0609020204030204" pitchFamily="49" charset="0"/>
              <a:ea typeface="仿宋" panose="02010609060101010101" pitchFamily="49" charset="-122"/>
            </a:endParaRPr>
          </a:p>
          <a:p>
            <a:r>
              <a:rPr lang="en-US" altLang="zh-CN" sz="2000" dirty="0">
                <a:solidFill>
                  <a:srgbClr val="0000FF"/>
                </a:solidFill>
                <a:latin typeface="Consolas" panose="020B0609020204030204" pitchFamily="49" charset="0"/>
              </a:rPr>
              <a:t>auto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=0, pi=3.14159;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ea typeface="仿宋" panose="02010609060101010101" pitchFamily="49" charset="-122"/>
              </a:rPr>
              <a:t>错误：</a:t>
            </a:r>
            <a:r>
              <a:rPr lang="en-US" altLang="zh-CN" sz="2000" dirty="0" err="1">
                <a:solidFill>
                  <a:srgbClr val="008000"/>
                </a:solidFill>
                <a:latin typeface="Consolas" panose="020B0609020204030204" pitchFamily="49" charset="0"/>
                <a:ea typeface="仿宋" panose="02010609060101010101" pitchFamily="49" charset="-122"/>
              </a:rPr>
              <a:t>i</a:t>
            </a:r>
            <a:r>
              <a:rPr lang="en-US" altLang="zh-CN" sz="2000" dirty="0">
                <a:solidFill>
                  <a:srgbClr val="008000"/>
                </a:solidFill>
                <a:latin typeface="Consolas" panose="020B0609020204030204" pitchFamily="49" charset="0"/>
                <a:ea typeface="仿宋" panose="02010609060101010101" pitchFamily="49" charset="-122"/>
              </a:rPr>
              <a:t> </a:t>
            </a:r>
            <a:r>
              <a:rPr lang="zh-CN" altLang="en-US" sz="2000" dirty="0">
                <a:solidFill>
                  <a:srgbClr val="008000"/>
                </a:solidFill>
                <a:latin typeface="Consolas" panose="020B0609020204030204" pitchFamily="49" charset="0"/>
                <a:ea typeface="仿宋" panose="02010609060101010101" pitchFamily="49" charset="-122"/>
              </a:rPr>
              <a:t>和</a:t>
            </a:r>
            <a:r>
              <a:rPr lang="en-US" altLang="zh-CN" sz="2000" dirty="0">
                <a:solidFill>
                  <a:srgbClr val="008000"/>
                </a:solidFill>
                <a:latin typeface="Consolas" panose="020B0609020204030204" pitchFamily="49" charset="0"/>
                <a:ea typeface="仿宋" panose="02010609060101010101" pitchFamily="49" charset="-122"/>
              </a:rPr>
              <a:t>pi </a:t>
            </a:r>
            <a:r>
              <a:rPr lang="zh-CN" altLang="en-US" sz="2000" dirty="0">
                <a:solidFill>
                  <a:srgbClr val="008000"/>
                </a:solidFill>
                <a:latin typeface="Consolas" panose="020B0609020204030204" pitchFamily="49" charset="0"/>
                <a:ea typeface="仿宋" panose="02010609060101010101" pitchFamily="49" charset="-122"/>
              </a:rPr>
              <a:t>的类型不一致</a:t>
            </a:r>
            <a:endParaRPr lang="zh-CN" altLang="en-US" sz="2000" dirty="0">
              <a:latin typeface="Consolas" panose="020B0609020204030204" pitchFamily="49" charset="0"/>
            </a:endParaRPr>
          </a:p>
        </p:txBody>
      </p:sp>
      <p:sp>
        <p:nvSpPr>
          <p:cNvPr id="8"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endParaRPr lang="zh-CN" altLang="en-US" b="1" dirty="0">
              <a:solidFill>
                <a:schemeClr val="bg1"/>
              </a:solidFill>
            </a:endParaRPr>
          </a:p>
        </p:txBody>
      </p:sp>
      <p:sp>
        <p:nvSpPr>
          <p:cNvPr id="3" name="矩形 2"/>
          <p:cNvSpPr/>
          <p:nvPr/>
        </p:nvSpPr>
        <p:spPr>
          <a:xfrm>
            <a:off x="477393" y="1238458"/>
            <a:ext cx="7718269" cy="707886"/>
          </a:xfrm>
          <a:prstGeom prst="rect">
            <a:avLst/>
          </a:prstGeom>
        </p:spPr>
        <p:txBody>
          <a:bodyPr wrap="square">
            <a:spAutoFit/>
          </a:bodyPr>
          <a:lstStyle/>
          <a:p>
            <a:r>
              <a:rPr lang="zh-CN" altLang="en-US" sz="2000" dirty="0">
                <a:solidFill>
                  <a:srgbClr val="000000"/>
                </a:solidFill>
                <a:latin typeface="MicrosoftYaHei"/>
              </a:rPr>
              <a:t>有时只想用表达式的类型来定义对象，为此</a:t>
            </a:r>
            <a:r>
              <a:rPr lang="en-US" altLang="zh-CN" sz="2000" dirty="0">
                <a:solidFill>
                  <a:srgbClr val="000000"/>
                </a:solidFill>
                <a:latin typeface="LMMono10-Regular-Identity-H"/>
              </a:rPr>
              <a:t>C++11 </a:t>
            </a:r>
            <a:r>
              <a:rPr lang="zh-CN" altLang="en-US" sz="2000" dirty="0">
                <a:solidFill>
                  <a:srgbClr val="000000"/>
                </a:solidFill>
                <a:latin typeface="MicrosoftYaHei"/>
              </a:rPr>
              <a:t>引入了</a:t>
            </a:r>
            <a:r>
              <a:rPr lang="en-US" altLang="zh-CN" sz="2000" dirty="0">
                <a:solidFill>
                  <a:srgbClr val="FF0000"/>
                </a:solidFill>
                <a:latin typeface="LMMono10-Regular-Identity-H"/>
              </a:rPr>
              <a:t>decltype</a:t>
            </a:r>
            <a:endParaRPr lang="en-US" altLang="zh-CN" sz="2000" dirty="0">
              <a:solidFill>
                <a:srgbClr val="FF0000"/>
              </a:solidFill>
              <a:latin typeface="LMMono10-Regular-Identity-H"/>
            </a:endParaRPr>
          </a:p>
          <a:p>
            <a:r>
              <a:rPr lang="zh-CN" altLang="en-US" sz="2000" dirty="0">
                <a:solidFill>
                  <a:srgbClr val="FF0000"/>
                </a:solidFill>
                <a:latin typeface="MicrosoftYaHei"/>
              </a:rPr>
              <a:t>关键字</a:t>
            </a:r>
            <a:r>
              <a:rPr lang="zh-CN" altLang="en-US" sz="2000" dirty="0">
                <a:solidFill>
                  <a:srgbClr val="000000"/>
                </a:solidFill>
                <a:latin typeface="MicrosoftYaHei"/>
              </a:rPr>
              <a:t>，它能够在不用计算表达式的情况下获取表达式的数据类型</a:t>
            </a:r>
            <a:endParaRPr lang="zh-CN" altLang="en-US" sz="2000" dirty="0"/>
          </a:p>
        </p:txBody>
      </p:sp>
      <p:sp>
        <p:nvSpPr>
          <p:cNvPr id="9" name="矩形: 圆角 17"/>
          <p:cNvSpPr/>
          <p:nvPr/>
        </p:nvSpPr>
        <p:spPr>
          <a:xfrm>
            <a:off x="235131" y="2581777"/>
            <a:ext cx="8704052" cy="1355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Consolas" panose="020B0609020204030204" pitchFamily="49" charset="0"/>
              </a:rPr>
              <a:t>int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0;</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decltype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j = 1; </a:t>
            </a:r>
            <a:r>
              <a:rPr lang="en-US" altLang="zh-CN" sz="2000" dirty="0">
                <a:solidFill>
                  <a:srgbClr val="008000"/>
                </a:solidFill>
                <a:latin typeface="Consolas" panose="020B0609020204030204" pitchFamily="49" charset="0"/>
              </a:rPr>
              <a:t>//j </a:t>
            </a:r>
            <a:r>
              <a:rPr lang="zh-CN" altLang="en-US" sz="2000" dirty="0">
                <a:solidFill>
                  <a:srgbClr val="008000"/>
                </a:solidFill>
                <a:latin typeface="Consolas" panose="020B0609020204030204" pitchFamily="49" charset="0"/>
                <a:ea typeface="仿宋" panose="02010609060101010101" pitchFamily="49" charset="-122"/>
              </a:rPr>
              <a:t>为</a:t>
            </a:r>
            <a:r>
              <a:rPr lang="en-US" altLang="zh-CN" sz="2000" dirty="0">
                <a:solidFill>
                  <a:srgbClr val="008000"/>
                </a:solidFill>
                <a:latin typeface="Consolas" panose="020B0609020204030204" pitchFamily="49" charset="0"/>
                <a:ea typeface="仿宋" panose="02010609060101010101" pitchFamily="49" charset="-122"/>
              </a:rPr>
              <a:t>int </a:t>
            </a:r>
            <a:r>
              <a:rPr lang="zh-CN" altLang="en-US" sz="2000" dirty="0">
                <a:solidFill>
                  <a:srgbClr val="008000"/>
                </a:solidFill>
                <a:latin typeface="Consolas" panose="020B0609020204030204" pitchFamily="49" charset="0"/>
                <a:ea typeface="仿宋" panose="02010609060101010101" pitchFamily="49" charset="-122"/>
              </a:rPr>
              <a:t>类型</a:t>
            </a:r>
            <a:endParaRPr lang="zh-CN" altLang="en-US" sz="2000" dirty="0">
              <a:solidFill>
                <a:srgbClr val="008000"/>
              </a:solidFill>
              <a:latin typeface="Consolas" panose="020B0609020204030204" pitchFamily="49" charset="0"/>
              <a:ea typeface="仿宋" panose="02010609060101010101" pitchFamily="49" charset="-122"/>
            </a:endParaRPr>
          </a:p>
          <a:p>
            <a:r>
              <a:rPr lang="en-US" altLang="zh-CN" sz="2000" dirty="0">
                <a:solidFill>
                  <a:srgbClr val="000000"/>
                </a:solidFill>
                <a:latin typeface="Consolas" panose="020B0609020204030204" pitchFamily="49" charset="0"/>
              </a:rPr>
              <a:t>decltype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j) k = 0; </a:t>
            </a:r>
            <a:r>
              <a:rPr lang="en-US" altLang="zh-CN" sz="2000" dirty="0">
                <a:solidFill>
                  <a:srgbClr val="008000"/>
                </a:solidFill>
                <a:latin typeface="Consolas" panose="020B0609020204030204" pitchFamily="49" charset="0"/>
              </a:rPr>
              <a:t>//k </a:t>
            </a:r>
            <a:r>
              <a:rPr lang="zh-CN" altLang="en-US" sz="2000" dirty="0">
                <a:solidFill>
                  <a:srgbClr val="008000"/>
                </a:solidFill>
                <a:latin typeface="Consolas" panose="020B0609020204030204" pitchFamily="49" charset="0"/>
                <a:ea typeface="仿宋" panose="02010609060101010101" pitchFamily="49" charset="-122"/>
              </a:rPr>
              <a:t>为</a:t>
            </a:r>
            <a:r>
              <a:rPr lang="en-US" altLang="zh-CN" sz="2000" dirty="0">
                <a:solidFill>
                  <a:srgbClr val="008000"/>
                </a:solidFill>
                <a:latin typeface="Consolas" panose="020B0609020204030204" pitchFamily="49" charset="0"/>
                <a:ea typeface="仿宋" panose="02010609060101010101" pitchFamily="49" charset="-122"/>
              </a:rPr>
              <a:t>int </a:t>
            </a:r>
            <a:r>
              <a:rPr lang="zh-CN" altLang="en-US" sz="2000" dirty="0">
                <a:solidFill>
                  <a:srgbClr val="008000"/>
                </a:solidFill>
                <a:latin typeface="Consolas" panose="020B0609020204030204" pitchFamily="49" charset="0"/>
                <a:ea typeface="仿宋" panose="02010609060101010101" pitchFamily="49" charset="-122"/>
              </a:rPr>
              <a:t>类型</a:t>
            </a:r>
            <a:endParaRPr lang="zh-CN" altLang="en-US" sz="2000" dirty="0">
              <a:latin typeface="Consolas" panose="020B0609020204030204" pitchFamily="49" charset="0"/>
            </a:endParaRPr>
          </a:p>
        </p:txBody>
      </p:sp>
      <p:sp>
        <p:nvSpPr>
          <p:cNvPr id="10" name="矩形: 圆顶角 9"/>
          <p:cNvSpPr/>
          <p:nvPr/>
        </p:nvSpPr>
        <p:spPr>
          <a:xfrm>
            <a:off x="235131" y="2170954"/>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14" name="矩形: 圆顶角 13"/>
          <p:cNvSpPr/>
          <p:nvPr/>
        </p:nvSpPr>
        <p:spPr>
          <a:xfrm>
            <a:off x="235131" y="4375747"/>
            <a:ext cx="870405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15" name="矩形: 圆角 17"/>
          <p:cNvSpPr/>
          <p:nvPr/>
        </p:nvSpPr>
        <p:spPr>
          <a:xfrm>
            <a:off x="235131" y="480281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2000" dirty="0">
                <a:solidFill>
                  <a:schemeClr val="tx1"/>
                </a:solidFill>
                <a:latin typeface="Consolas" panose="020B0609020204030204" pitchFamily="49" charset="0"/>
              </a:rPr>
              <a:t>decltype </a:t>
            </a:r>
            <a:r>
              <a:rPr lang="zh-CN" altLang="en-US" sz="2000" dirty="0">
                <a:solidFill>
                  <a:schemeClr val="tx1"/>
                </a:solidFill>
                <a:latin typeface="Consolas" panose="020B0609020204030204" pitchFamily="49" charset="0"/>
              </a:rPr>
              <a:t>分析</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j </a:t>
            </a:r>
            <a:r>
              <a:rPr lang="zh-CN" altLang="en-US" sz="2000" dirty="0">
                <a:solidFill>
                  <a:schemeClr val="tx1"/>
                </a:solidFill>
                <a:latin typeface="Consolas" panose="020B0609020204030204" pitchFamily="49" charset="0"/>
              </a:rPr>
              <a:t>的值的数据类型，但不会计算</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j </a:t>
            </a:r>
            <a:r>
              <a:rPr lang="zh-CN" altLang="en-US" sz="2000" dirty="0">
                <a:solidFill>
                  <a:schemeClr val="tx1"/>
                </a:solidFill>
                <a:latin typeface="Consolas" panose="020B0609020204030204" pitchFamily="49" charset="0"/>
              </a:rPr>
              <a:t>的值。</a:t>
            </a:r>
            <a:endParaRPr lang="en-US" altLang="zh-CN" sz="2000" dirty="0">
              <a:solidFill>
                <a:schemeClr val="tx1"/>
              </a:solidFill>
            </a:endParaRPr>
          </a:p>
        </p:txBody>
      </p:sp>
      <p:sp>
        <p:nvSpPr>
          <p:cNvPr id="8"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sp>
        <p:nvSpPr>
          <p:cNvPr id="18" name="矩形: 圆顶角 17"/>
          <p:cNvSpPr/>
          <p:nvPr/>
        </p:nvSpPr>
        <p:spPr>
          <a:xfrm>
            <a:off x="219974" y="2507361"/>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endParaRPr lang="zh-CN" altLang="en-US" sz="2400" dirty="0"/>
          </a:p>
        </p:txBody>
      </p:sp>
      <p:sp>
        <p:nvSpPr>
          <p:cNvPr id="19" name="矩形: 圆角 17"/>
          <p:cNvSpPr/>
          <p:nvPr/>
        </p:nvSpPr>
        <p:spPr>
          <a:xfrm>
            <a:off x="219974" y="3075870"/>
            <a:ext cx="8704052" cy="17088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理解基本数据类型的内存结构；</a:t>
            </a: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理解对象的基本属性；</a:t>
            </a: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学会运用</a:t>
            </a:r>
            <a:r>
              <a:rPr lang="en-US" altLang="zh-CN" dirty="0">
                <a:solidFill>
                  <a:schemeClr val="tx1"/>
                </a:solidFill>
                <a:latin typeface="Consolas" panose="020B0609020204030204" pitchFamily="49" charset="0"/>
              </a:rPr>
              <a:t>const </a:t>
            </a:r>
            <a:r>
              <a:rPr lang="zh-CN" altLang="en-US" dirty="0">
                <a:solidFill>
                  <a:schemeClr val="tx1"/>
                </a:solidFill>
                <a:latin typeface="Consolas" panose="020B0609020204030204" pitchFamily="49" charset="0"/>
              </a:rPr>
              <a:t>修饰符和类型自动推导；</a:t>
            </a: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掌握表达式求值的基本方法。</a:t>
            </a:r>
            <a:endParaRPr lang="zh-CN" altLang="en-US" dirty="0">
              <a:solidFill>
                <a:schemeClr val="tx1"/>
              </a:solidFill>
              <a:latin typeface="Consolas" panose="020B0609020204030204" pitchFamily="49" charset="0"/>
            </a:endParaRPr>
          </a:p>
        </p:txBody>
      </p:sp>
      <p:sp>
        <p:nvSpPr>
          <p:cNvPr id="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顶角 11"/>
          <p:cNvSpPr/>
          <p:nvPr/>
        </p:nvSpPr>
        <p:spPr>
          <a:xfrm>
            <a:off x="222069" y="2336745"/>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Consolas" panose="020B0609020204030204" pitchFamily="49" charset="0"/>
              </a:rPr>
              <a:t>auto</a:t>
            </a:r>
            <a:endParaRPr lang="zh-CN" altLang="en-US" sz="2000" dirty="0">
              <a:latin typeface="Consolas" panose="020B0609020204030204" pitchFamily="49" charset="0"/>
            </a:endParaRPr>
          </a:p>
        </p:txBody>
      </p:sp>
      <p:sp>
        <p:nvSpPr>
          <p:cNvPr id="13" name="矩形: 圆角 17"/>
          <p:cNvSpPr/>
          <p:nvPr/>
        </p:nvSpPr>
        <p:spPr>
          <a:xfrm>
            <a:off x="222069" y="2789974"/>
            <a:ext cx="4158994" cy="23083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endParaRPr lang="en-US" altLang="zh-CN" dirty="0">
              <a:solidFill>
                <a:srgbClr val="0000FF"/>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zh-CN" altLang="en-US" dirty="0">
                <a:solidFill>
                  <a:srgbClr val="000000"/>
                </a:solidFill>
                <a:latin typeface="Consolas" panose="020B0609020204030204" pitchFamily="49" charset="0"/>
                <a:ea typeface="仿宋" panose="02010609060101010101" pitchFamily="49" charset="-122"/>
              </a:rPr>
              <a:t>将忽略掉</a:t>
            </a:r>
            <a:r>
              <a:rPr lang="en-US" altLang="zh-CN" dirty="0">
                <a:solidFill>
                  <a:srgbClr val="0000FF"/>
                </a:solidFill>
                <a:latin typeface="Consolas" panose="020B0609020204030204" pitchFamily="49" charset="0"/>
                <a:ea typeface="仿宋" panose="02010609060101010101" pitchFamily="49" charset="-122"/>
              </a:rPr>
              <a:t>const</a:t>
            </a:r>
            <a:r>
              <a:rPr lang="zh-CN" altLang="en-US" dirty="0">
                <a:solidFill>
                  <a:srgbClr val="000000"/>
                </a:solidFill>
                <a:latin typeface="Consolas" panose="020B0609020204030204" pitchFamily="49" charset="0"/>
                <a:ea typeface="仿宋" panose="02010609060101010101" pitchFamily="49" charset="-122"/>
              </a:rPr>
              <a:t>属性</a:t>
            </a:r>
            <a:endParaRPr lang="zh-CN" altLang="en-US" dirty="0">
              <a:solidFill>
                <a:srgbClr val="000000"/>
              </a:solidFill>
              <a:latin typeface="Consolas" panose="020B0609020204030204" pitchFamily="49" charset="0"/>
              <a:ea typeface="仿宋" panose="02010609060101010101" pitchFamily="49" charset="-122"/>
            </a:endParaRPr>
          </a:p>
          <a:p>
            <a:r>
              <a:rPr lang="en-US" altLang="zh-CN" dirty="0">
                <a:solidFill>
                  <a:srgbClr val="0000FF"/>
                </a:solidFill>
                <a:latin typeface="Consolas" panose="020B0609020204030204" pitchFamily="49" charset="0"/>
              </a:rPr>
              <a:t>const double </a:t>
            </a:r>
            <a:r>
              <a:rPr lang="en-US" altLang="zh-CN" dirty="0">
                <a:solidFill>
                  <a:srgbClr val="000000"/>
                </a:solidFill>
                <a:latin typeface="Consolas" panose="020B0609020204030204" pitchFamily="49" charset="0"/>
              </a:rPr>
              <a:t>pi=3.14159;</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 </a:t>
            </a:r>
            <a:r>
              <a:rPr lang="en-US" altLang="zh-CN" dirty="0">
                <a:solidFill>
                  <a:srgbClr val="000000"/>
                </a:solidFill>
                <a:latin typeface="Consolas" panose="020B0609020204030204" pitchFamily="49" charset="0"/>
              </a:rPr>
              <a:t>rad=pi;</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仿宋" panose="02010609060101010101" pitchFamily="49" charset="-122"/>
              </a:rPr>
              <a:t>是一个</a:t>
            </a:r>
            <a:r>
              <a:rPr lang="en-US" altLang="zh-CN" dirty="0">
                <a:solidFill>
                  <a:srgbClr val="008000"/>
                </a:solidFill>
                <a:latin typeface="Consolas" panose="020B0609020204030204" pitchFamily="49" charset="0"/>
                <a:ea typeface="仿宋" panose="02010609060101010101" pitchFamily="49" charset="-122"/>
              </a:rPr>
              <a:t>double</a:t>
            </a:r>
            <a:r>
              <a:rPr lang="zh-CN" altLang="en-US" dirty="0">
                <a:solidFill>
                  <a:srgbClr val="008000"/>
                </a:solidFill>
                <a:latin typeface="Consolas" panose="020B0609020204030204" pitchFamily="49" charset="0"/>
                <a:ea typeface="仿宋" panose="02010609060101010101" pitchFamily="49" charset="-122"/>
              </a:rPr>
              <a:t>类型数</a:t>
            </a:r>
            <a:endParaRPr lang="zh-CN" altLang="en-US" dirty="0">
              <a:solidFill>
                <a:srgbClr val="008000"/>
              </a:solidFill>
              <a:latin typeface="Consolas" panose="020B0609020204030204" pitchFamily="49" charset="0"/>
              <a:ea typeface="仿宋" panose="02010609060101010101" pitchFamily="49" charset="-122"/>
            </a:endParaRPr>
          </a:p>
          <a:p>
            <a:r>
              <a:rPr lang="en-US" altLang="zh-CN" dirty="0">
                <a:solidFill>
                  <a:srgbClr val="0000FF"/>
                </a:solidFill>
                <a:latin typeface="Consolas" panose="020B0609020204030204" pitchFamily="49" charset="0"/>
              </a:rPr>
              <a:t>const auto </a:t>
            </a:r>
            <a:r>
              <a:rPr lang="en-US" altLang="zh-CN" dirty="0">
                <a:solidFill>
                  <a:srgbClr val="000000"/>
                </a:solidFill>
                <a:latin typeface="Consolas" panose="020B0609020204030204" pitchFamily="49" charset="0"/>
              </a:rPr>
              <a:t>rad=pi;</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仿宋" panose="02010609060101010101" pitchFamily="49" charset="-122"/>
              </a:rPr>
              <a:t>是</a:t>
            </a:r>
            <a:r>
              <a:rPr lang="en-US" altLang="zh-CN" dirty="0">
                <a:solidFill>
                  <a:srgbClr val="008000"/>
                </a:solidFill>
                <a:latin typeface="Consolas" panose="020B0609020204030204" pitchFamily="49" charset="0"/>
                <a:ea typeface="仿宋" panose="02010609060101010101" pitchFamily="49" charset="-122"/>
              </a:rPr>
              <a:t>const double</a:t>
            </a:r>
            <a:r>
              <a:rPr lang="zh-CN" altLang="en-US" dirty="0">
                <a:solidFill>
                  <a:srgbClr val="008000"/>
                </a:solidFill>
                <a:latin typeface="Consolas" panose="020B0609020204030204" pitchFamily="49" charset="0"/>
                <a:ea typeface="仿宋" panose="02010609060101010101" pitchFamily="49" charset="-122"/>
              </a:rPr>
              <a:t>类型</a:t>
            </a:r>
            <a:endParaRPr lang="en-US" altLang="zh-CN" dirty="0">
              <a:solidFill>
                <a:srgbClr val="008000"/>
              </a:solidFill>
              <a:latin typeface="Consolas" panose="020B0609020204030204" pitchFamily="49" charset="0"/>
              <a:ea typeface="仿宋" panose="02010609060101010101" pitchFamily="49" charset="-122"/>
            </a:endParaRPr>
          </a:p>
          <a:p>
            <a:endParaRPr lang="zh-CN" altLang="en-US" dirty="0">
              <a:latin typeface="Consolas" panose="020B0609020204030204" pitchFamily="49" charset="0"/>
            </a:endParaRPr>
          </a:p>
        </p:txBody>
      </p:sp>
      <p:sp>
        <p:nvSpPr>
          <p:cNvPr id="9" name="矩形: 圆顶角 8"/>
          <p:cNvSpPr/>
          <p:nvPr/>
        </p:nvSpPr>
        <p:spPr>
          <a:xfrm>
            <a:off x="4762939" y="2340889"/>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decltype</a:t>
            </a:r>
            <a:endParaRPr lang="zh-CN" altLang="en-US" sz="2000" dirty="0"/>
          </a:p>
        </p:txBody>
      </p:sp>
      <p:sp>
        <p:nvSpPr>
          <p:cNvPr id="15" name="矩形: 圆角 17"/>
          <p:cNvSpPr/>
          <p:nvPr/>
        </p:nvSpPr>
        <p:spPr>
          <a:xfrm>
            <a:off x="4762939" y="2794118"/>
            <a:ext cx="4158994" cy="1848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decltype</a:t>
            </a:r>
            <a:r>
              <a:rPr lang="zh-CN" altLang="en-US" dirty="0">
                <a:solidFill>
                  <a:srgbClr val="000000"/>
                </a:solidFill>
                <a:latin typeface="Consolas" panose="020B0609020204030204" pitchFamily="49" charset="0"/>
                <a:ea typeface="仿宋" panose="02010609060101010101" pitchFamily="49" charset="-122"/>
              </a:rPr>
              <a:t>将不会忽略</a:t>
            </a:r>
            <a:r>
              <a:rPr lang="en-US" altLang="zh-CN" dirty="0">
                <a:solidFill>
                  <a:srgbClr val="0000FF"/>
                </a:solidFill>
                <a:latin typeface="Consolas" panose="020B0609020204030204" pitchFamily="49" charset="0"/>
                <a:ea typeface="仿宋" panose="02010609060101010101" pitchFamily="49" charset="-122"/>
              </a:rPr>
              <a:t>const</a:t>
            </a:r>
            <a:r>
              <a:rPr lang="zh-CN" altLang="en-US" dirty="0">
                <a:solidFill>
                  <a:srgbClr val="000000"/>
                </a:solidFill>
                <a:latin typeface="Consolas" panose="020B0609020204030204" pitchFamily="49" charset="0"/>
                <a:ea typeface="仿宋" panose="02010609060101010101" pitchFamily="49" charset="-122"/>
              </a:rPr>
              <a:t>属性</a:t>
            </a:r>
            <a:endParaRPr lang="zh-CN" altLang="en-US" dirty="0">
              <a:solidFill>
                <a:srgbClr val="000000"/>
              </a:solidFill>
              <a:latin typeface="Consolas" panose="020B0609020204030204" pitchFamily="49" charset="0"/>
              <a:ea typeface="仿宋" panose="02010609060101010101" pitchFamily="49" charset="-122"/>
            </a:endParaRPr>
          </a:p>
          <a:p>
            <a:r>
              <a:rPr lang="en-US" altLang="zh-CN" dirty="0">
                <a:solidFill>
                  <a:srgbClr val="0000FF"/>
                </a:solidFill>
                <a:latin typeface="Consolas" panose="020B0609020204030204" pitchFamily="49" charset="0"/>
              </a:rPr>
              <a:t>const double </a:t>
            </a:r>
            <a:r>
              <a:rPr lang="en-US" altLang="zh-CN" dirty="0">
                <a:solidFill>
                  <a:srgbClr val="000000"/>
                </a:solidFill>
                <a:latin typeface="Consolas" panose="020B0609020204030204" pitchFamily="49" charset="0"/>
              </a:rPr>
              <a:t>pi=3.14159;</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decltype (pi) rad=1.0;</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仿宋" panose="02010609060101010101" pitchFamily="49" charset="-122"/>
              </a:rPr>
              <a:t>为</a:t>
            </a:r>
            <a:r>
              <a:rPr lang="en-US" altLang="zh-CN" dirty="0">
                <a:solidFill>
                  <a:srgbClr val="008000"/>
                </a:solidFill>
                <a:latin typeface="Consolas" panose="020B0609020204030204" pitchFamily="49" charset="0"/>
                <a:ea typeface="仿宋" panose="02010609060101010101" pitchFamily="49" charset="-122"/>
              </a:rPr>
              <a:t>const double</a:t>
            </a:r>
            <a:r>
              <a:rPr lang="zh-CN" altLang="en-US" dirty="0">
                <a:solidFill>
                  <a:srgbClr val="008000"/>
                </a:solidFill>
                <a:latin typeface="Consolas" panose="020B0609020204030204" pitchFamily="49" charset="0"/>
                <a:ea typeface="仿宋" panose="02010609060101010101" pitchFamily="49" charset="-122"/>
              </a:rPr>
              <a:t>类型</a:t>
            </a:r>
            <a:endParaRPr lang="zh-CN" altLang="en-US" dirty="0">
              <a:latin typeface="Consolas" panose="020B0609020204030204" pitchFamily="49" charset="0"/>
            </a:endParaRPr>
          </a:p>
          <a:p>
            <a:pPr>
              <a:lnSpc>
                <a:spcPct val="150000"/>
              </a:lnSpc>
              <a:buClr>
                <a:srgbClr val="151DC1"/>
              </a:buClr>
            </a:pPr>
            <a:endParaRPr lang="zh-CN" altLang="en-US" dirty="0">
              <a:solidFill>
                <a:schemeClr val="tx1"/>
              </a:solidFill>
              <a:latin typeface="Consolas" panose="020B0609020204030204" pitchFamily="49" charset="0"/>
            </a:endParaRPr>
          </a:p>
        </p:txBody>
      </p:sp>
      <p:sp>
        <p:nvSpPr>
          <p:cNvPr id="2" name="矩形 1"/>
          <p:cNvSpPr/>
          <p:nvPr/>
        </p:nvSpPr>
        <p:spPr>
          <a:xfrm>
            <a:off x="1894226" y="1632959"/>
            <a:ext cx="4582986" cy="369332"/>
          </a:xfrm>
          <a:prstGeom prst="rect">
            <a:avLst/>
          </a:prstGeom>
        </p:spPr>
        <p:txBody>
          <a:bodyPr wrap="none">
            <a:spAutoFit/>
          </a:bodyPr>
          <a:lstStyle/>
          <a:p>
            <a:r>
              <a:rPr lang="zh-CN" altLang="en-US" dirty="0"/>
              <a:t>当</a:t>
            </a:r>
            <a:r>
              <a:rPr lang="en-US" altLang="zh-CN" dirty="0"/>
              <a:t>auto </a:t>
            </a:r>
            <a:r>
              <a:rPr lang="zh-CN" altLang="en-US" dirty="0"/>
              <a:t>和 </a:t>
            </a:r>
            <a:r>
              <a:rPr lang="en-US" altLang="zh-CN" dirty="0"/>
              <a:t>decltype </a:t>
            </a:r>
            <a:r>
              <a:rPr lang="zh-CN" altLang="en-US" dirty="0"/>
              <a:t>遇到</a:t>
            </a:r>
            <a:r>
              <a:rPr lang="en-US" altLang="zh-CN" dirty="0"/>
              <a:t>const </a:t>
            </a:r>
            <a:r>
              <a:rPr lang="zh-CN" altLang="en-US" dirty="0"/>
              <a:t>会怎样呢？</a:t>
            </a:r>
            <a:endParaRPr lang="zh-CN" altLang="en-US" dirty="0"/>
          </a:p>
        </p:txBody>
      </p:sp>
      <p:sp>
        <p:nvSpPr>
          <p:cNvPr id="16" name="文本框 15"/>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endParaRPr lang="zh-CN" altLang="en-US" b="1" dirty="0">
              <a:solidFill>
                <a:schemeClr val="bg1"/>
              </a:solidFill>
            </a:endParaRPr>
          </a:p>
        </p:txBody>
      </p:sp>
      <p:sp>
        <p:nvSpPr>
          <p:cNvPr id="8"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35131" y="1432415"/>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表达式</a:t>
            </a:r>
            <a:endParaRPr lang="zh-CN" altLang="en-US" sz="2000" dirty="0"/>
          </a:p>
        </p:txBody>
      </p:sp>
      <p:sp>
        <p:nvSpPr>
          <p:cNvPr id="11" name="矩形: 圆角 17"/>
          <p:cNvSpPr/>
          <p:nvPr/>
        </p:nvSpPr>
        <p:spPr>
          <a:xfrm>
            <a:off x="235131" y="1885644"/>
            <a:ext cx="8699862" cy="23462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表达式是由</a:t>
            </a:r>
            <a:r>
              <a:rPr lang="zh-CN" altLang="en-US" sz="2000" dirty="0">
                <a:solidFill>
                  <a:srgbClr val="FF0000"/>
                </a:solidFill>
              </a:rPr>
              <a:t>运算符</a:t>
            </a:r>
            <a:r>
              <a:rPr lang="zh-CN" altLang="en-US" sz="2000" dirty="0">
                <a:solidFill>
                  <a:schemeClr val="tx1"/>
                </a:solidFill>
              </a:rPr>
              <a:t>和</a:t>
            </a:r>
            <a:r>
              <a:rPr lang="zh-CN" altLang="en-US" sz="2000" dirty="0">
                <a:solidFill>
                  <a:srgbClr val="FF0000"/>
                </a:solidFill>
              </a:rPr>
              <a:t>操作对象</a:t>
            </a:r>
            <a:r>
              <a:rPr lang="zh-CN" altLang="en-US" sz="2000" dirty="0">
                <a:solidFill>
                  <a:schemeClr val="tx1"/>
                </a:solidFill>
              </a:rPr>
              <a:t>组成的式子。如：</a:t>
            </a:r>
            <a:r>
              <a:rPr lang="en-US" altLang="zh-CN" sz="2000" dirty="0">
                <a:solidFill>
                  <a:schemeClr val="tx1"/>
                </a:solidFill>
              </a:rPr>
              <a:t>1 + 2 * 3</a:t>
            </a:r>
            <a:endParaRPr lang="en-US" altLang="zh-CN" sz="2000" dirty="0">
              <a:solidFill>
                <a:schemeClr val="tx1"/>
              </a:solidFill>
            </a:endParaRPr>
          </a:p>
          <a:p>
            <a:pPr marL="342900" indent="-342900">
              <a:lnSpc>
                <a:spcPct val="150000"/>
              </a:lnSpc>
              <a:buClr>
                <a:srgbClr val="151DC1"/>
              </a:buClr>
              <a:buFont typeface="Arial" panose="020B0604020202020204" pitchFamily="34" charset="0"/>
              <a:buChar char="•"/>
            </a:pPr>
            <a:r>
              <a:rPr lang="zh-CN" altLang="en-US" sz="2000" dirty="0">
                <a:solidFill>
                  <a:srgbClr val="FF0000"/>
                </a:solidFill>
              </a:rPr>
              <a:t>运算符</a:t>
            </a:r>
            <a:r>
              <a:rPr lang="zh-CN" altLang="en-US" sz="2000" dirty="0">
                <a:solidFill>
                  <a:schemeClr val="tx1"/>
                </a:solidFill>
              </a:rPr>
              <a:t>是用来运算或处理对象的符号</a:t>
            </a:r>
            <a:endParaRPr lang="zh-CN" altLang="en-US" sz="2000" dirty="0">
              <a:solidFill>
                <a:schemeClr val="tx1"/>
              </a:solidFill>
            </a:endParaRPr>
          </a:p>
          <a:p>
            <a:pPr marL="342900" indent="-342900">
              <a:lnSpc>
                <a:spcPct val="150000"/>
              </a:lnSpc>
              <a:buClr>
                <a:srgbClr val="151DC1"/>
              </a:buClr>
              <a:buFont typeface="Arial" panose="020B0604020202020204" pitchFamily="34" charset="0"/>
              <a:buChar char="•"/>
            </a:pPr>
            <a:r>
              <a:rPr lang="zh-CN" altLang="en-US" sz="2000" dirty="0">
                <a:solidFill>
                  <a:srgbClr val="FF0000"/>
                </a:solidFill>
              </a:rPr>
              <a:t>操作对象</a:t>
            </a:r>
            <a:r>
              <a:rPr lang="zh-CN" altLang="en-US" sz="2000" dirty="0">
                <a:solidFill>
                  <a:schemeClr val="tx1"/>
                </a:solidFill>
              </a:rPr>
              <a:t>指参与运算的对象</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表达式都有一个值，要么是</a:t>
            </a:r>
            <a:r>
              <a:rPr lang="zh-CN" altLang="en-US" sz="2000" dirty="0">
                <a:solidFill>
                  <a:srgbClr val="FF0000"/>
                </a:solidFill>
              </a:rPr>
              <a:t>左值</a:t>
            </a:r>
            <a:r>
              <a:rPr lang="zh-CN" altLang="en-US" sz="2000" dirty="0">
                <a:solidFill>
                  <a:schemeClr val="tx1"/>
                </a:solidFill>
              </a:rPr>
              <a:t>，要么是</a:t>
            </a:r>
            <a:r>
              <a:rPr lang="zh-CN" altLang="en-US" sz="2000" dirty="0">
                <a:solidFill>
                  <a:srgbClr val="FF0000"/>
                </a:solidFill>
              </a:rPr>
              <a:t>右值</a:t>
            </a:r>
            <a:endParaRPr lang="zh-CN" altLang="en-US" sz="2000" dirty="0">
              <a:solidFill>
                <a:srgbClr val="FF0000"/>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含有多个运算符的表达式称为复合表达式</a:t>
            </a:r>
            <a:endParaRPr lang="zh-CN" altLang="en-US" sz="2000" dirty="0">
              <a:solidFill>
                <a:schemeClr val="tx1"/>
              </a:solidFill>
            </a:endParaRPr>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endParaRPr lang="zh-CN" altLang="en-US" b="1" dirty="0">
              <a:solidFill>
                <a:schemeClr val="bg1"/>
              </a:solidFill>
            </a:endParaRPr>
          </a:p>
        </p:txBody>
      </p:sp>
      <p:sp>
        <p:nvSpPr>
          <p:cNvPr id="15" name="矩形: 圆顶角 14"/>
          <p:cNvSpPr/>
          <p:nvPr/>
        </p:nvSpPr>
        <p:spPr>
          <a:xfrm>
            <a:off x="275324" y="4585361"/>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运算符分类</a:t>
            </a:r>
            <a:endParaRPr lang="zh-CN" altLang="en-US" sz="2000" dirty="0"/>
          </a:p>
        </p:txBody>
      </p:sp>
      <p:sp>
        <p:nvSpPr>
          <p:cNvPr id="16" name="矩形: 圆角 17"/>
          <p:cNvSpPr/>
          <p:nvPr/>
        </p:nvSpPr>
        <p:spPr>
          <a:xfrm>
            <a:off x="275324" y="5038590"/>
            <a:ext cx="8699862" cy="9652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chemeClr val="tx1"/>
                </a:solidFill>
                <a:latin typeface="Consolas" panose="020B0609020204030204" pitchFamily="49" charset="0"/>
              </a:rPr>
              <a:t>根据操作对象个数，分为：单目运算符、双目运算符和三目运算符</a:t>
            </a:r>
            <a:endParaRPr lang="zh-CN" altLang="en-US" sz="20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latin typeface="Consolas" panose="020B0609020204030204" pitchFamily="49" charset="0"/>
              </a:rPr>
              <a:t>根据功能运算，分为：算术运算符、赋值运算符、条件运算符等</a:t>
            </a:r>
            <a:endParaRPr lang="zh-CN" altLang="en-US" sz="2000" dirty="0">
              <a:solidFill>
                <a:schemeClr val="tx1"/>
              </a:solidFill>
              <a:latin typeface="Consolas" panose="020B0609020204030204" pitchFamily="49" charset="0"/>
            </a:endParaRPr>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35131" y="1432415"/>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左值和右值</a:t>
            </a:r>
            <a:endParaRPr lang="zh-CN" altLang="en-US" sz="2000" dirty="0"/>
          </a:p>
        </p:txBody>
      </p:sp>
      <p:sp>
        <p:nvSpPr>
          <p:cNvPr id="11" name="矩形: 圆角 17"/>
          <p:cNvSpPr/>
          <p:nvPr/>
        </p:nvSpPr>
        <p:spPr>
          <a:xfrm>
            <a:off x="235131" y="1885644"/>
            <a:ext cx="8699862" cy="23462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左值所在的内存空间的地址是可以获取的（使用取址符</a:t>
            </a:r>
            <a:r>
              <a:rPr lang="en-US" altLang="zh-CN" sz="2000" dirty="0">
                <a:solidFill>
                  <a:schemeClr val="tx1"/>
                </a:solidFill>
              </a:rPr>
              <a:t>&amp;</a:t>
            </a:r>
            <a:r>
              <a:rPr lang="zh-CN" altLang="en-US" sz="2000" dirty="0">
                <a:solidFill>
                  <a:schemeClr val="tx1"/>
                </a:solidFill>
              </a:rPr>
              <a:t>），但右值的地址是无法得到的</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左值对象由程序员创建并命名，具有持久性。右值对象中除了字面值常量以外，都是</a:t>
            </a:r>
            <a:r>
              <a:rPr lang="zh-CN" altLang="en-US" sz="2000" dirty="0">
                <a:solidFill>
                  <a:srgbClr val="FF0000"/>
                </a:solidFill>
              </a:rPr>
              <a:t>临时对象</a:t>
            </a:r>
            <a:endParaRPr lang="zh-CN" altLang="en-US" sz="2000" dirty="0">
              <a:solidFill>
                <a:srgbClr val="FF0000"/>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一般来说，右值只能在</a:t>
            </a:r>
            <a:r>
              <a:rPr lang="en-US" altLang="zh-CN" sz="2000" dirty="0">
                <a:solidFill>
                  <a:schemeClr val="tx1"/>
                </a:solidFill>
              </a:rPr>
              <a:t>= </a:t>
            </a:r>
            <a:r>
              <a:rPr lang="zh-CN" altLang="en-US" sz="2000" dirty="0">
                <a:solidFill>
                  <a:schemeClr val="tx1"/>
                </a:solidFill>
              </a:rPr>
              <a:t>符号右边，左值没有限制</a:t>
            </a:r>
            <a:endParaRPr lang="zh-CN" altLang="en-US" sz="2000" dirty="0">
              <a:solidFill>
                <a:schemeClr val="tx1"/>
              </a:solidFill>
            </a:endParaRPr>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endParaRPr lang="zh-CN" altLang="en-US" b="1" dirty="0">
              <a:solidFill>
                <a:schemeClr val="bg1"/>
              </a:solidFill>
            </a:endParaRPr>
          </a:p>
        </p:txBody>
      </p:sp>
      <p:sp>
        <p:nvSpPr>
          <p:cNvPr id="7" name="矩形: 圆角 17"/>
          <p:cNvSpPr/>
          <p:nvPr/>
        </p:nvSpPr>
        <p:spPr>
          <a:xfrm>
            <a:off x="235131" y="4696955"/>
            <a:ext cx="8704052" cy="21213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正确：用右值常量</a:t>
            </a:r>
            <a:r>
              <a:rPr lang="en-US" altLang="zh-CN" sz="1600" dirty="0">
                <a:solidFill>
                  <a:srgbClr val="008000"/>
                </a:solidFill>
                <a:latin typeface="Consolas" panose="020B0609020204030204" pitchFamily="49" charset="0"/>
                <a:ea typeface="仿宋" panose="02010609060101010101" pitchFamily="49" charset="-122"/>
              </a:rPr>
              <a:t>0 </a:t>
            </a:r>
            <a:r>
              <a:rPr lang="zh-CN" altLang="en-US" sz="1600" dirty="0">
                <a:solidFill>
                  <a:srgbClr val="008000"/>
                </a:solidFill>
                <a:latin typeface="Consolas" panose="020B0609020204030204" pitchFamily="49" charset="0"/>
                <a:ea typeface="仿宋" panose="02010609060101010101" pitchFamily="49" charset="-122"/>
              </a:rPr>
              <a:t>初始化左值对象</a:t>
            </a:r>
            <a:r>
              <a:rPr lang="en-US" altLang="zh-CN" sz="1600" dirty="0" err="1">
                <a:solidFill>
                  <a:srgbClr val="008000"/>
                </a:solidFill>
                <a:latin typeface="Consolas" panose="020B0609020204030204" pitchFamily="49" charset="0"/>
                <a:ea typeface="仿宋" panose="02010609060101010101" pitchFamily="49" charset="-122"/>
              </a:rPr>
              <a:t>i</a:t>
            </a:r>
            <a:endParaRPr lang="en-US" altLang="zh-CN"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00"/>
                </a:solidFill>
                <a:latin typeface="Consolas" panose="020B0609020204030204" pitchFamily="49" charset="0"/>
              </a:rPr>
              <a:t>10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错误</a:t>
            </a:r>
            <a:r>
              <a:rPr lang="en-US" altLang="zh-CN" sz="1600" dirty="0">
                <a:solidFill>
                  <a:srgbClr val="008000"/>
                </a:solidFill>
                <a:latin typeface="Consolas" panose="020B0609020204030204" pitchFamily="49" charset="0"/>
                <a:ea typeface="仿宋" panose="02010609060101010101" pitchFamily="49" charset="-122"/>
              </a:rPr>
              <a:t>:</a:t>
            </a:r>
            <a:r>
              <a:rPr lang="zh-CN" altLang="en-US" sz="1600" dirty="0">
                <a:solidFill>
                  <a:srgbClr val="008000"/>
                </a:solidFill>
                <a:latin typeface="Consolas" panose="020B0609020204030204" pitchFamily="49" charset="0"/>
                <a:ea typeface="仿宋" panose="02010609060101010101" pitchFamily="49" charset="-122"/>
              </a:rPr>
              <a:t>赋值运算符左侧必须为左值</a:t>
            </a:r>
            <a:endParaRPr lang="zh-CN" altLang="en-US"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正确： 读取左值对象</a:t>
            </a:r>
            <a:r>
              <a:rPr lang="en-US" altLang="zh-CN" sz="1600" dirty="0" err="1">
                <a:solidFill>
                  <a:srgbClr val="008000"/>
                </a:solidFill>
                <a:latin typeface="Consolas" panose="020B0609020204030204" pitchFamily="49" charset="0"/>
                <a:ea typeface="仿宋" panose="02010609060101010101" pitchFamily="49" charset="-122"/>
              </a:rPr>
              <a:t>i</a:t>
            </a:r>
            <a:r>
              <a:rPr lang="zh-CN" altLang="en-US" sz="1600" dirty="0">
                <a:solidFill>
                  <a:srgbClr val="008000"/>
                </a:solidFill>
                <a:latin typeface="Consolas" panose="020B0609020204030204" pitchFamily="49" charset="0"/>
                <a:ea typeface="仿宋" panose="02010609060101010101" pitchFamily="49" charset="-122"/>
              </a:rPr>
              <a:t>的值初始化左值对象</a:t>
            </a:r>
            <a:r>
              <a:rPr lang="en-US" altLang="zh-CN" sz="1600" dirty="0">
                <a:solidFill>
                  <a:srgbClr val="008000"/>
                </a:solidFill>
                <a:latin typeface="Consolas" panose="020B0609020204030204" pitchFamily="49" charset="0"/>
                <a:ea typeface="仿宋" panose="02010609060101010101" pitchFamily="49" charset="-122"/>
              </a:rPr>
              <a:t>j</a:t>
            </a:r>
            <a:endParaRPr lang="en-US" altLang="zh-CN"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FF"/>
                </a:solidFill>
                <a:latin typeface="Consolas" panose="020B0609020204030204" pitchFamily="49" charset="0"/>
              </a:rPr>
              <a:t>const int </a:t>
            </a:r>
            <a:r>
              <a:rPr lang="en-US" altLang="zh-CN" sz="1600" dirty="0">
                <a:solidFill>
                  <a:srgbClr val="000000"/>
                </a:solidFill>
                <a:latin typeface="Consolas" panose="020B0609020204030204" pitchFamily="49" charset="0"/>
              </a:rPr>
              <a:t>N = 100;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正确： </a:t>
            </a:r>
            <a:r>
              <a:rPr lang="en-US" altLang="zh-CN" sz="1600" dirty="0">
                <a:solidFill>
                  <a:srgbClr val="008000"/>
                </a:solidFill>
                <a:latin typeface="Consolas" panose="020B0609020204030204" pitchFamily="49" charset="0"/>
                <a:ea typeface="仿宋" panose="02010609060101010101" pitchFamily="49" charset="-122"/>
              </a:rPr>
              <a:t>N </a:t>
            </a:r>
            <a:r>
              <a:rPr lang="zh-CN" altLang="en-US" sz="1600" dirty="0">
                <a:solidFill>
                  <a:srgbClr val="008000"/>
                </a:solidFill>
                <a:latin typeface="Consolas" panose="020B0609020204030204" pitchFamily="49" charset="0"/>
                <a:ea typeface="仿宋" panose="02010609060101010101" pitchFamily="49" charset="-122"/>
              </a:rPr>
              <a:t>为右值对象</a:t>
            </a:r>
            <a:endParaRPr lang="zh-CN" altLang="en-US" sz="1600" dirty="0">
              <a:solidFill>
                <a:srgbClr val="008000"/>
              </a:solidFill>
              <a:latin typeface="Consolas" panose="020B0609020204030204" pitchFamily="49" charset="0"/>
              <a:ea typeface="仿宋" panose="02010609060101010101" pitchFamily="49" charset="-122"/>
            </a:endParaRPr>
          </a:p>
          <a:p>
            <a:r>
              <a:rPr lang="en-US" altLang="zh-CN" sz="1600" dirty="0">
                <a:solidFill>
                  <a:srgbClr val="000000"/>
                </a:solidFill>
                <a:latin typeface="Consolas" panose="020B0609020204030204" pitchFamily="49" charset="0"/>
              </a:rPr>
              <a:t>N = 40;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错误：不能改变右值对象</a:t>
            </a:r>
            <a:r>
              <a:rPr lang="en-US" altLang="zh-CN" sz="1600" dirty="0">
                <a:solidFill>
                  <a:srgbClr val="008000"/>
                </a:solidFill>
                <a:latin typeface="Consolas" panose="020B0609020204030204" pitchFamily="49" charset="0"/>
                <a:ea typeface="仿宋" panose="02010609060101010101" pitchFamily="49" charset="-122"/>
              </a:rPr>
              <a:t>N </a:t>
            </a:r>
            <a:r>
              <a:rPr lang="zh-CN" altLang="en-US" sz="1600" dirty="0">
                <a:solidFill>
                  <a:srgbClr val="008000"/>
                </a:solidFill>
                <a:latin typeface="Consolas" panose="020B0609020204030204" pitchFamily="49" charset="0"/>
                <a:ea typeface="仿宋" panose="02010609060101010101" pitchFamily="49" charset="-122"/>
              </a:rPr>
              <a:t>的值</a:t>
            </a:r>
            <a:endParaRPr lang="zh-CN" altLang="en-US" sz="1600" dirty="0">
              <a:latin typeface="Consolas" panose="020B0609020204030204" pitchFamily="49" charset="0"/>
            </a:endParaRPr>
          </a:p>
        </p:txBody>
      </p:sp>
      <p:sp>
        <p:nvSpPr>
          <p:cNvPr id="8" name="矩形: 圆顶角 7"/>
          <p:cNvSpPr/>
          <p:nvPr/>
        </p:nvSpPr>
        <p:spPr>
          <a:xfrm>
            <a:off x="235131" y="4286132"/>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09005" y="1086233"/>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优先级和结合性</a:t>
            </a:r>
            <a:endParaRPr lang="zh-CN" altLang="en-US" sz="2000" dirty="0"/>
          </a:p>
        </p:txBody>
      </p:sp>
      <p:sp>
        <p:nvSpPr>
          <p:cNvPr id="11" name="矩形: 圆角 17"/>
          <p:cNvSpPr/>
          <p:nvPr/>
        </p:nvSpPr>
        <p:spPr>
          <a:xfrm>
            <a:off x="209005" y="1539462"/>
            <a:ext cx="8699862" cy="280794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rgbClr val="FF0000"/>
                </a:solidFill>
              </a:rPr>
              <a:t>优先级</a:t>
            </a:r>
            <a:r>
              <a:rPr lang="zh-CN" altLang="en-US" sz="2000" dirty="0">
                <a:solidFill>
                  <a:schemeClr val="tx1"/>
                </a:solidFill>
              </a:rPr>
              <a:t>和</a:t>
            </a:r>
            <a:r>
              <a:rPr lang="zh-CN" altLang="en-US" sz="2000" dirty="0">
                <a:solidFill>
                  <a:srgbClr val="FF0000"/>
                </a:solidFill>
              </a:rPr>
              <a:t>结合性</a:t>
            </a:r>
            <a:r>
              <a:rPr lang="zh-CN" altLang="en-US" sz="2000" dirty="0">
                <a:solidFill>
                  <a:schemeClr val="tx1"/>
                </a:solidFill>
              </a:rPr>
              <a:t>共同决定了运算中的优先关系</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rgbClr val="FF0000"/>
                </a:solidFill>
              </a:rPr>
              <a:t>优先级</a:t>
            </a:r>
            <a:r>
              <a:rPr lang="zh-CN" altLang="en-US" sz="2000" dirty="0">
                <a:solidFill>
                  <a:schemeClr val="tx1"/>
                </a:solidFill>
              </a:rPr>
              <a:t>：指不同运算符在运算中的优先关系。例如乘</a:t>
            </a:r>
            <a:r>
              <a:rPr lang="en-US" altLang="zh-CN" sz="2000" dirty="0">
                <a:solidFill>
                  <a:schemeClr val="tx1"/>
                </a:solidFill>
              </a:rPr>
              <a:t>(*) </a:t>
            </a:r>
            <a:r>
              <a:rPr lang="zh-CN" altLang="en-US" sz="2000" dirty="0">
                <a:solidFill>
                  <a:schemeClr val="tx1"/>
                </a:solidFill>
              </a:rPr>
              <a:t>和除</a:t>
            </a:r>
            <a:r>
              <a:rPr lang="en-US" altLang="zh-CN" sz="2000" dirty="0">
                <a:solidFill>
                  <a:schemeClr val="tx1"/>
                </a:solidFill>
              </a:rPr>
              <a:t>(/) </a:t>
            </a:r>
            <a:r>
              <a:rPr lang="zh-CN" altLang="en-US" sz="2000" dirty="0">
                <a:solidFill>
                  <a:schemeClr val="tx1"/>
                </a:solidFill>
              </a:rPr>
              <a:t>的优先级比加 </a:t>
            </a:r>
            <a:r>
              <a:rPr lang="en-US" altLang="zh-CN" sz="2000" dirty="0">
                <a:solidFill>
                  <a:schemeClr val="tx1"/>
                </a:solidFill>
              </a:rPr>
              <a:t>(+) </a:t>
            </a:r>
            <a:r>
              <a:rPr lang="zh-CN" altLang="en-US" sz="2000" dirty="0">
                <a:solidFill>
                  <a:schemeClr val="tx1"/>
                </a:solidFill>
              </a:rPr>
              <a:t>和减 </a:t>
            </a:r>
            <a:r>
              <a:rPr lang="en-US" altLang="zh-CN" sz="2000" dirty="0">
                <a:solidFill>
                  <a:schemeClr val="tx1"/>
                </a:solidFill>
              </a:rPr>
              <a:t>(-) </a:t>
            </a:r>
            <a:r>
              <a:rPr lang="zh-CN" altLang="en-US" sz="2000" dirty="0">
                <a:solidFill>
                  <a:schemeClr val="tx1"/>
                </a:solidFill>
              </a:rPr>
              <a:t>的高</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rgbClr val="FF0000"/>
                </a:solidFill>
              </a:rPr>
              <a:t>结合性</a:t>
            </a:r>
            <a:r>
              <a:rPr lang="zh-CN" altLang="en-US" sz="2000" dirty="0">
                <a:solidFill>
                  <a:schemeClr val="tx1"/>
                </a:solidFill>
              </a:rPr>
              <a:t>：决定优先级相等的运算符结合在一起时的运算次序，同一优先级的运算符有相等的结合性（</a:t>
            </a:r>
            <a:r>
              <a:rPr lang="zh-CN" altLang="en-US" sz="2000" dirty="0">
                <a:solidFill>
                  <a:srgbClr val="FF0000"/>
                </a:solidFill>
              </a:rPr>
              <a:t>左</a:t>
            </a:r>
            <a:r>
              <a:rPr lang="en-US" altLang="zh-CN" sz="2000" dirty="0">
                <a:solidFill>
                  <a:srgbClr val="FF0000"/>
                </a:solidFill>
              </a:rPr>
              <a:t>/</a:t>
            </a:r>
            <a:r>
              <a:rPr lang="zh-CN" altLang="en-US" sz="2000" dirty="0">
                <a:solidFill>
                  <a:srgbClr val="FF0000"/>
                </a:solidFill>
              </a:rPr>
              <a:t>右结合</a:t>
            </a:r>
            <a:r>
              <a:rPr lang="zh-CN" altLang="en-US" sz="2000" dirty="0">
                <a:solidFill>
                  <a:schemeClr val="tx1"/>
                </a:solidFill>
              </a:rPr>
              <a:t>）。例如</a:t>
            </a:r>
            <a:r>
              <a:rPr lang="en-US" altLang="zh-CN" sz="2000" dirty="0">
                <a:solidFill>
                  <a:schemeClr val="tx1"/>
                </a:solidFill>
              </a:rPr>
              <a:t>+ </a:t>
            </a:r>
            <a:r>
              <a:rPr lang="zh-CN" altLang="en-US" sz="2000" dirty="0">
                <a:solidFill>
                  <a:schemeClr val="tx1"/>
                </a:solidFill>
              </a:rPr>
              <a:t>和</a:t>
            </a:r>
            <a:r>
              <a:rPr lang="en-US" altLang="zh-CN" sz="2000" dirty="0">
                <a:solidFill>
                  <a:schemeClr val="tx1"/>
                </a:solidFill>
              </a:rPr>
              <a:t>- </a:t>
            </a:r>
            <a:r>
              <a:rPr lang="zh-CN" altLang="en-US" sz="2000" dirty="0">
                <a:solidFill>
                  <a:schemeClr val="tx1"/>
                </a:solidFill>
              </a:rPr>
              <a:t>的结合性是从左到右（左结合）</a:t>
            </a:r>
            <a:endParaRPr lang="zh-CN" altLang="en-US" sz="2000" dirty="0">
              <a:solidFill>
                <a:schemeClr val="tx1"/>
              </a:solidFill>
            </a:endParaRPr>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endParaRPr lang="zh-CN" altLang="en-US" b="1" dirty="0">
              <a:solidFill>
                <a:schemeClr val="bg1"/>
              </a:solidFill>
            </a:endParaRPr>
          </a:p>
        </p:txBody>
      </p:sp>
      <p:sp>
        <p:nvSpPr>
          <p:cNvPr id="9" name="矩形: 圆顶角 8"/>
          <p:cNvSpPr/>
          <p:nvPr/>
        </p:nvSpPr>
        <p:spPr>
          <a:xfrm>
            <a:off x="235130" y="4441876"/>
            <a:ext cx="4957083"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例子</a:t>
            </a:r>
            <a:endParaRPr lang="zh-CN" altLang="en-US" sz="2000" b="1" dirty="0"/>
          </a:p>
        </p:txBody>
      </p:sp>
      <p:sp>
        <p:nvSpPr>
          <p:cNvPr id="12" name="矩形: 圆角 17"/>
          <p:cNvSpPr/>
          <p:nvPr/>
        </p:nvSpPr>
        <p:spPr>
          <a:xfrm>
            <a:off x="235130" y="4891876"/>
            <a:ext cx="4957084" cy="1705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mj-lt"/>
              <a:buAutoNum type="arabicPeriod"/>
            </a:pPr>
            <a:r>
              <a:rPr lang="en-US" altLang="zh-CN" dirty="0">
                <a:solidFill>
                  <a:schemeClr val="tx1"/>
                </a:solidFill>
              </a:rPr>
              <a:t>2*3+6/2</a:t>
            </a:r>
            <a:endParaRPr lang="en-US" altLang="zh-CN" dirty="0">
              <a:solidFill>
                <a:schemeClr val="tx1"/>
              </a:solidFill>
            </a:endParaRPr>
          </a:p>
          <a:p>
            <a:pPr>
              <a:lnSpc>
                <a:spcPct val="150000"/>
              </a:lnSpc>
              <a:buClr>
                <a:srgbClr val="151DC1"/>
              </a:buClr>
            </a:pPr>
            <a:r>
              <a:rPr lang="zh-CN" altLang="en-US" dirty="0">
                <a:solidFill>
                  <a:schemeClr val="tx1"/>
                </a:solidFill>
              </a:rPr>
              <a:t>运算顺序为：</a:t>
            </a:r>
            <a:r>
              <a:rPr lang="en-US" altLang="zh-CN" dirty="0">
                <a:solidFill>
                  <a:schemeClr val="tx1"/>
                </a:solidFill>
              </a:rPr>
              <a:t>(2*3)+(6/2)</a:t>
            </a:r>
            <a:r>
              <a:rPr lang="zh-CN" altLang="en-US" dirty="0">
                <a:solidFill>
                  <a:schemeClr val="tx1"/>
                </a:solidFill>
              </a:rPr>
              <a:t>，结果为</a:t>
            </a:r>
            <a:r>
              <a:rPr lang="en-US" altLang="zh-CN" dirty="0">
                <a:solidFill>
                  <a:schemeClr val="tx1"/>
                </a:solidFill>
              </a:rPr>
              <a:t>9</a:t>
            </a:r>
            <a:endParaRPr lang="en-US" altLang="zh-CN" dirty="0">
              <a:solidFill>
                <a:schemeClr val="tx1"/>
              </a:solidFill>
            </a:endParaRPr>
          </a:p>
          <a:p>
            <a:pPr marL="342900" indent="-342900">
              <a:lnSpc>
                <a:spcPct val="150000"/>
              </a:lnSpc>
              <a:buClr>
                <a:srgbClr val="151DC1"/>
              </a:buClr>
              <a:buFont typeface="+mj-lt"/>
              <a:buAutoNum type="arabicPeriod" startAt="2"/>
            </a:pPr>
            <a:r>
              <a:rPr lang="en-US" altLang="zh-CN" dirty="0">
                <a:solidFill>
                  <a:schemeClr val="tx1"/>
                </a:solidFill>
              </a:rPr>
              <a:t>1+2+3-4</a:t>
            </a:r>
            <a:endParaRPr lang="en-US" altLang="zh-CN" dirty="0">
              <a:solidFill>
                <a:schemeClr val="tx1"/>
              </a:solidFill>
            </a:endParaRPr>
          </a:p>
          <a:p>
            <a:pPr>
              <a:lnSpc>
                <a:spcPct val="150000"/>
              </a:lnSpc>
              <a:buClr>
                <a:srgbClr val="151DC1"/>
              </a:buClr>
            </a:pPr>
            <a:r>
              <a:rPr lang="zh-CN" altLang="en-US" dirty="0">
                <a:solidFill>
                  <a:schemeClr val="tx1"/>
                </a:solidFill>
              </a:rPr>
              <a:t>运算次序为</a:t>
            </a:r>
            <a:r>
              <a:rPr lang="en-US" altLang="zh-CN" dirty="0">
                <a:solidFill>
                  <a:schemeClr val="tx1"/>
                </a:solidFill>
              </a:rPr>
              <a:t>(((1+2)+3)-4)</a:t>
            </a:r>
            <a:r>
              <a:rPr lang="zh-CN" altLang="en-US" dirty="0">
                <a:solidFill>
                  <a:schemeClr val="tx1"/>
                </a:solidFill>
              </a:rPr>
              <a:t>，结果为</a:t>
            </a:r>
            <a:r>
              <a:rPr lang="en-US" altLang="zh-CN" dirty="0">
                <a:solidFill>
                  <a:schemeClr val="tx1"/>
                </a:solidFill>
              </a:rPr>
              <a:t>2</a:t>
            </a:r>
            <a:endParaRPr lang="zh-CN" altLang="en-US" dirty="0">
              <a:solidFill>
                <a:schemeClr val="tx1"/>
              </a:solidFill>
            </a:endParaRPr>
          </a:p>
        </p:txBody>
      </p:sp>
      <p:sp>
        <p:nvSpPr>
          <p:cNvPr id="13" name="矩形: 圆顶角 12"/>
          <p:cNvSpPr/>
          <p:nvPr/>
        </p:nvSpPr>
        <p:spPr>
          <a:xfrm>
            <a:off x="5391566" y="4436409"/>
            <a:ext cx="3455656"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15" name="矩形: 圆角 17"/>
          <p:cNvSpPr/>
          <p:nvPr/>
        </p:nvSpPr>
        <p:spPr>
          <a:xfrm>
            <a:off x="5391566" y="4886409"/>
            <a:ext cx="3455656" cy="11607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对于复杂的表达式求值，</a:t>
            </a:r>
            <a:endParaRPr lang="zh-CN" altLang="en-US" sz="1600" dirty="0">
              <a:solidFill>
                <a:schemeClr val="tx1"/>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可以通过添加括号的方法来求解</a:t>
            </a:r>
            <a:endParaRPr lang="zh-CN" altLang="en-US"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endParaRPr lang="zh-CN" altLang="en-US" sz="1600" dirty="0">
              <a:solidFill>
                <a:schemeClr val="tx1"/>
              </a:solidFill>
              <a:latin typeface="Consolas" panose="020B0609020204030204" pitchFamily="49" charset="0"/>
            </a:endParaRPr>
          </a:p>
        </p:txBody>
      </p:sp>
      <p:sp>
        <p:nvSpPr>
          <p:cNvPr id="1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算数运算符</a:t>
            </a:r>
            <a:endParaRPr lang="zh-CN" altLang="en-US" b="1" dirty="0">
              <a:solidFill>
                <a:schemeClr val="bg1"/>
              </a:solidFill>
            </a:endParaRPr>
          </a:p>
        </p:txBody>
      </p:sp>
      <p:sp>
        <p:nvSpPr>
          <p:cNvPr id="13" name="矩形: 圆顶角 12"/>
          <p:cNvSpPr/>
          <p:nvPr/>
        </p:nvSpPr>
        <p:spPr>
          <a:xfrm>
            <a:off x="4695092" y="2687302"/>
            <a:ext cx="4143439"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15" name="矩形: 圆角 17"/>
          <p:cNvSpPr/>
          <p:nvPr/>
        </p:nvSpPr>
        <p:spPr>
          <a:xfrm>
            <a:off x="4695092" y="3114367"/>
            <a:ext cx="4143439" cy="3006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整型数的算术运算的结果还是整数，</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例如：</a:t>
            </a:r>
            <a:r>
              <a:rPr lang="en-US" altLang="zh-CN" sz="1600" dirty="0">
                <a:solidFill>
                  <a:schemeClr val="tx1"/>
                </a:solidFill>
              </a:rPr>
              <a:t>21/6 </a:t>
            </a:r>
            <a:r>
              <a:rPr lang="zh-CN" altLang="en-US" sz="1600" dirty="0">
                <a:solidFill>
                  <a:schemeClr val="tx1"/>
                </a:solidFill>
              </a:rPr>
              <a:t>的结果是</a:t>
            </a:r>
            <a:r>
              <a:rPr lang="en-US" altLang="zh-CN" sz="1600" dirty="0">
                <a:solidFill>
                  <a:schemeClr val="tx1"/>
                </a:solidFill>
              </a:rPr>
              <a:t>3</a:t>
            </a:r>
            <a:r>
              <a:rPr lang="zh-CN" altLang="en-US" sz="1600" dirty="0">
                <a:solidFill>
                  <a:schemeClr val="tx1"/>
                </a:solidFill>
              </a:rPr>
              <a:t>，余数被舍弃</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求余运算中的两个运算数必须是整型</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类型，如：</a:t>
            </a:r>
            <a:r>
              <a:rPr lang="en-US" altLang="zh-CN" sz="1600" dirty="0">
                <a:solidFill>
                  <a:schemeClr val="tx1"/>
                </a:solidFill>
              </a:rPr>
              <a:t>5%3</a:t>
            </a:r>
            <a:endParaRPr lang="en-US" altLang="zh-CN"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如果运算对象的数据类型不相同，编译器会自动进行</a:t>
            </a:r>
            <a:r>
              <a:rPr lang="zh-CN" altLang="en-US" sz="1600" dirty="0">
                <a:solidFill>
                  <a:srgbClr val="FF0000"/>
                </a:solidFill>
              </a:rPr>
              <a:t>类型转换</a:t>
            </a:r>
            <a:r>
              <a:rPr lang="en-US" altLang="zh-CN" sz="1600" dirty="0">
                <a:solidFill>
                  <a:schemeClr val="tx1"/>
                </a:solidFill>
              </a:rPr>
              <a:t>, </a:t>
            </a:r>
            <a:r>
              <a:rPr lang="zh-CN" altLang="en-US" sz="1600" dirty="0">
                <a:solidFill>
                  <a:schemeClr val="tx1"/>
                </a:solidFill>
              </a:rPr>
              <a:t>原则是小数据类型向大数据类型转换</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注意数据溢出问题</a:t>
            </a:r>
            <a:endParaRPr lang="zh-CN" altLang="en-US" sz="1600" dirty="0">
              <a:solidFill>
                <a:schemeClr val="tx1"/>
              </a:solidFill>
              <a:latin typeface="Consolas" panose="020B0609020204030204" pitchFamily="49" charset="0"/>
            </a:endParaRPr>
          </a:p>
        </p:txBody>
      </p:sp>
      <p:sp>
        <p:nvSpPr>
          <p:cNvPr id="16" name="矩形: 圆角 17"/>
          <p:cNvSpPr/>
          <p:nvPr/>
        </p:nvSpPr>
        <p:spPr>
          <a:xfrm>
            <a:off x="4695094" y="1432415"/>
            <a:ext cx="4143438"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r>
              <a:rPr lang="zh-CN" altLang="en-US" sz="1600" dirty="0">
                <a:solidFill>
                  <a:srgbClr val="FF0000"/>
                </a:solidFill>
              </a:rPr>
              <a:t>加</a:t>
            </a:r>
            <a:r>
              <a:rPr lang="zh-CN" altLang="en-US" sz="1600" dirty="0">
                <a:solidFill>
                  <a:schemeClr val="tx1"/>
                </a:solidFill>
              </a:rPr>
              <a:t>、</a:t>
            </a:r>
            <a:r>
              <a:rPr lang="zh-CN" altLang="en-US" sz="1600" dirty="0">
                <a:solidFill>
                  <a:srgbClr val="FF0000"/>
                </a:solidFill>
              </a:rPr>
              <a:t>减</a:t>
            </a:r>
            <a:r>
              <a:rPr lang="en-US" altLang="zh-CN" sz="1600" dirty="0">
                <a:solidFill>
                  <a:schemeClr val="tx1"/>
                </a:solidFill>
              </a:rPr>
              <a:t>&lt; </a:t>
            </a:r>
            <a:r>
              <a:rPr lang="zh-CN" altLang="en-US" sz="1600" dirty="0">
                <a:solidFill>
                  <a:srgbClr val="FF0000"/>
                </a:solidFill>
              </a:rPr>
              <a:t>乘</a:t>
            </a:r>
            <a:r>
              <a:rPr lang="zh-CN" altLang="en-US" sz="1600" dirty="0">
                <a:solidFill>
                  <a:schemeClr val="tx1"/>
                </a:solidFill>
              </a:rPr>
              <a:t>、</a:t>
            </a:r>
            <a:r>
              <a:rPr lang="zh-CN" altLang="en-US" sz="1600" dirty="0">
                <a:solidFill>
                  <a:srgbClr val="FF0000"/>
                </a:solidFill>
              </a:rPr>
              <a:t>除</a:t>
            </a:r>
            <a:r>
              <a:rPr lang="zh-CN" altLang="en-US" sz="1600" dirty="0">
                <a:solidFill>
                  <a:schemeClr val="tx1"/>
                </a:solidFill>
              </a:rPr>
              <a:t>、</a:t>
            </a:r>
            <a:r>
              <a:rPr lang="zh-CN" altLang="en-US" sz="1600" dirty="0">
                <a:solidFill>
                  <a:srgbClr val="FF0000"/>
                </a:solidFill>
              </a:rPr>
              <a:t>求余</a:t>
            </a:r>
            <a:r>
              <a:rPr lang="en-US" altLang="zh-CN" sz="1600" dirty="0">
                <a:solidFill>
                  <a:schemeClr val="tx1"/>
                </a:solidFill>
              </a:rPr>
              <a:t>&lt; </a:t>
            </a:r>
            <a:r>
              <a:rPr lang="zh-CN" altLang="en-US" sz="1600" dirty="0">
                <a:solidFill>
                  <a:srgbClr val="FF0000"/>
                </a:solidFill>
              </a:rPr>
              <a:t>单目</a:t>
            </a:r>
            <a:endParaRPr lang="zh-CN" altLang="en-US" sz="1600" dirty="0">
              <a:solidFill>
                <a:srgbClr val="FF0000"/>
              </a:solidFill>
            </a:endParaRPr>
          </a:p>
          <a:p>
            <a:pPr>
              <a:lnSpc>
                <a:spcPct val="150000"/>
              </a:lnSpc>
              <a:buClr>
                <a:srgbClr val="151DC1"/>
              </a:buClr>
            </a:pPr>
            <a:r>
              <a:rPr lang="zh-CN" altLang="en-US" sz="1600" dirty="0">
                <a:solidFill>
                  <a:schemeClr val="tx1"/>
                </a:solidFill>
              </a:rPr>
              <a:t>结果：</a:t>
            </a:r>
            <a:r>
              <a:rPr lang="zh-CN" altLang="en-US" sz="1600" dirty="0">
                <a:solidFill>
                  <a:srgbClr val="FF0000"/>
                </a:solidFill>
              </a:rPr>
              <a:t>右值</a:t>
            </a:r>
            <a:endParaRPr lang="zh-CN" altLang="en-US" sz="1600" dirty="0">
              <a:solidFill>
                <a:srgbClr val="FF0000"/>
              </a:solidFill>
            </a:endParaRPr>
          </a:p>
        </p:txBody>
      </p:sp>
      <p:graphicFrame>
        <p:nvGraphicFramePr>
          <p:cNvPr id="17" name="内容占位符 3"/>
          <p:cNvGraphicFramePr>
            <a:graphicFrameLocks noGrp="1"/>
          </p:cNvGraphicFramePr>
          <p:nvPr>
            <p:ph idx="1"/>
          </p:nvPr>
        </p:nvGraphicFramePr>
        <p:xfrm>
          <a:off x="246185" y="1760220"/>
          <a:ext cx="4325815" cy="3337560"/>
        </p:xfrm>
        <a:graphic>
          <a:graphicData uri="http://schemas.openxmlformats.org/drawingml/2006/table">
            <a:tbl>
              <a:tblPr firstRow="1" bandRow="1">
                <a:tableStyleId>{5C22544A-7EE6-4342-B048-85BDC9FD1C3A}</a:tableStyleId>
              </a:tblPr>
              <a:tblGrid>
                <a:gridCol w="808892"/>
                <a:gridCol w="773723"/>
                <a:gridCol w="1776046"/>
                <a:gridCol w="967154"/>
              </a:tblGrid>
              <a:tr h="370840">
                <a:tc gridSpan="4">
                  <a:txBody>
                    <a:bodyPr/>
                    <a:lstStyle/>
                    <a:p>
                      <a:pPr algn="ctr"/>
                      <a:r>
                        <a:rPr lang="zh-CN" altLang="en-US" sz="1800" b="0" i="0" u="none" strike="noStrike" kern="1200" baseline="0" dirty="0">
                          <a:solidFill>
                            <a:schemeClr val="lt1"/>
                          </a:solidFill>
                          <a:latin typeface="+mn-lt"/>
                          <a:ea typeface="+mn-ea"/>
                          <a:cs typeface="+mn-cs"/>
                        </a:rPr>
                        <a:t>算术运算符</a:t>
                      </a:r>
                      <a:endParaRPr lang="zh-CN" altLang="en-US" dirty="0"/>
                    </a:p>
                  </a:txBody>
                  <a:tcPr>
                    <a:lnB w="12700" cap="flat" cmpd="sng" algn="ctr">
                      <a:solidFill>
                        <a:schemeClr val="tx1"/>
                      </a:solidFill>
                      <a:prstDash val="solid"/>
                      <a:round/>
                      <a:headEnd type="none" w="med" len="med"/>
                      <a:tailEnd type="none" w="med" len="med"/>
                    </a:lnB>
                  </a:tcPr>
                </a:tc>
                <a:tc hMerge="1">
                  <a:tcPr/>
                </a:tc>
                <a:tc hMerge="1">
                  <a:tcPr/>
                </a:tc>
                <a:tc hMerge="1">
                  <a:tcPr/>
                </a:tc>
              </a:tr>
              <a:tr h="370840">
                <a:tc>
                  <a:txBody>
                    <a:bodyPr/>
                    <a:lstStyle/>
                    <a:p>
                      <a:pPr algn="ctr"/>
                      <a:r>
                        <a:rPr lang="zh-CN" altLang="en-US" sz="1600" dirty="0">
                          <a:solidFill>
                            <a:srgbClr val="FF0000"/>
                          </a:solidFill>
                          <a:latin typeface="MicrosoftYaHei"/>
                        </a:rPr>
                        <a:t>运算符</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solidFill>
                            <a:srgbClr val="FF0000"/>
                          </a:solidFill>
                          <a:latin typeface="MicrosoftYaHei"/>
                        </a:rPr>
                        <a:t>名称</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solidFill>
                            <a:srgbClr val="FF0000"/>
                          </a:solidFill>
                          <a:latin typeface="MicrosoftYaHei"/>
                        </a:rPr>
                        <a:t>属性</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latin typeface="MicrosoftYaHei"/>
                        </a:rPr>
                        <a:t>优先级</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正</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单目，右结合</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3</a:t>
                      </a:r>
                      <a:endParaRPr lang="zh-CN" altLang="en-US" sz="1600"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负</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单目，右结合</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乘</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双目，左结合</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altLang="zh-CN" sz="1600" dirty="0"/>
                        <a:t>/</a:t>
                      </a:r>
                      <a:endParaRPr lang="zh-CN" altLang="en-US" sz="1600" dirty="0"/>
                    </a:p>
                  </a:txBody>
                  <a:tcPr/>
                </a:tc>
                <a:tc>
                  <a:txBody>
                    <a:bodyPr/>
                    <a:lstStyle/>
                    <a:p>
                      <a:pPr algn="ctr"/>
                      <a:r>
                        <a:rPr lang="zh-CN" altLang="en-US" sz="1600" dirty="0"/>
                        <a:t>除</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双目，左结合</a:t>
                      </a:r>
                      <a:endParaRPr lang="zh-CN" altLang="en-US" sz="1600" dirty="0"/>
                    </a:p>
                  </a:txBody>
                  <a:tcPr/>
                </a:tc>
                <a:tc>
                  <a:txBody>
                    <a:bodyPr/>
                    <a:lstStyle/>
                    <a:p>
                      <a:pPr algn="ctr"/>
                      <a:r>
                        <a:rPr lang="en-US" altLang="zh-CN" sz="1600" dirty="0"/>
                        <a:t>5</a:t>
                      </a:r>
                      <a:endParaRPr lang="zh-CN" altLang="en-US" sz="1600" dirty="0"/>
                    </a:p>
                  </a:txBody>
                  <a:tcPr/>
                </a:tc>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求余</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双目，左结合</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加</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双目，左结合</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减</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双目，左结合</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tcPr>
                </a:tc>
              </a:tr>
            </a:tbl>
          </a:graphicData>
        </a:graphic>
      </p:graphicFrame>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p:cNvSpPr/>
          <p:nvPr/>
        </p:nvSpPr>
        <p:spPr>
          <a:xfrm>
            <a:off x="235132" y="4381206"/>
            <a:ext cx="486834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解析</a:t>
            </a:r>
            <a:endParaRPr lang="zh-CN" altLang="en-US" sz="2000" b="1" dirty="0"/>
          </a:p>
        </p:txBody>
      </p:sp>
      <p:sp>
        <p:nvSpPr>
          <p:cNvPr id="11" name="矩形: 圆角 17"/>
          <p:cNvSpPr/>
          <p:nvPr/>
        </p:nvSpPr>
        <p:spPr>
          <a:xfrm>
            <a:off x="241239" y="4886866"/>
            <a:ext cx="4868348" cy="16224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1600" dirty="0">
                <a:solidFill>
                  <a:srgbClr val="000000"/>
                </a:solidFill>
                <a:ea typeface="仿宋" panose="02010609060101010101" pitchFamily="49" charset="-122"/>
              </a:rPr>
              <a:t>数据类型转换规则</a:t>
            </a:r>
            <a:endParaRPr lang="zh-CN" altLang="en-US" sz="1600" dirty="0">
              <a:solidFill>
                <a:srgbClr val="000000"/>
              </a:solidFill>
              <a:ea typeface="仿宋" panose="02010609060101010101" pitchFamily="49" charset="-122"/>
            </a:endParaRPr>
          </a:p>
          <a:p>
            <a:pPr>
              <a:lnSpc>
                <a:spcPct val="150000"/>
              </a:lnSpc>
            </a:pPr>
            <a:r>
              <a:rPr lang="en-US" altLang="zh-CN" sz="1600" dirty="0">
                <a:solidFill>
                  <a:srgbClr val="0000FF"/>
                </a:solidFill>
                <a:latin typeface="Consolas" panose="020B0609020204030204" pitchFamily="49" charset="0"/>
                <a:ea typeface="仿宋" panose="02010609060101010101" pitchFamily="49" charset="-122"/>
              </a:rPr>
              <a:t>int</a:t>
            </a:r>
            <a:r>
              <a:rPr lang="en-US" altLang="zh-CN" sz="1600" dirty="0">
                <a:solidFill>
                  <a:srgbClr val="000000"/>
                </a:solidFill>
                <a:latin typeface="Consolas" panose="020B0609020204030204" pitchFamily="49" charset="0"/>
                <a:ea typeface="仿宋" panose="02010609060101010101" pitchFamily="49" charset="-122"/>
              </a:rPr>
              <a:t>—&gt;</a:t>
            </a:r>
            <a:r>
              <a:rPr lang="en-US" altLang="zh-CN" sz="1600" dirty="0">
                <a:solidFill>
                  <a:srgbClr val="0000FF"/>
                </a:solidFill>
                <a:latin typeface="Consolas" panose="020B0609020204030204" pitchFamily="49" charset="0"/>
                <a:ea typeface="仿宋" panose="02010609060101010101" pitchFamily="49" charset="-122"/>
              </a:rPr>
              <a:t>unsigned</a:t>
            </a:r>
            <a:r>
              <a:rPr lang="en-US" altLang="zh-CN" sz="1600" dirty="0">
                <a:solidFill>
                  <a:srgbClr val="000000"/>
                </a:solidFill>
                <a:latin typeface="Consolas" panose="020B0609020204030204" pitchFamily="49" charset="0"/>
                <a:ea typeface="仿宋" panose="02010609060101010101" pitchFamily="49" charset="-122"/>
              </a:rPr>
              <a:t>—&gt;</a:t>
            </a:r>
            <a:r>
              <a:rPr lang="en-US" altLang="zh-CN" sz="1600" dirty="0">
                <a:solidFill>
                  <a:srgbClr val="0000FF"/>
                </a:solidFill>
                <a:latin typeface="Consolas" panose="020B0609020204030204" pitchFamily="49" charset="0"/>
                <a:ea typeface="仿宋" panose="02010609060101010101" pitchFamily="49" charset="-122"/>
              </a:rPr>
              <a:t>long</a:t>
            </a:r>
            <a:r>
              <a:rPr lang="en-US" altLang="zh-CN" sz="1600" dirty="0">
                <a:solidFill>
                  <a:srgbClr val="000000"/>
                </a:solidFill>
                <a:latin typeface="Consolas" panose="020B0609020204030204" pitchFamily="49" charset="0"/>
                <a:ea typeface="仿宋" panose="02010609060101010101" pitchFamily="49" charset="-122"/>
              </a:rPr>
              <a:t>—&gt;</a:t>
            </a:r>
            <a:r>
              <a:rPr lang="en-US" altLang="zh-CN" sz="1600" dirty="0">
                <a:solidFill>
                  <a:srgbClr val="0000FF"/>
                </a:solidFill>
                <a:latin typeface="Consolas" panose="020B0609020204030204" pitchFamily="49" charset="0"/>
                <a:ea typeface="仿宋" panose="02010609060101010101" pitchFamily="49" charset="-122"/>
              </a:rPr>
              <a:t>float</a:t>
            </a:r>
            <a:r>
              <a:rPr lang="en-US" altLang="zh-CN" sz="1600" dirty="0">
                <a:solidFill>
                  <a:srgbClr val="000000"/>
                </a:solidFill>
                <a:latin typeface="Consolas" panose="020B0609020204030204" pitchFamily="49" charset="0"/>
                <a:ea typeface="仿宋" panose="02010609060101010101" pitchFamily="49" charset="-122"/>
              </a:rPr>
              <a:t>—&gt;</a:t>
            </a:r>
            <a:r>
              <a:rPr lang="en-US" altLang="zh-CN" sz="2000" dirty="0">
                <a:solidFill>
                  <a:srgbClr val="0000FF"/>
                </a:solidFill>
                <a:latin typeface="Consolas" panose="020B0609020204030204" pitchFamily="49" charset="0"/>
                <a:ea typeface="仿宋" panose="02010609060101010101" pitchFamily="49" charset="-122"/>
              </a:rPr>
              <a:t>double</a:t>
            </a:r>
            <a:endParaRPr lang="en-US" altLang="zh-CN" sz="2000" dirty="0">
              <a:solidFill>
                <a:srgbClr val="0000FF"/>
              </a:solidFill>
              <a:latin typeface="Consolas" panose="020B0609020204030204" pitchFamily="49" charset="0"/>
              <a:ea typeface="仿宋" panose="02010609060101010101" pitchFamily="49" charset="-122"/>
            </a:endParaRPr>
          </a:p>
          <a:p>
            <a:pPr>
              <a:lnSpc>
                <a:spcPct val="150000"/>
              </a:lnSpc>
            </a:pPr>
            <a:r>
              <a:rPr lang="zh-CN" altLang="en-US" sz="1600" dirty="0">
                <a:solidFill>
                  <a:srgbClr val="000000"/>
                </a:solidFill>
                <a:latin typeface="Consolas" panose="020B0609020204030204" pitchFamily="49" charset="0"/>
                <a:ea typeface="仿宋" panose="02010609060101010101" pitchFamily="49" charset="-122"/>
              </a:rPr>
              <a:t>计算顺序</a:t>
            </a:r>
            <a:endParaRPr lang="zh-CN" altLang="en-US" sz="1600" dirty="0">
              <a:solidFill>
                <a:srgbClr val="000000"/>
              </a:solidFill>
              <a:latin typeface="Consolas" panose="020B0609020204030204" pitchFamily="49" charset="0"/>
              <a:ea typeface="仿宋" panose="02010609060101010101" pitchFamily="49" charset="-122"/>
            </a:endParaRPr>
          </a:p>
          <a:p>
            <a:pPr>
              <a:lnSpc>
                <a:spcPct val="150000"/>
              </a:lnSpc>
            </a:pPr>
            <a:r>
              <a:rPr lang="pl-PL" altLang="zh-CN" sz="1600" dirty="0">
                <a:solidFill>
                  <a:srgbClr val="000000"/>
                </a:solidFill>
                <a:latin typeface="Consolas" panose="020B0609020204030204" pitchFamily="49" charset="0"/>
                <a:ea typeface="仿宋" panose="02010609060101010101" pitchFamily="49" charset="-122"/>
              </a:rPr>
              <a:t>((((</a:t>
            </a:r>
            <a:r>
              <a:rPr lang="pl-PL" altLang="zh-CN" sz="1600" dirty="0">
                <a:solidFill>
                  <a:srgbClr val="C08040"/>
                </a:solidFill>
                <a:latin typeface="Consolas" panose="020B0609020204030204" pitchFamily="49" charset="0"/>
                <a:ea typeface="仿宋" panose="02010609060101010101" pitchFamily="49" charset="-122"/>
              </a:rPr>
              <a:t>'a' </a:t>
            </a:r>
            <a:r>
              <a:rPr lang="pl-PL" altLang="zh-CN" sz="1600" dirty="0">
                <a:solidFill>
                  <a:srgbClr val="000000"/>
                </a:solidFill>
                <a:latin typeface="Consolas" panose="020B0609020204030204" pitchFamily="49" charset="0"/>
                <a:ea typeface="仿宋" panose="02010609060101010101" pitchFamily="49" charset="-122"/>
              </a:rPr>
              <a:t>+ 10) + u) + d) - (i / f))</a:t>
            </a:r>
            <a:endParaRPr lang="zh-CN" altLang="en-US" sz="1600" dirty="0">
              <a:latin typeface="Consolas" panose="020B0609020204030204" pitchFamily="49" charset="0"/>
            </a:endParaRPr>
          </a:p>
        </p:txBody>
      </p:sp>
      <p:sp>
        <p:nvSpPr>
          <p:cNvPr id="3" name="矩形 2"/>
          <p:cNvSpPr/>
          <p:nvPr/>
        </p:nvSpPr>
        <p:spPr>
          <a:xfrm>
            <a:off x="235132" y="1132600"/>
            <a:ext cx="3877985" cy="461665"/>
          </a:xfrm>
          <a:prstGeom prst="rect">
            <a:avLst/>
          </a:prstGeom>
        </p:spPr>
        <p:txBody>
          <a:bodyPr wrap="none">
            <a:spAutoFit/>
          </a:bodyPr>
          <a:lstStyle/>
          <a:p>
            <a:r>
              <a:rPr lang="zh-CN" altLang="en-US" sz="2400" dirty="0">
                <a:latin typeface="MicrosoftYaHei"/>
              </a:rPr>
              <a:t>思考如下表达式计算过程？</a:t>
            </a:r>
            <a:endParaRPr lang="zh-CN" altLang="en-US" sz="2400" dirty="0"/>
          </a:p>
        </p:txBody>
      </p:sp>
      <p:sp>
        <p:nvSpPr>
          <p:cNvPr id="4" name="矩形 3"/>
          <p:cNvSpPr/>
          <p:nvPr/>
        </p:nvSpPr>
        <p:spPr>
          <a:xfrm>
            <a:off x="5152265" y="1132600"/>
            <a:ext cx="1338828" cy="369332"/>
          </a:xfrm>
          <a:prstGeom prst="rect">
            <a:avLst/>
          </a:prstGeom>
        </p:spPr>
        <p:txBody>
          <a:bodyPr wrap="none">
            <a:spAutoFit/>
          </a:bodyPr>
          <a:lstStyle/>
          <a:p>
            <a:r>
              <a:rPr lang="zh-CN" altLang="en-US" dirty="0">
                <a:latin typeface="MicrosoftYaHei"/>
              </a:rPr>
              <a:t>计算过程：</a:t>
            </a:r>
            <a:endParaRPr lang="zh-CN" altLang="en-US" dirty="0"/>
          </a:p>
        </p:txBody>
      </p:sp>
      <p:sp>
        <p:nvSpPr>
          <p:cNvPr id="16" name="矩形: 圆顶角 15"/>
          <p:cNvSpPr/>
          <p:nvPr/>
        </p:nvSpPr>
        <p:spPr>
          <a:xfrm>
            <a:off x="241239" y="1889122"/>
            <a:ext cx="486834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例子</a:t>
            </a:r>
            <a:endParaRPr lang="zh-CN" altLang="en-US" sz="2000" b="1" dirty="0"/>
          </a:p>
        </p:txBody>
      </p:sp>
      <p:sp>
        <p:nvSpPr>
          <p:cNvPr id="17" name="矩形: 圆角 17"/>
          <p:cNvSpPr/>
          <p:nvPr/>
        </p:nvSpPr>
        <p:spPr>
          <a:xfrm>
            <a:off x="241239" y="2327239"/>
            <a:ext cx="4868348" cy="18846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pl-PL" altLang="zh-CN" sz="2000" dirty="0">
                <a:solidFill>
                  <a:srgbClr val="C08040"/>
                </a:solidFill>
                <a:latin typeface="Consolas" panose="020B0609020204030204" pitchFamily="49" charset="0"/>
              </a:rPr>
              <a:t>'a' </a:t>
            </a:r>
            <a:r>
              <a:rPr lang="pl-PL" altLang="zh-CN" sz="2000" dirty="0">
                <a:solidFill>
                  <a:srgbClr val="000000"/>
                </a:solidFill>
                <a:latin typeface="Consolas" panose="020B0609020204030204" pitchFamily="49" charset="0"/>
              </a:rPr>
              <a:t>+ 10 + u + d - i / f</a:t>
            </a:r>
            <a:endParaRPr lang="en-US" altLang="zh-CN" sz="2000" dirty="0">
              <a:solidFill>
                <a:srgbClr val="000000"/>
              </a:solidFill>
              <a:latin typeface="Consolas" panose="020B0609020204030204" pitchFamily="49" charset="0"/>
            </a:endParaRPr>
          </a:p>
          <a:p>
            <a:pPr>
              <a:lnSpc>
                <a:spcPct val="150000"/>
              </a:lnSpc>
            </a:pPr>
            <a:endParaRPr lang="pl-PL" altLang="zh-CN" sz="2000" dirty="0">
              <a:solidFill>
                <a:srgbClr val="000000"/>
              </a:solidFill>
              <a:latin typeface="Consolas" panose="020B0609020204030204" pitchFamily="49" charset="0"/>
            </a:endParaRPr>
          </a:p>
          <a:p>
            <a:pPr>
              <a:lnSpc>
                <a:spcPct val="150000"/>
              </a:lnSpc>
            </a:pPr>
            <a:r>
              <a:rPr lang="zh-CN" altLang="en-US" sz="2000" dirty="0">
                <a:solidFill>
                  <a:srgbClr val="000000"/>
                </a:solidFill>
              </a:rPr>
              <a:t>其中 </a:t>
            </a:r>
            <a:r>
              <a:rPr lang="en-US" altLang="zh-CN" sz="2000" dirty="0" err="1">
                <a:solidFill>
                  <a:srgbClr val="000000"/>
                </a:solidFill>
              </a:rPr>
              <a:t>i</a:t>
            </a:r>
            <a:r>
              <a:rPr lang="en-US" altLang="zh-CN" sz="2000" dirty="0">
                <a:solidFill>
                  <a:srgbClr val="000000"/>
                </a:solidFill>
              </a:rPr>
              <a:t> </a:t>
            </a:r>
            <a:r>
              <a:rPr lang="zh-CN" altLang="en-US" sz="2000" dirty="0">
                <a:solidFill>
                  <a:srgbClr val="000000"/>
                </a:solidFill>
              </a:rPr>
              <a:t>是</a:t>
            </a:r>
            <a:r>
              <a:rPr lang="en-US" altLang="zh-CN" sz="2000" dirty="0">
                <a:solidFill>
                  <a:srgbClr val="000000"/>
                </a:solidFill>
              </a:rPr>
              <a:t>int </a:t>
            </a:r>
            <a:r>
              <a:rPr lang="zh-CN" altLang="en-US" sz="2000" dirty="0">
                <a:solidFill>
                  <a:srgbClr val="000000"/>
                </a:solidFill>
              </a:rPr>
              <a:t>类型，</a:t>
            </a:r>
            <a:r>
              <a:rPr lang="en-US" altLang="zh-CN" sz="2000" dirty="0">
                <a:solidFill>
                  <a:srgbClr val="000000"/>
                </a:solidFill>
              </a:rPr>
              <a:t>u </a:t>
            </a:r>
            <a:r>
              <a:rPr lang="zh-CN" altLang="en-US" sz="2000" dirty="0">
                <a:solidFill>
                  <a:srgbClr val="000000"/>
                </a:solidFill>
              </a:rPr>
              <a:t>是</a:t>
            </a:r>
            <a:r>
              <a:rPr lang="en-US" altLang="zh-CN" sz="2000" dirty="0">
                <a:solidFill>
                  <a:srgbClr val="000000"/>
                </a:solidFill>
              </a:rPr>
              <a:t>unsigned int</a:t>
            </a:r>
            <a:endParaRPr lang="en-US" altLang="zh-CN" sz="2000" dirty="0">
              <a:solidFill>
                <a:srgbClr val="000000"/>
              </a:solidFill>
            </a:endParaRPr>
          </a:p>
          <a:p>
            <a:pPr>
              <a:lnSpc>
                <a:spcPct val="150000"/>
              </a:lnSpc>
            </a:pPr>
            <a:r>
              <a:rPr lang="zh-CN" altLang="en-US" sz="2000" dirty="0">
                <a:solidFill>
                  <a:srgbClr val="000000"/>
                </a:solidFill>
              </a:rPr>
              <a:t>类型，</a:t>
            </a:r>
            <a:r>
              <a:rPr lang="en-US" altLang="zh-CN" sz="2000" dirty="0">
                <a:solidFill>
                  <a:srgbClr val="000000"/>
                </a:solidFill>
              </a:rPr>
              <a:t>f </a:t>
            </a:r>
            <a:r>
              <a:rPr lang="zh-CN" altLang="en-US" sz="2000" dirty="0">
                <a:solidFill>
                  <a:srgbClr val="000000"/>
                </a:solidFill>
              </a:rPr>
              <a:t>是</a:t>
            </a:r>
            <a:r>
              <a:rPr lang="en-US" altLang="zh-CN" sz="2000" dirty="0">
                <a:solidFill>
                  <a:srgbClr val="000000"/>
                </a:solidFill>
              </a:rPr>
              <a:t>float </a:t>
            </a:r>
            <a:r>
              <a:rPr lang="zh-CN" altLang="en-US" sz="2000" dirty="0">
                <a:solidFill>
                  <a:srgbClr val="000000"/>
                </a:solidFill>
              </a:rPr>
              <a:t>类型，</a:t>
            </a:r>
            <a:r>
              <a:rPr lang="en-US" altLang="zh-CN" sz="2000" dirty="0">
                <a:solidFill>
                  <a:srgbClr val="000000"/>
                </a:solidFill>
              </a:rPr>
              <a:t>d </a:t>
            </a:r>
            <a:r>
              <a:rPr lang="zh-CN" altLang="en-US" sz="2000" dirty="0">
                <a:solidFill>
                  <a:srgbClr val="000000"/>
                </a:solidFill>
              </a:rPr>
              <a:t>是</a:t>
            </a:r>
            <a:r>
              <a:rPr lang="en-US" altLang="zh-CN" sz="2000" dirty="0">
                <a:solidFill>
                  <a:srgbClr val="000000"/>
                </a:solidFill>
              </a:rPr>
              <a:t>double </a:t>
            </a:r>
            <a:r>
              <a:rPr lang="zh-CN" altLang="en-US" sz="2000" dirty="0">
                <a:solidFill>
                  <a:srgbClr val="000000"/>
                </a:solidFill>
              </a:rPr>
              <a:t>类型</a:t>
            </a:r>
            <a:endParaRPr lang="zh-CN" altLang="en-US" sz="2000" dirty="0"/>
          </a:p>
        </p:txBody>
      </p:sp>
      <p:sp>
        <p:nvSpPr>
          <p:cNvPr id="12" name="矩形 11"/>
          <p:cNvSpPr/>
          <p:nvPr/>
        </p:nvSpPr>
        <p:spPr>
          <a:xfrm>
            <a:off x="2286000" y="2828836"/>
            <a:ext cx="4572000" cy="369332"/>
          </a:xfrm>
          <a:prstGeom prst="rect">
            <a:avLst/>
          </a:prstGeom>
        </p:spPr>
        <p:txBody>
          <a:bodyPr>
            <a:spAutoFit/>
          </a:bodyPr>
          <a:lstStyle/>
          <a:p>
            <a:endParaRPr lang="zh-CN" altLang="en-US" dirty="0"/>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5041" y="1744475"/>
            <a:ext cx="3286065" cy="4626152"/>
          </a:xfrm>
          <a:prstGeom prst="rect">
            <a:avLst/>
          </a:prstGeom>
          <a:ln>
            <a:solidFill>
              <a:schemeClr val="accent1"/>
            </a:solidFill>
          </a:ln>
        </p:spPr>
      </p:pic>
      <p:sp>
        <p:nvSpPr>
          <p:cNvPr id="22" name="文本框 2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算数运算符</a:t>
            </a:r>
            <a:endParaRPr lang="zh-CN" altLang="en-US" b="1" dirty="0">
              <a:solidFill>
                <a:schemeClr val="bg1"/>
              </a:solidFill>
            </a:endParaRPr>
          </a:p>
        </p:txBody>
      </p:sp>
      <p:sp>
        <p:nvSpPr>
          <p:cNvPr id="13"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赋值运算符</a:t>
            </a:r>
            <a:endParaRPr lang="zh-CN" altLang="en-US" b="1" dirty="0">
              <a:solidFill>
                <a:schemeClr val="bg1"/>
              </a:solidFill>
            </a:endParaRPr>
          </a:p>
        </p:txBody>
      </p:sp>
      <p:sp>
        <p:nvSpPr>
          <p:cNvPr id="7" name="矩形: 圆顶角 6"/>
          <p:cNvSpPr/>
          <p:nvPr/>
        </p:nvSpPr>
        <p:spPr>
          <a:xfrm>
            <a:off x="289913" y="4146823"/>
            <a:ext cx="8548619"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8" name="矩形: 圆角 17"/>
          <p:cNvSpPr/>
          <p:nvPr/>
        </p:nvSpPr>
        <p:spPr>
          <a:xfrm>
            <a:off x="289913" y="4573888"/>
            <a:ext cx="8548619" cy="19570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功能是把赋值符号右侧表达式的值写入到赋值符号左侧的操作对象里面</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左侧操作对象必须是支持写操作的左值</a:t>
            </a:r>
            <a:r>
              <a:rPr lang="en-US" altLang="zh-CN" sz="2000" dirty="0">
                <a:solidFill>
                  <a:schemeClr val="tx1"/>
                </a:solidFill>
              </a:rPr>
              <a:t>, </a:t>
            </a:r>
            <a:r>
              <a:rPr lang="zh-CN" altLang="en-US" sz="2000" dirty="0">
                <a:solidFill>
                  <a:schemeClr val="tx1"/>
                </a:solidFill>
              </a:rPr>
              <a:t>例如</a:t>
            </a:r>
            <a:endParaRPr lang="en-US" altLang="zh-CN" sz="2000" dirty="0">
              <a:solidFill>
                <a:schemeClr val="tx1"/>
              </a:solidFill>
            </a:endParaRPr>
          </a:p>
          <a:p>
            <a:r>
              <a:rPr lang="en-US" altLang="zh-CN" sz="2000" dirty="0">
                <a:solidFill>
                  <a:srgbClr val="0000FF"/>
                </a:solidFill>
                <a:latin typeface="Consolas" panose="020B0609020204030204" pitchFamily="49" charset="0"/>
              </a:rPr>
              <a:t>   int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0, j = 2;</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j = 10;</a:t>
            </a:r>
            <a:r>
              <a:rPr lang="en-US" altLang="zh-CN" sz="2000" dirty="0">
                <a:solidFill>
                  <a:srgbClr val="008000"/>
                </a:solidFill>
                <a:latin typeface="Consolas" panose="020B0609020204030204" pitchFamily="49" charset="0"/>
              </a:rPr>
              <a:t>//</a:t>
            </a:r>
            <a:r>
              <a:rPr lang="zh-CN" altLang="en-US" sz="2000" dirty="0">
                <a:solidFill>
                  <a:srgbClr val="008000"/>
                </a:solidFill>
                <a:latin typeface="Consolas" panose="020B0609020204030204" pitchFamily="49" charset="0"/>
                <a:ea typeface="仿宋" panose="02010609060101010101" pitchFamily="49" charset="-122"/>
              </a:rPr>
              <a:t>错误：算术表达式为右值</a:t>
            </a:r>
            <a:endParaRPr lang="zh-CN" altLang="en-US" sz="2000" dirty="0">
              <a:latin typeface="Consolas" panose="020B0609020204030204" pitchFamily="49" charset="0"/>
            </a:endParaRPr>
          </a:p>
          <a:p>
            <a:pPr>
              <a:lnSpc>
                <a:spcPct val="150000"/>
              </a:lnSpc>
              <a:buClr>
                <a:srgbClr val="151DC1"/>
              </a:buClr>
            </a:pPr>
            <a:endParaRPr lang="zh-CN" altLang="en-US" sz="1600" dirty="0">
              <a:solidFill>
                <a:schemeClr val="tx1"/>
              </a:solidFill>
            </a:endParaRPr>
          </a:p>
        </p:txBody>
      </p:sp>
      <p:sp>
        <p:nvSpPr>
          <p:cNvPr id="9" name="矩形: 圆角 17"/>
          <p:cNvSpPr/>
          <p:nvPr/>
        </p:nvSpPr>
        <p:spPr>
          <a:xfrm>
            <a:off x="4695094" y="1432415"/>
            <a:ext cx="4143438" cy="18846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优先级：</a:t>
            </a:r>
            <a:r>
              <a:rPr lang="zh-CN" altLang="en-US" sz="2000" dirty="0">
                <a:solidFill>
                  <a:srgbClr val="FF0000"/>
                </a:solidFill>
              </a:rPr>
              <a:t>赋值运算符</a:t>
            </a:r>
            <a:r>
              <a:rPr lang="en-US" altLang="zh-CN" sz="2000" dirty="0">
                <a:solidFill>
                  <a:schemeClr val="tx1"/>
                </a:solidFill>
              </a:rPr>
              <a:t>&lt; </a:t>
            </a:r>
            <a:r>
              <a:rPr lang="zh-CN" altLang="en-US" sz="2000" dirty="0">
                <a:solidFill>
                  <a:schemeClr val="tx1"/>
                </a:solidFill>
              </a:rPr>
              <a:t>算术运算符</a:t>
            </a:r>
            <a:endParaRPr lang="zh-CN" altLang="en-US" sz="20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结合性：</a:t>
            </a:r>
            <a:r>
              <a:rPr lang="zh-CN" altLang="en-US" sz="2000" dirty="0">
                <a:solidFill>
                  <a:srgbClr val="FF0000"/>
                </a:solidFill>
              </a:rPr>
              <a:t>右结合</a:t>
            </a:r>
            <a:endParaRPr lang="zh-CN" altLang="en-US" sz="2000" dirty="0">
              <a:solidFill>
                <a:srgbClr val="FF0000"/>
              </a:solidFill>
            </a:endParaRPr>
          </a:p>
          <a:p>
            <a:pPr marL="342900" indent="-342900">
              <a:lnSpc>
                <a:spcPct val="150000"/>
              </a:lnSpc>
              <a:buClr>
                <a:srgbClr val="151DC1"/>
              </a:buClr>
              <a:buFont typeface="Wingdings" panose="05000000000000000000" pitchFamily="2" charset="2"/>
              <a:buChar char="l"/>
            </a:pPr>
            <a:r>
              <a:rPr lang="zh-CN" altLang="en-US" sz="2000" dirty="0">
                <a:solidFill>
                  <a:schemeClr val="tx1"/>
                </a:solidFill>
              </a:rPr>
              <a:t>结果：</a:t>
            </a:r>
            <a:r>
              <a:rPr lang="zh-CN" altLang="en-US" sz="2000" dirty="0">
                <a:solidFill>
                  <a:srgbClr val="FF0000"/>
                </a:solidFill>
              </a:rPr>
              <a:t>左值</a:t>
            </a:r>
            <a:r>
              <a:rPr lang="zh-CN" altLang="en-US" sz="2000" dirty="0">
                <a:solidFill>
                  <a:schemeClr val="tx1"/>
                </a:solidFill>
              </a:rPr>
              <a:t>（</a:t>
            </a:r>
            <a:r>
              <a:rPr lang="en-US" altLang="zh-CN" sz="2000" dirty="0">
                <a:solidFill>
                  <a:schemeClr val="tx1"/>
                </a:solidFill>
              </a:rPr>
              <a:t>C </a:t>
            </a:r>
            <a:r>
              <a:rPr lang="zh-CN" altLang="en-US" sz="2000" dirty="0">
                <a:solidFill>
                  <a:schemeClr val="tx1"/>
                </a:solidFill>
              </a:rPr>
              <a:t>语言是右值）</a:t>
            </a:r>
            <a:endParaRPr lang="zh-CN" altLang="en-US" sz="2000" dirty="0">
              <a:solidFill>
                <a:schemeClr val="tx1"/>
              </a:solidFill>
            </a:endParaRPr>
          </a:p>
        </p:txBody>
      </p:sp>
      <p:sp>
        <p:nvSpPr>
          <p:cNvPr id="12" name="矩形: 圆顶角 11"/>
          <p:cNvSpPr/>
          <p:nvPr/>
        </p:nvSpPr>
        <p:spPr>
          <a:xfrm>
            <a:off x="289913" y="1372396"/>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Consolas" panose="020B0609020204030204" pitchFamily="49" charset="0"/>
              </a:rPr>
              <a:t>赋值运算符：</a:t>
            </a:r>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13" name="矩形: 圆角 17"/>
          <p:cNvSpPr/>
          <p:nvPr/>
        </p:nvSpPr>
        <p:spPr>
          <a:xfrm>
            <a:off x="289913" y="1825625"/>
            <a:ext cx="4158994" cy="22159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000000"/>
                </a:solidFill>
              </a:rPr>
              <a:t>格式：</a:t>
            </a:r>
            <a:r>
              <a:rPr lang="zh-CN" altLang="en-US" sz="2000" dirty="0">
                <a:solidFill>
                  <a:srgbClr val="FF0000"/>
                </a:solidFill>
              </a:rPr>
              <a:t>对象</a:t>
            </a:r>
            <a:r>
              <a:rPr lang="en-US" altLang="zh-CN" sz="2000" dirty="0">
                <a:solidFill>
                  <a:srgbClr val="FF0000"/>
                </a:solidFill>
              </a:rPr>
              <a:t>= </a:t>
            </a:r>
            <a:r>
              <a:rPr lang="zh-CN" altLang="en-US" sz="2000" dirty="0">
                <a:solidFill>
                  <a:srgbClr val="FF0000"/>
                </a:solidFill>
              </a:rPr>
              <a:t>表达式</a:t>
            </a:r>
            <a:endParaRPr lang="en-US" altLang="zh-CN" sz="2000" dirty="0">
              <a:solidFill>
                <a:srgbClr val="FF0000"/>
              </a:solidFill>
            </a:endParaRPr>
          </a:p>
          <a:p>
            <a:endParaRPr lang="zh-CN" altLang="en-US" sz="2000" dirty="0">
              <a:solidFill>
                <a:srgbClr val="FF0000"/>
              </a:solidFill>
            </a:endParaRPr>
          </a:p>
          <a:p>
            <a:r>
              <a:rPr lang="zh-CN" altLang="en-US" sz="2000" dirty="0">
                <a:solidFill>
                  <a:srgbClr val="000000"/>
                </a:solidFill>
                <a:ea typeface="仿宋" panose="02010609060101010101" pitchFamily="49" charset="-122"/>
              </a:rPr>
              <a:t>例如</a:t>
            </a:r>
            <a:endParaRPr lang="zh-CN" altLang="en-US" sz="2000" dirty="0">
              <a:solidFill>
                <a:srgbClr val="000000"/>
              </a:solidFill>
              <a:ea typeface="仿宋" panose="02010609060101010101" pitchFamily="49" charset="-122"/>
            </a:endParaRPr>
          </a:p>
          <a:p>
            <a:r>
              <a:rPr lang="en-US" altLang="zh-CN" sz="2000" dirty="0">
                <a:solidFill>
                  <a:srgbClr val="0000FF"/>
                </a:solidFill>
                <a:latin typeface="Consolas" panose="020B0609020204030204" pitchFamily="49" charset="0"/>
              </a:rPr>
              <a:t>int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2; </a:t>
            </a:r>
            <a:r>
              <a:rPr lang="en-US" altLang="zh-CN" sz="2000" dirty="0">
                <a:solidFill>
                  <a:srgbClr val="008000"/>
                </a:solidFill>
                <a:latin typeface="Consolas" panose="020B0609020204030204" pitchFamily="49" charset="0"/>
              </a:rPr>
              <a:t>//</a:t>
            </a:r>
            <a:r>
              <a:rPr lang="zh-CN" altLang="en-US" sz="2000" dirty="0">
                <a:solidFill>
                  <a:srgbClr val="008000"/>
                </a:solidFill>
                <a:latin typeface="Consolas" panose="020B0609020204030204" pitchFamily="49" charset="0"/>
                <a:ea typeface="仿宋" panose="02010609060101010101" pitchFamily="49" charset="-122"/>
              </a:rPr>
              <a:t>对象的初始化</a:t>
            </a:r>
            <a:endParaRPr lang="zh-CN" altLang="en-US" sz="2000" dirty="0">
              <a:solidFill>
                <a:srgbClr val="008000"/>
              </a:solidFill>
              <a:latin typeface="Consolas" panose="020B0609020204030204" pitchFamily="49" charset="0"/>
              <a:ea typeface="仿宋" panose="02010609060101010101" pitchFamily="49" charset="-122"/>
            </a:endParaRPr>
          </a:p>
          <a:p>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5; </a:t>
            </a:r>
            <a:r>
              <a:rPr lang="en-US" altLang="zh-CN" sz="2000" dirty="0">
                <a:solidFill>
                  <a:srgbClr val="008000"/>
                </a:solidFill>
                <a:latin typeface="Consolas" panose="020B0609020204030204" pitchFamily="49" charset="0"/>
              </a:rPr>
              <a:t>//</a:t>
            </a:r>
            <a:r>
              <a:rPr lang="zh-CN" altLang="en-US" sz="2000" dirty="0">
                <a:solidFill>
                  <a:srgbClr val="008000"/>
                </a:solidFill>
                <a:latin typeface="Consolas" panose="020B0609020204030204" pitchFamily="49" charset="0"/>
                <a:ea typeface="仿宋" panose="02010609060101010101" pitchFamily="49" charset="-122"/>
              </a:rPr>
              <a:t>对象的赋值</a:t>
            </a:r>
            <a:endParaRPr lang="zh-CN" altLang="en-US" sz="2000" dirty="0">
              <a:solidFill>
                <a:srgbClr val="008000"/>
              </a:solidFill>
              <a:latin typeface="Consolas" panose="020B0609020204030204" pitchFamily="49" charset="0"/>
              <a:ea typeface="仿宋" panose="02010609060101010101" pitchFamily="49" charset="-122"/>
            </a:endParaRPr>
          </a:p>
          <a:p>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+ 6; </a:t>
            </a:r>
            <a:r>
              <a:rPr lang="en-US" altLang="zh-CN" sz="2000" dirty="0">
                <a:solidFill>
                  <a:srgbClr val="008000"/>
                </a:solidFill>
                <a:latin typeface="Consolas" panose="020B0609020204030204" pitchFamily="49" charset="0"/>
              </a:rPr>
              <a:t>//</a:t>
            </a:r>
            <a:r>
              <a:rPr lang="zh-CN" altLang="en-US" sz="2000" dirty="0">
                <a:solidFill>
                  <a:srgbClr val="008000"/>
                </a:solidFill>
                <a:latin typeface="Consolas" panose="020B0609020204030204" pitchFamily="49" charset="0"/>
                <a:ea typeface="仿宋" panose="02010609060101010101" pitchFamily="49" charset="-122"/>
              </a:rPr>
              <a:t>对象的赋值</a:t>
            </a:r>
            <a:endParaRPr lang="zh-CN" altLang="en-US" sz="2000" dirty="0">
              <a:latin typeface="Consolas" panose="020B0609020204030204" pitchFamily="49" charset="0"/>
            </a:endParaRPr>
          </a:p>
          <a:p>
            <a:endParaRPr lang="zh-CN" altLang="en-US" dirty="0">
              <a:latin typeface="Consolas" panose="020B0609020204030204" pitchFamily="49" charset="0"/>
            </a:endParaRPr>
          </a:p>
        </p:txBody>
      </p:sp>
      <p:sp>
        <p:nvSpPr>
          <p:cNvPr id="10" name="灯片编号占位符 3"/>
          <p:cNvSpPr txBox="1"/>
          <p:nvPr/>
        </p:nvSpPr>
        <p:spPr>
          <a:xfrm>
            <a:off x="6666671" y="6165837"/>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151DC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D33FD5-61D2-4238-98DB-DB8C208BC919}" type="slidenum">
              <a:rPr lang="zh-CN" altLang="en-US" smtClean="0">
                <a:latin typeface="微软雅黑" panose="020B0503020204020204" charset="-122"/>
                <a:ea typeface="微软雅黑" panose="020B0503020204020204" charset="-122"/>
              </a:rPr>
            </a:fld>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顶角 12"/>
          <p:cNvSpPr/>
          <p:nvPr/>
        </p:nvSpPr>
        <p:spPr>
          <a:xfrm>
            <a:off x="185895" y="1322540"/>
            <a:ext cx="8747091"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panose="020B0503020204020204" charset="-122"/>
                <a:ea typeface="微软雅黑" panose="020B0503020204020204" charset="-122"/>
              </a:rPr>
              <a:t>注意</a:t>
            </a:r>
            <a:endParaRPr lang="zh-CN" altLang="en-US" sz="2000" dirty="0">
              <a:solidFill>
                <a:prstClr val="white"/>
              </a:solidFill>
              <a:latin typeface="微软雅黑" panose="020B0503020204020204" charset="-122"/>
              <a:ea typeface="微软雅黑" panose="020B0503020204020204" charset="-122"/>
            </a:endParaRPr>
          </a:p>
        </p:txBody>
      </p:sp>
      <p:sp>
        <p:nvSpPr>
          <p:cNvPr id="17" name="矩形: 圆角 17"/>
          <p:cNvSpPr/>
          <p:nvPr/>
        </p:nvSpPr>
        <p:spPr>
          <a:xfrm>
            <a:off x="185895" y="1805710"/>
            <a:ext cx="8747091" cy="50297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l"/>
            </a:pPr>
            <a:r>
              <a:rPr lang="zh-CN" altLang="en-US" dirty="0">
                <a:solidFill>
                  <a:schemeClr val="tx1"/>
                </a:solidFill>
                <a:latin typeface="MicrosoftYaHei"/>
              </a:rPr>
              <a:t>对象的初始化不是赋值操作，赋值是对象已经定义的情况下，赋一个新值</a:t>
            </a:r>
            <a:endParaRPr lang="zh-CN" altLang="en-US" dirty="0">
              <a:solidFill>
                <a:schemeClr val="tx1"/>
              </a:solidFill>
              <a:latin typeface="MicrosoftYaHei"/>
            </a:endParaRPr>
          </a:p>
          <a:p>
            <a:pPr marL="285750" indent="-285750">
              <a:lnSpc>
                <a:spcPct val="150000"/>
              </a:lnSpc>
              <a:buFont typeface="Wingdings" panose="05000000000000000000" pitchFamily="2" charset="2"/>
              <a:buChar char="l"/>
            </a:pPr>
            <a:r>
              <a:rPr lang="zh-CN" altLang="en-US" dirty="0">
                <a:solidFill>
                  <a:schemeClr val="tx1"/>
                </a:solidFill>
                <a:latin typeface="MicrosoftYaHei"/>
              </a:rPr>
              <a:t>两侧的操作对象的类型不相同，会进行类型转换，但右侧本身的不会发生变化，如</a:t>
            </a:r>
            <a:endParaRPr lang="zh-CN" altLang="en-US" dirty="0">
              <a:solidFill>
                <a:schemeClr val="tx1"/>
              </a:solidFill>
              <a:latin typeface="MicrosoftYaHei"/>
            </a:endParaRPr>
          </a:p>
          <a:p>
            <a:pPr>
              <a:lnSpc>
                <a:spcPct val="150000"/>
              </a:lnSpc>
            </a:pP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a:t>
            </a:r>
            <a:endParaRPr lang="en-US" altLang="zh-CN" dirty="0">
              <a:solidFill>
                <a:srgbClr val="000000"/>
              </a:solidFill>
              <a:latin typeface="Consolas" panose="020B0609020204030204" pitchFamily="49" charset="0"/>
            </a:endParaRPr>
          </a:p>
          <a:p>
            <a:pPr>
              <a:lnSpc>
                <a:spcPct val="150000"/>
              </a:lnSpc>
            </a:pPr>
            <a:r>
              <a:rPr lang="en-US" altLang="zh-CN" dirty="0">
                <a:solidFill>
                  <a:srgbClr val="0000FF"/>
                </a:solidFill>
                <a:latin typeface="Consolas" panose="020B0609020204030204" pitchFamily="49" charset="0"/>
              </a:rPr>
              <a:t>double </a:t>
            </a:r>
            <a:r>
              <a:rPr lang="en-US" altLang="zh-CN" dirty="0">
                <a:solidFill>
                  <a:srgbClr val="000000"/>
                </a:solidFill>
                <a:latin typeface="Consolas" panose="020B0609020204030204" pitchFamily="49" charset="0"/>
              </a:rPr>
              <a:t>d = 3.14159;</a:t>
            </a:r>
            <a:endParaRPr lang="en-US" altLang="zh-CN" dirty="0">
              <a:solidFill>
                <a:srgbClr val="000000"/>
              </a:solidFill>
              <a:latin typeface="Consolas" panose="020B0609020204030204" pitchFamily="49" charset="0"/>
            </a:endParaRPr>
          </a:p>
          <a:p>
            <a:pPr>
              <a:lnSpc>
                <a:spcPct val="150000"/>
              </a:lnSpc>
            </a:pP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d;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表达式的结果的类型是</a:t>
            </a:r>
            <a:r>
              <a:rPr lang="en-US" altLang="zh-CN" dirty="0">
                <a:solidFill>
                  <a:srgbClr val="008000"/>
                </a:solidFill>
                <a:latin typeface="Consolas" panose="020B0609020204030204" pitchFamily="49" charset="0"/>
                <a:ea typeface="仿宋" panose="02010609060101010101" pitchFamily="49" charset="-122"/>
              </a:rPr>
              <a:t>int</a:t>
            </a:r>
            <a:r>
              <a:rPr lang="zh-CN" altLang="en-US" dirty="0">
                <a:solidFill>
                  <a:srgbClr val="008000"/>
                </a:solidFill>
                <a:latin typeface="Consolas" panose="020B0609020204030204" pitchFamily="49" charset="0"/>
                <a:ea typeface="仿宋" panose="02010609060101010101" pitchFamily="49" charset="-122"/>
              </a:rPr>
              <a:t>，值是</a:t>
            </a:r>
            <a:r>
              <a:rPr lang="en-US" altLang="zh-CN" dirty="0">
                <a:solidFill>
                  <a:srgbClr val="008000"/>
                </a:solidFill>
                <a:latin typeface="Consolas" panose="020B0609020204030204" pitchFamily="49" charset="0"/>
                <a:ea typeface="仿宋" panose="02010609060101010101" pitchFamily="49" charset="-122"/>
              </a:rPr>
              <a:t>3</a:t>
            </a:r>
            <a:r>
              <a:rPr lang="zh-CN" altLang="en-US" dirty="0">
                <a:solidFill>
                  <a:srgbClr val="008000"/>
                </a:solidFill>
                <a:latin typeface="Consolas" panose="020B0609020204030204" pitchFamily="49" charset="0"/>
                <a:ea typeface="仿宋" panose="02010609060101010101" pitchFamily="49" charset="-122"/>
              </a:rPr>
              <a:t>，但</a:t>
            </a:r>
            <a:r>
              <a:rPr lang="en-US" altLang="zh-CN" dirty="0">
                <a:solidFill>
                  <a:srgbClr val="008000"/>
                </a:solidFill>
                <a:latin typeface="Consolas" panose="020B0609020204030204" pitchFamily="49" charset="0"/>
                <a:ea typeface="仿宋" panose="02010609060101010101" pitchFamily="49" charset="-122"/>
              </a:rPr>
              <a:t>d</a:t>
            </a:r>
            <a:r>
              <a:rPr lang="zh-CN" altLang="en-US" dirty="0">
                <a:solidFill>
                  <a:srgbClr val="008000"/>
                </a:solidFill>
                <a:latin typeface="Consolas" panose="020B0609020204030204" pitchFamily="49" charset="0"/>
                <a:ea typeface="仿宋" panose="02010609060101010101" pitchFamily="49" charset="-122"/>
              </a:rPr>
              <a:t>的值不变</a:t>
            </a:r>
            <a:endParaRPr lang="en-US" altLang="zh-CN" dirty="0">
              <a:solidFill>
                <a:srgbClr val="008000"/>
              </a:solidFill>
              <a:latin typeface="Consolas" panose="020B0609020204030204" pitchFamily="49" charset="0"/>
              <a:ea typeface="仿宋" panose="02010609060101010101" pitchFamily="49" charset="-122"/>
            </a:endParaRPr>
          </a:p>
          <a:p>
            <a:pPr>
              <a:lnSpc>
                <a:spcPct val="150000"/>
              </a:lnSpc>
            </a:pPr>
            <a:endParaRPr lang="en-US" altLang="zh-CN" dirty="0">
              <a:solidFill>
                <a:srgbClr val="008000"/>
              </a:solidFill>
              <a:latin typeface="Consolas" panose="020B0609020204030204" pitchFamily="49" charset="0"/>
              <a:ea typeface="仿宋" panose="02010609060101010101" pitchFamily="49" charset="-122"/>
            </a:endParaRPr>
          </a:p>
          <a:p>
            <a:pPr marL="285750" indent="-285750">
              <a:lnSpc>
                <a:spcPct val="150000"/>
              </a:lnSpc>
              <a:buFont typeface="Wingdings" panose="05000000000000000000" pitchFamily="2" charset="2"/>
              <a:buChar char="l"/>
            </a:pPr>
            <a:r>
              <a:rPr lang="zh-CN" altLang="en-US" dirty="0">
                <a:solidFill>
                  <a:schemeClr val="tx1"/>
                </a:solidFill>
                <a:latin typeface="MicrosoftYaHei"/>
              </a:rPr>
              <a:t>赋值运算满足右结合性，例如</a:t>
            </a:r>
            <a:endParaRPr lang="zh-CN" altLang="en-US" dirty="0">
              <a:solidFill>
                <a:schemeClr val="tx1"/>
              </a:solidFill>
              <a:latin typeface="MicrosoftYaHei"/>
            </a:endParaRPr>
          </a:p>
          <a:p>
            <a:pPr>
              <a:lnSpc>
                <a:spcPct val="150000"/>
              </a:lnSpc>
            </a:pP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j = 5;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i</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ea typeface="仿宋" panose="02010609060101010101" pitchFamily="49" charset="-122"/>
              </a:rPr>
              <a:t>和</a:t>
            </a:r>
            <a:r>
              <a:rPr lang="en-US" altLang="zh-CN" dirty="0">
                <a:solidFill>
                  <a:srgbClr val="008000"/>
                </a:solidFill>
                <a:latin typeface="Consolas" panose="020B0609020204030204" pitchFamily="49" charset="0"/>
                <a:ea typeface="仿宋" panose="02010609060101010101" pitchFamily="49" charset="-122"/>
              </a:rPr>
              <a:t>j </a:t>
            </a:r>
            <a:r>
              <a:rPr lang="zh-CN" altLang="en-US" dirty="0">
                <a:solidFill>
                  <a:srgbClr val="008000"/>
                </a:solidFill>
                <a:latin typeface="Consolas" panose="020B0609020204030204" pitchFamily="49" charset="0"/>
                <a:ea typeface="仿宋" panose="02010609060101010101" pitchFamily="49" charset="-122"/>
              </a:rPr>
              <a:t>的值都是</a:t>
            </a:r>
            <a:r>
              <a:rPr lang="en-US" altLang="zh-CN" dirty="0">
                <a:solidFill>
                  <a:srgbClr val="008000"/>
                </a:solidFill>
                <a:latin typeface="Consolas" panose="020B0609020204030204" pitchFamily="49" charset="0"/>
                <a:ea typeface="仿宋" panose="02010609060101010101" pitchFamily="49" charset="-122"/>
              </a:rPr>
              <a:t>5</a:t>
            </a:r>
            <a:endParaRPr lang="en-US" altLang="zh-CN" dirty="0">
              <a:solidFill>
                <a:srgbClr val="008000"/>
              </a:solidFill>
              <a:latin typeface="Consolas" panose="020B0609020204030204" pitchFamily="49" charset="0"/>
              <a:ea typeface="仿宋" panose="02010609060101010101" pitchFamily="49" charset="-122"/>
            </a:endParaRPr>
          </a:p>
          <a:p>
            <a:pPr>
              <a:lnSpc>
                <a:spcPct val="150000"/>
              </a:lnSpc>
            </a:pP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根据右结合性，先把</a:t>
            </a:r>
            <a:r>
              <a:rPr lang="en-US" altLang="zh-CN" dirty="0">
                <a:solidFill>
                  <a:srgbClr val="008000"/>
                </a:solidFill>
                <a:latin typeface="Consolas" panose="020B0609020204030204" pitchFamily="49" charset="0"/>
                <a:ea typeface="仿宋" panose="02010609060101010101" pitchFamily="49" charset="-122"/>
              </a:rPr>
              <a:t>5 </a:t>
            </a:r>
            <a:r>
              <a:rPr lang="zh-CN" altLang="en-US" dirty="0">
                <a:solidFill>
                  <a:srgbClr val="008000"/>
                </a:solidFill>
                <a:latin typeface="Consolas" panose="020B0609020204030204" pitchFamily="49" charset="0"/>
                <a:ea typeface="仿宋" panose="02010609060101010101" pitchFamily="49" charset="-122"/>
              </a:rPr>
              <a:t>赋给</a:t>
            </a:r>
            <a:r>
              <a:rPr lang="en-US" altLang="zh-CN" dirty="0">
                <a:solidFill>
                  <a:srgbClr val="008000"/>
                </a:solidFill>
                <a:latin typeface="Consolas" panose="020B0609020204030204" pitchFamily="49" charset="0"/>
                <a:ea typeface="仿宋" panose="02010609060101010101" pitchFamily="49" charset="-122"/>
              </a:rPr>
              <a:t>j </a:t>
            </a:r>
            <a:r>
              <a:rPr lang="zh-CN" altLang="en-US" dirty="0">
                <a:solidFill>
                  <a:srgbClr val="008000"/>
                </a:solidFill>
                <a:latin typeface="Consolas" panose="020B0609020204030204" pitchFamily="49" charset="0"/>
                <a:ea typeface="仿宋" panose="02010609060101010101" pitchFamily="49" charset="-122"/>
              </a:rPr>
              <a:t>，然后把</a:t>
            </a:r>
            <a:r>
              <a:rPr lang="en-US" altLang="zh-CN" dirty="0">
                <a:solidFill>
                  <a:srgbClr val="008000"/>
                </a:solidFill>
                <a:latin typeface="Consolas" panose="020B0609020204030204" pitchFamily="49" charset="0"/>
                <a:ea typeface="仿宋" panose="02010609060101010101" pitchFamily="49" charset="-122"/>
              </a:rPr>
              <a:t>j = 5 </a:t>
            </a:r>
            <a:r>
              <a:rPr lang="zh-CN" altLang="en-US" dirty="0">
                <a:solidFill>
                  <a:srgbClr val="008000"/>
                </a:solidFill>
                <a:latin typeface="Consolas" panose="020B0609020204030204" pitchFamily="49" charset="0"/>
                <a:ea typeface="仿宋" panose="02010609060101010101" pitchFamily="49" charset="-122"/>
              </a:rPr>
              <a:t>的值赋给</a:t>
            </a:r>
            <a:r>
              <a:rPr lang="en-US" altLang="zh-CN" dirty="0" err="1">
                <a:solidFill>
                  <a:srgbClr val="008000"/>
                </a:solidFill>
                <a:latin typeface="Consolas" panose="020B0609020204030204" pitchFamily="49" charset="0"/>
                <a:ea typeface="仿宋" panose="02010609060101010101" pitchFamily="49" charset="-122"/>
              </a:rPr>
              <a:t>i</a:t>
            </a:r>
            <a:r>
              <a:rPr lang="zh-CN" altLang="en-US" dirty="0">
                <a:solidFill>
                  <a:srgbClr val="008000"/>
                </a:solidFill>
                <a:latin typeface="仿宋" panose="02010609060101010101" pitchFamily="49" charset="-122"/>
                <a:ea typeface="仿宋" panose="02010609060101010101" pitchFamily="49" charset="-122"/>
              </a:rPr>
              <a:t>。</a:t>
            </a:r>
            <a:endParaRPr lang="zh-CN" altLang="en-US" dirty="0">
              <a:solidFill>
                <a:srgbClr val="008000"/>
              </a:solidFill>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dirty="0">
                <a:solidFill>
                  <a:schemeClr val="tx1"/>
                </a:solidFill>
                <a:latin typeface="MicrosoftYaHei"/>
              </a:rPr>
              <a:t>赋值运算符的优先级是较低，有时需要加上括号才能正确执行，例如：</a:t>
            </a:r>
            <a:endParaRPr lang="zh-CN" altLang="en-US" dirty="0">
              <a:solidFill>
                <a:schemeClr val="tx1"/>
              </a:solidFill>
              <a:latin typeface="MicrosoftYaHei"/>
            </a:endParaRPr>
          </a:p>
          <a:p>
            <a:pPr>
              <a:lnSpc>
                <a:spcPct val="150000"/>
              </a:lnSpc>
            </a:pP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2 + j = 4;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错误：</a:t>
            </a:r>
            <a:r>
              <a:rPr lang="en-US" altLang="zh-CN" dirty="0">
                <a:solidFill>
                  <a:srgbClr val="008000"/>
                </a:solidFill>
                <a:latin typeface="Consolas" panose="020B0609020204030204" pitchFamily="49" charset="0"/>
                <a:ea typeface="仿宋" panose="02010609060101010101" pitchFamily="49" charset="-122"/>
              </a:rPr>
              <a:t>2 + j </a:t>
            </a:r>
            <a:r>
              <a:rPr lang="zh-CN" altLang="en-US" dirty="0">
                <a:solidFill>
                  <a:srgbClr val="008000"/>
                </a:solidFill>
                <a:latin typeface="Consolas" panose="020B0609020204030204" pitchFamily="49" charset="0"/>
                <a:ea typeface="仿宋" panose="02010609060101010101" pitchFamily="49" charset="-122"/>
              </a:rPr>
              <a:t>为右值，不能作为第二个赋值符号的左侧对象</a:t>
            </a:r>
            <a:endParaRPr lang="zh-CN" altLang="en-US" dirty="0">
              <a:solidFill>
                <a:srgbClr val="008000"/>
              </a:solidFill>
              <a:latin typeface="Consolas" panose="020B0609020204030204" pitchFamily="49" charset="0"/>
              <a:ea typeface="仿宋" panose="02010609060101010101" pitchFamily="49" charset="-122"/>
            </a:endParaRPr>
          </a:p>
          <a:p>
            <a:pPr>
              <a:lnSpc>
                <a:spcPct val="150000"/>
              </a:lnSpc>
            </a:pP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2 + (j = 4);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正确：把</a:t>
            </a:r>
            <a:r>
              <a:rPr lang="en-US" altLang="zh-CN" dirty="0">
                <a:solidFill>
                  <a:srgbClr val="008000"/>
                </a:solidFill>
                <a:latin typeface="Consolas" panose="020B0609020204030204" pitchFamily="49" charset="0"/>
                <a:ea typeface="仿宋" panose="02010609060101010101" pitchFamily="49" charset="-122"/>
              </a:rPr>
              <a:t>j = 4 </a:t>
            </a:r>
            <a:r>
              <a:rPr lang="zh-CN" altLang="en-US" dirty="0">
                <a:solidFill>
                  <a:srgbClr val="008000"/>
                </a:solidFill>
                <a:latin typeface="Consolas" panose="020B0609020204030204" pitchFamily="49" charset="0"/>
                <a:ea typeface="仿宋" panose="02010609060101010101" pitchFamily="49" charset="-122"/>
              </a:rPr>
              <a:t>的值加上</a:t>
            </a:r>
            <a:r>
              <a:rPr lang="en-US" altLang="zh-CN" dirty="0">
                <a:solidFill>
                  <a:srgbClr val="008000"/>
                </a:solidFill>
                <a:latin typeface="Consolas" panose="020B0609020204030204" pitchFamily="49" charset="0"/>
                <a:ea typeface="仿宋" panose="02010609060101010101" pitchFamily="49" charset="-122"/>
              </a:rPr>
              <a:t>2</a:t>
            </a:r>
            <a:r>
              <a:rPr lang="zh-CN" altLang="en-US" dirty="0">
                <a:solidFill>
                  <a:srgbClr val="008000"/>
                </a:solidFill>
                <a:latin typeface="Consolas" panose="020B0609020204030204" pitchFamily="49" charset="0"/>
                <a:ea typeface="仿宋" panose="02010609060101010101" pitchFamily="49" charset="-122"/>
              </a:rPr>
              <a:t>赋给</a:t>
            </a:r>
            <a:r>
              <a:rPr lang="en-US" altLang="zh-CN" dirty="0" err="1">
                <a:solidFill>
                  <a:srgbClr val="008000"/>
                </a:solidFill>
                <a:latin typeface="Consolas" panose="020B0609020204030204" pitchFamily="49" charset="0"/>
                <a:ea typeface="仿宋" panose="02010609060101010101" pitchFamily="49" charset="-122"/>
              </a:rPr>
              <a:t>i</a:t>
            </a:r>
            <a:r>
              <a:rPr lang="en-US" altLang="zh-CN" dirty="0">
                <a:solidFill>
                  <a:srgbClr val="008000"/>
                </a:solidFill>
                <a:latin typeface="Consolas" panose="020B0609020204030204" pitchFamily="49" charset="0"/>
                <a:ea typeface="仿宋" panose="02010609060101010101" pitchFamily="49" charset="-122"/>
              </a:rPr>
              <a:t> </a:t>
            </a:r>
            <a:r>
              <a:rPr lang="zh-CN" altLang="en-US" dirty="0">
                <a:solidFill>
                  <a:srgbClr val="008000"/>
                </a:solidFill>
                <a:latin typeface="Consolas" panose="020B0609020204030204" pitchFamily="49" charset="0"/>
                <a:ea typeface="仿宋" panose="02010609060101010101" pitchFamily="49" charset="-122"/>
              </a:rPr>
              <a:t>， </a:t>
            </a:r>
            <a:r>
              <a:rPr lang="en-US" altLang="zh-CN" dirty="0" err="1">
                <a:solidFill>
                  <a:srgbClr val="008000"/>
                </a:solidFill>
                <a:latin typeface="Consolas" panose="020B0609020204030204" pitchFamily="49" charset="0"/>
                <a:ea typeface="仿宋" panose="02010609060101010101" pitchFamily="49" charset="-122"/>
              </a:rPr>
              <a:t>i</a:t>
            </a:r>
            <a:r>
              <a:rPr lang="en-US" altLang="zh-CN" dirty="0">
                <a:solidFill>
                  <a:srgbClr val="008000"/>
                </a:solidFill>
                <a:latin typeface="Consolas" panose="020B0609020204030204" pitchFamily="49" charset="0"/>
                <a:ea typeface="仿宋" panose="02010609060101010101" pitchFamily="49" charset="-122"/>
              </a:rPr>
              <a:t> </a:t>
            </a:r>
            <a:r>
              <a:rPr lang="zh-CN" altLang="en-US" dirty="0">
                <a:solidFill>
                  <a:srgbClr val="008000"/>
                </a:solidFill>
                <a:latin typeface="Consolas" panose="020B0609020204030204" pitchFamily="49" charset="0"/>
                <a:ea typeface="仿宋" panose="02010609060101010101" pitchFamily="49" charset="-122"/>
              </a:rPr>
              <a:t>和</a:t>
            </a:r>
            <a:r>
              <a:rPr lang="en-US" altLang="zh-CN" dirty="0">
                <a:solidFill>
                  <a:srgbClr val="008000"/>
                </a:solidFill>
                <a:latin typeface="Consolas" panose="020B0609020204030204" pitchFamily="49" charset="0"/>
                <a:ea typeface="仿宋" panose="02010609060101010101" pitchFamily="49" charset="-122"/>
              </a:rPr>
              <a:t>j </a:t>
            </a:r>
            <a:r>
              <a:rPr lang="zh-CN" altLang="en-US" dirty="0">
                <a:solidFill>
                  <a:srgbClr val="008000"/>
                </a:solidFill>
                <a:latin typeface="Consolas" panose="020B0609020204030204" pitchFamily="49" charset="0"/>
                <a:ea typeface="仿宋" panose="02010609060101010101" pitchFamily="49" charset="-122"/>
              </a:rPr>
              <a:t>的值分别为</a:t>
            </a:r>
            <a:r>
              <a:rPr lang="en-US" altLang="zh-CN" dirty="0">
                <a:solidFill>
                  <a:srgbClr val="008000"/>
                </a:solidFill>
                <a:latin typeface="Consolas" panose="020B0609020204030204" pitchFamily="49" charset="0"/>
                <a:ea typeface="仿宋" panose="02010609060101010101" pitchFamily="49" charset="-122"/>
              </a:rPr>
              <a:t>6</a:t>
            </a:r>
            <a:r>
              <a:rPr lang="zh-CN" altLang="en-US" dirty="0">
                <a:solidFill>
                  <a:srgbClr val="008000"/>
                </a:solidFill>
                <a:latin typeface="Consolas" panose="020B0609020204030204" pitchFamily="49" charset="0"/>
                <a:ea typeface="仿宋" panose="02010609060101010101" pitchFamily="49" charset="-122"/>
              </a:rPr>
              <a:t>和</a:t>
            </a:r>
            <a:r>
              <a:rPr lang="en-US" altLang="zh-CN" dirty="0">
                <a:solidFill>
                  <a:srgbClr val="008000"/>
                </a:solidFill>
                <a:latin typeface="Consolas" panose="020B0609020204030204" pitchFamily="49" charset="0"/>
                <a:ea typeface="仿宋" panose="02010609060101010101" pitchFamily="49" charset="-122"/>
              </a:rPr>
              <a:t>4</a:t>
            </a:r>
            <a:endParaRPr lang="zh-CN" altLang="en-US" dirty="0">
              <a:latin typeface="Consolas" panose="020B0609020204030204" pitchFamily="49" charset="0"/>
            </a:endParaRPr>
          </a:p>
        </p:txBody>
      </p:sp>
      <p:sp>
        <p:nvSpPr>
          <p:cNvPr id="8" name="文本框 7"/>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赋值运算符</a:t>
            </a:r>
            <a:endParaRPr lang="zh-CN" altLang="en-US" b="1" dirty="0">
              <a:solidFill>
                <a:schemeClr val="bg1"/>
              </a:solidFill>
            </a:endParaRPr>
          </a:p>
        </p:txBody>
      </p:sp>
      <p:sp>
        <p:nvSpPr>
          <p:cNvPr id="5"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p:cNvSpPr/>
          <p:nvPr/>
        </p:nvSpPr>
        <p:spPr>
          <a:xfrm>
            <a:off x="235132" y="2198520"/>
            <a:ext cx="433686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highlight>
                  <a:srgbClr val="E5F4F8"/>
                </a:highlight>
                <a:latin typeface="Consolas" panose="020B0609020204030204" pitchFamily="49" charset="0"/>
              </a:rPr>
              <a:t>int </a:t>
            </a:r>
            <a:r>
              <a:rPr lang="en-US" altLang="zh-CN" dirty="0">
                <a:solidFill>
                  <a:srgbClr val="000000"/>
                </a:solidFill>
                <a:highlight>
                  <a:srgbClr val="E5F4F8"/>
                </a:highlight>
                <a:latin typeface="Consolas" panose="020B0609020204030204" pitchFamily="49" charset="0"/>
              </a:rPr>
              <a:t>counter;</a:t>
            </a:r>
            <a:endParaRPr lang="en-US" altLang="zh-CN" dirty="0">
              <a:solidFill>
                <a:srgbClr val="000000"/>
              </a:solidFill>
              <a:highlight>
                <a:srgbClr val="E5F4F8"/>
              </a:highlight>
              <a:latin typeface="Consolas" panose="020B0609020204030204" pitchFamily="49" charset="0"/>
            </a:endParaRPr>
          </a:p>
          <a:p>
            <a:r>
              <a:rPr lang="en-US" altLang="zh-CN" dirty="0">
                <a:solidFill>
                  <a:srgbClr val="000000"/>
                </a:solidFill>
                <a:highlight>
                  <a:srgbClr val="E5F4F8"/>
                </a:highlight>
                <a:latin typeface="Consolas" panose="020B0609020204030204" pitchFamily="49" charset="0"/>
              </a:rPr>
              <a:t>counter = counter + 5;</a:t>
            </a:r>
            <a:endParaRPr lang="zh-CN" altLang="en-US" dirty="0">
              <a:highlight>
                <a:srgbClr val="E5F4F8"/>
              </a:highlight>
              <a:latin typeface="Consolas" panose="020B0609020204030204" pitchFamily="49" charset="0"/>
            </a:endParaRPr>
          </a:p>
        </p:txBody>
      </p:sp>
      <p:sp>
        <p:nvSpPr>
          <p:cNvPr id="8" name="矩形: 圆顶角 7"/>
          <p:cNvSpPr/>
          <p:nvPr/>
        </p:nvSpPr>
        <p:spPr>
          <a:xfrm>
            <a:off x="235132" y="1787697"/>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代码一</a:t>
            </a:r>
            <a:endParaRPr lang="zh-CN" altLang="en-US" sz="2000" dirty="0"/>
          </a:p>
        </p:txBody>
      </p:sp>
      <p:sp>
        <p:nvSpPr>
          <p:cNvPr id="17" name="矩形: 圆顶角 16"/>
          <p:cNvSpPr/>
          <p:nvPr/>
        </p:nvSpPr>
        <p:spPr>
          <a:xfrm>
            <a:off x="5146157" y="4467099"/>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小结</a:t>
            </a:r>
            <a:endParaRPr lang="zh-CN" altLang="en-US" sz="2000" dirty="0"/>
          </a:p>
        </p:txBody>
      </p:sp>
      <p:sp>
        <p:nvSpPr>
          <p:cNvPr id="18" name="矩形: 圆角 17"/>
          <p:cNvSpPr/>
          <p:nvPr/>
        </p:nvSpPr>
        <p:spPr>
          <a:xfrm>
            <a:off x="5146156" y="4955599"/>
            <a:ext cx="3756603"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使用复合赋值运算符能够提高运算效率，减少了产生临时对象这一环节</a:t>
            </a:r>
            <a:endParaRPr lang="zh-CN" altLang="en-US" dirty="0">
              <a:solidFill>
                <a:schemeClr val="tx1"/>
              </a:solidFill>
              <a:latin typeface="Consolas" panose="020B0609020204030204" pitchFamily="49" charset="0"/>
            </a:endParaRPr>
          </a:p>
        </p:txBody>
      </p:sp>
      <p:sp>
        <p:nvSpPr>
          <p:cNvPr id="12" name="文本框 1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a:t>
            </a:r>
            <a:r>
              <a:rPr lang="zh-CN" altLang="en-US" b="1" dirty="0">
                <a:solidFill>
                  <a:schemeClr val="bg1"/>
                </a:solidFill>
              </a:rPr>
              <a:t> 赋值运算符</a:t>
            </a:r>
            <a:endParaRPr lang="zh-CN" altLang="en-US" b="1" dirty="0">
              <a:solidFill>
                <a:schemeClr val="bg1"/>
              </a:solidFill>
            </a:endParaRPr>
          </a:p>
        </p:txBody>
      </p:sp>
      <p:sp>
        <p:nvSpPr>
          <p:cNvPr id="14" name="矩形: 圆角 17"/>
          <p:cNvSpPr/>
          <p:nvPr/>
        </p:nvSpPr>
        <p:spPr>
          <a:xfrm>
            <a:off x="235132" y="4265034"/>
            <a:ext cx="4336868" cy="16433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00"/>
                </a:solidFill>
                <a:highlight>
                  <a:srgbClr val="E5F4F8"/>
                </a:highlight>
                <a:latin typeface="Consolas" panose="020B0609020204030204" pitchFamily="49" charset="0"/>
              </a:rPr>
              <a:t>counter += 1;</a:t>
            </a:r>
            <a:endParaRPr lang="en-US" altLang="zh-CN" dirty="0">
              <a:solidFill>
                <a:srgbClr val="000000"/>
              </a:solidFill>
              <a:highlight>
                <a:srgbClr val="E5F4F8"/>
              </a:highlight>
              <a:latin typeface="Consolas" panose="020B0609020204030204" pitchFamily="49" charset="0"/>
            </a:endParaRPr>
          </a:p>
          <a:p>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等效于</a:t>
            </a:r>
            <a:r>
              <a:rPr lang="en-US" altLang="zh-CN" dirty="0">
                <a:solidFill>
                  <a:srgbClr val="008000"/>
                </a:solidFill>
                <a:highlight>
                  <a:srgbClr val="E5F4F8"/>
                </a:highlight>
                <a:latin typeface="Consolas" panose="020B0609020204030204" pitchFamily="49" charset="0"/>
                <a:ea typeface="仿宋" panose="02010609060101010101" pitchFamily="49" charset="-122"/>
              </a:rPr>
              <a:t>counter = counter + 1;</a:t>
            </a:r>
            <a:endParaRPr lang="en-US" altLang="zh-CN" dirty="0">
              <a:solidFill>
                <a:srgbClr val="008000"/>
              </a:solidFill>
              <a:highlight>
                <a:srgbClr val="E5F4F8"/>
              </a:highlight>
              <a:latin typeface="Consolas" panose="020B0609020204030204" pitchFamily="49" charset="0"/>
              <a:ea typeface="仿宋" panose="02010609060101010101" pitchFamily="49" charset="-122"/>
            </a:endParaRPr>
          </a:p>
          <a:p>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且只需计算一次，提高了计算效率</a:t>
            </a:r>
            <a:endParaRPr lang="zh-CN" altLang="en-US" dirty="0">
              <a:solidFill>
                <a:srgbClr val="008000"/>
              </a:solidFill>
              <a:highlight>
                <a:srgbClr val="E5F4F8"/>
              </a:highlight>
              <a:latin typeface="Consolas" panose="020B0609020204030204" pitchFamily="49" charset="0"/>
              <a:ea typeface="仿宋" panose="02010609060101010101" pitchFamily="49" charset="-122"/>
            </a:endParaRPr>
          </a:p>
          <a:p>
            <a:r>
              <a:rPr lang="en-US" altLang="zh-CN" dirty="0" err="1">
                <a:solidFill>
                  <a:srgbClr val="000000"/>
                </a:solidFill>
                <a:highlight>
                  <a:srgbClr val="E5F4F8"/>
                </a:highlight>
                <a:latin typeface="Consolas" panose="020B0609020204030204" pitchFamily="49" charset="0"/>
              </a:rPr>
              <a:t>i</a:t>
            </a:r>
            <a:r>
              <a:rPr lang="en-US" altLang="zh-CN" dirty="0">
                <a:solidFill>
                  <a:srgbClr val="000000"/>
                </a:solidFill>
                <a:highlight>
                  <a:srgbClr val="E5F4F8"/>
                </a:highlight>
                <a:latin typeface="Consolas" panose="020B0609020204030204" pitchFamily="49" charset="0"/>
              </a:rPr>
              <a:t> *= j + 3;</a:t>
            </a:r>
            <a:endParaRPr lang="en-US" altLang="zh-CN" dirty="0">
              <a:solidFill>
                <a:srgbClr val="000000"/>
              </a:solidFill>
              <a:highlight>
                <a:srgbClr val="E5F4F8"/>
              </a:highlight>
              <a:latin typeface="Consolas" panose="020B0609020204030204" pitchFamily="49" charset="0"/>
            </a:endParaRPr>
          </a:p>
          <a:p>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等效于</a:t>
            </a:r>
            <a:r>
              <a:rPr lang="en-US" altLang="zh-CN"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dirty="0">
                <a:solidFill>
                  <a:srgbClr val="008000"/>
                </a:solidFill>
                <a:highlight>
                  <a:srgbClr val="E5F4F8"/>
                </a:highlight>
                <a:latin typeface="Consolas" panose="020B0609020204030204" pitchFamily="49" charset="0"/>
                <a:ea typeface="仿宋" panose="02010609060101010101" pitchFamily="49" charset="-122"/>
              </a:rPr>
              <a:t> = </a:t>
            </a:r>
            <a:r>
              <a:rPr lang="en-US" altLang="zh-CN"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dirty="0">
                <a:solidFill>
                  <a:srgbClr val="008000"/>
                </a:solidFill>
                <a:highlight>
                  <a:srgbClr val="E5F4F8"/>
                </a:highlight>
                <a:latin typeface="Consolas" panose="020B0609020204030204" pitchFamily="49" charset="0"/>
                <a:ea typeface="仿宋" panose="02010609060101010101" pitchFamily="49" charset="-122"/>
              </a:rPr>
              <a:t> * (j + 3);</a:t>
            </a:r>
            <a:endParaRPr lang="zh-CN" altLang="en-US" dirty="0">
              <a:highlight>
                <a:srgbClr val="E5F4F8"/>
              </a:highlight>
              <a:latin typeface="Consolas" panose="020B0609020204030204" pitchFamily="49" charset="0"/>
            </a:endParaRPr>
          </a:p>
        </p:txBody>
      </p:sp>
      <p:sp>
        <p:nvSpPr>
          <p:cNvPr id="15" name="矩形: 圆顶角 14"/>
          <p:cNvSpPr/>
          <p:nvPr/>
        </p:nvSpPr>
        <p:spPr>
          <a:xfrm>
            <a:off x="235132" y="3854212"/>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19" name="矩形: 圆顶角 18"/>
          <p:cNvSpPr/>
          <p:nvPr/>
        </p:nvSpPr>
        <p:spPr>
          <a:xfrm>
            <a:off x="5146158" y="1787697"/>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20" name="矩形: 圆角 17"/>
          <p:cNvSpPr/>
          <p:nvPr/>
        </p:nvSpPr>
        <p:spPr>
          <a:xfrm>
            <a:off x="5146158" y="2214762"/>
            <a:ext cx="3756603" cy="212532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    第二行代码需要进行两次计算，首先计算</a:t>
            </a:r>
            <a:r>
              <a:rPr lang="en-US" altLang="zh-CN" dirty="0">
                <a:solidFill>
                  <a:schemeClr val="tx1"/>
                </a:solidFill>
                <a:latin typeface="Consolas" panose="020B0609020204030204" pitchFamily="49" charset="0"/>
              </a:rPr>
              <a:t>(couter+5) </a:t>
            </a:r>
            <a:r>
              <a:rPr lang="zh-CN" altLang="en-US" dirty="0">
                <a:solidFill>
                  <a:schemeClr val="tx1"/>
                </a:solidFill>
                <a:latin typeface="Consolas" panose="020B0609020204030204" pitchFamily="49" charset="0"/>
              </a:rPr>
              <a:t>的值，然后再赋值给 </a:t>
            </a:r>
            <a:r>
              <a:rPr lang="en-US" altLang="zh-CN" dirty="0">
                <a:solidFill>
                  <a:schemeClr val="tx1"/>
                </a:solidFill>
                <a:latin typeface="Consolas" panose="020B0609020204030204" pitchFamily="49" charset="0"/>
              </a:rPr>
              <a:t>counter</a:t>
            </a:r>
            <a:r>
              <a:rPr lang="zh-CN" altLang="en-US" dirty="0">
                <a:solidFill>
                  <a:schemeClr val="tx1"/>
                </a:solidFill>
                <a:latin typeface="Consolas" panose="020B0609020204030204" pitchFamily="49" charset="0"/>
              </a:rPr>
              <a:t>。为简化计算，</a:t>
            </a:r>
            <a:r>
              <a:rPr lang="en-US" altLang="zh-CN" dirty="0">
                <a:solidFill>
                  <a:schemeClr val="tx1"/>
                </a:solidFill>
                <a:latin typeface="Consolas" panose="020B0609020204030204" pitchFamily="49" charset="0"/>
              </a:rPr>
              <a:t>C++ </a:t>
            </a:r>
            <a:r>
              <a:rPr lang="zh-CN" altLang="en-US" dirty="0">
                <a:solidFill>
                  <a:schemeClr val="tx1"/>
                </a:solidFill>
                <a:latin typeface="Consolas" panose="020B0609020204030204" pitchFamily="49" charset="0"/>
              </a:rPr>
              <a:t>提供了</a:t>
            </a:r>
            <a:r>
              <a:rPr lang="zh-CN" altLang="en-US" dirty="0">
                <a:solidFill>
                  <a:srgbClr val="FF0000"/>
                </a:solidFill>
                <a:latin typeface="Consolas" panose="020B0609020204030204" pitchFamily="49" charset="0"/>
              </a:rPr>
              <a:t>复合运算符</a:t>
            </a:r>
            <a:r>
              <a:rPr lang="en-US" altLang="zh-CN" dirty="0">
                <a:solidFill>
                  <a:srgbClr val="FF0000"/>
                </a:solidFill>
                <a:latin typeface="Consolas" panose="020B0609020204030204" pitchFamily="49" charset="0"/>
              </a:rPr>
              <a:t>(+= -= /= *= %=)</a:t>
            </a:r>
            <a:endParaRPr lang="zh-CN" altLang="en-US" dirty="0">
              <a:solidFill>
                <a:srgbClr val="FF0000"/>
              </a:solidFill>
              <a:latin typeface="Consolas" panose="020B0609020204030204" pitchFamily="49" charset="0"/>
            </a:endParaRPr>
          </a:p>
        </p:txBody>
      </p:sp>
      <p:sp>
        <p:nvSpPr>
          <p:cNvPr id="11"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15" grpId="0" animBg="1"/>
      <p:bldP spid="19"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自增自减运算符</a:t>
            </a:r>
            <a:endParaRPr lang="zh-CN" altLang="en-US" b="1" dirty="0">
              <a:solidFill>
                <a:schemeClr val="bg1"/>
              </a:solidFill>
            </a:endParaRPr>
          </a:p>
        </p:txBody>
      </p:sp>
      <p:sp>
        <p:nvSpPr>
          <p:cNvPr id="9" name="矩形: 圆角 17"/>
          <p:cNvSpPr/>
          <p:nvPr/>
        </p:nvSpPr>
        <p:spPr>
          <a:xfrm>
            <a:off x="5715000" y="1668674"/>
            <a:ext cx="2975278"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为简化自增</a:t>
            </a:r>
            <a:r>
              <a:rPr lang="en-US" altLang="zh-CN" sz="1600" dirty="0">
                <a:solidFill>
                  <a:schemeClr val="tx1"/>
                </a:solidFill>
              </a:rPr>
              <a:t>1 </a:t>
            </a:r>
            <a:r>
              <a:rPr lang="zh-CN" altLang="en-US" sz="1600" dirty="0">
                <a:solidFill>
                  <a:schemeClr val="tx1"/>
                </a:solidFill>
              </a:rPr>
              <a:t>和自减</a:t>
            </a:r>
            <a:r>
              <a:rPr lang="en-US" altLang="zh-CN" sz="1600" dirty="0">
                <a:solidFill>
                  <a:schemeClr val="tx1"/>
                </a:solidFill>
              </a:rPr>
              <a:t>1 </a:t>
            </a:r>
            <a:r>
              <a:rPr lang="zh-CN" altLang="en-US" sz="1600" dirty="0">
                <a:solidFill>
                  <a:schemeClr val="tx1"/>
                </a:solidFill>
              </a:rPr>
              <a:t>操作，</a:t>
            </a:r>
            <a:r>
              <a:rPr lang="en-US" altLang="zh-CN" sz="1600" dirty="0">
                <a:solidFill>
                  <a:schemeClr val="tx1"/>
                </a:solidFill>
              </a:rPr>
              <a:t>C++ </a:t>
            </a:r>
            <a:r>
              <a:rPr lang="zh-CN" altLang="en-US" sz="1600" dirty="0">
                <a:solidFill>
                  <a:schemeClr val="tx1"/>
                </a:solidFill>
              </a:rPr>
              <a:t>提供了</a:t>
            </a:r>
            <a:r>
              <a:rPr lang="zh-CN" altLang="en-US" sz="1600" dirty="0">
                <a:solidFill>
                  <a:srgbClr val="FF0000"/>
                </a:solidFill>
              </a:rPr>
              <a:t>自增</a:t>
            </a:r>
            <a:r>
              <a:rPr lang="en-US" altLang="zh-CN" sz="1600" dirty="0">
                <a:solidFill>
                  <a:srgbClr val="FF0000"/>
                </a:solidFill>
              </a:rPr>
              <a:t>(++) </a:t>
            </a:r>
            <a:r>
              <a:rPr lang="zh-CN" altLang="en-US" sz="1600" dirty="0">
                <a:solidFill>
                  <a:schemeClr val="tx1"/>
                </a:solidFill>
              </a:rPr>
              <a:t>和</a:t>
            </a:r>
            <a:r>
              <a:rPr lang="zh-CN" altLang="en-US" sz="1600" dirty="0">
                <a:solidFill>
                  <a:srgbClr val="FF0000"/>
                </a:solidFill>
              </a:rPr>
              <a:t>自减</a:t>
            </a:r>
            <a:r>
              <a:rPr lang="en-US" altLang="zh-CN" sz="1600" dirty="0">
                <a:solidFill>
                  <a:srgbClr val="FF0000"/>
                </a:solidFill>
              </a:rPr>
              <a:t>(--) </a:t>
            </a:r>
            <a:r>
              <a:rPr lang="zh-CN" altLang="en-US" sz="1600" dirty="0">
                <a:solidFill>
                  <a:schemeClr val="tx1"/>
                </a:solidFill>
              </a:rPr>
              <a:t>运算符</a:t>
            </a:r>
            <a:endParaRPr lang="zh-CN" altLang="en-US" sz="1600" dirty="0">
              <a:solidFill>
                <a:schemeClr val="tx1"/>
              </a:solidFill>
            </a:endParaRPr>
          </a:p>
        </p:txBody>
      </p:sp>
      <p:sp>
        <p:nvSpPr>
          <p:cNvPr id="10" name="矩形: 圆角 17"/>
          <p:cNvSpPr/>
          <p:nvPr/>
        </p:nvSpPr>
        <p:spPr>
          <a:xfrm>
            <a:off x="235132" y="1999332"/>
            <a:ext cx="5304022"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5, j = 6;</a:t>
            </a:r>
            <a:endParaRPr lang="en-US" altLang="zh-CN" sz="1600" dirty="0">
              <a:solidFill>
                <a:srgbClr val="000000"/>
              </a:solidFill>
              <a:highlight>
                <a:srgbClr val="E5F4F8"/>
              </a:highlight>
              <a:latin typeface="Consolas" panose="020B0609020204030204" pitchFamily="49" charset="0"/>
            </a:endParaRPr>
          </a:p>
          <a:p>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1;</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0000"/>
                </a:solidFill>
                <a:highlight>
                  <a:srgbClr val="E5F4F8"/>
                </a:highlight>
                <a:latin typeface="Consolas" panose="020B0609020204030204" pitchFamily="49" charset="0"/>
              </a:rPr>
              <a:t>j -= 1;</a:t>
            </a:r>
            <a:endParaRPr lang="zh-CN" altLang="en-US" sz="1600" dirty="0">
              <a:highlight>
                <a:srgbClr val="E5F4F8"/>
              </a:highlight>
              <a:latin typeface="Consolas" panose="020B0609020204030204" pitchFamily="49" charset="0"/>
            </a:endParaRPr>
          </a:p>
        </p:txBody>
      </p:sp>
      <p:sp>
        <p:nvSpPr>
          <p:cNvPr id="11" name="矩形: 圆顶角 10"/>
          <p:cNvSpPr/>
          <p:nvPr/>
        </p:nvSpPr>
        <p:spPr>
          <a:xfrm>
            <a:off x="235132" y="1588509"/>
            <a:ext cx="530402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代码示例</a:t>
            </a:r>
            <a:endParaRPr lang="zh-CN" altLang="en-US" sz="2000" dirty="0"/>
          </a:p>
        </p:txBody>
      </p:sp>
      <p:sp>
        <p:nvSpPr>
          <p:cNvPr id="14" name="矩形: 圆顶角 13"/>
          <p:cNvSpPr/>
          <p:nvPr/>
        </p:nvSpPr>
        <p:spPr>
          <a:xfrm>
            <a:off x="5715000" y="3487023"/>
            <a:ext cx="3123532"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panose="020B0503020204020204" charset="-122"/>
                <a:ea typeface="微软雅黑" panose="020B0503020204020204" charset="-122"/>
              </a:rPr>
              <a:t>注意</a:t>
            </a:r>
            <a:endParaRPr lang="zh-CN" altLang="en-US" sz="2000" dirty="0">
              <a:solidFill>
                <a:prstClr val="white"/>
              </a:solidFill>
              <a:latin typeface="微软雅黑" panose="020B0503020204020204" charset="-122"/>
              <a:ea typeface="微软雅黑" panose="020B0503020204020204" charset="-122"/>
            </a:endParaRPr>
          </a:p>
        </p:txBody>
      </p:sp>
      <p:sp>
        <p:nvSpPr>
          <p:cNvPr id="15" name="矩形: 圆角 17"/>
          <p:cNvSpPr/>
          <p:nvPr/>
        </p:nvSpPr>
        <p:spPr>
          <a:xfrm>
            <a:off x="5715000" y="3970194"/>
            <a:ext cx="3123532" cy="26341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自增、自减运算符的操作对象必须为左值</a:t>
            </a:r>
            <a:endParaRPr lang="zh-CN" altLang="en-US" sz="1600" dirty="0">
              <a:solidFill>
                <a:schemeClr val="tx1"/>
              </a:solidFill>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前置版本返回左值对象本身，后置版本将原始值的副本作为右值返回</a:t>
            </a:r>
            <a:endParaRPr lang="en-US" altLang="zh-CN" sz="1600" dirty="0">
              <a:solidFill>
                <a:schemeClr val="tx1"/>
              </a:solidFill>
            </a:endParaRPr>
          </a:p>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建议能用前置版本不用后置版本</a:t>
            </a:r>
            <a:endParaRPr lang="zh-CN" altLang="en-US" sz="1600" dirty="0">
              <a:solidFill>
                <a:schemeClr val="tx1"/>
              </a:solidFill>
            </a:endParaRPr>
          </a:p>
        </p:txBody>
      </p:sp>
      <p:sp>
        <p:nvSpPr>
          <p:cNvPr id="16" name="矩形: 圆角 17"/>
          <p:cNvSpPr/>
          <p:nvPr/>
        </p:nvSpPr>
        <p:spPr>
          <a:xfrm>
            <a:off x="235132" y="3795642"/>
            <a:ext cx="5304022" cy="23724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0, j;</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后置，</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的值自增变为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1</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，表达式</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自增之</a:t>
            </a:r>
            <a:endParaRPr lang="zh-CN" altLang="en-US" sz="1600" dirty="0">
              <a:solidFill>
                <a:srgbClr val="008000"/>
              </a:solidFill>
              <a:highlight>
                <a:srgbClr val="E5F4F8"/>
              </a:highlight>
              <a:latin typeface="Consolas" panose="020B0609020204030204" pitchFamily="49" charset="0"/>
              <a:ea typeface="仿宋" panose="02010609060101010101" pitchFamily="49" charset="-122"/>
            </a:endParaRPr>
          </a:p>
          <a:p>
            <a:r>
              <a:rPr lang="zh-CN" altLang="en-US" sz="1600" dirty="0">
                <a:solidFill>
                  <a:srgbClr val="008000"/>
                </a:solidFill>
                <a:highlight>
                  <a:srgbClr val="E5F4F8"/>
                </a:highlight>
                <a:latin typeface="Consolas" panose="020B0609020204030204" pitchFamily="49" charset="0"/>
                <a:ea typeface="仿宋" panose="02010609060101010101" pitchFamily="49" charset="-122"/>
              </a:rPr>
              <a:t>前的值，即</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j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0</a:t>
            </a:r>
            <a:endParaRPr lang="en-US" altLang="zh-CN" sz="1600" dirty="0">
              <a:solidFill>
                <a:srgbClr val="008000"/>
              </a:solidFill>
              <a:highlight>
                <a:srgbClr val="E5F4F8"/>
              </a:highlight>
              <a:latin typeface="Consolas" panose="020B0609020204030204" pitchFamily="49" charset="0"/>
              <a:ea typeface="仿宋" panose="02010609060101010101" pitchFamily="49" charset="-122"/>
            </a:endParaRP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前置，</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的值自增变为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2</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，表达式</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自增之</a:t>
            </a:r>
            <a:endParaRPr lang="zh-CN" altLang="en-US" sz="1600" dirty="0">
              <a:solidFill>
                <a:srgbClr val="008000"/>
              </a:solidFill>
              <a:highlight>
                <a:srgbClr val="E5F4F8"/>
              </a:highlight>
              <a:latin typeface="Consolas" panose="020B0609020204030204" pitchFamily="49" charset="0"/>
              <a:ea typeface="仿宋" panose="02010609060101010101" pitchFamily="49" charset="-122"/>
            </a:endParaRPr>
          </a:p>
          <a:p>
            <a:r>
              <a:rPr lang="zh-CN" altLang="en-US" sz="1600" dirty="0">
                <a:solidFill>
                  <a:srgbClr val="008000"/>
                </a:solidFill>
                <a:highlight>
                  <a:srgbClr val="E5F4F8"/>
                </a:highlight>
                <a:latin typeface="Consolas" panose="020B0609020204030204" pitchFamily="49" charset="0"/>
                <a:ea typeface="仿宋" panose="02010609060101010101" pitchFamily="49" charset="-122"/>
              </a:rPr>
              <a:t>后的值，即</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j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2</a:t>
            </a:r>
            <a:endParaRPr lang="zh-CN" altLang="en-US" sz="1600" dirty="0">
              <a:highlight>
                <a:srgbClr val="E5F4F8"/>
              </a:highlight>
              <a:latin typeface="Consolas" panose="020B0609020204030204" pitchFamily="49" charset="0"/>
            </a:endParaRPr>
          </a:p>
        </p:txBody>
      </p:sp>
      <p:sp>
        <p:nvSpPr>
          <p:cNvPr id="17" name="矩形: 圆顶角 16"/>
          <p:cNvSpPr/>
          <p:nvPr/>
        </p:nvSpPr>
        <p:spPr>
          <a:xfrm>
            <a:off x="235132" y="3384820"/>
            <a:ext cx="530402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5" name="矩形 4"/>
          <p:cNvSpPr/>
          <p:nvPr/>
        </p:nvSpPr>
        <p:spPr>
          <a:xfrm>
            <a:off x="235132" y="1013766"/>
            <a:ext cx="1569660" cy="369332"/>
          </a:xfrm>
          <a:prstGeom prst="rect">
            <a:avLst/>
          </a:prstGeom>
        </p:spPr>
        <p:txBody>
          <a:bodyPr wrap="none">
            <a:spAutoFit/>
          </a:bodyPr>
          <a:lstStyle/>
          <a:p>
            <a:r>
              <a:rPr lang="zh-CN" altLang="en-US" dirty="0">
                <a:latin typeface="MicrosoftYaHei"/>
              </a:rPr>
              <a:t>观察如下代码</a:t>
            </a:r>
            <a:endParaRPr lang="zh-CN" altLang="en-US" dirty="0"/>
          </a:p>
        </p:txBody>
      </p:sp>
      <p:sp>
        <p:nvSpPr>
          <p:cNvPr id="13"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sp>
        <p:nvSpPr>
          <p:cNvPr id="18" name="矩形: 圆顶角 17"/>
          <p:cNvSpPr/>
          <p:nvPr/>
        </p:nvSpPr>
        <p:spPr>
          <a:xfrm>
            <a:off x="219974" y="1462330"/>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 </a:t>
            </a:r>
            <a:r>
              <a:rPr lang="zh-CN" altLang="en-US" sz="2400" dirty="0"/>
              <a:t>字符集</a:t>
            </a:r>
            <a:endParaRPr lang="zh-CN" altLang="en-US" sz="2400" dirty="0"/>
          </a:p>
        </p:txBody>
      </p:sp>
      <p:sp>
        <p:nvSpPr>
          <p:cNvPr id="19" name="矩形: 圆角 17"/>
          <p:cNvSpPr/>
          <p:nvPr/>
        </p:nvSpPr>
        <p:spPr>
          <a:xfrm>
            <a:off x="219974" y="2030839"/>
            <a:ext cx="8704052" cy="8778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包括大小写字母、阿拉伯数字以及符号：</a:t>
            </a:r>
            <a:endParaRPr lang="zh-CN" altLang="en-US" dirty="0">
              <a:solidFill>
                <a:schemeClr val="tx1"/>
              </a:solidFill>
              <a:latin typeface="Consolas" panose="020B0609020204030204" pitchFamily="49" charset="0"/>
            </a:endParaRPr>
          </a:p>
          <a:p>
            <a:pPr>
              <a:lnSpc>
                <a:spcPct val="150000"/>
              </a:lnSpc>
              <a:buClr>
                <a:srgbClr val="151DC1"/>
              </a:buClr>
            </a:pPr>
            <a:r>
              <a:rPr lang="en-US" altLang="zh-CN" dirty="0">
                <a:solidFill>
                  <a:schemeClr val="tx1"/>
                </a:solidFill>
                <a:latin typeface="Consolas" panose="020B0609020204030204" pitchFamily="49" charset="0"/>
              </a:rPr>
              <a:t>+ – * / = , . _ : ; </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 " ' ~ | ! # % &amp; () [] {} ^ &lt; &gt; </a:t>
            </a:r>
            <a:r>
              <a:rPr lang="zh-CN" altLang="en-US" dirty="0">
                <a:solidFill>
                  <a:schemeClr val="tx1"/>
                </a:solidFill>
                <a:latin typeface="Consolas" panose="020B0609020204030204" pitchFamily="49" charset="0"/>
              </a:rPr>
              <a:t>和空格等</a:t>
            </a:r>
            <a:endParaRPr lang="zh-CN" altLang="en-US" dirty="0">
              <a:solidFill>
                <a:schemeClr val="tx1"/>
              </a:solidFill>
              <a:latin typeface="Consolas" panose="020B0609020204030204" pitchFamily="49" charset="0"/>
            </a:endParaRPr>
          </a:p>
        </p:txBody>
      </p:sp>
      <p:sp>
        <p:nvSpPr>
          <p:cNvPr id="7" name="文本框 6"/>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8" name="矩形: 圆顶角 7"/>
          <p:cNvSpPr/>
          <p:nvPr/>
        </p:nvSpPr>
        <p:spPr>
          <a:xfrm>
            <a:off x="219974" y="371785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标识符</a:t>
            </a:r>
            <a:endParaRPr lang="zh-CN" altLang="en-US" sz="2400" dirty="0"/>
          </a:p>
        </p:txBody>
      </p:sp>
      <p:sp>
        <p:nvSpPr>
          <p:cNvPr id="9" name="矩形: 圆角 17"/>
          <p:cNvSpPr/>
          <p:nvPr/>
        </p:nvSpPr>
        <p:spPr>
          <a:xfrm>
            <a:off x="219974" y="4286362"/>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是由用户定义的“单词”，用来给变量、常量、数据类型、函数等命名</a:t>
            </a: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合法的标识符由</a:t>
            </a:r>
            <a:r>
              <a:rPr lang="zh-CN" altLang="en-US" dirty="0">
                <a:solidFill>
                  <a:srgbClr val="FF0000"/>
                </a:solidFill>
                <a:latin typeface="Consolas" panose="020B0609020204030204" pitchFamily="49" charset="0"/>
              </a:rPr>
              <a:t>字母</a:t>
            </a:r>
            <a:r>
              <a:rPr lang="zh-CN" altLang="en-US" dirty="0">
                <a:solidFill>
                  <a:schemeClr val="tx1"/>
                </a:solidFill>
                <a:latin typeface="Consolas" panose="020B0609020204030204" pitchFamily="49" charset="0"/>
              </a:rPr>
              <a:t>、</a:t>
            </a:r>
            <a:r>
              <a:rPr lang="zh-CN" altLang="en-US" dirty="0">
                <a:solidFill>
                  <a:srgbClr val="FF0000"/>
                </a:solidFill>
                <a:latin typeface="Consolas" panose="020B0609020204030204" pitchFamily="49" charset="0"/>
              </a:rPr>
              <a:t>数字</a:t>
            </a:r>
            <a:r>
              <a:rPr lang="zh-CN" altLang="en-US" dirty="0">
                <a:solidFill>
                  <a:schemeClr val="tx1"/>
                </a:solidFill>
                <a:latin typeface="Consolas" panose="020B0609020204030204" pitchFamily="49" charset="0"/>
              </a:rPr>
              <a:t>和</a:t>
            </a:r>
            <a:r>
              <a:rPr lang="zh-CN" altLang="en-US" dirty="0">
                <a:solidFill>
                  <a:srgbClr val="FF0000"/>
                </a:solidFill>
                <a:latin typeface="Consolas" panose="020B0609020204030204" pitchFamily="49" charset="0"/>
              </a:rPr>
              <a:t>下划线</a:t>
            </a:r>
            <a:r>
              <a:rPr lang="zh-CN" altLang="en-US" dirty="0">
                <a:solidFill>
                  <a:schemeClr val="tx1"/>
                </a:solidFill>
                <a:latin typeface="Consolas" panose="020B0609020204030204" pitchFamily="49" charset="0"/>
              </a:rPr>
              <a:t>组成，且必须以</a:t>
            </a:r>
            <a:r>
              <a:rPr lang="zh-CN" altLang="en-US" dirty="0">
                <a:solidFill>
                  <a:srgbClr val="FF0000"/>
                </a:solidFill>
                <a:latin typeface="Consolas" panose="020B0609020204030204" pitchFamily="49" charset="0"/>
              </a:rPr>
              <a:t>字母</a:t>
            </a:r>
            <a:r>
              <a:rPr lang="zh-CN" altLang="en-US" dirty="0">
                <a:solidFill>
                  <a:schemeClr val="tx1"/>
                </a:solidFill>
                <a:latin typeface="Consolas" panose="020B0609020204030204" pitchFamily="49" charset="0"/>
              </a:rPr>
              <a:t>或</a:t>
            </a:r>
            <a:r>
              <a:rPr lang="zh-CN" altLang="en-US" dirty="0">
                <a:solidFill>
                  <a:srgbClr val="FF0000"/>
                </a:solidFill>
                <a:latin typeface="Consolas" panose="020B0609020204030204" pitchFamily="49" charset="0"/>
              </a:rPr>
              <a:t>下划线</a:t>
            </a:r>
            <a:r>
              <a:rPr lang="zh-CN" altLang="en-US" dirty="0">
                <a:solidFill>
                  <a:schemeClr val="tx1"/>
                </a:solidFill>
                <a:latin typeface="Consolas" panose="020B0609020204030204" pitchFamily="49" charset="0"/>
              </a:rPr>
              <a:t>开头</a:t>
            </a: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严格区分大小写，如</a:t>
            </a:r>
            <a:r>
              <a:rPr lang="en-US" altLang="zh-CN" dirty="0">
                <a:solidFill>
                  <a:schemeClr val="tx1"/>
                </a:solidFill>
                <a:latin typeface="Consolas" panose="020B0609020204030204" pitchFamily="49" charset="0"/>
              </a:rPr>
              <a:t>:name</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和</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是三个不同的标识符</a:t>
            </a:r>
            <a:endParaRPr lang="zh-CN" altLang="en-US" dirty="0">
              <a:solidFill>
                <a:schemeClr val="tx1"/>
              </a:solidFill>
              <a:latin typeface="Consolas" panose="020B0609020204030204" pitchFamily="49" charset="0"/>
            </a:endParaRPr>
          </a:p>
        </p:txBody>
      </p:sp>
      <p:sp>
        <p:nvSpPr>
          <p:cNvPr id="10"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endParaRPr lang="zh-CN" altLang="en-US" b="1" dirty="0">
              <a:solidFill>
                <a:schemeClr val="bg1"/>
              </a:solidFill>
            </a:endParaRPr>
          </a:p>
        </p:txBody>
      </p:sp>
      <p:sp>
        <p:nvSpPr>
          <p:cNvPr id="16" name="矩形: 圆角 17"/>
          <p:cNvSpPr/>
          <p:nvPr/>
        </p:nvSpPr>
        <p:spPr>
          <a:xfrm>
            <a:off x="4695094" y="1819275"/>
            <a:ext cx="4143438"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endParaRPr lang="zh-CN" altLang="en-US" sz="1600" dirty="0">
              <a:solidFill>
                <a:schemeClr val="tx1"/>
              </a:solidFill>
            </a:endParaRPr>
          </a:p>
          <a:p>
            <a:pPr>
              <a:lnSpc>
                <a:spcPct val="150000"/>
              </a:lnSpc>
              <a:buClr>
                <a:srgbClr val="151DC1"/>
              </a:buClr>
            </a:pPr>
            <a:r>
              <a:rPr lang="zh-CN" altLang="en-US" sz="1600" dirty="0">
                <a:solidFill>
                  <a:schemeClr val="tx1"/>
                </a:solidFill>
              </a:rPr>
              <a:t>赋值运算符 </a:t>
            </a:r>
            <a:r>
              <a:rPr lang="en-US" altLang="zh-CN" sz="1600" dirty="0">
                <a:solidFill>
                  <a:schemeClr val="tx1"/>
                </a:solidFill>
              </a:rPr>
              <a:t>&lt;  </a:t>
            </a:r>
            <a:r>
              <a:rPr lang="zh-CN" altLang="en-US" sz="1600" dirty="0">
                <a:solidFill>
                  <a:srgbClr val="0000FF"/>
                </a:solidFill>
              </a:rPr>
              <a:t>逻辑与 </a:t>
            </a:r>
            <a:r>
              <a:rPr lang="en-US" altLang="zh-CN" sz="1600" dirty="0">
                <a:solidFill>
                  <a:srgbClr val="0000FF"/>
                </a:solidFill>
              </a:rPr>
              <a:t>&amp;&amp;  </a:t>
            </a:r>
            <a:r>
              <a:rPr lang="zh-CN" altLang="en-US" sz="1600" dirty="0">
                <a:solidFill>
                  <a:srgbClr val="0000FF"/>
                </a:solidFill>
              </a:rPr>
              <a:t>、逻辑或 </a:t>
            </a:r>
            <a:r>
              <a:rPr lang="en-US" altLang="zh-CN" sz="1600" dirty="0">
                <a:solidFill>
                  <a:srgbClr val="0000FF"/>
                </a:solidFill>
              </a:rPr>
              <a:t>||  </a:t>
            </a:r>
            <a:r>
              <a:rPr lang="en-US" altLang="zh-CN" sz="1600" dirty="0">
                <a:solidFill>
                  <a:schemeClr val="tx1"/>
                </a:solidFill>
              </a:rPr>
              <a:t>&lt; </a:t>
            </a:r>
            <a:r>
              <a:rPr lang="zh-CN" altLang="en-US" sz="1600" dirty="0">
                <a:solidFill>
                  <a:srgbClr val="FF0000"/>
                </a:solidFill>
              </a:rPr>
              <a:t>关系运算符 </a:t>
            </a:r>
            <a:r>
              <a:rPr lang="en-US" altLang="zh-CN" sz="1600" dirty="0">
                <a:solidFill>
                  <a:schemeClr val="tx1"/>
                </a:solidFill>
              </a:rPr>
              <a:t>&lt;  </a:t>
            </a:r>
            <a:r>
              <a:rPr lang="zh-CN" altLang="en-US" sz="1600" dirty="0">
                <a:solidFill>
                  <a:schemeClr val="tx1"/>
                </a:solidFill>
              </a:rPr>
              <a:t>算术运算符 </a:t>
            </a:r>
            <a:r>
              <a:rPr lang="en-US" altLang="zh-CN" sz="1600" dirty="0">
                <a:solidFill>
                  <a:schemeClr val="tx1"/>
                </a:solidFill>
              </a:rPr>
              <a:t>&lt; </a:t>
            </a:r>
            <a:r>
              <a:rPr lang="zh-CN" altLang="en-US" sz="1600" dirty="0">
                <a:solidFill>
                  <a:srgbClr val="0000FF"/>
                </a:solidFill>
              </a:rPr>
              <a:t>逻辑非 </a:t>
            </a:r>
            <a:r>
              <a:rPr lang="en-US" altLang="zh-CN" sz="1600" dirty="0">
                <a:solidFill>
                  <a:srgbClr val="0000FF"/>
                </a:solidFill>
              </a:rPr>
              <a:t>!</a:t>
            </a:r>
            <a:endParaRPr lang="zh-CN" altLang="en-US" sz="1600" dirty="0">
              <a:solidFill>
                <a:srgbClr val="0000FF"/>
              </a:solidFill>
            </a:endParaRPr>
          </a:p>
        </p:txBody>
      </p:sp>
      <p:graphicFrame>
        <p:nvGraphicFramePr>
          <p:cNvPr id="17" name="内容占位符 3"/>
          <p:cNvGraphicFramePr>
            <a:graphicFrameLocks noGrp="1"/>
          </p:cNvGraphicFramePr>
          <p:nvPr>
            <p:ph idx="1"/>
          </p:nvPr>
        </p:nvGraphicFramePr>
        <p:xfrm>
          <a:off x="246185" y="1760220"/>
          <a:ext cx="4097215" cy="4079240"/>
        </p:xfrm>
        <a:graphic>
          <a:graphicData uri="http://schemas.openxmlformats.org/drawingml/2006/table">
            <a:tbl>
              <a:tblPr firstRow="1" bandRow="1">
                <a:tableStyleId>{5C22544A-7EE6-4342-B048-85BDC9FD1C3A}</a:tableStyleId>
              </a:tblPr>
              <a:tblGrid>
                <a:gridCol w="808892"/>
                <a:gridCol w="1107831"/>
                <a:gridCol w="914400"/>
                <a:gridCol w="1266092"/>
              </a:tblGrid>
              <a:tr h="370840">
                <a:tc gridSpan="4">
                  <a:txBody>
                    <a:bodyPr/>
                    <a:lstStyle/>
                    <a:p>
                      <a:pPr algn="ctr"/>
                      <a:r>
                        <a:rPr lang="zh-CN" altLang="en-US" sz="1800" b="0" i="0" u="none" strike="noStrike" kern="1200" baseline="0" dirty="0">
                          <a:solidFill>
                            <a:schemeClr val="lt1"/>
                          </a:solidFill>
                          <a:latin typeface="+mn-lt"/>
                          <a:ea typeface="+mn-ea"/>
                          <a:cs typeface="+mn-cs"/>
                        </a:rPr>
                        <a:t>逻辑和关系运算符</a:t>
                      </a:r>
                      <a:endParaRPr lang="zh-CN" altLang="en-US" dirty="0"/>
                    </a:p>
                  </a:txBody>
                  <a:tcPr>
                    <a:lnB w="12700" cap="flat" cmpd="sng" algn="ctr">
                      <a:solidFill>
                        <a:schemeClr val="tx1"/>
                      </a:solidFill>
                      <a:prstDash val="solid"/>
                      <a:round/>
                      <a:headEnd type="none" w="med" len="med"/>
                      <a:tailEnd type="none" w="med" len="med"/>
                    </a:lnB>
                  </a:tcPr>
                </a:tc>
                <a:tc hMerge="1">
                  <a:tcPr/>
                </a:tc>
                <a:tc hMerge="1">
                  <a:tcPr/>
                </a:tc>
                <a:tc hMerge="1">
                  <a:tcPr/>
                </a:tc>
              </a:tr>
              <a:tr h="370840">
                <a:tc>
                  <a:txBody>
                    <a:bodyPr/>
                    <a:lstStyle/>
                    <a:p>
                      <a:pPr algn="ctr"/>
                      <a:r>
                        <a:rPr lang="zh-CN" altLang="en-US" sz="1600" dirty="0">
                          <a:solidFill>
                            <a:srgbClr val="FF0000"/>
                          </a:solidFill>
                          <a:latin typeface="MicrosoftYaHei"/>
                        </a:rPr>
                        <a:t>运算符</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CN" altLang="en-US" sz="1600" dirty="0">
                          <a:solidFill>
                            <a:srgbClr val="FF0000"/>
                          </a:solidFill>
                          <a:latin typeface="MicrosoftYaHei"/>
                        </a:rPr>
                        <a:t>功能</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CN" altLang="en-US" sz="1600" dirty="0">
                          <a:solidFill>
                            <a:srgbClr val="FF0000"/>
                          </a:solidFill>
                        </a:rPr>
                        <a:t>结合性</a:t>
                      </a:r>
                      <a:endParaRPr lang="zh-CN" altLang="en-US" sz="160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rPr>
                        <a:t>用法</a:t>
                      </a:r>
                      <a:endParaRPr lang="zh-CN" altLang="en-US" sz="160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algn="ctr"/>
                      <a:r>
                        <a:rPr lang="zh-CN" altLang="en-US" sz="1600" dirty="0"/>
                        <a:t>！</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逻辑非</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右</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a:r>
                        <a:rPr lang="en-US" altLang="zh-CN" sz="1600" dirty="0"/>
                        <a:t>&lt;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小于</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&lt;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1600" dirty="0"/>
                        <a:t>&lt;=</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小于等于</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 &lt;= 4</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a:r>
                        <a:rPr lang="en-US" altLang="zh-CN" sz="1600" dirty="0"/>
                        <a:t>&gt;</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600" dirty="0"/>
                        <a:t>大于</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a:t>5 &gt; 4</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1600" dirty="0"/>
                        <a:t>&gt;=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大于等于</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&gt;=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1600" dirty="0"/>
                        <a:t>==</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等于</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 == 4</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a:r>
                        <a:rPr lang="en-US" altLang="zh-CN" sz="1600" dirty="0"/>
                        <a: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不等于</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1600" dirty="0"/>
                        <a:t>&amp;&amp;</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逻辑与</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5&amp;&amp;4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1600" dirty="0"/>
                        <a:t>| |</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逻辑或</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t>左</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 |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矩形: 圆角 17"/>
          <p:cNvSpPr/>
          <p:nvPr/>
        </p:nvSpPr>
        <p:spPr>
          <a:xfrm>
            <a:off x="4695094" y="3299162"/>
            <a:ext cx="4143438"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关系运算符内部优先级：</a:t>
            </a:r>
            <a:endParaRPr lang="zh-CN" altLang="en-US" sz="1600" dirty="0">
              <a:solidFill>
                <a:schemeClr val="tx1"/>
              </a:solidFill>
            </a:endParaRPr>
          </a:p>
          <a:p>
            <a:pPr>
              <a:lnSpc>
                <a:spcPct val="150000"/>
              </a:lnSpc>
              <a:buClr>
                <a:srgbClr val="151DC1"/>
              </a:buClr>
            </a:pPr>
            <a:r>
              <a:rPr lang="en-US" altLang="zh-CN" sz="1600" dirty="0">
                <a:solidFill>
                  <a:schemeClr val="tx1"/>
                </a:solidFill>
              </a:rPr>
              <a:t>== </a:t>
            </a:r>
            <a:r>
              <a:rPr lang="zh-CN" altLang="en-US" sz="1600" dirty="0">
                <a:solidFill>
                  <a:schemeClr val="tx1"/>
                </a:solidFill>
              </a:rPr>
              <a:t>和</a:t>
            </a:r>
            <a:r>
              <a:rPr lang="en-US" altLang="zh-CN" sz="1600" dirty="0">
                <a:solidFill>
                  <a:schemeClr val="tx1"/>
                </a:solidFill>
              </a:rPr>
              <a:t>!= </a:t>
            </a:r>
            <a:r>
              <a:rPr lang="zh-CN" altLang="en-US" sz="1600" dirty="0">
                <a:solidFill>
                  <a:srgbClr val="FF0000"/>
                </a:solidFill>
              </a:rPr>
              <a:t>低于</a:t>
            </a:r>
            <a:r>
              <a:rPr lang="en-US" altLang="zh-CN" sz="1600" dirty="0">
                <a:solidFill>
                  <a:schemeClr val="tx1"/>
                </a:solidFill>
              </a:rPr>
              <a:t>&lt;=</a:t>
            </a:r>
            <a:r>
              <a:rPr lang="zh-CN" altLang="en-US" sz="1600" dirty="0">
                <a:solidFill>
                  <a:schemeClr val="tx1"/>
                </a:solidFill>
              </a:rPr>
              <a:t>、</a:t>
            </a:r>
            <a:r>
              <a:rPr lang="en-US" altLang="zh-CN" sz="1600" dirty="0">
                <a:solidFill>
                  <a:schemeClr val="tx1"/>
                </a:solidFill>
              </a:rPr>
              <a:t>&gt; </a:t>
            </a:r>
            <a:r>
              <a:rPr lang="zh-CN" altLang="en-US" sz="1600" dirty="0">
                <a:solidFill>
                  <a:schemeClr val="tx1"/>
                </a:solidFill>
              </a:rPr>
              <a:t>和</a:t>
            </a:r>
            <a:r>
              <a:rPr lang="en-US" altLang="zh-CN" sz="1600" dirty="0">
                <a:solidFill>
                  <a:schemeClr val="tx1"/>
                </a:solidFill>
              </a:rPr>
              <a:t>&gt;=</a:t>
            </a:r>
            <a:endParaRPr lang="zh-CN" altLang="en-US" sz="1600" dirty="0">
              <a:solidFill>
                <a:srgbClr val="FF0000"/>
              </a:solidFill>
            </a:endParaRPr>
          </a:p>
        </p:txBody>
      </p:sp>
      <p:sp>
        <p:nvSpPr>
          <p:cNvPr id="9" name="矩形: 圆角 17"/>
          <p:cNvSpPr/>
          <p:nvPr/>
        </p:nvSpPr>
        <p:spPr>
          <a:xfrm>
            <a:off x="4695094" y="4451105"/>
            <a:ext cx="4143438" cy="4181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结果：</a:t>
            </a:r>
            <a:r>
              <a:rPr lang="zh-CN" altLang="en-US" sz="1600" dirty="0">
                <a:solidFill>
                  <a:srgbClr val="FF0000"/>
                </a:solidFill>
              </a:rPr>
              <a:t>右值</a:t>
            </a:r>
            <a:endParaRPr lang="zh-CN" altLang="en-US" sz="1600" dirty="0">
              <a:solidFill>
                <a:srgbClr val="FF0000"/>
              </a:solidFill>
            </a:endParaRPr>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顶角 15"/>
          <p:cNvSpPr/>
          <p:nvPr/>
        </p:nvSpPr>
        <p:spPr>
          <a:xfrm>
            <a:off x="644997" y="3005799"/>
            <a:ext cx="7854004"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b="1" dirty="0"/>
          </a:p>
        </p:txBody>
      </p:sp>
      <p:sp>
        <p:nvSpPr>
          <p:cNvPr id="17" name="矩形: 圆角 17"/>
          <p:cNvSpPr/>
          <p:nvPr/>
        </p:nvSpPr>
        <p:spPr>
          <a:xfrm>
            <a:off x="644997" y="3443916"/>
            <a:ext cx="785400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1600" dirty="0">
                <a:solidFill>
                  <a:schemeClr val="tx1"/>
                </a:solidFill>
              </a:rPr>
              <a:t>不能，因为只要</a:t>
            </a:r>
            <a:r>
              <a:rPr lang="en-US" altLang="zh-CN" sz="1600" dirty="0">
                <a:solidFill>
                  <a:schemeClr val="tx1"/>
                </a:solidFill>
              </a:rPr>
              <a:t>k </a:t>
            </a:r>
            <a:r>
              <a:rPr lang="zh-CN" altLang="en-US" sz="1600" dirty="0">
                <a:solidFill>
                  <a:schemeClr val="tx1"/>
                </a:solidFill>
              </a:rPr>
              <a:t>大于等于</a:t>
            </a:r>
            <a:r>
              <a:rPr lang="en-US" altLang="zh-CN" sz="1600" dirty="0">
                <a:solidFill>
                  <a:schemeClr val="tx1"/>
                </a:solidFill>
              </a:rPr>
              <a:t>1</a:t>
            </a:r>
            <a:r>
              <a:rPr lang="zh-CN" altLang="en-US" sz="1600" dirty="0">
                <a:solidFill>
                  <a:schemeClr val="tx1"/>
                </a:solidFill>
              </a:rPr>
              <a:t>，表达式</a:t>
            </a:r>
            <a:r>
              <a:rPr lang="en-US" altLang="zh-CN" sz="1600" dirty="0" err="1">
                <a:solidFill>
                  <a:schemeClr val="tx1"/>
                </a:solidFill>
              </a:rPr>
              <a:t>i</a:t>
            </a:r>
            <a:r>
              <a:rPr lang="en-US" altLang="zh-CN" sz="1600" dirty="0">
                <a:solidFill>
                  <a:schemeClr val="tx1"/>
                </a:solidFill>
              </a:rPr>
              <a:t> &lt;= j &lt;= k </a:t>
            </a:r>
            <a:r>
              <a:rPr lang="zh-CN" altLang="en-US" sz="1600" dirty="0">
                <a:solidFill>
                  <a:schemeClr val="tx1"/>
                </a:solidFill>
              </a:rPr>
              <a:t>的值永远为真，应该使用逻辑与</a:t>
            </a:r>
            <a:r>
              <a:rPr lang="en-US" altLang="zh-CN" sz="1600" dirty="0">
                <a:solidFill>
                  <a:schemeClr val="tx1"/>
                </a:solidFill>
              </a:rPr>
              <a:t>&amp;&amp; </a:t>
            </a:r>
            <a:r>
              <a:rPr lang="zh-CN" altLang="en-US" sz="1600" dirty="0">
                <a:solidFill>
                  <a:schemeClr val="tx1"/>
                </a:solidFill>
              </a:rPr>
              <a:t>构造表达式，即：</a:t>
            </a:r>
            <a:r>
              <a:rPr lang="en-US" altLang="zh-CN" sz="1600" dirty="0" err="1">
                <a:solidFill>
                  <a:schemeClr val="tx1"/>
                </a:solidFill>
              </a:rPr>
              <a:t>i</a:t>
            </a:r>
            <a:r>
              <a:rPr lang="en-US" altLang="zh-CN" sz="1600" dirty="0">
                <a:solidFill>
                  <a:schemeClr val="tx1"/>
                </a:solidFill>
              </a:rPr>
              <a:t> &lt;= j &amp;&amp; j &lt;= k</a:t>
            </a:r>
            <a:endParaRPr lang="zh-CN" altLang="en-US" sz="1600" dirty="0">
              <a:solidFill>
                <a:schemeClr val="tx1"/>
              </a:solidFill>
            </a:endParaRPr>
          </a:p>
        </p:txBody>
      </p:sp>
      <p:sp>
        <p:nvSpPr>
          <p:cNvPr id="12" name="矩形 11"/>
          <p:cNvSpPr/>
          <p:nvPr/>
        </p:nvSpPr>
        <p:spPr>
          <a:xfrm>
            <a:off x="2286000" y="2828836"/>
            <a:ext cx="4572000" cy="369332"/>
          </a:xfrm>
          <a:prstGeom prst="rect">
            <a:avLst/>
          </a:prstGeom>
        </p:spPr>
        <p:txBody>
          <a:bodyPr>
            <a:spAutoFit/>
          </a:bodyPr>
          <a:lstStyle/>
          <a:p>
            <a:endParaRPr lang="zh-CN" altLang="en-US" dirty="0"/>
          </a:p>
        </p:txBody>
      </p:sp>
      <p:sp>
        <p:nvSpPr>
          <p:cNvPr id="13" name="文本框 12"/>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endParaRPr lang="zh-CN" altLang="en-US" b="1" dirty="0">
              <a:solidFill>
                <a:schemeClr val="bg1"/>
              </a:solidFill>
            </a:endParaRPr>
          </a:p>
        </p:txBody>
      </p:sp>
      <p:sp>
        <p:nvSpPr>
          <p:cNvPr id="2" name="矩形 1"/>
          <p:cNvSpPr/>
          <p:nvPr/>
        </p:nvSpPr>
        <p:spPr>
          <a:xfrm>
            <a:off x="865569" y="1841854"/>
            <a:ext cx="7276108" cy="369332"/>
          </a:xfrm>
          <a:prstGeom prst="rect">
            <a:avLst/>
          </a:prstGeom>
        </p:spPr>
        <p:txBody>
          <a:bodyPr wrap="square">
            <a:spAutoFit/>
          </a:bodyPr>
          <a:lstStyle/>
          <a:p>
            <a:r>
              <a:rPr lang="zh-CN" altLang="en-US" dirty="0">
                <a:solidFill>
                  <a:srgbClr val="000000"/>
                </a:solidFill>
                <a:latin typeface="MicrosoftYaHei"/>
              </a:rPr>
              <a:t>可以用                   </a:t>
            </a:r>
            <a:r>
              <a:rPr lang="en-US" altLang="zh-CN" dirty="0">
                <a:solidFill>
                  <a:srgbClr val="000000"/>
                </a:solidFill>
                <a:latin typeface="LMMono10-Regular-Identity-H"/>
              </a:rPr>
              <a:t>    </a:t>
            </a:r>
            <a:r>
              <a:rPr lang="zh-CN" altLang="en-US" dirty="0">
                <a:solidFill>
                  <a:srgbClr val="000000"/>
                </a:solidFill>
                <a:latin typeface="MicrosoftYaHei"/>
              </a:rPr>
              <a:t>直接</a:t>
            </a:r>
            <a:r>
              <a:rPr lang="zh-CN" altLang="en-US" dirty="0">
                <a:solidFill>
                  <a:srgbClr val="FF0000"/>
                </a:solidFill>
                <a:latin typeface="MicrosoftYaHei"/>
              </a:rPr>
              <a:t>构造表达式</a:t>
            </a:r>
            <a:r>
              <a:rPr lang="en-US" altLang="zh-CN" i="1" dirty="0">
                <a:solidFill>
                  <a:srgbClr val="000000"/>
                </a:solidFill>
                <a:latin typeface="LMSans10-Oblique-Identity-H"/>
              </a:rPr>
              <a:t>                        </a:t>
            </a:r>
            <a:r>
              <a:rPr lang="zh-CN" altLang="en-US" dirty="0">
                <a:solidFill>
                  <a:srgbClr val="000000"/>
                </a:solidFill>
                <a:latin typeface="MicrosoftYaHei"/>
              </a:rPr>
              <a:t>的逻辑关系吗？</a:t>
            </a:r>
            <a:endParaRPr lang="zh-CN" altLang="en-US" dirty="0"/>
          </a:p>
        </p:txBody>
      </p:sp>
      <p:graphicFrame>
        <p:nvGraphicFramePr>
          <p:cNvPr id="15" name="对象 14"/>
          <p:cNvGraphicFramePr>
            <a:graphicFrameLocks noChangeAspect="1"/>
          </p:cNvGraphicFramePr>
          <p:nvPr/>
        </p:nvGraphicFramePr>
        <p:xfrm>
          <a:off x="5598440" y="1841914"/>
          <a:ext cx="992579" cy="369332"/>
        </p:xfrm>
        <a:graphic>
          <a:graphicData uri="http://schemas.openxmlformats.org/presentationml/2006/ole">
            <mc:AlternateContent xmlns:mc="http://schemas.openxmlformats.org/markup-compatibility/2006">
              <mc:Choice xmlns:v="urn:schemas-microsoft-com:vml" Requires="v">
                <p:oleObj spid="_x0000_s1104" name="Equation" r:id="rId1" imgW="13106400" imgH="4876800" progId="Equation.DSMT4">
                  <p:embed/>
                </p:oleObj>
              </mc:Choice>
              <mc:Fallback>
                <p:oleObj name="Equation" r:id="rId1" imgW="13106400" imgH="4876800" progId="Equation.DSMT4">
                  <p:embed/>
                  <p:pic>
                    <p:nvPicPr>
                      <p:cNvPr id="0" name="对象 4"/>
                      <p:cNvPicPr/>
                      <p:nvPr/>
                    </p:nvPicPr>
                    <p:blipFill>
                      <a:blip r:embed="rId2"/>
                      <a:stretch>
                        <a:fillRect/>
                      </a:stretch>
                    </p:blipFill>
                    <p:spPr>
                      <a:xfrm>
                        <a:off x="5598440" y="1841914"/>
                        <a:ext cx="992579" cy="369332"/>
                      </a:xfrm>
                      <a:prstGeom prst="rect">
                        <a:avLst/>
                      </a:prstGeom>
                    </p:spPr>
                  </p:pic>
                </p:oleObj>
              </mc:Fallback>
            </mc:AlternateContent>
          </a:graphicData>
        </a:graphic>
      </p:graphicFrame>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pic>
        <p:nvPicPr>
          <p:cNvPr id="3" name="334E55B0-647D-440b-865C-3EC943EB4CBC-1" descr="qt_temp"/>
          <p:cNvPicPr>
            <a:picLocks noChangeAspect="1"/>
          </p:cNvPicPr>
          <p:nvPr/>
        </p:nvPicPr>
        <p:blipFill>
          <a:blip r:embed="rId3"/>
          <a:stretch>
            <a:fillRect/>
          </a:stretch>
        </p:blipFill>
        <p:spPr>
          <a:xfrm>
            <a:off x="1891665" y="1936115"/>
            <a:ext cx="1416050" cy="23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p:cNvSpPr/>
          <p:nvPr/>
        </p:nvSpPr>
        <p:spPr>
          <a:xfrm>
            <a:off x="235131" y="2291049"/>
            <a:ext cx="5251269" cy="8741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1, j = 2;</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bool </a:t>
            </a:r>
            <a:r>
              <a:rPr lang="en-US" altLang="zh-CN" sz="1600" dirty="0">
                <a:solidFill>
                  <a:srgbClr val="000000"/>
                </a:solidFill>
                <a:highlight>
                  <a:srgbClr val="E5F4F8"/>
                </a:highlight>
                <a:latin typeface="Consolas" panose="020B0609020204030204" pitchFamily="49" charset="0"/>
              </a:rPr>
              <a:t>b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&amp;&amp; ++j</a:t>
            </a:r>
            <a:r>
              <a:rPr lang="en-US" altLang="zh-CN" sz="1600" dirty="0">
                <a:solidFill>
                  <a:srgbClr val="000000"/>
                </a:solidFill>
                <a:highlight>
                  <a:srgbClr val="E5F4F8"/>
                </a:highlight>
                <a:latin typeface="LMMono8-Regular-Identity-H"/>
              </a:rPr>
              <a:t>;</a:t>
            </a:r>
            <a:endParaRPr lang="zh-CN" altLang="en-US" sz="1600" dirty="0">
              <a:highlight>
                <a:srgbClr val="E5F4F8"/>
              </a:highlight>
            </a:endParaRPr>
          </a:p>
        </p:txBody>
      </p:sp>
      <p:sp>
        <p:nvSpPr>
          <p:cNvPr id="8" name="矩形: 圆顶角 7"/>
          <p:cNvSpPr/>
          <p:nvPr/>
        </p:nvSpPr>
        <p:spPr>
          <a:xfrm>
            <a:off x="235131" y="1880226"/>
            <a:ext cx="5251269"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示例代码</a:t>
            </a:r>
            <a:endParaRPr lang="zh-CN" altLang="en-US" sz="2000" dirty="0"/>
          </a:p>
        </p:txBody>
      </p:sp>
      <p:grpSp>
        <p:nvGrpSpPr>
          <p:cNvPr id="12" name="组合 11"/>
          <p:cNvGrpSpPr/>
          <p:nvPr/>
        </p:nvGrpSpPr>
        <p:grpSpPr>
          <a:xfrm>
            <a:off x="6221187" y="1880226"/>
            <a:ext cx="2360106" cy="819332"/>
            <a:chOff x="162346" y="2353192"/>
            <a:chExt cx="8704052" cy="819332"/>
          </a:xfrm>
        </p:grpSpPr>
        <p:sp>
          <p:nvSpPr>
            <p:cNvPr id="13" name="矩形: 圆顶角 12"/>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提问</a:t>
              </a:r>
              <a:endParaRPr lang="zh-CN" altLang="en-US" sz="2000" dirty="0"/>
            </a:p>
          </p:txBody>
        </p:sp>
        <p:sp>
          <p:nvSpPr>
            <p:cNvPr id="16" name="矩形: 圆角 17"/>
            <p:cNvSpPr/>
            <p:nvPr/>
          </p:nvSpPr>
          <p:spPr>
            <a:xfrm>
              <a:off x="162346" y="2803192"/>
              <a:ext cx="8704052" cy="3693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chemeClr val="tx1"/>
                  </a:solidFill>
                  <a:latin typeface="Consolas" panose="020B0609020204030204" pitchFamily="49" charset="0"/>
                </a:rPr>
                <a:t>j=2, b=0</a:t>
              </a:r>
              <a:endParaRPr lang="en-US" altLang="zh-CN" sz="1600" dirty="0">
                <a:solidFill>
                  <a:schemeClr val="tx1"/>
                </a:solidFill>
              </a:endParaRPr>
            </a:p>
          </p:txBody>
        </p:sp>
      </p:grpSp>
      <p:sp>
        <p:nvSpPr>
          <p:cNvPr id="5" name="矩形 4"/>
          <p:cNvSpPr/>
          <p:nvPr/>
        </p:nvSpPr>
        <p:spPr>
          <a:xfrm>
            <a:off x="421423" y="1305483"/>
            <a:ext cx="3342582" cy="369332"/>
          </a:xfrm>
          <a:prstGeom prst="rect">
            <a:avLst/>
          </a:prstGeom>
        </p:spPr>
        <p:txBody>
          <a:bodyPr wrap="none">
            <a:spAutoFit/>
          </a:bodyPr>
          <a:lstStyle/>
          <a:p>
            <a:r>
              <a:rPr lang="zh-CN" altLang="en-US" dirty="0">
                <a:latin typeface="MicrosoftYaHei"/>
              </a:rPr>
              <a:t>给出以下代码运行后 </a:t>
            </a:r>
            <a:r>
              <a:rPr lang="en-US" altLang="zh-CN" dirty="0">
                <a:latin typeface="LMMono10-Regular-Identity-H"/>
              </a:rPr>
              <a:t>j </a:t>
            </a:r>
            <a:r>
              <a:rPr lang="zh-CN" altLang="en-US" dirty="0">
                <a:latin typeface="MicrosoftYaHei"/>
              </a:rPr>
              <a:t>和 </a:t>
            </a:r>
            <a:r>
              <a:rPr lang="en-US" altLang="zh-CN" dirty="0">
                <a:latin typeface="LMMono10-Regular-Identity-H"/>
              </a:rPr>
              <a:t>b </a:t>
            </a:r>
            <a:r>
              <a:rPr lang="zh-CN" altLang="en-US" dirty="0">
                <a:latin typeface="MicrosoftYaHei"/>
              </a:rPr>
              <a:t>的值</a:t>
            </a:r>
            <a:endParaRPr lang="zh-CN" altLang="en-US" dirty="0"/>
          </a:p>
        </p:txBody>
      </p:sp>
      <p:sp>
        <p:nvSpPr>
          <p:cNvPr id="20" name="矩形: 圆顶角 19"/>
          <p:cNvSpPr/>
          <p:nvPr/>
        </p:nvSpPr>
        <p:spPr>
          <a:xfrm>
            <a:off x="235132" y="3571006"/>
            <a:ext cx="834616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&amp;&amp; </a:t>
            </a:r>
            <a:r>
              <a:rPr lang="zh-CN" altLang="en-US" sz="2000" dirty="0"/>
              <a:t>和 </a:t>
            </a:r>
            <a:r>
              <a:rPr lang="en-US" altLang="zh-CN" sz="2000" dirty="0"/>
              <a:t>|| </a:t>
            </a:r>
            <a:r>
              <a:rPr lang="zh-CN" altLang="en-US" sz="2000" dirty="0"/>
              <a:t>运算符的运算规则</a:t>
            </a:r>
            <a:endParaRPr lang="zh-CN" altLang="en-US" sz="2000" dirty="0"/>
          </a:p>
        </p:txBody>
      </p:sp>
      <p:sp>
        <p:nvSpPr>
          <p:cNvPr id="21" name="矩形: 圆角 17"/>
          <p:cNvSpPr/>
          <p:nvPr/>
        </p:nvSpPr>
        <p:spPr>
          <a:xfrm>
            <a:off x="235132" y="3998071"/>
            <a:ext cx="8346162"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rgbClr val="FF0000"/>
                </a:solidFill>
              </a:rPr>
              <a:t>逻辑与 </a:t>
            </a:r>
            <a:r>
              <a:rPr lang="en-US" altLang="zh-CN" sz="1600" dirty="0">
                <a:solidFill>
                  <a:srgbClr val="FF0000"/>
                </a:solidFill>
              </a:rPr>
              <a:t>&amp;&amp; </a:t>
            </a:r>
            <a:r>
              <a:rPr lang="zh-CN" altLang="en-US" sz="1600" dirty="0">
                <a:solidFill>
                  <a:schemeClr val="tx1"/>
                </a:solidFill>
              </a:rPr>
              <a:t>和</a:t>
            </a:r>
            <a:r>
              <a:rPr lang="zh-CN" altLang="en-US" sz="1600" dirty="0">
                <a:solidFill>
                  <a:srgbClr val="FF0000"/>
                </a:solidFill>
              </a:rPr>
              <a:t>逻辑或 </a:t>
            </a:r>
            <a:r>
              <a:rPr lang="en-US" altLang="zh-CN" sz="1600" dirty="0">
                <a:solidFill>
                  <a:srgbClr val="FF0000"/>
                </a:solidFill>
              </a:rPr>
              <a:t>|| </a:t>
            </a:r>
            <a:r>
              <a:rPr lang="zh-CN" altLang="en-US" sz="1600" dirty="0">
                <a:solidFill>
                  <a:schemeClr val="tx1"/>
                </a:solidFill>
              </a:rPr>
              <a:t>运算符都是先计算左侧对象的值，然后根据左</a:t>
            </a:r>
            <a:endParaRPr lang="zh-CN" altLang="en-US" sz="1600" dirty="0">
              <a:solidFill>
                <a:schemeClr val="tx1"/>
              </a:solidFill>
            </a:endParaRPr>
          </a:p>
          <a:p>
            <a:pPr>
              <a:lnSpc>
                <a:spcPct val="150000"/>
              </a:lnSpc>
              <a:buClr>
                <a:srgbClr val="151DC1"/>
              </a:buClr>
            </a:pPr>
            <a:r>
              <a:rPr lang="zh-CN" altLang="en-US" sz="1600" dirty="0">
                <a:solidFill>
                  <a:schemeClr val="tx1"/>
                </a:solidFill>
              </a:rPr>
              <a:t>侧对象的值判断是否计算右侧运算对象的值，即为</a:t>
            </a:r>
            <a:r>
              <a:rPr lang="zh-CN" altLang="en-US" sz="1600" dirty="0">
                <a:solidFill>
                  <a:srgbClr val="FF0000"/>
                </a:solidFill>
              </a:rPr>
              <a:t>短路求值</a:t>
            </a:r>
            <a:endParaRPr lang="zh-CN" altLang="en-US" sz="1600" dirty="0">
              <a:solidFill>
                <a:srgbClr val="FF0000"/>
              </a:solidFill>
            </a:endParaRPr>
          </a:p>
          <a:p>
            <a:pPr marL="342900" indent="-342900">
              <a:lnSpc>
                <a:spcPct val="150000"/>
              </a:lnSpc>
              <a:buClr>
                <a:srgbClr val="151DC1"/>
              </a:buClr>
              <a:buFont typeface="Wingdings" panose="05000000000000000000" pitchFamily="2" charset="2"/>
              <a:buChar char="l"/>
            </a:pPr>
            <a:r>
              <a:rPr lang="en-US" altLang="zh-CN" sz="1600" dirty="0">
                <a:solidFill>
                  <a:schemeClr val="tx1"/>
                </a:solidFill>
              </a:rPr>
              <a:t>&amp;&amp;</a:t>
            </a:r>
            <a:r>
              <a:rPr lang="zh-CN" altLang="en-US" sz="1600" dirty="0">
                <a:solidFill>
                  <a:schemeClr val="tx1"/>
                </a:solidFill>
              </a:rPr>
              <a:t>，仅当左侧运算对象的值为真时，才计算右侧运算对象的值</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en-US" altLang="zh-CN" sz="1600" dirty="0">
                <a:solidFill>
                  <a:schemeClr val="tx1"/>
                </a:solidFill>
              </a:rPr>
              <a:t>||</a:t>
            </a:r>
            <a:r>
              <a:rPr lang="zh-CN" altLang="en-US" sz="1600" dirty="0">
                <a:solidFill>
                  <a:schemeClr val="tx1"/>
                </a:solidFill>
              </a:rPr>
              <a:t>，仅当左侧运算对象的值为假时，才计算右侧运算对象的值</a:t>
            </a:r>
            <a:endParaRPr lang="zh-CN" altLang="en-US" sz="1600" dirty="0">
              <a:solidFill>
                <a:schemeClr val="tx1"/>
              </a:solidFill>
            </a:endParaRPr>
          </a:p>
        </p:txBody>
      </p:sp>
      <p:sp>
        <p:nvSpPr>
          <p:cNvPr id="22" name="文本框 2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endParaRPr lang="zh-CN" altLang="en-US" b="1" dirty="0">
              <a:solidFill>
                <a:schemeClr val="bg1"/>
              </a:solidFill>
            </a:endParaRPr>
          </a:p>
        </p:txBody>
      </p:sp>
      <p:sp>
        <p:nvSpPr>
          <p:cNvPr id="11"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endParaRPr lang="zh-CN" altLang="en-US" b="1" dirty="0">
              <a:solidFill>
                <a:schemeClr val="bg1"/>
              </a:solidFill>
            </a:endParaRPr>
          </a:p>
        </p:txBody>
      </p:sp>
      <p:sp>
        <p:nvSpPr>
          <p:cNvPr id="3" name="矩形 2"/>
          <p:cNvSpPr/>
          <p:nvPr/>
        </p:nvSpPr>
        <p:spPr>
          <a:xfrm>
            <a:off x="998555" y="1575973"/>
            <a:ext cx="6281477" cy="646331"/>
          </a:xfrm>
          <a:prstGeom prst="rect">
            <a:avLst/>
          </a:prstGeom>
        </p:spPr>
        <p:txBody>
          <a:bodyPr wrap="square">
            <a:spAutoFit/>
          </a:bodyPr>
          <a:lstStyle/>
          <a:p>
            <a:r>
              <a:rPr lang="zh-CN" altLang="es-ES" dirty="0"/>
              <a:t>已知</a:t>
            </a:r>
            <a:r>
              <a:rPr lang="zh-CN" altLang="en-US" dirty="0"/>
              <a:t> </a:t>
            </a:r>
            <a:r>
              <a:rPr lang="es-ES" altLang="zh-CN" dirty="0">
                <a:latin typeface="Consolas" panose="020B0609020204030204" pitchFamily="49" charset="0"/>
              </a:rPr>
              <a:t>int a=10, b=20, c=30; float x=1.8, y=2.4;</a:t>
            </a:r>
            <a:endParaRPr lang="es-ES" altLang="zh-CN" dirty="0">
              <a:latin typeface="Consolas" panose="020B0609020204030204" pitchFamily="49" charset="0"/>
            </a:endParaRPr>
          </a:p>
          <a:p>
            <a:r>
              <a:rPr lang="zh-CN" altLang="en-US" dirty="0"/>
              <a:t>求解  </a:t>
            </a:r>
            <a:r>
              <a:rPr lang="en-US" altLang="zh-CN" dirty="0">
                <a:latin typeface="Consolas" panose="020B0609020204030204" pitchFamily="49" charset="0"/>
              </a:rPr>
              <a:t>a&lt;b&amp;&amp;x&gt;y||a&lt;b-!c</a:t>
            </a:r>
            <a:endParaRPr lang="zh-CN" altLang="en-US" dirty="0">
              <a:latin typeface="Consolas" panose="020B0609020204030204" pitchFamily="49" charset="0"/>
            </a:endParaRPr>
          </a:p>
        </p:txBody>
      </p:sp>
      <p:sp>
        <p:nvSpPr>
          <p:cNvPr id="4" name="矩形 3"/>
          <p:cNvSpPr/>
          <p:nvPr/>
        </p:nvSpPr>
        <p:spPr>
          <a:xfrm>
            <a:off x="998555" y="2688894"/>
            <a:ext cx="877163" cy="369332"/>
          </a:xfrm>
          <a:prstGeom prst="rect">
            <a:avLst/>
          </a:prstGeom>
        </p:spPr>
        <p:txBody>
          <a:bodyPr wrap="none">
            <a:spAutoFit/>
          </a:bodyPr>
          <a:lstStyle/>
          <a:p>
            <a:r>
              <a:rPr lang="zh-CN" altLang="en-US" dirty="0">
                <a:latin typeface="MicrosoftYaHei"/>
              </a:rPr>
              <a:t>答案：</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6752" y="2873560"/>
            <a:ext cx="4525082" cy="3368512"/>
          </a:xfrm>
          <a:prstGeom prst="rect">
            <a:avLst/>
          </a:prstGeom>
          <a:ln>
            <a:solidFill>
              <a:schemeClr val="accent1"/>
            </a:solidFill>
          </a:ln>
        </p:spPr>
      </p:pic>
      <p:sp>
        <p:nvSpPr>
          <p:cNvPr id="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4" name="文本框 3"/>
          <p:cNvSpPr txBox="1"/>
          <p:nvPr/>
        </p:nvSpPr>
        <p:spPr>
          <a:xfrm>
            <a:off x="67665" y="298151"/>
            <a:ext cx="6139234" cy="369332"/>
          </a:xfrm>
          <a:prstGeom prst="rect">
            <a:avLst/>
          </a:prstGeom>
          <a:noFill/>
        </p:spPr>
        <p:txBody>
          <a:bodyPr wrap="square" rtlCol="0">
            <a:spAutoFit/>
          </a:bodyPr>
          <a:lstStyle/>
          <a:p>
            <a:r>
              <a:rPr lang="zh-CN" altLang="en-US" b="1" dirty="0">
                <a:solidFill>
                  <a:schemeClr val="bg1"/>
                </a:solidFill>
              </a:rPr>
              <a:t>一些共性问题</a:t>
            </a:r>
            <a:endParaRPr lang="zh-CN" altLang="en-US" b="1" dirty="0">
              <a:solidFill>
                <a:schemeClr val="bg1"/>
              </a:solidFill>
            </a:endParaRPr>
          </a:p>
        </p:txBody>
      </p:sp>
      <p:sp>
        <p:nvSpPr>
          <p:cNvPr id="5" name="文本框 4"/>
          <p:cNvSpPr txBox="1"/>
          <p:nvPr/>
        </p:nvSpPr>
        <p:spPr>
          <a:xfrm>
            <a:off x="190500" y="3821163"/>
            <a:ext cx="8486775" cy="1323439"/>
          </a:xfrm>
          <a:prstGeom prst="rect">
            <a:avLst/>
          </a:prstGeom>
          <a:noFill/>
        </p:spPr>
        <p:txBody>
          <a:bodyPr wrap="square" rtlCol="0">
            <a:spAutoFit/>
          </a:bodyPr>
          <a:lstStyle/>
          <a:p>
            <a:r>
              <a:rPr lang="en-US" altLang="zh-CN" sz="2000" b="1" dirty="0"/>
              <a:t>2. </a:t>
            </a:r>
            <a:r>
              <a:rPr lang="zh-CN" altLang="en-US" sz="2000" b="1" dirty="0"/>
              <a:t>代码     </a:t>
            </a:r>
            <a:r>
              <a:rPr lang="en-US" altLang="zh-CN" sz="2000" b="1" dirty="0">
                <a:solidFill>
                  <a:srgbClr val="0000FF"/>
                </a:solidFill>
              </a:rPr>
              <a:t>short  int </a:t>
            </a:r>
            <a:r>
              <a:rPr lang="en-US" altLang="zh-CN" sz="2000" b="1" dirty="0" err="1"/>
              <a:t>i</a:t>
            </a:r>
            <a:r>
              <a:rPr lang="en-US" altLang="zh-CN" sz="2000" b="1" dirty="0"/>
              <a:t>=289;</a:t>
            </a:r>
            <a:endParaRPr lang="en-US" altLang="zh-CN" sz="2000" b="1" dirty="0"/>
          </a:p>
          <a:p>
            <a:r>
              <a:rPr lang="en-US" altLang="zh-CN" sz="2000" b="1" dirty="0"/>
              <a:t>                 </a:t>
            </a:r>
            <a:r>
              <a:rPr lang="en-US" altLang="zh-CN" sz="2000" b="1" dirty="0">
                <a:solidFill>
                  <a:srgbClr val="0000FF"/>
                </a:solidFill>
              </a:rPr>
              <a:t>char</a:t>
            </a:r>
            <a:r>
              <a:rPr lang="en-US" altLang="zh-CN" sz="2000" b="1" dirty="0"/>
              <a:t> c</a:t>
            </a:r>
            <a:r>
              <a:rPr lang="zh-CN" altLang="en-US" sz="2000" b="1" dirty="0"/>
              <a:t>；</a:t>
            </a:r>
            <a:endParaRPr lang="en-US" altLang="zh-CN" sz="2000" b="1" dirty="0"/>
          </a:p>
          <a:p>
            <a:r>
              <a:rPr lang="en-US" altLang="zh-CN" sz="2000" b="1" dirty="0"/>
              <a:t>                      c=</a:t>
            </a:r>
            <a:r>
              <a:rPr lang="en-US" altLang="zh-CN" sz="2000" b="1" dirty="0" err="1"/>
              <a:t>i</a:t>
            </a:r>
            <a:r>
              <a:rPr lang="zh-CN" altLang="en-US" sz="2000" b="1" dirty="0"/>
              <a:t>；</a:t>
            </a:r>
            <a:endParaRPr lang="en-US" altLang="zh-CN" sz="2000" b="1" dirty="0"/>
          </a:p>
          <a:p>
            <a:r>
              <a:rPr lang="en-US" sz="2000" b="1" dirty="0"/>
              <a:t>   </a:t>
            </a:r>
            <a:r>
              <a:rPr lang="zh-CN" altLang="en-US" sz="2000" b="1" dirty="0"/>
              <a:t>字符</a:t>
            </a:r>
            <a:r>
              <a:rPr lang="en-US" altLang="zh-CN" sz="2000" b="1" dirty="0"/>
              <a:t>c</a:t>
            </a:r>
            <a:r>
              <a:rPr lang="zh-CN" altLang="en-US" sz="2000" b="1" dirty="0"/>
              <a:t>对应的十进制表示是什么？</a:t>
            </a:r>
            <a:endParaRPr lang="en-US" sz="2000" b="1" dirty="0"/>
          </a:p>
        </p:txBody>
      </p:sp>
      <p:sp>
        <p:nvSpPr>
          <p:cNvPr id="6" name="文本框 5"/>
          <p:cNvSpPr txBox="1"/>
          <p:nvPr/>
        </p:nvSpPr>
        <p:spPr>
          <a:xfrm>
            <a:off x="247650" y="1619251"/>
            <a:ext cx="8634413" cy="2215991"/>
          </a:xfrm>
          <a:prstGeom prst="rect">
            <a:avLst/>
          </a:prstGeom>
          <a:noFill/>
        </p:spPr>
        <p:txBody>
          <a:bodyPr wrap="square" rtlCol="0">
            <a:spAutoFit/>
          </a:bodyPr>
          <a:lstStyle/>
          <a:p>
            <a:r>
              <a:rPr lang="en-US" altLang="zh-CN" dirty="0"/>
              <a:t>char</a:t>
            </a:r>
            <a:r>
              <a:rPr lang="zh-CN" altLang="en-US" dirty="0"/>
              <a:t>默认为</a:t>
            </a:r>
            <a:r>
              <a:rPr lang="en-US" altLang="zh-CN" dirty="0">
                <a:solidFill>
                  <a:srgbClr val="FF0000"/>
                </a:solidFill>
              </a:rPr>
              <a:t>signed char</a:t>
            </a:r>
            <a:r>
              <a:rPr lang="zh-CN" altLang="en-US" dirty="0"/>
              <a:t>，占一个字节，二进制表示时，最高位为符号位。</a:t>
            </a:r>
            <a:endParaRPr lang="en-US" altLang="zh-CN" dirty="0"/>
          </a:p>
          <a:p>
            <a:endParaRPr lang="en-US" altLang="zh-CN" dirty="0"/>
          </a:p>
          <a:p>
            <a:r>
              <a:rPr lang="zh-CN" altLang="en-US" dirty="0"/>
              <a:t>我们课本后面附录</a:t>
            </a:r>
            <a:r>
              <a:rPr lang="en-US" altLang="zh-CN" dirty="0"/>
              <a:t>A</a:t>
            </a:r>
            <a:r>
              <a:rPr lang="zh-CN" altLang="en-US" dirty="0"/>
              <a:t>给出了常见的</a:t>
            </a:r>
            <a:r>
              <a:rPr lang="en-US" altLang="zh-CN" dirty="0"/>
              <a:t>ASCII</a:t>
            </a:r>
            <a:r>
              <a:rPr lang="zh-CN" altLang="en-US" dirty="0"/>
              <a:t>码表，对应的十进制位  </a:t>
            </a:r>
            <a:r>
              <a:rPr lang="en-US" altLang="zh-CN" dirty="0">
                <a:solidFill>
                  <a:srgbClr val="FF0000"/>
                </a:solidFill>
              </a:rPr>
              <a:t>0~127</a:t>
            </a:r>
            <a:endParaRPr lang="en-US" altLang="zh-CN" dirty="0">
              <a:solidFill>
                <a:srgbClr val="FF0000"/>
              </a:solidFill>
            </a:endParaRPr>
          </a:p>
          <a:p>
            <a:r>
              <a:rPr lang="zh-CN" altLang="en-US" sz="1600" dirty="0"/>
              <a:t>它们的二进制表示：</a:t>
            </a:r>
            <a:r>
              <a:rPr lang="en-US" altLang="zh-CN" sz="1600" dirty="0">
                <a:solidFill>
                  <a:srgbClr val="FF0000"/>
                </a:solidFill>
              </a:rPr>
              <a:t>0</a:t>
            </a:r>
            <a:r>
              <a:rPr lang="en-US" altLang="zh-CN" sz="1600" dirty="0"/>
              <a:t>000 0000~</a:t>
            </a:r>
            <a:r>
              <a:rPr lang="en-US" altLang="zh-CN" sz="1600" dirty="0">
                <a:solidFill>
                  <a:srgbClr val="FF0000"/>
                </a:solidFill>
              </a:rPr>
              <a:t>0</a:t>
            </a:r>
            <a:r>
              <a:rPr lang="en-US" altLang="zh-CN" sz="1600" dirty="0"/>
              <a:t>111 1111</a:t>
            </a:r>
            <a:r>
              <a:rPr lang="zh-CN" altLang="en-US" sz="1600" dirty="0"/>
              <a:t>，二进制最高位为符号位，为</a:t>
            </a:r>
            <a:r>
              <a:rPr lang="en-US" altLang="zh-CN" sz="1600" dirty="0"/>
              <a:t>0</a:t>
            </a:r>
            <a:r>
              <a:rPr lang="zh-CN" altLang="en-US" sz="1600" dirty="0"/>
              <a:t>，表示正数</a:t>
            </a:r>
            <a:endParaRPr lang="en-US" altLang="zh-CN" sz="1600" dirty="0"/>
          </a:p>
          <a:p>
            <a:endParaRPr lang="en-US" dirty="0"/>
          </a:p>
          <a:p>
            <a:r>
              <a:rPr lang="zh-CN" altLang="en-US" dirty="0"/>
              <a:t>其实还有扩展</a:t>
            </a:r>
            <a:r>
              <a:rPr lang="en-US" altLang="zh-CN" dirty="0"/>
              <a:t>ASCII</a:t>
            </a:r>
            <a:r>
              <a:rPr lang="zh-CN" altLang="en-US" dirty="0"/>
              <a:t>码表，表示范围为</a:t>
            </a:r>
            <a:r>
              <a:rPr lang="en-US" altLang="zh-CN" dirty="0">
                <a:solidFill>
                  <a:srgbClr val="FF0000"/>
                </a:solidFill>
              </a:rPr>
              <a:t>-128~-1</a:t>
            </a:r>
            <a:endParaRPr lang="en-US" altLang="zh-CN" dirty="0">
              <a:solidFill>
                <a:srgbClr val="FF0000"/>
              </a:solidFill>
            </a:endParaRPr>
          </a:p>
          <a:p>
            <a:r>
              <a:rPr lang="zh-CN" altLang="en-US" sz="1600" dirty="0"/>
              <a:t>它们的二进制补码表示：</a:t>
            </a:r>
            <a:r>
              <a:rPr lang="en-US" altLang="zh-CN" sz="1600" dirty="0">
                <a:solidFill>
                  <a:srgbClr val="FF0000"/>
                </a:solidFill>
              </a:rPr>
              <a:t>1</a:t>
            </a:r>
            <a:r>
              <a:rPr lang="en-US" altLang="zh-CN" sz="1600" dirty="0"/>
              <a:t>000 0000~</a:t>
            </a:r>
            <a:r>
              <a:rPr lang="en-US" altLang="zh-CN" sz="1600" dirty="0">
                <a:solidFill>
                  <a:srgbClr val="FF0000"/>
                </a:solidFill>
              </a:rPr>
              <a:t>1</a:t>
            </a:r>
            <a:r>
              <a:rPr lang="en-US" altLang="zh-CN" sz="1600" dirty="0"/>
              <a:t>111 1111</a:t>
            </a:r>
            <a:r>
              <a:rPr lang="zh-CN" altLang="en-US" sz="1600" dirty="0"/>
              <a:t>，二进制最高位为符号位，为</a:t>
            </a:r>
            <a:r>
              <a:rPr lang="en-US" altLang="zh-CN" sz="1600" dirty="0"/>
              <a:t>1</a:t>
            </a:r>
            <a:r>
              <a:rPr lang="zh-CN" altLang="en-US" sz="1600" dirty="0"/>
              <a:t>，表示负数</a:t>
            </a:r>
            <a:endParaRPr lang="en-US" altLang="zh-CN" sz="1600" dirty="0"/>
          </a:p>
          <a:p>
            <a:r>
              <a:rPr lang="en-US" altLang="zh-CN" sz="1600" dirty="0"/>
              <a:t>                                     </a:t>
            </a:r>
            <a:r>
              <a:rPr lang="en-US" altLang="zh-CN" sz="1600" dirty="0">
                <a:solidFill>
                  <a:srgbClr val="0000FF"/>
                </a:solidFill>
              </a:rPr>
              <a:t>-128</a:t>
            </a:r>
            <a:r>
              <a:rPr lang="zh-CN" altLang="en-US" sz="1600" dirty="0">
                <a:solidFill>
                  <a:srgbClr val="0000FF"/>
                </a:solidFill>
              </a:rPr>
              <a:t>的补码</a:t>
            </a:r>
            <a:r>
              <a:rPr lang="en-US" altLang="zh-CN" sz="1600" dirty="0"/>
              <a:t>     </a:t>
            </a:r>
            <a:r>
              <a:rPr lang="en-US" altLang="zh-CN" sz="1600" dirty="0">
                <a:solidFill>
                  <a:srgbClr val="0000FF"/>
                </a:solidFill>
              </a:rPr>
              <a:t>-1</a:t>
            </a:r>
            <a:r>
              <a:rPr lang="zh-CN" altLang="en-US" sz="1600" dirty="0">
                <a:solidFill>
                  <a:srgbClr val="0000FF"/>
                </a:solidFill>
              </a:rPr>
              <a:t>的补码</a:t>
            </a:r>
            <a:endParaRPr lang="en-US" altLang="zh-CN" sz="1600" dirty="0">
              <a:solidFill>
                <a:srgbClr val="0000FF"/>
              </a:solidFill>
            </a:endParaRPr>
          </a:p>
        </p:txBody>
      </p:sp>
      <p:sp>
        <p:nvSpPr>
          <p:cNvPr id="8" name="文本框 7"/>
          <p:cNvSpPr txBox="1"/>
          <p:nvPr/>
        </p:nvSpPr>
        <p:spPr>
          <a:xfrm>
            <a:off x="190500" y="1132486"/>
            <a:ext cx="8486775" cy="400110"/>
          </a:xfrm>
          <a:prstGeom prst="rect">
            <a:avLst/>
          </a:prstGeom>
          <a:noFill/>
        </p:spPr>
        <p:txBody>
          <a:bodyPr wrap="square" rtlCol="0">
            <a:spAutoFit/>
          </a:bodyPr>
          <a:lstStyle/>
          <a:p>
            <a:r>
              <a:rPr lang="en-US" altLang="zh-CN" sz="2000" b="1" dirty="0"/>
              <a:t>1. char</a:t>
            </a:r>
            <a:r>
              <a:rPr lang="zh-CN" altLang="en-US" sz="2000" b="1" dirty="0"/>
              <a:t>类型的表示范围为什么是</a:t>
            </a:r>
            <a:r>
              <a:rPr lang="en-US" altLang="zh-CN" sz="2000" b="1" dirty="0"/>
              <a:t>-128~127</a:t>
            </a:r>
            <a:r>
              <a:rPr lang="zh-CN" altLang="en-US" sz="2000" b="1" dirty="0"/>
              <a:t>？</a:t>
            </a:r>
            <a:endParaRPr lang="en-US" sz="2000" b="1" dirty="0"/>
          </a:p>
        </p:txBody>
      </p:sp>
      <p:grpSp>
        <p:nvGrpSpPr>
          <p:cNvPr id="13" name="组合 12"/>
          <p:cNvGrpSpPr/>
          <p:nvPr/>
        </p:nvGrpSpPr>
        <p:grpSpPr>
          <a:xfrm>
            <a:off x="366713" y="5638800"/>
            <a:ext cx="6181725" cy="369332"/>
            <a:chOff x="366713" y="5638800"/>
            <a:chExt cx="6181725" cy="369332"/>
          </a:xfrm>
        </p:grpSpPr>
        <p:sp>
          <p:nvSpPr>
            <p:cNvPr id="9" name="文本框 8"/>
            <p:cNvSpPr txBox="1"/>
            <p:nvPr/>
          </p:nvSpPr>
          <p:spPr>
            <a:xfrm>
              <a:off x="366713" y="5638800"/>
              <a:ext cx="6181725" cy="369332"/>
            </a:xfrm>
            <a:prstGeom prst="rect">
              <a:avLst/>
            </a:prstGeom>
            <a:noFill/>
          </p:spPr>
          <p:txBody>
            <a:bodyPr wrap="square" rtlCol="0">
              <a:spAutoFit/>
            </a:bodyPr>
            <a:lstStyle/>
            <a:p>
              <a:r>
                <a:rPr lang="en-US" altLang="zh-CN" dirty="0" err="1"/>
                <a:t>i</a:t>
              </a:r>
              <a:r>
                <a:rPr lang="en-US" altLang="zh-CN" dirty="0"/>
                <a:t> </a:t>
              </a:r>
              <a:r>
                <a:rPr lang="zh-CN" altLang="en-US" dirty="0"/>
                <a:t>的二进制表示：</a:t>
              </a:r>
              <a:r>
                <a:rPr lang="en-US" altLang="zh-CN" dirty="0"/>
                <a:t>0000 0001 </a:t>
              </a:r>
              <a:r>
                <a:rPr lang="en-US" altLang="zh-CN" dirty="0">
                  <a:solidFill>
                    <a:srgbClr val="0000FF"/>
                  </a:solidFill>
                </a:rPr>
                <a:t>0010 0001</a:t>
              </a:r>
              <a:endParaRPr lang="en-US" dirty="0">
                <a:solidFill>
                  <a:srgbClr val="0000FF"/>
                </a:solidFill>
              </a:endParaRPr>
            </a:p>
          </p:txBody>
        </p:sp>
        <p:cxnSp>
          <p:nvCxnSpPr>
            <p:cNvPr id="11" name="直接连接符 10"/>
            <p:cNvCxnSpPr/>
            <p:nvPr/>
          </p:nvCxnSpPr>
          <p:spPr>
            <a:xfrm>
              <a:off x="2138363" y="6008132"/>
              <a:ext cx="1071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a:off x="3362325" y="6008132"/>
              <a:ext cx="1071562"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 name="椭圆 13"/>
          <p:cNvSpPr/>
          <p:nvPr/>
        </p:nvSpPr>
        <p:spPr>
          <a:xfrm>
            <a:off x="3314700" y="5491163"/>
            <a:ext cx="1323975" cy="661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p:cNvSpPr txBox="1"/>
          <p:nvPr/>
        </p:nvSpPr>
        <p:spPr>
          <a:xfrm>
            <a:off x="3929063" y="6281738"/>
            <a:ext cx="904875" cy="369332"/>
          </a:xfrm>
          <a:prstGeom prst="rect">
            <a:avLst/>
          </a:prstGeom>
          <a:noFill/>
        </p:spPr>
        <p:txBody>
          <a:bodyPr wrap="square" rtlCol="0">
            <a:spAutoFit/>
          </a:bodyPr>
          <a:lstStyle/>
          <a:p>
            <a:r>
              <a:rPr lang="en-US" dirty="0"/>
              <a:t>33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a:t>
            </a:r>
            <a:endParaRPr lang="zh-CN" altLang="en-US" b="1" dirty="0">
              <a:solidFill>
                <a:schemeClr val="bg1"/>
              </a:solidFill>
            </a:endParaRPr>
          </a:p>
        </p:txBody>
      </p:sp>
      <p:sp>
        <p:nvSpPr>
          <p:cNvPr id="5" name="矩形 4"/>
          <p:cNvSpPr/>
          <p:nvPr/>
        </p:nvSpPr>
        <p:spPr>
          <a:xfrm>
            <a:off x="3853179" y="992805"/>
            <a:ext cx="646331" cy="369332"/>
          </a:xfrm>
          <a:prstGeom prst="rect">
            <a:avLst/>
          </a:prstGeom>
        </p:spPr>
        <p:txBody>
          <a:bodyPr wrap="none">
            <a:spAutoFit/>
          </a:bodyPr>
          <a:lstStyle/>
          <a:p>
            <a:r>
              <a:rPr lang="zh-CN" altLang="en-US" dirty="0">
                <a:solidFill>
                  <a:srgbClr val="0000FF"/>
                </a:solidFill>
                <a:latin typeface="MicrosoftYaHei"/>
              </a:rPr>
              <a:t>练习</a:t>
            </a:r>
            <a:endParaRPr lang="zh-CN" altLang="en-US" dirty="0"/>
          </a:p>
        </p:txBody>
      </p:sp>
      <p:sp>
        <p:nvSpPr>
          <p:cNvPr id="6" name="矩形 5"/>
          <p:cNvSpPr/>
          <p:nvPr/>
        </p:nvSpPr>
        <p:spPr>
          <a:xfrm>
            <a:off x="334105" y="1374591"/>
            <a:ext cx="7684477" cy="2124364"/>
          </a:xfrm>
          <a:prstGeom prst="rect">
            <a:avLst/>
          </a:prstGeom>
        </p:spPr>
        <p:txBody>
          <a:bodyPr wrap="square">
            <a:spAutoFit/>
          </a:bodyPr>
          <a:lstStyle/>
          <a:p>
            <a:pPr>
              <a:lnSpc>
                <a:spcPct val="150000"/>
              </a:lnSpc>
            </a:pPr>
            <a:r>
              <a:rPr lang="en-US" altLang="zh-CN" dirty="0"/>
              <a:t>1. </a:t>
            </a:r>
            <a:r>
              <a:rPr lang="zh-CN" altLang="en-US" dirty="0"/>
              <a:t>已知</a:t>
            </a:r>
            <a:r>
              <a:rPr lang="en-US" altLang="zh-CN" dirty="0">
                <a:latin typeface="Consolas" panose="020B0609020204030204" pitchFamily="49" charset="0"/>
              </a:rPr>
              <a:t>int a=1,b=5,c=2,d=6; </a:t>
            </a:r>
            <a:r>
              <a:rPr lang="zh-CN" altLang="en-US" dirty="0"/>
              <a:t>求解下列表达式及相应对象的的值</a:t>
            </a:r>
            <a:endParaRPr lang="zh-CN" altLang="en-US" dirty="0"/>
          </a:p>
          <a:p>
            <a:pPr>
              <a:lnSpc>
                <a:spcPct val="150000"/>
              </a:lnSpc>
            </a:pPr>
            <a:r>
              <a:rPr lang="pt-BR" altLang="zh-CN" dirty="0">
                <a:latin typeface="Consolas" panose="020B0609020204030204" pitchFamily="49" charset="0"/>
              </a:rPr>
              <a:t>(1)a+b&gt;c+d (2)a=(b=4)+(c=6)</a:t>
            </a:r>
            <a:endParaRPr lang="pt-BR" altLang="zh-CN" dirty="0">
              <a:latin typeface="Consolas" panose="020B0609020204030204" pitchFamily="49" charset="0"/>
            </a:endParaRPr>
          </a:p>
          <a:p>
            <a:pPr>
              <a:lnSpc>
                <a:spcPct val="150000"/>
              </a:lnSpc>
            </a:pPr>
            <a:r>
              <a:rPr lang="pt-BR" altLang="zh-CN" dirty="0">
                <a:latin typeface="Consolas" panose="020B0609020204030204" pitchFamily="49" charset="0"/>
              </a:rPr>
              <a:t>(3)a+=c=b*a (4)d=(a++)-(++b)+c--</a:t>
            </a:r>
            <a:endParaRPr lang="pt-BR" altLang="zh-CN" dirty="0">
              <a:latin typeface="Consolas" panose="020B0609020204030204" pitchFamily="49" charset="0"/>
            </a:endParaRPr>
          </a:p>
          <a:p>
            <a:pPr>
              <a:lnSpc>
                <a:spcPct val="150000"/>
              </a:lnSpc>
            </a:pPr>
            <a:r>
              <a:rPr lang="en-US" altLang="zh-CN" dirty="0">
                <a:latin typeface="Consolas" panose="020B0609020204030204" pitchFamily="49" charset="0"/>
              </a:rPr>
              <a:t>(5)--a||b&lt;d&amp;&amp;c--</a:t>
            </a:r>
            <a:endParaRPr lang="en-US" altLang="zh-CN" dirty="0">
              <a:latin typeface="Consolas" panose="020B0609020204030204" pitchFamily="49" charset="0"/>
            </a:endParaRPr>
          </a:p>
          <a:p>
            <a:pPr>
              <a:lnSpc>
                <a:spcPct val="150000"/>
              </a:lnSpc>
            </a:pPr>
            <a:r>
              <a:rPr lang="en-US" altLang="zh-CN" dirty="0"/>
              <a:t>2. </a:t>
            </a:r>
            <a:r>
              <a:rPr lang="zh-CN" altLang="en-US" dirty="0"/>
              <a:t>逻辑表达式的构造：</a:t>
            </a:r>
            <a:r>
              <a:rPr lang="en-US" altLang="zh-CN" dirty="0">
                <a:latin typeface="Consolas" panose="020B0609020204030204" pitchFamily="49" charset="0"/>
              </a:rPr>
              <a:t>a </a:t>
            </a:r>
            <a:r>
              <a:rPr lang="zh-CN" altLang="en-US" dirty="0"/>
              <a:t>和 </a:t>
            </a:r>
            <a:r>
              <a:rPr lang="en-US" altLang="zh-CN" dirty="0">
                <a:latin typeface="Consolas" panose="020B0609020204030204" pitchFamily="49" charset="0"/>
              </a:rPr>
              <a:t>b</a:t>
            </a:r>
            <a:r>
              <a:rPr lang="en-US" altLang="zh-CN" dirty="0"/>
              <a:t> </a:t>
            </a:r>
            <a:r>
              <a:rPr lang="zh-CN" altLang="en-US" dirty="0"/>
              <a:t>之一为</a:t>
            </a:r>
            <a:r>
              <a:rPr lang="en-US" altLang="zh-CN" dirty="0"/>
              <a:t>0</a:t>
            </a:r>
            <a:r>
              <a:rPr lang="zh-CN" altLang="en-US" dirty="0"/>
              <a:t>，但不同时为</a:t>
            </a:r>
            <a:r>
              <a:rPr lang="en-US" altLang="zh-CN" dirty="0"/>
              <a:t>0</a:t>
            </a:r>
            <a:endParaRPr lang="zh-CN" altLang="en-US" dirty="0"/>
          </a:p>
        </p:txBody>
      </p:sp>
      <p:sp>
        <p:nvSpPr>
          <p:cNvPr id="10" name="矩形 9"/>
          <p:cNvSpPr/>
          <p:nvPr/>
        </p:nvSpPr>
        <p:spPr>
          <a:xfrm>
            <a:off x="334105" y="3764218"/>
            <a:ext cx="9864972" cy="2951898"/>
          </a:xfrm>
          <a:prstGeom prst="rect">
            <a:avLst/>
          </a:prstGeom>
        </p:spPr>
        <p:txBody>
          <a:bodyPr wrap="square">
            <a:spAutoFit/>
          </a:bodyPr>
          <a:lstStyle/>
          <a:p>
            <a:pPr>
              <a:lnSpc>
                <a:spcPct val="150000"/>
              </a:lnSpc>
            </a:pPr>
            <a:r>
              <a:rPr lang="en-US" altLang="zh-CN" dirty="0">
                <a:solidFill>
                  <a:srgbClr val="0000FF"/>
                </a:solidFill>
              </a:rPr>
              <a:t>1.(1) </a:t>
            </a:r>
            <a:r>
              <a:rPr lang="zh-CN" altLang="en-US" dirty="0">
                <a:solidFill>
                  <a:srgbClr val="0000FF"/>
                </a:solidFill>
              </a:rPr>
              <a:t>表达式的值为</a:t>
            </a:r>
            <a:r>
              <a:rPr lang="en-US" altLang="zh-CN" dirty="0">
                <a:solidFill>
                  <a:srgbClr val="0000FF"/>
                </a:solidFill>
              </a:rPr>
              <a:t>0</a:t>
            </a:r>
            <a:r>
              <a:rPr lang="zh-CN" altLang="en-US" dirty="0">
                <a:solidFill>
                  <a:srgbClr val="0000FF"/>
                </a:solidFill>
              </a:rPr>
              <a:t>，</a:t>
            </a:r>
            <a:r>
              <a:rPr lang="en-US" altLang="zh-CN" dirty="0" err="1">
                <a:solidFill>
                  <a:srgbClr val="0000FF"/>
                </a:solidFill>
              </a:rPr>
              <a:t>a,b,c,d</a:t>
            </a:r>
            <a:r>
              <a:rPr lang="en-US" altLang="zh-CN" dirty="0">
                <a:solidFill>
                  <a:srgbClr val="0000FF"/>
                </a:solidFill>
              </a:rPr>
              <a:t> </a:t>
            </a:r>
            <a:r>
              <a:rPr lang="zh-CN" altLang="en-US" dirty="0">
                <a:solidFill>
                  <a:srgbClr val="0000FF"/>
                </a:solidFill>
              </a:rPr>
              <a:t>不变</a:t>
            </a:r>
            <a:endParaRPr lang="zh-CN" altLang="en-US" dirty="0">
              <a:solidFill>
                <a:srgbClr val="0000FF"/>
              </a:solidFill>
            </a:endParaRPr>
          </a:p>
          <a:p>
            <a:pPr>
              <a:lnSpc>
                <a:spcPct val="150000"/>
              </a:lnSpc>
            </a:pPr>
            <a:r>
              <a:rPr lang="en-US" altLang="zh-CN" dirty="0">
                <a:solidFill>
                  <a:srgbClr val="0000FF"/>
                </a:solidFill>
              </a:rPr>
              <a:t>  (2) </a:t>
            </a:r>
            <a:r>
              <a:rPr lang="zh-CN" altLang="en-US" dirty="0">
                <a:solidFill>
                  <a:srgbClr val="0000FF"/>
                </a:solidFill>
              </a:rPr>
              <a:t>表达式的值为</a:t>
            </a:r>
            <a:r>
              <a:rPr lang="en-US" altLang="zh-CN" dirty="0">
                <a:solidFill>
                  <a:srgbClr val="0000FF"/>
                </a:solidFill>
              </a:rPr>
              <a:t>10</a:t>
            </a:r>
            <a:r>
              <a:rPr lang="zh-CN" altLang="en-US" dirty="0">
                <a:solidFill>
                  <a:srgbClr val="0000FF"/>
                </a:solidFill>
              </a:rPr>
              <a:t>，</a:t>
            </a:r>
            <a:r>
              <a:rPr lang="en-US" altLang="zh-CN" dirty="0">
                <a:solidFill>
                  <a:srgbClr val="0000FF"/>
                </a:solidFill>
              </a:rPr>
              <a:t>a=10,b=4,c=6</a:t>
            </a:r>
            <a:endParaRPr lang="en-US" altLang="zh-CN" dirty="0">
              <a:solidFill>
                <a:srgbClr val="0000FF"/>
              </a:solidFill>
            </a:endParaRPr>
          </a:p>
          <a:p>
            <a:pPr>
              <a:lnSpc>
                <a:spcPct val="150000"/>
              </a:lnSpc>
            </a:pPr>
            <a:r>
              <a:rPr lang="en-US" altLang="zh-CN" dirty="0">
                <a:solidFill>
                  <a:srgbClr val="0000FF"/>
                </a:solidFill>
              </a:rPr>
              <a:t>  (3) </a:t>
            </a:r>
            <a:r>
              <a:rPr lang="zh-CN" altLang="en-US" dirty="0">
                <a:solidFill>
                  <a:srgbClr val="0000FF"/>
                </a:solidFill>
              </a:rPr>
              <a:t>表达式的值为</a:t>
            </a:r>
            <a:r>
              <a:rPr lang="en-US" altLang="zh-CN" dirty="0">
                <a:solidFill>
                  <a:srgbClr val="0000FF"/>
                </a:solidFill>
              </a:rPr>
              <a:t>6</a:t>
            </a:r>
            <a:r>
              <a:rPr lang="zh-CN" altLang="en-US" dirty="0">
                <a:solidFill>
                  <a:srgbClr val="0000FF"/>
                </a:solidFill>
              </a:rPr>
              <a:t>，</a:t>
            </a:r>
            <a:r>
              <a:rPr lang="en-US" altLang="zh-CN" dirty="0">
                <a:solidFill>
                  <a:srgbClr val="0000FF"/>
                </a:solidFill>
              </a:rPr>
              <a:t>a=6,b=5,c=5</a:t>
            </a:r>
            <a:endParaRPr lang="en-US" altLang="zh-CN" dirty="0">
              <a:solidFill>
                <a:srgbClr val="0000FF"/>
              </a:solidFill>
            </a:endParaRPr>
          </a:p>
          <a:p>
            <a:pPr>
              <a:lnSpc>
                <a:spcPct val="150000"/>
              </a:lnSpc>
            </a:pPr>
            <a:r>
              <a:rPr lang="en-US" altLang="zh-CN" dirty="0">
                <a:solidFill>
                  <a:srgbClr val="0000FF"/>
                </a:solidFill>
              </a:rPr>
              <a:t>  (4) </a:t>
            </a:r>
            <a:r>
              <a:rPr lang="zh-CN" altLang="en-US" dirty="0">
                <a:solidFill>
                  <a:srgbClr val="0000FF"/>
                </a:solidFill>
              </a:rPr>
              <a:t>表达式的值为</a:t>
            </a:r>
            <a:r>
              <a:rPr lang="en-US" altLang="zh-CN" dirty="0">
                <a:solidFill>
                  <a:srgbClr val="0000FF"/>
                </a:solidFill>
              </a:rPr>
              <a:t>-3</a:t>
            </a:r>
            <a:r>
              <a:rPr lang="zh-CN" altLang="en-US" dirty="0">
                <a:solidFill>
                  <a:srgbClr val="0000FF"/>
                </a:solidFill>
              </a:rPr>
              <a:t>，</a:t>
            </a:r>
            <a:r>
              <a:rPr lang="en-US" altLang="zh-CN" dirty="0">
                <a:solidFill>
                  <a:srgbClr val="0000FF"/>
                </a:solidFill>
              </a:rPr>
              <a:t>a=2,b=6,c=1,d=-3</a:t>
            </a:r>
            <a:endParaRPr lang="en-US" altLang="zh-CN" dirty="0">
              <a:solidFill>
                <a:srgbClr val="0000FF"/>
              </a:solidFill>
            </a:endParaRPr>
          </a:p>
          <a:p>
            <a:pPr>
              <a:lnSpc>
                <a:spcPct val="150000"/>
              </a:lnSpc>
            </a:pPr>
            <a:r>
              <a:rPr lang="en-US" altLang="zh-CN" dirty="0">
                <a:solidFill>
                  <a:srgbClr val="0000FF"/>
                </a:solidFill>
              </a:rPr>
              <a:t>  (5) </a:t>
            </a:r>
            <a:r>
              <a:rPr lang="zh-CN" altLang="en-US" dirty="0">
                <a:solidFill>
                  <a:srgbClr val="0000FF"/>
                </a:solidFill>
              </a:rPr>
              <a:t>表达式的值为</a:t>
            </a:r>
            <a:r>
              <a:rPr lang="en-US" altLang="zh-CN" dirty="0">
                <a:solidFill>
                  <a:srgbClr val="0000FF"/>
                </a:solidFill>
              </a:rPr>
              <a:t>1</a:t>
            </a:r>
            <a:r>
              <a:rPr lang="zh-CN" altLang="en-US" dirty="0">
                <a:solidFill>
                  <a:srgbClr val="0000FF"/>
                </a:solidFill>
              </a:rPr>
              <a:t>，</a:t>
            </a:r>
            <a:r>
              <a:rPr lang="en-US" altLang="zh-CN" dirty="0">
                <a:solidFill>
                  <a:srgbClr val="0000FF"/>
                </a:solidFill>
              </a:rPr>
              <a:t>a=0,b=5,c=1,d=6</a:t>
            </a:r>
            <a:endParaRPr lang="en-US" altLang="zh-CN" dirty="0">
              <a:solidFill>
                <a:srgbClr val="0000FF"/>
              </a:solidFill>
            </a:endParaRPr>
          </a:p>
          <a:p>
            <a:pPr>
              <a:lnSpc>
                <a:spcPct val="150000"/>
              </a:lnSpc>
            </a:pPr>
            <a:r>
              <a:rPr lang="en-US" altLang="zh-CN" dirty="0">
                <a:solidFill>
                  <a:srgbClr val="0000FF"/>
                </a:solidFill>
              </a:rPr>
              <a:t>2. </a:t>
            </a:r>
            <a:r>
              <a:rPr lang="zh-CN" altLang="en-US" dirty="0">
                <a:solidFill>
                  <a:srgbClr val="0000FF"/>
                </a:solidFill>
              </a:rPr>
              <a:t>答案一：</a:t>
            </a:r>
            <a:r>
              <a:rPr lang="en-US" altLang="zh-CN" dirty="0">
                <a:solidFill>
                  <a:srgbClr val="0000FF"/>
                </a:solidFill>
                <a:latin typeface="Consolas" panose="020B0609020204030204" pitchFamily="49" charset="0"/>
              </a:rPr>
              <a:t>a==0&amp;&amp;b!=0||a!=0&amp;&amp;b==0 </a:t>
            </a:r>
            <a:r>
              <a:rPr lang="zh-CN" altLang="en-US" dirty="0">
                <a:solidFill>
                  <a:srgbClr val="0000FF"/>
                </a:solidFill>
              </a:rPr>
              <a:t>等价于 </a:t>
            </a:r>
            <a:r>
              <a:rPr lang="en-US" altLang="zh-CN" dirty="0">
                <a:solidFill>
                  <a:srgbClr val="0000FF"/>
                </a:solidFill>
                <a:latin typeface="Consolas" panose="020B0609020204030204" pitchFamily="49" charset="0"/>
              </a:rPr>
              <a:t>!a&amp;&amp;b||a&amp;&amp;!b</a:t>
            </a:r>
            <a:endParaRPr lang="en-US" altLang="zh-CN" dirty="0">
              <a:solidFill>
                <a:srgbClr val="0000FF"/>
              </a:solidFill>
              <a:latin typeface="Consolas" panose="020B0609020204030204" pitchFamily="49" charset="0"/>
            </a:endParaRPr>
          </a:p>
          <a:p>
            <a:pPr>
              <a:lnSpc>
                <a:spcPct val="150000"/>
              </a:lnSpc>
            </a:pPr>
            <a:r>
              <a:rPr lang="zh-CN" altLang="pt-BR" dirty="0">
                <a:solidFill>
                  <a:srgbClr val="0000FF"/>
                </a:solidFill>
              </a:rPr>
              <a:t>    答案二：</a:t>
            </a:r>
            <a:r>
              <a:rPr lang="pt-BR" altLang="zh-CN" dirty="0">
                <a:solidFill>
                  <a:srgbClr val="0000FF"/>
                </a:solidFill>
                <a:latin typeface="Consolas" panose="020B0609020204030204" pitchFamily="49" charset="0"/>
              </a:rPr>
              <a:t>a*b==0&amp;&amp;a+b!=0</a:t>
            </a:r>
            <a:endParaRPr lang="zh-CN" altLang="en-US" dirty="0">
              <a:latin typeface="Consolas" panose="020B0609020204030204" pitchFamily="49" charset="0"/>
            </a:endParaRPr>
          </a:p>
        </p:txBody>
      </p:sp>
      <p:sp>
        <p:nvSpPr>
          <p:cNvPr id="8"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逗号运算符</a:t>
            </a:r>
            <a:endParaRPr lang="zh-CN" altLang="en-US" b="1" dirty="0">
              <a:solidFill>
                <a:schemeClr val="bg1"/>
              </a:solidFill>
            </a:endParaRPr>
          </a:p>
        </p:txBody>
      </p:sp>
      <p:sp>
        <p:nvSpPr>
          <p:cNvPr id="9" name="矩形: 圆角 17"/>
          <p:cNvSpPr/>
          <p:nvPr/>
        </p:nvSpPr>
        <p:spPr>
          <a:xfrm>
            <a:off x="3851031" y="2340864"/>
            <a:ext cx="5057836"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endParaRPr lang="zh-CN" altLang="en-US" sz="1600" dirty="0">
              <a:solidFill>
                <a:schemeClr val="tx1"/>
              </a:solidFill>
            </a:endParaRPr>
          </a:p>
          <a:p>
            <a:pPr>
              <a:lnSpc>
                <a:spcPct val="150000"/>
              </a:lnSpc>
              <a:buClr>
                <a:srgbClr val="151DC1"/>
              </a:buClr>
            </a:pPr>
            <a:r>
              <a:rPr lang="zh-CN" altLang="en-US" sz="1600" dirty="0">
                <a:solidFill>
                  <a:srgbClr val="FF0000"/>
                </a:solidFill>
              </a:rPr>
              <a:t>逗号运算符</a:t>
            </a:r>
            <a:r>
              <a:rPr lang="en-US" altLang="zh-CN" sz="1600" dirty="0">
                <a:solidFill>
                  <a:schemeClr val="tx1"/>
                </a:solidFill>
              </a:rPr>
              <a:t>&lt; </a:t>
            </a:r>
            <a:r>
              <a:rPr lang="zh-CN" altLang="en-US" sz="1600" dirty="0">
                <a:solidFill>
                  <a:schemeClr val="tx1"/>
                </a:solidFill>
              </a:rPr>
              <a:t>赋值运算符</a:t>
            </a:r>
            <a:r>
              <a:rPr lang="en-US" altLang="zh-CN" sz="1600" dirty="0">
                <a:solidFill>
                  <a:schemeClr val="tx1"/>
                </a:solidFill>
              </a:rPr>
              <a:t>&lt; </a:t>
            </a:r>
            <a:r>
              <a:rPr lang="zh-CN" altLang="en-US" sz="1600" dirty="0">
                <a:solidFill>
                  <a:schemeClr val="tx1"/>
                </a:solidFill>
              </a:rPr>
              <a:t>关系运算符</a:t>
            </a:r>
            <a:r>
              <a:rPr lang="en-US" altLang="zh-CN" sz="1600" dirty="0">
                <a:solidFill>
                  <a:schemeClr val="tx1"/>
                </a:solidFill>
              </a:rPr>
              <a:t>&lt; </a:t>
            </a:r>
            <a:r>
              <a:rPr lang="zh-CN" altLang="en-US" sz="1600" dirty="0">
                <a:solidFill>
                  <a:schemeClr val="tx1"/>
                </a:solidFill>
              </a:rPr>
              <a:t>算术运算符</a:t>
            </a:r>
            <a:endParaRPr lang="zh-CN" altLang="en-US" sz="1600" dirty="0">
              <a:solidFill>
                <a:schemeClr val="tx1"/>
              </a:solidFill>
            </a:endParaRPr>
          </a:p>
        </p:txBody>
      </p:sp>
      <p:sp>
        <p:nvSpPr>
          <p:cNvPr id="10" name="矩形: 圆角 17"/>
          <p:cNvSpPr/>
          <p:nvPr/>
        </p:nvSpPr>
        <p:spPr>
          <a:xfrm>
            <a:off x="235133" y="2737886"/>
            <a:ext cx="3264206" cy="6911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highlight>
                  <a:srgbClr val="E5F4F8"/>
                </a:highlight>
                <a:latin typeface="Consolas" panose="020B0609020204030204" pitchFamily="49" charset="0"/>
              </a:rPr>
              <a:t>exp1, exp2, ...</a:t>
            </a:r>
            <a:endParaRPr lang="zh-CN" altLang="en-US" sz="1600" dirty="0">
              <a:solidFill>
                <a:schemeClr val="tx1"/>
              </a:solidFill>
              <a:highlight>
                <a:srgbClr val="E5F4F8"/>
              </a:highlight>
              <a:latin typeface="Consolas" panose="020B0609020204030204" pitchFamily="49" charset="0"/>
            </a:endParaRPr>
          </a:p>
        </p:txBody>
      </p:sp>
      <p:sp>
        <p:nvSpPr>
          <p:cNvPr id="11" name="矩形: 圆顶角 10"/>
          <p:cNvSpPr/>
          <p:nvPr/>
        </p:nvSpPr>
        <p:spPr>
          <a:xfrm>
            <a:off x="235133" y="2327063"/>
            <a:ext cx="32642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格式如下</a:t>
            </a:r>
            <a:endParaRPr lang="zh-CN" altLang="en-US" sz="2000" dirty="0"/>
          </a:p>
        </p:txBody>
      </p:sp>
      <p:sp>
        <p:nvSpPr>
          <p:cNvPr id="16" name="矩形: 圆角 17"/>
          <p:cNvSpPr/>
          <p:nvPr/>
        </p:nvSpPr>
        <p:spPr>
          <a:xfrm>
            <a:off x="301808" y="4354822"/>
            <a:ext cx="3264206" cy="9712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j;</a:t>
            </a:r>
            <a:endParaRPr lang="en-US" altLang="zh-CN" sz="1600" dirty="0">
              <a:solidFill>
                <a:srgbClr val="000000"/>
              </a:solidFill>
              <a:highlight>
                <a:srgbClr val="E5F4F8"/>
              </a:highlight>
              <a:latin typeface="Consolas" panose="020B0609020204030204" pitchFamily="49" charset="0"/>
            </a:endParaRPr>
          </a:p>
          <a:p>
            <a:r>
              <a:rPr lang="pl-PL" altLang="zh-CN" sz="1600" dirty="0">
                <a:solidFill>
                  <a:srgbClr val="000000"/>
                </a:solidFill>
                <a:highlight>
                  <a:srgbClr val="E5F4F8"/>
                </a:highlight>
                <a:latin typeface="Consolas" panose="020B0609020204030204" pitchFamily="49" charset="0"/>
              </a:rPr>
              <a:t>i = (j=3, j+=6, 5+6);</a:t>
            </a:r>
            <a:endParaRPr lang="pl-PL" altLang="zh-CN" sz="1600" dirty="0">
              <a:solidFill>
                <a:srgbClr val="000000"/>
              </a:solidFill>
              <a:highlight>
                <a:srgbClr val="E5F4F8"/>
              </a:highlight>
              <a:latin typeface="Consolas" panose="020B0609020204030204" pitchFamily="49" charset="0"/>
            </a:endParaRPr>
          </a:p>
          <a:p>
            <a:r>
              <a:rPr lang="en-US" altLang="zh-CN" sz="1600" dirty="0">
                <a:solidFill>
                  <a:srgbClr val="008000"/>
                </a:solidFill>
                <a:highlight>
                  <a:srgbClr val="E5F4F8"/>
                </a:highlight>
                <a:latin typeface="Consolas" panose="020B0609020204030204" pitchFamily="49" charset="0"/>
              </a:rPr>
              <a:t>// </a:t>
            </a:r>
            <a:r>
              <a:rPr lang="en-US" altLang="zh-CN" sz="1600" dirty="0" err="1">
                <a:solidFill>
                  <a:srgbClr val="008000"/>
                </a:solidFill>
                <a:highlight>
                  <a:srgbClr val="E5F4F8"/>
                </a:highlight>
                <a:latin typeface="Consolas" panose="020B0609020204030204" pitchFamily="49" charset="0"/>
              </a:rPr>
              <a:t>i</a:t>
            </a:r>
            <a:r>
              <a:rPr lang="en-US" altLang="zh-CN" sz="1600" dirty="0">
                <a:solidFill>
                  <a:srgbClr val="008000"/>
                </a:solidFill>
                <a:highlight>
                  <a:srgbClr val="E5F4F8"/>
                </a:highlight>
                <a:latin typeface="Consolas" panose="020B0609020204030204" pitchFamily="49" charset="0"/>
              </a:rPr>
              <a:t>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11, j </a:t>
            </a:r>
            <a:r>
              <a:rPr lang="zh-CN" altLang="en-US" sz="1600"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仿宋" panose="02010609060101010101" pitchFamily="49" charset="-122"/>
              </a:rPr>
              <a:t>9</a:t>
            </a:r>
            <a:endParaRPr lang="zh-CN" altLang="en-US" sz="1600" dirty="0">
              <a:highlight>
                <a:srgbClr val="E5F4F8"/>
              </a:highlight>
              <a:latin typeface="Consolas" panose="020B0609020204030204" pitchFamily="49" charset="0"/>
            </a:endParaRPr>
          </a:p>
        </p:txBody>
      </p:sp>
      <p:sp>
        <p:nvSpPr>
          <p:cNvPr id="17" name="矩形: 圆顶角 16"/>
          <p:cNvSpPr/>
          <p:nvPr/>
        </p:nvSpPr>
        <p:spPr>
          <a:xfrm>
            <a:off x="301808" y="3943999"/>
            <a:ext cx="32642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2" name="矩形 1"/>
          <p:cNvSpPr/>
          <p:nvPr/>
        </p:nvSpPr>
        <p:spPr>
          <a:xfrm>
            <a:off x="365799" y="1203491"/>
            <a:ext cx="7487123" cy="646331"/>
          </a:xfrm>
          <a:prstGeom prst="rect">
            <a:avLst/>
          </a:prstGeom>
        </p:spPr>
        <p:txBody>
          <a:bodyPr wrap="square">
            <a:spAutoFit/>
          </a:bodyPr>
          <a:lstStyle/>
          <a:p>
            <a:r>
              <a:rPr lang="zh-CN" altLang="en-US" dirty="0">
                <a:solidFill>
                  <a:srgbClr val="000000"/>
                </a:solidFill>
                <a:latin typeface="MicrosoftYaHei"/>
              </a:rPr>
              <a:t>逗号表达式：由逗号运算符连接起来的表达式。</a:t>
            </a:r>
            <a:r>
              <a:rPr lang="zh-CN" altLang="en-US" dirty="0">
                <a:solidFill>
                  <a:srgbClr val="FF0000"/>
                </a:solidFill>
                <a:latin typeface="MicrosoftYaHei"/>
              </a:rPr>
              <a:t>从左向右</a:t>
            </a:r>
            <a:r>
              <a:rPr lang="zh-CN" altLang="en-US" dirty="0">
                <a:solidFill>
                  <a:srgbClr val="000000"/>
                </a:solidFill>
                <a:latin typeface="MicrosoftYaHei"/>
              </a:rPr>
              <a:t>依次计算每个运算对象，结果为</a:t>
            </a:r>
            <a:r>
              <a:rPr lang="zh-CN" altLang="en-US" dirty="0">
                <a:solidFill>
                  <a:srgbClr val="FF0000"/>
                </a:solidFill>
                <a:latin typeface="MicrosoftYaHei"/>
              </a:rPr>
              <a:t>最右边</a:t>
            </a:r>
            <a:r>
              <a:rPr lang="zh-CN" altLang="en-US" dirty="0">
                <a:solidFill>
                  <a:srgbClr val="000000"/>
                </a:solidFill>
                <a:latin typeface="MicrosoftYaHei"/>
              </a:rPr>
              <a:t>的运算对象</a:t>
            </a:r>
            <a:endParaRPr lang="zh-CN" altLang="en-US" dirty="0"/>
          </a:p>
        </p:txBody>
      </p:sp>
      <p:sp>
        <p:nvSpPr>
          <p:cNvPr id="18" name="矩形: 圆顶角 17"/>
          <p:cNvSpPr/>
          <p:nvPr/>
        </p:nvSpPr>
        <p:spPr>
          <a:xfrm>
            <a:off x="3851031" y="4110763"/>
            <a:ext cx="5057836"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endParaRPr lang="zh-CN" altLang="en-US" sz="2000" dirty="0"/>
          </a:p>
        </p:txBody>
      </p:sp>
      <p:sp>
        <p:nvSpPr>
          <p:cNvPr id="19" name="矩形: 圆角 17"/>
          <p:cNvSpPr/>
          <p:nvPr/>
        </p:nvSpPr>
        <p:spPr>
          <a:xfrm>
            <a:off x="3851031" y="4537828"/>
            <a:ext cx="5057836"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逗号表达式的值是最右边表达式的值</a:t>
            </a:r>
            <a:endParaRPr lang="zh-CN" altLang="en-US" sz="1600" dirty="0">
              <a:solidFill>
                <a:schemeClr val="tx1"/>
              </a:solidFill>
            </a:endParaRP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在所有的运算符中，逗号运算符的优先级最低</a:t>
            </a:r>
            <a:endParaRPr lang="zh-CN" altLang="en-US" sz="1600" dirty="0">
              <a:solidFill>
                <a:schemeClr val="tx1"/>
              </a:solidFill>
            </a:endParaRPr>
          </a:p>
        </p:txBody>
      </p:sp>
      <p:sp>
        <p:nvSpPr>
          <p:cNvPr id="13"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12" name="矩形: 圆角 17"/>
          <p:cNvSpPr/>
          <p:nvPr/>
        </p:nvSpPr>
        <p:spPr>
          <a:xfrm>
            <a:off x="365798" y="5821282"/>
            <a:ext cx="4339551" cy="9712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highlight>
                  <a:srgbClr val="E5F4F8"/>
                </a:highlight>
                <a:latin typeface="Consolas" panose="020B0609020204030204" pitchFamily="49" charset="0"/>
              </a:rPr>
              <a:t>a=3*5,a*4; </a:t>
            </a:r>
            <a:r>
              <a:rPr lang="en-US" altLang="zh-CN" sz="1600" dirty="0">
                <a:solidFill>
                  <a:schemeClr val="accent6">
                    <a:lumMod val="75000"/>
                  </a:schemeClr>
                </a:solidFill>
                <a:highlight>
                  <a:srgbClr val="E5F4F8"/>
                </a:highlight>
                <a:latin typeface="华文仿宋" panose="02010600040101010101" pitchFamily="2" charset="-122"/>
                <a:ea typeface="华文仿宋" panose="02010600040101010101" pitchFamily="2" charset="-122"/>
              </a:rPr>
              <a:t>//</a:t>
            </a:r>
            <a:r>
              <a:rPr lang="zh-CN" altLang="en-US" sz="1600" dirty="0">
                <a:solidFill>
                  <a:schemeClr val="accent6">
                    <a:lumMod val="75000"/>
                  </a:schemeClr>
                </a:solidFill>
                <a:highlight>
                  <a:srgbClr val="E5F4F8"/>
                </a:highlight>
                <a:latin typeface="华文仿宋" panose="02010600040101010101" pitchFamily="2" charset="-122"/>
                <a:ea typeface="华文仿宋" panose="02010600040101010101" pitchFamily="2" charset="-122"/>
              </a:rPr>
              <a:t>最终计算结果为多少？</a:t>
            </a:r>
            <a:endParaRPr lang="zh-CN" altLang="en-US" sz="1600" dirty="0">
              <a:solidFill>
                <a:schemeClr val="accent6">
                  <a:lumMod val="75000"/>
                </a:schemeClr>
              </a:solidFill>
              <a:highlight>
                <a:srgbClr val="E5F4F8"/>
              </a:highlight>
              <a:latin typeface="华文仿宋" panose="02010600040101010101" pitchFamily="2" charset="-122"/>
              <a:ea typeface="华文仿宋" panose="02010600040101010101" pitchFamily="2" charset="-122"/>
            </a:endParaRPr>
          </a:p>
        </p:txBody>
      </p:sp>
      <p:sp>
        <p:nvSpPr>
          <p:cNvPr id="14" name="矩形: 圆顶角 13"/>
          <p:cNvSpPr/>
          <p:nvPr/>
        </p:nvSpPr>
        <p:spPr>
          <a:xfrm>
            <a:off x="365798" y="5429509"/>
            <a:ext cx="4339551"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随堂练习</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animBg="1"/>
      <p:bldP spid="12"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条件运算符</a:t>
            </a:r>
            <a:endParaRPr lang="zh-CN" altLang="en-US" b="1" dirty="0">
              <a:solidFill>
                <a:schemeClr val="bg1"/>
              </a:solidFill>
            </a:endParaRPr>
          </a:p>
        </p:txBody>
      </p:sp>
      <p:sp>
        <p:nvSpPr>
          <p:cNvPr id="10" name="矩形: 圆角 17"/>
          <p:cNvSpPr/>
          <p:nvPr/>
        </p:nvSpPr>
        <p:spPr>
          <a:xfrm>
            <a:off x="235133" y="2081383"/>
            <a:ext cx="387228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lumMod val="95000"/>
                    <a:lumOff val="5000"/>
                  </a:schemeClr>
                </a:solidFill>
                <a:highlight>
                  <a:srgbClr val="E5F4F8"/>
                </a:highlight>
                <a:latin typeface="Consolas" panose="020B0609020204030204" pitchFamily="49" charset="0"/>
              </a:rPr>
              <a:t>cond</a:t>
            </a:r>
            <a:r>
              <a:rPr lang="en-US" altLang="zh-CN" dirty="0">
                <a:solidFill>
                  <a:schemeClr val="tx1">
                    <a:lumMod val="95000"/>
                    <a:lumOff val="5000"/>
                  </a:schemeClr>
                </a:solidFill>
                <a:highlight>
                  <a:srgbClr val="E5F4F8"/>
                </a:highlight>
                <a:latin typeface="Consolas" panose="020B0609020204030204" pitchFamily="49" charset="0"/>
              </a:rPr>
              <a:t> ? expr1 : expr2</a:t>
            </a:r>
            <a:endParaRPr lang="zh-CN" altLang="en-US" sz="1600" dirty="0">
              <a:solidFill>
                <a:schemeClr val="tx1">
                  <a:lumMod val="95000"/>
                  <a:lumOff val="5000"/>
                </a:schemeClr>
              </a:solidFill>
              <a:highlight>
                <a:srgbClr val="E5F4F8"/>
              </a:highlight>
              <a:latin typeface="Consolas" panose="020B0609020204030204" pitchFamily="49" charset="0"/>
            </a:endParaRPr>
          </a:p>
        </p:txBody>
      </p:sp>
      <p:sp>
        <p:nvSpPr>
          <p:cNvPr id="11" name="矩形: 圆顶角 10"/>
          <p:cNvSpPr/>
          <p:nvPr/>
        </p:nvSpPr>
        <p:spPr>
          <a:xfrm>
            <a:off x="226219" y="1631382"/>
            <a:ext cx="387228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格式如下</a:t>
            </a:r>
            <a:endParaRPr lang="zh-CN" altLang="en-US" sz="2000" dirty="0"/>
          </a:p>
        </p:txBody>
      </p:sp>
      <p:sp>
        <p:nvSpPr>
          <p:cNvPr id="16" name="矩形: 圆角 17"/>
          <p:cNvSpPr/>
          <p:nvPr/>
        </p:nvSpPr>
        <p:spPr>
          <a:xfrm>
            <a:off x="4421135" y="2081382"/>
            <a:ext cx="4512711" cy="11970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0000FF"/>
                </a:solidFill>
                <a:highlight>
                  <a:srgbClr val="E5F4F8"/>
                </a:highlight>
                <a:latin typeface="Consolas" panose="020B0609020204030204" pitchFamily="49" charset="0"/>
              </a:rPr>
              <a:t>int </a:t>
            </a:r>
            <a:r>
              <a:rPr lang="en-US" altLang="zh-CN" sz="1600" dirty="0">
                <a:solidFill>
                  <a:srgbClr val="000000"/>
                </a:solidFill>
                <a:highlight>
                  <a:srgbClr val="E5F4F8"/>
                </a:highlight>
                <a:latin typeface="Consolas" panose="020B0609020204030204" pitchFamily="49" charset="0"/>
              </a:rPr>
              <a:t>a=4, b=5, c=6, max;</a:t>
            </a:r>
            <a:endParaRPr lang="en-US" altLang="zh-CN" sz="1600" dirty="0">
              <a:solidFill>
                <a:srgbClr val="000000"/>
              </a:solidFill>
              <a:highlight>
                <a:srgbClr val="E5F4F8"/>
              </a:highlight>
              <a:latin typeface="Consolas" panose="020B0609020204030204" pitchFamily="49" charset="0"/>
            </a:endParaRPr>
          </a:p>
          <a:p>
            <a:pPr>
              <a:lnSpc>
                <a:spcPct val="150000"/>
              </a:lnSpc>
            </a:pPr>
            <a:r>
              <a:rPr lang="pt-BR" altLang="zh-CN" sz="1600" dirty="0">
                <a:solidFill>
                  <a:srgbClr val="000000"/>
                </a:solidFill>
                <a:highlight>
                  <a:srgbClr val="E5F4F8"/>
                </a:highlight>
                <a:latin typeface="Consolas" panose="020B0609020204030204" pitchFamily="49" charset="0"/>
              </a:rPr>
              <a:t>max=a&gt;b?(a&gt;c?a:c):(b&gt;c?b:c);</a:t>
            </a:r>
            <a:endParaRPr lang="zh-CN" altLang="en-US" sz="1600" dirty="0">
              <a:highlight>
                <a:srgbClr val="E5F4F8"/>
              </a:highlight>
              <a:latin typeface="Consolas" panose="020B0609020204030204" pitchFamily="49" charset="0"/>
            </a:endParaRPr>
          </a:p>
        </p:txBody>
      </p:sp>
      <p:sp>
        <p:nvSpPr>
          <p:cNvPr id="17" name="矩形: 圆顶角 16"/>
          <p:cNvSpPr/>
          <p:nvPr/>
        </p:nvSpPr>
        <p:spPr>
          <a:xfrm>
            <a:off x="4421135" y="1670560"/>
            <a:ext cx="4512711"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条件运算符允许</a:t>
            </a:r>
            <a:r>
              <a:rPr lang="zh-CN" altLang="en-US" dirty="0">
                <a:solidFill>
                  <a:srgbClr val="FF0000"/>
                </a:solidFill>
              </a:rPr>
              <a:t>嵌套使用</a:t>
            </a:r>
            <a:r>
              <a:rPr lang="zh-CN" altLang="en-US" dirty="0"/>
              <a:t>，如</a:t>
            </a:r>
            <a:endParaRPr lang="zh-CN" altLang="en-US" sz="2000" dirty="0"/>
          </a:p>
        </p:txBody>
      </p:sp>
      <p:sp>
        <p:nvSpPr>
          <p:cNvPr id="18" name="矩形: 圆顶角 17"/>
          <p:cNvSpPr/>
          <p:nvPr/>
        </p:nvSpPr>
        <p:spPr>
          <a:xfrm>
            <a:off x="4421136" y="3493437"/>
            <a:ext cx="451271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19" name="矩形: 圆角 17"/>
          <p:cNvSpPr/>
          <p:nvPr/>
        </p:nvSpPr>
        <p:spPr>
          <a:xfrm>
            <a:off x="4421136" y="3920502"/>
            <a:ext cx="4512712"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由于会降低程序的可读性，条件运算符不宜嵌套使用</a:t>
            </a:r>
            <a:endParaRPr lang="zh-CN" altLang="en-US" sz="1600" dirty="0">
              <a:solidFill>
                <a:schemeClr val="tx1"/>
              </a:solidFill>
            </a:endParaRPr>
          </a:p>
        </p:txBody>
      </p:sp>
      <p:sp>
        <p:nvSpPr>
          <p:cNvPr id="4" name="矩形 3"/>
          <p:cNvSpPr/>
          <p:nvPr/>
        </p:nvSpPr>
        <p:spPr>
          <a:xfrm>
            <a:off x="1867236" y="1020639"/>
            <a:ext cx="3549370" cy="369332"/>
          </a:xfrm>
          <a:prstGeom prst="rect">
            <a:avLst/>
          </a:prstGeom>
        </p:spPr>
        <p:txBody>
          <a:bodyPr wrap="none">
            <a:spAutoFit/>
          </a:bodyPr>
          <a:lstStyle/>
          <a:p>
            <a:r>
              <a:rPr lang="zh-CN" altLang="en-US" dirty="0">
                <a:solidFill>
                  <a:srgbClr val="FF0000"/>
                </a:solidFill>
              </a:rPr>
              <a:t>条件运算符</a:t>
            </a:r>
            <a:r>
              <a:rPr lang="en-US" altLang="zh-CN" dirty="0">
                <a:solidFill>
                  <a:srgbClr val="FF0000"/>
                </a:solidFill>
              </a:rPr>
              <a:t>(?:) </a:t>
            </a:r>
            <a:r>
              <a:rPr lang="zh-CN" altLang="en-US" dirty="0">
                <a:solidFill>
                  <a:srgbClr val="000000"/>
                </a:solidFill>
              </a:rPr>
              <a:t>唯一的三目运算符</a:t>
            </a:r>
            <a:endParaRPr lang="zh-CN" altLang="en-US" dirty="0"/>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4874" y="3201466"/>
            <a:ext cx="3492805" cy="3364825"/>
          </a:xfrm>
          <a:prstGeom prst="rect">
            <a:avLst/>
          </a:prstGeom>
          <a:ln>
            <a:solidFill>
              <a:schemeClr val="accent1"/>
            </a:solidFill>
          </a:ln>
        </p:spPr>
      </p:pic>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14" name="矩形: 圆角 17"/>
          <p:cNvSpPr/>
          <p:nvPr/>
        </p:nvSpPr>
        <p:spPr>
          <a:xfrm>
            <a:off x="4421133" y="5261603"/>
            <a:ext cx="4512711"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solidFill>
                  <a:schemeClr val="tx1">
                    <a:lumMod val="95000"/>
                    <a:lumOff val="5000"/>
                  </a:schemeClr>
                </a:solidFill>
                <a:highlight>
                  <a:srgbClr val="E5F4F8"/>
                </a:highlight>
                <a:latin typeface="Consolas" panose="020B0609020204030204" pitchFamily="49" charset="0"/>
              </a:rPr>
              <a:t>cout</a:t>
            </a:r>
            <a:r>
              <a:rPr lang="en-US" altLang="zh-CN" sz="1600" dirty="0">
                <a:solidFill>
                  <a:schemeClr val="tx1">
                    <a:lumMod val="95000"/>
                    <a:lumOff val="5000"/>
                  </a:schemeClr>
                </a:solidFill>
                <a:highlight>
                  <a:srgbClr val="E5F4F8"/>
                </a:highlight>
                <a:latin typeface="Consolas" panose="020B0609020204030204" pitchFamily="49" charset="0"/>
              </a:rPr>
              <a:t>&lt;&lt;(</a:t>
            </a:r>
            <a:r>
              <a:rPr lang="en-US" altLang="zh-CN" sz="1600" dirty="0">
                <a:solidFill>
                  <a:srgbClr val="FF0000"/>
                </a:solidFill>
                <a:highlight>
                  <a:srgbClr val="E5F4F8"/>
                </a:highlight>
                <a:latin typeface="Consolas" panose="020B0609020204030204" pitchFamily="49" charset="0"/>
              </a:rPr>
              <a:t>score&gt;60?</a:t>
            </a:r>
            <a:r>
              <a:rPr lang="zh-CN" altLang="en-US" sz="1600" dirty="0">
                <a:solidFill>
                  <a:srgbClr val="FF0000"/>
                </a:solidFill>
                <a:highlight>
                  <a:srgbClr val="E5F4F8"/>
                </a:highlight>
                <a:latin typeface="Consolas" panose="020B0609020204030204" pitchFamily="49" charset="0"/>
              </a:rPr>
              <a:t>“ </a:t>
            </a:r>
            <a:r>
              <a:rPr lang="en-US" altLang="zh-CN" sz="1600" dirty="0">
                <a:solidFill>
                  <a:srgbClr val="FF0000"/>
                </a:solidFill>
                <a:highlight>
                  <a:srgbClr val="E5F4F8"/>
                </a:highlight>
                <a:latin typeface="Consolas" panose="020B0609020204030204" pitchFamily="49" charset="0"/>
              </a:rPr>
              <a:t>pass</a:t>
            </a:r>
            <a:r>
              <a:rPr lang="zh-CN" altLang="en-US" sz="1600" dirty="0">
                <a:solidFill>
                  <a:srgbClr val="FF0000"/>
                </a:solidFill>
                <a:highlight>
                  <a:srgbClr val="E5F4F8"/>
                </a:highlight>
                <a:latin typeface="Consolas" panose="020B0609020204030204" pitchFamily="49" charset="0"/>
              </a:rPr>
              <a:t>”</a:t>
            </a:r>
            <a:r>
              <a:rPr lang="en-US" altLang="zh-CN" sz="1600" dirty="0">
                <a:solidFill>
                  <a:srgbClr val="FF0000"/>
                </a:solidFill>
                <a:highlight>
                  <a:srgbClr val="E5F4F8"/>
                </a:highlight>
                <a:latin typeface="Consolas" panose="020B0609020204030204" pitchFamily="49" charset="0"/>
              </a:rPr>
              <a:t>:</a:t>
            </a:r>
            <a:r>
              <a:rPr lang="zh-CN" altLang="en-US" sz="1600" dirty="0">
                <a:solidFill>
                  <a:srgbClr val="FF0000"/>
                </a:solidFill>
                <a:highlight>
                  <a:srgbClr val="E5F4F8"/>
                </a:highlight>
                <a:latin typeface="Consolas" panose="020B0609020204030204" pitchFamily="49" charset="0"/>
              </a:rPr>
              <a:t>“</a:t>
            </a:r>
            <a:r>
              <a:rPr lang="en-US" altLang="zh-CN" sz="1600" dirty="0">
                <a:solidFill>
                  <a:srgbClr val="FF0000"/>
                </a:solidFill>
                <a:highlight>
                  <a:srgbClr val="E5F4F8"/>
                </a:highlight>
                <a:latin typeface="Consolas" panose="020B0609020204030204" pitchFamily="49" charset="0"/>
              </a:rPr>
              <a:t>fail</a:t>
            </a:r>
            <a:r>
              <a:rPr lang="zh-CN" altLang="en-US" sz="1600" dirty="0">
                <a:solidFill>
                  <a:srgbClr val="FF0000"/>
                </a:solidFill>
                <a:highlight>
                  <a:srgbClr val="E5F4F8"/>
                </a:highlight>
                <a:latin typeface="Consolas" panose="020B0609020204030204" pitchFamily="49" charset="0"/>
              </a:rPr>
              <a:t>”</a:t>
            </a:r>
            <a:r>
              <a:rPr lang="en-US" altLang="zh-CN" sz="1600" dirty="0">
                <a:solidFill>
                  <a:schemeClr val="tx1">
                    <a:lumMod val="95000"/>
                    <a:lumOff val="5000"/>
                  </a:schemeClr>
                </a:solidFill>
                <a:highlight>
                  <a:srgbClr val="E5F4F8"/>
                </a:highlight>
                <a:latin typeface="Consolas" panose="020B0609020204030204" pitchFamily="49" charset="0"/>
              </a:rPr>
              <a:t>);</a:t>
            </a:r>
            <a:endParaRPr lang="zh-CN" altLang="en-US" sz="1600" dirty="0">
              <a:solidFill>
                <a:schemeClr val="tx1">
                  <a:lumMod val="95000"/>
                  <a:lumOff val="5000"/>
                </a:schemeClr>
              </a:solidFill>
              <a:highlight>
                <a:srgbClr val="E5F4F8"/>
              </a:highlight>
              <a:latin typeface="Consolas" panose="020B0609020204030204" pitchFamily="49" charset="0"/>
            </a:endParaRPr>
          </a:p>
        </p:txBody>
      </p:sp>
      <p:sp>
        <p:nvSpPr>
          <p:cNvPr id="15" name="矩形: 圆顶角 14"/>
          <p:cNvSpPr/>
          <p:nvPr/>
        </p:nvSpPr>
        <p:spPr>
          <a:xfrm>
            <a:off x="4421134" y="4866314"/>
            <a:ext cx="4512711"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条件表达式应用举例：</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sizeof </a:t>
            </a:r>
            <a:r>
              <a:rPr lang="zh-CN" altLang="en-US" b="1" dirty="0">
                <a:solidFill>
                  <a:schemeClr val="bg1"/>
                </a:solidFill>
              </a:rPr>
              <a:t>运算符</a:t>
            </a:r>
            <a:endParaRPr lang="zh-CN" altLang="en-US" b="1" dirty="0">
              <a:solidFill>
                <a:schemeClr val="bg1"/>
              </a:solidFill>
            </a:endParaRPr>
          </a:p>
        </p:txBody>
      </p:sp>
      <p:sp>
        <p:nvSpPr>
          <p:cNvPr id="14" name="矩形: 圆顶角 13"/>
          <p:cNvSpPr/>
          <p:nvPr/>
        </p:nvSpPr>
        <p:spPr>
          <a:xfrm>
            <a:off x="5521569" y="2572621"/>
            <a:ext cx="3316963"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panose="020B0503020204020204" charset="-122"/>
                <a:ea typeface="微软雅黑" panose="020B0503020204020204" charset="-122"/>
              </a:rPr>
              <a:t>注意</a:t>
            </a:r>
            <a:endParaRPr lang="zh-CN" altLang="en-US" sz="2000" dirty="0">
              <a:solidFill>
                <a:prstClr val="white"/>
              </a:solidFill>
              <a:latin typeface="微软雅黑" panose="020B0503020204020204" charset="-122"/>
              <a:ea typeface="微软雅黑" panose="020B0503020204020204" charset="-122"/>
            </a:endParaRPr>
          </a:p>
        </p:txBody>
      </p:sp>
      <p:sp>
        <p:nvSpPr>
          <p:cNvPr id="15" name="矩形: 圆角 17"/>
          <p:cNvSpPr/>
          <p:nvPr/>
        </p:nvSpPr>
        <p:spPr>
          <a:xfrm>
            <a:off x="5521569" y="3055792"/>
            <a:ext cx="3316963"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1600" dirty="0">
                <a:solidFill>
                  <a:schemeClr val="tx1"/>
                </a:solidFill>
              </a:rPr>
              <a:t>sizeof(expr) </a:t>
            </a:r>
            <a:r>
              <a:rPr lang="zh-CN" altLang="en-US" sz="1600" dirty="0">
                <a:solidFill>
                  <a:schemeClr val="tx1"/>
                </a:solidFill>
              </a:rPr>
              <a:t>形式只是返回表达式结果的数据类型的字节数，并不会实际运算表达式，因此左边执行完输出语句后，</a:t>
            </a:r>
            <a:r>
              <a:rPr lang="en-US" altLang="zh-CN" sz="1600" dirty="0" err="1">
                <a:solidFill>
                  <a:schemeClr val="tx1"/>
                </a:solidFill>
              </a:rPr>
              <a:t>i</a:t>
            </a:r>
            <a:r>
              <a:rPr lang="en-US" altLang="zh-CN" sz="1600" dirty="0">
                <a:solidFill>
                  <a:schemeClr val="tx1"/>
                </a:solidFill>
              </a:rPr>
              <a:t> </a:t>
            </a:r>
            <a:r>
              <a:rPr lang="zh-CN" altLang="en-US" sz="1600" dirty="0">
                <a:solidFill>
                  <a:schemeClr val="tx1"/>
                </a:solidFill>
              </a:rPr>
              <a:t>的值仍然为</a:t>
            </a:r>
            <a:r>
              <a:rPr lang="en-US" altLang="zh-CN" sz="1600" dirty="0">
                <a:solidFill>
                  <a:schemeClr val="tx1"/>
                </a:solidFill>
              </a:rPr>
              <a:t>0</a:t>
            </a:r>
            <a:endParaRPr lang="zh-CN" altLang="en-US" sz="1600" dirty="0">
              <a:solidFill>
                <a:schemeClr val="tx1"/>
              </a:solidFill>
            </a:endParaRPr>
          </a:p>
        </p:txBody>
      </p:sp>
      <p:sp>
        <p:nvSpPr>
          <p:cNvPr id="16" name="矩形: 圆角 17"/>
          <p:cNvSpPr/>
          <p:nvPr/>
        </p:nvSpPr>
        <p:spPr>
          <a:xfrm>
            <a:off x="235132" y="2881240"/>
            <a:ext cx="5093006" cy="30975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000000"/>
                </a:solidFill>
                <a:highlight>
                  <a:srgbClr val="E5F4F8"/>
                </a:highlight>
                <a:latin typeface="Consolas" panose="020B0609020204030204" pitchFamily="49" charset="0"/>
                <a:ea typeface="仿宋" panose="02010609060101010101" pitchFamily="49" charset="-122"/>
              </a:rPr>
              <a:t>格式：</a:t>
            </a:r>
            <a:endParaRPr lang="zh-CN" altLang="en-US" dirty="0">
              <a:solidFill>
                <a:srgbClr val="000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FF"/>
                </a:solidFill>
                <a:highlight>
                  <a:srgbClr val="E5F4F8"/>
                </a:highlight>
                <a:latin typeface="Consolas" panose="020B0609020204030204" pitchFamily="49" charset="0"/>
                <a:ea typeface="仿宋" panose="02010609060101010101" pitchFamily="49" charset="-122"/>
              </a:rPr>
              <a:t>sizeof </a:t>
            </a:r>
            <a:r>
              <a:rPr lang="en-US" altLang="zh-CN" dirty="0">
                <a:solidFill>
                  <a:srgbClr val="000000"/>
                </a:solidFill>
                <a:highlight>
                  <a:srgbClr val="E5F4F8"/>
                </a:highlight>
                <a:latin typeface="Consolas" panose="020B0609020204030204" pitchFamily="49" charset="0"/>
                <a:ea typeface="仿宋" panose="02010609060101010101" pitchFamily="49" charset="-122"/>
              </a:rPr>
              <a:t>(type) </a:t>
            </a:r>
            <a:r>
              <a:rPr lang="zh-CN" altLang="en-US" dirty="0">
                <a:solidFill>
                  <a:srgbClr val="000000"/>
                </a:solidFill>
                <a:highlight>
                  <a:srgbClr val="E5F4F8"/>
                </a:highlight>
                <a:latin typeface="Consolas" panose="020B0609020204030204" pitchFamily="49" charset="0"/>
                <a:ea typeface="仿宋" panose="02010609060101010101" pitchFamily="49" charset="-122"/>
              </a:rPr>
              <a:t>或</a:t>
            </a:r>
            <a:endParaRPr lang="zh-CN" altLang="en-US" dirty="0">
              <a:solidFill>
                <a:srgbClr val="000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FF"/>
                </a:solidFill>
                <a:highlight>
                  <a:srgbClr val="E5F4F8"/>
                </a:highlight>
                <a:latin typeface="Consolas" panose="020B0609020204030204" pitchFamily="49" charset="0"/>
                <a:ea typeface="仿宋" panose="02010609060101010101" pitchFamily="49" charset="-122"/>
              </a:rPr>
              <a:t>sizeof </a:t>
            </a:r>
            <a:r>
              <a:rPr lang="en-US" altLang="zh-CN" dirty="0">
                <a:solidFill>
                  <a:srgbClr val="000000"/>
                </a:solidFill>
                <a:highlight>
                  <a:srgbClr val="E5F4F8"/>
                </a:highlight>
                <a:latin typeface="Consolas" panose="020B0609020204030204" pitchFamily="49" charset="0"/>
                <a:ea typeface="仿宋" panose="02010609060101010101" pitchFamily="49" charset="-122"/>
              </a:rPr>
              <a:t>(expr)</a:t>
            </a:r>
            <a:endParaRPr lang="en-US" altLang="zh-CN" dirty="0">
              <a:solidFill>
                <a:srgbClr val="000000"/>
              </a:solidFill>
              <a:highlight>
                <a:srgbClr val="E5F4F8"/>
              </a:highlight>
              <a:latin typeface="Consolas" panose="020B0609020204030204" pitchFamily="49" charset="0"/>
              <a:ea typeface="仿宋" panose="02010609060101010101" pitchFamily="49" charset="-122"/>
            </a:endParaRPr>
          </a:p>
          <a:p>
            <a:pPr>
              <a:lnSpc>
                <a:spcPct val="150000"/>
              </a:lnSpc>
            </a:pPr>
            <a:r>
              <a:rPr lang="zh-CN" altLang="en-US" dirty="0">
                <a:solidFill>
                  <a:srgbClr val="000000"/>
                </a:solidFill>
                <a:highlight>
                  <a:srgbClr val="E5F4F8"/>
                </a:highlight>
                <a:latin typeface="Consolas" panose="020B0609020204030204" pitchFamily="49" charset="0"/>
                <a:ea typeface="仿宋" panose="02010609060101010101" pitchFamily="49" charset="-122"/>
              </a:rPr>
              <a:t>例如：</a:t>
            </a:r>
            <a:endParaRPr lang="zh-CN" altLang="en-US" dirty="0">
              <a:solidFill>
                <a:srgbClr val="000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00"/>
                </a:solidFill>
                <a:highlight>
                  <a:srgbClr val="E5F4F8"/>
                </a:highlight>
                <a:latin typeface="Consolas" panose="020B0609020204030204" pitchFamily="49" charset="0"/>
                <a:ea typeface="仿宋" panose="02010609060101010101" pitchFamily="49" charset="-122"/>
              </a:rPr>
              <a:t>cout &lt;&lt; </a:t>
            </a:r>
            <a:r>
              <a:rPr lang="en-US" altLang="zh-CN" dirty="0">
                <a:solidFill>
                  <a:srgbClr val="0000FF"/>
                </a:solidFill>
                <a:highlight>
                  <a:srgbClr val="E5F4F8"/>
                </a:highlight>
                <a:latin typeface="Consolas" panose="020B0609020204030204" pitchFamily="49" charset="0"/>
                <a:ea typeface="仿宋" panose="02010609060101010101" pitchFamily="49" charset="-122"/>
              </a:rPr>
              <a:t>sizeof </a:t>
            </a:r>
            <a:r>
              <a:rPr lang="en-US" altLang="zh-CN" dirty="0">
                <a:solidFill>
                  <a:srgbClr val="000000"/>
                </a:solidFill>
                <a:highlight>
                  <a:srgbClr val="E5F4F8"/>
                </a:highlight>
                <a:latin typeface="Consolas" panose="020B0609020204030204" pitchFamily="49" charset="0"/>
                <a:ea typeface="仿宋" panose="02010609060101010101" pitchFamily="49" charset="-122"/>
              </a:rPr>
              <a:t>(</a:t>
            </a:r>
            <a:r>
              <a:rPr lang="en-US" altLang="zh-CN" dirty="0">
                <a:solidFill>
                  <a:srgbClr val="0000FF"/>
                </a:solidFill>
                <a:highlight>
                  <a:srgbClr val="E5F4F8"/>
                </a:highlight>
                <a:latin typeface="Consolas" panose="020B0609020204030204" pitchFamily="49" charset="0"/>
                <a:ea typeface="仿宋" panose="02010609060101010101" pitchFamily="49" charset="-122"/>
              </a:rPr>
              <a:t>int</a:t>
            </a:r>
            <a:r>
              <a:rPr lang="en-US" altLang="zh-CN" dirty="0">
                <a:solidFill>
                  <a:srgbClr val="000000"/>
                </a:solidFill>
                <a:highlight>
                  <a:srgbClr val="E5F4F8"/>
                </a:highlight>
                <a:latin typeface="Consolas" panose="020B0609020204030204" pitchFamily="49" charset="0"/>
                <a:ea typeface="仿宋" panose="02010609060101010101" pitchFamily="49" charset="-122"/>
              </a:rPr>
              <a:t>);</a:t>
            </a:r>
            <a:r>
              <a:rPr lang="en-US" altLang="zh-CN" dirty="0">
                <a:solidFill>
                  <a:srgbClr val="008000"/>
                </a:solidFill>
                <a:highlight>
                  <a:srgbClr val="E5F4F8"/>
                </a:highlight>
                <a:latin typeface="Consolas" panose="020B0609020204030204" pitchFamily="49" charset="0"/>
                <a:ea typeface="仿宋" panose="02010609060101010101" pitchFamily="49" charset="-122"/>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输出</a:t>
            </a:r>
            <a:r>
              <a:rPr lang="en-US" altLang="zh-CN" dirty="0">
                <a:solidFill>
                  <a:srgbClr val="008000"/>
                </a:solidFill>
                <a:highlight>
                  <a:srgbClr val="E5F4F8"/>
                </a:highlight>
                <a:latin typeface="Consolas" panose="020B0609020204030204" pitchFamily="49" charset="0"/>
                <a:ea typeface="仿宋" panose="02010609060101010101" pitchFamily="49" charset="-122"/>
              </a:rPr>
              <a:t>4</a:t>
            </a:r>
            <a:endParaRPr lang="en-US" altLang="zh-CN" dirty="0">
              <a:solidFill>
                <a:srgbClr val="008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FF"/>
                </a:solidFill>
                <a:highlight>
                  <a:srgbClr val="E5F4F8"/>
                </a:highlight>
                <a:latin typeface="Consolas" panose="020B0609020204030204" pitchFamily="49" charset="0"/>
                <a:ea typeface="仿宋" panose="02010609060101010101" pitchFamily="49" charset="-122"/>
              </a:rPr>
              <a:t>int </a:t>
            </a:r>
            <a:r>
              <a:rPr lang="en-US" altLang="zh-CN" dirty="0" err="1">
                <a:solidFill>
                  <a:srgbClr val="000000"/>
                </a:solidFill>
                <a:highlight>
                  <a:srgbClr val="E5F4F8"/>
                </a:highlight>
                <a:latin typeface="Consolas" panose="020B0609020204030204" pitchFamily="49" charset="0"/>
                <a:ea typeface="仿宋" panose="02010609060101010101" pitchFamily="49" charset="-122"/>
              </a:rPr>
              <a:t>i</a:t>
            </a:r>
            <a:r>
              <a:rPr lang="en-US" altLang="zh-CN" dirty="0">
                <a:solidFill>
                  <a:srgbClr val="000000"/>
                </a:solidFill>
                <a:highlight>
                  <a:srgbClr val="E5F4F8"/>
                </a:highlight>
                <a:latin typeface="Consolas" panose="020B0609020204030204" pitchFamily="49" charset="0"/>
                <a:ea typeface="仿宋" panose="02010609060101010101" pitchFamily="49" charset="-122"/>
              </a:rPr>
              <a:t>=0;</a:t>
            </a:r>
            <a:endParaRPr lang="en-US" altLang="zh-CN" dirty="0">
              <a:solidFill>
                <a:srgbClr val="000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00"/>
                </a:solidFill>
                <a:highlight>
                  <a:srgbClr val="E5F4F8"/>
                </a:highlight>
                <a:latin typeface="Consolas" panose="020B0609020204030204" pitchFamily="49" charset="0"/>
                <a:ea typeface="仿宋" panose="02010609060101010101" pitchFamily="49" charset="-122"/>
              </a:rPr>
              <a:t>cout &lt;&lt; </a:t>
            </a:r>
            <a:r>
              <a:rPr lang="en-US" altLang="zh-CN" dirty="0">
                <a:solidFill>
                  <a:srgbClr val="0000FF"/>
                </a:solidFill>
                <a:highlight>
                  <a:srgbClr val="E5F4F8"/>
                </a:highlight>
                <a:latin typeface="Consolas" panose="020B0609020204030204" pitchFamily="49" charset="0"/>
                <a:ea typeface="仿宋" panose="02010609060101010101" pitchFamily="49" charset="-122"/>
              </a:rPr>
              <a:t>sizeof </a:t>
            </a:r>
            <a:r>
              <a:rPr lang="en-US" altLang="zh-CN" dirty="0">
                <a:solidFill>
                  <a:srgbClr val="000000"/>
                </a:solidFill>
                <a:highlight>
                  <a:srgbClr val="E5F4F8"/>
                </a:highlight>
                <a:latin typeface="Consolas" panose="020B0609020204030204" pitchFamily="49" charset="0"/>
                <a:ea typeface="仿宋" panose="02010609060101010101" pitchFamily="49" charset="-122"/>
              </a:rPr>
              <a:t>(++</a:t>
            </a:r>
            <a:r>
              <a:rPr lang="en-US" altLang="zh-CN" dirty="0" err="1">
                <a:solidFill>
                  <a:srgbClr val="000000"/>
                </a:solidFill>
                <a:highlight>
                  <a:srgbClr val="E5F4F8"/>
                </a:highlight>
                <a:latin typeface="Consolas" panose="020B0609020204030204" pitchFamily="49" charset="0"/>
                <a:ea typeface="仿宋" panose="02010609060101010101" pitchFamily="49" charset="-122"/>
              </a:rPr>
              <a:t>i</a:t>
            </a:r>
            <a:r>
              <a:rPr lang="en-US" altLang="zh-CN" dirty="0">
                <a:solidFill>
                  <a:srgbClr val="000000"/>
                </a:solidFill>
                <a:highlight>
                  <a:srgbClr val="E5F4F8"/>
                </a:highlight>
                <a:latin typeface="Consolas" panose="020B0609020204030204" pitchFamily="49" charset="0"/>
                <a:ea typeface="仿宋" panose="02010609060101010101" pitchFamily="49" charset="-122"/>
              </a:rPr>
              <a:t>);</a:t>
            </a:r>
            <a:r>
              <a:rPr lang="en-US" altLang="zh-CN" dirty="0">
                <a:solidFill>
                  <a:srgbClr val="008000"/>
                </a:solidFill>
                <a:highlight>
                  <a:srgbClr val="E5F4F8"/>
                </a:highlight>
                <a:latin typeface="Consolas" panose="020B0609020204030204" pitchFamily="49" charset="0"/>
                <a:ea typeface="仿宋" panose="02010609060101010101" pitchFamily="49" charset="-122"/>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输出</a:t>
            </a:r>
            <a:r>
              <a:rPr lang="en-US" altLang="zh-CN" dirty="0">
                <a:solidFill>
                  <a:srgbClr val="008000"/>
                </a:solidFill>
                <a:highlight>
                  <a:srgbClr val="E5F4F8"/>
                </a:highlight>
                <a:latin typeface="Consolas" panose="020B0609020204030204" pitchFamily="49" charset="0"/>
                <a:ea typeface="仿宋" panose="02010609060101010101" pitchFamily="49" charset="-122"/>
              </a:rPr>
              <a:t>4</a:t>
            </a:r>
            <a:r>
              <a:rPr lang="zh-CN" altLang="en-US" dirty="0">
                <a:solidFill>
                  <a:srgbClr val="008000"/>
                </a:solidFill>
                <a:highlight>
                  <a:srgbClr val="E5F4F8"/>
                </a:highlight>
                <a:latin typeface="Consolas" panose="020B0609020204030204" pitchFamily="49" charset="0"/>
                <a:ea typeface="仿宋" panose="02010609060101010101" pitchFamily="49" charset="-122"/>
              </a:rPr>
              <a:t>，</a:t>
            </a:r>
            <a:r>
              <a:rPr lang="en-US" altLang="zh-CN" dirty="0" err="1">
                <a:solidFill>
                  <a:srgbClr val="008000"/>
                </a:solidFill>
                <a:highlight>
                  <a:srgbClr val="E5F4F8"/>
                </a:highlight>
                <a:latin typeface="Consolas" panose="020B0609020204030204" pitchFamily="49" charset="0"/>
                <a:ea typeface="仿宋" panose="02010609060101010101" pitchFamily="49" charset="-122"/>
              </a:rPr>
              <a:t>i</a:t>
            </a:r>
            <a:r>
              <a:rPr lang="en-US" altLang="zh-CN" dirty="0">
                <a:solidFill>
                  <a:srgbClr val="008000"/>
                </a:solidFill>
                <a:highlight>
                  <a:srgbClr val="E5F4F8"/>
                </a:highlight>
                <a:latin typeface="Consolas" panose="020B0609020204030204" pitchFamily="49" charset="0"/>
                <a:ea typeface="仿宋" panose="02010609060101010101" pitchFamily="49" charset="-122"/>
              </a:rPr>
              <a:t> </a:t>
            </a:r>
            <a:r>
              <a:rPr lang="zh-CN" altLang="en-US" dirty="0">
                <a:solidFill>
                  <a:srgbClr val="008000"/>
                </a:solidFill>
                <a:highlight>
                  <a:srgbClr val="E5F4F8"/>
                </a:highlight>
                <a:latin typeface="Consolas" panose="020B0609020204030204" pitchFamily="49" charset="0"/>
                <a:ea typeface="仿宋" panose="02010609060101010101" pitchFamily="49" charset="-122"/>
              </a:rPr>
              <a:t>的值为</a:t>
            </a:r>
            <a:r>
              <a:rPr lang="en-US" altLang="zh-CN" dirty="0">
                <a:solidFill>
                  <a:srgbClr val="008000"/>
                </a:solidFill>
                <a:highlight>
                  <a:srgbClr val="E5F4F8"/>
                </a:highlight>
                <a:latin typeface="Consolas" panose="020B0609020204030204" pitchFamily="49" charset="0"/>
                <a:ea typeface="仿宋" panose="02010609060101010101" pitchFamily="49" charset="-122"/>
              </a:rPr>
              <a:t>0</a:t>
            </a:r>
            <a:endParaRPr lang="zh-CN" altLang="en-US" dirty="0">
              <a:highlight>
                <a:srgbClr val="E5F4F8"/>
              </a:highlight>
              <a:latin typeface="Consolas" panose="020B0609020204030204" pitchFamily="49" charset="0"/>
            </a:endParaRPr>
          </a:p>
        </p:txBody>
      </p:sp>
      <p:sp>
        <p:nvSpPr>
          <p:cNvPr id="17" name="矩形: 圆顶角 16"/>
          <p:cNvSpPr/>
          <p:nvPr/>
        </p:nvSpPr>
        <p:spPr>
          <a:xfrm>
            <a:off x="235132" y="2470418"/>
            <a:ext cx="50930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一般格式</a:t>
            </a:r>
            <a:endParaRPr lang="zh-CN" altLang="en-US" sz="2000" dirty="0"/>
          </a:p>
        </p:txBody>
      </p:sp>
      <p:sp>
        <p:nvSpPr>
          <p:cNvPr id="2" name="矩形 1"/>
          <p:cNvSpPr/>
          <p:nvPr/>
        </p:nvSpPr>
        <p:spPr>
          <a:xfrm>
            <a:off x="435848" y="1559539"/>
            <a:ext cx="6580414" cy="369332"/>
          </a:xfrm>
          <a:prstGeom prst="rect">
            <a:avLst/>
          </a:prstGeom>
        </p:spPr>
        <p:txBody>
          <a:bodyPr wrap="square">
            <a:spAutoFit/>
          </a:bodyPr>
          <a:lstStyle/>
          <a:p>
            <a:r>
              <a:rPr lang="en-US" altLang="zh-CN" dirty="0">
                <a:solidFill>
                  <a:srgbClr val="FF0000"/>
                </a:solidFill>
                <a:latin typeface="LMMono10-Regular-Identity-H"/>
              </a:rPr>
              <a:t>sizeof </a:t>
            </a:r>
            <a:r>
              <a:rPr lang="zh-CN" altLang="en-US" dirty="0">
                <a:solidFill>
                  <a:srgbClr val="FF0000"/>
                </a:solidFill>
                <a:latin typeface="MicrosoftYaHei"/>
              </a:rPr>
              <a:t>运算符</a:t>
            </a:r>
            <a:r>
              <a:rPr lang="zh-CN" altLang="en-US" dirty="0">
                <a:solidFill>
                  <a:srgbClr val="000000"/>
                </a:solidFill>
                <a:latin typeface="MicrosoftYaHei"/>
              </a:rPr>
              <a:t>返回一个表达式或一个类型所占内存的字节数</a:t>
            </a:r>
            <a:endParaRPr lang="zh-CN" altLang="en-US" dirty="0"/>
          </a:p>
        </p:txBody>
      </p:sp>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位运算符</a:t>
            </a:r>
            <a:endParaRPr lang="zh-CN" altLang="en-US" b="1" dirty="0">
              <a:solidFill>
                <a:schemeClr val="bg1"/>
              </a:solidFill>
            </a:endParaRPr>
          </a:p>
        </p:txBody>
      </p:sp>
      <p:sp>
        <p:nvSpPr>
          <p:cNvPr id="4" name="矩形 3"/>
          <p:cNvSpPr/>
          <p:nvPr/>
        </p:nvSpPr>
        <p:spPr>
          <a:xfrm>
            <a:off x="756138" y="1300968"/>
            <a:ext cx="6910754" cy="1289905"/>
          </a:xfrm>
          <a:prstGeom prst="rect">
            <a:avLst/>
          </a:prstGeom>
        </p:spPr>
        <p:txBody>
          <a:bodyPr wrap="square">
            <a:spAutoFit/>
          </a:bodyPr>
          <a:lstStyle/>
          <a:p>
            <a:pPr marL="342900" indent="-342900">
              <a:lnSpc>
                <a:spcPct val="150000"/>
              </a:lnSpc>
              <a:buClr>
                <a:srgbClr val="151DC1"/>
              </a:buClr>
              <a:buFont typeface="Wingdings" panose="05000000000000000000" pitchFamily="2" charset="2"/>
              <a:buChar char="l"/>
            </a:pPr>
            <a:r>
              <a:rPr lang="zh-CN" altLang="en-US" dirty="0"/>
              <a:t>位运算符： 按位取反</a:t>
            </a:r>
            <a:r>
              <a:rPr lang="en-US" altLang="zh-CN" dirty="0"/>
              <a:t>~ </a:t>
            </a:r>
            <a:r>
              <a:rPr lang="zh-CN" altLang="en-US" dirty="0"/>
              <a:t>、</a:t>
            </a:r>
            <a:r>
              <a:rPr lang="zh-CN" altLang="en-US" dirty="0">
                <a:solidFill>
                  <a:srgbClr val="0000FF"/>
                </a:solidFill>
              </a:rPr>
              <a:t>左移</a:t>
            </a:r>
            <a:r>
              <a:rPr lang="en-US" altLang="zh-CN" dirty="0">
                <a:solidFill>
                  <a:srgbClr val="0000FF"/>
                </a:solidFill>
              </a:rPr>
              <a:t>&lt;&lt; </a:t>
            </a:r>
            <a:r>
              <a:rPr lang="zh-CN" altLang="en-US" dirty="0">
                <a:solidFill>
                  <a:srgbClr val="0000FF"/>
                </a:solidFill>
              </a:rPr>
              <a:t>、右移</a:t>
            </a:r>
            <a:r>
              <a:rPr lang="en-US" altLang="zh-CN" dirty="0">
                <a:solidFill>
                  <a:srgbClr val="0000FF"/>
                </a:solidFill>
              </a:rPr>
              <a:t>&gt;&gt; </a:t>
            </a:r>
            <a:r>
              <a:rPr lang="zh-CN" altLang="en-US" dirty="0"/>
              <a:t>、按位与</a:t>
            </a:r>
            <a:r>
              <a:rPr lang="en-US" altLang="zh-CN" dirty="0"/>
              <a:t>&amp; </a:t>
            </a:r>
            <a:r>
              <a:rPr lang="zh-CN" altLang="en-US" dirty="0"/>
              <a:t>、按位异或</a:t>
            </a:r>
            <a:r>
              <a:rPr lang="en-US" altLang="zh-CN" dirty="0"/>
              <a:t>^</a:t>
            </a:r>
            <a:r>
              <a:rPr lang="zh-CN" altLang="en-US" dirty="0"/>
              <a:t>、按位或</a:t>
            </a:r>
            <a:r>
              <a:rPr lang="en-US" altLang="zh-CN" dirty="0"/>
              <a:t>| </a:t>
            </a:r>
            <a:r>
              <a:rPr lang="zh-CN" altLang="en-US" dirty="0"/>
              <a:t>（优先级由高到低）</a:t>
            </a:r>
            <a:endParaRPr lang="zh-CN" altLang="en-US" dirty="0"/>
          </a:p>
          <a:p>
            <a:pPr marL="342900" indent="-342900">
              <a:lnSpc>
                <a:spcPct val="150000"/>
              </a:lnSpc>
              <a:buClr>
                <a:srgbClr val="151DC1"/>
              </a:buClr>
              <a:buFont typeface="Wingdings" panose="05000000000000000000" pitchFamily="2" charset="2"/>
              <a:buChar char="l"/>
            </a:pPr>
            <a:r>
              <a:rPr lang="zh-CN" altLang="en-US" dirty="0"/>
              <a:t>运算的对象是</a:t>
            </a:r>
            <a:r>
              <a:rPr lang="zh-CN" altLang="en-US" dirty="0">
                <a:solidFill>
                  <a:srgbClr val="FF0000"/>
                </a:solidFill>
              </a:rPr>
              <a:t>整型对象</a:t>
            </a:r>
            <a:r>
              <a:rPr lang="zh-CN" altLang="en-US" dirty="0"/>
              <a:t>，处理二进制数</a:t>
            </a:r>
            <a:endParaRPr lang="zh-CN" altLang="en-US" dirty="0"/>
          </a:p>
        </p:txBody>
      </p:sp>
      <p:graphicFrame>
        <p:nvGraphicFramePr>
          <p:cNvPr id="5" name="表格 4"/>
          <p:cNvGraphicFramePr>
            <a:graphicFrameLocks noGrp="1"/>
          </p:cNvGraphicFramePr>
          <p:nvPr/>
        </p:nvGraphicFramePr>
        <p:xfrm>
          <a:off x="181653" y="2731285"/>
          <a:ext cx="8780694" cy="3166661"/>
        </p:xfrm>
        <a:graphic>
          <a:graphicData uri="http://schemas.openxmlformats.org/drawingml/2006/table">
            <a:tbl>
              <a:tblPr firstRow="1" bandRow="1">
                <a:tableStyleId>{5C22544A-7EE6-4342-B048-85BDC9FD1C3A}</a:tableStyleId>
              </a:tblPr>
              <a:tblGrid>
                <a:gridCol w="386861"/>
                <a:gridCol w="439616"/>
                <a:gridCol w="2162908"/>
                <a:gridCol w="650630"/>
                <a:gridCol w="2180493"/>
                <a:gridCol w="808892"/>
                <a:gridCol w="2151294"/>
              </a:tblGrid>
              <a:tr h="120565">
                <a:tc gridSpan="7">
                  <a:txBody>
                    <a:bodyPr/>
                    <a:lstStyle/>
                    <a:p>
                      <a:pPr algn="ctr"/>
                      <a:r>
                        <a:rPr lang="en-US" altLang="zh-CN" sz="1600" dirty="0">
                          <a:latin typeface="Consolas" panose="020B0609020204030204" pitchFamily="49" charset="0"/>
                        </a:rPr>
                        <a:t>short a = 3, b = 5;</a:t>
                      </a:r>
                      <a:endParaRPr lang="zh-CN" altLang="en-US" sz="1600" dirty="0">
                        <a:latin typeface="Consolas" panose="020B0609020204030204" pitchFamily="49" charset="0"/>
                      </a:endParaRPr>
                    </a:p>
                  </a:txBody>
                  <a:tcPr>
                    <a:solidFill>
                      <a:srgbClr val="151DC1"/>
                    </a:solidFill>
                  </a:tcPr>
                </a:tc>
                <a:tc hMerge="1">
                  <a:tcPr/>
                </a:tc>
                <a:tc hMerge="1">
                  <a:tcPr/>
                </a:tc>
                <a:tc hMerge="1">
                  <a:tcPr/>
                </a:tc>
                <a:tc hMerge="1">
                  <a:tcPr/>
                </a:tc>
                <a:tc hMerge="1">
                  <a:tcPr/>
                </a:tc>
                <a:tc hMerge="1">
                  <a:tcPr/>
                </a:tc>
              </a:tr>
              <a:tr h="404483">
                <a:tc>
                  <a:txBody>
                    <a:bodyPr/>
                    <a:lstStyle/>
                    <a:p>
                      <a:pPr algn="r"/>
                      <a:r>
                        <a:rPr lang="en-US" altLang="zh-CN" sz="1600" dirty="0">
                          <a:latin typeface="+mn-lt"/>
                        </a:rPr>
                        <a:t>b</a:t>
                      </a:r>
                      <a:endParaRPr lang="zh-CN" altLang="en-US" sz="1600" dirty="0">
                        <a:latin typeface="+mn-lt"/>
                      </a:endParaRPr>
                    </a:p>
                  </a:txBody>
                  <a:tcPr>
                    <a:solidFill>
                      <a:schemeClr val="accent1">
                        <a:tint val="40000"/>
                        <a:alpha val="50000"/>
                      </a:schemeClr>
                    </a:solidFill>
                  </a:tcPr>
                </a:tc>
                <a:tc>
                  <a:txBody>
                    <a:bodyPr/>
                    <a:lstStyle/>
                    <a:p>
                      <a:pPr algn="r"/>
                      <a:r>
                        <a:rPr lang="en-US" altLang="zh-CN" sz="160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lnB w="12700" cap="flat" cmpd="sng" algn="ctr">
                      <a:solidFill>
                        <a:schemeClr val="tx1"/>
                      </a:solidFill>
                      <a:prstDash val="solid"/>
                      <a:round/>
                      <a:headEnd type="none" w="med" len="med"/>
                      <a:tailEnd type="none" w="med" len="med"/>
                    </a:lnB>
                    <a:solidFill>
                      <a:schemeClr val="accent1">
                        <a:tint val="40000"/>
                        <a:alpha val="50000"/>
                      </a:schemeClr>
                    </a:solidFill>
                  </a:tcPr>
                </a:tc>
                <a:tc>
                  <a:txBody>
                    <a:bodyPr/>
                    <a:lstStyle/>
                    <a:p>
                      <a:pPr algn="r"/>
                      <a:r>
                        <a:rPr lang="en-US" altLang="zh-CN" sz="1600" dirty="0">
                          <a:latin typeface="+mn-lt"/>
                        </a:rPr>
                        <a:t>&lt;&lt;1</a:t>
                      </a:r>
                      <a:endParaRPr lang="zh-CN" altLang="en-US" sz="1600" dirty="0">
                        <a:latin typeface="+mn-lt"/>
                      </a:endParaRPr>
                    </a:p>
                  </a:txBody>
                  <a:tcPr>
                    <a:solidFill>
                      <a:schemeClr val="accent1">
                        <a:tint val="40000"/>
                        <a:alpha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lnB w="12700" cap="flat" cmpd="sng" algn="ctr">
                      <a:solidFill>
                        <a:schemeClr val="tx1"/>
                      </a:solidFill>
                      <a:prstDash val="solid"/>
                      <a:round/>
                      <a:headEnd type="none" w="med" len="med"/>
                      <a:tailEnd type="none" w="med" len="med"/>
                    </a:lnB>
                    <a:solidFill>
                      <a:schemeClr val="accent1">
                        <a:tint val="40000"/>
                        <a:alpha val="50000"/>
                      </a:schemeClr>
                    </a:solidFill>
                  </a:tcPr>
                </a:tc>
                <a:tc>
                  <a:txBody>
                    <a:bodyPr/>
                    <a:lstStyle/>
                    <a:p>
                      <a:pPr algn="r"/>
                      <a:r>
                        <a:rPr lang="en-US" altLang="zh-CN" sz="1600" dirty="0">
                          <a:latin typeface="+mn-lt"/>
                        </a:rPr>
                        <a:t>&gt;&gt;1</a:t>
                      </a:r>
                      <a:endParaRPr lang="zh-CN" altLang="en-US" sz="1600" dirty="0">
                        <a:latin typeface="+mn-lt"/>
                      </a:endParaRPr>
                    </a:p>
                  </a:txBody>
                  <a:tcPr>
                    <a:solidFill>
                      <a:schemeClr val="accent1">
                        <a:tint val="40000"/>
                        <a:alpha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solidFill>
                      <a:schemeClr val="accent1">
                        <a:tint val="40000"/>
                        <a:alpha val="50000"/>
                      </a:schemeClr>
                    </a:solidFill>
                  </a:tcPr>
                </a:tc>
              </a:tr>
              <a:tr h="404483">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b="0" i="0" u="none" strike="noStrike" kern="1200" baseline="0" dirty="0">
                          <a:solidFill>
                            <a:schemeClr val="dk1"/>
                          </a:solidFill>
                          <a:latin typeface="+mn-lt"/>
                          <a:ea typeface="+mn-ea"/>
                          <a:cs typeface="+mn-cs"/>
                        </a:rPr>
                        <a:t>11111111 11111010</a:t>
                      </a:r>
                      <a:endParaRPr lang="zh-CN" altLang="en-US" sz="1600" dirty="0">
                        <a:latin typeface="+mn-lt"/>
                      </a:endParaRPr>
                    </a:p>
                  </a:txBody>
                  <a:tcPr>
                    <a:lnT w="12700" cap="flat" cmpd="sng" algn="ctr">
                      <a:solidFill>
                        <a:schemeClr val="tx1"/>
                      </a:solidFill>
                      <a:prstDash val="solid"/>
                      <a:round/>
                      <a:headEnd type="none" w="med" len="med"/>
                      <a:tailEnd type="none" w="med" len="med"/>
                    </a:lnT>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dirty="0">
                          <a:latin typeface="+mn-lt"/>
                        </a:rPr>
                        <a:t>00000000 00001010</a:t>
                      </a:r>
                      <a:endParaRPr lang="zh-CN" altLang="en-US" sz="1600" dirty="0">
                        <a:latin typeface="+mn-lt"/>
                      </a:endParaRPr>
                    </a:p>
                  </a:txBody>
                  <a:tcPr>
                    <a:lnT w="12700" cap="flat" cmpd="sng" algn="ctr">
                      <a:solidFill>
                        <a:schemeClr val="tx1"/>
                      </a:solidFill>
                      <a:prstDash val="solid"/>
                      <a:round/>
                      <a:headEnd type="none" w="med" len="med"/>
                      <a:tailEnd type="none" w="med" len="med"/>
                    </a:lnT>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00000000 00000010</a:t>
                      </a:r>
                      <a:endParaRPr lang="zh-CN" altLang="en-US" sz="1600" dirty="0">
                        <a:latin typeface="+mn-lt"/>
                      </a:endParaRPr>
                    </a:p>
                  </a:txBody>
                  <a:tcPr>
                    <a:solidFill>
                      <a:schemeClr val="accent1">
                        <a:tint val="20000"/>
                        <a:alpha val="50000"/>
                      </a:schemeClr>
                    </a:solidFill>
                  </a:tcPr>
                </a:tc>
              </a:tr>
              <a:tr h="404483">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-6</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10</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2</a:t>
                      </a:r>
                      <a:endParaRPr lang="zh-CN" altLang="en-US" sz="1600" dirty="0">
                        <a:latin typeface="+mn-lt"/>
                      </a:endParaRPr>
                    </a:p>
                  </a:txBody>
                  <a:tcPr>
                    <a:solidFill>
                      <a:schemeClr val="accent1">
                        <a:tint val="40000"/>
                        <a:alpha val="50000"/>
                      </a:schemeClr>
                    </a:solidFill>
                  </a:tcPr>
                </a:tc>
              </a:tr>
              <a:tr h="404483">
                <a:tc>
                  <a:txBody>
                    <a:bodyPr/>
                    <a:lstStyle/>
                    <a:p>
                      <a:pPr algn="r"/>
                      <a:r>
                        <a:rPr lang="en-US" altLang="zh-CN" sz="1600" dirty="0">
                          <a:latin typeface="+mn-lt"/>
                        </a:rPr>
                        <a:t>a</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tr>
              <a:tr h="404483">
                <a:tc>
                  <a:txBody>
                    <a:bodyPr/>
                    <a:lstStyle/>
                    <a:p>
                      <a:pPr algn="r"/>
                      <a:r>
                        <a:rPr lang="en-US" altLang="zh-CN" sz="1600" dirty="0">
                          <a:latin typeface="+mn-lt"/>
                        </a:rPr>
                        <a:t>b</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&amp;</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tr>
              <a:tr h="404483">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dirty="0">
                          <a:latin typeface="+mn-lt"/>
                        </a:rPr>
                        <a:t>00000000 00000001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00000000 00000111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00000000 00000110</a:t>
                      </a:r>
                      <a:endParaRPr lang="zh-CN" altLang="en-US" sz="1600" dirty="0">
                        <a:latin typeface="+mn-lt"/>
                      </a:endParaRPr>
                    </a:p>
                  </a:txBody>
                  <a:tcPr>
                    <a:solidFill>
                      <a:schemeClr val="accent1">
                        <a:tint val="20000"/>
                        <a:alpha val="50000"/>
                      </a:schemeClr>
                    </a:solidFill>
                  </a:tcPr>
                </a:tc>
              </a:tr>
              <a:tr h="404483">
                <a:tc>
                  <a:txBody>
                    <a:bodyPr/>
                    <a:lstStyle/>
                    <a:p>
                      <a:pPr algn="r"/>
                      <a:endParaRPr lang="zh-CN" altLang="en-US" sz="1600">
                        <a:latin typeface="+mn-lt"/>
                      </a:endParaRPr>
                    </a:p>
                  </a:txBody>
                  <a:tcPr>
                    <a:solidFill>
                      <a:schemeClr val="accent1">
                        <a:tint val="40000"/>
                        <a:alpha val="50000"/>
                      </a:schemeClr>
                    </a:solidFill>
                  </a:tcPr>
                </a:tc>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1</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7</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6</a:t>
                      </a:r>
                      <a:endParaRPr lang="zh-CN" altLang="en-US" sz="1600" dirty="0">
                        <a:latin typeface="+mn-lt"/>
                      </a:endParaRPr>
                    </a:p>
                  </a:txBody>
                  <a:tcPr>
                    <a:solidFill>
                      <a:schemeClr val="accent1">
                        <a:tint val="40000"/>
                        <a:alpha val="50000"/>
                      </a:schemeClr>
                    </a:solidFill>
                  </a:tcPr>
                </a:tc>
              </a:tr>
            </a:tbl>
          </a:graphicData>
        </a:graphic>
      </p:graphicFrame>
      <p:sp>
        <p:nvSpPr>
          <p:cNvPr id="9" name="灯片编号占位符 3"/>
          <p:cNvSpPr>
            <a:spLocks noGrp="1"/>
          </p:cNvSpPr>
          <p:nvPr>
            <p:ph type="sldNum" sz="quarter" idx="12"/>
          </p:nvPr>
        </p:nvSpPr>
        <p:spPr>
          <a:xfrm>
            <a:off x="6590471" y="648342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5380892" y="1807955"/>
            <a:ext cx="3857625" cy="369332"/>
          </a:xfrm>
          <a:prstGeom prst="rect">
            <a:avLst/>
          </a:prstGeom>
          <a:noFill/>
        </p:spPr>
        <p:txBody>
          <a:bodyPr wrap="square" rtlCol="0">
            <a:spAutoFit/>
          </a:bodyPr>
          <a:lstStyle/>
          <a:p>
            <a:pPr marL="342900" indent="-342900">
              <a:buAutoNum type="arabicPlain" startAt="1111"/>
            </a:pPr>
            <a:r>
              <a:rPr lang="en-US" dirty="0">
                <a:solidFill>
                  <a:srgbClr val="FF0000"/>
                </a:solidFill>
              </a:rPr>
              <a:t> 1111 1111  1010  </a:t>
            </a:r>
            <a:r>
              <a:rPr lang="zh-CN" altLang="en-US" dirty="0">
                <a:solidFill>
                  <a:srgbClr val="FF0000"/>
                </a:solidFill>
              </a:rPr>
              <a:t>补码</a:t>
            </a:r>
            <a:endParaRPr lang="en-US" dirty="0">
              <a:solidFill>
                <a:srgbClr val="FF0000"/>
              </a:solidFill>
            </a:endParaRPr>
          </a:p>
        </p:txBody>
      </p:sp>
      <p:sp>
        <p:nvSpPr>
          <p:cNvPr id="3" name="矩形 2"/>
          <p:cNvSpPr/>
          <p:nvPr/>
        </p:nvSpPr>
        <p:spPr>
          <a:xfrm>
            <a:off x="5380892" y="2107081"/>
            <a:ext cx="3382108" cy="369332"/>
          </a:xfrm>
          <a:prstGeom prst="rect">
            <a:avLst/>
          </a:prstGeom>
        </p:spPr>
        <p:txBody>
          <a:bodyPr wrap="square">
            <a:spAutoFit/>
          </a:bodyPr>
          <a:lstStyle/>
          <a:p>
            <a:r>
              <a:rPr lang="en-US" dirty="0">
                <a:solidFill>
                  <a:schemeClr val="accent6">
                    <a:lumMod val="75000"/>
                  </a:schemeClr>
                </a:solidFill>
              </a:rPr>
              <a:t>1111 1111 1111   1001 </a:t>
            </a:r>
            <a:r>
              <a:rPr lang="zh-CN" altLang="en-US" dirty="0">
                <a:solidFill>
                  <a:schemeClr val="accent6">
                    <a:lumMod val="75000"/>
                  </a:schemeClr>
                </a:solidFill>
              </a:rPr>
              <a:t>反码</a:t>
            </a:r>
            <a:endParaRPr lang="en-US" altLang="zh-CN" dirty="0">
              <a:solidFill>
                <a:schemeClr val="accent6">
                  <a:lumMod val="75000"/>
                </a:schemeClr>
              </a:solidFill>
            </a:endParaRPr>
          </a:p>
        </p:txBody>
      </p:sp>
      <p:sp>
        <p:nvSpPr>
          <p:cNvPr id="7" name="矩形 6"/>
          <p:cNvSpPr/>
          <p:nvPr/>
        </p:nvSpPr>
        <p:spPr>
          <a:xfrm>
            <a:off x="5380892" y="2393432"/>
            <a:ext cx="3448380" cy="369332"/>
          </a:xfrm>
          <a:prstGeom prst="rect">
            <a:avLst/>
          </a:prstGeom>
        </p:spPr>
        <p:txBody>
          <a:bodyPr wrap="none">
            <a:spAutoFit/>
          </a:bodyPr>
          <a:lstStyle/>
          <a:p>
            <a:r>
              <a:rPr lang="en-US" dirty="0">
                <a:solidFill>
                  <a:srgbClr val="0000FF"/>
                </a:solidFill>
              </a:rPr>
              <a:t>1000  0000 0000  0110 </a:t>
            </a:r>
            <a:r>
              <a:rPr lang="zh-CN" altLang="en-US" dirty="0">
                <a:solidFill>
                  <a:srgbClr val="0000FF"/>
                </a:solidFill>
              </a:rPr>
              <a:t>原码</a:t>
            </a:r>
            <a:r>
              <a:rPr lang="en-US" altLang="zh-CN" dirty="0">
                <a:solidFill>
                  <a:srgbClr val="0000FF"/>
                </a:solidFill>
              </a:rPr>
              <a:t>-6</a:t>
            </a:r>
            <a:endParaRPr lang="en-US" dirty="0">
              <a:solidFill>
                <a:srgbClr val="0000FF"/>
              </a:solidFill>
            </a:endParaRPr>
          </a:p>
        </p:txBody>
      </p:sp>
      <p:grpSp>
        <p:nvGrpSpPr>
          <p:cNvPr id="12" name="组合 11"/>
          <p:cNvGrpSpPr/>
          <p:nvPr/>
        </p:nvGrpSpPr>
        <p:grpSpPr>
          <a:xfrm>
            <a:off x="966788" y="2107081"/>
            <a:ext cx="4414104" cy="1721969"/>
            <a:chOff x="966788" y="2107081"/>
            <a:chExt cx="4414104" cy="1721969"/>
          </a:xfrm>
        </p:grpSpPr>
        <p:sp>
          <p:nvSpPr>
            <p:cNvPr id="8" name="矩形 7"/>
            <p:cNvSpPr/>
            <p:nvPr/>
          </p:nvSpPr>
          <p:spPr>
            <a:xfrm>
              <a:off x="966788" y="3467100"/>
              <a:ext cx="2166937"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接箭头连接符 10"/>
            <p:cNvCxnSpPr/>
            <p:nvPr/>
          </p:nvCxnSpPr>
          <p:spPr>
            <a:xfrm flipV="1">
              <a:off x="3133725" y="2107081"/>
              <a:ext cx="2247167" cy="1360019"/>
            </a:xfrm>
            <a:prstGeom prst="straightConnector1">
              <a:avLst/>
            </a:prstGeom>
            <a:ln w="22225">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9" name="组合 18"/>
          <p:cNvGrpSpPr/>
          <p:nvPr/>
        </p:nvGrpSpPr>
        <p:grpSpPr>
          <a:xfrm>
            <a:off x="219974" y="2071789"/>
            <a:ext cx="8704052" cy="2315240"/>
            <a:chOff x="219974" y="529029"/>
            <a:chExt cx="8704052" cy="2315240"/>
          </a:xfrm>
        </p:grpSpPr>
        <p:sp>
          <p:nvSpPr>
            <p:cNvPr id="20" name="矩形: 圆顶角 19"/>
            <p:cNvSpPr/>
            <p:nvPr/>
          </p:nvSpPr>
          <p:spPr>
            <a:xfrm>
              <a:off x="219974" y="529029"/>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标识符命名小建议</a:t>
              </a:r>
              <a:endParaRPr lang="zh-CN" altLang="en-US" sz="2400" dirty="0"/>
            </a:p>
          </p:txBody>
        </p:sp>
        <p:sp>
          <p:nvSpPr>
            <p:cNvPr id="21" name="矩形: 圆角 17"/>
            <p:cNvSpPr/>
            <p:nvPr/>
          </p:nvSpPr>
          <p:spPr>
            <a:xfrm>
              <a:off x="219974" y="1135403"/>
              <a:ext cx="8704052" cy="17088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对象名一般小写，如 </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而不是 </a:t>
              </a:r>
              <a:r>
                <a:rPr lang="en-US" altLang="zh-CN" dirty="0">
                  <a:solidFill>
                    <a:schemeClr val="tx1"/>
                  </a:solidFill>
                  <a:latin typeface="Consolas" panose="020B0609020204030204" pitchFamily="49" charset="0"/>
                </a:rPr>
                <a:t>NAME</a:t>
              </a:r>
              <a:r>
                <a:rPr lang="zh-CN" altLang="en-US"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应使用能帮助记忆的名字，如 </a:t>
              </a:r>
              <a:r>
                <a:rPr lang="en-US" altLang="zh-CN" dirty="0">
                  <a:solidFill>
                    <a:schemeClr val="tx1"/>
                  </a:solidFill>
                  <a:latin typeface="Consolas" panose="020B0609020204030204" pitchFamily="49" charset="0"/>
                </a:rPr>
                <a:t>salary</a:t>
              </a:r>
              <a:r>
                <a:rPr lang="zh-CN" altLang="en-US" dirty="0">
                  <a:solidFill>
                    <a:schemeClr val="tx1"/>
                  </a:solidFill>
                  <a:latin typeface="Consolas" panose="020B0609020204030204" pitchFamily="49" charset="0"/>
                </a:rPr>
                <a:t>，而不是 </a:t>
              </a:r>
              <a:r>
                <a:rPr lang="en-US" altLang="zh-CN" dirty="0">
                  <a:solidFill>
                    <a:schemeClr val="tx1"/>
                  </a:solidFill>
                  <a:latin typeface="Consolas" panose="020B0609020204030204" pitchFamily="49" charset="0"/>
                </a:rPr>
                <a:t>s</a:t>
              </a:r>
              <a:r>
                <a:rPr lang="zh-CN" altLang="en-US"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由多个单词组成时，单词之间可用下划线或是内嵌单词的第一个字母大写：</a:t>
              </a:r>
              <a:endParaRPr lang="zh-CN" altLang="en-US" dirty="0">
                <a:solidFill>
                  <a:schemeClr val="tx1"/>
                </a:solidFill>
                <a:latin typeface="Consolas" panose="020B0609020204030204" pitchFamily="49" charset="0"/>
              </a:endParaRPr>
            </a:p>
            <a:p>
              <a:pPr>
                <a:lnSpc>
                  <a:spcPct val="150000"/>
                </a:lnSpc>
                <a:buClr>
                  <a:srgbClr val="151DC1"/>
                </a:buClr>
              </a:pPr>
              <a:r>
                <a:rPr lang="zh-CN" altLang="en-US" dirty="0">
                  <a:solidFill>
                    <a:schemeClr val="tx1"/>
                  </a:solidFill>
                  <a:latin typeface="Consolas" panose="020B0609020204030204" pitchFamily="49" charset="0"/>
                </a:rPr>
                <a:t>  如 </a:t>
              </a:r>
              <a:r>
                <a:rPr lang="en-US" altLang="zh-CN" dirty="0" err="1">
                  <a:solidFill>
                    <a:schemeClr val="tx1"/>
                  </a:solidFill>
                  <a:latin typeface="Consolas" panose="020B0609020204030204" pitchFamily="49" charset="0"/>
                </a:rPr>
                <a:t>student_name</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或 </a:t>
              </a:r>
              <a:r>
                <a:rPr lang="en-US" altLang="zh-CN" dirty="0" err="1">
                  <a:solidFill>
                    <a:schemeClr val="tx1"/>
                  </a:solidFill>
                  <a:latin typeface="Consolas" panose="020B0609020204030204" pitchFamily="49" charset="0"/>
                </a:rPr>
                <a:t>studentName</a:t>
              </a:r>
              <a:r>
                <a:rPr lang="zh-CN" altLang="en-US" dirty="0">
                  <a:solidFill>
                    <a:schemeClr val="tx1"/>
                  </a:solidFill>
                  <a:latin typeface="Consolas" panose="020B0609020204030204" pitchFamily="49" charset="0"/>
                </a:rPr>
                <a:t>。</a:t>
              </a:r>
              <a:endParaRPr lang="en-US" altLang="zh-CN" dirty="0">
                <a:solidFill>
                  <a:schemeClr val="tx1"/>
                </a:solidFill>
              </a:endParaRPr>
            </a:p>
          </p:txBody>
        </p:sp>
      </p:gr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p:cNvSpPr/>
          <p:nvPr/>
        </p:nvSpPr>
        <p:spPr>
          <a:xfrm>
            <a:off x="235132" y="2291049"/>
            <a:ext cx="3897253"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0, j;</a:t>
            </a:r>
            <a:endParaRPr lang="en-US" altLang="zh-CN" sz="1600" dirty="0">
              <a:solidFill>
                <a:srgbClr val="000000"/>
              </a:solidFill>
              <a:highlight>
                <a:srgbClr val="E5F4F8"/>
              </a:highlight>
              <a:latin typeface="Consolas" panose="020B0609020204030204" pitchFamily="49" charset="0"/>
            </a:endParaRP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2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endParaRPr lang="zh-CN" altLang="en-US" sz="1600" dirty="0">
              <a:highlight>
                <a:srgbClr val="E5F4F8"/>
              </a:highlight>
              <a:latin typeface="Consolas" panose="020B0609020204030204" pitchFamily="49" charset="0"/>
            </a:endParaRPr>
          </a:p>
        </p:txBody>
      </p:sp>
      <p:sp>
        <p:nvSpPr>
          <p:cNvPr id="8" name="矩形: 圆顶角 7"/>
          <p:cNvSpPr/>
          <p:nvPr/>
        </p:nvSpPr>
        <p:spPr>
          <a:xfrm>
            <a:off x="235132" y="1880226"/>
            <a:ext cx="3897253"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示例代码</a:t>
            </a:r>
            <a:endParaRPr lang="zh-CN" altLang="en-US" sz="2000" dirty="0"/>
          </a:p>
        </p:txBody>
      </p:sp>
      <p:sp>
        <p:nvSpPr>
          <p:cNvPr id="10" name="矩形: 圆顶角 9"/>
          <p:cNvSpPr/>
          <p:nvPr/>
        </p:nvSpPr>
        <p:spPr>
          <a:xfrm>
            <a:off x="235133" y="3676538"/>
            <a:ext cx="3897253"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问题</a:t>
            </a:r>
            <a:endParaRPr lang="zh-CN" altLang="en-US" sz="2000" b="1" dirty="0"/>
          </a:p>
        </p:txBody>
      </p:sp>
      <p:sp>
        <p:nvSpPr>
          <p:cNvPr id="11" name="矩形: 圆角 17"/>
          <p:cNvSpPr/>
          <p:nvPr/>
        </p:nvSpPr>
        <p:spPr>
          <a:xfrm>
            <a:off x="235133" y="4114655"/>
            <a:ext cx="3897253" cy="115993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是先计算</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还是</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*2</a:t>
            </a:r>
            <a:r>
              <a:rPr lang="zh-CN" altLang="en-US" sz="1600" dirty="0">
                <a:solidFill>
                  <a:schemeClr val="tx1"/>
                </a:solidFill>
                <a:latin typeface="Consolas" panose="020B0609020204030204" pitchFamily="49" charset="0"/>
              </a:rPr>
              <a:t>，如果先计算表达式</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*2 </a:t>
            </a:r>
            <a:r>
              <a:rPr lang="zh-CN" altLang="en-US" sz="1600" dirty="0">
                <a:solidFill>
                  <a:schemeClr val="tx1"/>
                </a:solidFill>
                <a:latin typeface="Consolas" panose="020B0609020204030204" pitchFamily="49" charset="0"/>
              </a:rPr>
              <a:t>再计算表达式</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，那么结果为</a:t>
            </a:r>
            <a:r>
              <a:rPr lang="en-US" altLang="zh-CN" sz="1600" dirty="0">
                <a:solidFill>
                  <a:schemeClr val="tx1"/>
                </a:solidFill>
                <a:latin typeface="Consolas" panose="020B0609020204030204" pitchFamily="49" charset="0"/>
              </a:rPr>
              <a:t>0</a:t>
            </a:r>
            <a:r>
              <a:rPr lang="zh-CN" altLang="en-US" sz="1600" dirty="0">
                <a:solidFill>
                  <a:schemeClr val="tx1"/>
                </a:solidFill>
                <a:latin typeface="Consolas" panose="020B0609020204030204" pitchFamily="49" charset="0"/>
              </a:rPr>
              <a:t>；反过来，结果则为</a:t>
            </a:r>
            <a:r>
              <a:rPr lang="en-US" altLang="zh-CN" sz="1600" dirty="0">
                <a:solidFill>
                  <a:schemeClr val="tx1"/>
                </a:solidFill>
                <a:latin typeface="Consolas" panose="020B0609020204030204" pitchFamily="49" charset="0"/>
              </a:rPr>
              <a:t>2?</a:t>
            </a:r>
            <a:endParaRPr lang="zh-CN" altLang="en-US" sz="1600" dirty="0">
              <a:solidFill>
                <a:schemeClr val="tx1"/>
              </a:solidFill>
              <a:latin typeface="Consolas" panose="020B0609020204030204" pitchFamily="49" charset="0"/>
            </a:endParaRPr>
          </a:p>
        </p:txBody>
      </p:sp>
      <p:sp>
        <p:nvSpPr>
          <p:cNvPr id="17" name="矩形: 圆顶角 16"/>
          <p:cNvSpPr/>
          <p:nvPr/>
        </p:nvSpPr>
        <p:spPr>
          <a:xfrm>
            <a:off x="4712678" y="3664655"/>
            <a:ext cx="4190084"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endParaRPr lang="zh-CN" altLang="en-US" sz="2000" dirty="0"/>
          </a:p>
        </p:txBody>
      </p:sp>
      <p:sp>
        <p:nvSpPr>
          <p:cNvPr id="18" name="矩形: 圆角 17"/>
          <p:cNvSpPr/>
          <p:nvPr/>
        </p:nvSpPr>
        <p:spPr>
          <a:xfrm>
            <a:off x="4712678" y="4091720"/>
            <a:ext cx="419008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在复合表达式中，不要出现对同一个对象既读又写的情况，容易出错</a:t>
            </a:r>
            <a:endParaRPr lang="zh-CN" altLang="en-US" sz="1600" dirty="0">
              <a:solidFill>
                <a:schemeClr val="tx1"/>
              </a:solidFill>
              <a:latin typeface="Consolas" panose="020B0609020204030204" pitchFamily="49" charset="0"/>
            </a:endParaRPr>
          </a:p>
        </p:txBody>
      </p:sp>
      <p:sp>
        <p:nvSpPr>
          <p:cNvPr id="12" name="文本框 11"/>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求值顺序</a:t>
            </a:r>
            <a:endParaRPr lang="zh-CN" altLang="en-US" b="1" dirty="0">
              <a:solidFill>
                <a:schemeClr val="bg1"/>
              </a:solidFill>
            </a:endParaRPr>
          </a:p>
        </p:txBody>
      </p:sp>
      <p:sp>
        <p:nvSpPr>
          <p:cNvPr id="2" name="矩形 1"/>
          <p:cNvSpPr/>
          <p:nvPr/>
        </p:nvSpPr>
        <p:spPr>
          <a:xfrm>
            <a:off x="235132" y="1178168"/>
            <a:ext cx="1107996" cy="369332"/>
          </a:xfrm>
          <a:prstGeom prst="rect">
            <a:avLst/>
          </a:prstGeom>
        </p:spPr>
        <p:txBody>
          <a:bodyPr wrap="none">
            <a:spAutoFit/>
          </a:bodyPr>
          <a:lstStyle/>
          <a:p>
            <a:r>
              <a:rPr lang="zh-CN" altLang="en-US" dirty="0">
                <a:solidFill>
                  <a:srgbClr val="FF0000"/>
                </a:solidFill>
                <a:latin typeface="MicrosoftYaHei"/>
              </a:rPr>
              <a:t>求值次序</a:t>
            </a:r>
            <a:endParaRPr lang="zh-CN" altLang="en-US" dirty="0"/>
          </a:p>
        </p:txBody>
      </p:sp>
      <p:sp>
        <p:nvSpPr>
          <p:cNvPr id="14" name="矩形: 圆顶角 13"/>
          <p:cNvSpPr/>
          <p:nvPr/>
        </p:nvSpPr>
        <p:spPr>
          <a:xfrm>
            <a:off x="4712678" y="1880226"/>
            <a:ext cx="4190084"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答案</a:t>
            </a:r>
            <a:endParaRPr lang="zh-CN" altLang="en-US" sz="2000" b="1" dirty="0"/>
          </a:p>
        </p:txBody>
      </p:sp>
      <p:sp>
        <p:nvSpPr>
          <p:cNvPr id="15" name="矩形: 圆角 17"/>
          <p:cNvSpPr/>
          <p:nvPr/>
        </p:nvSpPr>
        <p:spPr>
          <a:xfrm>
            <a:off x="4712678" y="2318343"/>
            <a:ext cx="419008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VS </a:t>
            </a:r>
            <a:r>
              <a:rPr lang="zh-CN" altLang="en-US" sz="1600" dirty="0">
                <a:solidFill>
                  <a:schemeClr val="tx1"/>
                </a:solidFill>
                <a:latin typeface="Consolas" panose="020B0609020204030204" pitchFamily="49" charset="0"/>
              </a:rPr>
              <a:t>编译器，</a:t>
            </a:r>
            <a:r>
              <a:rPr lang="en-US" altLang="zh-CN" sz="1600" dirty="0">
                <a:solidFill>
                  <a:schemeClr val="tx1"/>
                </a:solidFill>
                <a:latin typeface="Consolas" panose="020B0609020204030204" pitchFamily="49" charset="0"/>
              </a:rPr>
              <a:t>j </a:t>
            </a:r>
            <a:r>
              <a:rPr lang="zh-CN" altLang="en-US" sz="1600" dirty="0">
                <a:solidFill>
                  <a:schemeClr val="tx1"/>
                </a:solidFill>
                <a:latin typeface="Consolas" panose="020B0609020204030204" pitchFamily="49" charset="0"/>
              </a:rPr>
              <a:t>的值为</a:t>
            </a:r>
            <a:r>
              <a:rPr lang="en-US" altLang="zh-CN" sz="1600" dirty="0">
                <a:solidFill>
                  <a:schemeClr val="tx1"/>
                </a:solidFill>
                <a:latin typeface="Consolas" panose="020B0609020204030204" pitchFamily="49" charset="0"/>
              </a:rPr>
              <a:t>0</a:t>
            </a:r>
            <a:endParaRPr lang="en-US" altLang="zh-CN" sz="1600" dirty="0">
              <a:solidFill>
                <a:schemeClr val="tx1"/>
              </a:solidFill>
              <a:latin typeface="Consolas" panose="020B0609020204030204" pitchFamily="49" charset="0"/>
            </a:endParaRP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GCC </a:t>
            </a:r>
            <a:r>
              <a:rPr lang="zh-CN" altLang="en-US" sz="1600" dirty="0">
                <a:solidFill>
                  <a:schemeClr val="tx1"/>
                </a:solidFill>
                <a:latin typeface="Consolas" panose="020B0609020204030204" pitchFamily="49" charset="0"/>
              </a:rPr>
              <a:t>编译器，</a:t>
            </a:r>
            <a:r>
              <a:rPr lang="en-US" altLang="zh-CN" sz="1600" dirty="0">
                <a:solidFill>
                  <a:schemeClr val="tx1"/>
                </a:solidFill>
                <a:latin typeface="Consolas" panose="020B0609020204030204" pitchFamily="49" charset="0"/>
              </a:rPr>
              <a:t>j </a:t>
            </a:r>
            <a:r>
              <a:rPr lang="zh-CN" altLang="en-US" sz="1600" dirty="0">
                <a:solidFill>
                  <a:schemeClr val="tx1"/>
                </a:solidFill>
                <a:latin typeface="Consolas" panose="020B0609020204030204" pitchFamily="49" charset="0"/>
              </a:rPr>
              <a:t>的值为</a:t>
            </a:r>
            <a:r>
              <a:rPr lang="en-US" altLang="zh-CN" sz="1600" dirty="0">
                <a:solidFill>
                  <a:schemeClr val="tx1"/>
                </a:solidFill>
                <a:latin typeface="Consolas" panose="020B0609020204030204" pitchFamily="49" charset="0"/>
              </a:rPr>
              <a:t>2</a:t>
            </a:r>
            <a:endParaRPr lang="zh-CN" altLang="en-US" sz="1600" dirty="0">
              <a:solidFill>
                <a:schemeClr val="tx1"/>
              </a:solidFill>
              <a:latin typeface="Consolas" panose="020B0609020204030204" pitchFamily="49" charset="0"/>
            </a:endParaRPr>
          </a:p>
        </p:txBody>
      </p:sp>
      <p:sp>
        <p:nvSpPr>
          <p:cNvPr id="13"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隐形转换</a:t>
            </a:r>
            <a:endParaRPr lang="zh-CN" altLang="en-US" b="1" dirty="0">
              <a:solidFill>
                <a:schemeClr val="bg1"/>
              </a:solidFill>
            </a:endParaRPr>
          </a:p>
        </p:txBody>
      </p:sp>
      <p:sp>
        <p:nvSpPr>
          <p:cNvPr id="9" name="矩形: 圆顶角 8"/>
          <p:cNvSpPr/>
          <p:nvPr/>
        </p:nvSpPr>
        <p:spPr>
          <a:xfrm>
            <a:off x="150019" y="2234877"/>
            <a:ext cx="8843962" cy="635595"/>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隐式转换</a:t>
            </a:r>
            <a:endParaRPr lang="zh-CN" altLang="en-US" sz="2000" dirty="0"/>
          </a:p>
        </p:txBody>
      </p:sp>
      <p:sp>
        <p:nvSpPr>
          <p:cNvPr id="10" name="矩形: 圆角 17"/>
          <p:cNvSpPr/>
          <p:nvPr/>
        </p:nvSpPr>
        <p:spPr>
          <a:xfrm>
            <a:off x="150019" y="2913280"/>
            <a:ext cx="8843962" cy="35709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比 </a:t>
            </a:r>
            <a:r>
              <a:rPr lang="en-US" altLang="zh-CN" dirty="0">
                <a:solidFill>
                  <a:schemeClr val="tx1"/>
                </a:solidFill>
                <a:latin typeface="Consolas" panose="020B0609020204030204" pitchFamily="49" charset="0"/>
              </a:rPr>
              <a:t>int </a:t>
            </a:r>
            <a:r>
              <a:rPr lang="zh-CN" altLang="en-US" dirty="0">
                <a:solidFill>
                  <a:schemeClr val="tx1"/>
                </a:solidFill>
                <a:latin typeface="Consolas" panose="020B0609020204030204" pitchFamily="49" charset="0"/>
              </a:rPr>
              <a:t>类型小的整型类型提升为较大的整型类型：</a:t>
            </a:r>
            <a:endParaRPr lang="en-US" altLang="zh-CN" dirty="0">
              <a:solidFill>
                <a:schemeClr val="tx1"/>
              </a:solidFill>
              <a:latin typeface="Consolas" panose="020B0609020204030204" pitchFamily="49" charset="0"/>
            </a:endParaRPr>
          </a:p>
          <a:p>
            <a:pPr>
              <a:lnSpc>
                <a:spcPct val="150000"/>
              </a:lnSpc>
              <a:spcAft>
                <a:spcPts val="1200"/>
              </a:spcAft>
              <a:buClr>
                <a:srgbClr val="151DC1"/>
              </a:buClr>
            </a:pPr>
            <a:r>
              <a:rPr lang="zh-CN" altLang="en-US" dirty="0">
                <a:solidFill>
                  <a:schemeClr val="tx1"/>
                </a:solidFill>
                <a:latin typeface="Consolas" panose="020B0609020204030204" pitchFamily="49" charset="0"/>
              </a:rPr>
              <a:t>   ‘</a:t>
            </a:r>
            <a:r>
              <a:rPr lang="en-US" altLang="zh-CN" dirty="0">
                <a:solidFill>
                  <a:schemeClr val="tx1"/>
                </a:solidFill>
                <a:latin typeface="Consolas" panose="020B0609020204030204" pitchFamily="49" charset="0"/>
              </a:rPr>
              <a:t>a</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+125;</a:t>
            </a:r>
            <a:endParaRPr lang="en-US" altLang="zh-CN" dirty="0">
              <a:solidFill>
                <a:schemeClr val="tx1"/>
              </a:solidFill>
              <a:latin typeface="Consolas" panose="020B0609020204030204" pitchFamily="49" charset="0"/>
            </a:endParaRPr>
          </a:p>
          <a:p>
            <a:pPr>
              <a:lnSpc>
                <a:spcPct val="150000"/>
              </a:lnSpc>
              <a:spcAft>
                <a:spcPts val="1200"/>
              </a:spcAft>
              <a:buClr>
                <a:srgbClr val="151DC1"/>
              </a:buClr>
            </a:pPr>
            <a:endParaRPr lang="zh-CN" altLang="en-US"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将</a:t>
            </a:r>
            <a:r>
              <a:rPr lang="zh-CN" altLang="en-US" dirty="0">
                <a:solidFill>
                  <a:srgbClr val="FF0000"/>
                </a:solidFill>
                <a:latin typeface="Consolas" panose="020B0609020204030204" pitchFamily="49" charset="0"/>
              </a:rPr>
              <a:t>表达式的值转换为布尔值</a:t>
            </a:r>
            <a:r>
              <a:rPr lang="zh-CN" altLang="en-US"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1+3&gt;4*7</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  </a:t>
            </a:r>
            <a:endParaRPr lang="en-US" altLang="zh-CN" dirty="0">
              <a:solidFill>
                <a:schemeClr val="tx1"/>
              </a:solidFill>
              <a:latin typeface="Consolas" panose="020B0609020204030204" pitchFamily="49" charset="0"/>
            </a:endParaRPr>
          </a:p>
          <a:p>
            <a:pPr>
              <a:lnSpc>
                <a:spcPct val="150000"/>
              </a:lnSpc>
              <a:buClr>
                <a:srgbClr val="151DC1"/>
              </a:buClr>
            </a:pPr>
            <a:r>
              <a:rPr lang="zh-CN" altLang="en-US"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i+j</a:t>
            </a:r>
            <a:r>
              <a:rPr lang="en-US" altLang="zh-CN" dirty="0">
                <a:solidFill>
                  <a:srgbClr val="0000FF"/>
                </a:solidFill>
                <a:latin typeface="Consolas" panose="020B0609020204030204" pitchFamily="49" charset="0"/>
              </a:rPr>
              <a:t>)? a=2:a=3</a:t>
            </a:r>
            <a:r>
              <a:rPr lang="en-US" altLang="zh-CN" b="1" dirty="0">
                <a:solidFill>
                  <a:srgbClr val="0000FF"/>
                </a:solidFill>
                <a:latin typeface="华文仿宋" panose="02010600040101010101" pitchFamily="2" charset="-122"/>
                <a:ea typeface="华文仿宋" panose="02010600040101010101" pitchFamily="2" charset="-122"/>
              </a:rPr>
              <a:t>;</a:t>
            </a:r>
            <a:r>
              <a:rPr lang="en-US" altLang="zh-CN" b="1" dirty="0">
                <a:solidFill>
                  <a:srgbClr val="017F01"/>
                </a:solidFill>
                <a:latin typeface="华文仿宋" panose="02010600040101010101" pitchFamily="2" charset="-122"/>
                <a:ea typeface="华文仿宋" panose="02010600040101010101" pitchFamily="2" charset="-122"/>
              </a:rPr>
              <a:t>//</a:t>
            </a:r>
            <a:r>
              <a:rPr lang="en-US" altLang="zh-CN" b="1" dirty="0" err="1">
                <a:solidFill>
                  <a:srgbClr val="017F01"/>
                </a:solidFill>
                <a:latin typeface="华文仿宋" panose="02010600040101010101" pitchFamily="2" charset="-122"/>
                <a:ea typeface="华文仿宋" panose="02010600040101010101" pitchFamily="2" charset="-122"/>
              </a:rPr>
              <a:t>i</a:t>
            </a:r>
            <a:r>
              <a:rPr lang="en-US" altLang="zh-CN" b="1" dirty="0">
                <a:solidFill>
                  <a:srgbClr val="017F01"/>
                </a:solidFill>
                <a:latin typeface="华文仿宋" panose="02010600040101010101" pitchFamily="2" charset="-122"/>
                <a:ea typeface="华文仿宋" panose="02010600040101010101" pitchFamily="2" charset="-122"/>
              </a:rPr>
              <a:t>=j=-1</a:t>
            </a:r>
            <a:r>
              <a:rPr lang="zh-CN" altLang="en-US" b="1" dirty="0">
                <a:solidFill>
                  <a:srgbClr val="017F01"/>
                </a:solidFill>
                <a:latin typeface="华文仿宋" panose="02010600040101010101" pitchFamily="2" charset="-122"/>
                <a:ea typeface="华文仿宋" panose="02010600040101010101" pitchFamily="2" charset="-122"/>
              </a:rPr>
              <a:t>时，</a:t>
            </a:r>
            <a:r>
              <a:rPr lang="en-US" altLang="zh-CN" b="1" dirty="0" err="1">
                <a:solidFill>
                  <a:srgbClr val="017F01"/>
                </a:solidFill>
                <a:latin typeface="华文仿宋" panose="02010600040101010101" pitchFamily="2" charset="-122"/>
                <a:ea typeface="华文仿宋" panose="02010600040101010101" pitchFamily="2" charset="-122"/>
              </a:rPr>
              <a:t>i+j</a:t>
            </a:r>
            <a:r>
              <a:rPr lang="zh-CN" altLang="en-US" b="1" dirty="0">
                <a:solidFill>
                  <a:srgbClr val="017F01"/>
                </a:solidFill>
                <a:latin typeface="华文仿宋" panose="02010600040101010101" pitchFamily="2" charset="-122"/>
                <a:ea typeface="华文仿宋" panose="02010600040101010101" pitchFamily="2" charset="-122"/>
              </a:rPr>
              <a:t>表达式的值为？最终条件表达式的值为？</a:t>
            </a:r>
            <a:endParaRPr lang="zh-CN" altLang="en-US" b="1" dirty="0">
              <a:solidFill>
                <a:srgbClr val="017F01"/>
              </a:solidFill>
              <a:latin typeface="华文仿宋" panose="02010600040101010101" pitchFamily="2" charset="-122"/>
              <a:ea typeface="华文仿宋" panose="02010600040101010101" pitchFamily="2" charset="-122"/>
            </a:endParaRPr>
          </a:p>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初始化过程中，</a:t>
            </a:r>
            <a:r>
              <a:rPr lang="zh-CN" altLang="en-US" dirty="0">
                <a:solidFill>
                  <a:srgbClr val="FF0000"/>
                </a:solidFill>
                <a:latin typeface="Consolas" panose="020B0609020204030204" pitchFamily="49" charset="0"/>
              </a:rPr>
              <a:t>初始值转换成定义对象的类型</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double </a:t>
            </a:r>
            <a:r>
              <a:rPr lang="en-US" altLang="zh-CN" dirty="0" err="1">
                <a:solidFill>
                  <a:srgbClr val="0000FF"/>
                </a:solidFill>
                <a:latin typeface="Consolas" panose="020B0609020204030204" pitchFamily="49" charset="0"/>
              </a:rPr>
              <a:t>i</a:t>
            </a:r>
            <a:r>
              <a:rPr lang="en-US" altLang="zh-CN" dirty="0">
                <a:solidFill>
                  <a:srgbClr val="0000FF"/>
                </a:solidFill>
                <a:latin typeface="Consolas" panose="020B0609020204030204" pitchFamily="49" charset="0"/>
              </a:rPr>
              <a:t>=3</a:t>
            </a:r>
            <a:r>
              <a:rPr lang="zh-CN" altLang="en-US"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int p=3.5</a:t>
            </a:r>
            <a:endParaRPr lang="en-US" altLang="zh-CN" dirty="0">
              <a:solidFill>
                <a:srgbClr val="0000FF"/>
              </a:solidFill>
              <a:latin typeface="Consolas" panose="020B0609020204030204" pitchFamily="49" charset="0"/>
            </a:endParaRPr>
          </a:p>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算术表达式中，运算结果转换为运算对象中最宽（大）的数据类型</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3.14 +2 +</a:t>
            </a:r>
            <a:r>
              <a:rPr lang="zh-CN" altLang="en-US" dirty="0">
                <a:solidFill>
                  <a:srgbClr val="0000FF"/>
                </a:solidFill>
                <a:latin typeface="Consolas" panose="020B0609020204030204" pitchFamily="49" charset="0"/>
              </a:rPr>
              <a:t>‘</a:t>
            </a:r>
            <a:r>
              <a:rPr lang="en-US" altLang="zh-CN" dirty="0">
                <a:solidFill>
                  <a:srgbClr val="0000FF"/>
                </a:solidFill>
                <a:latin typeface="Consolas" panose="020B0609020204030204" pitchFamily="49" charset="0"/>
              </a:rPr>
              <a:t>a</a:t>
            </a:r>
            <a:r>
              <a:rPr lang="zh-CN" altLang="en-US" dirty="0">
                <a:solidFill>
                  <a:srgbClr val="0000FF"/>
                </a:solidFill>
                <a:latin typeface="Consolas" panose="020B0609020204030204" pitchFamily="49" charset="0"/>
              </a:rPr>
              <a:t>’</a:t>
            </a:r>
            <a:endParaRPr lang="zh-CN" altLang="en-US" dirty="0">
              <a:solidFill>
                <a:srgbClr val="0000FF"/>
              </a:solidFill>
              <a:latin typeface="Consolas" panose="020B0609020204030204" pitchFamily="49" charset="0"/>
            </a:endParaRPr>
          </a:p>
        </p:txBody>
      </p:sp>
      <p:sp>
        <p:nvSpPr>
          <p:cNvPr id="11" name="左大括号 10"/>
          <p:cNvSpPr/>
          <p:nvPr/>
        </p:nvSpPr>
        <p:spPr>
          <a:xfrm>
            <a:off x="3626180" y="1096698"/>
            <a:ext cx="395467" cy="9333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3949809" y="1096697"/>
            <a:ext cx="184731" cy="369332"/>
          </a:xfrm>
          <a:prstGeom prst="rect">
            <a:avLst/>
          </a:prstGeom>
        </p:spPr>
        <p:txBody>
          <a:bodyPr wrap="none">
            <a:spAutoFit/>
          </a:bodyPr>
          <a:lstStyle/>
          <a:p>
            <a:endParaRPr lang="zh-CN" altLang="en-US" dirty="0"/>
          </a:p>
        </p:txBody>
      </p:sp>
      <p:sp>
        <p:nvSpPr>
          <p:cNvPr id="18" name="矩形 17"/>
          <p:cNvSpPr/>
          <p:nvPr/>
        </p:nvSpPr>
        <p:spPr>
          <a:xfrm>
            <a:off x="2416100" y="1378691"/>
            <a:ext cx="1107996" cy="369332"/>
          </a:xfrm>
          <a:prstGeom prst="rect">
            <a:avLst/>
          </a:prstGeom>
        </p:spPr>
        <p:txBody>
          <a:bodyPr wrap="none">
            <a:spAutoFit/>
          </a:bodyPr>
          <a:lstStyle/>
          <a:p>
            <a:r>
              <a:rPr lang="zh-CN" altLang="en-US" dirty="0">
                <a:latin typeface="MicrosoftYaHei"/>
              </a:rPr>
              <a:t>类型转换</a:t>
            </a:r>
            <a:endParaRPr lang="zh-CN" altLang="en-US" dirty="0"/>
          </a:p>
        </p:txBody>
      </p:sp>
      <p:sp>
        <p:nvSpPr>
          <p:cNvPr id="19" name="矩形 18"/>
          <p:cNvSpPr/>
          <p:nvPr/>
        </p:nvSpPr>
        <p:spPr>
          <a:xfrm>
            <a:off x="4021648" y="1025897"/>
            <a:ext cx="1338828" cy="369332"/>
          </a:xfrm>
          <a:prstGeom prst="rect">
            <a:avLst/>
          </a:prstGeom>
        </p:spPr>
        <p:txBody>
          <a:bodyPr wrap="square">
            <a:spAutoFit/>
          </a:bodyPr>
          <a:lstStyle/>
          <a:p>
            <a:r>
              <a:rPr lang="zh-CN" altLang="en-US" dirty="0"/>
              <a:t>隐形转换</a:t>
            </a:r>
            <a:endParaRPr lang="zh-CN" altLang="en-US" dirty="0"/>
          </a:p>
        </p:txBody>
      </p:sp>
      <p:sp>
        <p:nvSpPr>
          <p:cNvPr id="20" name="矩形 19"/>
          <p:cNvSpPr/>
          <p:nvPr/>
        </p:nvSpPr>
        <p:spPr>
          <a:xfrm>
            <a:off x="4042174" y="1789286"/>
            <a:ext cx="2954655" cy="369332"/>
          </a:xfrm>
          <a:prstGeom prst="rect">
            <a:avLst/>
          </a:prstGeom>
        </p:spPr>
        <p:txBody>
          <a:bodyPr wrap="none">
            <a:spAutoFit/>
          </a:bodyPr>
          <a:lstStyle/>
          <a:p>
            <a:r>
              <a:rPr lang="zh-CN" altLang="en-US" dirty="0"/>
              <a:t>显式转换（强制类型转化）</a:t>
            </a:r>
            <a:endParaRPr lang="zh-CN" altLang="en-US" dirty="0"/>
          </a:p>
        </p:txBody>
      </p:sp>
      <p:sp>
        <p:nvSpPr>
          <p:cNvPr id="13" name="灯片编号占位符 3"/>
          <p:cNvSpPr>
            <a:spLocks noGrp="1"/>
          </p:cNvSpPr>
          <p:nvPr>
            <p:ph type="sldNum" sz="quarter" idx="12"/>
          </p:nvPr>
        </p:nvSpPr>
        <p:spPr>
          <a:xfrm>
            <a:off x="6769065" y="6342285"/>
            <a:ext cx="2057400" cy="51571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520397" y="4320341"/>
            <a:ext cx="4365928" cy="369332"/>
          </a:xfrm>
          <a:prstGeom prst="rect">
            <a:avLst/>
          </a:prstGeom>
          <a:noFill/>
        </p:spPr>
        <p:txBody>
          <a:bodyPr wrap="square" rtlCol="0">
            <a:spAutoFit/>
          </a:bodyPr>
          <a:lstStyle/>
          <a:p>
            <a:r>
              <a:rPr lang="en-US" dirty="0">
                <a:solidFill>
                  <a:srgbClr val="0000FF"/>
                </a:solidFill>
              </a:rPr>
              <a:t>char </a:t>
            </a:r>
            <a:r>
              <a:rPr lang="en-US" altLang="zh-CN" dirty="0">
                <a:solidFill>
                  <a:srgbClr val="0000FF"/>
                </a:solidFill>
              </a:rPr>
              <a:t>c</a:t>
            </a:r>
            <a:r>
              <a:rPr lang="en-US" dirty="0">
                <a:solidFill>
                  <a:srgbClr val="0000FF"/>
                </a:solidFill>
              </a:rPr>
              <a:t> = ‘a’ + 125</a:t>
            </a:r>
            <a:r>
              <a:rPr lang="en-US" dirty="0">
                <a:solidFill>
                  <a:srgbClr val="017F01"/>
                </a:solidFill>
                <a:latin typeface="华文仿宋" panose="02010600040101010101" pitchFamily="2" charset="-122"/>
                <a:ea typeface="华文仿宋" panose="02010600040101010101" pitchFamily="2" charset="-122"/>
              </a:rPr>
              <a:t>;  </a:t>
            </a:r>
            <a:r>
              <a:rPr lang="en-US" b="1" dirty="0">
                <a:solidFill>
                  <a:srgbClr val="017F01"/>
                </a:solidFill>
                <a:latin typeface="华文仿宋" panose="02010600040101010101" pitchFamily="2" charset="-122"/>
                <a:ea typeface="华文仿宋" panose="02010600040101010101" pitchFamily="2" charset="-122"/>
              </a:rPr>
              <a:t>//</a:t>
            </a:r>
            <a:r>
              <a:rPr lang="zh-CN" altLang="en-US" b="1" dirty="0">
                <a:solidFill>
                  <a:srgbClr val="017F01"/>
                </a:solidFill>
                <a:latin typeface="华文仿宋" panose="02010600040101010101" pitchFamily="2" charset="-122"/>
                <a:ea typeface="华文仿宋" panose="02010600040101010101" pitchFamily="2" charset="-122"/>
              </a:rPr>
              <a:t>结果是什么？</a:t>
            </a:r>
            <a:endParaRPr lang="en-US" b="1" dirty="0">
              <a:solidFill>
                <a:srgbClr val="017F01"/>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520396" y="3908201"/>
            <a:ext cx="5232703" cy="369332"/>
          </a:xfrm>
          <a:prstGeom prst="rect">
            <a:avLst/>
          </a:prstGeom>
          <a:noFill/>
        </p:spPr>
        <p:txBody>
          <a:bodyPr wrap="square" rtlCol="0">
            <a:spAutoFit/>
          </a:bodyPr>
          <a:lstStyle/>
          <a:p>
            <a:r>
              <a:rPr lang="en-US" dirty="0">
                <a:solidFill>
                  <a:srgbClr val="0000FF"/>
                </a:solidFill>
              </a:rPr>
              <a:t>auto </a:t>
            </a:r>
            <a:r>
              <a:rPr lang="en-US" altLang="zh-CN" dirty="0">
                <a:solidFill>
                  <a:srgbClr val="0000FF"/>
                </a:solidFill>
              </a:rPr>
              <a:t>c</a:t>
            </a:r>
            <a:r>
              <a:rPr lang="en-US" dirty="0">
                <a:solidFill>
                  <a:srgbClr val="0000FF"/>
                </a:solidFill>
              </a:rPr>
              <a:t> = ‘a’ + 125;  </a:t>
            </a:r>
            <a:r>
              <a:rPr lang="en-US" b="1" dirty="0">
                <a:solidFill>
                  <a:srgbClr val="017F01"/>
                </a:solidFill>
                <a:latin typeface="华文仿宋" panose="02010600040101010101" pitchFamily="2" charset="-122"/>
                <a:ea typeface="华文仿宋" panose="02010600040101010101" pitchFamily="2" charset="-122"/>
              </a:rPr>
              <a:t>//</a:t>
            </a:r>
            <a:r>
              <a:rPr lang="zh-CN" altLang="en-US" b="1" dirty="0">
                <a:solidFill>
                  <a:srgbClr val="017F01"/>
                </a:solidFill>
                <a:latin typeface="华文仿宋" panose="02010600040101010101" pitchFamily="2" charset="-122"/>
                <a:ea typeface="华文仿宋" panose="02010600040101010101" pitchFamily="2" charset="-122"/>
              </a:rPr>
              <a:t>结果是什么？</a:t>
            </a:r>
            <a:endParaRPr lang="en-US" b="1" dirty="0">
              <a:solidFill>
                <a:srgbClr val="017F0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3201684" y="5783813"/>
            <a:ext cx="5232703" cy="369332"/>
          </a:xfrm>
          <a:prstGeom prst="rect">
            <a:avLst/>
          </a:prstGeom>
          <a:noFill/>
        </p:spPr>
        <p:txBody>
          <a:bodyPr wrap="square" rtlCol="0">
            <a:spAutoFit/>
          </a:bodyPr>
          <a:lstStyle/>
          <a:p>
            <a:r>
              <a:rPr lang="en-US" b="1" dirty="0">
                <a:solidFill>
                  <a:srgbClr val="017F01"/>
                </a:solidFill>
                <a:latin typeface="华文仿宋" panose="02010600040101010101" pitchFamily="2" charset="-122"/>
                <a:ea typeface="华文仿宋" panose="02010600040101010101" pitchFamily="2" charset="-122"/>
              </a:rPr>
              <a:t>//</a:t>
            </a:r>
            <a:r>
              <a:rPr lang="en-US" b="1" dirty="0" err="1">
                <a:solidFill>
                  <a:srgbClr val="017F01"/>
                </a:solidFill>
                <a:latin typeface="华文仿宋" panose="02010600040101010101" pitchFamily="2" charset="-122"/>
                <a:ea typeface="华文仿宋" panose="02010600040101010101" pitchFamily="2" charset="-122"/>
              </a:rPr>
              <a:t>i</a:t>
            </a:r>
            <a:r>
              <a:rPr lang="zh-CN" altLang="en-US" b="1" dirty="0">
                <a:solidFill>
                  <a:srgbClr val="017F01"/>
                </a:solidFill>
                <a:latin typeface="华文仿宋" panose="02010600040101010101" pitchFamily="2" charset="-122"/>
                <a:ea typeface="华文仿宋" panose="02010600040101010101" pitchFamily="2" charset="-122"/>
              </a:rPr>
              <a:t>为</a:t>
            </a:r>
            <a:r>
              <a:rPr lang="en-US" sz="1400" dirty="0">
                <a:solidFill>
                  <a:srgbClr val="017F01"/>
                </a:solidFill>
              </a:rPr>
              <a:t>3.0000000000000000</a:t>
            </a:r>
            <a:r>
              <a:rPr lang="zh-CN" altLang="en-US" sz="1400" dirty="0">
                <a:solidFill>
                  <a:srgbClr val="017F01"/>
                </a:solidFill>
              </a:rPr>
              <a:t>，</a:t>
            </a:r>
            <a:r>
              <a:rPr lang="en-US" altLang="zh-CN" sz="1400" dirty="0">
                <a:solidFill>
                  <a:srgbClr val="017F01"/>
                </a:solidFill>
              </a:rPr>
              <a:t>p</a:t>
            </a:r>
            <a:r>
              <a:rPr lang="zh-CN" altLang="en-US" sz="1400" dirty="0">
                <a:solidFill>
                  <a:srgbClr val="017F01"/>
                </a:solidFill>
              </a:rPr>
              <a:t>为</a:t>
            </a:r>
            <a:r>
              <a:rPr lang="en-US" altLang="zh-CN" sz="1400" dirty="0">
                <a:solidFill>
                  <a:srgbClr val="017F01"/>
                </a:solidFill>
              </a:rPr>
              <a:t>3</a:t>
            </a:r>
            <a:endParaRPr lang="en-US" sz="1400" b="1" dirty="0">
              <a:solidFill>
                <a:srgbClr val="017F01"/>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P spid="14"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隐形转换</a:t>
            </a:r>
            <a:endParaRPr lang="zh-CN" altLang="en-US" b="1" dirty="0">
              <a:solidFill>
                <a:schemeClr val="bg1"/>
              </a:solidFill>
            </a:endParaRPr>
          </a:p>
        </p:txBody>
      </p:sp>
      <p:sp>
        <p:nvSpPr>
          <p:cNvPr id="2" name="矩形 1"/>
          <p:cNvSpPr/>
          <p:nvPr/>
        </p:nvSpPr>
        <p:spPr>
          <a:xfrm>
            <a:off x="2942019" y="1201221"/>
            <a:ext cx="2723823" cy="369332"/>
          </a:xfrm>
          <a:prstGeom prst="rect">
            <a:avLst/>
          </a:prstGeom>
        </p:spPr>
        <p:txBody>
          <a:bodyPr wrap="none">
            <a:spAutoFit/>
          </a:bodyPr>
          <a:lstStyle/>
          <a:p>
            <a:r>
              <a:rPr lang="zh-CN" altLang="en-US" dirty="0">
                <a:solidFill>
                  <a:srgbClr val="0000FF"/>
                </a:solidFill>
                <a:latin typeface="MicrosoftYaHei"/>
              </a:rPr>
              <a:t>混合运算的类型转换规则</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07279" y="1727785"/>
            <a:ext cx="3728596" cy="4851114"/>
          </a:xfrm>
          <a:prstGeom prst="rect">
            <a:avLst/>
          </a:prstGeom>
          <a:ln>
            <a:solidFill>
              <a:schemeClr val="tx1"/>
            </a:solidFill>
          </a:ln>
        </p:spPr>
      </p:pic>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显式转换</a:t>
            </a:r>
            <a:endParaRPr lang="zh-CN" altLang="en-US" b="1" dirty="0">
              <a:solidFill>
                <a:schemeClr val="bg1"/>
              </a:solidFill>
            </a:endParaRPr>
          </a:p>
        </p:txBody>
      </p:sp>
      <p:sp>
        <p:nvSpPr>
          <p:cNvPr id="9" name="矩形: 圆顶角 8"/>
          <p:cNvSpPr/>
          <p:nvPr/>
        </p:nvSpPr>
        <p:spPr>
          <a:xfrm>
            <a:off x="57150" y="2101276"/>
            <a:ext cx="9029700"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几种转换方式的应用</a:t>
            </a:r>
            <a:endParaRPr lang="zh-CN" altLang="en-US" sz="2000" dirty="0"/>
          </a:p>
        </p:txBody>
      </p:sp>
      <p:sp>
        <p:nvSpPr>
          <p:cNvPr id="10" name="矩形: 圆角 17"/>
          <p:cNvSpPr/>
          <p:nvPr/>
        </p:nvSpPr>
        <p:spPr>
          <a:xfrm>
            <a:off x="57150" y="2554505"/>
            <a:ext cx="9029700" cy="36478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static_cast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在算术表达式中的应用</a:t>
            </a:r>
            <a:endParaRPr lang="zh-CN" altLang="en-US" dirty="0">
              <a:solidFill>
                <a:schemeClr val="tx1"/>
              </a:solidFill>
              <a:latin typeface="Consolas" panose="020B0609020204030204" pitchFamily="49" charset="0"/>
            </a:endParaRPr>
          </a:p>
          <a:p>
            <a:pPr marL="285750" indent="-285750">
              <a:lnSpc>
                <a:spcPct val="150000"/>
              </a:lnSpc>
              <a:buClr>
                <a:srgbClr val="151DC1"/>
              </a:buClr>
              <a:buFont typeface="Wingdings" panose="05000000000000000000" pitchFamily="2" charset="2"/>
              <a:buChar char="Ø"/>
            </a:pPr>
            <a:r>
              <a:rPr lang="zh-CN" altLang="en-US" dirty="0">
                <a:solidFill>
                  <a:schemeClr val="tx1"/>
                </a:solidFill>
                <a:latin typeface="Consolas" panose="020B0609020204030204" pitchFamily="49" charset="0"/>
              </a:rPr>
              <a:t>    执行浮点数操作，如</a:t>
            </a:r>
            <a:r>
              <a:rPr lang="en-US" altLang="zh-CN" dirty="0">
                <a:solidFill>
                  <a:schemeClr val="tx1"/>
                </a:solidFill>
                <a:latin typeface="Consolas" panose="020B0609020204030204" pitchFamily="49" charset="0"/>
              </a:rPr>
              <a:t>:</a:t>
            </a:r>
            <a:endParaRPr lang="en-US" altLang="zh-CN" dirty="0">
              <a:solidFill>
                <a:schemeClr val="tx1"/>
              </a:solidFill>
              <a:latin typeface="Consolas" panose="020B0609020204030204" pitchFamily="49" charset="0"/>
            </a:endParaRPr>
          </a:p>
          <a:p>
            <a:r>
              <a:rPr lang="en-US" altLang="zh-CN" dirty="0">
                <a:solidFill>
                  <a:srgbClr val="0000FF"/>
                </a:solidFill>
                <a:latin typeface="Consolas" panose="020B0609020204030204" pitchFamily="49" charset="0"/>
              </a:rPr>
              <a:t>    int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5, j = 3;</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double </a:t>
            </a:r>
            <a:r>
              <a:rPr lang="en-US" altLang="zh-CN" dirty="0">
                <a:solidFill>
                  <a:srgbClr val="000000"/>
                </a:solidFill>
                <a:latin typeface="Consolas" panose="020B0609020204030204" pitchFamily="49" charset="0"/>
              </a:rPr>
              <a:t>k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static_cast</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&gt;(j);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强制将</a:t>
            </a:r>
            <a:r>
              <a:rPr lang="en-US" altLang="zh-CN" dirty="0">
                <a:solidFill>
                  <a:srgbClr val="008000"/>
                </a:solidFill>
                <a:latin typeface="Consolas" panose="020B0609020204030204" pitchFamily="49" charset="0"/>
                <a:ea typeface="仿宋" panose="02010609060101010101" pitchFamily="49" charset="-122"/>
              </a:rPr>
              <a:t>j </a:t>
            </a:r>
            <a:r>
              <a:rPr lang="zh-CN" altLang="en-US" dirty="0">
                <a:solidFill>
                  <a:srgbClr val="008000"/>
                </a:solidFill>
                <a:latin typeface="Consolas" panose="020B0609020204030204" pitchFamily="49" charset="0"/>
                <a:ea typeface="仿宋" panose="02010609060101010101" pitchFamily="49" charset="-122"/>
              </a:rPr>
              <a:t>转化为</a:t>
            </a:r>
            <a:r>
              <a:rPr lang="en-US" altLang="zh-CN" dirty="0">
                <a:solidFill>
                  <a:srgbClr val="008000"/>
                </a:solidFill>
                <a:latin typeface="Consolas" panose="020B0609020204030204" pitchFamily="49" charset="0"/>
                <a:ea typeface="仿宋" panose="02010609060101010101" pitchFamily="49" charset="-122"/>
              </a:rPr>
              <a:t>double </a:t>
            </a:r>
            <a:r>
              <a:rPr lang="zh-CN" altLang="en-US" dirty="0">
                <a:solidFill>
                  <a:srgbClr val="008000"/>
                </a:solidFill>
                <a:latin typeface="Consolas" panose="020B0609020204030204" pitchFamily="49" charset="0"/>
                <a:ea typeface="仿宋" panose="02010609060101010101" pitchFamily="49" charset="-122"/>
              </a:rPr>
              <a:t>类型</a:t>
            </a:r>
            <a:endParaRPr lang="en-US" altLang="zh-CN" dirty="0">
              <a:solidFill>
                <a:srgbClr val="008000"/>
              </a:solidFill>
              <a:latin typeface="Consolas" panose="020B0609020204030204" pitchFamily="49" charset="0"/>
              <a:ea typeface="仿宋" panose="02010609060101010101" pitchFamily="49" charset="-122"/>
            </a:endParaRPr>
          </a:p>
          <a:p>
            <a:endParaRPr lang="en-US" altLang="zh-CN" dirty="0">
              <a:solidFill>
                <a:srgbClr val="008000"/>
              </a:solidFill>
              <a:latin typeface="Consolas" panose="020B0609020204030204" pitchFamily="49" charset="0"/>
              <a:ea typeface="仿宋" panose="02010609060101010101" pitchFamily="49" charset="-122"/>
            </a:endParaRPr>
          </a:p>
          <a:p>
            <a:endParaRPr lang="en-US" altLang="zh-CN" dirty="0">
              <a:solidFill>
                <a:srgbClr val="008000"/>
              </a:solidFill>
              <a:latin typeface="Consolas" panose="020B0609020204030204" pitchFamily="49" charset="0"/>
              <a:ea typeface="仿宋" panose="02010609060101010101" pitchFamily="49" charset="-122"/>
            </a:endParaRPr>
          </a:p>
          <a:p>
            <a:endParaRPr lang="en-US" altLang="zh-CN" dirty="0">
              <a:solidFill>
                <a:schemeClr val="tx1"/>
              </a:solidFill>
              <a:latin typeface="Consolas" panose="020B0609020204030204" pitchFamily="49" charset="0"/>
            </a:endParaRPr>
          </a:p>
          <a:p>
            <a:pPr marL="285750" indent="-285750">
              <a:lnSpc>
                <a:spcPct val="150000"/>
              </a:lnSpc>
              <a:buClr>
                <a:srgbClr val="151DC1"/>
              </a:buClr>
              <a:buFont typeface="Wingdings" panose="05000000000000000000" pitchFamily="2" charset="2"/>
              <a:buChar char="Ø"/>
            </a:pPr>
            <a:r>
              <a:rPr lang="zh-CN" altLang="en-US" dirty="0">
                <a:solidFill>
                  <a:schemeClr val="tx1"/>
                </a:solidFill>
                <a:latin typeface="Consolas" panose="020B0609020204030204" pitchFamily="49" charset="0"/>
              </a:rPr>
              <a:t>    告诉编译器我们有意将宽类型转换成窄类型，请关闭警告信息，例如：</a:t>
            </a:r>
            <a:endParaRPr lang="en-US" altLang="zh-CN" dirty="0">
              <a:solidFill>
                <a:schemeClr val="tx1"/>
              </a:solidFill>
              <a:latin typeface="Consolas" panose="020B0609020204030204" pitchFamily="49" charset="0"/>
            </a:endParaRPr>
          </a:p>
          <a:p>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double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5., j = 3.;</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int </a:t>
            </a:r>
            <a:r>
              <a:rPr lang="en-US" altLang="zh-CN" dirty="0">
                <a:solidFill>
                  <a:srgbClr val="000000"/>
                </a:solidFill>
                <a:latin typeface="Consolas" panose="020B0609020204030204" pitchFamily="49" charset="0"/>
              </a:rPr>
              <a:t>k = </a:t>
            </a:r>
            <a:r>
              <a:rPr lang="en-US" altLang="zh-CN" dirty="0" err="1">
                <a:solidFill>
                  <a:srgbClr val="0000FF"/>
                </a:solidFill>
                <a:latin typeface="Consolas" panose="020B0609020204030204" pitchFamily="49" charset="0"/>
              </a:rPr>
              <a:t>static_cast</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j);</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仿宋" panose="02010609060101010101" pitchFamily="49" charset="-122"/>
              </a:rPr>
              <a:t>强制将</a:t>
            </a:r>
            <a:r>
              <a:rPr lang="en-US" altLang="zh-CN" dirty="0" err="1">
                <a:solidFill>
                  <a:srgbClr val="008000"/>
                </a:solidFill>
                <a:latin typeface="Consolas" panose="020B0609020204030204" pitchFamily="49" charset="0"/>
                <a:ea typeface="仿宋" panose="02010609060101010101" pitchFamily="49" charset="-122"/>
              </a:rPr>
              <a:t>i</a:t>
            </a:r>
            <a:r>
              <a:rPr lang="en-US" altLang="zh-CN" dirty="0">
                <a:solidFill>
                  <a:srgbClr val="008000"/>
                </a:solidFill>
                <a:latin typeface="Consolas" panose="020B0609020204030204" pitchFamily="49" charset="0"/>
                <a:ea typeface="仿宋" panose="02010609060101010101" pitchFamily="49" charset="-122"/>
              </a:rPr>
              <a:t> / j </a:t>
            </a:r>
            <a:r>
              <a:rPr lang="zh-CN" altLang="en-US" dirty="0">
                <a:solidFill>
                  <a:srgbClr val="008000"/>
                </a:solidFill>
                <a:latin typeface="Consolas" panose="020B0609020204030204" pitchFamily="49" charset="0"/>
                <a:ea typeface="仿宋" panose="02010609060101010101" pitchFamily="49" charset="-122"/>
              </a:rPr>
              <a:t>的结果转化为</a:t>
            </a:r>
            <a:r>
              <a:rPr lang="en-US" altLang="zh-CN" dirty="0">
                <a:solidFill>
                  <a:srgbClr val="008000"/>
                </a:solidFill>
                <a:latin typeface="Consolas" panose="020B0609020204030204" pitchFamily="49" charset="0"/>
                <a:ea typeface="仿宋" panose="02010609060101010101" pitchFamily="49" charset="-122"/>
              </a:rPr>
              <a:t>int</a:t>
            </a:r>
            <a:endParaRPr lang="zh-CN" altLang="en-US" dirty="0">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const_cast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常用来去掉对象的</a:t>
            </a:r>
            <a:r>
              <a:rPr lang="en-US" altLang="zh-CN" dirty="0">
                <a:solidFill>
                  <a:schemeClr val="tx1"/>
                </a:solidFill>
                <a:latin typeface="Consolas" panose="020B0609020204030204" pitchFamily="49" charset="0"/>
              </a:rPr>
              <a:t>const </a:t>
            </a:r>
            <a:r>
              <a:rPr lang="zh-CN" altLang="en-US" dirty="0">
                <a:solidFill>
                  <a:schemeClr val="tx1"/>
                </a:solidFill>
                <a:latin typeface="Consolas" panose="020B0609020204030204" pitchFamily="49" charset="0"/>
              </a:rPr>
              <a:t>属性，即把</a:t>
            </a:r>
            <a:r>
              <a:rPr lang="en-US" altLang="zh-CN" dirty="0">
                <a:solidFill>
                  <a:schemeClr val="tx1"/>
                </a:solidFill>
                <a:latin typeface="Consolas" panose="020B0609020204030204" pitchFamily="49" charset="0"/>
              </a:rPr>
              <a:t>const </a:t>
            </a:r>
            <a:r>
              <a:rPr lang="zh-CN" altLang="en-US" dirty="0">
                <a:solidFill>
                  <a:schemeClr val="tx1"/>
                </a:solidFill>
                <a:latin typeface="Consolas" panose="020B0609020204030204" pitchFamily="49" charset="0"/>
              </a:rPr>
              <a:t>对象转换为非</a:t>
            </a:r>
            <a:r>
              <a:rPr lang="en-US" altLang="zh-CN" dirty="0">
                <a:solidFill>
                  <a:schemeClr val="tx1"/>
                </a:solidFill>
                <a:latin typeface="Consolas" panose="020B0609020204030204" pitchFamily="49" charset="0"/>
              </a:rPr>
              <a:t>const </a:t>
            </a:r>
            <a:r>
              <a:rPr lang="zh-CN" altLang="en-US" dirty="0">
                <a:solidFill>
                  <a:schemeClr val="tx1"/>
                </a:solidFill>
                <a:latin typeface="Consolas" panose="020B0609020204030204" pitchFamily="49" charset="0"/>
              </a:rPr>
              <a:t>对象</a:t>
            </a:r>
            <a:endParaRPr lang="zh-CN" altLang="en-US" dirty="0">
              <a:solidFill>
                <a:schemeClr val="tx1"/>
              </a:solidFill>
              <a:latin typeface="Consolas" panose="020B0609020204030204" pitchFamily="49" charset="0"/>
            </a:endParaRPr>
          </a:p>
        </p:txBody>
      </p:sp>
      <p:sp>
        <p:nvSpPr>
          <p:cNvPr id="12" name="矩形 11"/>
          <p:cNvSpPr/>
          <p:nvPr/>
        </p:nvSpPr>
        <p:spPr>
          <a:xfrm>
            <a:off x="3830747" y="2060905"/>
            <a:ext cx="184731" cy="369332"/>
          </a:xfrm>
          <a:prstGeom prst="rect">
            <a:avLst/>
          </a:prstGeom>
        </p:spPr>
        <p:txBody>
          <a:bodyPr wrap="none">
            <a:spAutoFit/>
          </a:bodyPr>
          <a:lstStyle/>
          <a:p>
            <a:endParaRPr lang="zh-CN" altLang="en-US" dirty="0"/>
          </a:p>
        </p:txBody>
      </p:sp>
      <p:sp>
        <p:nvSpPr>
          <p:cNvPr id="2" name="矩形 1"/>
          <p:cNvSpPr/>
          <p:nvPr/>
        </p:nvSpPr>
        <p:spPr>
          <a:xfrm>
            <a:off x="382905" y="1126332"/>
            <a:ext cx="7080414" cy="646331"/>
          </a:xfrm>
          <a:prstGeom prst="rect">
            <a:avLst/>
          </a:prstGeom>
        </p:spPr>
        <p:txBody>
          <a:bodyPr wrap="square">
            <a:spAutoFit/>
          </a:bodyPr>
          <a:lstStyle/>
          <a:p>
            <a:r>
              <a:rPr lang="zh-CN" altLang="en-US" dirty="0">
                <a:solidFill>
                  <a:srgbClr val="000000"/>
                </a:solidFill>
                <a:latin typeface="MicrosoftYaHei"/>
              </a:rPr>
              <a:t>显示转换方式：</a:t>
            </a:r>
            <a:endParaRPr lang="zh-CN" altLang="en-US" dirty="0">
              <a:solidFill>
                <a:srgbClr val="000000"/>
              </a:solidFill>
              <a:latin typeface="MicrosoftYaHei"/>
            </a:endParaRPr>
          </a:p>
          <a:p>
            <a:r>
              <a:rPr lang="en-US" altLang="zh-CN" dirty="0" err="1">
                <a:solidFill>
                  <a:srgbClr val="FF0000"/>
                </a:solidFill>
                <a:latin typeface="Consolas" panose="020B0609020204030204" pitchFamily="49" charset="0"/>
              </a:rPr>
              <a:t>static_cast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dynamic_cast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const_cast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reinterpret_cast</a:t>
            </a:r>
            <a:endParaRPr lang="zh-CN" altLang="en-US" dirty="0">
              <a:latin typeface="Consolas" panose="020B0609020204030204" pitchFamily="49" charset="0"/>
            </a:endParaRPr>
          </a:p>
        </p:txBody>
      </p:sp>
      <p:sp>
        <p:nvSpPr>
          <p:cNvPr id="8" name="灯片编号占位符 3"/>
          <p:cNvSpPr>
            <a:spLocks noGrp="1"/>
          </p:cNvSpPr>
          <p:nvPr>
            <p:ph type="sldNum" sz="quarter" idx="12"/>
          </p:nvPr>
        </p:nvSpPr>
        <p:spPr>
          <a:xfrm>
            <a:off x="6942897" y="6333277"/>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365879" y="4058103"/>
            <a:ext cx="7755649" cy="369332"/>
          </a:xfrm>
          <a:prstGeom prst="rect">
            <a:avLst/>
          </a:prstGeom>
          <a:noFill/>
        </p:spPr>
        <p:txBody>
          <a:bodyPr wrap="none" rtlCol="0">
            <a:spAutoFit/>
          </a:bodyPr>
          <a:lstStyle/>
          <a:p>
            <a:r>
              <a:rPr lang="zh-CN" altLang="en-US" b="1" dirty="0">
                <a:solidFill>
                  <a:schemeClr val="accent2"/>
                </a:solidFill>
                <a:latin typeface="华文仿宋" panose="02010600040101010101" pitchFamily="2" charset="-122"/>
                <a:ea typeface="华文仿宋" panose="02010600040101010101" pitchFamily="2" charset="-122"/>
              </a:rPr>
              <a:t>比较一下上面的语句与下面这个语句得到的</a:t>
            </a:r>
            <a:r>
              <a:rPr lang="en-US" altLang="zh-CN" b="1" dirty="0">
                <a:latin typeface="华文仿宋" panose="02010600040101010101" pitchFamily="2" charset="-122"/>
                <a:ea typeface="华文仿宋" panose="02010600040101010101" pitchFamily="2" charset="-122"/>
              </a:rPr>
              <a:t>k</a:t>
            </a:r>
            <a:r>
              <a:rPr lang="zh-CN" altLang="en-US" b="1" dirty="0">
                <a:solidFill>
                  <a:schemeClr val="accent2"/>
                </a:solidFill>
                <a:latin typeface="华文仿宋" panose="02010600040101010101" pitchFamily="2" charset="-122"/>
                <a:ea typeface="华文仿宋" panose="02010600040101010101" pitchFamily="2" charset="-122"/>
              </a:rPr>
              <a:t>一样吗？</a:t>
            </a:r>
            <a:r>
              <a:rPr lang="en-US" dirty="0">
                <a:solidFill>
                  <a:srgbClr val="0000FF"/>
                </a:solidFill>
                <a:latin typeface="Consolas" panose="020B0609020204030204" pitchFamily="49" charset="0"/>
              </a:rPr>
              <a:t>double k = </a:t>
            </a:r>
            <a:r>
              <a:rPr lang="en-US" dirty="0" err="1">
                <a:solidFill>
                  <a:srgbClr val="0000FF"/>
                </a:solidFill>
                <a:latin typeface="Consolas" panose="020B0609020204030204" pitchFamily="49" charset="0"/>
              </a:rPr>
              <a:t>i</a:t>
            </a:r>
            <a:r>
              <a:rPr lang="en-US" dirty="0">
                <a:solidFill>
                  <a:srgbClr val="0000FF"/>
                </a:solidFill>
                <a:latin typeface="Consolas" panose="020B0609020204030204" pitchFamily="49" charset="0"/>
              </a:rPr>
              <a:t> / j</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文本框 3"/>
          <p:cNvSpPr txBox="1"/>
          <p:nvPr/>
        </p:nvSpPr>
        <p:spPr>
          <a:xfrm>
            <a:off x="648293" y="4475827"/>
            <a:ext cx="6976590" cy="369332"/>
          </a:xfrm>
          <a:prstGeom prst="rect">
            <a:avLst/>
          </a:prstGeom>
          <a:noFill/>
        </p:spPr>
        <p:txBody>
          <a:bodyPr wrap="none" rtlCol="0">
            <a:spAutoFit/>
          </a:bodyPr>
          <a:lstStyle/>
          <a:p>
            <a:r>
              <a:rPr lang="en-US" altLang="zh-CN" b="1" dirty="0">
                <a:solidFill>
                  <a:srgbClr val="008000"/>
                </a:solidFill>
                <a:latin typeface="华文仿宋" panose="02010600040101010101" pitchFamily="2" charset="-122"/>
                <a:ea typeface="华文仿宋" panose="02010600040101010101" pitchFamily="2" charset="-122"/>
              </a:rPr>
              <a:t>//</a:t>
            </a:r>
            <a:r>
              <a:rPr lang="zh-CN" altLang="en-US" b="1" dirty="0">
                <a:solidFill>
                  <a:srgbClr val="008000"/>
                </a:solidFill>
                <a:latin typeface="华文仿宋" panose="02010600040101010101" pitchFamily="2" charset="-122"/>
                <a:ea typeface="华文仿宋" panose="02010600040101010101" pitchFamily="2" charset="-122"/>
              </a:rPr>
              <a:t>上面的语句执行完</a:t>
            </a:r>
            <a:r>
              <a:rPr lang="en-US" altLang="zh-CN" b="1" dirty="0">
                <a:solidFill>
                  <a:srgbClr val="008000"/>
                </a:solidFill>
                <a:latin typeface="华文仿宋" panose="02010600040101010101" pitchFamily="2" charset="-122"/>
                <a:ea typeface="华文仿宋" panose="02010600040101010101" pitchFamily="2" charset="-122"/>
              </a:rPr>
              <a:t>k</a:t>
            </a:r>
            <a:r>
              <a:rPr lang="zh-CN" altLang="en-US" b="1" dirty="0">
                <a:solidFill>
                  <a:srgbClr val="008000"/>
                </a:solidFill>
                <a:latin typeface="华文仿宋" panose="02010600040101010101" pitchFamily="2" charset="-122"/>
                <a:ea typeface="华文仿宋" panose="02010600040101010101" pitchFamily="2" charset="-122"/>
              </a:rPr>
              <a:t>为</a:t>
            </a:r>
            <a:r>
              <a:rPr lang="en-US" altLang="zh-CN" b="1" dirty="0">
                <a:solidFill>
                  <a:srgbClr val="008000"/>
                </a:solidFill>
                <a:latin typeface="华文仿宋" panose="02010600040101010101" pitchFamily="2" charset="-122"/>
                <a:ea typeface="华文仿宋" panose="02010600040101010101" pitchFamily="2" charset="-122"/>
              </a:rPr>
              <a:t>1.666……7</a:t>
            </a:r>
            <a:r>
              <a:rPr lang="zh-CN" altLang="en-US" b="1" dirty="0">
                <a:solidFill>
                  <a:srgbClr val="008000"/>
                </a:solidFill>
                <a:latin typeface="华文仿宋" panose="02010600040101010101" pitchFamily="2" charset="-122"/>
                <a:ea typeface="华文仿宋" panose="02010600040101010101" pitchFamily="2" charset="-122"/>
              </a:rPr>
              <a:t>，下面的语句执行完</a:t>
            </a:r>
            <a:r>
              <a:rPr lang="en-US" altLang="zh-CN" b="1" dirty="0">
                <a:solidFill>
                  <a:srgbClr val="008000"/>
                </a:solidFill>
                <a:latin typeface="华文仿宋" panose="02010600040101010101" pitchFamily="2" charset="-122"/>
                <a:ea typeface="华文仿宋" panose="02010600040101010101" pitchFamily="2" charset="-122"/>
              </a:rPr>
              <a:t>k</a:t>
            </a:r>
            <a:r>
              <a:rPr lang="zh-CN" altLang="en-US" b="1" dirty="0">
                <a:solidFill>
                  <a:srgbClr val="008000"/>
                </a:solidFill>
                <a:latin typeface="华文仿宋" panose="02010600040101010101" pitchFamily="2" charset="-122"/>
                <a:ea typeface="华文仿宋" panose="02010600040101010101" pitchFamily="2" charset="-122"/>
              </a:rPr>
              <a:t>为</a:t>
            </a:r>
            <a:r>
              <a:rPr lang="en-US" altLang="zh-CN" b="1" dirty="0">
                <a:solidFill>
                  <a:srgbClr val="008000"/>
                </a:solidFill>
                <a:latin typeface="华文仿宋" panose="02010600040101010101" pitchFamily="2" charset="-122"/>
                <a:ea typeface="华文仿宋" panose="02010600040101010101" pitchFamily="2" charset="-122"/>
              </a:rPr>
              <a:t>1.00……0</a:t>
            </a:r>
            <a:endParaRPr lang="en-US"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p:cNvSpPr/>
          <p:nvPr/>
        </p:nvSpPr>
        <p:spPr>
          <a:xfrm>
            <a:off x="235132" y="2291049"/>
            <a:ext cx="4336868" cy="31250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000000"/>
                </a:solidFill>
                <a:highlight>
                  <a:srgbClr val="E5F4F8"/>
                </a:highlight>
                <a:latin typeface="Consolas" panose="020B0609020204030204" pitchFamily="49" charset="0"/>
              </a:rPr>
              <a:t>格式：</a:t>
            </a:r>
            <a:endParaRPr lang="zh-CN" altLang="en-US" dirty="0">
              <a:solidFill>
                <a:srgbClr val="000000"/>
              </a:solidFill>
              <a:highlight>
                <a:srgbClr val="E5F4F8"/>
              </a:highlight>
              <a:latin typeface="Consolas" panose="020B0609020204030204" pitchFamily="49" charset="0"/>
            </a:endParaRPr>
          </a:p>
          <a:p>
            <a:pPr>
              <a:lnSpc>
                <a:spcPct val="150000"/>
              </a:lnSpc>
            </a:pPr>
            <a:r>
              <a:rPr lang="en-US" altLang="zh-CN" dirty="0">
                <a:solidFill>
                  <a:srgbClr val="000000"/>
                </a:solidFill>
                <a:highlight>
                  <a:srgbClr val="E5F4F8"/>
                </a:highlight>
                <a:latin typeface="Consolas" panose="020B0609020204030204" pitchFamily="49" charset="0"/>
              </a:rPr>
              <a:t>type (expr) </a:t>
            </a:r>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函数方式，或者</a:t>
            </a:r>
            <a:endParaRPr lang="zh-CN" altLang="en-US" dirty="0">
              <a:solidFill>
                <a:srgbClr val="008000"/>
              </a:solidFill>
              <a:highlight>
                <a:srgbClr val="E5F4F8"/>
              </a:highlight>
              <a:latin typeface="Consolas" panose="020B0609020204030204" pitchFamily="49" charset="0"/>
              <a:ea typeface="仿宋" panose="02010609060101010101" pitchFamily="49" charset="-122"/>
            </a:endParaRPr>
          </a:p>
          <a:p>
            <a:pPr>
              <a:lnSpc>
                <a:spcPct val="150000"/>
              </a:lnSpc>
            </a:pPr>
            <a:r>
              <a:rPr lang="en-US" altLang="zh-CN" dirty="0">
                <a:solidFill>
                  <a:srgbClr val="000000"/>
                </a:solidFill>
                <a:highlight>
                  <a:srgbClr val="E5F4F8"/>
                </a:highlight>
                <a:latin typeface="Consolas" panose="020B0609020204030204" pitchFamily="49" charset="0"/>
              </a:rPr>
              <a:t>(type) expr </a:t>
            </a:r>
            <a:r>
              <a:rPr lang="en-US" altLang="zh-CN" dirty="0">
                <a:solidFill>
                  <a:srgbClr val="008000"/>
                </a:solidFill>
                <a:highlight>
                  <a:srgbClr val="E5F4F8"/>
                </a:highlight>
                <a:latin typeface="Consolas" panose="020B0609020204030204" pitchFamily="49" charset="0"/>
              </a:rPr>
              <a:t>//C</a:t>
            </a:r>
            <a:r>
              <a:rPr lang="zh-CN" altLang="en-US" dirty="0">
                <a:solidFill>
                  <a:srgbClr val="008000"/>
                </a:solidFill>
                <a:highlight>
                  <a:srgbClr val="E5F4F8"/>
                </a:highlight>
                <a:latin typeface="Consolas" panose="020B0609020204030204" pitchFamily="49" charset="0"/>
                <a:ea typeface="仿宋" panose="02010609060101010101" pitchFamily="49" charset="-122"/>
              </a:rPr>
              <a:t>语言方式</a:t>
            </a:r>
            <a:endParaRPr lang="zh-CN" altLang="en-US" dirty="0">
              <a:solidFill>
                <a:srgbClr val="008000"/>
              </a:solidFill>
              <a:highlight>
                <a:srgbClr val="E5F4F8"/>
              </a:highlight>
              <a:latin typeface="Consolas" panose="020B0609020204030204" pitchFamily="49" charset="0"/>
              <a:ea typeface="仿宋" panose="02010609060101010101" pitchFamily="49" charset="-122"/>
            </a:endParaRPr>
          </a:p>
          <a:p>
            <a:pPr>
              <a:lnSpc>
                <a:spcPct val="150000"/>
              </a:lnSpc>
            </a:pPr>
            <a:r>
              <a:rPr lang="zh-CN" altLang="en-US" dirty="0">
                <a:solidFill>
                  <a:srgbClr val="000000"/>
                </a:solidFill>
                <a:highlight>
                  <a:srgbClr val="E5F4F8"/>
                </a:highlight>
                <a:latin typeface="Consolas" panose="020B0609020204030204" pitchFamily="49" charset="0"/>
              </a:rPr>
              <a:t>例如：</a:t>
            </a:r>
            <a:endParaRPr lang="zh-CN" altLang="en-US" dirty="0">
              <a:solidFill>
                <a:srgbClr val="000000"/>
              </a:solidFill>
              <a:highlight>
                <a:srgbClr val="E5F4F8"/>
              </a:highlight>
              <a:latin typeface="Consolas" panose="020B0609020204030204" pitchFamily="49" charset="0"/>
            </a:endParaRPr>
          </a:p>
          <a:p>
            <a:pPr>
              <a:lnSpc>
                <a:spcPct val="150000"/>
              </a:lnSpc>
            </a:pP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k = i / (</a:t>
            </a:r>
            <a:r>
              <a:rPr lang="fr-FR" altLang="zh-CN" dirty="0">
                <a:solidFill>
                  <a:srgbClr val="0000FF"/>
                </a:solidFill>
                <a:highlight>
                  <a:srgbClr val="E5F4F8"/>
                </a:highlight>
                <a:latin typeface="Consolas" panose="020B0609020204030204" pitchFamily="49" charset="0"/>
              </a:rPr>
              <a:t>double</a:t>
            </a:r>
            <a:r>
              <a:rPr lang="fr-FR" altLang="zh-CN" dirty="0">
                <a:solidFill>
                  <a:srgbClr val="000000"/>
                </a:solidFill>
                <a:highlight>
                  <a:srgbClr val="E5F4F8"/>
                </a:highlight>
                <a:latin typeface="Consolas" panose="020B0609020204030204" pitchFamily="49" charset="0"/>
              </a:rPr>
              <a:t>)j;</a:t>
            </a:r>
            <a:endParaRPr lang="fr-FR" altLang="zh-CN" dirty="0">
              <a:solidFill>
                <a:srgbClr val="000000"/>
              </a:solidFill>
              <a:highlight>
                <a:srgbClr val="E5F4F8"/>
              </a:highlight>
              <a:latin typeface="Consolas" panose="020B0609020204030204" pitchFamily="49" charset="0"/>
            </a:endParaRPr>
          </a:p>
          <a:p>
            <a:pPr>
              <a:lnSpc>
                <a:spcPct val="150000"/>
              </a:lnSpc>
            </a:pPr>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仿宋" panose="02010609060101010101" pitchFamily="49" charset="-122"/>
              </a:rPr>
              <a:t>强制将</a:t>
            </a:r>
            <a:r>
              <a:rPr lang="en-US" altLang="zh-CN" dirty="0">
                <a:solidFill>
                  <a:srgbClr val="008000"/>
                </a:solidFill>
                <a:highlight>
                  <a:srgbClr val="E5F4F8"/>
                </a:highlight>
                <a:latin typeface="Consolas" panose="020B0609020204030204" pitchFamily="49" charset="0"/>
                <a:ea typeface="仿宋" panose="02010609060101010101" pitchFamily="49" charset="-122"/>
              </a:rPr>
              <a:t>j </a:t>
            </a:r>
            <a:r>
              <a:rPr lang="zh-CN" altLang="en-US" dirty="0">
                <a:solidFill>
                  <a:srgbClr val="008000"/>
                </a:solidFill>
                <a:highlight>
                  <a:srgbClr val="E5F4F8"/>
                </a:highlight>
                <a:latin typeface="Consolas" panose="020B0609020204030204" pitchFamily="49" charset="0"/>
                <a:ea typeface="仿宋" panose="02010609060101010101" pitchFamily="49" charset="-122"/>
              </a:rPr>
              <a:t>转化为</a:t>
            </a:r>
            <a:r>
              <a:rPr lang="en-US" altLang="zh-CN" dirty="0">
                <a:solidFill>
                  <a:srgbClr val="008000"/>
                </a:solidFill>
                <a:highlight>
                  <a:srgbClr val="E5F4F8"/>
                </a:highlight>
                <a:latin typeface="Consolas" panose="020B0609020204030204" pitchFamily="49" charset="0"/>
                <a:ea typeface="仿宋" panose="02010609060101010101" pitchFamily="49" charset="-122"/>
              </a:rPr>
              <a:t>double </a:t>
            </a:r>
            <a:r>
              <a:rPr lang="zh-CN" altLang="en-US" dirty="0">
                <a:solidFill>
                  <a:srgbClr val="008000"/>
                </a:solidFill>
                <a:highlight>
                  <a:srgbClr val="E5F4F8"/>
                </a:highlight>
                <a:latin typeface="Consolas" panose="020B0609020204030204" pitchFamily="49" charset="0"/>
                <a:ea typeface="仿宋" panose="02010609060101010101" pitchFamily="49" charset="-122"/>
              </a:rPr>
              <a:t>类型</a:t>
            </a:r>
            <a:endParaRPr lang="zh-CN" altLang="en-US" dirty="0">
              <a:solidFill>
                <a:srgbClr val="008000"/>
              </a:solidFill>
              <a:highlight>
                <a:srgbClr val="E5F4F8"/>
              </a:highlight>
              <a:latin typeface="Consolas" panose="020B0609020204030204" pitchFamily="49" charset="0"/>
              <a:ea typeface="仿宋" panose="02010609060101010101" pitchFamily="49" charset="-122"/>
            </a:endParaRPr>
          </a:p>
          <a:p>
            <a:pPr>
              <a:lnSpc>
                <a:spcPct val="150000"/>
              </a:lnSpc>
            </a:pP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k = i / </a:t>
            </a: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(j);</a:t>
            </a:r>
            <a:endParaRPr lang="zh-CN" altLang="en-US" dirty="0">
              <a:highlight>
                <a:srgbClr val="E5F4F8"/>
              </a:highlight>
              <a:latin typeface="Consolas" panose="020B0609020204030204" pitchFamily="49" charset="0"/>
            </a:endParaRPr>
          </a:p>
        </p:txBody>
      </p:sp>
      <p:sp>
        <p:nvSpPr>
          <p:cNvPr id="8" name="矩形: 圆顶角 7"/>
          <p:cNvSpPr/>
          <p:nvPr/>
        </p:nvSpPr>
        <p:spPr>
          <a:xfrm>
            <a:off x="235132" y="1880226"/>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endParaRPr lang="zh-CN" altLang="en-US" sz="2000" dirty="0"/>
          </a:p>
        </p:txBody>
      </p:sp>
      <p:sp>
        <p:nvSpPr>
          <p:cNvPr id="17" name="矩形: 圆顶角 16"/>
          <p:cNvSpPr/>
          <p:nvPr/>
        </p:nvSpPr>
        <p:spPr>
          <a:xfrm>
            <a:off x="4718784" y="1880226"/>
            <a:ext cx="4190084"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提示</a:t>
            </a:r>
            <a:endParaRPr lang="zh-CN" altLang="en-US" sz="2000" dirty="0"/>
          </a:p>
        </p:txBody>
      </p:sp>
      <p:sp>
        <p:nvSpPr>
          <p:cNvPr id="18" name="矩形: 圆角 17"/>
          <p:cNvSpPr/>
          <p:nvPr/>
        </p:nvSpPr>
        <p:spPr>
          <a:xfrm>
            <a:off x="4718784" y="2307291"/>
            <a:ext cx="4190084" cy="30074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类型转换不会改变对象本身的值，如：</a:t>
            </a:r>
            <a:endParaRPr lang="en-US" altLang="zh-CN" sz="1600" dirty="0">
              <a:solidFill>
                <a:schemeClr val="tx1"/>
              </a:solidFill>
              <a:latin typeface="Consolas" panose="020B0609020204030204" pitchFamily="49" charset="0"/>
            </a:endParaRPr>
          </a:p>
          <a:p>
            <a:pPr>
              <a:lnSpc>
                <a:spcPct val="150000"/>
              </a:lnSpc>
              <a:buClr>
                <a:srgbClr val="151DC1"/>
              </a:buClr>
            </a:pPr>
            <a:endParaRPr lang="en-US" altLang="zh-CN" sz="1600" dirty="0">
              <a:solidFill>
                <a:schemeClr val="tx1"/>
              </a:solidFill>
              <a:latin typeface="Consolas" panose="020B0609020204030204" pitchFamily="49" charset="0"/>
            </a:endParaRPr>
          </a:p>
          <a:p>
            <a:pPr>
              <a:lnSpc>
                <a:spcPct val="150000"/>
              </a:lnSpc>
            </a:pPr>
            <a:r>
              <a:rPr lang="en-US" altLang="zh-CN" sz="1600" dirty="0">
                <a:solidFill>
                  <a:srgbClr val="0000FF"/>
                </a:solidFill>
                <a:latin typeface="Consolas" panose="020B0609020204030204" pitchFamily="49" charset="0"/>
              </a:rPr>
              <a:t>double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5.;</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将</a:t>
            </a:r>
            <a:r>
              <a:rPr lang="en-US" altLang="zh-CN" sz="1600" dirty="0" err="1">
                <a:solidFill>
                  <a:srgbClr val="008000"/>
                </a:solidFill>
                <a:latin typeface="Consolas" panose="020B0609020204030204" pitchFamily="49" charset="0"/>
                <a:ea typeface="仿宋" panose="02010609060101010101" pitchFamily="49" charset="-122"/>
              </a:rPr>
              <a:t>i</a:t>
            </a:r>
            <a:r>
              <a:rPr lang="zh-CN" altLang="en-US" sz="1600" dirty="0">
                <a:solidFill>
                  <a:srgbClr val="008000"/>
                </a:solidFill>
                <a:latin typeface="Consolas" panose="020B0609020204030204" pitchFamily="49" charset="0"/>
                <a:ea typeface="仿宋" panose="02010609060101010101" pitchFamily="49" charset="-122"/>
              </a:rPr>
              <a:t>的结果转化为</a:t>
            </a:r>
            <a:r>
              <a:rPr lang="en-US" altLang="zh-CN" sz="1600" dirty="0">
                <a:solidFill>
                  <a:srgbClr val="008000"/>
                </a:solidFill>
                <a:latin typeface="Consolas" panose="020B0609020204030204" pitchFamily="49" charset="0"/>
                <a:ea typeface="仿宋" panose="02010609060101010101" pitchFamily="49" charset="-122"/>
              </a:rPr>
              <a:t>int,</a:t>
            </a:r>
            <a:r>
              <a:rPr lang="zh-CN" altLang="en-US" sz="1600" dirty="0">
                <a:solidFill>
                  <a:srgbClr val="008000"/>
                </a:solidFill>
                <a:latin typeface="Consolas" panose="020B0609020204030204" pitchFamily="49" charset="0"/>
                <a:ea typeface="仿宋" panose="02010609060101010101" pitchFamily="49" charset="-122"/>
              </a:rPr>
              <a:t>但</a:t>
            </a:r>
            <a:r>
              <a:rPr lang="en-US" altLang="zh-CN" sz="1600" dirty="0" err="1">
                <a:solidFill>
                  <a:srgbClr val="008000"/>
                </a:solidFill>
                <a:latin typeface="Consolas" panose="020B0609020204030204" pitchFamily="49" charset="0"/>
                <a:ea typeface="仿宋" panose="02010609060101010101" pitchFamily="49" charset="-122"/>
              </a:rPr>
              <a:t>i</a:t>
            </a:r>
            <a:r>
              <a:rPr lang="zh-CN" altLang="en-US" sz="1600" dirty="0">
                <a:solidFill>
                  <a:srgbClr val="008000"/>
                </a:solidFill>
                <a:latin typeface="Consolas" panose="020B0609020204030204" pitchFamily="49" charset="0"/>
                <a:ea typeface="仿宋" panose="02010609060101010101" pitchFamily="49" charset="-122"/>
              </a:rPr>
              <a:t>的值不变</a:t>
            </a:r>
            <a:endParaRPr lang="zh-CN" altLang="en-US" sz="1600" dirty="0">
              <a:solidFill>
                <a:srgbClr val="008000"/>
              </a:solidFill>
              <a:latin typeface="Consolas" panose="020B0609020204030204" pitchFamily="49" charset="0"/>
              <a:ea typeface="仿宋" panose="02010609060101010101" pitchFamily="49" charset="-122"/>
            </a:endParaRPr>
          </a:p>
          <a:p>
            <a:pPr>
              <a:lnSpc>
                <a:spcPct val="150000"/>
              </a:lnSpc>
            </a:pP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k = </a:t>
            </a:r>
            <a:r>
              <a:rPr lang="en-US" altLang="zh-CN" sz="1600" dirty="0" err="1">
                <a:solidFill>
                  <a:srgbClr val="0000FF"/>
                </a:solidFill>
                <a:latin typeface="Consolas" panose="020B0609020204030204" pitchFamily="49" charset="0"/>
              </a:rPr>
              <a:t>static_cast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pPr>
              <a:lnSpc>
                <a:spcPct val="150000"/>
              </a:lnSpc>
            </a:pP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仿宋" panose="02010609060101010101" pitchFamily="49" charset="-122"/>
              </a:rPr>
              <a:t>强制将</a:t>
            </a:r>
            <a:r>
              <a:rPr lang="en-US" altLang="zh-CN" sz="1600" dirty="0" err="1">
                <a:solidFill>
                  <a:srgbClr val="008000"/>
                </a:solidFill>
                <a:latin typeface="Consolas" panose="020B0609020204030204" pitchFamily="49" charset="0"/>
                <a:ea typeface="仿宋" panose="02010609060101010101" pitchFamily="49" charset="-122"/>
              </a:rPr>
              <a:t>i</a:t>
            </a:r>
            <a:r>
              <a:rPr lang="zh-CN" altLang="en-US" sz="1600" dirty="0">
                <a:solidFill>
                  <a:srgbClr val="008000"/>
                </a:solidFill>
                <a:latin typeface="Consolas" panose="020B0609020204030204" pitchFamily="49" charset="0"/>
                <a:ea typeface="仿宋" panose="02010609060101010101" pitchFamily="49" charset="-122"/>
              </a:rPr>
              <a:t>的结果转化为</a:t>
            </a:r>
            <a:r>
              <a:rPr lang="en-US" altLang="zh-CN" sz="1600" dirty="0">
                <a:solidFill>
                  <a:srgbClr val="008000"/>
                </a:solidFill>
                <a:latin typeface="Consolas" panose="020B0609020204030204" pitchFamily="49" charset="0"/>
                <a:ea typeface="仿宋" panose="02010609060101010101" pitchFamily="49" charset="-122"/>
              </a:rPr>
              <a:t>int,</a:t>
            </a:r>
            <a:r>
              <a:rPr lang="zh-CN" altLang="en-US" sz="1600" dirty="0">
                <a:solidFill>
                  <a:srgbClr val="008000"/>
                </a:solidFill>
                <a:latin typeface="Consolas" panose="020B0609020204030204" pitchFamily="49" charset="0"/>
                <a:ea typeface="仿宋" panose="02010609060101010101" pitchFamily="49" charset="-122"/>
              </a:rPr>
              <a:t>但</a:t>
            </a:r>
            <a:r>
              <a:rPr lang="en-US" altLang="zh-CN" sz="1600" dirty="0" err="1">
                <a:solidFill>
                  <a:srgbClr val="008000"/>
                </a:solidFill>
                <a:latin typeface="Consolas" panose="020B0609020204030204" pitchFamily="49" charset="0"/>
                <a:ea typeface="仿宋" panose="02010609060101010101" pitchFamily="49" charset="-122"/>
              </a:rPr>
              <a:t>i</a:t>
            </a:r>
            <a:r>
              <a:rPr lang="zh-CN" altLang="en-US" sz="1600" dirty="0">
                <a:solidFill>
                  <a:srgbClr val="008000"/>
                </a:solidFill>
                <a:latin typeface="Consolas" panose="020B0609020204030204" pitchFamily="49" charset="0"/>
                <a:ea typeface="仿宋" panose="02010609060101010101" pitchFamily="49" charset="-122"/>
              </a:rPr>
              <a:t>的值不变</a:t>
            </a:r>
            <a:endParaRPr lang="zh-CN" altLang="en-US" sz="1600" dirty="0">
              <a:latin typeface="Consolas" panose="020B0609020204030204" pitchFamily="49" charset="0"/>
            </a:endParaRPr>
          </a:p>
          <a:p>
            <a:pPr>
              <a:lnSpc>
                <a:spcPct val="150000"/>
              </a:lnSpc>
              <a:buClr>
                <a:srgbClr val="151DC1"/>
              </a:buClr>
            </a:pPr>
            <a:endParaRPr lang="zh-CN" altLang="en-US" sz="1600" dirty="0">
              <a:solidFill>
                <a:schemeClr val="tx1"/>
              </a:solidFill>
              <a:latin typeface="Consolas" panose="020B0609020204030204" pitchFamily="49" charset="0"/>
            </a:endParaRPr>
          </a:p>
        </p:txBody>
      </p:sp>
      <p:sp>
        <p:nvSpPr>
          <p:cNvPr id="13" name="文本框 12"/>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显式转换</a:t>
            </a:r>
            <a:endParaRPr lang="zh-CN" altLang="en-US" b="1" dirty="0">
              <a:solidFill>
                <a:schemeClr val="bg1"/>
              </a:solidFill>
            </a:endParaRPr>
          </a:p>
        </p:txBody>
      </p:sp>
      <p:sp>
        <p:nvSpPr>
          <p:cNvPr id="3" name="矩形 2"/>
          <p:cNvSpPr/>
          <p:nvPr/>
        </p:nvSpPr>
        <p:spPr>
          <a:xfrm>
            <a:off x="889411" y="1284737"/>
            <a:ext cx="2262158" cy="369332"/>
          </a:xfrm>
          <a:prstGeom prst="rect">
            <a:avLst/>
          </a:prstGeom>
        </p:spPr>
        <p:txBody>
          <a:bodyPr wrap="none">
            <a:spAutoFit/>
          </a:bodyPr>
          <a:lstStyle/>
          <a:p>
            <a:r>
              <a:rPr lang="zh-CN" altLang="en-US" dirty="0">
                <a:solidFill>
                  <a:srgbClr val="0000FF"/>
                </a:solidFill>
                <a:latin typeface="MicrosoftYaHei"/>
              </a:rPr>
              <a:t>其他的类型转换方式</a:t>
            </a:r>
            <a:endParaRPr lang="zh-CN" altLang="en-US" dirty="0"/>
          </a:p>
        </p:txBody>
      </p:sp>
      <p:sp>
        <p:nvSpPr>
          <p:cNvPr id="9"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3327441" y="1406010"/>
            <a:ext cx="2236510" cy="707886"/>
          </a:xfrm>
          <a:prstGeom prst="rect">
            <a:avLst/>
          </a:prstGeom>
        </p:spPr>
        <p:txBody>
          <a:bodyPr wrap="none">
            <a:spAutoFit/>
          </a:bodyPr>
          <a:lstStyle/>
          <a:p>
            <a:r>
              <a:rPr lang="zh-CN" altLang="en-US" sz="4000" dirty="0">
                <a:latin typeface="MicrosoftYaHei"/>
              </a:rPr>
              <a:t>本章结束</a:t>
            </a:r>
            <a:endParaRPr lang="zh-CN" altLang="en-US" sz="4000" dirty="0"/>
          </a:p>
        </p:txBody>
      </p:sp>
      <p:sp>
        <p:nvSpPr>
          <p:cNvPr id="6" name="矩形: 圆顶角 5"/>
          <p:cNvSpPr/>
          <p:nvPr/>
        </p:nvSpPr>
        <p:spPr>
          <a:xfrm>
            <a:off x="864394" y="235074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课后作业</a:t>
            </a:r>
            <a:endParaRPr lang="zh-CN" altLang="en-US" sz="2000" dirty="0"/>
          </a:p>
        </p:txBody>
      </p:sp>
      <p:sp>
        <p:nvSpPr>
          <p:cNvPr id="7" name="矩形: 圆角 17"/>
          <p:cNvSpPr/>
          <p:nvPr/>
        </p:nvSpPr>
        <p:spPr>
          <a:xfrm>
            <a:off x="864394" y="284273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rPr>
              <a:t>习题</a:t>
            </a:r>
            <a:endParaRPr lang="zh-CN" altLang="en-US" dirty="0">
              <a:solidFill>
                <a:schemeClr val="tx1"/>
              </a:solidFill>
              <a:latin typeface="Consolas" panose="020B0609020204030204" pitchFamily="49" charset="0"/>
            </a:endParaRPr>
          </a:p>
        </p:txBody>
      </p:sp>
      <p:sp>
        <p:nvSpPr>
          <p:cNvPr id="8" name="矩形: 圆顶角 7"/>
          <p:cNvSpPr/>
          <p:nvPr/>
        </p:nvSpPr>
        <p:spPr>
          <a:xfrm>
            <a:off x="864394" y="393189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上机练习</a:t>
            </a:r>
            <a:endParaRPr lang="zh-CN" altLang="en-US" sz="2000" dirty="0"/>
          </a:p>
        </p:txBody>
      </p:sp>
      <p:sp>
        <p:nvSpPr>
          <p:cNvPr id="9" name="矩形: 圆角 17"/>
          <p:cNvSpPr/>
          <p:nvPr/>
        </p:nvSpPr>
        <p:spPr>
          <a:xfrm>
            <a:off x="864394" y="4423881"/>
            <a:ext cx="7522369" cy="4623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实验指导书：第二章</a:t>
            </a:r>
            <a:endParaRPr lang="zh-CN" altLang="en-US"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sp>
        <p:nvSpPr>
          <p:cNvPr id="9" name="矩形: 圆顶角 8"/>
          <p:cNvSpPr/>
          <p:nvPr/>
        </p:nvSpPr>
        <p:spPr>
          <a:xfrm>
            <a:off x="219974" y="1875599"/>
            <a:ext cx="8704052" cy="577651"/>
          </a:xfrm>
          <a:prstGeom prst="round2SameRect">
            <a:avLst>
              <a:gd name="adj1" fmla="val 20076"/>
              <a:gd name="adj2" fmla="val 0"/>
            </a:avLst>
          </a:prstGeom>
          <a:solidFill>
            <a:srgbClr val="262686">
              <a:alpha val="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FF"/>
                </a:solidFill>
              </a:rPr>
              <a:t>关键字</a:t>
            </a:r>
            <a:endParaRPr lang="zh-CN" altLang="en-US" sz="2400" dirty="0">
              <a:solidFill>
                <a:srgbClr val="0000FF"/>
              </a:solidFill>
            </a:endParaRPr>
          </a:p>
        </p:txBody>
      </p:sp>
      <p:sp>
        <p:nvSpPr>
          <p:cNvPr id="10" name="矩形: 圆角 17"/>
          <p:cNvSpPr/>
          <p:nvPr/>
        </p:nvSpPr>
        <p:spPr>
          <a:xfrm>
            <a:off x="219974" y="2710108"/>
            <a:ext cx="8704052" cy="22015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alpha val="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200000"/>
              </a:lnSpc>
              <a:buClr>
                <a:srgbClr val="151DC1"/>
              </a:buClr>
              <a:buFont typeface="Wingdings" panose="05000000000000000000" pitchFamily="2" charset="2"/>
              <a:buChar char="l"/>
            </a:pPr>
            <a:r>
              <a:rPr lang="en-US" altLang="zh-CN" sz="2400" dirty="0">
                <a:solidFill>
                  <a:schemeClr val="tx1"/>
                </a:solidFill>
                <a:latin typeface="Consolas" panose="020B0609020204030204" pitchFamily="49" charset="0"/>
              </a:rPr>
              <a:t>C++ </a:t>
            </a:r>
            <a:r>
              <a:rPr lang="zh-CN" altLang="en-US" sz="2400" dirty="0">
                <a:solidFill>
                  <a:schemeClr val="tx1"/>
                </a:solidFill>
                <a:latin typeface="Consolas" panose="020B0609020204030204" pitchFamily="49" charset="0"/>
              </a:rPr>
              <a:t>语言定义的一些供自身使用、且有特殊含义的英文单词</a:t>
            </a:r>
            <a:endParaRPr lang="zh-CN" altLang="en-US" sz="2400" dirty="0">
              <a:solidFill>
                <a:schemeClr val="tx1"/>
              </a:solidFill>
              <a:latin typeface="Consolas" panose="020B0609020204030204" pitchFamily="49" charset="0"/>
            </a:endParaRPr>
          </a:p>
          <a:p>
            <a:pPr marL="342900" indent="-342900">
              <a:lnSpc>
                <a:spcPct val="200000"/>
              </a:lnSpc>
              <a:buClr>
                <a:srgbClr val="151DC1"/>
              </a:buClr>
              <a:buFont typeface="Wingdings" panose="05000000000000000000" pitchFamily="2" charset="2"/>
              <a:buChar char="l"/>
            </a:pPr>
            <a:r>
              <a:rPr lang="zh-CN" altLang="en-US" sz="2400" dirty="0">
                <a:solidFill>
                  <a:schemeClr val="tx1"/>
                </a:solidFill>
                <a:latin typeface="Consolas" panose="020B0609020204030204" pitchFamily="49" charset="0"/>
              </a:rPr>
              <a:t>关键字不能用作</a:t>
            </a:r>
            <a:r>
              <a:rPr lang="zh-CN" altLang="en-US" sz="2400" dirty="0">
                <a:solidFill>
                  <a:srgbClr val="FF0000"/>
                </a:solidFill>
                <a:latin typeface="Consolas" panose="020B0609020204030204" pitchFamily="49" charset="0"/>
              </a:rPr>
              <a:t>用户自定义标识符</a:t>
            </a:r>
            <a:endParaRPr lang="zh-CN" altLang="en-US" sz="2400" dirty="0">
              <a:solidFill>
                <a:srgbClr val="FF0000"/>
              </a:solidFill>
              <a:latin typeface="Consolas" panose="020B0609020204030204" pitchFamily="49" charset="0"/>
            </a:endParaRPr>
          </a:p>
          <a:p>
            <a:pPr marL="342900" indent="-342900">
              <a:lnSpc>
                <a:spcPct val="200000"/>
              </a:lnSpc>
              <a:buClr>
                <a:srgbClr val="151DC1"/>
              </a:buClr>
              <a:buFont typeface="Wingdings" panose="05000000000000000000" pitchFamily="2" charset="2"/>
              <a:buChar char="l"/>
            </a:pPr>
            <a:r>
              <a:rPr lang="zh-CN" altLang="en-US" sz="2400" dirty="0">
                <a:solidFill>
                  <a:schemeClr val="tx1"/>
                </a:solidFill>
                <a:latin typeface="Consolas" panose="020B0609020204030204" pitchFamily="49" charset="0"/>
              </a:rPr>
              <a:t>关键字全部由</a:t>
            </a:r>
            <a:r>
              <a:rPr lang="zh-CN" altLang="en-US" sz="2400" dirty="0">
                <a:solidFill>
                  <a:srgbClr val="FF0000"/>
                </a:solidFill>
                <a:latin typeface="Consolas" panose="020B0609020204030204" pitchFamily="49" charset="0"/>
              </a:rPr>
              <a:t>小写字母</a:t>
            </a:r>
            <a:r>
              <a:rPr lang="zh-CN" altLang="en-US" sz="2400" dirty="0">
                <a:solidFill>
                  <a:schemeClr val="tx1"/>
                </a:solidFill>
                <a:latin typeface="Consolas" panose="020B0609020204030204" pitchFamily="49" charset="0"/>
              </a:rPr>
              <a:t>组成</a:t>
            </a:r>
            <a:endParaRPr lang="zh-CN" altLang="en-US" sz="2400" dirty="0">
              <a:solidFill>
                <a:schemeClr val="tx1"/>
              </a:solidFill>
              <a:latin typeface="Consolas" panose="020B0609020204030204" pitchFamily="49" charset="0"/>
            </a:endParaRPr>
          </a:p>
        </p:txBody>
      </p:sp>
      <p:sp>
        <p:nvSpPr>
          <p:cNvPr id="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61806" y="1509329"/>
            <a:ext cx="8153544" cy="4351338"/>
          </a:xfrm>
          <a:ln>
            <a:solidFill>
              <a:srgbClr val="00B0F0"/>
            </a:solidFill>
          </a:ln>
        </p:spPr>
        <p:txBody>
          <a:bodyPr>
            <a:normAutofit fontScale="55000" lnSpcReduction="20000"/>
          </a:bodyPr>
          <a:lstStyle/>
          <a:p>
            <a:pPr>
              <a:buFont typeface="Wingdings" panose="05000000000000000000" pitchFamily="2" charset="2"/>
              <a:buChar char="l"/>
            </a:pPr>
            <a:r>
              <a:rPr lang="en-US" altLang="zh-CN" sz="2700" dirty="0"/>
              <a:t>alignas</a:t>
            </a:r>
            <a:r>
              <a:rPr lang="en-US" altLang="zh-CN" dirty="0"/>
              <a:t> </a:t>
            </a:r>
            <a:endParaRPr lang="en-US" altLang="zh-CN" sz="1100" dirty="0"/>
          </a:p>
          <a:p>
            <a:r>
              <a:rPr lang="en-US" altLang="zh-CN" dirty="0">
                <a:solidFill>
                  <a:srgbClr val="FF0000"/>
                </a:solidFill>
              </a:rPr>
              <a:t>break</a:t>
            </a:r>
            <a:endParaRPr lang="en-US" altLang="zh-CN" dirty="0">
              <a:solidFill>
                <a:srgbClr val="FF0000"/>
              </a:solidFill>
            </a:endParaRPr>
          </a:p>
          <a:p>
            <a:pPr>
              <a:buFont typeface="Wingdings" panose="05000000000000000000" pitchFamily="2" charset="2"/>
              <a:buChar char="l"/>
            </a:pPr>
            <a:r>
              <a:rPr lang="en-US" altLang="zh-CN" dirty="0"/>
              <a:t>char32_t </a:t>
            </a:r>
            <a:endParaRPr lang="en-US" altLang="zh-CN" dirty="0"/>
          </a:p>
          <a:p>
            <a:r>
              <a:rPr lang="en-US" altLang="zh-CN" dirty="0">
                <a:solidFill>
                  <a:srgbClr val="FF0000"/>
                </a:solidFill>
              </a:rPr>
              <a:t>continue</a:t>
            </a:r>
            <a:r>
              <a:rPr lang="en-US" altLang="zh-CN" dirty="0"/>
              <a:t> </a:t>
            </a:r>
            <a:endParaRPr lang="en-US" altLang="zh-CN" dirty="0"/>
          </a:p>
          <a:p>
            <a:r>
              <a:rPr lang="en-US" altLang="zh-CN" dirty="0">
                <a:solidFill>
                  <a:srgbClr val="FF0000"/>
                </a:solidFill>
              </a:rPr>
              <a:t>double</a:t>
            </a:r>
            <a:endParaRPr lang="en-US" altLang="zh-CN" dirty="0">
              <a:solidFill>
                <a:srgbClr val="FF0000"/>
              </a:solidFill>
            </a:endParaRPr>
          </a:p>
          <a:p>
            <a:pPr>
              <a:buFont typeface="Wingdings" panose="05000000000000000000" pitchFamily="2" charset="2"/>
              <a:buChar char="n"/>
            </a:pPr>
            <a:r>
              <a:rPr lang="en-US" altLang="zh-CN" dirty="0"/>
              <a:t>export</a:t>
            </a:r>
            <a:endParaRPr lang="en-US" altLang="zh-CN" dirty="0"/>
          </a:p>
          <a:p>
            <a:r>
              <a:rPr lang="en-US" altLang="zh-CN" dirty="0"/>
              <a:t>friend</a:t>
            </a:r>
            <a:endParaRPr lang="en-US" altLang="zh-CN" dirty="0"/>
          </a:p>
          <a:p>
            <a:r>
              <a:rPr lang="en-US" altLang="zh-CN" dirty="0">
                <a:solidFill>
                  <a:srgbClr val="FF0000"/>
                </a:solidFill>
              </a:rPr>
              <a:t>long</a:t>
            </a:r>
            <a:endParaRPr lang="en-US" altLang="zh-CN" dirty="0">
              <a:solidFill>
                <a:srgbClr val="FF0000"/>
              </a:solidFill>
            </a:endParaRPr>
          </a:p>
          <a:p>
            <a:pPr>
              <a:buFont typeface="Wingdings" panose="05000000000000000000" pitchFamily="2" charset="2"/>
              <a:buChar char="l"/>
            </a:pPr>
            <a:r>
              <a:rPr lang="en-US" altLang="zh-CN" dirty="0"/>
              <a:t>nullptr</a:t>
            </a:r>
            <a:endParaRPr lang="en-US" altLang="zh-CN" dirty="0"/>
          </a:p>
          <a:p>
            <a:pPr>
              <a:buFont typeface="Wingdings" panose="05000000000000000000" pitchFamily="2" charset="2"/>
              <a:buChar char="u"/>
            </a:pPr>
            <a:r>
              <a:rPr lang="en-US" altLang="zh-CN" dirty="0"/>
              <a:t>register</a:t>
            </a:r>
            <a:endParaRPr lang="en-US" altLang="zh-CN" dirty="0"/>
          </a:p>
          <a:p>
            <a:pPr>
              <a:buFont typeface="Wingdings" panose="05000000000000000000" pitchFamily="2" charset="2"/>
              <a:buChar char="n"/>
            </a:pPr>
            <a:r>
              <a:rPr lang="en-US" altLang="zh-CN" dirty="0">
                <a:solidFill>
                  <a:srgbClr val="FF0000"/>
                </a:solidFill>
              </a:rPr>
              <a:t>sizeof</a:t>
            </a:r>
            <a:endParaRPr lang="en-US" altLang="zh-CN" dirty="0">
              <a:solidFill>
                <a:srgbClr val="FF0000"/>
              </a:solidFill>
            </a:endParaRPr>
          </a:p>
          <a:p>
            <a:r>
              <a:rPr lang="en-US" altLang="zh-CN" dirty="0">
                <a:solidFill>
                  <a:srgbClr val="FF0000"/>
                </a:solidFill>
              </a:rPr>
              <a:t>switch </a:t>
            </a:r>
            <a:endParaRPr lang="en-US" altLang="zh-CN" dirty="0">
              <a:solidFill>
                <a:srgbClr val="FF0000"/>
              </a:solidFill>
            </a:endParaRPr>
          </a:p>
          <a:p>
            <a:r>
              <a:rPr lang="en-US" altLang="zh-CN" dirty="0">
                <a:solidFill>
                  <a:srgbClr val="FF0000"/>
                </a:solidFill>
              </a:rPr>
              <a:t>true</a:t>
            </a:r>
            <a:endParaRPr lang="en-US" altLang="zh-CN" dirty="0">
              <a:solidFill>
                <a:srgbClr val="FF0000"/>
              </a:solidFill>
            </a:endParaRPr>
          </a:p>
          <a:p>
            <a:r>
              <a:rPr lang="en-US" altLang="zh-CN" dirty="0"/>
              <a:t>union</a:t>
            </a:r>
            <a:endParaRPr lang="en-US" altLang="zh-CN" dirty="0"/>
          </a:p>
          <a:p>
            <a:r>
              <a:rPr lang="en-US" altLang="zh-CN" dirty="0"/>
              <a:t>volatile</a:t>
            </a:r>
            <a:endParaRPr lang="zh-CN" altLang="en-US" dirty="0"/>
          </a:p>
        </p:txBody>
      </p:sp>
      <p:sp>
        <p:nvSpPr>
          <p:cNvPr id="8" name="内容占位符 3"/>
          <p:cNvSpPr txBox="1"/>
          <p:nvPr/>
        </p:nvSpPr>
        <p:spPr>
          <a:xfrm>
            <a:off x="1963271" y="1509329"/>
            <a:ext cx="5051483"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en-US" altLang="zh-CN" dirty="0"/>
              <a:t>alignof</a:t>
            </a:r>
            <a:endParaRPr lang="en-US" altLang="zh-CN" dirty="0"/>
          </a:p>
          <a:p>
            <a:r>
              <a:rPr lang="en-US" altLang="zh-CN" dirty="0">
                <a:solidFill>
                  <a:srgbClr val="FF0000"/>
                </a:solidFill>
              </a:rPr>
              <a:t>case</a:t>
            </a:r>
            <a:endParaRPr lang="en-US" altLang="zh-CN" dirty="0">
              <a:solidFill>
                <a:srgbClr val="FF0000"/>
              </a:solidFill>
            </a:endParaRPr>
          </a:p>
          <a:p>
            <a:pPr>
              <a:buFont typeface="Wingdings" panose="05000000000000000000" pitchFamily="2" charset="2"/>
              <a:buChar char="n"/>
            </a:pPr>
            <a:r>
              <a:rPr lang="en-US" altLang="zh-CN" dirty="0"/>
              <a:t>class</a:t>
            </a:r>
            <a:endParaRPr lang="en-US" altLang="zh-CN" dirty="0"/>
          </a:p>
          <a:p>
            <a:pPr>
              <a:buFont typeface="Wingdings" panose="05000000000000000000" pitchFamily="2" charset="2"/>
              <a:buChar char="l"/>
            </a:pPr>
            <a:r>
              <a:rPr lang="en-US" altLang="zh-CN" dirty="0"/>
              <a:t>decltype</a:t>
            </a:r>
            <a:endParaRPr lang="en-US" altLang="zh-CN" dirty="0"/>
          </a:p>
          <a:p>
            <a:r>
              <a:rPr lang="en-US" altLang="zh-CN" dirty="0" err="1"/>
              <a:t>dynamic_cast</a:t>
            </a:r>
            <a:endParaRPr lang="en-US" altLang="zh-CN" dirty="0"/>
          </a:p>
          <a:p>
            <a:pPr>
              <a:buFont typeface="Wingdings" panose="05000000000000000000" pitchFamily="2" charset="2"/>
              <a:buChar char="n"/>
            </a:pPr>
            <a:r>
              <a:rPr lang="en-US" altLang="zh-CN" dirty="0"/>
              <a:t>extern</a:t>
            </a:r>
            <a:endParaRPr lang="en-US" altLang="zh-CN" dirty="0"/>
          </a:p>
          <a:p>
            <a:r>
              <a:rPr lang="en-US" altLang="zh-CN" dirty="0">
                <a:solidFill>
                  <a:srgbClr val="FF0000"/>
                </a:solidFill>
              </a:rPr>
              <a:t>if</a:t>
            </a:r>
            <a:r>
              <a:rPr lang="en-US" altLang="zh-CN" dirty="0"/>
              <a:t>  </a:t>
            </a:r>
            <a:endParaRPr lang="en-US" altLang="zh-CN" dirty="0"/>
          </a:p>
          <a:p>
            <a:pPr>
              <a:buFont typeface="Wingdings" panose="05000000000000000000" pitchFamily="2" charset="2"/>
              <a:buChar char="n"/>
            </a:pPr>
            <a:r>
              <a:rPr lang="en-US" altLang="zh-CN" dirty="0"/>
              <a:t>mutable</a:t>
            </a:r>
            <a:endParaRPr lang="en-US" altLang="zh-CN" dirty="0"/>
          </a:p>
          <a:p>
            <a:r>
              <a:rPr lang="en-US" altLang="zh-CN" dirty="0"/>
              <a:t>operator</a:t>
            </a:r>
            <a:endParaRPr lang="en-US" altLang="zh-CN" dirty="0"/>
          </a:p>
          <a:p>
            <a:r>
              <a:rPr lang="en-US" altLang="zh-CN" dirty="0" err="1"/>
              <a:t>reinterpret_cast</a:t>
            </a:r>
            <a:endParaRPr lang="en-US" altLang="zh-CN" dirty="0"/>
          </a:p>
          <a:p>
            <a:r>
              <a:rPr lang="en-US" altLang="zh-CN" dirty="0"/>
              <a:t>static </a:t>
            </a:r>
            <a:endParaRPr lang="en-US" altLang="zh-CN" dirty="0"/>
          </a:p>
          <a:p>
            <a:r>
              <a:rPr lang="en-US" altLang="zh-CN" dirty="0"/>
              <a:t>template </a:t>
            </a:r>
            <a:endParaRPr lang="en-US" altLang="zh-CN" dirty="0"/>
          </a:p>
          <a:p>
            <a:r>
              <a:rPr lang="en-US" altLang="zh-CN" dirty="0"/>
              <a:t>try  </a:t>
            </a:r>
            <a:endParaRPr lang="en-US" altLang="zh-CN" dirty="0"/>
          </a:p>
          <a:p>
            <a:r>
              <a:rPr lang="en-US" altLang="zh-CN" dirty="0">
                <a:solidFill>
                  <a:srgbClr val="FF0000"/>
                </a:solidFill>
              </a:rPr>
              <a:t>unsigned </a:t>
            </a:r>
            <a:r>
              <a:rPr lang="en-US" altLang="zh-CN" dirty="0"/>
              <a:t> </a:t>
            </a:r>
            <a:endParaRPr lang="en-US" altLang="zh-CN" dirty="0"/>
          </a:p>
          <a:p>
            <a:r>
              <a:rPr lang="en-US" altLang="zh-CN" dirty="0" err="1"/>
              <a:t>wchar_t</a:t>
            </a:r>
            <a:r>
              <a:rPr lang="en-US" altLang="zh-CN" dirty="0"/>
              <a:t>  </a:t>
            </a:r>
            <a:endParaRPr lang="zh-CN" altLang="en-US" dirty="0"/>
          </a:p>
        </p:txBody>
      </p:sp>
      <p:sp>
        <p:nvSpPr>
          <p:cNvPr id="9" name="内容占位符 3"/>
          <p:cNvSpPr txBox="1"/>
          <p:nvPr/>
        </p:nvSpPr>
        <p:spPr>
          <a:xfrm>
            <a:off x="3932209" y="1509329"/>
            <a:ext cx="1541274"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asm</a:t>
            </a:r>
            <a:endParaRPr lang="en-US" altLang="zh-CN" dirty="0"/>
          </a:p>
          <a:p>
            <a:r>
              <a:rPr lang="en-US" altLang="zh-CN" dirty="0"/>
              <a:t>catch </a:t>
            </a:r>
            <a:endParaRPr lang="en-US" altLang="zh-CN" dirty="0"/>
          </a:p>
          <a:p>
            <a:r>
              <a:rPr lang="en-US" altLang="zh-CN" dirty="0">
                <a:solidFill>
                  <a:srgbClr val="FF0000"/>
                </a:solidFill>
              </a:rPr>
              <a:t>const </a:t>
            </a:r>
            <a:endParaRPr lang="en-US" altLang="zh-CN" dirty="0">
              <a:solidFill>
                <a:srgbClr val="FF0000"/>
              </a:solidFill>
            </a:endParaRPr>
          </a:p>
          <a:p>
            <a:pPr>
              <a:buFont typeface="Wingdings" panose="05000000000000000000" pitchFamily="2" charset="2"/>
              <a:buChar char="n"/>
            </a:pPr>
            <a:r>
              <a:rPr lang="en-US" altLang="zh-CN" dirty="0">
                <a:solidFill>
                  <a:srgbClr val="FF0000"/>
                </a:solidFill>
              </a:rPr>
              <a:t>default</a:t>
            </a:r>
            <a:endParaRPr lang="en-US" altLang="zh-CN" dirty="0">
              <a:solidFill>
                <a:srgbClr val="FF0000"/>
              </a:solidFill>
            </a:endParaRPr>
          </a:p>
          <a:p>
            <a:r>
              <a:rPr lang="en-US" altLang="zh-CN" dirty="0">
                <a:solidFill>
                  <a:srgbClr val="FF0000"/>
                </a:solidFill>
              </a:rPr>
              <a:t>else </a:t>
            </a:r>
            <a:endParaRPr lang="en-US" altLang="zh-CN" dirty="0">
              <a:solidFill>
                <a:srgbClr val="FF0000"/>
              </a:solidFill>
            </a:endParaRPr>
          </a:p>
          <a:p>
            <a:r>
              <a:rPr lang="en-US" altLang="zh-CN" dirty="0">
                <a:solidFill>
                  <a:srgbClr val="FF0000"/>
                </a:solidFill>
              </a:rPr>
              <a:t>false</a:t>
            </a:r>
            <a:endParaRPr lang="en-US" altLang="zh-CN" dirty="0">
              <a:solidFill>
                <a:srgbClr val="FF0000"/>
              </a:solidFill>
            </a:endParaRPr>
          </a:p>
          <a:p>
            <a:r>
              <a:rPr lang="en-US" altLang="zh-CN" dirty="0" err="1"/>
              <a:t>goto</a:t>
            </a:r>
            <a:endParaRPr lang="en-US" altLang="zh-CN" dirty="0"/>
          </a:p>
          <a:p>
            <a:r>
              <a:rPr lang="en-US" altLang="zh-CN" dirty="0"/>
              <a:t>namespace</a:t>
            </a:r>
            <a:endParaRPr lang="en-US" altLang="zh-CN" dirty="0"/>
          </a:p>
          <a:p>
            <a:r>
              <a:rPr lang="en-US" altLang="zh-CN" dirty="0"/>
              <a:t>private</a:t>
            </a:r>
            <a:endParaRPr lang="en-US" altLang="zh-CN" dirty="0"/>
          </a:p>
          <a:p>
            <a:r>
              <a:rPr lang="en-US" altLang="zh-CN" dirty="0">
                <a:solidFill>
                  <a:srgbClr val="FF0000"/>
                </a:solidFill>
              </a:rPr>
              <a:t>return</a:t>
            </a:r>
            <a:endParaRPr lang="en-US" altLang="zh-CN" dirty="0">
              <a:solidFill>
                <a:srgbClr val="FF0000"/>
              </a:solidFill>
            </a:endParaRPr>
          </a:p>
          <a:p>
            <a:r>
              <a:rPr lang="en-US" altLang="zh-CN" dirty="0" err="1"/>
              <a:t>static_cast</a:t>
            </a:r>
            <a:endParaRPr lang="en-US" altLang="zh-CN" dirty="0"/>
          </a:p>
          <a:p>
            <a:r>
              <a:rPr lang="en-US" altLang="zh-CN" dirty="0"/>
              <a:t>this</a:t>
            </a:r>
            <a:endParaRPr lang="en-US" altLang="zh-CN" dirty="0"/>
          </a:p>
          <a:p>
            <a:r>
              <a:rPr lang="en-US" altLang="zh-CN" dirty="0"/>
              <a:t>typedef</a:t>
            </a:r>
            <a:endParaRPr lang="en-US" altLang="zh-CN" dirty="0"/>
          </a:p>
          <a:p>
            <a:pPr>
              <a:buFont typeface="Wingdings" panose="05000000000000000000" pitchFamily="2" charset="2"/>
              <a:buChar char="n"/>
            </a:pPr>
            <a:r>
              <a:rPr lang="en-US" altLang="zh-CN" dirty="0">
                <a:solidFill>
                  <a:srgbClr val="FF0000"/>
                </a:solidFill>
              </a:rPr>
              <a:t>using</a:t>
            </a:r>
            <a:endParaRPr lang="en-US" altLang="zh-CN" dirty="0">
              <a:solidFill>
                <a:srgbClr val="FF0000"/>
              </a:solidFill>
            </a:endParaRPr>
          </a:p>
          <a:p>
            <a:r>
              <a:rPr lang="en-US" altLang="zh-CN" dirty="0">
                <a:solidFill>
                  <a:srgbClr val="FF0000"/>
                </a:solidFill>
              </a:rPr>
              <a:t>while</a:t>
            </a:r>
            <a:endParaRPr lang="zh-CN" altLang="en-US" dirty="0">
              <a:solidFill>
                <a:srgbClr val="FF0000"/>
              </a:solidFill>
            </a:endParaRPr>
          </a:p>
        </p:txBody>
      </p:sp>
      <p:sp>
        <p:nvSpPr>
          <p:cNvPr id="10" name="内容占位符 3"/>
          <p:cNvSpPr txBox="1"/>
          <p:nvPr/>
        </p:nvSpPr>
        <p:spPr>
          <a:xfrm>
            <a:off x="5473482" y="1509329"/>
            <a:ext cx="1654724"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dirty="0"/>
              <a:t>auto</a:t>
            </a:r>
            <a:endParaRPr lang="en-US" altLang="zh-CN" dirty="0"/>
          </a:p>
          <a:p>
            <a:pPr>
              <a:buFont typeface="Wingdings" panose="05000000000000000000" pitchFamily="2" charset="2"/>
              <a:buChar char="l"/>
            </a:pPr>
            <a:r>
              <a:rPr lang="en-US" altLang="zh-CN" dirty="0"/>
              <a:t>char16_t </a:t>
            </a:r>
            <a:endParaRPr lang="en-US" altLang="zh-CN" dirty="0"/>
          </a:p>
          <a:p>
            <a:pPr>
              <a:buFont typeface="Wingdings" panose="05000000000000000000" pitchFamily="2" charset="2"/>
              <a:buChar char="l"/>
            </a:pPr>
            <a:r>
              <a:rPr lang="en-US" altLang="zh-CN" dirty="0"/>
              <a:t>constexpr </a:t>
            </a:r>
            <a:endParaRPr lang="en-US" altLang="zh-CN" dirty="0"/>
          </a:p>
          <a:p>
            <a:pPr>
              <a:buFont typeface="Wingdings" panose="05000000000000000000" pitchFamily="2" charset="2"/>
              <a:buChar char="n"/>
            </a:pPr>
            <a:r>
              <a:rPr lang="en-US" altLang="zh-CN" dirty="0"/>
              <a:t>deletey</a:t>
            </a:r>
            <a:endParaRPr lang="en-US" altLang="zh-CN" dirty="0"/>
          </a:p>
          <a:p>
            <a:r>
              <a:rPr lang="en-US" altLang="zh-CN" dirty="0" err="1"/>
              <a:t>enum</a:t>
            </a:r>
            <a:r>
              <a:rPr lang="en-US" altLang="zh-CN" dirty="0"/>
              <a:t> </a:t>
            </a:r>
            <a:endParaRPr lang="en-US" altLang="zh-CN" dirty="0"/>
          </a:p>
          <a:p>
            <a:r>
              <a:rPr lang="en-US" altLang="zh-CN" dirty="0">
                <a:solidFill>
                  <a:srgbClr val="FF0000"/>
                </a:solidFill>
              </a:rPr>
              <a:t>float</a:t>
            </a:r>
            <a:endParaRPr lang="en-US" altLang="zh-CN" dirty="0">
              <a:solidFill>
                <a:srgbClr val="FF0000"/>
              </a:solidFill>
            </a:endParaRPr>
          </a:p>
          <a:p>
            <a:pPr>
              <a:buFont typeface="Wingdings" panose="05000000000000000000" pitchFamily="2" charset="2"/>
              <a:buChar char="n"/>
            </a:pPr>
            <a:r>
              <a:rPr lang="en-US" altLang="zh-CN" dirty="0"/>
              <a:t>inline</a:t>
            </a:r>
            <a:endParaRPr lang="en-US" altLang="zh-CN" dirty="0"/>
          </a:p>
          <a:p>
            <a:pPr>
              <a:buFont typeface="Wingdings" panose="05000000000000000000" pitchFamily="2" charset="2"/>
              <a:buChar char="l"/>
            </a:pPr>
            <a:r>
              <a:rPr lang="en-US" altLang="zh-CN" dirty="0"/>
              <a:t>noexcept</a:t>
            </a:r>
            <a:endParaRPr lang="en-US" altLang="zh-CN" dirty="0"/>
          </a:p>
          <a:p>
            <a:r>
              <a:rPr lang="en-US" altLang="zh-CN" dirty="0"/>
              <a:t>protected</a:t>
            </a:r>
            <a:endParaRPr lang="en-US" altLang="zh-CN" dirty="0"/>
          </a:p>
          <a:p>
            <a:r>
              <a:rPr lang="en-US" altLang="zh-CN" dirty="0">
                <a:solidFill>
                  <a:srgbClr val="FF0000"/>
                </a:solidFill>
              </a:rPr>
              <a:t>short</a:t>
            </a:r>
            <a:endParaRPr lang="en-US" altLang="zh-CN" dirty="0">
              <a:solidFill>
                <a:srgbClr val="FF0000"/>
              </a:solidFill>
            </a:endParaRPr>
          </a:p>
          <a:p>
            <a:pPr>
              <a:buFont typeface="Wingdings" panose="05000000000000000000" pitchFamily="2" charset="2"/>
              <a:buChar char="l"/>
            </a:pPr>
            <a:r>
              <a:rPr lang="en-US" altLang="zh-CN" dirty="0"/>
              <a:t>static_assert</a:t>
            </a:r>
            <a:endParaRPr lang="en-US" altLang="zh-CN" dirty="0"/>
          </a:p>
          <a:p>
            <a:pPr>
              <a:buFont typeface="Wingdings" panose="05000000000000000000" pitchFamily="2" charset="2"/>
              <a:buChar char="l"/>
            </a:pPr>
            <a:r>
              <a:rPr lang="en-US" altLang="zh-CN" dirty="0"/>
              <a:t>thread_local</a:t>
            </a:r>
            <a:endParaRPr lang="en-US" altLang="zh-CN" dirty="0"/>
          </a:p>
          <a:p>
            <a:r>
              <a:rPr lang="en-US" altLang="zh-CN" dirty="0" err="1"/>
              <a:t>typeid</a:t>
            </a:r>
            <a:endParaRPr lang="en-US" altLang="zh-CN" dirty="0"/>
          </a:p>
          <a:p>
            <a:r>
              <a:rPr lang="en-US" altLang="zh-CN" dirty="0"/>
              <a:t>virtual</a:t>
            </a:r>
            <a:endParaRPr lang="en-US" altLang="zh-CN" dirty="0"/>
          </a:p>
        </p:txBody>
      </p:sp>
      <p:sp>
        <p:nvSpPr>
          <p:cNvPr id="11" name="内容占位符 3"/>
          <p:cNvSpPr txBox="1"/>
          <p:nvPr/>
        </p:nvSpPr>
        <p:spPr>
          <a:xfrm>
            <a:off x="7128205" y="1509329"/>
            <a:ext cx="1653989"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rPr>
              <a:t>bool</a:t>
            </a:r>
            <a:endParaRPr lang="en-US" altLang="zh-CN" dirty="0">
              <a:solidFill>
                <a:srgbClr val="FF0000"/>
              </a:solidFill>
            </a:endParaRPr>
          </a:p>
          <a:p>
            <a:r>
              <a:rPr lang="en-US" altLang="zh-CN" dirty="0">
                <a:solidFill>
                  <a:srgbClr val="FF0000"/>
                </a:solidFill>
              </a:rPr>
              <a:t>char </a:t>
            </a:r>
            <a:endParaRPr lang="en-US" altLang="zh-CN" dirty="0">
              <a:solidFill>
                <a:srgbClr val="FF0000"/>
              </a:solidFill>
            </a:endParaRPr>
          </a:p>
          <a:p>
            <a:r>
              <a:rPr lang="en-US" altLang="zh-CN" dirty="0" err="1"/>
              <a:t>const_cast</a:t>
            </a:r>
            <a:r>
              <a:rPr lang="en-US" altLang="zh-CN" dirty="0"/>
              <a:t> </a:t>
            </a:r>
            <a:endParaRPr lang="en-US" altLang="zh-CN" dirty="0"/>
          </a:p>
          <a:p>
            <a:r>
              <a:rPr lang="en-US" altLang="zh-CN" dirty="0">
                <a:solidFill>
                  <a:srgbClr val="FF0000"/>
                </a:solidFill>
              </a:rPr>
              <a:t>do</a:t>
            </a:r>
            <a:endParaRPr lang="en-US" altLang="zh-CN" dirty="0">
              <a:solidFill>
                <a:srgbClr val="FF0000"/>
              </a:solidFill>
            </a:endParaRPr>
          </a:p>
          <a:p>
            <a:r>
              <a:rPr lang="en-US" altLang="zh-CN" dirty="0"/>
              <a:t>explicit </a:t>
            </a:r>
            <a:endParaRPr lang="en-US" altLang="zh-CN" dirty="0"/>
          </a:p>
          <a:p>
            <a:r>
              <a:rPr lang="en-US" altLang="zh-CN" dirty="0">
                <a:solidFill>
                  <a:srgbClr val="FF0000"/>
                </a:solidFill>
              </a:rPr>
              <a:t>for</a:t>
            </a:r>
            <a:endParaRPr lang="en-US" altLang="zh-CN" dirty="0">
              <a:solidFill>
                <a:srgbClr val="FF0000"/>
              </a:solidFill>
            </a:endParaRPr>
          </a:p>
          <a:p>
            <a:r>
              <a:rPr lang="en-US" altLang="zh-CN" dirty="0">
                <a:solidFill>
                  <a:srgbClr val="FF0000"/>
                </a:solidFill>
              </a:rPr>
              <a:t>int</a:t>
            </a:r>
            <a:endParaRPr lang="en-US" altLang="zh-CN" dirty="0">
              <a:solidFill>
                <a:srgbClr val="FF0000"/>
              </a:solidFill>
            </a:endParaRPr>
          </a:p>
          <a:p>
            <a:r>
              <a:rPr lang="en-US" altLang="zh-CN" dirty="0"/>
              <a:t>new</a:t>
            </a:r>
            <a:endParaRPr lang="en-US" altLang="zh-CN" dirty="0"/>
          </a:p>
          <a:p>
            <a:r>
              <a:rPr lang="en-US" altLang="zh-CN" dirty="0"/>
              <a:t>public</a:t>
            </a:r>
            <a:endParaRPr lang="en-US" altLang="zh-CN" dirty="0"/>
          </a:p>
          <a:p>
            <a:r>
              <a:rPr lang="en-US" altLang="zh-CN" dirty="0">
                <a:solidFill>
                  <a:srgbClr val="FF0000"/>
                </a:solidFill>
              </a:rPr>
              <a:t>signed</a:t>
            </a:r>
            <a:endParaRPr lang="en-US" altLang="zh-CN" dirty="0">
              <a:solidFill>
                <a:srgbClr val="FF0000"/>
              </a:solidFill>
            </a:endParaRPr>
          </a:p>
          <a:p>
            <a:pPr>
              <a:buFont typeface="Wingdings" panose="05000000000000000000" pitchFamily="2" charset="2"/>
              <a:buChar char="n"/>
            </a:pPr>
            <a:r>
              <a:rPr lang="en-US" altLang="zh-CN" dirty="0"/>
              <a:t>struct</a:t>
            </a:r>
            <a:endParaRPr lang="en-US" altLang="zh-CN" dirty="0"/>
          </a:p>
          <a:p>
            <a:r>
              <a:rPr lang="en-US" altLang="zh-CN" dirty="0"/>
              <a:t>throw</a:t>
            </a:r>
            <a:endParaRPr lang="en-US" altLang="zh-CN" dirty="0"/>
          </a:p>
          <a:p>
            <a:r>
              <a:rPr lang="en-US" altLang="zh-CN" dirty="0" err="1"/>
              <a:t>typename</a:t>
            </a:r>
            <a:endParaRPr lang="en-US" altLang="zh-CN" dirty="0"/>
          </a:p>
          <a:p>
            <a:r>
              <a:rPr lang="en-US" altLang="zh-CN" dirty="0">
                <a:solidFill>
                  <a:srgbClr val="FF0000"/>
                </a:solidFill>
              </a:rPr>
              <a:t>void</a:t>
            </a:r>
            <a:endParaRPr lang="en-US" altLang="zh-CN" dirty="0">
              <a:solidFill>
                <a:srgbClr val="FF0000"/>
              </a:solidFill>
            </a:endParaRPr>
          </a:p>
        </p:txBody>
      </p:sp>
      <p:sp>
        <p:nvSpPr>
          <p:cNvPr id="5" name="矩形 4"/>
          <p:cNvSpPr/>
          <p:nvPr/>
        </p:nvSpPr>
        <p:spPr>
          <a:xfrm>
            <a:off x="3677916" y="1139997"/>
            <a:ext cx="1285993" cy="369332"/>
          </a:xfrm>
          <a:prstGeom prst="rect">
            <a:avLst/>
          </a:prstGeom>
        </p:spPr>
        <p:txBody>
          <a:bodyPr wrap="none">
            <a:spAutoFit/>
          </a:bodyPr>
          <a:lstStyle/>
          <a:p>
            <a:r>
              <a:rPr lang="en-US" altLang="zh-CN" dirty="0">
                <a:solidFill>
                  <a:srgbClr val="0000FF"/>
                </a:solidFill>
                <a:latin typeface="LMSans10-Regular-Identity-H"/>
              </a:rPr>
              <a:t>C++ </a:t>
            </a:r>
            <a:r>
              <a:rPr lang="zh-CN" altLang="en-US" dirty="0">
                <a:solidFill>
                  <a:srgbClr val="0000FF"/>
                </a:solidFill>
                <a:latin typeface="MicrosoftYaHei"/>
              </a:rPr>
              <a:t>关键字</a:t>
            </a:r>
            <a:endParaRPr lang="zh-CN" altLang="en-US" dirty="0"/>
          </a:p>
        </p:txBody>
      </p:sp>
      <p:sp>
        <p:nvSpPr>
          <p:cNvPr id="6" name="矩形 5"/>
          <p:cNvSpPr/>
          <p:nvPr/>
        </p:nvSpPr>
        <p:spPr>
          <a:xfrm>
            <a:off x="712647" y="5968230"/>
            <a:ext cx="5930537" cy="830997"/>
          </a:xfrm>
          <a:prstGeom prst="rect">
            <a:avLst/>
          </a:prstGeom>
        </p:spPr>
        <p:txBody>
          <a:bodyPr wrap="square">
            <a:spAutoFit/>
          </a:bodyPr>
          <a:lstStyle/>
          <a:p>
            <a:pPr marL="285750" indent="-285750">
              <a:buFont typeface="Wingdings" panose="05000000000000000000" pitchFamily="2" charset="2"/>
              <a:buChar char="l"/>
            </a:pPr>
            <a:r>
              <a:rPr lang="en-US" altLang="zh-CN" sz="1600" dirty="0">
                <a:latin typeface="LMSans8-Regular-Identity-H"/>
              </a:rPr>
              <a:t>C++11 </a:t>
            </a:r>
            <a:r>
              <a:rPr lang="zh-CN" altLang="en-US" sz="1600" dirty="0">
                <a:latin typeface="MicrosoftYaHei"/>
              </a:rPr>
              <a:t>标准新增关键字。</a:t>
            </a:r>
            <a:endParaRPr lang="zh-CN" altLang="en-US" sz="1600" dirty="0">
              <a:latin typeface="MicrosoftYaHei"/>
            </a:endParaRPr>
          </a:p>
          <a:p>
            <a:pPr marL="285750" indent="-285750">
              <a:buFont typeface="Wingdings" panose="05000000000000000000" pitchFamily="2" charset="2"/>
              <a:buChar char="n"/>
            </a:pPr>
            <a:r>
              <a:rPr lang="zh-CN" altLang="en-US" sz="1600" dirty="0">
                <a:latin typeface="MicrosoftYaHei"/>
              </a:rPr>
              <a:t>在</a:t>
            </a:r>
            <a:r>
              <a:rPr lang="en-US" altLang="zh-CN" sz="1600" dirty="0">
                <a:latin typeface="LMSans8-Regular-Identity-H"/>
              </a:rPr>
              <a:t>C++11 </a:t>
            </a:r>
            <a:r>
              <a:rPr lang="zh-CN" altLang="en-US" sz="1600" dirty="0">
                <a:latin typeface="MicrosoftYaHei"/>
              </a:rPr>
              <a:t>标准下含义发生了变化或者增加了新含义。</a:t>
            </a:r>
            <a:endParaRPr lang="zh-CN" altLang="en-US" sz="1600" dirty="0">
              <a:latin typeface="MicrosoftYaHei"/>
            </a:endParaRPr>
          </a:p>
          <a:p>
            <a:pPr marL="285750" indent="-285750">
              <a:buFont typeface="Wingdings" panose="05000000000000000000" pitchFamily="2" charset="2"/>
              <a:buChar char="u"/>
            </a:pPr>
            <a:r>
              <a:rPr lang="zh-CN" altLang="en-US" sz="1600" dirty="0">
                <a:latin typeface="MicrosoftYaHei"/>
              </a:rPr>
              <a:t>在</a:t>
            </a:r>
            <a:r>
              <a:rPr lang="en-US" altLang="zh-CN" sz="1600" dirty="0">
                <a:latin typeface="LMSans8-Regular-Identity-H"/>
              </a:rPr>
              <a:t>C++17 </a:t>
            </a:r>
            <a:r>
              <a:rPr lang="zh-CN" altLang="en-US" sz="1600" dirty="0">
                <a:latin typeface="MicrosoftYaHei"/>
              </a:rPr>
              <a:t>标准下含义发生了变化。</a:t>
            </a:r>
            <a:endParaRPr lang="zh-CN" altLang="en-US" sz="1600" dirty="0"/>
          </a:p>
        </p:txBody>
      </p:sp>
      <p:sp>
        <p:nvSpPr>
          <p:cNvPr id="14" name="文本框 1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12"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p:cNvSpPr>
            <a:spLocks noGrp="1"/>
          </p:cNvSpPr>
          <p:nvPr>
            <p:ph idx="1"/>
          </p:nvPr>
        </p:nvSpPr>
        <p:spPr>
          <a:xfrm>
            <a:off x="2260690" y="2031456"/>
            <a:ext cx="4622619" cy="3033758"/>
          </a:xfrm>
        </p:spPr>
        <p:txBody>
          <a:bodyPr>
            <a:normAutofit/>
          </a:bodyPr>
          <a:lstStyle/>
          <a:p>
            <a:pPr marL="0" indent="0">
              <a:lnSpc>
                <a:spcPct val="150000"/>
              </a:lnSpc>
              <a:buNone/>
            </a:pPr>
            <a:r>
              <a:rPr lang="en-US" altLang="zh-CN" sz="1800" dirty="0"/>
              <a:t>MyFile  </a:t>
            </a:r>
            <a:endParaRPr lang="en-US" altLang="zh-CN" sz="1800" dirty="0"/>
          </a:p>
          <a:p>
            <a:pPr marL="0" indent="0">
              <a:lnSpc>
                <a:spcPct val="150000"/>
              </a:lnSpc>
              <a:buNone/>
            </a:pPr>
            <a:r>
              <a:rPr lang="en-US" altLang="zh-CN" sz="1800" dirty="0"/>
              <a:t>Salary 94  </a:t>
            </a:r>
            <a:endParaRPr lang="en-US" altLang="zh-CN" sz="1800" dirty="0"/>
          </a:p>
          <a:p>
            <a:pPr marL="0" indent="0">
              <a:lnSpc>
                <a:spcPct val="150000"/>
              </a:lnSpc>
              <a:buNone/>
            </a:pPr>
            <a:r>
              <a:rPr lang="en-US" altLang="zh-CN" sz="1800" dirty="0"/>
              <a:t>amount  </a:t>
            </a:r>
            <a:endParaRPr lang="en-US" altLang="zh-CN" sz="1800" dirty="0"/>
          </a:p>
          <a:p>
            <a:pPr marL="0" indent="0">
              <a:lnSpc>
                <a:spcPct val="150000"/>
              </a:lnSpc>
              <a:buNone/>
            </a:pPr>
            <a:r>
              <a:rPr lang="en-US" altLang="zh-CN" sz="1800" dirty="0"/>
              <a:t>void  </a:t>
            </a:r>
            <a:endParaRPr lang="en-US" altLang="zh-CN" sz="1800" dirty="0"/>
          </a:p>
          <a:p>
            <a:pPr marL="0" indent="0">
              <a:lnSpc>
                <a:spcPct val="150000"/>
              </a:lnSpc>
              <a:buNone/>
            </a:pPr>
            <a:r>
              <a:rPr lang="en-US" altLang="zh-CN" sz="1800" dirty="0" err="1"/>
              <a:t>Num_of_Student</a:t>
            </a:r>
            <a:r>
              <a:rPr lang="en-US" altLang="zh-CN" sz="1800" dirty="0"/>
              <a:t>  </a:t>
            </a:r>
            <a:endParaRPr lang="zh-CN" altLang="en-US" sz="1800" dirty="0"/>
          </a:p>
        </p:txBody>
      </p:sp>
      <p:sp>
        <p:nvSpPr>
          <p:cNvPr id="24" name="文本框 2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25" name="矩形 24"/>
          <p:cNvSpPr/>
          <p:nvPr/>
        </p:nvSpPr>
        <p:spPr>
          <a:xfrm>
            <a:off x="1745432" y="1098172"/>
            <a:ext cx="5559535" cy="461665"/>
          </a:xfrm>
          <a:prstGeom prst="rect">
            <a:avLst/>
          </a:prstGeom>
        </p:spPr>
        <p:txBody>
          <a:bodyPr wrap="none">
            <a:spAutoFit/>
          </a:bodyPr>
          <a:lstStyle/>
          <a:p>
            <a:r>
              <a:rPr lang="zh-CN" altLang="en-US" sz="2400" dirty="0">
                <a:latin typeface="MicrosoftYaHei"/>
              </a:rPr>
              <a:t>例：判断下面哪些是合法的用户标示符</a:t>
            </a:r>
            <a:r>
              <a:rPr lang="en-US" altLang="zh-CN" sz="2400" dirty="0">
                <a:latin typeface="LMSans10-Regular-Identity-H"/>
              </a:rPr>
              <a:t>?</a:t>
            </a:r>
            <a:endParaRPr lang="zh-CN" altLang="en-US" sz="2400" dirty="0"/>
          </a:p>
        </p:txBody>
      </p:sp>
      <p:sp>
        <p:nvSpPr>
          <p:cNvPr id="26" name="内容占位符 22"/>
          <p:cNvSpPr txBox="1"/>
          <p:nvPr/>
        </p:nvSpPr>
        <p:spPr>
          <a:xfrm>
            <a:off x="4822642" y="2031456"/>
            <a:ext cx="4622619" cy="303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dirty="0"/>
              <a:t>94Salary</a:t>
            </a:r>
            <a:endParaRPr lang="en-US" altLang="zh-CN" sz="1800" dirty="0"/>
          </a:p>
          <a:p>
            <a:pPr marL="0" indent="0">
              <a:lnSpc>
                <a:spcPct val="150000"/>
              </a:lnSpc>
              <a:buFont typeface="Arial" panose="020B0604020202020204" pitchFamily="34" charset="0"/>
              <a:buNone/>
            </a:pPr>
            <a:r>
              <a:rPr lang="en-US" altLang="zh-CN" sz="1800" dirty="0"/>
              <a:t>Salary94</a:t>
            </a:r>
            <a:endParaRPr lang="en-US" altLang="zh-CN" sz="1800" dirty="0"/>
          </a:p>
          <a:p>
            <a:pPr marL="0" indent="0">
              <a:lnSpc>
                <a:spcPct val="150000"/>
              </a:lnSpc>
              <a:buFont typeface="Arial" panose="020B0604020202020204" pitchFamily="34" charset="0"/>
              <a:buNone/>
            </a:pPr>
            <a:r>
              <a:rPr lang="en-US" altLang="zh-CN" sz="1800" dirty="0"/>
              <a:t>$amount</a:t>
            </a:r>
            <a:endParaRPr lang="en-US" altLang="zh-CN" sz="1800" dirty="0"/>
          </a:p>
          <a:p>
            <a:pPr marL="0" indent="0">
              <a:lnSpc>
                <a:spcPct val="150000"/>
              </a:lnSpc>
              <a:buFont typeface="Arial" panose="020B0604020202020204" pitchFamily="34" charset="0"/>
              <a:buNone/>
            </a:pPr>
            <a:r>
              <a:rPr lang="en-US" altLang="zh-CN" sz="1800" dirty="0"/>
              <a:t>f3.5</a:t>
            </a:r>
            <a:endParaRPr lang="en-US" altLang="zh-CN" sz="1800" dirty="0"/>
          </a:p>
          <a:p>
            <a:pPr marL="0" indent="0">
              <a:lnSpc>
                <a:spcPct val="150000"/>
              </a:lnSpc>
              <a:buFont typeface="Arial" panose="020B0604020202020204" pitchFamily="34" charset="0"/>
              <a:buNone/>
            </a:pPr>
            <a:r>
              <a:rPr lang="en-US" altLang="zh-CN" sz="1800" dirty="0"/>
              <a:t>name_5</a:t>
            </a:r>
            <a:endParaRPr lang="zh-CN" altLang="en-US" sz="1800" dirty="0"/>
          </a:p>
        </p:txBody>
      </p:sp>
      <p:sp>
        <p:nvSpPr>
          <p:cNvPr id="7"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p:cNvSpPr>
            <a:spLocks noGrp="1"/>
          </p:cNvSpPr>
          <p:nvPr>
            <p:ph idx="1"/>
          </p:nvPr>
        </p:nvSpPr>
        <p:spPr>
          <a:xfrm>
            <a:off x="2260690" y="2031456"/>
            <a:ext cx="4622619" cy="3033758"/>
          </a:xfrm>
        </p:spPr>
        <p:txBody>
          <a:bodyPr>
            <a:normAutofit/>
          </a:bodyPr>
          <a:lstStyle/>
          <a:p>
            <a:pPr marL="0" indent="0">
              <a:lnSpc>
                <a:spcPct val="150000"/>
              </a:lnSpc>
              <a:buNone/>
            </a:pPr>
            <a:r>
              <a:rPr lang="en-US" altLang="zh-CN" sz="1800" dirty="0">
                <a:solidFill>
                  <a:srgbClr val="0000FF"/>
                </a:solidFill>
              </a:rPr>
              <a:t>MyFile</a:t>
            </a:r>
            <a:r>
              <a:rPr lang="en-US" altLang="zh-CN" sz="1800" dirty="0"/>
              <a:t>  </a:t>
            </a:r>
            <a:endParaRPr lang="en-US" altLang="zh-CN" sz="1800" dirty="0"/>
          </a:p>
          <a:p>
            <a:pPr marL="0" indent="0">
              <a:lnSpc>
                <a:spcPct val="150000"/>
              </a:lnSpc>
              <a:buNone/>
            </a:pPr>
            <a:r>
              <a:rPr lang="en-US" altLang="zh-CN" sz="1800" strike="sngStrike" dirty="0"/>
              <a:t>Salary 94  </a:t>
            </a:r>
            <a:endParaRPr lang="en-US" altLang="zh-CN" sz="1800" strike="sngStrike" dirty="0"/>
          </a:p>
          <a:p>
            <a:pPr marL="0" indent="0">
              <a:lnSpc>
                <a:spcPct val="150000"/>
              </a:lnSpc>
              <a:buNone/>
            </a:pPr>
            <a:r>
              <a:rPr lang="en-US" altLang="zh-CN" sz="1800" dirty="0">
                <a:solidFill>
                  <a:srgbClr val="0000FF"/>
                </a:solidFill>
              </a:rPr>
              <a:t>amount</a:t>
            </a:r>
            <a:r>
              <a:rPr lang="en-US" altLang="zh-CN" sz="1800" dirty="0"/>
              <a:t>  </a:t>
            </a:r>
            <a:endParaRPr lang="en-US" altLang="zh-CN" sz="1800" dirty="0"/>
          </a:p>
          <a:p>
            <a:pPr marL="0" indent="0">
              <a:lnSpc>
                <a:spcPct val="150000"/>
              </a:lnSpc>
              <a:buNone/>
            </a:pPr>
            <a:r>
              <a:rPr lang="en-US" altLang="zh-CN" sz="1800" strike="sngStrike" dirty="0">
                <a:effectLst>
                  <a:outerShdw blurRad="38100" dist="38100" dir="2700000" algn="tl">
                    <a:srgbClr val="000000">
                      <a:alpha val="43137"/>
                    </a:srgbClr>
                  </a:outerShdw>
                </a:effectLst>
              </a:rPr>
              <a:t>void  </a:t>
            </a:r>
            <a:endParaRPr lang="en-US" altLang="zh-CN" sz="1800" strike="sngStrike" dirty="0">
              <a:effectLst>
                <a:outerShdw blurRad="38100" dist="38100" dir="2700000" algn="tl">
                  <a:srgbClr val="000000">
                    <a:alpha val="43137"/>
                  </a:srgbClr>
                </a:outerShdw>
              </a:effectLst>
            </a:endParaRPr>
          </a:p>
          <a:p>
            <a:pPr marL="0" indent="0">
              <a:lnSpc>
                <a:spcPct val="150000"/>
              </a:lnSpc>
              <a:buNone/>
            </a:pPr>
            <a:r>
              <a:rPr lang="en-US" altLang="zh-CN" sz="1800" dirty="0" err="1">
                <a:solidFill>
                  <a:srgbClr val="0000FF"/>
                </a:solidFill>
              </a:rPr>
              <a:t>Num_of_Student</a:t>
            </a:r>
            <a:r>
              <a:rPr lang="en-US" altLang="zh-CN" sz="1800" dirty="0">
                <a:solidFill>
                  <a:srgbClr val="0000FF"/>
                </a:solidFill>
              </a:rPr>
              <a:t>  </a:t>
            </a:r>
            <a:endParaRPr lang="zh-CN" altLang="en-US" sz="1800" dirty="0">
              <a:solidFill>
                <a:srgbClr val="0000FF"/>
              </a:solidFill>
            </a:endParaRPr>
          </a:p>
        </p:txBody>
      </p:sp>
      <p:sp>
        <p:nvSpPr>
          <p:cNvPr id="24" name="文本框 23"/>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endParaRPr lang="zh-CN" altLang="en-US" sz="3200" b="1" dirty="0">
              <a:solidFill>
                <a:schemeClr val="bg1"/>
              </a:solidFill>
            </a:endParaRPr>
          </a:p>
        </p:txBody>
      </p:sp>
      <p:sp>
        <p:nvSpPr>
          <p:cNvPr id="25" name="矩形 24"/>
          <p:cNvSpPr/>
          <p:nvPr/>
        </p:nvSpPr>
        <p:spPr>
          <a:xfrm>
            <a:off x="1745432" y="1098172"/>
            <a:ext cx="4216219" cy="369332"/>
          </a:xfrm>
          <a:prstGeom prst="rect">
            <a:avLst/>
          </a:prstGeom>
        </p:spPr>
        <p:txBody>
          <a:bodyPr wrap="none">
            <a:spAutoFit/>
          </a:bodyPr>
          <a:lstStyle/>
          <a:p>
            <a:r>
              <a:rPr lang="zh-CN" altLang="en-US" dirty="0">
                <a:latin typeface="MicrosoftYaHei"/>
              </a:rPr>
              <a:t>例：判断下面哪些是合法的用户标示符</a:t>
            </a:r>
            <a:r>
              <a:rPr lang="en-US" altLang="zh-CN" dirty="0">
                <a:latin typeface="LMSans10-Regular-Identity-H"/>
              </a:rPr>
              <a:t>?</a:t>
            </a:r>
            <a:endParaRPr lang="zh-CN" altLang="en-US" dirty="0"/>
          </a:p>
        </p:txBody>
      </p:sp>
      <p:sp>
        <p:nvSpPr>
          <p:cNvPr id="26" name="内容占位符 22"/>
          <p:cNvSpPr txBox="1"/>
          <p:nvPr/>
        </p:nvSpPr>
        <p:spPr>
          <a:xfrm>
            <a:off x="4822642" y="2031456"/>
            <a:ext cx="4622619" cy="303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strike="sngStrike" dirty="0"/>
              <a:t>94Salary</a:t>
            </a:r>
            <a:endParaRPr lang="en-US" altLang="zh-CN" sz="1800" strike="sngStrike" dirty="0"/>
          </a:p>
          <a:p>
            <a:pPr marL="0" indent="0">
              <a:lnSpc>
                <a:spcPct val="150000"/>
              </a:lnSpc>
              <a:buFont typeface="Arial" panose="020B0604020202020204" pitchFamily="34" charset="0"/>
              <a:buNone/>
            </a:pPr>
            <a:r>
              <a:rPr lang="en-US" altLang="zh-CN" sz="1800" dirty="0">
                <a:solidFill>
                  <a:srgbClr val="0000FF"/>
                </a:solidFill>
              </a:rPr>
              <a:t>Salary94</a:t>
            </a:r>
            <a:endParaRPr lang="en-US" altLang="zh-CN" sz="1800" dirty="0">
              <a:solidFill>
                <a:srgbClr val="0000FF"/>
              </a:solidFill>
            </a:endParaRPr>
          </a:p>
          <a:p>
            <a:pPr marL="0" indent="0">
              <a:lnSpc>
                <a:spcPct val="150000"/>
              </a:lnSpc>
              <a:buFont typeface="Arial" panose="020B0604020202020204" pitchFamily="34" charset="0"/>
              <a:buNone/>
            </a:pPr>
            <a:r>
              <a:rPr lang="en-US" altLang="zh-CN" sz="1800" strike="sngStrike" dirty="0"/>
              <a:t>$amount</a:t>
            </a:r>
            <a:endParaRPr lang="en-US" altLang="zh-CN" sz="1800" strike="sngStrike" dirty="0"/>
          </a:p>
          <a:p>
            <a:pPr marL="0" indent="0">
              <a:lnSpc>
                <a:spcPct val="150000"/>
              </a:lnSpc>
              <a:buFont typeface="Arial" panose="020B0604020202020204" pitchFamily="34" charset="0"/>
              <a:buNone/>
            </a:pPr>
            <a:r>
              <a:rPr lang="en-US" altLang="zh-CN" sz="1800" strike="sngStrike" dirty="0"/>
              <a:t>f3.5</a:t>
            </a:r>
            <a:endParaRPr lang="en-US" altLang="zh-CN" sz="1800" strike="sngStrike" dirty="0"/>
          </a:p>
          <a:p>
            <a:pPr marL="0" indent="0">
              <a:lnSpc>
                <a:spcPct val="150000"/>
              </a:lnSpc>
              <a:buFont typeface="Arial" panose="020B0604020202020204" pitchFamily="34" charset="0"/>
              <a:buNone/>
            </a:pPr>
            <a:r>
              <a:rPr lang="en-US" altLang="zh-CN" sz="1800" dirty="0">
                <a:solidFill>
                  <a:srgbClr val="0000FF"/>
                </a:solidFill>
              </a:rPr>
              <a:t>name_5</a:t>
            </a:r>
            <a:endParaRPr lang="zh-CN" altLang="en-US" sz="1800" dirty="0">
              <a:solidFill>
                <a:srgbClr val="0000FF"/>
              </a:solidFill>
            </a:endParaRPr>
          </a:p>
        </p:txBody>
      </p:sp>
      <p:sp>
        <p:nvSpPr>
          <p:cNvPr id="6" name="灯片编号占位符 3"/>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srgbClr val="151DC1"/>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SUdrOFBXbzhQV3RjWFE9PSIsCiAgICJMYXRleEltZ0Jhc2U2NCIgOiAiaVZCT1J3MEtHZ29BQUFBTlNVaEVVZ0FBQWNzQUFBQkxCQU1BQUFEdDY3RVlBQUFBTUZCTVZFWC8vLzhBQUFBQUFBQUFBQUFBQUFBQUFBQUFBQUFBQUFBQUFBQUFBQUFBQUFBQUFBQUFBQUFBQUFBQUFBQUFBQUF2M2FCN0FBQUFEM1JTVGxNQVpzMUVxeUoydTRudkVGUXkzWm52Zm1sa0FBQUFDWEJJV1hNQUFBN0VBQUFPeEFHVkt3NGJBQUFIYVVsRVFWUjRBZDFiUFl3YlJSVGU0LzU5dmgvUlVDR2ZoSVE0S0h4UmdnN1IrQ1NFVUtxN2xvYTRUS3BMUzBDNksyaUNoQndrUUFnUjJWQ2dRNHJpRXhLaXRJVm80UzROUlNoOEZHbG9uSVNReEFIZjQzc3orK1AxenF6WE83Tyt4RlBzenJ4NSs3NTVucC8zczJ2SEdjdHk0OHpGZDlaT3hsSzFIcVdtaU11REhzcFlWdWVGbXZjVXVqMS9mMTFCellJMC9mN3ZXWWp0bFRsNThhTXEwVCs5SkZuSE5DdW9VVDRMbEFaUjJZS1lBU0l3b2RlaUxBV2loMUZxRnBRY0Z0UlJGb0xETXFIbVpwakNyU0tSYWlsSEdZMHBFMUJ6MVZqS1FBRjFvcFVvRTdCSHRHaVhBTFVYSFlCdFNvT29HWlc1T3hKc3hzVnNkcVA0MWlsdDZpaGt2a3VQRmRSTVNMdDBKUk81WWFFdGVoUW15TmJabW9xYUJTMy9ZeFpTKzJUaW9CdlJrZG9IUE5ybUF0Ri9vMFU4RlRRY2RIZE5nWC9iTTVXUStQbTBVSXRFbHhPRHFCazNScmZzVTBQQmJKYlZvMDlLL1lIbzM2Uzhobnpwb2RSbWM0amh2RWpVVWZnWFEwaEl6R29BMVNaS0RLTml2RFE2TFUyZ05HWlRwWkdDbHF2QWh6bFFkTmduR1VIQmJCcTRPOU5ZQ3lPS1M4MmdKb24rVHYzTFQyOFJQV3FtZm55WUJ3Mmg1bFJtODZmcVorc0p4cENIZi85Z093R2pubVYvcmZPV3ZqZm9NWVY2emcvMnZsbnJ2QzNsL2t6WGs2U0hKb3RFSjJaYTNxUk9OWW5qYmd4Vjl3S3VKZXEwU0J3bWszVEhLZEJ4OEZPcWF3c3RiT3VhdWk4aE5WKzk1U3hRZDZBUWM2Z1NrVmlmazlWUGEwNUZSTktITVBiTEF4M2RpU3JSRnduVjBiR1YrUFRiSGVpRldZQ3F1R2F6Z2x6dGZsR0VaRlhNNmFJNk9ndkcreDIwdkJVMFU5WHlZdlZVQnYyaU5xQ0tkSitIT05WcE9ubU1ITlVsVGs0dksyTnQ1cFJsbjRoZTh4cHA3OStMQ0xBd3dLTFpnUExNNXU1dHgwSHVpMnFPYy9nRXc4YVdSVlZiM2dQclM5SGVHMmQxNWZVb005SnFsNWxhaUY4NFZxQmNzem5GcTdVQXR3MjMzVDFjU3JFdTRDL1E4a053OVpWY0ZYUk5LZmZ4b2puUnFUR3hFcHNLc2dNMVI4U1R0N1VxOE5pTTVHbWJDWEdMZGdPcXVMWUhyRUhCYjZZdFl1SUNWcTdWcFYreUpiZE51TTlyV1lLQzJUekNkaFQ3c3lCeWxrdmlHSUozNHlGRjdvaUc2SzhJbFFubnRWcDIxNk1QdEZjRnJSVmpvMjFCTFJNYnlQWnRCcHlsYmhNN2xHTkhaRTc0cGl3Y0RYMnM3Qm1PbUpPV0RLZUROaGRsQzRyMzRJR3o1QnJvTS95VEg5N0ZaVmJsQWtvdE9Cb3F5NnJaZFVZc0lmNUZkYmtvYTFEWS96aFJLMkl5M1VIdkhLT0NnNVp2MFNLaW9aVW9QUVZsVVc1TmJTN0tJaFJlbFhUOXlaUkQzZGpHZllkVW1YakhFZEhRUVFxZEZJL01sQVZSbDR1eUNlWEErYzRWWDQwTW9xVSs1SE5iT0pyV0k5eEdCQ3ljc2tLQVZTaVlnSHM3MFhmVjA1cGpZUjZCVjFNeEpoTlNRNzF3ckVMQmJQSVoxRjlBVnI0T3d5Ly9Seit2YWJ1dGRrU3NRc0ZzVXZkUDNvMmhncDl5TlVSd0cvd3EwdFJmNzVmYlVsdG9xMURMUEp0RUgvUmhsNVN2UE1IRXdZSnA5QlhHMHBwTm0xRFE1ODAzV3BHaGI2a1hFZ2JJb2QrWHRmQklqVnA2czJrUnFzTDY1S0ZWK0xDTitZU0dBL2tUaTNwcXpTWmNNV3RRTXRyRWVldjZRWEppc0MvMDJUNU95eGptdVhxblgyYzJtY2NhbEp1a1BhVFFWeFk0bUs3MURpVmN6KzlxelVwZUYyNmVWY2FiTExldU5wc1MwaEtVRzIwNldEbTlCdVNDbHdZTDYrZTFSTXBVNVNUa3FxUXRaZS9wdm50RGJUWmRManRRc0k5UFdHQSsvSFhNRG9tWTgxek5CZXUvNmZ5d0llTk5JYmF0UGUxRXR4VW9yTTRqSWMxZHZEZmxITG11WHFzcCtoU1gzRlhzNXBWb3gzbnRaS3JpVGZHOHhtejZzbTFBTFh1QmlLdm16aDZMeDl4eUJKaFhmV0RDL1Z3dVdRckh0R1pUd3RpQktybWVIbnpZZXl5eEtHWVRPNVdYOGx6VTEyVWV0MWlLZVBWbTB3TnlIR09vQ2tlYktPNVJsSk52T3VmbGEvcDV2VkhoWnpoL2NZY3JSaVhHYkFaeVRhRTQydVFDUThuek55SGorUXZTMVN0ZEUzM2FpeTRicFgxQTFSRm5OZ04rUXloM1N6b3owbERPaXBYTGlaTWFJSXFLTXlaQVJrMlRXd3p4REdyVTQ4eG04TEFSbEdjMldjMVZ5S3p6bERwT1F5UXZGK0pPSU1IbmFETEZzalBadFJGck5nTVpKbEF3bTNlRkpCd0VtNmhVamtYclVJUkdpOXJVbm1BU2wzM3NUN01BZElEWnRBSUZzN2txQk9GWTMzU2NuSEFLK1AwSm43SHR5NklyL3NMUmtsRUFPc2hzQnZEcG9XQTI5NlNjSXI5ODh5eklITS9tWE1pWkQ5RDZhaE90U0JUWHh4SGJUR0EyL2VkVFF4MzZHNlBFdm5yaksxZGtpN2J6L080b1NlRm82WEV0Q2FlS0o0blo5SjlMQzFYdy9ja1pPc0U1dE81Sy9KYTY5S0RtaTQrdmNMU1VPZ0JOWkRaOS9KUlFKU2pubGgxbzlyWFhjRjVJOW9tRjVPZG82WFAvMGVFcXljeW1Mek1kMU56MXNpY2g5d205WFBNYVE5NFJMV25mZ2d3UVZVOW1ObjBwQmxDK2pOU1YzTlcwczlud1Q0ZUU0T21oRWdKa3d0YjJUNGRNeEQ4dFFxdnFKTzNUTWp4TDQ0QzNtY0RYc2dSMmVtS21QRy96OUlhUUtmSk1TM3lIc3V4bEx6SUZPejNoY0NtMmdWNGcrVEhKNlEwa1UyUUVmdUtsWm5WVWY3ZkxWQnV0Y0RnLy9QYzd1SHFiV3A0eDZNQ2U1RVhiaVBzaWFEelVmQ3dTYlZmR1FCbTlDdmdlWjQ4UElEOXkwTE0reXozVDlMQ0dES2cyRmY4czY5WTc5bCtwaXpjWU9JWEd2SnhiNjd6U1BFVWQvd2RGcGtxSVBKMDRsd0FBQUFCSlJVNUVya0pnZ2c9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12639</Words>
  <Application>WPS 演示</Application>
  <PresentationFormat>全屏显示(4:3)</PresentationFormat>
  <Paragraphs>1463</Paragraphs>
  <Slides>55</Slides>
  <Notes>10</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77" baseType="lpstr">
      <vt:lpstr>Arial</vt:lpstr>
      <vt:lpstr>宋体</vt:lpstr>
      <vt:lpstr>Wingdings</vt:lpstr>
      <vt:lpstr>微软雅黑</vt:lpstr>
      <vt:lpstr>LMSans8-Regular-Identity-H</vt:lpstr>
      <vt:lpstr>Segoe Print</vt:lpstr>
      <vt:lpstr>LMSans10-Regular-Identity-H</vt:lpstr>
      <vt:lpstr>MicrosoftYaHei</vt:lpstr>
      <vt:lpstr>Consolas</vt:lpstr>
      <vt:lpstr>Arial Unicode MS</vt:lpstr>
      <vt:lpstr>等线</vt:lpstr>
      <vt:lpstr>LMSans9-Regular-Identity-H</vt:lpstr>
      <vt:lpstr>LMMono9-Regular-Identity-H</vt:lpstr>
      <vt:lpstr>Courier New</vt:lpstr>
      <vt:lpstr>仿宋</vt:lpstr>
      <vt:lpstr>LMMono8-Regular-Identity-H</vt:lpstr>
      <vt:lpstr>LMMono10-Regular-Identity-H</vt:lpstr>
      <vt:lpstr>LMSans10-Oblique-Identity-H</vt:lpstr>
      <vt:lpstr>华文仿宋</vt:lpstr>
      <vt:lpstr>Office 主题​​</vt:lpstr>
      <vt:lpstr>1_Office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李长河</cp:lastModifiedBy>
  <cp:revision>162</cp:revision>
  <dcterms:created xsi:type="dcterms:W3CDTF">2019-01-17T01:34:00Z</dcterms:created>
  <dcterms:modified xsi:type="dcterms:W3CDTF">2020-11-28T02:46:27Z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