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5"/>
  </p:notesMasterIdLst>
  <p:handoutMasterIdLst>
    <p:handoutMasterId r:id="rId66"/>
  </p:handoutMasterIdLst>
  <p:sldIdLst>
    <p:sldId id="256" r:id="rId3"/>
    <p:sldId id="260" r:id="rId4"/>
    <p:sldId id="258" r:id="rId5"/>
    <p:sldId id="261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6" r:id="rId46"/>
    <p:sldId id="308" r:id="rId47"/>
    <p:sldId id="309" r:id="rId48"/>
    <p:sldId id="310" r:id="rId49"/>
    <p:sldId id="311" r:id="rId50"/>
    <p:sldId id="312" r:id="rId51"/>
    <p:sldId id="313" r:id="rId52"/>
    <p:sldId id="325" r:id="rId53"/>
    <p:sldId id="314" r:id="rId54"/>
    <p:sldId id="315" r:id="rId55"/>
    <p:sldId id="316" r:id="rId56"/>
    <p:sldId id="317" r:id="rId57"/>
    <p:sldId id="319" r:id="rId58"/>
    <p:sldId id="326" r:id="rId59"/>
    <p:sldId id="327" r:id="rId60"/>
    <p:sldId id="320" r:id="rId61"/>
    <p:sldId id="321" r:id="rId62"/>
    <p:sldId id="322" r:id="rId63"/>
    <p:sldId id="324" r:id="rId6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FE5"/>
    <a:srgbClr val="E5F4F8"/>
    <a:srgbClr val="0000FF"/>
    <a:srgbClr val="BF0000"/>
    <a:srgbClr val="006000"/>
    <a:srgbClr val="262686"/>
    <a:srgbClr val="FF3300"/>
    <a:srgbClr val="E9E9F3"/>
    <a:srgbClr val="0094B5"/>
    <a:srgbClr val="F9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699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12300"/>
    </p:cViewPr>
  </p:sorter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9" Type="http://schemas.openxmlformats.org/officeDocument/2006/relationships/tableStyles" Target="tableStyles.xml"/><Relationship Id="rId68" Type="http://schemas.openxmlformats.org/officeDocument/2006/relationships/viewProps" Target="viewProps.xml"/><Relationship Id="rId67" Type="http://schemas.openxmlformats.org/officeDocument/2006/relationships/presProps" Target="presProps.xml"/><Relationship Id="rId66" Type="http://schemas.openxmlformats.org/officeDocument/2006/relationships/handoutMaster" Target="handoutMasters/handoutMaster1.xml"/><Relationship Id="rId65" Type="http://schemas.openxmlformats.org/officeDocument/2006/relationships/notesMaster" Target="notesMasters/notesMaster1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5A6ADB-824E-45FA-A747-878E47232B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392C8-E642-46CD-8FB0-D0F7160A898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83E184-144E-4463-9ECF-3C331BE81F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618746-A2D9-4C89-AF5D-41A84BDD4C6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/>
          <p:cNvSpPr/>
          <p:nvPr userDrawn="1"/>
        </p:nvSpPr>
        <p:spPr>
          <a:xfrm>
            <a:off x="349369" y="1212911"/>
            <a:ext cx="8445261" cy="1103252"/>
          </a:xfrm>
          <a:prstGeom prst="roundRect">
            <a:avLst/>
          </a:prstGeom>
          <a:solidFill>
            <a:srgbClr val="151DC1"/>
          </a:solidFill>
          <a:ln>
            <a:solidFill>
              <a:srgbClr val="151DC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A82A-D1DC-4330-ACF2-9FF544A42A0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60466" y="6383729"/>
            <a:ext cx="2057400" cy="365125"/>
          </a:xfrm>
        </p:spPr>
        <p:txBody>
          <a:bodyPr/>
          <a:lstStyle>
            <a:lvl1pPr>
              <a:defRPr>
                <a:solidFill>
                  <a:srgbClr val="151DC1"/>
                </a:solidFill>
              </a:defRPr>
            </a:lvl1pPr>
          </a:lstStyle>
          <a:p>
            <a:fld id="{6AD33FD5-61D2-4238-98DB-DB8C208BC919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E8ED-0AAC-433B-B669-AC4006EE5CCA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5429-D3D2-4C58-9FE5-F213EFD7604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20" y="106986"/>
            <a:ext cx="6974874" cy="681037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49D5C-8927-4036-B92A-D9F195A44A7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9BB35-41E1-485B-AB2D-FE13E300DDA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423" y="214141"/>
            <a:ext cx="5244928" cy="466896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8607" y="1108933"/>
            <a:ext cx="3886200" cy="5068030"/>
          </a:xfrm>
        </p:spPr>
        <p:txBody>
          <a:bodyPr/>
          <a:lstStyle>
            <a:lvl1pPr marL="514350" indent="-514350">
              <a:buFont typeface="+mj-lt"/>
              <a:buAutoNum type="arabicPeriod"/>
              <a:defRPr>
                <a:solidFill>
                  <a:srgbClr val="3333B2"/>
                </a:solidFill>
              </a:defRPr>
            </a:lvl1pPr>
            <a:lvl2pPr marL="685800" indent="-228600">
              <a:buClr>
                <a:srgbClr val="262686"/>
              </a:buClr>
              <a:buFont typeface="微软雅黑" panose="020B0503020204020204" pitchFamily="34" charset="-122"/>
              <a:buChar char="●"/>
              <a:defRPr/>
            </a:lvl2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108933"/>
            <a:ext cx="3886200" cy="506803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7409F-01A2-4EE2-932A-74C5D455EDEA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68697" y="6383729"/>
            <a:ext cx="2057400" cy="365125"/>
          </a:xfrm>
        </p:spPr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9D3FE-91C7-4F95-9CED-1958A9FBB9D6}" type="datetime1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9721-762C-41FF-B61C-2C971383CC1A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5AC9B-5820-4710-8BB1-A553E3B61713}" type="datetime1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2FAB9-0B26-4FD9-8099-46B321E0AE9E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1DAA-C670-4986-90B4-2EF0B0FBD6C8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845389"/>
          </a:xfrm>
          <a:prstGeom prst="rect">
            <a:avLst/>
          </a:prstGeom>
          <a:solidFill>
            <a:srgbClr val="151DC1"/>
          </a:solidFill>
          <a:ln>
            <a:solidFill>
              <a:srgbClr val="151D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5047B-B5B7-431A-A1BF-925FADB3C54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8372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51DC1"/>
                </a:solidFill>
              </a:defRPr>
            </a:lvl1pPr>
          </a:lstStyle>
          <a:p>
            <a:fld id="{6AD33FD5-61D2-4238-98DB-DB8C208BC919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emf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" Target="slide31.xml"/><Relationship Id="rId8" Type="http://schemas.openxmlformats.org/officeDocument/2006/relationships/slide" Target="slide27.xml"/><Relationship Id="rId7" Type="http://schemas.openxmlformats.org/officeDocument/2006/relationships/slide" Target="slide26.xml"/><Relationship Id="rId6" Type="http://schemas.openxmlformats.org/officeDocument/2006/relationships/slide" Target="slide20.xml"/><Relationship Id="rId5" Type="http://schemas.openxmlformats.org/officeDocument/2006/relationships/slide" Target="slide9.xml"/><Relationship Id="rId4" Type="http://schemas.openxmlformats.org/officeDocument/2006/relationships/slide" Target="slide8.xml"/><Relationship Id="rId3" Type="http://schemas.openxmlformats.org/officeDocument/2006/relationships/slide" Target="slide6.xml"/><Relationship Id="rId2" Type="http://schemas.openxmlformats.org/officeDocument/2006/relationships/slide" Target="slide5.xml"/><Relationship Id="rId15" Type="http://schemas.openxmlformats.org/officeDocument/2006/relationships/slideLayout" Target="../slideLayouts/slideLayout2.xml"/><Relationship Id="rId14" Type="http://schemas.openxmlformats.org/officeDocument/2006/relationships/slide" Target="slide52.xml"/><Relationship Id="rId13" Type="http://schemas.openxmlformats.org/officeDocument/2006/relationships/slide" Target="slide49.xml"/><Relationship Id="rId12" Type="http://schemas.openxmlformats.org/officeDocument/2006/relationships/slide" Target="slide45.xml"/><Relationship Id="rId11" Type="http://schemas.openxmlformats.org/officeDocument/2006/relationships/slide" Target="slide44.xml"/><Relationship Id="rId10" Type="http://schemas.openxmlformats.org/officeDocument/2006/relationships/slide" Target="slide35.xml"/><Relationship Id="rId1" Type="http://schemas.openxmlformats.org/officeDocument/2006/relationships/slide" Target="slide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emf"/><Relationship Id="rId1" Type="http://schemas.openxmlformats.org/officeDocument/2006/relationships/image" Target="../media/image9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1" Type="http://schemas.openxmlformats.org/officeDocument/2006/relationships/image" Target="../media/image11.e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186248" y="1483743"/>
            <a:ext cx="47715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</a:rPr>
              <a:t>第三章 语句与控制结构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分支结构</a:t>
            </a:r>
            <a:r>
              <a:rPr lang="en-US" altLang="zh-CN" sz="1800" dirty="0"/>
              <a:t>—if </a:t>
            </a:r>
            <a:r>
              <a:rPr lang="zh-CN" altLang="en-US" sz="1800" dirty="0"/>
              <a:t>语句</a:t>
            </a:r>
            <a:endParaRPr 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219974" y="1911927"/>
            <a:ext cx="8704052" cy="3509488"/>
            <a:chOff x="219974" y="2242666"/>
            <a:chExt cx="8704052" cy="3509488"/>
          </a:xfrm>
        </p:grpSpPr>
        <p:sp>
          <p:nvSpPr>
            <p:cNvPr id="19" name="矩形: 圆顶角 18"/>
            <p:cNvSpPr/>
            <p:nvPr/>
          </p:nvSpPr>
          <p:spPr>
            <a:xfrm>
              <a:off x="219974" y="2242666"/>
              <a:ext cx="8704052" cy="379308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zh-CN" altLang="en-US" sz="2000">
                  <a:solidFill>
                    <a:prstClr val="white"/>
                  </a:solidFill>
                </a:rPr>
                <a:t>练习：找出下面程序段中的错误</a:t>
              </a:r>
              <a:endParaRPr lang="zh-CN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8" name="矩形: 圆角 17"/>
            <p:cNvSpPr/>
            <p:nvPr/>
          </p:nvSpPr>
          <p:spPr>
            <a:xfrm>
              <a:off x="219974" y="2612833"/>
              <a:ext cx="8704052" cy="3139321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2" rtlCol="0" anchor="t" anchorCtr="0">
              <a:spAutoFit/>
            </a:bodyPr>
            <a:lstStyle/>
            <a:p>
              <a:pPr lvl="0"/>
              <a:endParaRPr lang="nn-NO">
                <a:solidFill>
                  <a:srgbClr val="0000FF"/>
                </a:solidFill>
                <a:latin typeface="Consolas" panose="020B0609020204030204" pitchFamily="49" charset="0"/>
              </a:endParaRPr>
            </a:p>
            <a:p>
              <a:pPr lvl="0"/>
              <a:r>
                <a:rPr lang="nn-NO">
                  <a:solidFill>
                    <a:prstClr val="black"/>
                  </a:solidFill>
                  <a:latin typeface="Consolas" panose="020B0609020204030204" pitchFamily="49" charset="0"/>
                </a:rPr>
                <a:t>1.</a:t>
              </a:r>
              <a:r>
                <a:rPr lang="nn-NO">
                  <a:solidFill>
                    <a:srgbClr val="0000FF"/>
                  </a:solidFill>
                  <a:latin typeface="Consolas" panose="020B0609020204030204" pitchFamily="49" charset="0"/>
                </a:rPr>
                <a:t>	if</a:t>
              </a:r>
              <a:r>
                <a:rPr lang="nn-NO">
                  <a:solidFill>
                    <a:srgbClr val="000000"/>
                  </a:solidFill>
                  <a:latin typeface="Consolas" panose="020B0609020204030204" pitchFamily="49" charset="0"/>
                </a:rPr>
                <a:t> (val1 != val2)</a:t>
              </a:r>
              <a:endParaRPr lang="nn-NO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0"/>
              <a:r>
                <a:rPr lang="nn-NO">
                  <a:solidFill>
                    <a:srgbClr val="000000"/>
                  </a:solidFill>
                  <a:latin typeface="Consolas" panose="020B0609020204030204" pitchFamily="49" charset="0"/>
                </a:rPr>
                <a:t>		val1 = val2</a:t>
              </a:r>
              <a:endParaRPr lang="nn-NO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0"/>
              <a:r>
                <a:rPr lang="nn-NO">
                  <a:solidFill>
                    <a:srgbClr val="0000FF"/>
                  </a:solidFill>
                  <a:latin typeface="Consolas" panose="020B0609020204030204" pitchFamily="49" charset="0"/>
                </a:rPr>
                <a:t>	else	</a:t>
              </a:r>
              <a:endParaRPr lang="nn-NO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0"/>
              <a:r>
                <a:rPr lang="nn-NO">
                  <a:solidFill>
                    <a:srgbClr val="000000"/>
                  </a:solidFill>
                  <a:latin typeface="Consolas" panose="020B0609020204030204" pitchFamily="49" charset="0"/>
                </a:rPr>
                <a:t>		val1 = val2 = </a:t>
              </a:r>
              <a:r>
                <a:rPr lang="nn-NO">
                  <a:solidFill>
                    <a:srgbClr val="09885A"/>
                  </a:solidFill>
                  <a:latin typeface="Consolas" panose="020B0609020204030204" pitchFamily="49" charset="0"/>
                </a:rPr>
                <a:t>0</a:t>
              </a:r>
              <a:r>
                <a:rPr lang="nn-NO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endParaRPr lang="nn-NO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0"/>
              <a:br>
                <a:rPr lang="nn-NO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nn-NO">
                  <a:solidFill>
                    <a:srgbClr val="000000"/>
                  </a:solidFill>
                  <a:latin typeface="Consolas" panose="020B0609020204030204" pitchFamily="49" charset="0"/>
                </a:rPr>
                <a:t>2.	</a:t>
              </a:r>
              <a:r>
                <a:rPr lang="nn-NO">
                  <a:solidFill>
                    <a:srgbClr val="0000FF"/>
                  </a:solidFill>
                  <a:latin typeface="Consolas" panose="020B0609020204030204" pitchFamily="49" charset="0"/>
                </a:rPr>
                <a:t>if</a:t>
              </a:r>
              <a:r>
                <a:rPr lang="nn-NO">
                  <a:solidFill>
                    <a:srgbClr val="000000"/>
                  </a:solidFill>
                  <a:latin typeface="Consolas" panose="020B0609020204030204" pitchFamily="49" charset="0"/>
                </a:rPr>
                <a:t> (val1 = </a:t>
              </a:r>
              <a:r>
                <a:rPr lang="nn-NO">
                  <a:solidFill>
                    <a:srgbClr val="09885A"/>
                  </a:solidFill>
                  <a:latin typeface="Consolas" panose="020B0609020204030204" pitchFamily="49" charset="0"/>
                </a:rPr>
                <a:t>10</a:t>
              </a:r>
              <a:r>
                <a:rPr lang="nn-NO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  <a:endParaRPr lang="nn-NO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0"/>
              <a:r>
                <a:rPr lang="nn-NO">
                  <a:solidFill>
                    <a:srgbClr val="008000"/>
                  </a:solidFill>
                  <a:latin typeface="Consolas" panose="020B0609020204030204" pitchFamily="49" charset="0"/>
                </a:rPr>
                <a:t>	//如果val1等于10</a:t>
              </a:r>
              <a:endParaRPr lang="nn-NO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0"/>
              <a:r>
                <a:rPr lang="nn-NO">
                  <a:solidFill>
                    <a:srgbClr val="000000"/>
                  </a:solidFill>
                  <a:latin typeface="Consolas" panose="020B0609020204030204" pitchFamily="49" charset="0"/>
                </a:rPr>
                <a:t>		value = </a:t>
              </a:r>
              <a:r>
                <a:rPr lang="nn-NO">
                  <a:solidFill>
                    <a:srgbClr val="09885A"/>
                  </a:solidFill>
                  <a:latin typeface="Consolas" panose="020B0609020204030204" pitchFamily="49" charset="0"/>
                </a:rPr>
                <a:t>1</a:t>
              </a:r>
              <a:r>
                <a:rPr lang="nn-NO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r>
                <a:rPr lang="en-US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endParaRPr lang="en-US">
                <a:solidFill>
                  <a:srgbClr val="0000FF"/>
                </a:solidFill>
                <a:latin typeface="Consolas" panose="020B0609020204030204" pitchFamily="49" charset="0"/>
              </a:endParaRPr>
            </a:p>
            <a:p>
              <a:pPr lvl="0"/>
              <a:endParaRPr lang="en-US">
                <a:solidFill>
                  <a:srgbClr val="0000FF"/>
                </a:solidFill>
                <a:latin typeface="Consolas" panose="020B0609020204030204" pitchFamily="49" charset="0"/>
              </a:endParaRPr>
            </a:p>
            <a:p>
              <a:pPr lvl="0"/>
              <a:endParaRPr lang="en-US">
                <a:solidFill>
                  <a:srgbClr val="0000FF"/>
                </a:solidFill>
                <a:latin typeface="Consolas" panose="020B0609020204030204" pitchFamily="49" charset="0"/>
              </a:endParaRPr>
            </a:p>
            <a:p>
              <a:pPr lvl="0"/>
              <a:endParaRPr lang="en-US">
                <a:solidFill>
                  <a:srgbClr val="0000FF"/>
                </a:solidFill>
                <a:latin typeface="Consolas" panose="020B0609020204030204" pitchFamily="49" charset="0"/>
              </a:endParaRPr>
            </a:p>
            <a:p>
              <a:pPr lvl="0"/>
              <a:r>
                <a:rPr lang="en-US">
                  <a:solidFill>
                    <a:prstClr val="black"/>
                  </a:solidFill>
                  <a:latin typeface="Consolas" panose="020B0609020204030204" pitchFamily="49" charset="0"/>
                </a:rPr>
                <a:t>3.</a:t>
              </a:r>
              <a:r>
                <a:rPr lang="en-US">
                  <a:solidFill>
                    <a:srgbClr val="0000FF"/>
                  </a:solidFill>
                  <a:latin typeface="Consolas" panose="020B0609020204030204" pitchFamily="49" charset="0"/>
                </a:rPr>
                <a:t>	if</a:t>
              </a:r>
              <a:r>
                <a:rPr lang="en-US">
                  <a:solidFill>
                    <a:srgbClr val="000000"/>
                  </a:solidFill>
                  <a:latin typeface="Consolas" panose="020B0609020204030204" pitchFamily="49" charset="0"/>
                </a:rPr>
                <a:t> (val1 &lt; val2)</a:t>
              </a:r>
              <a:endParaRPr lang="en-US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0"/>
              <a:r>
                <a:rPr lang="en-US">
                  <a:solidFill>
                    <a:srgbClr val="008000"/>
                  </a:solidFill>
                  <a:latin typeface="Consolas" panose="020B0609020204030204" pitchFamily="49" charset="0"/>
                </a:rPr>
                <a:t>		//</a:t>
              </a:r>
              <a:r>
                <a:rPr lang="zh-CN" altLang="en-US">
                  <a:solidFill>
                    <a:srgbClr val="008000"/>
                  </a:solidFill>
                  <a:latin typeface="Consolas" panose="020B0609020204030204" pitchFamily="49" charset="0"/>
                </a:rPr>
                <a:t>执行以下两个语句</a:t>
              </a:r>
              <a:endParaRPr lang="zh-CN" altLang="en-US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0"/>
              <a:r>
                <a:rPr lang="en-US">
                  <a:solidFill>
                    <a:srgbClr val="000000"/>
                  </a:solidFill>
                  <a:latin typeface="Consolas" panose="020B0609020204030204" pitchFamily="49" charset="0"/>
                </a:rPr>
                <a:t>		val1 = </a:t>
              </a:r>
              <a:r>
                <a:rPr lang="en-US">
                  <a:solidFill>
                    <a:srgbClr val="09885A"/>
                  </a:solidFill>
                  <a:latin typeface="Consolas" panose="020B0609020204030204" pitchFamily="49" charset="0"/>
                </a:rPr>
                <a:t>1</a:t>
              </a:r>
              <a:r>
                <a:rPr lang="en-US">
                  <a:solidFill>
                    <a:srgbClr val="000000"/>
                  </a:solidFill>
                  <a:latin typeface="Consolas" panose="020B0609020204030204" pitchFamily="49" charset="0"/>
                </a:rPr>
                <a:t>；</a:t>
              </a:r>
              <a:endParaRPr lang="en-US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0"/>
              <a:r>
                <a:rPr lang="en-US">
                  <a:solidFill>
                    <a:srgbClr val="000000"/>
                  </a:solidFill>
                  <a:latin typeface="Consolas" panose="020B0609020204030204" pitchFamily="49" charset="0"/>
                </a:rPr>
                <a:t>		val2 = </a:t>
              </a:r>
              <a:r>
                <a:rPr lang="en-US">
                  <a:solidFill>
                    <a:srgbClr val="09885A"/>
                  </a:solidFill>
                  <a:latin typeface="Consolas" panose="020B0609020204030204" pitchFamily="49" charset="0"/>
                </a:rPr>
                <a:t>2</a:t>
              </a:r>
              <a:r>
                <a:rPr lang="en-US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endParaRPr lang="en-US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0"/>
              <a:br>
                <a:rPr lang="en-US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>
                  <a:solidFill>
                    <a:srgbClr val="000000"/>
                  </a:solidFill>
                  <a:latin typeface="Consolas" panose="020B0609020204030204" pitchFamily="49" charset="0"/>
                </a:rPr>
                <a:t>4.	</a:t>
              </a:r>
              <a:r>
                <a:rPr lang="en-US">
                  <a:solidFill>
                    <a:srgbClr val="0000FF"/>
                  </a:solidFill>
                  <a:latin typeface="Consolas" panose="020B0609020204030204" pitchFamily="49" charset="0"/>
                </a:rPr>
                <a:t>if</a:t>
              </a:r>
              <a:r>
                <a:rPr lang="en-US">
                  <a:solidFill>
                    <a:srgbClr val="000000"/>
                  </a:solidFill>
                  <a:latin typeface="Consolas" panose="020B0609020204030204" pitchFamily="49" charset="0"/>
                </a:rPr>
                <a:t> val1 &lt; val2</a:t>
              </a:r>
              <a:endParaRPr lang="en-US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0"/>
              <a:r>
                <a:rPr lang="en-US">
                  <a:solidFill>
                    <a:srgbClr val="000000"/>
                  </a:solidFill>
                  <a:latin typeface="Consolas" panose="020B0609020204030204" pitchFamily="49" charset="0"/>
                </a:rPr>
                <a:t>		cin &gt;&gt; val1 &gt;&gt; endl;</a:t>
              </a:r>
              <a:endParaRPr lang="en-US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0"/>
              <a:endParaRPr lang="nn-NO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0"/>
              <a:endParaRPr lang="nn-NO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0"/>
              <a:endParaRPr lang="nn-NO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分支结构</a:t>
            </a:r>
            <a:r>
              <a:rPr lang="en-US" altLang="zh-CN" sz="1800" dirty="0"/>
              <a:t>—if </a:t>
            </a:r>
            <a:r>
              <a:rPr lang="zh-CN" altLang="en-US" sz="1800" dirty="0"/>
              <a:t>语句</a:t>
            </a:r>
            <a:endParaRPr 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274423" y="1991187"/>
            <a:ext cx="8704052" cy="964320"/>
            <a:chOff x="219974" y="2251089"/>
            <a:chExt cx="8704052" cy="586293"/>
          </a:xfrm>
        </p:grpSpPr>
        <p:sp>
          <p:nvSpPr>
            <p:cNvPr id="19" name="矩形: 圆顶角 18"/>
            <p:cNvSpPr/>
            <p:nvPr/>
          </p:nvSpPr>
          <p:spPr>
            <a:xfrm>
              <a:off x="219974" y="2251089"/>
              <a:ext cx="8704052" cy="370885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zh-CN" altLang="en-US" sz="2000">
                  <a:solidFill>
                    <a:prstClr val="white"/>
                  </a:solidFill>
                </a:rPr>
                <a:t>例</a:t>
              </a:r>
              <a:r>
                <a:rPr lang="en-US" altLang="zh-CN" sz="2000">
                  <a:solidFill>
                    <a:prstClr val="white"/>
                  </a:solidFill>
                </a:rPr>
                <a:t>3.1</a:t>
              </a:r>
              <a:r>
                <a:rPr lang="zh-CN" altLang="en-US" sz="2000">
                  <a:solidFill>
                    <a:prstClr val="white"/>
                  </a:solidFill>
                </a:rPr>
                <a:t>：</a:t>
              </a:r>
              <a:endParaRPr lang="zh-CN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8" name="矩形: 圆角 17"/>
            <p:cNvSpPr/>
            <p:nvPr/>
          </p:nvSpPr>
          <p:spPr>
            <a:xfrm>
              <a:off x="219974" y="2612833"/>
              <a:ext cx="8704052" cy="224549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 anchorCtr="0">
              <a:spAutoFit/>
            </a:bodyPr>
            <a:lstStyle/>
            <a:p>
              <a:pPr lvl="0"/>
              <a:r>
                <a:rPr lang="zh-CN" altLang="en-US">
                  <a:solidFill>
                    <a:srgbClr val="000000"/>
                  </a:solidFill>
                  <a:latin typeface="Consolas" panose="020B0609020204030204" pitchFamily="49" charset="0"/>
                </a:rPr>
                <a:t>判断一个整数是否大于</a:t>
              </a:r>
              <a:r>
                <a:rPr lang="en-US" altLang="zh-CN">
                  <a:solidFill>
                    <a:srgbClr val="000000"/>
                  </a:solidFill>
                  <a:latin typeface="Consolas" panose="020B0609020204030204" pitchFamily="49" charset="0"/>
                </a:rPr>
                <a:t>0</a:t>
              </a:r>
              <a:r>
                <a:rPr lang="zh-CN" altLang="en-US">
                  <a:solidFill>
                    <a:srgbClr val="000000"/>
                  </a:solidFill>
                  <a:latin typeface="Consolas" panose="020B0609020204030204" pitchFamily="49" charset="0"/>
                </a:rPr>
                <a:t>且是</a:t>
              </a:r>
              <a:r>
                <a:rPr lang="en-US" altLang="zh-CN">
                  <a:solidFill>
                    <a:srgbClr val="000000"/>
                  </a:solidFill>
                  <a:latin typeface="Consolas" panose="020B0609020204030204" pitchFamily="49" charset="0"/>
                </a:rPr>
                <a:t>3</a:t>
              </a:r>
              <a:r>
                <a:rPr lang="zh-CN" altLang="en-US">
                  <a:solidFill>
                    <a:srgbClr val="000000"/>
                  </a:solidFill>
                  <a:latin typeface="Consolas" panose="020B0609020204030204" pitchFamily="49" charset="0"/>
                </a:rPr>
                <a:t>的倍数。</a:t>
              </a:r>
              <a:endParaRPr lang="nn-NO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分支结构</a:t>
            </a:r>
            <a:r>
              <a:rPr lang="en-US" altLang="zh-CN" sz="1800" dirty="0"/>
              <a:t>—if </a:t>
            </a:r>
            <a:r>
              <a:rPr lang="zh-CN" altLang="en-US" sz="1800" dirty="0"/>
              <a:t>语句</a:t>
            </a:r>
            <a:endParaRPr 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219974" y="1175643"/>
            <a:ext cx="8704052" cy="4815827"/>
            <a:chOff x="219974" y="2044323"/>
            <a:chExt cx="8704052" cy="4815827"/>
          </a:xfrm>
        </p:grpSpPr>
        <p:sp>
          <p:nvSpPr>
            <p:cNvPr id="19" name="矩形: 圆顶角 18"/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zh-CN" altLang="en-US" sz="2000">
                  <a:solidFill>
                    <a:prstClr val="white"/>
                  </a:solidFill>
                </a:rPr>
                <a:t>代码清单</a:t>
              </a:r>
              <a:r>
                <a:rPr lang="en-US" altLang="zh-CN" sz="2000">
                  <a:solidFill>
                    <a:prstClr val="white"/>
                  </a:solidFill>
                </a:rPr>
                <a:t>3.1</a:t>
              </a:r>
              <a:r>
                <a:rPr lang="zh-CN" altLang="en-US" sz="2000">
                  <a:solidFill>
                    <a:prstClr val="white"/>
                  </a:solidFill>
                </a:rPr>
                <a:t>，例</a:t>
              </a:r>
              <a:r>
                <a:rPr lang="en-US" altLang="zh-CN" sz="2000">
                  <a:solidFill>
                    <a:prstClr val="white"/>
                  </a:solidFill>
                </a:rPr>
                <a:t>3.1</a:t>
              </a:r>
              <a:r>
                <a:rPr lang="zh-CN" altLang="en-US" sz="2000">
                  <a:solidFill>
                    <a:prstClr val="white"/>
                  </a:solidFill>
                </a:rPr>
                <a:t>：</a:t>
              </a:r>
              <a:endParaRPr lang="zh-CN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8" name="矩形: 圆角 17"/>
            <p:cNvSpPr/>
            <p:nvPr/>
          </p:nvSpPr>
          <p:spPr>
            <a:xfrm>
              <a:off x="219974" y="2612833"/>
              <a:ext cx="8704052" cy="4247317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lvl="0"/>
              <a:r>
                <a:rPr lang="en-US">
                  <a:solidFill>
                    <a:srgbClr val="000000"/>
                  </a:solidFill>
                  <a:latin typeface="Consolas" panose="020B0609020204030204" pitchFamily="49" charset="0"/>
                </a:rPr>
                <a:t>1 	</a:t>
              </a:r>
              <a:r>
                <a:rPr lang="en-US">
                  <a:solidFill>
                    <a:srgbClr val="0000FF"/>
                  </a:solidFill>
                  <a:latin typeface="Consolas" panose="020B0609020204030204" pitchFamily="49" charset="0"/>
                </a:rPr>
                <a:t>#include</a:t>
              </a:r>
              <a:r>
                <a:rPr lang="en-US">
                  <a:solidFill>
                    <a:srgbClr val="000000"/>
                  </a:solidFill>
                  <a:latin typeface="Consolas" panose="020B0609020204030204" pitchFamily="49" charset="0"/>
                </a:rPr>
                <a:t>&lt;iostream&gt;</a:t>
              </a:r>
              <a:endParaRPr lang="en-US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0"/>
              <a:r>
                <a:rPr lang="en-US">
                  <a:solidFill>
                    <a:srgbClr val="000000"/>
                  </a:solidFill>
                  <a:latin typeface="Consolas" panose="020B0609020204030204" pitchFamily="49" charset="0"/>
                </a:rPr>
                <a:t>2 	</a:t>
              </a:r>
              <a:r>
                <a:rPr lang="en-US">
                  <a:solidFill>
                    <a:srgbClr val="0000FF"/>
                  </a:solidFill>
                  <a:latin typeface="Consolas" panose="020B0609020204030204" pitchFamily="49" charset="0"/>
                </a:rPr>
                <a:t>using namespace </a:t>
              </a:r>
              <a:r>
                <a:rPr lang="en-US">
                  <a:solidFill>
                    <a:srgbClr val="000000"/>
                  </a:solidFill>
                  <a:latin typeface="Consolas" panose="020B0609020204030204" pitchFamily="49" charset="0"/>
                </a:rPr>
                <a:t>std;</a:t>
              </a:r>
              <a:endParaRPr lang="en-US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0"/>
              <a:r>
                <a:rPr lang="en-US">
                  <a:solidFill>
                    <a:srgbClr val="000000"/>
                  </a:solidFill>
                  <a:latin typeface="Consolas" panose="020B0609020204030204" pitchFamily="49" charset="0"/>
                </a:rPr>
                <a:t>3 	</a:t>
              </a:r>
              <a:r>
                <a:rPr lang="en-US">
                  <a:solidFill>
                    <a:srgbClr val="0000FF"/>
                  </a:solidFill>
                  <a:latin typeface="Consolas" panose="020B0609020204030204" pitchFamily="49" charset="0"/>
                </a:rPr>
                <a:t>int </a:t>
              </a:r>
              <a:r>
                <a:rPr lang="en-US">
                  <a:solidFill>
                    <a:srgbClr val="000000"/>
                  </a:solidFill>
                  <a:latin typeface="Consolas" panose="020B0609020204030204" pitchFamily="49" charset="0"/>
                </a:rPr>
                <a:t>main() {</a:t>
              </a:r>
              <a:endParaRPr lang="en-US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0"/>
              <a:r>
                <a:rPr lang="en-US">
                  <a:solidFill>
                    <a:srgbClr val="000000"/>
                  </a:solidFill>
                  <a:latin typeface="Consolas" panose="020B0609020204030204" pitchFamily="49" charset="0"/>
                </a:rPr>
                <a:t>4 		</a:t>
              </a:r>
              <a:r>
                <a:rPr lang="en-US">
                  <a:solidFill>
                    <a:srgbClr val="0000FF"/>
                  </a:solidFill>
                  <a:latin typeface="Consolas" panose="020B0609020204030204" pitchFamily="49" charset="0"/>
                </a:rPr>
                <a:t>int </a:t>
              </a:r>
              <a:r>
                <a:rPr lang="en-US">
                  <a:solidFill>
                    <a:srgbClr val="000000"/>
                  </a:solidFill>
                  <a:latin typeface="Consolas" panose="020B0609020204030204" pitchFamily="49" charset="0"/>
                </a:rPr>
                <a:t>n;</a:t>
              </a:r>
              <a:endParaRPr lang="en-US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0"/>
              <a:r>
                <a:rPr lang="en-US" altLang="zh-CN">
                  <a:solidFill>
                    <a:srgbClr val="000000"/>
                  </a:solidFill>
                  <a:latin typeface="Consolas" panose="020B0609020204030204" pitchFamily="49" charset="0"/>
                </a:rPr>
                <a:t>5 		cout &lt;&lt; </a:t>
              </a:r>
              <a:r>
                <a:rPr lang="en-US" altLang="zh-CN">
                  <a:solidFill>
                    <a:srgbClr val="C08040"/>
                  </a:solidFill>
                  <a:latin typeface="Consolas" panose="020B0609020204030204" pitchFamily="49" charset="0"/>
                </a:rPr>
                <a:t>"</a:t>
              </a:r>
              <a:r>
                <a:rPr lang="zh-CN" altLang="en-US">
                  <a:solidFill>
                    <a:srgbClr val="C08040"/>
                  </a:solidFill>
                  <a:latin typeface="Consolas" panose="020B0609020204030204" pitchFamily="49" charset="0"/>
                  <a:ea typeface="仿宋" panose="02010609060101010101" pitchFamily="49" charset="-122"/>
                </a:rPr>
                <a:t>请输入一个整数</a:t>
              </a:r>
              <a:r>
                <a:rPr lang="en-US" altLang="zh-CN">
                  <a:solidFill>
                    <a:srgbClr val="C08040"/>
                  </a:solidFill>
                  <a:latin typeface="Consolas" panose="020B0609020204030204" pitchFamily="49" charset="0"/>
                  <a:ea typeface="仿宋" panose="02010609060101010101" pitchFamily="49" charset="-122"/>
                </a:rPr>
                <a:t>n:"</a:t>
              </a:r>
              <a:r>
                <a:rPr lang="en-US" altLang="zh-CN">
                  <a:solidFill>
                    <a:srgbClr val="000000"/>
                  </a:solidFill>
                  <a:latin typeface="Consolas" panose="020B0609020204030204" pitchFamily="49" charset="0"/>
                  <a:ea typeface="仿宋" panose="02010609060101010101" pitchFamily="49" charset="-122"/>
                </a:rPr>
                <a:t>;</a:t>
              </a:r>
              <a:endParaRPr lang="en-US" altLang="zh-CN">
                <a:solidFill>
                  <a:srgbClr val="000000"/>
                </a:solidFill>
                <a:latin typeface="Consolas" panose="020B0609020204030204" pitchFamily="49" charset="0"/>
                <a:ea typeface="仿宋" panose="02010609060101010101" pitchFamily="49" charset="-122"/>
              </a:endParaRPr>
            </a:p>
            <a:p>
              <a:pPr lvl="0"/>
              <a:r>
                <a:rPr lang="en-US">
                  <a:solidFill>
                    <a:srgbClr val="000000"/>
                  </a:solidFill>
                  <a:latin typeface="Consolas" panose="020B0609020204030204" pitchFamily="49" charset="0"/>
                </a:rPr>
                <a:t>6 		cin &gt;&gt; n;</a:t>
              </a:r>
              <a:endParaRPr lang="en-US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0"/>
              <a:r>
                <a:rPr lang="pt-BR">
                  <a:solidFill>
                    <a:srgbClr val="000000"/>
                  </a:solidFill>
                  <a:latin typeface="Consolas" panose="020B0609020204030204" pitchFamily="49" charset="0"/>
                </a:rPr>
                <a:t>7 		</a:t>
              </a:r>
              <a:r>
                <a:rPr lang="pt-BR">
                  <a:solidFill>
                    <a:srgbClr val="0000FF"/>
                  </a:solidFill>
                  <a:latin typeface="Consolas" panose="020B0609020204030204" pitchFamily="49" charset="0"/>
                </a:rPr>
                <a:t>if </a:t>
              </a:r>
              <a:r>
                <a:rPr lang="pt-BR">
                  <a:solidFill>
                    <a:srgbClr val="000000"/>
                  </a:solidFill>
                  <a:latin typeface="Consolas" panose="020B0609020204030204" pitchFamily="49" charset="0"/>
                </a:rPr>
                <a:t>(n &gt; 0 &amp;&amp; n % 3 == 0) { </a:t>
              </a:r>
              <a:r>
                <a:rPr lang="pt-BR">
                  <a:solidFill>
                    <a:srgbClr val="008000"/>
                  </a:solidFill>
                  <a:latin typeface="Consolas" panose="020B0609020204030204" pitchFamily="49" charset="0"/>
                </a:rPr>
                <a:t>//n</a:t>
              </a:r>
              <a:r>
                <a:rPr lang="pt-BR">
                  <a:solidFill>
                    <a:srgbClr val="008000"/>
                  </a:solidFill>
                  <a:latin typeface="Consolas" panose="020B0609020204030204" pitchFamily="49" charset="0"/>
                  <a:ea typeface="仿宋" panose="02010609060101010101" pitchFamily="49" charset="-122"/>
                </a:rPr>
                <a:t>大于0且被3整除</a:t>
              </a:r>
              <a:endParaRPr lang="pt-BR">
                <a:solidFill>
                  <a:srgbClr val="008000"/>
                </a:solidFill>
                <a:latin typeface="Consolas" panose="020B0609020204030204" pitchFamily="49" charset="0"/>
                <a:ea typeface="仿宋" panose="02010609060101010101" pitchFamily="49" charset="-122"/>
              </a:endParaRPr>
            </a:p>
            <a:p>
              <a:pPr lvl="0"/>
              <a:r>
                <a:rPr lang="en-US">
                  <a:solidFill>
                    <a:srgbClr val="000000"/>
                  </a:solidFill>
                  <a:latin typeface="Consolas" panose="020B0609020204030204" pitchFamily="49" charset="0"/>
                </a:rPr>
                <a:t>8 			cout &lt;&lt; </a:t>
              </a:r>
              <a:r>
                <a:rPr lang="en-US">
                  <a:solidFill>
                    <a:srgbClr val="C08040"/>
                  </a:solidFill>
                  <a:latin typeface="Consolas" panose="020B0609020204030204" pitchFamily="49" charset="0"/>
                </a:rPr>
                <a:t>"Yes" </a:t>
              </a:r>
              <a:r>
                <a:rPr lang="en-US">
                  <a:solidFill>
                    <a:srgbClr val="000000"/>
                  </a:solidFill>
                  <a:latin typeface="Consolas" panose="020B0609020204030204" pitchFamily="49" charset="0"/>
                </a:rPr>
                <a:t>&lt;&lt; endl;</a:t>
              </a:r>
              <a:endParaRPr lang="en-US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0"/>
              <a:r>
                <a:rPr lang="en-US">
                  <a:solidFill>
                    <a:srgbClr val="000000"/>
                  </a:solidFill>
                  <a:latin typeface="Consolas" panose="020B0609020204030204" pitchFamily="49" charset="0"/>
                </a:rPr>
                <a:t>9 		}</a:t>
              </a:r>
              <a:endParaRPr lang="en-US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0"/>
              <a:r>
                <a:rPr lang="en-US">
                  <a:solidFill>
                    <a:srgbClr val="000000"/>
                  </a:solidFill>
                  <a:latin typeface="Consolas" panose="020B0609020204030204" pitchFamily="49" charset="0"/>
                </a:rPr>
                <a:t>10 		</a:t>
              </a:r>
              <a:r>
                <a:rPr lang="en-US">
                  <a:solidFill>
                    <a:srgbClr val="0000FF"/>
                  </a:solidFill>
                  <a:latin typeface="Consolas" panose="020B0609020204030204" pitchFamily="49" charset="0"/>
                </a:rPr>
                <a:t>else </a:t>
              </a:r>
              <a:r>
                <a:rPr lang="en-US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  <a:endParaRPr lang="en-US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0"/>
              <a:r>
                <a:rPr lang="en-US">
                  <a:solidFill>
                    <a:srgbClr val="000000"/>
                  </a:solidFill>
                  <a:latin typeface="Consolas" panose="020B0609020204030204" pitchFamily="49" charset="0"/>
                </a:rPr>
                <a:t>11 			cout &lt;&lt; </a:t>
              </a:r>
              <a:r>
                <a:rPr lang="en-US">
                  <a:solidFill>
                    <a:srgbClr val="C08040"/>
                  </a:solidFill>
                  <a:latin typeface="Consolas" panose="020B0609020204030204" pitchFamily="49" charset="0"/>
                </a:rPr>
                <a:t>"No" </a:t>
              </a:r>
              <a:r>
                <a:rPr lang="en-US">
                  <a:solidFill>
                    <a:srgbClr val="000000"/>
                  </a:solidFill>
                  <a:latin typeface="Consolas" panose="020B0609020204030204" pitchFamily="49" charset="0"/>
                </a:rPr>
                <a:t>&lt;&lt; endl;</a:t>
              </a:r>
              <a:endParaRPr lang="en-US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0"/>
              <a:r>
                <a:rPr lang="en-US">
                  <a:solidFill>
                    <a:srgbClr val="000000"/>
                  </a:solidFill>
                  <a:latin typeface="Consolas" panose="020B0609020204030204" pitchFamily="49" charset="0"/>
                </a:rPr>
                <a:t>12 		}</a:t>
              </a:r>
              <a:endParaRPr lang="en-US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0"/>
              <a:r>
                <a:rPr lang="en-US">
                  <a:solidFill>
                    <a:srgbClr val="000000"/>
                  </a:solidFill>
                  <a:latin typeface="Consolas" panose="020B0609020204030204" pitchFamily="49" charset="0"/>
                </a:rPr>
                <a:t>13 		</a:t>
              </a:r>
              <a:r>
                <a:rPr lang="en-US">
                  <a:solidFill>
                    <a:srgbClr val="0000FF"/>
                  </a:solidFill>
                  <a:latin typeface="Consolas" panose="020B0609020204030204" pitchFamily="49" charset="0"/>
                </a:rPr>
                <a:t>return </a:t>
              </a:r>
              <a:r>
                <a:rPr lang="en-US">
                  <a:solidFill>
                    <a:srgbClr val="000000"/>
                  </a:solidFill>
                  <a:latin typeface="Consolas" panose="020B0609020204030204" pitchFamily="49" charset="0"/>
                </a:rPr>
                <a:t>0;</a:t>
              </a:r>
              <a:endParaRPr lang="en-US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0"/>
              <a:r>
                <a:rPr lang="en-US">
                  <a:solidFill>
                    <a:srgbClr val="000000"/>
                  </a:solidFill>
                  <a:latin typeface="Consolas" panose="020B0609020204030204" pitchFamily="49" charset="0"/>
                </a:rPr>
                <a:t>14 	}</a:t>
              </a:r>
              <a:endParaRPr lang="en-US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0"/>
              <a:r>
                <a:rPr lang="zh-CN" altLang="en-US">
                  <a:solidFill>
                    <a:srgbClr val="000000"/>
                  </a:solidFill>
                  <a:latin typeface="Consolas" panose="020B0609020204030204" pitchFamily="49" charset="0"/>
                </a:rPr>
                <a:t>示例：输入：</a:t>
              </a:r>
              <a:r>
                <a:rPr lang="en-US" altLang="zh-CN">
                  <a:solidFill>
                    <a:srgbClr val="000000"/>
                  </a:solidFill>
                  <a:latin typeface="Consolas" panose="020B0609020204030204" pitchFamily="49" charset="0"/>
                </a:rPr>
                <a:t>7 </a:t>
              </a:r>
              <a:r>
                <a:rPr lang="zh-CN" altLang="en-US">
                  <a:solidFill>
                    <a:srgbClr val="000000"/>
                  </a:solidFill>
                  <a:latin typeface="Consolas" panose="020B0609020204030204" pitchFamily="49" charset="0"/>
                </a:rPr>
                <a:t>输出：</a:t>
              </a:r>
              <a:r>
                <a:rPr lang="en-US" altLang="zh-CN">
                  <a:solidFill>
                    <a:srgbClr val="000000"/>
                  </a:solidFill>
                  <a:latin typeface="Consolas" panose="020B0609020204030204" pitchFamily="49" charset="0"/>
                </a:rPr>
                <a:t>No </a:t>
              </a:r>
              <a:r>
                <a:rPr lang="zh-CN" altLang="en-US">
                  <a:solidFill>
                    <a:srgbClr val="000000"/>
                  </a:solidFill>
                  <a:latin typeface="Consolas" panose="020B0609020204030204" pitchFamily="49" charset="0"/>
                </a:rPr>
                <a:t>输入：</a:t>
              </a:r>
              <a:r>
                <a:rPr lang="en-US" altLang="zh-CN">
                  <a:solidFill>
                    <a:srgbClr val="000000"/>
                  </a:solidFill>
                  <a:latin typeface="Consolas" panose="020B0609020204030204" pitchFamily="49" charset="0"/>
                </a:rPr>
                <a:t>9 </a:t>
              </a:r>
              <a:r>
                <a:rPr lang="zh-CN" altLang="en-US">
                  <a:solidFill>
                    <a:srgbClr val="000000"/>
                  </a:solidFill>
                  <a:latin typeface="Consolas" panose="020B0609020204030204" pitchFamily="49" charset="0"/>
                </a:rPr>
                <a:t>输出：</a:t>
              </a:r>
              <a:r>
                <a:rPr lang="en-US" altLang="zh-CN">
                  <a:solidFill>
                    <a:srgbClr val="000000"/>
                  </a:solidFill>
                  <a:latin typeface="Consolas" panose="020B0609020204030204" pitchFamily="49" charset="0"/>
                </a:rPr>
                <a:t>Yes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219974" y="1175643"/>
            <a:ext cx="8704052" cy="1214840"/>
            <a:chOff x="219974" y="2044323"/>
            <a:chExt cx="8704052" cy="1214840"/>
          </a:xfrm>
        </p:grpSpPr>
        <p:sp>
          <p:nvSpPr>
            <p:cNvPr id="12" name="矩形: 圆顶角 11"/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zh-CN" altLang="en-US" sz="2000">
                  <a:solidFill>
                    <a:prstClr val="white"/>
                  </a:solidFill>
                </a:rPr>
                <a:t>嵌套的</a:t>
              </a:r>
              <a:r>
                <a:rPr lang="en-US" altLang="zh-CN" sz="2000">
                  <a:solidFill>
                    <a:prstClr val="white"/>
                  </a:solidFill>
                </a:rPr>
                <a:t>if </a:t>
              </a:r>
              <a:r>
                <a:rPr lang="zh-CN" altLang="en-US" sz="2000">
                  <a:solidFill>
                    <a:prstClr val="white"/>
                  </a:solidFill>
                </a:rPr>
                <a:t>语句</a:t>
              </a:r>
              <a:endParaRPr lang="zh-CN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3" name="矩形: 圆角 17"/>
            <p:cNvSpPr/>
            <p:nvPr/>
          </p:nvSpPr>
          <p:spPr>
            <a:xfrm>
              <a:off x="219974" y="2612832"/>
              <a:ext cx="8704052" cy="646331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zh-CN" altLang="en-US">
                  <a:solidFill>
                    <a:srgbClr val="000000"/>
                  </a:solidFill>
                  <a:latin typeface="MicrosoftYaHei"/>
                </a:rPr>
                <a:t>有</a:t>
              </a:r>
              <a:r>
                <a:rPr lang="zh-CN" altLang="en-US">
                  <a:solidFill>
                    <a:srgbClr val="FF0000"/>
                  </a:solidFill>
                  <a:latin typeface="MicrosoftYaHei"/>
                </a:rPr>
                <a:t>两个以上分支</a:t>
              </a:r>
              <a:r>
                <a:rPr lang="zh-CN" altLang="en-US">
                  <a:solidFill>
                    <a:srgbClr val="000000"/>
                  </a:solidFill>
                  <a:latin typeface="MicrosoftYaHei"/>
                </a:rPr>
                <a:t>时，选用</a:t>
              </a:r>
              <a:r>
                <a:rPr lang="zh-CN" altLang="en-US">
                  <a:solidFill>
                    <a:srgbClr val="FF0000"/>
                  </a:solidFill>
                  <a:latin typeface="MicrosoftYaHei"/>
                </a:rPr>
                <a:t>嵌套的</a:t>
              </a:r>
              <a:r>
                <a:rPr lang="zh-CN" altLang="en-US">
                  <a:solidFill>
                    <a:srgbClr val="FF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>
                  <a:solidFill>
                    <a:srgbClr val="FF0000"/>
                  </a:solidFill>
                  <a:latin typeface="Consolas" panose="020B0609020204030204" pitchFamily="49" charset="0"/>
                </a:rPr>
                <a:t>if </a:t>
              </a:r>
              <a:r>
                <a:rPr lang="zh-CN" altLang="en-US">
                  <a:solidFill>
                    <a:srgbClr val="FF0000"/>
                  </a:solidFill>
                  <a:latin typeface="MicrosoftYaHei"/>
                </a:rPr>
                <a:t>语句结构</a:t>
              </a:r>
              <a:endParaRPr lang="zh-CN" altLang="en-US">
                <a:solidFill>
                  <a:srgbClr val="FF0000"/>
                </a:solidFill>
                <a:latin typeface="MicrosoftYaHei"/>
              </a:endParaRP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zh-CN" altLang="en-US">
                  <a:solidFill>
                    <a:srgbClr val="000000"/>
                  </a:solidFill>
                  <a:latin typeface="MicrosoftYaHei"/>
                </a:rPr>
                <a:t>内嵌</a:t>
              </a:r>
              <a:r>
                <a:rPr lang="zh-CN" altLang="en-US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>
                  <a:solidFill>
                    <a:srgbClr val="000000"/>
                  </a:solidFill>
                  <a:latin typeface="Consolas" panose="020B0609020204030204" pitchFamily="49" charset="0"/>
                </a:rPr>
                <a:t>if </a:t>
              </a:r>
              <a:r>
                <a:rPr lang="zh-CN" altLang="en-US">
                  <a:solidFill>
                    <a:srgbClr val="000000"/>
                  </a:solidFill>
                  <a:latin typeface="MicrosoftYaHei"/>
                </a:rPr>
                <a:t>语句既可以嵌套在</a:t>
              </a:r>
              <a:r>
                <a:rPr lang="zh-CN" altLang="en-US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>
                  <a:solidFill>
                    <a:srgbClr val="000000"/>
                  </a:solidFill>
                  <a:latin typeface="Consolas" panose="020B0609020204030204" pitchFamily="49" charset="0"/>
                </a:rPr>
                <a:t>if </a:t>
              </a:r>
              <a:r>
                <a:rPr lang="zh-CN" altLang="en-US">
                  <a:solidFill>
                    <a:srgbClr val="000000"/>
                  </a:solidFill>
                  <a:latin typeface="MicrosoftYaHei"/>
                </a:rPr>
                <a:t>语句中，也可以嵌套在</a:t>
              </a:r>
              <a:r>
                <a:rPr lang="zh-CN" altLang="en-US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>
                  <a:solidFill>
                    <a:srgbClr val="000000"/>
                  </a:solidFill>
                  <a:latin typeface="Consolas" panose="020B0609020204030204" pitchFamily="49" charset="0"/>
                </a:rPr>
                <a:t>else </a:t>
              </a:r>
              <a:r>
                <a:rPr lang="zh-CN" altLang="en-US">
                  <a:solidFill>
                    <a:srgbClr val="000000"/>
                  </a:solidFill>
                  <a:latin typeface="MicrosoftYaHei"/>
                </a:rPr>
                <a:t>语句中</a:t>
              </a:r>
              <a:endParaRPr lang="zh-CN" alt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分支结构</a:t>
            </a:r>
            <a:r>
              <a:rPr lang="en-US" altLang="zh-CN" sz="1800" dirty="0"/>
              <a:t>—if </a:t>
            </a:r>
            <a:r>
              <a:rPr lang="zh-CN" altLang="en-US" sz="1800" dirty="0"/>
              <a:t>语句</a:t>
            </a:r>
            <a:endParaRPr 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219974" y="3322592"/>
            <a:ext cx="8704052" cy="1491840"/>
            <a:chOff x="219974" y="2044323"/>
            <a:chExt cx="8704052" cy="1491840"/>
          </a:xfrm>
        </p:grpSpPr>
        <p:sp>
          <p:nvSpPr>
            <p:cNvPr id="19" name="矩形: 圆顶角 18"/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zh-CN" altLang="en-US" sz="2000">
                  <a:solidFill>
                    <a:prstClr val="white"/>
                  </a:solidFill>
                </a:rPr>
                <a:t>例</a:t>
              </a:r>
              <a:r>
                <a:rPr lang="en-US" altLang="zh-CN" sz="2000">
                  <a:solidFill>
                    <a:prstClr val="white"/>
                  </a:solidFill>
                </a:rPr>
                <a:t>3.2</a:t>
              </a:r>
              <a:r>
                <a:rPr lang="zh-CN" altLang="en-US" sz="2000">
                  <a:solidFill>
                    <a:prstClr val="white"/>
                  </a:solidFill>
                </a:rPr>
                <a:t>：</a:t>
              </a:r>
              <a:endParaRPr lang="zh-CN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8" name="矩形: 圆角 17"/>
            <p:cNvSpPr/>
            <p:nvPr/>
          </p:nvSpPr>
          <p:spPr>
            <a:xfrm>
              <a:off x="219974" y="2612833"/>
              <a:ext cx="8704052" cy="923330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lvl="0"/>
              <a:r>
                <a:rPr lang="zh-CN" altLang="en-US">
                  <a:solidFill>
                    <a:prstClr val="black"/>
                  </a:solidFill>
                </a:rPr>
                <a:t>将百分制的成绩转换成五级制，如果成绩在 </a:t>
              </a:r>
              <a:r>
                <a:rPr lang="en-US" altLang="zh-CN">
                  <a:solidFill>
                    <a:prstClr val="black"/>
                  </a:solidFill>
                </a:rPr>
                <a:t>90 </a:t>
              </a:r>
              <a:r>
                <a:rPr lang="zh-CN" altLang="en-US">
                  <a:solidFill>
                    <a:prstClr val="black"/>
                  </a:solidFill>
                </a:rPr>
                <a:t>分到 </a:t>
              </a:r>
              <a:r>
                <a:rPr lang="en-US" altLang="zh-CN">
                  <a:solidFill>
                    <a:prstClr val="black"/>
                  </a:solidFill>
                </a:rPr>
                <a:t>100 </a:t>
              </a:r>
              <a:r>
                <a:rPr lang="zh-CN" altLang="en-US">
                  <a:solidFill>
                    <a:prstClr val="black"/>
                  </a:solidFill>
                </a:rPr>
                <a:t>分范围内（包括 </a:t>
              </a:r>
              <a:r>
                <a:rPr lang="en-US" altLang="zh-CN">
                  <a:solidFill>
                    <a:prstClr val="black"/>
                  </a:solidFill>
                </a:rPr>
                <a:t>90 </a:t>
              </a:r>
              <a:r>
                <a:rPr lang="zh-CN" altLang="en-US">
                  <a:solidFill>
                    <a:prstClr val="black"/>
                  </a:solidFill>
                </a:rPr>
                <a:t>分和</a:t>
              </a:r>
              <a:r>
                <a:rPr lang="en-US" altLang="zh-CN">
                  <a:solidFill>
                    <a:prstClr val="black"/>
                  </a:solidFill>
                </a:rPr>
                <a:t>100 </a:t>
              </a:r>
              <a:r>
                <a:rPr lang="zh-CN" altLang="en-US">
                  <a:solidFill>
                    <a:prstClr val="black"/>
                  </a:solidFill>
                </a:rPr>
                <a:t>分），则转换成</a:t>
              </a:r>
              <a:r>
                <a:rPr lang="en-US" altLang="zh-CN">
                  <a:solidFill>
                    <a:prstClr val="black"/>
                  </a:solidFill>
                </a:rPr>
                <a:t>A </a:t>
              </a:r>
              <a:r>
                <a:rPr lang="zh-CN" altLang="en-US">
                  <a:solidFill>
                    <a:prstClr val="black"/>
                  </a:solidFill>
                </a:rPr>
                <a:t>，</a:t>
              </a:r>
              <a:r>
                <a:rPr lang="en-US" altLang="zh-CN">
                  <a:solidFill>
                    <a:prstClr val="black"/>
                  </a:solidFill>
                </a:rPr>
                <a:t>80 </a:t>
              </a:r>
              <a:r>
                <a:rPr lang="zh-CN" altLang="en-US">
                  <a:solidFill>
                    <a:prstClr val="black"/>
                  </a:solidFill>
                </a:rPr>
                <a:t>分到 </a:t>
              </a:r>
              <a:r>
                <a:rPr lang="en-US" altLang="zh-CN">
                  <a:solidFill>
                    <a:prstClr val="black"/>
                  </a:solidFill>
                </a:rPr>
                <a:t>90 </a:t>
              </a:r>
              <a:r>
                <a:rPr lang="zh-CN" altLang="en-US">
                  <a:solidFill>
                    <a:prstClr val="black"/>
                  </a:solidFill>
                </a:rPr>
                <a:t>分为</a:t>
              </a:r>
              <a:r>
                <a:rPr lang="en-US" altLang="zh-CN">
                  <a:solidFill>
                    <a:prstClr val="black"/>
                  </a:solidFill>
                </a:rPr>
                <a:t>B </a:t>
              </a:r>
              <a:r>
                <a:rPr lang="zh-CN" altLang="en-US">
                  <a:solidFill>
                    <a:prstClr val="black"/>
                  </a:solidFill>
                </a:rPr>
                <a:t>（包括 </a:t>
              </a:r>
              <a:r>
                <a:rPr lang="en-US" altLang="zh-CN">
                  <a:solidFill>
                    <a:prstClr val="black"/>
                  </a:solidFill>
                </a:rPr>
                <a:t>80 </a:t>
              </a:r>
              <a:r>
                <a:rPr lang="zh-CN" altLang="en-US">
                  <a:solidFill>
                    <a:prstClr val="black"/>
                  </a:solidFill>
                </a:rPr>
                <a:t>分不包括 </a:t>
              </a:r>
              <a:r>
                <a:rPr lang="en-US" altLang="zh-CN">
                  <a:solidFill>
                    <a:prstClr val="black"/>
                  </a:solidFill>
                </a:rPr>
                <a:t>90 </a:t>
              </a:r>
              <a:r>
                <a:rPr lang="zh-CN" altLang="en-US">
                  <a:solidFill>
                    <a:prstClr val="black"/>
                  </a:solidFill>
                </a:rPr>
                <a:t>分），依次类推， </a:t>
              </a:r>
              <a:r>
                <a:rPr lang="en-US" altLang="zh-CN">
                  <a:solidFill>
                    <a:prstClr val="black"/>
                  </a:solidFill>
                </a:rPr>
                <a:t>60 </a:t>
              </a:r>
              <a:r>
                <a:rPr lang="zh-CN" altLang="en-US">
                  <a:solidFill>
                    <a:prstClr val="black"/>
                  </a:solidFill>
                </a:rPr>
                <a:t>分以下为</a:t>
              </a:r>
              <a:r>
                <a:rPr lang="en-US" altLang="zh-CN">
                  <a:solidFill>
                    <a:prstClr val="black"/>
                  </a:solidFill>
                </a:rPr>
                <a:t>F</a:t>
              </a:r>
              <a:r>
                <a:rPr lang="zh-CN" altLang="en-US">
                  <a:solidFill>
                    <a:prstClr val="black"/>
                  </a:solidFill>
                </a:rPr>
                <a:t>。</a:t>
              </a:r>
              <a:endParaRPr lang="en-US" altLang="zh-CN" dirty="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分支结构</a:t>
            </a:r>
            <a:r>
              <a:rPr lang="en-US" altLang="zh-CN" sz="1800" dirty="0"/>
              <a:t>—if </a:t>
            </a:r>
            <a:r>
              <a:rPr lang="zh-CN" altLang="en-US" sz="1800" dirty="0"/>
              <a:t>语句</a:t>
            </a:r>
            <a:endParaRPr 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219974" y="1175643"/>
            <a:ext cx="8704052" cy="3984830"/>
            <a:chOff x="219974" y="2044323"/>
            <a:chExt cx="8704052" cy="3984830"/>
          </a:xfrm>
        </p:grpSpPr>
        <p:sp>
          <p:nvSpPr>
            <p:cNvPr id="19" name="矩形: 圆顶角 18"/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zh-CN" altLang="en-US" sz="2000">
                  <a:solidFill>
                    <a:prstClr val="white"/>
                  </a:solidFill>
                </a:rPr>
                <a:t>代码清单</a:t>
              </a:r>
              <a:r>
                <a:rPr lang="en-US" altLang="zh-CN" sz="2000">
                  <a:solidFill>
                    <a:prstClr val="white"/>
                  </a:solidFill>
                </a:rPr>
                <a:t>3.2</a:t>
              </a:r>
              <a:r>
                <a:rPr lang="zh-CN" altLang="en-US" sz="2000">
                  <a:solidFill>
                    <a:prstClr val="white"/>
                  </a:solidFill>
                </a:rPr>
                <a:t>，例</a:t>
              </a:r>
              <a:r>
                <a:rPr lang="en-US" altLang="zh-CN" sz="2000">
                  <a:solidFill>
                    <a:prstClr val="white"/>
                  </a:solidFill>
                </a:rPr>
                <a:t>3.2</a:t>
              </a:r>
              <a:r>
                <a:rPr lang="zh-CN" altLang="en-US" sz="2000">
                  <a:solidFill>
                    <a:prstClr val="white"/>
                  </a:solidFill>
                </a:rPr>
                <a:t>：</a:t>
              </a:r>
              <a:endParaRPr lang="zh-CN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18" name="矩形: 圆角 17"/>
            <p:cNvSpPr/>
            <p:nvPr/>
          </p:nvSpPr>
          <p:spPr>
            <a:xfrm>
              <a:off x="219974" y="2612833"/>
              <a:ext cx="8704052" cy="3416320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2" rtlCol="0" anchor="t" anchorCtr="0">
              <a:spAutoFit/>
            </a:bodyPr>
            <a:lstStyle/>
            <a:p>
              <a:pPr lvl="0"/>
              <a:r>
                <a:rPr lang="en-US">
                  <a:solidFill>
                    <a:srgbClr val="000000"/>
                  </a:solidFill>
                  <a:latin typeface="LMSans9-Regular-Identity-H"/>
                </a:rPr>
                <a:t>1 	</a:t>
              </a:r>
              <a:r>
                <a:rPr lang="en-US">
                  <a:solidFill>
                    <a:srgbClr val="0000FF"/>
                  </a:solidFill>
                  <a:latin typeface="LMMono9-Regular-Identity-H"/>
                </a:rPr>
                <a:t>#include</a:t>
              </a:r>
              <a:r>
                <a:rPr lang="en-US">
                  <a:solidFill>
                    <a:srgbClr val="000000"/>
                  </a:solidFill>
                  <a:latin typeface="LMMono9-Regular-Identity-H"/>
                </a:rPr>
                <a:t>&lt;iostream&gt;</a:t>
              </a:r>
              <a:endParaRPr lang="en-US">
                <a:solidFill>
                  <a:srgbClr val="000000"/>
                </a:solidFill>
                <a:latin typeface="LMMono9-Regular-Identity-H"/>
              </a:endParaRPr>
            </a:p>
            <a:p>
              <a:pPr lvl="0"/>
              <a:r>
                <a:rPr lang="en-US">
                  <a:solidFill>
                    <a:srgbClr val="000000"/>
                  </a:solidFill>
                  <a:latin typeface="LMSans9-Regular-Identity-H"/>
                </a:rPr>
                <a:t>2 	</a:t>
              </a:r>
              <a:r>
                <a:rPr lang="en-US">
                  <a:solidFill>
                    <a:srgbClr val="0000FF"/>
                  </a:solidFill>
                  <a:latin typeface="LMMono9-Regular-Identity-H"/>
                </a:rPr>
                <a:t>using namespace </a:t>
              </a:r>
              <a:r>
                <a:rPr lang="en-US">
                  <a:solidFill>
                    <a:srgbClr val="000000"/>
                  </a:solidFill>
                  <a:latin typeface="LMMono9-Regular-Identity-H"/>
                </a:rPr>
                <a:t>std;</a:t>
              </a:r>
              <a:endParaRPr lang="en-US">
                <a:solidFill>
                  <a:srgbClr val="000000"/>
                </a:solidFill>
                <a:latin typeface="LMMono9-Regular-Identity-H"/>
              </a:endParaRPr>
            </a:p>
            <a:p>
              <a:pPr lvl="0"/>
              <a:r>
                <a:rPr lang="en-US">
                  <a:solidFill>
                    <a:srgbClr val="000000"/>
                  </a:solidFill>
                  <a:latin typeface="LMSans9-Regular-Identity-H"/>
                </a:rPr>
                <a:t>3 	</a:t>
              </a:r>
              <a:r>
                <a:rPr lang="en-US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>
                  <a:solidFill>
                    <a:srgbClr val="000000"/>
                  </a:solidFill>
                  <a:latin typeface="LMMono9-Regular-Identity-H"/>
                </a:rPr>
                <a:t>main() {</a:t>
              </a:r>
              <a:endParaRPr lang="en-US">
                <a:solidFill>
                  <a:srgbClr val="000000"/>
                </a:solidFill>
                <a:latin typeface="LMMono9-Regular-Identity-H"/>
              </a:endParaRPr>
            </a:p>
            <a:p>
              <a:pPr lvl="0"/>
              <a:r>
                <a:rPr lang="en-US">
                  <a:solidFill>
                    <a:srgbClr val="000000"/>
                  </a:solidFill>
                  <a:latin typeface="LMSans9-Regular-Identity-H"/>
                </a:rPr>
                <a:t>4 		</a:t>
              </a:r>
              <a:r>
                <a:rPr lang="en-US">
                  <a:solidFill>
                    <a:srgbClr val="0000FF"/>
                  </a:solidFill>
                  <a:latin typeface="LMMono9-Regular-Identity-H"/>
                </a:rPr>
                <a:t>unsigned </a:t>
              </a:r>
              <a:r>
                <a:rPr lang="en-US">
                  <a:solidFill>
                    <a:srgbClr val="000000"/>
                  </a:solidFill>
                  <a:latin typeface="LMMono9-Regular-Identity-H"/>
                </a:rPr>
                <a:t>score;</a:t>
              </a:r>
              <a:endParaRPr lang="en-US">
                <a:solidFill>
                  <a:srgbClr val="000000"/>
                </a:solidFill>
                <a:latin typeface="LMMono9-Regular-Identity-H"/>
              </a:endParaRPr>
            </a:p>
            <a:p>
              <a:pPr lvl="0"/>
              <a:r>
                <a:rPr lang="en-US" altLang="zh-CN">
                  <a:solidFill>
                    <a:srgbClr val="000000"/>
                  </a:solidFill>
                  <a:latin typeface="LMSans9-Regular-Identity-H"/>
                </a:rPr>
                <a:t>5 		</a:t>
              </a:r>
              <a:r>
                <a:rPr lang="en-US" altLang="zh-CN">
                  <a:solidFill>
                    <a:srgbClr val="000000"/>
                  </a:solidFill>
                  <a:latin typeface="LMMono9-Regular-Identity-H"/>
                </a:rPr>
                <a:t>cout &lt;&lt; </a:t>
              </a:r>
              <a:r>
                <a:rPr lang="en-US" altLang="zh-CN">
                  <a:solidFill>
                    <a:srgbClr val="C08040"/>
                  </a:solidFill>
                  <a:latin typeface="LMMono9-Regular-Identity-H"/>
                </a:rPr>
                <a:t>"</a:t>
              </a:r>
              <a:r>
                <a:rPr lang="zh-CN" altLang="en-US">
                  <a:solidFill>
                    <a:srgbClr val="C0804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请输入一个分数</a:t>
              </a:r>
              <a:r>
                <a:rPr lang="en-US" altLang="zh-CN">
                  <a:solidFill>
                    <a:srgbClr val="C08040"/>
                  </a:solidFill>
                  <a:latin typeface="LMMono9-Regular-Identity-H"/>
                  <a:ea typeface="仿宋" panose="02010609060101010101" pitchFamily="49" charset="-122"/>
                </a:rPr>
                <a:t>:"</a:t>
              </a:r>
              <a:r>
                <a:rPr lang="en-US" altLang="zh-CN">
                  <a:solidFill>
                    <a:srgbClr val="000000"/>
                  </a:solidFill>
                  <a:latin typeface="LMMono9-Regular-Identity-H"/>
                  <a:ea typeface="仿宋" panose="02010609060101010101" pitchFamily="49" charset="-122"/>
                </a:rPr>
                <a:t>;</a:t>
              </a:r>
              <a:endParaRPr lang="en-US" altLang="zh-CN">
                <a:solidFill>
                  <a:srgbClr val="000000"/>
                </a:solidFill>
                <a:latin typeface="LMMono9-Regular-Identity-H"/>
                <a:ea typeface="仿宋" panose="02010609060101010101" pitchFamily="49" charset="-122"/>
              </a:endParaRPr>
            </a:p>
            <a:p>
              <a:pPr lvl="0"/>
              <a:r>
                <a:rPr lang="en-US">
                  <a:solidFill>
                    <a:srgbClr val="000000"/>
                  </a:solidFill>
                  <a:latin typeface="LMSans9-Regular-Identity-H"/>
                </a:rPr>
                <a:t>6 		</a:t>
              </a:r>
              <a:r>
                <a:rPr lang="en-US">
                  <a:solidFill>
                    <a:srgbClr val="000000"/>
                  </a:solidFill>
                  <a:latin typeface="LMMono9-Regular-Identity-H"/>
                </a:rPr>
                <a:t>cin &gt;&gt; score;</a:t>
              </a:r>
              <a:endParaRPr lang="en-US">
                <a:solidFill>
                  <a:srgbClr val="000000"/>
                </a:solidFill>
                <a:latin typeface="LMMono9-Regular-Identity-H"/>
              </a:endParaRPr>
            </a:p>
            <a:p>
              <a:pPr lvl="0"/>
              <a:r>
                <a:rPr lang="en-US">
                  <a:solidFill>
                    <a:srgbClr val="000000"/>
                  </a:solidFill>
                  <a:latin typeface="LMSans9-Regular-Identity-H"/>
                </a:rPr>
                <a:t>7 		</a:t>
              </a:r>
              <a:r>
                <a:rPr lang="en-US">
                  <a:solidFill>
                    <a:srgbClr val="0000FF"/>
                  </a:solidFill>
                  <a:latin typeface="LMMono9-Regular-Identity-H"/>
                </a:rPr>
                <a:t>if </a:t>
              </a:r>
              <a:r>
                <a:rPr lang="en-US">
                  <a:solidFill>
                    <a:srgbClr val="000000"/>
                  </a:solidFill>
                  <a:latin typeface="LMMono9-Regular-Identity-H"/>
                </a:rPr>
                <a:t>(score &lt; 60) {</a:t>
              </a:r>
              <a:endParaRPr lang="en-US">
                <a:solidFill>
                  <a:srgbClr val="000000"/>
                </a:solidFill>
                <a:latin typeface="LMMono9-Regular-Identity-H"/>
              </a:endParaRPr>
            </a:p>
            <a:p>
              <a:pPr lvl="0"/>
              <a:r>
                <a:rPr lang="en-US">
                  <a:solidFill>
                    <a:srgbClr val="000000"/>
                  </a:solidFill>
                  <a:latin typeface="LMSans9-Regular-Identity-H"/>
                </a:rPr>
                <a:t>8 			</a:t>
              </a:r>
              <a:r>
                <a:rPr lang="en-US">
                  <a:solidFill>
                    <a:srgbClr val="000000"/>
                  </a:solidFill>
                  <a:latin typeface="LMMono9-Regular-Identity-H"/>
                </a:rPr>
                <a:t>cout &lt;&lt; </a:t>
              </a:r>
              <a:r>
                <a:rPr lang="en-US">
                  <a:solidFill>
                    <a:srgbClr val="C08040"/>
                  </a:solidFill>
                  <a:latin typeface="LMMono9-Regular-Identity-H"/>
                </a:rPr>
                <a:t>"F" </a:t>
              </a:r>
              <a:r>
                <a:rPr lang="en-US">
                  <a:solidFill>
                    <a:srgbClr val="000000"/>
                  </a:solidFill>
                  <a:latin typeface="LMMono9-Regular-Identity-H"/>
                </a:rPr>
                <a:t>&lt;&lt; endl;</a:t>
              </a:r>
              <a:endParaRPr lang="en-US">
                <a:solidFill>
                  <a:srgbClr val="000000"/>
                </a:solidFill>
                <a:latin typeface="LMMono9-Regular-Identity-H"/>
              </a:endParaRPr>
            </a:p>
            <a:p>
              <a:pPr lvl="0"/>
              <a:r>
                <a:rPr lang="en-US">
                  <a:solidFill>
                    <a:srgbClr val="000000"/>
                  </a:solidFill>
                  <a:latin typeface="LMSans9-Regular-Identity-H"/>
                </a:rPr>
                <a:t>9 		</a:t>
              </a:r>
              <a:r>
                <a:rPr lang="en-US">
                  <a:solidFill>
                    <a:srgbClr val="000000"/>
                  </a:solidFill>
                  <a:latin typeface="LMMono9-Regular-Identity-H"/>
                </a:rPr>
                <a:t>}</a:t>
              </a:r>
              <a:endParaRPr lang="en-US">
                <a:solidFill>
                  <a:srgbClr val="000000"/>
                </a:solidFill>
                <a:latin typeface="LMMono9-Regular-Identity-H"/>
              </a:endParaRPr>
            </a:p>
            <a:p>
              <a:pPr lvl="0"/>
              <a:r>
                <a:rPr lang="en-US">
                  <a:solidFill>
                    <a:srgbClr val="000000"/>
                  </a:solidFill>
                  <a:latin typeface="LMSans9-Regular-Identity-H"/>
                </a:rPr>
                <a:t>10 		</a:t>
              </a:r>
              <a:r>
                <a:rPr lang="en-US">
                  <a:solidFill>
                    <a:srgbClr val="0000FF"/>
                  </a:solidFill>
                  <a:latin typeface="LMMono9-Regular-Identity-H"/>
                </a:rPr>
                <a:t>else if </a:t>
              </a:r>
              <a:r>
                <a:rPr lang="en-US">
                  <a:solidFill>
                    <a:srgbClr val="000000"/>
                  </a:solidFill>
                  <a:latin typeface="LMMono9-Regular-Identity-H"/>
                </a:rPr>
                <a:t>(score &lt; 70) {</a:t>
              </a:r>
              <a:endParaRPr lang="en-US">
                <a:solidFill>
                  <a:srgbClr val="000000"/>
                </a:solidFill>
                <a:latin typeface="LMMono9-Regular-Identity-H"/>
              </a:endParaRPr>
            </a:p>
            <a:p>
              <a:pPr lvl="0"/>
              <a:r>
                <a:rPr lang="en-US">
                  <a:solidFill>
                    <a:srgbClr val="000000"/>
                  </a:solidFill>
                  <a:latin typeface="LMSans9-Regular-Identity-H"/>
                </a:rPr>
                <a:t>11 			</a:t>
              </a:r>
              <a:r>
                <a:rPr lang="en-US">
                  <a:solidFill>
                    <a:srgbClr val="000000"/>
                  </a:solidFill>
                  <a:latin typeface="LMMono9-Regular-Identity-H"/>
                </a:rPr>
                <a:t>cout &lt;&lt; </a:t>
              </a:r>
              <a:r>
                <a:rPr lang="en-US">
                  <a:solidFill>
                    <a:srgbClr val="C08040"/>
                  </a:solidFill>
                  <a:latin typeface="LMMono9-Regular-Identity-H"/>
                </a:rPr>
                <a:t>"D" </a:t>
              </a:r>
              <a:r>
                <a:rPr lang="en-US">
                  <a:solidFill>
                    <a:srgbClr val="000000"/>
                  </a:solidFill>
                  <a:latin typeface="LMMono9-Regular-Identity-H"/>
                </a:rPr>
                <a:t>&lt;&lt; endl;</a:t>
              </a:r>
              <a:endParaRPr lang="en-US">
                <a:solidFill>
                  <a:srgbClr val="000000"/>
                </a:solidFill>
                <a:latin typeface="LMMono9-Regular-Identity-H"/>
              </a:endParaRPr>
            </a:p>
            <a:p>
              <a:pPr lvl="0"/>
              <a:r>
                <a:rPr lang="en-US">
                  <a:solidFill>
                    <a:srgbClr val="000000"/>
                  </a:solidFill>
                  <a:latin typeface="LMSans9-Regular-Identity-H"/>
                </a:rPr>
                <a:t>12 		</a:t>
              </a:r>
              <a:r>
                <a:rPr lang="en-US">
                  <a:solidFill>
                    <a:srgbClr val="000000"/>
                  </a:solidFill>
                  <a:latin typeface="LMMono9-Regular-Identity-H"/>
                </a:rPr>
                <a:t>}</a:t>
              </a:r>
              <a:endParaRPr lang="en-US">
                <a:solidFill>
                  <a:srgbClr val="000000"/>
                </a:solidFill>
                <a:latin typeface="LMMono9-Regular-Identity-H"/>
              </a:endParaRPr>
            </a:p>
            <a:p>
              <a:pPr lvl="0"/>
              <a:r>
                <a:rPr lang="en-US">
                  <a:solidFill>
                    <a:srgbClr val="000000"/>
                  </a:solidFill>
                  <a:latin typeface="LMSans9-Regular-Identity-H"/>
                </a:rPr>
                <a:t>13 		</a:t>
              </a:r>
              <a:r>
                <a:rPr lang="en-US">
                  <a:solidFill>
                    <a:srgbClr val="0000FF"/>
                  </a:solidFill>
                  <a:latin typeface="LMMono9-Regular-Identity-H"/>
                </a:rPr>
                <a:t>else if </a:t>
              </a:r>
              <a:r>
                <a:rPr lang="en-US">
                  <a:solidFill>
                    <a:srgbClr val="000000"/>
                  </a:solidFill>
                  <a:latin typeface="LMMono9-Regular-Identity-H"/>
                </a:rPr>
                <a:t>(score &lt; 80) {</a:t>
              </a:r>
              <a:endParaRPr lang="en-US">
                <a:solidFill>
                  <a:srgbClr val="000000"/>
                </a:solidFill>
                <a:latin typeface="LMMono9-Regular-Identity-H"/>
              </a:endParaRPr>
            </a:p>
            <a:p>
              <a:pPr lvl="0"/>
              <a:r>
                <a:rPr lang="en-US">
                  <a:solidFill>
                    <a:srgbClr val="000000"/>
                  </a:solidFill>
                  <a:latin typeface="LMSans9-Regular-Identity-H"/>
                </a:rPr>
                <a:t>14 			</a:t>
              </a:r>
              <a:r>
                <a:rPr lang="en-US">
                  <a:solidFill>
                    <a:srgbClr val="000000"/>
                  </a:solidFill>
                  <a:latin typeface="LMMono9-Regular-Identity-H"/>
                </a:rPr>
                <a:t>cout &lt;&lt; </a:t>
              </a:r>
              <a:r>
                <a:rPr lang="en-US">
                  <a:solidFill>
                    <a:srgbClr val="C08040"/>
                  </a:solidFill>
                  <a:latin typeface="LMMono9-Regular-Identity-H"/>
                </a:rPr>
                <a:t>"C" </a:t>
              </a:r>
              <a:r>
                <a:rPr lang="en-US">
                  <a:solidFill>
                    <a:srgbClr val="000000"/>
                  </a:solidFill>
                  <a:latin typeface="LMMono9-Regular-Identity-H"/>
                </a:rPr>
                <a:t>&lt;&lt; endl;</a:t>
              </a:r>
              <a:endParaRPr lang="en-US">
                <a:solidFill>
                  <a:srgbClr val="000000"/>
                </a:solidFill>
                <a:latin typeface="LMMono9-Regular-Identity-H"/>
              </a:endParaRPr>
            </a:p>
            <a:p>
              <a:pPr lvl="0"/>
              <a:r>
                <a:rPr lang="en-US">
                  <a:solidFill>
                    <a:srgbClr val="000000"/>
                  </a:solidFill>
                  <a:latin typeface="LMSans9-Regular-Identity-H"/>
                </a:rPr>
                <a:t>15 		</a:t>
              </a:r>
              <a:r>
                <a:rPr lang="en-US">
                  <a:solidFill>
                    <a:srgbClr val="000000"/>
                  </a:solidFill>
                  <a:latin typeface="LMMono9-Regular-Identity-H"/>
                </a:rPr>
                <a:t>}</a:t>
              </a:r>
              <a:endParaRPr lang="en-US">
                <a:solidFill>
                  <a:srgbClr val="000000"/>
                </a:solidFill>
                <a:latin typeface="LMMono9-Regular-Identity-H"/>
              </a:endParaRPr>
            </a:p>
            <a:p>
              <a:pPr lvl="0"/>
              <a:r>
                <a:rPr lang="en-US">
                  <a:solidFill>
                    <a:srgbClr val="000000"/>
                  </a:solidFill>
                  <a:latin typeface="LMSans9-Regular-Identity-H"/>
                </a:rPr>
                <a:t>16 		</a:t>
              </a:r>
              <a:r>
                <a:rPr lang="en-US">
                  <a:solidFill>
                    <a:srgbClr val="0000FF"/>
                  </a:solidFill>
                  <a:latin typeface="LMMono9-Regular-Identity-H"/>
                </a:rPr>
                <a:t>else if </a:t>
              </a:r>
              <a:r>
                <a:rPr lang="en-US">
                  <a:solidFill>
                    <a:srgbClr val="000000"/>
                  </a:solidFill>
                  <a:latin typeface="LMMono9-Regular-Identity-H"/>
                </a:rPr>
                <a:t>(score &lt; 90) {</a:t>
              </a:r>
              <a:endParaRPr lang="en-US">
                <a:solidFill>
                  <a:srgbClr val="000000"/>
                </a:solidFill>
                <a:latin typeface="LMMono9-Regular-Identity-H"/>
              </a:endParaRPr>
            </a:p>
            <a:p>
              <a:pPr lvl="0"/>
              <a:r>
                <a:rPr lang="en-US">
                  <a:solidFill>
                    <a:srgbClr val="000000"/>
                  </a:solidFill>
                  <a:latin typeface="LMSans9-Regular-Identity-H"/>
                </a:rPr>
                <a:t>17 			</a:t>
              </a:r>
              <a:r>
                <a:rPr lang="en-US">
                  <a:solidFill>
                    <a:srgbClr val="000000"/>
                  </a:solidFill>
                  <a:latin typeface="LMMono9-Regular-Identity-H"/>
                </a:rPr>
                <a:t>cout &lt;&lt; </a:t>
              </a:r>
              <a:r>
                <a:rPr lang="en-US">
                  <a:solidFill>
                    <a:srgbClr val="C08040"/>
                  </a:solidFill>
                  <a:latin typeface="LMMono9-Regular-Identity-H"/>
                </a:rPr>
                <a:t>"B" </a:t>
              </a:r>
              <a:r>
                <a:rPr lang="en-US">
                  <a:solidFill>
                    <a:srgbClr val="000000"/>
                  </a:solidFill>
                  <a:latin typeface="LMMono9-Regular-Identity-H"/>
                </a:rPr>
                <a:t>&lt;&lt; endl;</a:t>
              </a:r>
              <a:endParaRPr lang="en-US">
                <a:solidFill>
                  <a:srgbClr val="000000"/>
                </a:solidFill>
                <a:latin typeface="LMMono9-Regular-Identity-H"/>
              </a:endParaRPr>
            </a:p>
            <a:p>
              <a:pPr lvl="0"/>
              <a:r>
                <a:rPr lang="en-US">
                  <a:solidFill>
                    <a:srgbClr val="000000"/>
                  </a:solidFill>
                  <a:latin typeface="LMSans9-Regular-Identity-H"/>
                </a:rPr>
                <a:t>18 		</a:t>
              </a:r>
              <a:r>
                <a:rPr lang="en-US">
                  <a:solidFill>
                    <a:srgbClr val="000000"/>
                  </a:solidFill>
                  <a:latin typeface="LMMono9-Regular-Identity-H"/>
                </a:rPr>
                <a:t>}</a:t>
              </a:r>
              <a:endParaRPr lang="en-US">
                <a:solidFill>
                  <a:srgbClr val="000000"/>
                </a:solidFill>
                <a:latin typeface="LMMono9-Regular-Identity-H"/>
              </a:endParaRPr>
            </a:p>
            <a:p>
              <a:pPr lvl="0"/>
              <a:r>
                <a:rPr lang="en-US">
                  <a:solidFill>
                    <a:srgbClr val="000000"/>
                  </a:solidFill>
                  <a:latin typeface="LMSans9-Regular-Identity-H"/>
                </a:rPr>
                <a:t>19 		</a:t>
              </a:r>
              <a:r>
                <a:rPr lang="en-US">
                  <a:solidFill>
                    <a:srgbClr val="0000FF"/>
                  </a:solidFill>
                  <a:latin typeface="LMMono9-Regular-Identity-H"/>
                </a:rPr>
                <a:t>else </a:t>
              </a:r>
              <a:r>
                <a:rPr lang="en-US">
                  <a:solidFill>
                    <a:srgbClr val="000000"/>
                  </a:solidFill>
                  <a:latin typeface="LMMono9-Regular-Identity-H"/>
                </a:rPr>
                <a:t>{</a:t>
              </a:r>
              <a:endParaRPr lang="en-US">
                <a:solidFill>
                  <a:srgbClr val="000000"/>
                </a:solidFill>
                <a:latin typeface="LMMono9-Regular-Identity-H"/>
              </a:endParaRPr>
            </a:p>
            <a:p>
              <a:pPr lvl="0"/>
              <a:r>
                <a:rPr lang="en-US">
                  <a:solidFill>
                    <a:srgbClr val="000000"/>
                  </a:solidFill>
                  <a:latin typeface="LMSans9-Regular-Identity-H"/>
                </a:rPr>
                <a:t>20 			</a:t>
              </a:r>
              <a:r>
                <a:rPr lang="en-US">
                  <a:solidFill>
                    <a:srgbClr val="000000"/>
                  </a:solidFill>
                  <a:latin typeface="LMMono9-Regular-Identity-H"/>
                </a:rPr>
                <a:t>cout &lt;&lt; </a:t>
              </a:r>
              <a:r>
                <a:rPr lang="en-US">
                  <a:solidFill>
                    <a:srgbClr val="C08040"/>
                  </a:solidFill>
                  <a:latin typeface="LMMono9-Regular-Identity-H"/>
                </a:rPr>
                <a:t>"A" </a:t>
              </a:r>
              <a:r>
                <a:rPr lang="en-US">
                  <a:solidFill>
                    <a:srgbClr val="000000"/>
                  </a:solidFill>
                  <a:latin typeface="LMMono9-Regular-Identity-H"/>
                </a:rPr>
                <a:t>&lt;&lt; endl;</a:t>
              </a:r>
              <a:endParaRPr lang="en-US">
                <a:solidFill>
                  <a:srgbClr val="000000"/>
                </a:solidFill>
                <a:latin typeface="LMMono9-Regular-Identity-H"/>
              </a:endParaRPr>
            </a:p>
            <a:p>
              <a:pPr lvl="0"/>
              <a:r>
                <a:rPr lang="en-US">
                  <a:solidFill>
                    <a:srgbClr val="000000"/>
                  </a:solidFill>
                  <a:latin typeface="LMSans9-Regular-Identity-H"/>
                </a:rPr>
                <a:t>21 		</a:t>
              </a:r>
              <a:r>
                <a:rPr lang="en-US">
                  <a:solidFill>
                    <a:srgbClr val="000000"/>
                  </a:solidFill>
                  <a:latin typeface="LMMono9-Regular-Identity-H"/>
                </a:rPr>
                <a:t>}</a:t>
              </a:r>
              <a:endParaRPr lang="en-US">
                <a:solidFill>
                  <a:srgbClr val="000000"/>
                </a:solidFill>
                <a:latin typeface="LMMono9-Regular-Identity-H"/>
              </a:endParaRPr>
            </a:p>
            <a:p>
              <a:pPr lvl="0"/>
              <a:r>
                <a:rPr lang="en-US">
                  <a:solidFill>
                    <a:srgbClr val="000000"/>
                  </a:solidFill>
                  <a:latin typeface="LMSans9-Regular-Identity-H"/>
                </a:rPr>
                <a:t>22 		</a:t>
              </a:r>
              <a:r>
                <a:rPr lang="en-US">
                  <a:solidFill>
                    <a:srgbClr val="0000FF"/>
                  </a:solidFill>
                  <a:latin typeface="LMMono9-Regular-Identity-H"/>
                </a:rPr>
                <a:t>return </a:t>
              </a:r>
              <a:r>
                <a:rPr lang="en-US">
                  <a:solidFill>
                    <a:srgbClr val="000000"/>
                  </a:solidFill>
                  <a:latin typeface="LMMono9-Regular-Identity-H"/>
                </a:rPr>
                <a:t>0;</a:t>
              </a:r>
              <a:endParaRPr lang="en-US">
                <a:solidFill>
                  <a:srgbClr val="000000"/>
                </a:solidFill>
                <a:latin typeface="LMMono9-Regular-Identity-H"/>
              </a:endParaRPr>
            </a:p>
            <a:p>
              <a:pPr marL="342900" lvl="0" indent="-342900">
                <a:buFontTx/>
                <a:buAutoNum type="arabicPlain" startAt="23"/>
              </a:pPr>
              <a:r>
                <a:rPr lang="en-US">
                  <a:solidFill>
                    <a:srgbClr val="000000"/>
                  </a:solidFill>
                  <a:latin typeface="LMMono9-Regular-Identity-H"/>
                </a:rPr>
                <a:t>}</a:t>
              </a:r>
              <a:endParaRPr lang="en-US">
                <a:solidFill>
                  <a:srgbClr val="000000"/>
                </a:solidFill>
                <a:latin typeface="LMMono9-Regular-Identity-H"/>
              </a:endParaRPr>
            </a:p>
            <a:p>
              <a:pPr marL="342900" lvl="0" indent="-342900">
                <a:buFontTx/>
                <a:buAutoNum type="arabicPlain" startAt="23"/>
              </a:pP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4527003" y="4815976"/>
            <a:ext cx="2441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示例：输入</a:t>
            </a:r>
            <a:r>
              <a:rPr lang="en-US" altLang="zh-CN" dirty="0">
                <a:latin typeface="LMMono10-Regular-Identity-H"/>
                <a:ea typeface="仿宋" panose="02010609060101010101" pitchFamily="49" charset="-122"/>
              </a:rPr>
              <a:t>76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输出：</a:t>
            </a:r>
            <a:r>
              <a:rPr lang="en-US" altLang="zh-CN" dirty="0">
                <a:latin typeface="LMMono10-Regular-Identity-H"/>
                <a:ea typeface="仿宋" panose="02010609060101010101" pitchFamily="49" charset="-122"/>
              </a:rPr>
              <a:t>C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219974" y="1175644"/>
            <a:ext cx="8704052" cy="3331078"/>
            <a:chOff x="219974" y="2044324"/>
            <a:chExt cx="8704052" cy="3331078"/>
          </a:xfrm>
        </p:grpSpPr>
        <p:sp>
          <p:nvSpPr>
            <p:cNvPr id="12" name="矩形: 圆顶角 11"/>
            <p:cNvSpPr/>
            <p:nvPr/>
          </p:nvSpPr>
          <p:spPr>
            <a:xfrm>
              <a:off x="219974" y="2044324"/>
              <a:ext cx="8704052" cy="466896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zh-CN" altLang="en-US" sz="2000">
                  <a:solidFill>
                    <a:prstClr val="white"/>
                  </a:solidFill>
                </a:rPr>
                <a:t>避免悬垂</a:t>
              </a:r>
              <a:r>
                <a:rPr lang="en-US" altLang="zh-CN" sz="2000">
                  <a:solidFill>
                    <a:prstClr val="white"/>
                  </a:solidFill>
                </a:rPr>
                <a:t>else</a:t>
              </a:r>
              <a:endParaRPr lang="zh-CN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3" name="矩形: 圆角 17"/>
            <p:cNvSpPr/>
            <p:nvPr/>
          </p:nvSpPr>
          <p:spPr>
            <a:xfrm>
              <a:off x="219974" y="2513080"/>
              <a:ext cx="8704052" cy="2862322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285750" lvl="0" indent="-285750">
                <a:buClr>
                  <a:srgbClr val="3333B2"/>
                </a:buClr>
                <a:buFontTx/>
                <a:buChar char="●"/>
              </a:pPr>
              <a:r>
                <a:rPr lang="zh-CN" altLang="en-US">
                  <a:solidFill>
                    <a:srgbClr val="000000"/>
                  </a:solidFill>
                  <a:latin typeface="MicrosoftYaHei"/>
                </a:rPr>
                <a:t>上例中</a:t>
              </a:r>
              <a:r>
                <a:rPr lang="en-US" altLang="zh-CN" dirty="0">
                  <a:solidFill>
                    <a:srgbClr val="000000"/>
                  </a:solidFill>
                  <a:latin typeface="LMMono10-Regular-Identity-H"/>
                </a:rPr>
                <a:t>if 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和</a:t>
              </a:r>
              <a:r>
                <a:rPr lang="en-US" altLang="zh-CN" dirty="0">
                  <a:solidFill>
                    <a:srgbClr val="000000"/>
                  </a:solidFill>
                  <a:latin typeface="LMMono10-Regular-Identity-H"/>
                </a:rPr>
                <a:t>else 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语句个数相同，若</a:t>
              </a:r>
              <a:r>
                <a:rPr lang="en-US" altLang="zh-CN" dirty="0">
                  <a:solidFill>
                    <a:srgbClr val="000000"/>
                  </a:solidFill>
                  <a:latin typeface="LMMono10-Regular-Identity-H"/>
                </a:rPr>
                <a:t>if 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语句数目多于</a:t>
              </a:r>
              <a:r>
                <a:rPr lang="en-US" altLang="zh-CN" dirty="0">
                  <a:solidFill>
                    <a:srgbClr val="000000"/>
                  </a:solidFill>
                  <a:latin typeface="LMMono10-Regular-Identity-H"/>
                </a:rPr>
                <a:t>else 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语句数目，就会出现</a:t>
              </a:r>
              <a:r>
                <a:rPr lang="en-US" dirty="0">
                  <a:solidFill>
                    <a:srgbClr val="000000"/>
                  </a:solidFill>
                  <a:latin typeface="LMMono10-Regular-Identity-H"/>
                </a:rPr>
                <a:t>else 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和</a:t>
              </a:r>
              <a:r>
                <a:rPr lang="en-US" dirty="0">
                  <a:solidFill>
                    <a:srgbClr val="000000"/>
                  </a:solidFill>
                  <a:latin typeface="LMMono10-Regular-Identity-H"/>
                </a:rPr>
                <a:t>if 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匹配的问题，也称</a:t>
              </a:r>
              <a:r>
                <a:rPr lang="zh-CN" altLang="en-US" dirty="0">
                  <a:solidFill>
                    <a:srgbClr val="FF0000"/>
                  </a:solidFill>
                  <a:latin typeface="MicrosoftYaHei"/>
                </a:rPr>
                <a:t>悬垂</a:t>
              </a:r>
              <a:r>
                <a:rPr lang="en-US" dirty="0" err="1">
                  <a:solidFill>
                    <a:srgbClr val="FF0000"/>
                  </a:solidFill>
                  <a:latin typeface="LMMono10-Regular-Identity-H"/>
                </a:rPr>
                <a:t>else</a:t>
              </a:r>
              <a:r>
                <a:rPr lang="en-US" dirty="0" err="1">
                  <a:solidFill>
                    <a:srgbClr val="FF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（</a:t>
              </a:r>
              <a:r>
                <a:rPr lang="en-US" dirty="0" err="1">
                  <a:solidFill>
                    <a:srgbClr val="FF0000"/>
                  </a:solidFill>
                  <a:latin typeface="LMMono10-Regular-Identity-H"/>
                  <a:ea typeface="仿宋" panose="02010609060101010101" pitchFamily="49" charset="-122"/>
                </a:rPr>
                <a:t>dangling</a:t>
              </a:r>
              <a:r>
                <a:rPr lang="en-US" dirty="0">
                  <a:solidFill>
                    <a:srgbClr val="FF0000"/>
                  </a:solidFill>
                  <a:latin typeface="LMMono10-Regular-Identity-H"/>
                  <a:ea typeface="仿宋" panose="02010609060101010101" pitchFamily="49" charset="-122"/>
                </a:rPr>
                <a:t> else</a:t>
              </a:r>
              <a:r>
                <a:rPr lang="en-US" dirty="0">
                  <a:solidFill>
                    <a:srgbClr val="FF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）</a:t>
              </a:r>
              <a:r>
                <a:rPr lang="en-US" dirty="0">
                  <a:solidFill>
                    <a:srgbClr val="000000"/>
                  </a:solidFill>
                  <a:latin typeface="MicrosoftYaHei"/>
                  <a:ea typeface="仿宋" panose="02010609060101010101" pitchFamily="49" charset="-122"/>
                </a:rPr>
                <a:t>。</a:t>
              </a:r>
              <a:endParaRPr lang="en-US" dirty="0">
                <a:solidFill>
                  <a:srgbClr val="000000"/>
                </a:solidFill>
                <a:latin typeface="MicrosoftYaHei"/>
                <a:ea typeface="仿宋" panose="02010609060101010101" pitchFamily="49" charset="-122"/>
              </a:endParaRPr>
            </a:p>
            <a:p>
              <a:pPr marL="285750" lvl="0" indent="-285750">
                <a:buClr>
                  <a:srgbClr val="3333B2"/>
                </a:buClr>
                <a:buFontTx/>
                <a:buChar char="●"/>
              </a:pPr>
              <a:r>
                <a:rPr lang="en-US" altLang="zh-CN" dirty="0">
                  <a:solidFill>
                    <a:srgbClr val="000000"/>
                  </a:solidFill>
                  <a:latin typeface="Consolas" panose="020B0609020204030204" pitchFamily="49" charset="0"/>
                </a:rPr>
                <a:t>C++ </a:t>
              </a:r>
              <a:r>
                <a:rPr lang="zh-CN" alt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规定 </a:t>
              </a:r>
              <a:r>
                <a:rPr lang="en-US" altLang="zh-CN" dirty="0">
                  <a:solidFill>
                    <a:srgbClr val="000000"/>
                  </a:solidFill>
                  <a:latin typeface="Consolas" panose="020B0609020204030204" pitchFamily="49" charset="0"/>
                </a:rPr>
                <a:t>else </a:t>
              </a:r>
              <a:r>
                <a:rPr lang="zh-CN" alt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和离它</a:t>
              </a:r>
              <a:r>
                <a:rPr lang="zh-CN" alt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最近的尚未匹配的 </a:t>
              </a:r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if </a:t>
              </a:r>
              <a:r>
                <a:rPr lang="zh-CN" alt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匹配</a:t>
              </a:r>
              <a:r>
                <a:rPr lang="zh-CN" alt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，如：</a:t>
              </a:r>
              <a:endParaRPr lang="en-US" altLang="zh-CN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marL="285750" lvl="0" indent="-285750">
                <a:buClr>
                  <a:srgbClr val="3333B2"/>
                </a:buClr>
                <a:buFontTx/>
                <a:buChar char="●"/>
              </a:pPr>
              <a:endParaRPr lang="en-US" altLang="zh-CN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1"/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if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(n % </a:t>
              </a:r>
              <a:r>
                <a:rPr lang="en-US" dirty="0">
                  <a:solidFill>
                    <a:srgbClr val="09885A"/>
                  </a:solidFill>
                  <a:latin typeface="Consolas" panose="020B0609020204030204" pitchFamily="49" charset="0"/>
                </a:rPr>
                <a:t>2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== </a:t>
              </a:r>
              <a:r>
                <a:rPr lang="en-US" dirty="0">
                  <a:solidFill>
                    <a:srgbClr val="09885A"/>
                  </a:solidFill>
                  <a:latin typeface="Consolas" panose="020B0609020204030204" pitchFamily="49" charset="0"/>
                </a:rPr>
                <a:t>0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) </a:t>
              </a:r>
              <a:r>
                <a:rPr lang="en-US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//n </a:t>
              </a:r>
              <a:r>
                <a:rPr lang="zh-CN" altLang="en-US" dirty="0">
                  <a:solidFill>
                    <a:srgbClr val="008000"/>
                  </a:solidFill>
                  <a:latin typeface="Consolas" panose="020B0609020204030204" pitchFamily="49" charset="0"/>
                </a:rPr>
                <a:t>被</a:t>
              </a:r>
              <a:r>
                <a:rPr lang="en-US" altLang="zh-CN" dirty="0">
                  <a:solidFill>
                    <a:srgbClr val="008000"/>
                  </a:solidFill>
                  <a:latin typeface="Consolas" panose="020B0609020204030204" pitchFamily="49" charset="0"/>
                </a:rPr>
                <a:t>2 </a:t>
              </a:r>
              <a:r>
                <a:rPr lang="zh-CN" altLang="en-US" dirty="0">
                  <a:solidFill>
                    <a:srgbClr val="008000"/>
                  </a:solidFill>
                  <a:latin typeface="Consolas" panose="020B0609020204030204" pitchFamily="49" charset="0"/>
                </a:rPr>
                <a:t>整除</a:t>
              </a:r>
              <a:endParaRPr lang="zh-CN" alt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2"/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if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(n % </a:t>
              </a:r>
              <a:r>
                <a:rPr lang="en-US" dirty="0">
                  <a:solidFill>
                    <a:srgbClr val="09885A"/>
                  </a:solidFill>
                  <a:latin typeface="Consolas" panose="020B0609020204030204" pitchFamily="49" charset="0"/>
                </a:rPr>
                <a:t>3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== </a:t>
              </a:r>
              <a:r>
                <a:rPr lang="en-US" dirty="0">
                  <a:solidFill>
                    <a:srgbClr val="09885A"/>
                  </a:solidFill>
                  <a:latin typeface="Consolas" panose="020B0609020204030204" pitchFamily="49" charset="0"/>
                </a:rPr>
                <a:t>0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) </a:t>
              </a:r>
              <a:r>
                <a:rPr lang="en-US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//n </a:t>
              </a:r>
              <a:r>
                <a:rPr lang="zh-CN" altLang="en-US" dirty="0">
                  <a:solidFill>
                    <a:srgbClr val="008000"/>
                  </a:solidFill>
                  <a:latin typeface="Consolas" panose="020B0609020204030204" pitchFamily="49" charset="0"/>
                </a:rPr>
                <a:t>被</a:t>
              </a:r>
              <a:r>
                <a:rPr lang="en-US" altLang="zh-CN" dirty="0">
                  <a:solidFill>
                    <a:srgbClr val="008000"/>
                  </a:solidFill>
                  <a:latin typeface="Consolas" panose="020B0609020204030204" pitchFamily="49" charset="0"/>
                </a:rPr>
                <a:t>3 </a:t>
              </a:r>
              <a:r>
                <a:rPr lang="zh-CN" altLang="en-US" dirty="0">
                  <a:solidFill>
                    <a:srgbClr val="008000"/>
                  </a:solidFill>
                  <a:latin typeface="Consolas" panose="020B0609020204030204" pitchFamily="49" charset="0"/>
                </a:rPr>
                <a:t>整除</a:t>
              </a:r>
              <a:endParaRPr lang="zh-CN" alt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2"/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	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&lt;&lt; </a:t>
              </a:r>
              <a:r>
                <a:rPr lang="en-US" dirty="0">
                  <a:solidFill>
                    <a:srgbClr val="A31515"/>
                  </a:solidFill>
                  <a:latin typeface="Consolas" panose="020B0609020204030204" pitchFamily="49" charset="0"/>
                </a:rPr>
                <a:t>"n </a:t>
              </a:r>
              <a:r>
                <a:rPr lang="zh-CN" altLang="en-US" dirty="0">
                  <a:solidFill>
                    <a:srgbClr val="A31515"/>
                  </a:solidFill>
                  <a:latin typeface="Consolas" panose="020B0609020204030204" pitchFamily="49" charset="0"/>
                </a:rPr>
                <a:t>是</a:t>
              </a:r>
              <a:r>
                <a:rPr lang="en-US" altLang="zh-CN" dirty="0">
                  <a:solidFill>
                    <a:srgbClr val="A31515"/>
                  </a:solidFill>
                  <a:latin typeface="Consolas" panose="020B0609020204030204" pitchFamily="49" charset="0"/>
                </a:rPr>
                <a:t>6 </a:t>
              </a:r>
              <a:r>
                <a:rPr lang="zh-CN" altLang="en-US" dirty="0">
                  <a:solidFill>
                    <a:srgbClr val="A31515"/>
                  </a:solidFill>
                  <a:latin typeface="Consolas" panose="020B0609020204030204" pitchFamily="49" charset="0"/>
                </a:rPr>
                <a:t>的倍数</a:t>
              </a:r>
              <a:r>
                <a:rPr lang="en-US" altLang="zh-CN" dirty="0">
                  <a:solidFill>
                    <a:srgbClr val="A31515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zh-CN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endParaRPr lang="en-US" altLang="zh-CN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2"/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else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//n </a:t>
              </a:r>
              <a:r>
                <a:rPr lang="zh-CN" altLang="en-US" dirty="0">
                  <a:solidFill>
                    <a:srgbClr val="008000"/>
                  </a:solidFill>
                  <a:latin typeface="Consolas" panose="020B0609020204030204" pitchFamily="49" charset="0"/>
                </a:rPr>
                <a:t>被</a:t>
              </a:r>
              <a:r>
                <a:rPr lang="en-US" altLang="zh-CN" dirty="0">
                  <a:solidFill>
                    <a:srgbClr val="008000"/>
                  </a:solidFill>
                  <a:latin typeface="Consolas" panose="020B0609020204030204" pitchFamily="49" charset="0"/>
                </a:rPr>
                <a:t>2 </a:t>
              </a:r>
              <a:r>
                <a:rPr lang="zh-CN" altLang="en-US" dirty="0">
                  <a:solidFill>
                    <a:srgbClr val="008000"/>
                  </a:solidFill>
                  <a:latin typeface="Consolas" panose="020B0609020204030204" pitchFamily="49" charset="0"/>
                </a:rPr>
                <a:t>整除但不能被</a:t>
              </a:r>
              <a:r>
                <a:rPr lang="en-US" altLang="zh-CN" dirty="0">
                  <a:solidFill>
                    <a:srgbClr val="008000"/>
                  </a:solidFill>
                  <a:latin typeface="Consolas" panose="020B0609020204030204" pitchFamily="49" charset="0"/>
                </a:rPr>
                <a:t>3 </a:t>
              </a:r>
              <a:r>
                <a:rPr lang="zh-CN" altLang="en-US" dirty="0">
                  <a:solidFill>
                    <a:srgbClr val="008000"/>
                  </a:solidFill>
                  <a:latin typeface="Consolas" panose="020B0609020204030204" pitchFamily="49" charset="0"/>
                </a:rPr>
                <a:t>整除</a:t>
              </a:r>
              <a:endParaRPr lang="zh-CN" alt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2"/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	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&lt;&lt; </a:t>
              </a:r>
              <a:r>
                <a:rPr lang="en-US" dirty="0">
                  <a:solidFill>
                    <a:srgbClr val="A31515"/>
                  </a:solidFill>
                  <a:latin typeface="Consolas" panose="020B0609020204030204" pitchFamily="49" charset="0"/>
                </a:rPr>
                <a:t>"n </a:t>
              </a:r>
              <a:r>
                <a:rPr lang="zh-CN" altLang="en-US" dirty="0">
                  <a:solidFill>
                    <a:srgbClr val="A31515"/>
                  </a:solidFill>
                  <a:latin typeface="Consolas" panose="020B0609020204030204" pitchFamily="49" charset="0"/>
                </a:rPr>
                <a:t>是</a:t>
              </a:r>
              <a:r>
                <a:rPr lang="en-US" altLang="zh-CN" dirty="0">
                  <a:solidFill>
                    <a:srgbClr val="A31515"/>
                  </a:solidFill>
                  <a:latin typeface="Consolas" panose="020B0609020204030204" pitchFamily="49" charset="0"/>
                </a:rPr>
                <a:t>2 </a:t>
              </a:r>
              <a:r>
                <a:rPr lang="zh-CN" altLang="en-US" dirty="0">
                  <a:solidFill>
                    <a:srgbClr val="A31515"/>
                  </a:solidFill>
                  <a:latin typeface="Consolas" panose="020B0609020204030204" pitchFamily="49" charset="0"/>
                </a:rPr>
                <a:t>的倍数不是</a:t>
              </a:r>
              <a:r>
                <a:rPr lang="en-US" altLang="zh-CN" dirty="0">
                  <a:solidFill>
                    <a:srgbClr val="A31515"/>
                  </a:solidFill>
                  <a:latin typeface="Consolas" panose="020B0609020204030204" pitchFamily="49" charset="0"/>
                </a:rPr>
                <a:t>3 </a:t>
              </a:r>
              <a:r>
                <a:rPr lang="zh-CN" altLang="en-US" dirty="0">
                  <a:solidFill>
                    <a:srgbClr val="A31515"/>
                  </a:solidFill>
                  <a:latin typeface="Consolas" panose="020B0609020204030204" pitchFamily="49" charset="0"/>
                </a:rPr>
                <a:t>的倍数</a:t>
              </a:r>
              <a:r>
                <a:rPr lang="en-US" altLang="zh-CN" dirty="0">
                  <a:solidFill>
                    <a:srgbClr val="A31515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zh-CN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endParaRPr lang="en-US" altLang="zh-CN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2"/>
              <a:endParaRPr lang="en-US" altLang="zh-CN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分支结构</a:t>
            </a:r>
            <a:r>
              <a:rPr lang="en-US" altLang="zh-CN" sz="1800" dirty="0"/>
              <a:t>—if </a:t>
            </a:r>
            <a:r>
              <a:rPr lang="zh-CN" altLang="en-US" sz="1800" dirty="0"/>
              <a:t>语句</a:t>
            </a:r>
            <a:endParaRPr 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219974" y="4610683"/>
            <a:ext cx="8704052" cy="1065212"/>
            <a:chOff x="219974" y="2044324"/>
            <a:chExt cx="8704052" cy="1065212"/>
          </a:xfrm>
        </p:grpSpPr>
        <p:sp>
          <p:nvSpPr>
            <p:cNvPr id="14" name="矩形: 圆顶角 13"/>
            <p:cNvSpPr/>
            <p:nvPr/>
          </p:nvSpPr>
          <p:spPr>
            <a:xfrm>
              <a:off x="219974" y="2044324"/>
              <a:ext cx="8704052" cy="418518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80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zh-CN" altLang="en-US" sz="2000">
                  <a:solidFill>
                    <a:prstClr val="white"/>
                  </a:solidFill>
                </a:rPr>
                <a:t>思考：</a:t>
              </a:r>
              <a:endParaRPr lang="zh-CN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15" name="矩形: 圆角 17"/>
            <p:cNvSpPr/>
            <p:nvPr/>
          </p:nvSpPr>
          <p:spPr>
            <a:xfrm>
              <a:off x="219974" y="2463205"/>
              <a:ext cx="8704052" cy="646331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F2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lvl="0"/>
              <a:r>
                <a:rPr lang="zh-CN" altLang="en-US">
                  <a:solidFill>
                    <a:prstClr val="black"/>
                  </a:solidFill>
                </a:rPr>
                <a:t>为什么</a:t>
              </a:r>
              <a:r>
                <a:rPr lang="en-US" altLang="zh-CN">
                  <a:solidFill>
                    <a:prstClr val="black"/>
                  </a:solidFill>
                </a:rPr>
                <a:t>else </a:t>
              </a:r>
              <a:r>
                <a:rPr lang="zh-CN" altLang="en-US">
                  <a:solidFill>
                    <a:prstClr val="black"/>
                  </a:solidFill>
                </a:rPr>
                <a:t>语句数目不能多于</a:t>
              </a:r>
              <a:r>
                <a:rPr lang="en-US" altLang="zh-CN">
                  <a:solidFill>
                    <a:prstClr val="black"/>
                  </a:solidFill>
                </a:rPr>
                <a:t>if </a:t>
              </a:r>
              <a:r>
                <a:rPr lang="zh-CN" altLang="en-US">
                  <a:solidFill>
                    <a:prstClr val="black"/>
                  </a:solidFill>
                </a:rPr>
                <a:t>语句数目？</a:t>
              </a:r>
              <a:endParaRPr lang="en-US" altLang="zh-CN">
                <a:solidFill>
                  <a:prstClr val="black"/>
                </a:solidFill>
              </a:endParaRPr>
            </a:p>
            <a:p>
              <a:pPr lvl="0"/>
              <a:r>
                <a:rPr lang="en-US" altLang="zh-CN">
                  <a:solidFill>
                    <a:prstClr val="black"/>
                  </a:solidFill>
                </a:rPr>
                <a:t>&gt;</a:t>
              </a:r>
              <a:endParaRPr lang="en-US" altLang="zh-CN" dirty="0">
                <a:solidFill>
                  <a:prstClr val="black"/>
                </a:solidFill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98516" y="5313024"/>
            <a:ext cx="3664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因为</a:t>
            </a:r>
            <a:r>
              <a:rPr lang="en-US" altLang="zh-CN" dirty="0"/>
              <a:t>else </a:t>
            </a:r>
            <a:r>
              <a:rPr lang="zh-CN" altLang="en-US" dirty="0"/>
              <a:t>可以省略，而</a:t>
            </a:r>
            <a:r>
              <a:rPr lang="en-US" altLang="zh-CN" dirty="0"/>
              <a:t>if </a:t>
            </a:r>
            <a:r>
              <a:rPr lang="zh-CN" altLang="en-US" dirty="0"/>
              <a:t>不能省略</a:t>
            </a:r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103507" y="2709459"/>
            <a:ext cx="27161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if (</a:t>
            </a:r>
            <a:r>
              <a:rPr lang="zh-CN" altLang="en-US" dirty="0">
                <a:solidFill>
                  <a:schemeClr val="accent2"/>
                </a:solidFill>
              </a:rPr>
              <a:t>表达式</a:t>
            </a:r>
            <a:r>
              <a:rPr lang="en-US" altLang="zh-CN" dirty="0">
                <a:solidFill>
                  <a:schemeClr val="accent2"/>
                </a:solidFill>
              </a:rPr>
              <a:t> )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        </a:t>
            </a:r>
            <a:r>
              <a:rPr lang="en-US" altLang="zh-CN" dirty="0">
                <a:solidFill>
                  <a:schemeClr val="accent2"/>
                </a:solidFill>
              </a:rPr>
              <a:t>if (</a:t>
            </a:r>
            <a:r>
              <a:rPr lang="zh-CN" altLang="en-US" dirty="0">
                <a:solidFill>
                  <a:schemeClr val="accent2"/>
                </a:solidFill>
              </a:rPr>
              <a:t>表达式</a:t>
            </a:r>
            <a:r>
              <a:rPr lang="en-US" altLang="zh-CN" dirty="0">
                <a:solidFill>
                  <a:schemeClr val="accent2"/>
                </a:solidFill>
              </a:rPr>
              <a:t> )    </a:t>
            </a:r>
            <a:r>
              <a:rPr lang="zh-CN" altLang="en-US" dirty="0">
                <a:solidFill>
                  <a:schemeClr val="accent2"/>
                </a:solidFill>
              </a:rPr>
              <a:t>语句；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else  </a:t>
            </a:r>
            <a:r>
              <a:rPr lang="zh-CN" altLang="en-US" dirty="0">
                <a:solidFill>
                  <a:schemeClr val="accent2"/>
                </a:solidFill>
              </a:rPr>
              <a:t>语句；</a:t>
            </a:r>
            <a:endParaRPr lang="en-US" altLang="zh-CN" dirty="0">
              <a:solidFill>
                <a:schemeClr val="accent2"/>
              </a:solidFill>
            </a:endParaRPr>
          </a:p>
          <a:p>
            <a:endParaRPr 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103506" y="2709459"/>
            <a:ext cx="27161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if (</a:t>
            </a:r>
            <a:r>
              <a:rPr lang="zh-CN" altLang="en-US" dirty="0">
                <a:solidFill>
                  <a:schemeClr val="accent2"/>
                </a:solidFill>
              </a:rPr>
              <a:t>表达式</a:t>
            </a:r>
            <a:r>
              <a:rPr lang="en-US" altLang="zh-CN" dirty="0">
                <a:solidFill>
                  <a:schemeClr val="accent2"/>
                </a:solidFill>
              </a:rPr>
              <a:t> )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        </a:t>
            </a:r>
            <a:r>
              <a:rPr lang="en-US" altLang="zh-CN" dirty="0">
                <a:solidFill>
                  <a:srgbClr val="FF0000"/>
                </a:solidFill>
              </a:rPr>
              <a:t>if (</a:t>
            </a:r>
            <a:r>
              <a:rPr lang="zh-CN" altLang="en-US" dirty="0">
                <a:solidFill>
                  <a:srgbClr val="FF0000"/>
                </a:solidFill>
              </a:rPr>
              <a:t>表达式</a:t>
            </a:r>
            <a:r>
              <a:rPr lang="en-US" altLang="zh-CN" dirty="0">
                <a:solidFill>
                  <a:srgbClr val="FF0000"/>
                </a:solidFill>
              </a:rPr>
              <a:t> )    </a:t>
            </a:r>
            <a:r>
              <a:rPr lang="zh-CN" altLang="en-US" dirty="0">
                <a:solidFill>
                  <a:srgbClr val="FF0000"/>
                </a:solidFill>
              </a:rPr>
              <a:t>语句；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else  </a:t>
            </a:r>
            <a:r>
              <a:rPr lang="zh-CN" altLang="en-US" dirty="0">
                <a:solidFill>
                  <a:srgbClr val="FF0000"/>
                </a:solidFill>
              </a:rPr>
              <a:t>语句；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6103502" y="2709459"/>
            <a:ext cx="27161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if (</a:t>
            </a:r>
            <a:r>
              <a:rPr lang="zh-CN" altLang="en-US" dirty="0">
                <a:solidFill>
                  <a:srgbClr val="0070C0"/>
                </a:solidFill>
              </a:rPr>
              <a:t>表达式</a:t>
            </a:r>
            <a:r>
              <a:rPr lang="en-US" altLang="zh-CN" dirty="0">
                <a:solidFill>
                  <a:srgbClr val="0070C0"/>
                </a:solidFill>
              </a:rPr>
              <a:t> )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        </a:t>
            </a:r>
            <a:r>
              <a:rPr lang="en-US" altLang="zh-CN" dirty="0">
                <a:solidFill>
                  <a:srgbClr val="FF0000"/>
                </a:solidFill>
              </a:rPr>
              <a:t>if (</a:t>
            </a:r>
            <a:r>
              <a:rPr lang="zh-CN" altLang="en-US" dirty="0">
                <a:solidFill>
                  <a:srgbClr val="FF0000"/>
                </a:solidFill>
              </a:rPr>
              <a:t>表达式</a:t>
            </a:r>
            <a:r>
              <a:rPr lang="en-US" altLang="zh-CN" dirty="0">
                <a:solidFill>
                  <a:srgbClr val="FF0000"/>
                </a:solidFill>
              </a:rPr>
              <a:t> )    </a:t>
            </a:r>
            <a:r>
              <a:rPr lang="zh-CN" altLang="en-US" dirty="0">
                <a:solidFill>
                  <a:srgbClr val="FF0000"/>
                </a:solidFill>
              </a:rPr>
              <a:t>语句；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0070C0"/>
                </a:solidFill>
              </a:rPr>
              <a:t>else  </a:t>
            </a:r>
            <a:r>
              <a:rPr lang="zh-CN" altLang="en-US" dirty="0">
                <a:solidFill>
                  <a:srgbClr val="0070C0"/>
                </a:solidFill>
              </a:rPr>
              <a:t>语句；</a:t>
            </a:r>
            <a:endParaRPr lang="en-US" altLang="zh-CN" dirty="0">
              <a:solidFill>
                <a:srgbClr val="0070C0"/>
              </a:solidFill>
            </a:endParaRPr>
          </a:p>
          <a:p>
            <a:endParaRPr 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7078492" y="2421348"/>
            <a:ext cx="1030765" cy="1560250"/>
            <a:chOff x="7078492" y="2421348"/>
            <a:chExt cx="1030765" cy="1560250"/>
          </a:xfrm>
        </p:grpSpPr>
        <p:cxnSp>
          <p:nvCxnSpPr>
            <p:cNvPr id="7" name="直接连接符 6"/>
            <p:cNvCxnSpPr/>
            <p:nvPr/>
          </p:nvCxnSpPr>
          <p:spPr>
            <a:xfrm flipH="1">
              <a:off x="7078492" y="2421348"/>
              <a:ext cx="918905" cy="145943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7134573" y="2421348"/>
              <a:ext cx="974684" cy="156025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16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219974" y="1175644"/>
            <a:ext cx="8704052" cy="3331078"/>
            <a:chOff x="219974" y="2044324"/>
            <a:chExt cx="8704052" cy="3331078"/>
          </a:xfrm>
        </p:grpSpPr>
        <p:sp>
          <p:nvSpPr>
            <p:cNvPr id="12" name="矩形: 圆顶角 11"/>
            <p:cNvSpPr/>
            <p:nvPr/>
          </p:nvSpPr>
          <p:spPr>
            <a:xfrm>
              <a:off x="219974" y="2044324"/>
              <a:ext cx="8704052" cy="466896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zh-CN" altLang="en-US" sz="2000">
                  <a:solidFill>
                    <a:prstClr val="white"/>
                  </a:solidFill>
                </a:rPr>
                <a:t>避免悬垂</a:t>
              </a:r>
              <a:r>
                <a:rPr lang="en-US" altLang="zh-CN" sz="2000">
                  <a:solidFill>
                    <a:prstClr val="white"/>
                  </a:solidFill>
                </a:rPr>
                <a:t>else</a:t>
              </a:r>
              <a:endParaRPr lang="zh-CN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3" name="矩形: 圆角 17"/>
            <p:cNvSpPr/>
            <p:nvPr/>
          </p:nvSpPr>
          <p:spPr>
            <a:xfrm>
              <a:off x="219974" y="2513080"/>
              <a:ext cx="8704052" cy="2862322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285750" lvl="0" indent="-285750">
                <a:buClr>
                  <a:srgbClr val="3333B2"/>
                </a:buClr>
                <a:buFontTx/>
                <a:buChar char="●"/>
              </a:pPr>
              <a:r>
                <a:rPr lang="zh-CN" altLang="en-US">
                  <a:solidFill>
                    <a:srgbClr val="000000"/>
                  </a:solidFill>
                  <a:latin typeface="MicrosoftYaHei"/>
                </a:rPr>
                <a:t>根据原则，上例中</a:t>
              </a:r>
              <a:r>
                <a:rPr lang="en-US" altLang="zh-CN">
                  <a:solidFill>
                    <a:srgbClr val="000000"/>
                  </a:solidFill>
                  <a:latin typeface="MicrosoftYaHei"/>
                </a:rPr>
                <a:t>else </a:t>
              </a:r>
              <a:r>
                <a:rPr lang="zh-CN" altLang="en-US">
                  <a:solidFill>
                    <a:srgbClr val="000000"/>
                  </a:solidFill>
                  <a:latin typeface="MicrosoftYaHei"/>
                </a:rPr>
                <a:t>会和第二个</a:t>
              </a:r>
              <a:r>
                <a:rPr lang="en-US" altLang="zh-CN">
                  <a:solidFill>
                    <a:srgbClr val="000000"/>
                  </a:solidFill>
                  <a:latin typeface="MicrosoftYaHei"/>
                </a:rPr>
                <a:t>if </a:t>
              </a:r>
              <a:r>
                <a:rPr lang="zh-CN" altLang="en-US">
                  <a:solidFill>
                    <a:srgbClr val="000000"/>
                  </a:solidFill>
                  <a:latin typeface="MicrosoftYaHei"/>
                </a:rPr>
                <a:t>匹配，若我们的本意是</a:t>
              </a:r>
              <a:r>
                <a:rPr lang="en-US" altLang="zh-CN">
                  <a:solidFill>
                    <a:srgbClr val="000000"/>
                  </a:solidFill>
                  <a:latin typeface="MicrosoftYaHei"/>
                </a:rPr>
                <a:t>else </a:t>
              </a:r>
              <a:r>
                <a:rPr lang="zh-CN" altLang="en-US">
                  <a:solidFill>
                    <a:srgbClr val="000000"/>
                  </a:solidFill>
                  <a:latin typeface="MicrosoftYaHei"/>
                </a:rPr>
                <a:t>和第一个</a:t>
              </a:r>
              <a:r>
                <a:rPr lang="en-US" altLang="zh-CN">
                  <a:solidFill>
                    <a:srgbClr val="000000"/>
                  </a:solidFill>
                  <a:latin typeface="MicrosoftYaHei"/>
                </a:rPr>
                <a:t>if </a:t>
              </a:r>
              <a:r>
                <a:rPr lang="zh-CN" altLang="en-US">
                  <a:solidFill>
                    <a:srgbClr val="000000"/>
                  </a:solidFill>
                  <a:latin typeface="MicrosoftYaHei"/>
                </a:rPr>
                <a:t>匹配，则相应代码如下：</a:t>
              </a:r>
              <a:endParaRPr lang="en-US" altLang="zh-CN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marL="285750" lvl="0" indent="-285750">
                <a:buClr>
                  <a:srgbClr val="3333B2"/>
                </a:buClr>
                <a:buFontTx/>
                <a:buChar char="●"/>
              </a:pPr>
              <a:endParaRPr lang="en-US" altLang="zh-CN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1"/>
              <a:r>
                <a:rPr lang="en-US">
                  <a:solidFill>
                    <a:srgbClr val="0000FF"/>
                  </a:solidFill>
                  <a:latin typeface="Consolas" panose="020B0609020204030204" pitchFamily="49" charset="0"/>
                </a:rPr>
                <a:t>if</a:t>
              </a:r>
              <a:r>
                <a:rPr lang="en-US">
                  <a:solidFill>
                    <a:srgbClr val="000000"/>
                  </a:solidFill>
                  <a:latin typeface="Consolas" panose="020B0609020204030204" pitchFamily="49" charset="0"/>
                </a:rPr>
                <a:t> (n % </a:t>
              </a:r>
              <a:r>
                <a:rPr lang="en-US">
                  <a:solidFill>
                    <a:srgbClr val="09885A"/>
                  </a:solidFill>
                  <a:latin typeface="Consolas" panose="020B0609020204030204" pitchFamily="49" charset="0"/>
                </a:rPr>
                <a:t>2</a:t>
              </a:r>
              <a:r>
                <a:rPr lang="en-US">
                  <a:solidFill>
                    <a:srgbClr val="000000"/>
                  </a:solidFill>
                  <a:latin typeface="Consolas" panose="020B0609020204030204" pitchFamily="49" charset="0"/>
                </a:rPr>
                <a:t> == </a:t>
              </a:r>
              <a:r>
                <a:rPr lang="en-US">
                  <a:solidFill>
                    <a:srgbClr val="09885A"/>
                  </a:solidFill>
                  <a:latin typeface="Consolas" panose="020B0609020204030204" pitchFamily="49" charset="0"/>
                </a:rPr>
                <a:t>0</a:t>
              </a:r>
              <a:r>
                <a:rPr lang="en-US">
                  <a:solidFill>
                    <a:srgbClr val="000000"/>
                  </a:solidFill>
                  <a:latin typeface="Consolas" panose="020B0609020204030204" pitchFamily="49" charset="0"/>
                </a:rPr>
                <a:t>) {</a:t>
              </a:r>
              <a:endParaRPr lang="en-US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1"/>
              <a:r>
                <a:rPr lang="en-US">
                  <a:solidFill>
                    <a:srgbClr val="0000FF"/>
                  </a:solidFill>
                  <a:latin typeface="Consolas" panose="020B0609020204030204" pitchFamily="49" charset="0"/>
                </a:rPr>
                <a:t>	if</a:t>
              </a:r>
              <a:r>
                <a:rPr lang="en-US">
                  <a:solidFill>
                    <a:srgbClr val="000000"/>
                  </a:solidFill>
                  <a:latin typeface="Consolas" panose="020B0609020204030204" pitchFamily="49" charset="0"/>
                </a:rPr>
                <a:t> (n % </a:t>
              </a:r>
              <a:r>
                <a:rPr lang="en-US">
                  <a:solidFill>
                    <a:srgbClr val="09885A"/>
                  </a:solidFill>
                  <a:latin typeface="Consolas" panose="020B0609020204030204" pitchFamily="49" charset="0"/>
                </a:rPr>
                <a:t>3</a:t>
              </a:r>
              <a:r>
                <a:rPr lang="en-US">
                  <a:solidFill>
                    <a:srgbClr val="000000"/>
                  </a:solidFill>
                  <a:latin typeface="Consolas" panose="020B0609020204030204" pitchFamily="49" charset="0"/>
                </a:rPr>
                <a:t> == </a:t>
              </a:r>
              <a:r>
                <a:rPr lang="en-US">
                  <a:solidFill>
                    <a:srgbClr val="09885A"/>
                  </a:solidFill>
                  <a:latin typeface="Consolas" panose="020B0609020204030204" pitchFamily="49" charset="0"/>
                </a:rPr>
                <a:t>0</a:t>
              </a:r>
              <a:r>
                <a:rPr lang="en-US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  <a:endParaRPr lang="en-US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1"/>
              <a:r>
                <a:rPr lang="en-US">
                  <a:solidFill>
                    <a:srgbClr val="000000"/>
                  </a:solidFill>
                  <a:latin typeface="Consolas" panose="020B0609020204030204" pitchFamily="49" charset="0"/>
                </a:rPr>
                <a:t>		cout &lt;&lt; </a:t>
              </a:r>
              <a:r>
                <a:rPr lang="en-US">
                  <a:solidFill>
                    <a:srgbClr val="A31515"/>
                  </a:solidFill>
                  <a:latin typeface="Consolas" panose="020B0609020204030204" pitchFamily="49" charset="0"/>
                </a:rPr>
                <a:t>"n </a:t>
              </a:r>
              <a:r>
                <a:rPr lang="zh-CN" altLang="en-US">
                  <a:solidFill>
                    <a:srgbClr val="A31515"/>
                  </a:solidFill>
                  <a:latin typeface="Consolas" panose="020B0609020204030204" pitchFamily="49" charset="0"/>
                </a:rPr>
                <a:t>是</a:t>
              </a:r>
              <a:r>
                <a:rPr lang="en-US" altLang="zh-CN">
                  <a:solidFill>
                    <a:srgbClr val="A31515"/>
                  </a:solidFill>
                  <a:latin typeface="Consolas" panose="020B0609020204030204" pitchFamily="49" charset="0"/>
                </a:rPr>
                <a:t>6 </a:t>
              </a:r>
              <a:r>
                <a:rPr lang="zh-CN" altLang="en-US">
                  <a:solidFill>
                    <a:srgbClr val="A31515"/>
                  </a:solidFill>
                  <a:latin typeface="Consolas" panose="020B0609020204030204" pitchFamily="49" charset="0"/>
                </a:rPr>
                <a:t>的倍数</a:t>
              </a:r>
              <a:r>
                <a:rPr lang="en-US" altLang="zh-CN">
                  <a:solidFill>
                    <a:srgbClr val="A31515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zh-CN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endParaRPr lang="en-US" altLang="zh-CN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1"/>
              <a:r>
                <a:rPr lang="en-US" altLang="zh-CN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n-US" altLang="zh-CN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1"/>
              <a:r>
                <a:rPr lang="en-US">
                  <a:solidFill>
                    <a:srgbClr val="0000FF"/>
                  </a:solidFill>
                  <a:latin typeface="Consolas" panose="020B0609020204030204" pitchFamily="49" charset="0"/>
                </a:rPr>
                <a:t>else</a:t>
              </a:r>
              <a:r>
                <a:rPr lang="en-US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>
                  <a:solidFill>
                    <a:srgbClr val="008000"/>
                  </a:solidFill>
                  <a:latin typeface="Consolas" panose="020B0609020204030204" pitchFamily="49" charset="0"/>
                </a:rPr>
                <a:t>//n </a:t>
              </a:r>
              <a:r>
                <a:rPr lang="zh-CN" altLang="en-US">
                  <a:solidFill>
                    <a:srgbClr val="008000"/>
                  </a:solidFill>
                  <a:latin typeface="Consolas" panose="020B0609020204030204" pitchFamily="49" charset="0"/>
                </a:rPr>
                <a:t>不能被</a:t>
              </a:r>
              <a:r>
                <a:rPr lang="en-US" altLang="zh-CN">
                  <a:solidFill>
                    <a:srgbClr val="008000"/>
                  </a:solidFill>
                  <a:latin typeface="Consolas" panose="020B0609020204030204" pitchFamily="49" charset="0"/>
                </a:rPr>
                <a:t>2 </a:t>
              </a:r>
              <a:r>
                <a:rPr lang="zh-CN" altLang="en-US">
                  <a:solidFill>
                    <a:srgbClr val="008000"/>
                  </a:solidFill>
                  <a:latin typeface="Consolas" panose="020B0609020204030204" pitchFamily="49" charset="0"/>
                </a:rPr>
                <a:t>整除</a:t>
              </a:r>
              <a:endParaRPr lang="zh-CN" altLang="en-US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1"/>
              <a:r>
                <a:rPr lang="en-US">
                  <a:solidFill>
                    <a:srgbClr val="000000"/>
                  </a:solidFill>
                  <a:latin typeface="Consolas" panose="020B0609020204030204" pitchFamily="49" charset="0"/>
                </a:rPr>
                <a:t>	cout &lt;&lt; </a:t>
              </a:r>
              <a:r>
                <a:rPr lang="en-US">
                  <a:solidFill>
                    <a:srgbClr val="A31515"/>
                  </a:solidFill>
                  <a:latin typeface="Consolas" panose="020B0609020204030204" pitchFamily="49" charset="0"/>
                </a:rPr>
                <a:t>"n </a:t>
              </a:r>
              <a:r>
                <a:rPr lang="zh-CN" altLang="en-US">
                  <a:solidFill>
                    <a:srgbClr val="A31515"/>
                  </a:solidFill>
                  <a:latin typeface="Consolas" panose="020B0609020204030204" pitchFamily="49" charset="0"/>
                </a:rPr>
                <a:t>不是</a:t>
              </a:r>
              <a:r>
                <a:rPr lang="en-US" altLang="zh-CN">
                  <a:solidFill>
                    <a:srgbClr val="A31515"/>
                  </a:solidFill>
                  <a:latin typeface="Consolas" panose="020B0609020204030204" pitchFamily="49" charset="0"/>
                </a:rPr>
                <a:t>2 </a:t>
              </a:r>
              <a:r>
                <a:rPr lang="zh-CN" altLang="en-US">
                  <a:solidFill>
                    <a:srgbClr val="A31515"/>
                  </a:solidFill>
                  <a:latin typeface="Consolas" panose="020B0609020204030204" pitchFamily="49" charset="0"/>
                </a:rPr>
                <a:t>的倍数</a:t>
              </a:r>
              <a:r>
                <a:rPr lang="en-US" altLang="zh-CN">
                  <a:solidFill>
                    <a:srgbClr val="A31515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zh-CN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endParaRPr lang="en-US" altLang="zh-CN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2"/>
              <a:endParaRPr lang="en-US" altLang="zh-CN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分支结构</a:t>
            </a:r>
            <a:r>
              <a:rPr lang="en-US" altLang="zh-CN" sz="1800" dirty="0"/>
              <a:t>—if </a:t>
            </a:r>
            <a:r>
              <a:rPr lang="zh-CN" altLang="en-US" sz="1800" dirty="0"/>
              <a:t>语句</a:t>
            </a:r>
            <a:endParaRPr 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472881" y="2558044"/>
            <a:ext cx="33918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if (</a:t>
            </a:r>
            <a:r>
              <a:rPr lang="zh-CN" altLang="en-US" dirty="0">
                <a:solidFill>
                  <a:srgbClr val="0070C0"/>
                </a:solidFill>
              </a:rPr>
              <a:t>表达式</a:t>
            </a:r>
            <a:r>
              <a:rPr lang="en-US" altLang="zh-CN" dirty="0">
                <a:solidFill>
                  <a:srgbClr val="0070C0"/>
                </a:solidFill>
              </a:rPr>
              <a:t> )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       </a:t>
            </a:r>
            <a:r>
              <a:rPr lang="en-US" b="1" dirty="0">
                <a:solidFill>
                  <a:srgbClr val="FF0000"/>
                </a:solidFill>
              </a:rPr>
              <a:t>{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if (</a:t>
            </a:r>
            <a:r>
              <a:rPr lang="zh-CN" altLang="en-US" dirty="0">
                <a:solidFill>
                  <a:srgbClr val="0070C0"/>
                </a:solidFill>
              </a:rPr>
              <a:t>表达式</a:t>
            </a:r>
            <a:r>
              <a:rPr lang="en-US" altLang="zh-CN" dirty="0">
                <a:solidFill>
                  <a:srgbClr val="0070C0"/>
                </a:solidFill>
              </a:rPr>
              <a:t> )    </a:t>
            </a:r>
            <a:r>
              <a:rPr lang="zh-CN" altLang="en-US" dirty="0">
                <a:solidFill>
                  <a:srgbClr val="0070C0"/>
                </a:solidFill>
              </a:rPr>
              <a:t>语句；</a:t>
            </a:r>
            <a:r>
              <a:rPr lang="en-US" altLang="zh-CN" dirty="0">
                <a:solidFill>
                  <a:srgbClr val="FF0000"/>
                </a:solidFill>
              </a:rPr>
              <a:t>}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0070C0"/>
                </a:solidFill>
              </a:rPr>
              <a:t>else  </a:t>
            </a:r>
            <a:r>
              <a:rPr lang="zh-CN" altLang="en-US" dirty="0">
                <a:solidFill>
                  <a:srgbClr val="0070C0"/>
                </a:solidFill>
              </a:rPr>
              <a:t>语句；</a:t>
            </a:r>
            <a:endParaRPr lang="en-US" altLang="zh-CN" dirty="0">
              <a:solidFill>
                <a:srgbClr val="0070C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分支结构</a:t>
            </a:r>
            <a:r>
              <a:rPr lang="en-US" altLang="zh-CN" sz="1800" dirty="0"/>
              <a:t>—if </a:t>
            </a:r>
            <a:r>
              <a:rPr lang="zh-CN" altLang="en-US" sz="1800" dirty="0"/>
              <a:t>语句</a:t>
            </a:r>
            <a:endParaRPr 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219974" y="1175643"/>
            <a:ext cx="8704052" cy="1491840"/>
            <a:chOff x="219974" y="2044323"/>
            <a:chExt cx="8704052" cy="1491840"/>
          </a:xfrm>
        </p:grpSpPr>
        <p:sp>
          <p:nvSpPr>
            <p:cNvPr id="19" name="矩形: 圆顶角 18"/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zh-CN" altLang="en-US" sz="2000">
                  <a:solidFill>
                    <a:prstClr val="white"/>
                  </a:solidFill>
                </a:rPr>
                <a:t>例</a:t>
              </a:r>
              <a:r>
                <a:rPr lang="en-US" altLang="zh-CN" sz="2000">
                  <a:solidFill>
                    <a:prstClr val="white"/>
                  </a:solidFill>
                </a:rPr>
                <a:t>3.3</a:t>
              </a:r>
              <a:r>
                <a:rPr lang="zh-CN" altLang="en-US" sz="2000">
                  <a:solidFill>
                    <a:prstClr val="white"/>
                  </a:solidFill>
                </a:rPr>
                <a:t>：</a:t>
              </a:r>
              <a:endParaRPr lang="zh-CN" altLang="en-US" sz="2000" dirty="0">
                <a:solidFill>
                  <a:prstClr val="white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矩形: 圆角 17">
                  <a:extLst>
                    <a:ext uri="{FF2B5EF4-FFF2-40B4-BE49-F238E27FC236}">
                      <ele attr="{F9158F7E-4474-4357-A8D2-74A98654C818}"/>
                    </a:ext>
                  </a:extLst>
                </p:cNvPr>
                <p:cNvSpPr/>
                <p:nvPr/>
              </p:nvSpPr>
              <p:spPr>
                <a:xfrm>
                  <a:off x="219974" y="2612833"/>
                  <a:ext cx="8704052" cy="923330"/>
                </a:xfrm>
                <a:custGeom>
                  <a:avLst/>
                  <a:gdLst>
                    <a:gd name="connsiteX0" fmla="*/ 0 w 8704052"/>
                    <a:gd name="connsiteY0" fmla="*/ 149608 h 2074717"/>
                    <a:gd name="connsiteX1" fmla="*/ 149608 w 8704052"/>
                    <a:gd name="connsiteY1" fmla="*/ 0 h 2074717"/>
                    <a:gd name="connsiteX2" fmla="*/ 8554444 w 8704052"/>
                    <a:gd name="connsiteY2" fmla="*/ 0 h 2074717"/>
                    <a:gd name="connsiteX3" fmla="*/ 8704052 w 8704052"/>
                    <a:gd name="connsiteY3" fmla="*/ 149608 h 2074717"/>
                    <a:gd name="connsiteX4" fmla="*/ 8704052 w 8704052"/>
                    <a:gd name="connsiteY4" fmla="*/ 1925109 h 2074717"/>
                    <a:gd name="connsiteX5" fmla="*/ 8554444 w 8704052"/>
                    <a:gd name="connsiteY5" fmla="*/ 2074717 h 2074717"/>
                    <a:gd name="connsiteX6" fmla="*/ 149608 w 8704052"/>
                    <a:gd name="connsiteY6" fmla="*/ 2074717 h 2074717"/>
                    <a:gd name="connsiteX7" fmla="*/ 0 w 8704052"/>
                    <a:gd name="connsiteY7" fmla="*/ 1925109 h 2074717"/>
                    <a:gd name="connsiteX8" fmla="*/ 0 w 8704052"/>
                    <a:gd name="connsiteY8" fmla="*/ 149608 h 2074717"/>
                    <a:gd name="connsiteX0" fmla="*/ 0 w 8704052"/>
                    <a:gd name="connsiteY0" fmla="*/ 195256 h 2120365"/>
                    <a:gd name="connsiteX1" fmla="*/ 8554444 w 8704052"/>
                    <a:gd name="connsiteY1" fmla="*/ 45648 h 2120365"/>
                    <a:gd name="connsiteX2" fmla="*/ 8704052 w 8704052"/>
                    <a:gd name="connsiteY2" fmla="*/ 195256 h 2120365"/>
                    <a:gd name="connsiteX3" fmla="*/ 8704052 w 8704052"/>
                    <a:gd name="connsiteY3" fmla="*/ 1970757 h 2120365"/>
                    <a:gd name="connsiteX4" fmla="*/ 8554444 w 8704052"/>
                    <a:gd name="connsiteY4" fmla="*/ 2120365 h 2120365"/>
                    <a:gd name="connsiteX5" fmla="*/ 149608 w 8704052"/>
                    <a:gd name="connsiteY5" fmla="*/ 2120365 h 2120365"/>
                    <a:gd name="connsiteX6" fmla="*/ 0 w 8704052"/>
                    <a:gd name="connsiteY6" fmla="*/ 1970757 h 2120365"/>
                    <a:gd name="connsiteX7" fmla="*/ 0 w 8704052"/>
                    <a:gd name="connsiteY7" fmla="*/ 195256 h 2120365"/>
                    <a:gd name="connsiteX0" fmla="*/ 0 w 8704052"/>
                    <a:gd name="connsiteY0" fmla="*/ 140268 h 2224127"/>
                    <a:gd name="connsiteX1" fmla="*/ 8554444 w 8704052"/>
                    <a:gd name="connsiteY1" fmla="*/ 149410 h 2224127"/>
                    <a:gd name="connsiteX2" fmla="*/ 8704052 w 8704052"/>
                    <a:gd name="connsiteY2" fmla="*/ 299018 h 2224127"/>
                    <a:gd name="connsiteX3" fmla="*/ 8704052 w 8704052"/>
                    <a:gd name="connsiteY3" fmla="*/ 2074519 h 2224127"/>
                    <a:gd name="connsiteX4" fmla="*/ 8554444 w 8704052"/>
                    <a:gd name="connsiteY4" fmla="*/ 2224127 h 2224127"/>
                    <a:gd name="connsiteX5" fmla="*/ 149608 w 8704052"/>
                    <a:gd name="connsiteY5" fmla="*/ 2224127 h 2224127"/>
                    <a:gd name="connsiteX6" fmla="*/ 0 w 8704052"/>
                    <a:gd name="connsiteY6" fmla="*/ 2074519 h 2224127"/>
                    <a:gd name="connsiteX7" fmla="*/ 0 w 8704052"/>
                    <a:gd name="connsiteY7" fmla="*/ 140268 h 2224127"/>
                    <a:gd name="connsiteX0" fmla="*/ 0 w 8704052"/>
                    <a:gd name="connsiteY0" fmla="*/ 0 h 2083859"/>
                    <a:gd name="connsiteX1" fmla="*/ 8554444 w 8704052"/>
                    <a:gd name="connsiteY1" fmla="*/ 9142 h 2083859"/>
                    <a:gd name="connsiteX2" fmla="*/ 8704052 w 8704052"/>
                    <a:gd name="connsiteY2" fmla="*/ 158750 h 2083859"/>
                    <a:gd name="connsiteX3" fmla="*/ 8704052 w 8704052"/>
                    <a:gd name="connsiteY3" fmla="*/ 1934251 h 2083859"/>
                    <a:gd name="connsiteX4" fmla="*/ 8554444 w 8704052"/>
                    <a:gd name="connsiteY4" fmla="*/ 2083859 h 2083859"/>
                    <a:gd name="connsiteX5" fmla="*/ 149608 w 8704052"/>
                    <a:gd name="connsiteY5" fmla="*/ 2083859 h 2083859"/>
                    <a:gd name="connsiteX6" fmla="*/ 0 w 8704052"/>
                    <a:gd name="connsiteY6" fmla="*/ 1934251 h 2083859"/>
                    <a:gd name="connsiteX7" fmla="*/ 0 w 8704052"/>
                    <a:gd name="connsiteY7" fmla="*/ 0 h 2083859"/>
                    <a:gd name="connsiteX0" fmla="*/ 0 w 8704052"/>
                    <a:gd name="connsiteY0" fmla="*/ 0 h 2083859"/>
                    <a:gd name="connsiteX1" fmla="*/ 8704052 w 8704052"/>
                    <a:gd name="connsiteY1" fmla="*/ 158750 h 2083859"/>
                    <a:gd name="connsiteX2" fmla="*/ 8704052 w 8704052"/>
                    <a:gd name="connsiteY2" fmla="*/ 1934251 h 2083859"/>
                    <a:gd name="connsiteX3" fmla="*/ 8554444 w 8704052"/>
                    <a:gd name="connsiteY3" fmla="*/ 2083859 h 2083859"/>
                    <a:gd name="connsiteX4" fmla="*/ 149608 w 8704052"/>
                    <a:gd name="connsiteY4" fmla="*/ 2083859 h 2083859"/>
                    <a:gd name="connsiteX5" fmla="*/ 0 w 8704052"/>
                    <a:gd name="connsiteY5" fmla="*/ 1934251 h 2083859"/>
                    <a:gd name="connsiteX6" fmla="*/ 0 w 8704052"/>
                    <a:gd name="connsiteY6" fmla="*/ 0 h 2083859"/>
                    <a:gd name="connsiteX0" fmla="*/ 0 w 8704052"/>
                    <a:gd name="connsiteY0" fmla="*/ 0 h 2083859"/>
                    <a:gd name="connsiteX1" fmla="*/ 8704052 w 8704052"/>
                    <a:gd name="connsiteY1" fmla="*/ 19050 h 2083859"/>
                    <a:gd name="connsiteX2" fmla="*/ 8704052 w 8704052"/>
                    <a:gd name="connsiteY2" fmla="*/ 1934251 h 2083859"/>
                    <a:gd name="connsiteX3" fmla="*/ 8554444 w 8704052"/>
                    <a:gd name="connsiteY3" fmla="*/ 2083859 h 2083859"/>
                    <a:gd name="connsiteX4" fmla="*/ 149608 w 8704052"/>
                    <a:gd name="connsiteY4" fmla="*/ 2083859 h 2083859"/>
                    <a:gd name="connsiteX5" fmla="*/ 0 w 8704052"/>
                    <a:gd name="connsiteY5" fmla="*/ 1934251 h 2083859"/>
                    <a:gd name="connsiteX6" fmla="*/ 0 w 8704052"/>
                    <a:gd name="connsiteY6" fmla="*/ 0 h 2083859"/>
                    <a:gd name="connsiteX0" fmla="*/ 0 w 8704052"/>
                    <a:gd name="connsiteY0" fmla="*/ 0 h 2083859"/>
                    <a:gd name="connsiteX1" fmla="*/ 8699290 w 8704052"/>
                    <a:gd name="connsiteY1" fmla="*/ 4763 h 2083859"/>
                    <a:gd name="connsiteX2" fmla="*/ 8704052 w 8704052"/>
                    <a:gd name="connsiteY2" fmla="*/ 1934251 h 2083859"/>
                    <a:gd name="connsiteX3" fmla="*/ 8554444 w 8704052"/>
                    <a:gd name="connsiteY3" fmla="*/ 2083859 h 2083859"/>
                    <a:gd name="connsiteX4" fmla="*/ 149608 w 8704052"/>
                    <a:gd name="connsiteY4" fmla="*/ 2083859 h 2083859"/>
                    <a:gd name="connsiteX5" fmla="*/ 0 w 8704052"/>
                    <a:gd name="connsiteY5" fmla="*/ 1934251 h 2083859"/>
                    <a:gd name="connsiteX6" fmla="*/ 0 w 8704052"/>
                    <a:gd name="connsiteY6" fmla="*/ 0 h 20838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704052" h="2083859">
                      <a:moveTo>
                        <a:pt x="0" y="0"/>
                      </a:moveTo>
                      <a:lnTo>
                        <a:pt x="8699290" y="4763"/>
                      </a:lnTo>
                      <a:cubicBezTo>
                        <a:pt x="8700877" y="647926"/>
                        <a:pt x="8702465" y="1291088"/>
                        <a:pt x="8704052" y="1934251"/>
                      </a:cubicBezTo>
                      <a:cubicBezTo>
                        <a:pt x="8704052" y="2016877"/>
                        <a:pt x="8637070" y="2083859"/>
                        <a:pt x="8554444" y="2083859"/>
                      </a:cubicBezTo>
                      <a:lnTo>
                        <a:pt x="149608" y="2083859"/>
                      </a:lnTo>
                      <a:cubicBezTo>
                        <a:pt x="66982" y="2083859"/>
                        <a:pt x="0" y="2016877"/>
                        <a:pt x="0" y="193425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FE5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numCol="1" rtlCol="0" anchor="t" anchorCtr="0">
                  <a:spAutoFit/>
                </a:bodyPr>
                <a:lstStyle/>
                <a:p>
                  <a:r>
                    <a:rPr lang="zh-CN" altLang="en-US" dirty="0">
                      <a:solidFill>
                        <a:srgbClr val="000000"/>
                      </a:solidFill>
                      <a:latin typeface="Consolas" panose="020B0609020204030204" pitchFamily="49" charset="0"/>
                    </a:rPr>
                    <a:t>求一元二次方程</a:t>
                  </a:r>
                  <a14:m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altLang="zh-CN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altLang="zh-CN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n-US" altLang="zh-CN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altLang="zh-CN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= 0</m:t>
                      </m:r>
                    </m:oMath>
                  </a14:m>
                  <a:r>
                    <a:rPr lang="en-US" altLang="zh-CN" dirty="0">
                      <a:solidFill>
                        <a:srgbClr val="000000"/>
                      </a:solidFill>
                      <a:latin typeface="Consolas" panose="020B0609020204030204" pitchFamily="49" charset="0"/>
                    </a:rPr>
                    <a:t> </a:t>
                  </a:r>
                  <a:r>
                    <a:rPr lang="zh-CN" altLang="en-US" dirty="0">
                      <a:solidFill>
                        <a:srgbClr val="000000"/>
                      </a:solidFill>
                      <a:latin typeface="Consolas" panose="020B0609020204030204" pitchFamily="49" charset="0"/>
                    </a:rPr>
                    <a:t>的根。</a:t>
                  </a:r>
                </a:p>
                <a:p>
                  <a:endParaRPr lang="en-US" altLang="zh-CN" dirty="0">
                    <a:solidFill>
                      <a:srgbClr val="000000"/>
                    </a:solidFill>
                    <a:latin typeface="Consolas" panose="020B0609020204030204" pitchFamily="49" charset="0"/>
                  </a:endParaRPr>
                </a:p>
                <a:p>
                  <a:r>
                    <a:rPr lang="zh-CN" altLang="en-US" dirty="0">
                      <a:solidFill>
                        <a:srgbClr val="FF0000"/>
                      </a:solidFill>
                      <a:latin typeface="Consolas" panose="020B0609020204030204" pitchFamily="49" charset="0"/>
                    </a:rPr>
                    <a:t>提示</a:t>
                  </a:r>
                  <a:r>
                    <a:rPr lang="zh-CN" altLang="en-US" dirty="0">
                      <a:solidFill>
                        <a:srgbClr val="000000"/>
                      </a:solidFill>
                      <a:latin typeface="Consolas" panose="020B0609020204030204" pitchFamily="49" charset="0"/>
                    </a:rPr>
                    <a:t>：创建对象存放方程系数 → 计算判别式 → 根据判别式处理</a:t>
                  </a:r>
                  <a:endParaRPr lang="en-US" dirty="0">
                    <a:solidFill>
                      <a:srgbClr val="000000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>
            <p:sp>
              <p:nvSpPr>
                <p:cNvPr id="18" name="矩形: 圆角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974" y="2612833"/>
                  <a:ext cx="8704052" cy="923330"/>
                </a:xfrm>
                <a:custGeom>
                  <a:avLst/>
                  <a:gdLst>
                    <a:gd name="connsiteX0" fmla="*/ 0 w 8704052"/>
                    <a:gd name="connsiteY0" fmla="*/ 149608 h 2074717"/>
                    <a:gd name="connsiteX1" fmla="*/ 149608 w 8704052"/>
                    <a:gd name="connsiteY1" fmla="*/ 0 h 2074717"/>
                    <a:gd name="connsiteX2" fmla="*/ 8554444 w 8704052"/>
                    <a:gd name="connsiteY2" fmla="*/ 0 h 2074717"/>
                    <a:gd name="connsiteX3" fmla="*/ 8704052 w 8704052"/>
                    <a:gd name="connsiteY3" fmla="*/ 149608 h 2074717"/>
                    <a:gd name="connsiteX4" fmla="*/ 8704052 w 8704052"/>
                    <a:gd name="connsiteY4" fmla="*/ 1925109 h 2074717"/>
                    <a:gd name="connsiteX5" fmla="*/ 8554444 w 8704052"/>
                    <a:gd name="connsiteY5" fmla="*/ 2074717 h 2074717"/>
                    <a:gd name="connsiteX6" fmla="*/ 149608 w 8704052"/>
                    <a:gd name="connsiteY6" fmla="*/ 2074717 h 2074717"/>
                    <a:gd name="connsiteX7" fmla="*/ 0 w 8704052"/>
                    <a:gd name="connsiteY7" fmla="*/ 1925109 h 2074717"/>
                    <a:gd name="connsiteX8" fmla="*/ 0 w 8704052"/>
                    <a:gd name="connsiteY8" fmla="*/ 149608 h 2074717"/>
                    <a:gd name="connsiteX0-1" fmla="*/ 0 w 8704052"/>
                    <a:gd name="connsiteY0-2" fmla="*/ 195256 h 2120365"/>
                    <a:gd name="connsiteX1-3" fmla="*/ 8554444 w 8704052"/>
                    <a:gd name="connsiteY1-4" fmla="*/ 45648 h 2120365"/>
                    <a:gd name="connsiteX2-5" fmla="*/ 8704052 w 8704052"/>
                    <a:gd name="connsiteY2-6" fmla="*/ 195256 h 2120365"/>
                    <a:gd name="connsiteX3-7" fmla="*/ 8704052 w 8704052"/>
                    <a:gd name="connsiteY3-8" fmla="*/ 1970757 h 2120365"/>
                    <a:gd name="connsiteX4-9" fmla="*/ 8554444 w 8704052"/>
                    <a:gd name="connsiteY4-10" fmla="*/ 2120365 h 2120365"/>
                    <a:gd name="connsiteX5-11" fmla="*/ 149608 w 8704052"/>
                    <a:gd name="connsiteY5-12" fmla="*/ 2120365 h 2120365"/>
                    <a:gd name="connsiteX6-13" fmla="*/ 0 w 8704052"/>
                    <a:gd name="connsiteY6-14" fmla="*/ 1970757 h 2120365"/>
                    <a:gd name="connsiteX7-15" fmla="*/ 0 w 8704052"/>
                    <a:gd name="connsiteY7-16" fmla="*/ 195256 h 2120365"/>
                    <a:gd name="connsiteX0-17" fmla="*/ 0 w 8704052"/>
                    <a:gd name="connsiteY0-18" fmla="*/ 140268 h 2224127"/>
                    <a:gd name="connsiteX1-19" fmla="*/ 8554444 w 8704052"/>
                    <a:gd name="connsiteY1-20" fmla="*/ 149410 h 2224127"/>
                    <a:gd name="connsiteX2-21" fmla="*/ 8704052 w 8704052"/>
                    <a:gd name="connsiteY2-22" fmla="*/ 299018 h 2224127"/>
                    <a:gd name="connsiteX3-23" fmla="*/ 8704052 w 8704052"/>
                    <a:gd name="connsiteY3-24" fmla="*/ 2074519 h 2224127"/>
                    <a:gd name="connsiteX4-25" fmla="*/ 8554444 w 8704052"/>
                    <a:gd name="connsiteY4-26" fmla="*/ 2224127 h 2224127"/>
                    <a:gd name="connsiteX5-27" fmla="*/ 149608 w 8704052"/>
                    <a:gd name="connsiteY5-28" fmla="*/ 2224127 h 2224127"/>
                    <a:gd name="connsiteX6-29" fmla="*/ 0 w 8704052"/>
                    <a:gd name="connsiteY6-30" fmla="*/ 2074519 h 2224127"/>
                    <a:gd name="connsiteX7-31" fmla="*/ 0 w 8704052"/>
                    <a:gd name="connsiteY7-32" fmla="*/ 140268 h 2224127"/>
                    <a:gd name="connsiteX0-33" fmla="*/ 0 w 8704052"/>
                    <a:gd name="connsiteY0-34" fmla="*/ 0 h 2083859"/>
                    <a:gd name="connsiteX1-35" fmla="*/ 8554444 w 8704052"/>
                    <a:gd name="connsiteY1-36" fmla="*/ 9142 h 2083859"/>
                    <a:gd name="connsiteX2-37" fmla="*/ 8704052 w 8704052"/>
                    <a:gd name="connsiteY2-38" fmla="*/ 158750 h 2083859"/>
                    <a:gd name="connsiteX3-39" fmla="*/ 8704052 w 8704052"/>
                    <a:gd name="connsiteY3-40" fmla="*/ 1934251 h 2083859"/>
                    <a:gd name="connsiteX4-41" fmla="*/ 8554444 w 8704052"/>
                    <a:gd name="connsiteY4-42" fmla="*/ 2083859 h 2083859"/>
                    <a:gd name="connsiteX5-43" fmla="*/ 149608 w 8704052"/>
                    <a:gd name="connsiteY5-44" fmla="*/ 2083859 h 2083859"/>
                    <a:gd name="connsiteX6-45" fmla="*/ 0 w 8704052"/>
                    <a:gd name="connsiteY6-46" fmla="*/ 1934251 h 2083859"/>
                    <a:gd name="connsiteX7-47" fmla="*/ 0 w 8704052"/>
                    <a:gd name="connsiteY7-48" fmla="*/ 0 h 2083859"/>
                    <a:gd name="connsiteX0-49" fmla="*/ 0 w 8704052"/>
                    <a:gd name="connsiteY0-50" fmla="*/ 0 h 2083859"/>
                    <a:gd name="connsiteX1-51" fmla="*/ 8704052 w 8704052"/>
                    <a:gd name="connsiteY1-52" fmla="*/ 158750 h 2083859"/>
                    <a:gd name="connsiteX2-53" fmla="*/ 8704052 w 8704052"/>
                    <a:gd name="connsiteY2-54" fmla="*/ 1934251 h 2083859"/>
                    <a:gd name="connsiteX3-55" fmla="*/ 8554444 w 8704052"/>
                    <a:gd name="connsiteY3-56" fmla="*/ 2083859 h 2083859"/>
                    <a:gd name="connsiteX4-57" fmla="*/ 149608 w 8704052"/>
                    <a:gd name="connsiteY4-58" fmla="*/ 2083859 h 2083859"/>
                    <a:gd name="connsiteX5-59" fmla="*/ 0 w 8704052"/>
                    <a:gd name="connsiteY5-60" fmla="*/ 1934251 h 2083859"/>
                    <a:gd name="connsiteX6-61" fmla="*/ 0 w 8704052"/>
                    <a:gd name="connsiteY6-62" fmla="*/ 0 h 2083859"/>
                    <a:gd name="connsiteX0-63" fmla="*/ 0 w 8704052"/>
                    <a:gd name="connsiteY0-64" fmla="*/ 0 h 2083859"/>
                    <a:gd name="connsiteX1-65" fmla="*/ 8704052 w 8704052"/>
                    <a:gd name="connsiteY1-66" fmla="*/ 19050 h 2083859"/>
                    <a:gd name="connsiteX2-67" fmla="*/ 8704052 w 8704052"/>
                    <a:gd name="connsiteY2-68" fmla="*/ 1934251 h 2083859"/>
                    <a:gd name="connsiteX3-69" fmla="*/ 8554444 w 8704052"/>
                    <a:gd name="connsiteY3-70" fmla="*/ 2083859 h 2083859"/>
                    <a:gd name="connsiteX4-71" fmla="*/ 149608 w 8704052"/>
                    <a:gd name="connsiteY4-72" fmla="*/ 2083859 h 2083859"/>
                    <a:gd name="connsiteX5-73" fmla="*/ 0 w 8704052"/>
                    <a:gd name="connsiteY5-74" fmla="*/ 1934251 h 2083859"/>
                    <a:gd name="connsiteX6-75" fmla="*/ 0 w 8704052"/>
                    <a:gd name="connsiteY6-76" fmla="*/ 0 h 2083859"/>
                    <a:gd name="connsiteX0-77" fmla="*/ 0 w 8704052"/>
                    <a:gd name="connsiteY0-78" fmla="*/ 0 h 2083859"/>
                    <a:gd name="connsiteX1-79" fmla="*/ 8699290 w 8704052"/>
                    <a:gd name="connsiteY1-80" fmla="*/ 4763 h 2083859"/>
                    <a:gd name="connsiteX2-81" fmla="*/ 8704052 w 8704052"/>
                    <a:gd name="connsiteY2-82" fmla="*/ 1934251 h 2083859"/>
                    <a:gd name="connsiteX3-83" fmla="*/ 8554444 w 8704052"/>
                    <a:gd name="connsiteY3-84" fmla="*/ 2083859 h 2083859"/>
                    <a:gd name="connsiteX4-85" fmla="*/ 149608 w 8704052"/>
                    <a:gd name="connsiteY4-86" fmla="*/ 2083859 h 2083859"/>
                    <a:gd name="connsiteX5-87" fmla="*/ 0 w 8704052"/>
                    <a:gd name="connsiteY5-88" fmla="*/ 1934251 h 2083859"/>
                    <a:gd name="connsiteX6-89" fmla="*/ 0 w 8704052"/>
                    <a:gd name="connsiteY6-90" fmla="*/ 0 h 2083859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</a:cxnLst>
                  <a:rect l="l" t="t" r="r" b="b"/>
                  <a:pathLst>
                    <a:path w="8704052" h="2083859">
                      <a:moveTo>
                        <a:pt x="0" y="0"/>
                      </a:moveTo>
                      <a:lnTo>
                        <a:pt x="8699290" y="4763"/>
                      </a:lnTo>
                      <a:cubicBezTo>
                        <a:pt x="8700877" y="647926"/>
                        <a:pt x="8702465" y="1291088"/>
                        <a:pt x="8704052" y="1934251"/>
                      </a:cubicBezTo>
                      <a:cubicBezTo>
                        <a:pt x="8704052" y="2016877"/>
                        <a:pt x="8637070" y="2083859"/>
                        <a:pt x="8554444" y="2083859"/>
                      </a:cubicBezTo>
                      <a:lnTo>
                        <a:pt x="149608" y="2083859"/>
                      </a:lnTo>
                      <a:cubicBezTo>
                        <a:pt x="66982" y="2083859"/>
                        <a:pt x="0" y="2016877"/>
                        <a:pt x="0" y="193425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blipFill rotWithShape="1">
                  <a:blip r:embed="rId1"/>
                  <a:stretch>
                    <a:fillRect/>
                  </a:stretch>
                </a:blip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586" y="2823772"/>
            <a:ext cx="5641383" cy="3870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分支结构</a:t>
            </a:r>
            <a:r>
              <a:rPr lang="en-US" altLang="zh-CN" sz="1800" dirty="0"/>
              <a:t>—if </a:t>
            </a:r>
            <a:r>
              <a:rPr lang="zh-CN" altLang="en-US" sz="1800" dirty="0"/>
              <a:t>语句</a:t>
            </a:r>
            <a:endParaRPr 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219974" y="1175643"/>
            <a:ext cx="8704052" cy="5092825"/>
            <a:chOff x="219974" y="2044323"/>
            <a:chExt cx="8704052" cy="5092825"/>
          </a:xfrm>
        </p:grpSpPr>
        <p:sp>
          <p:nvSpPr>
            <p:cNvPr id="19" name="矩形: 圆顶角 18"/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zh-CN" altLang="en-US" sz="2000">
                  <a:solidFill>
                    <a:prstClr val="white"/>
                  </a:solidFill>
                </a:rPr>
                <a:t>代码清单</a:t>
              </a:r>
              <a:r>
                <a:rPr lang="en-US" altLang="zh-CN" sz="2000">
                  <a:solidFill>
                    <a:prstClr val="white"/>
                  </a:solidFill>
                </a:rPr>
                <a:t>3.3</a:t>
              </a:r>
              <a:r>
                <a:rPr lang="zh-CN" altLang="en-US" sz="2000">
                  <a:solidFill>
                    <a:prstClr val="white"/>
                  </a:solidFill>
                </a:rPr>
                <a:t>，例</a:t>
              </a:r>
              <a:r>
                <a:rPr lang="en-US" altLang="zh-CN" sz="2000">
                  <a:solidFill>
                    <a:prstClr val="white"/>
                  </a:solidFill>
                </a:rPr>
                <a:t>3.3</a:t>
              </a:r>
              <a:r>
                <a:rPr lang="zh-CN" altLang="en-US" sz="2000">
                  <a:solidFill>
                    <a:prstClr val="white"/>
                  </a:solidFill>
                </a:rPr>
                <a:t>：</a:t>
              </a:r>
              <a:endParaRPr lang="zh-CN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8" name="矩形: 圆角 17"/>
            <p:cNvSpPr/>
            <p:nvPr/>
          </p:nvSpPr>
          <p:spPr>
            <a:xfrm>
              <a:off x="219974" y="2612833"/>
              <a:ext cx="8704052" cy="4524315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 anchorCtr="0">
              <a:spAutoFit/>
            </a:bodyPr>
            <a:lstStyle/>
            <a:p>
              <a:pPr lvl="0"/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1 	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#include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&lt;iostream&gt;</a:t>
              </a:r>
              <a:endParaRPr lang="en-US" dirty="0">
                <a:solidFill>
                  <a:srgbClr val="000000"/>
                </a:solidFill>
                <a:latin typeface="LMMono9-Regular-Identity-H"/>
              </a:endParaRPr>
            </a:p>
            <a:p>
              <a:pPr lvl="0"/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2 	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#include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&lt;</a:t>
              </a:r>
              <a:r>
                <a:rPr lang="en-US" dirty="0" err="1">
                  <a:solidFill>
                    <a:srgbClr val="000000"/>
                  </a:solidFill>
                  <a:latin typeface="LMMono9-Regular-Identity-H"/>
                </a:rPr>
                <a:t>cmath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&gt; </a:t>
              </a:r>
              <a:r>
                <a:rPr lang="en-US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用于求平方根函数</a:t>
              </a:r>
              <a:r>
                <a:rPr lang="en-US" dirty="0">
                  <a:solidFill>
                    <a:srgbClr val="008000"/>
                  </a:solidFill>
                  <a:latin typeface="LMMono9-Regular-Identity-H"/>
                  <a:ea typeface="仿宋" panose="02010609060101010101" pitchFamily="49" charset="-122"/>
                </a:rPr>
                <a:t>sqrt</a:t>
              </a:r>
              <a:r>
                <a:rPr 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，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第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  <a:ea typeface="仿宋" panose="02010609060101010101" pitchFamily="49" charset="-122"/>
                </a:rPr>
                <a:t>12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行代码</a:t>
              </a:r>
              <a:endPara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lvl="0"/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3 	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using namespace 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std;</a:t>
              </a:r>
              <a:endParaRPr lang="en-US" dirty="0">
                <a:solidFill>
                  <a:srgbClr val="000000"/>
                </a:solidFill>
                <a:latin typeface="LMMono9-Regular-Identity-H"/>
              </a:endParaRPr>
            </a:p>
            <a:p>
              <a:pPr lvl="0"/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4 	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main() {</a:t>
              </a:r>
              <a:endParaRPr lang="en-US" dirty="0">
                <a:solidFill>
                  <a:srgbClr val="000000"/>
                </a:solidFill>
                <a:latin typeface="LMMono9-Regular-Identity-H"/>
              </a:endParaRPr>
            </a:p>
            <a:p>
              <a:pPr lvl="0"/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5 		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double </a:t>
              </a:r>
              <a:r>
                <a:rPr lang="en-US" dirty="0" err="1">
                  <a:solidFill>
                    <a:srgbClr val="000000"/>
                  </a:solidFill>
                  <a:latin typeface="LMMono9-Regular-Identity-H"/>
                </a:rPr>
                <a:t>a,b,c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; </a:t>
              </a:r>
              <a:r>
                <a:rPr lang="en-US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创建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  <a:ea typeface="仿宋" panose="02010609060101010101" pitchFamily="49" charset="-122"/>
                </a:rPr>
                <a:t>3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个</a:t>
              </a:r>
              <a:r>
                <a:rPr lang="en-US" dirty="0">
                  <a:solidFill>
                    <a:srgbClr val="008000"/>
                  </a:solidFill>
                  <a:latin typeface="LMMono9-Regular-Identity-H"/>
                  <a:ea typeface="仿宋" panose="02010609060101010101" pitchFamily="49" charset="-122"/>
                </a:rPr>
                <a:t>double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类型对象存放三个系数值</a:t>
              </a:r>
              <a:endPara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lvl="0"/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6 		</a:t>
              </a:r>
              <a:r>
                <a:rPr lang="en-US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dirty="0">
                  <a:solidFill>
                    <a:srgbClr val="C08040"/>
                  </a:solidFill>
                  <a:latin typeface="LMMono9-Regular-Identity-H"/>
                </a:rPr>
                <a:t>"</a:t>
              </a:r>
              <a:r>
                <a:rPr lang="zh-CN" altLang="en-US" dirty="0">
                  <a:solidFill>
                    <a:srgbClr val="C0804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请输入</a:t>
              </a:r>
              <a:r>
                <a:rPr lang="en-US" dirty="0" err="1">
                  <a:solidFill>
                    <a:srgbClr val="C08040"/>
                  </a:solidFill>
                  <a:latin typeface="LMMono9-Regular-Identity-H"/>
                  <a:ea typeface="仿宋" panose="02010609060101010101" pitchFamily="49" charset="-122"/>
                </a:rPr>
                <a:t>a,b,c</a:t>
              </a:r>
              <a:r>
                <a:rPr lang="en-US" dirty="0">
                  <a:solidFill>
                    <a:srgbClr val="C08040"/>
                  </a:solidFill>
                  <a:latin typeface="LMMono9-Regular-Identity-H"/>
                  <a:ea typeface="仿宋" panose="02010609060101010101" pitchFamily="49" charset="-122"/>
                </a:rPr>
                <a:t>:"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  <a:ea typeface="仿宋" panose="02010609060101010101" pitchFamily="49" charset="-122"/>
                </a:rPr>
                <a:t>;</a:t>
              </a:r>
              <a:endParaRPr lang="en-US" dirty="0">
                <a:solidFill>
                  <a:srgbClr val="000000"/>
                </a:solidFill>
                <a:latin typeface="LMMono9-Regular-Identity-H"/>
                <a:ea typeface="仿宋" panose="02010609060101010101" pitchFamily="49" charset="-122"/>
              </a:endParaRPr>
            </a:p>
            <a:p>
              <a:pPr lvl="0"/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7 		</a:t>
              </a:r>
              <a:r>
                <a:rPr lang="en-US" dirty="0" err="1">
                  <a:solidFill>
                    <a:srgbClr val="000000"/>
                  </a:solidFill>
                  <a:latin typeface="LMMono9-Regular-Identity-H"/>
                </a:rPr>
                <a:t>cin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 &gt;&gt; a &gt;&gt; b &gt;&gt; c;</a:t>
              </a:r>
              <a:endParaRPr lang="en-US" dirty="0">
                <a:solidFill>
                  <a:srgbClr val="000000"/>
                </a:solidFill>
                <a:latin typeface="LMMono9-Regular-Identity-H"/>
              </a:endParaRPr>
            </a:p>
            <a:p>
              <a:pPr lvl="0"/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8 		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if 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(a != 0) {</a:t>
              </a:r>
              <a:endParaRPr lang="en-US" dirty="0">
                <a:solidFill>
                  <a:srgbClr val="000000"/>
                </a:solidFill>
                <a:latin typeface="LMMono9-Regular-Identity-H"/>
              </a:endParaRPr>
            </a:p>
            <a:p>
              <a:pPr lvl="0"/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9 			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double 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delta = b*b - 4 * a*c;</a:t>
              </a:r>
              <a:endParaRPr lang="en-US" dirty="0">
                <a:solidFill>
                  <a:srgbClr val="000000"/>
                </a:solidFill>
                <a:latin typeface="LMMono9-Regular-Identity-H"/>
              </a:endParaRPr>
            </a:p>
            <a:p>
              <a:pPr lvl="0"/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10 			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if 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(delta &gt; 0) {</a:t>
              </a:r>
              <a:endParaRPr lang="en-US" dirty="0">
                <a:solidFill>
                  <a:srgbClr val="000000"/>
                </a:solidFill>
                <a:latin typeface="LMMono9-Regular-Identity-H"/>
              </a:endParaRPr>
            </a:p>
            <a:p>
              <a:pPr lvl="0"/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11 				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double 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x1, x2; </a:t>
              </a:r>
              <a:r>
                <a:rPr lang="en-US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需要时创建对象</a:t>
              </a:r>
              <a:endPara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lvl="0"/>
              <a:r>
                <a:rPr lang="sv-SE" dirty="0">
                  <a:solidFill>
                    <a:srgbClr val="000000"/>
                  </a:solidFill>
                  <a:latin typeface="LMSans9-Regular-Identity-H"/>
                </a:rPr>
                <a:t>12 				</a:t>
              </a:r>
              <a:r>
                <a:rPr lang="sv-SE" dirty="0">
                  <a:solidFill>
                    <a:srgbClr val="000000"/>
                  </a:solidFill>
                  <a:latin typeface="LMMono9-Regular-Identity-H"/>
                </a:rPr>
                <a:t>delta = sqrt(delta); </a:t>
              </a:r>
              <a:r>
                <a:rPr lang="sv-SE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sv-SE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求</a:t>
              </a:r>
              <a:r>
                <a:rPr lang="sv-SE" dirty="0">
                  <a:solidFill>
                    <a:srgbClr val="008000"/>
                  </a:solidFill>
                  <a:latin typeface="LMMono9-Regular-Identity-H"/>
                  <a:ea typeface="仿宋" panose="02010609060101010101" pitchFamily="49" charset="-122"/>
                </a:rPr>
                <a:t>delta</a:t>
              </a:r>
              <a:r>
                <a:rPr lang="sv-SE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的平方根</a:t>
              </a:r>
              <a:endParaRPr lang="sv-SE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lvl="0"/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13 				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x1 = (-b + delta) / (2 * a);</a:t>
              </a:r>
              <a:endParaRPr lang="en-US" dirty="0">
                <a:solidFill>
                  <a:srgbClr val="000000"/>
                </a:solidFill>
                <a:latin typeface="LMMono9-Regular-Identity-H"/>
              </a:endParaRPr>
            </a:p>
            <a:p>
              <a:pPr lvl="0"/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14 				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x2 = (-b - delta) / (2 * a);</a:t>
              </a:r>
              <a:endParaRPr lang="en-US" dirty="0">
                <a:solidFill>
                  <a:srgbClr val="000000"/>
                </a:solidFill>
                <a:latin typeface="LMMono9-Regular-Identity-H"/>
              </a:endParaRPr>
            </a:p>
            <a:p>
              <a:pPr lvl="0"/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15 				</a:t>
              </a:r>
              <a:r>
                <a:rPr lang="en-US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dirty="0">
                  <a:solidFill>
                    <a:srgbClr val="C08040"/>
                  </a:solidFill>
                  <a:latin typeface="LMMono9-Regular-Identity-H"/>
                </a:rPr>
                <a:t>"</a:t>
              </a:r>
              <a:r>
                <a:rPr lang="zh-CN" altLang="en-US" dirty="0">
                  <a:solidFill>
                    <a:srgbClr val="C0804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方程有两个实根：</a:t>
              </a:r>
              <a:r>
                <a:rPr lang="en-US" altLang="zh-CN" dirty="0">
                  <a:solidFill>
                    <a:srgbClr val="C08040"/>
                  </a:solidFill>
                  <a:latin typeface="LMMono9-Regular-Identity-H"/>
                  <a:ea typeface="仿宋" panose="02010609060101010101" pitchFamily="49" charset="-122"/>
                </a:rPr>
                <a:t>" 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  <a:ea typeface="仿宋" panose="02010609060101010101" pitchFamily="49" charset="-122"/>
                </a:rPr>
                <a:t>&lt;&lt; 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  <a:ea typeface="仿宋" panose="02010609060101010101" pitchFamily="49" charset="-122"/>
                </a:rPr>
                <a:t>x1 &lt;&lt; </a:t>
              </a:r>
              <a:r>
                <a:rPr lang="en-US" dirty="0">
                  <a:solidFill>
                    <a:srgbClr val="C08040"/>
                  </a:solidFill>
                  <a:latin typeface="LMMono9-Regular-Identity-H"/>
                  <a:ea typeface="仿宋" panose="02010609060101010101" pitchFamily="49" charset="-122"/>
                </a:rPr>
                <a:t>", " 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  <a:ea typeface="仿宋" panose="02010609060101010101" pitchFamily="49" charset="-122"/>
                </a:rPr>
                <a:t>&lt;&lt; x2 &lt;&lt; </a:t>
              </a:r>
              <a:r>
                <a:rPr lang="en-US" dirty="0" err="1">
                  <a:solidFill>
                    <a:srgbClr val="000000"/>
                  </a:solidFill>
                  <a:latin typeface="LMMono9-Regular-Identity-H"/>
                  <a:ea typeface="仿宋" panose="02010609060101010101" pitchFamily="49" charset="-122"/>
                </a:rPr>
                <a:t>endl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  <a:ea typeface="仿宋" panose="02010609060101010101" pitchFamily="49" charset="-122"/>
                </a:rPr>
                <a:t>;</a:t>
              </a:r>
              <a:endParaRPr lang="en-US" dirty="0">
                <a:solidFill>
                  <a:srgbClr val="000000"/>
                </a:solidFill>
                <a:latin typeface="LMMono9-Regular-Identity-H"/>
                <a:ea typeface="仿宋" panose="02010609060101010101" pitchFamily="49" charset="-122"/>
              </a:endParaRPr>
            </a:p>
            <a:p>
              <a:pPr lvl="0"/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16 			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}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分支结构</a:t>
            </a:r>
            <a:r>
              <a:rPr lang="en-US" altLang="zh-CN" sz="1800" dirty="0"/>
              <a:t>—if </a:t>
            </a:r>
            <a:r>
              <a:rPr lang="zh-CN" altLang="en-US" sz="1800" dirty="0"/>
              <a:t>语句</a:t>
            </a:r>
            <a:endParaRPr 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93850" y="1224414"/>
            <a:ext cx="8704052" cy="4261829"/>
            <a:chOff x="219974" y="2044323"/>
            <a:chExt cx="8704052" cy="4261829"/>
          </a:xfrm>
        </p:grpSpPr>
        <p:sp>
          <p:nvSpPr>
            <p:cNvPr id="19" name="矩形: 圆顶角 18"/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zh-CN" altLang="en-US" sz="2000">
                  <a:solidFill>
                    <a:prstClr val="white"/>
                  </a:solidFill>
                </a:rPr>
                <a:t>代码清单</a:t>
              </a:r>
              <a:r>
                <a:rPr lang="en-US" altLang="zh-CN" sz="2000">
                  <a:solidFill>
                    <a:prstClr val="white"/>
                  </a:solidFill>
                </a:rPr>
                <a:t>3.3</a:t>
              </a:r>
              <a:r>
                <a:rPr lang="zh-CN" altLang="en-US" sz="2000">
                  <a:solidFill>
                    <a:prstClr val="white"/>
                  </a:solidFill>
                </a:rPr>
                <a:t>，例</a:t>
              </a:r>
              <a:r>
                <a:rPr lang="en-US" altLang="zh-CN" sz="2000">
                  <a:solidFill>
                    <a:prstClr val="white"/>
                  </a:solidFill>
                </a:rPr>
                <a:t>3.3</a:t>
              </a:r>
              <a:r>
                <a:rPr lang="zh-CN" altLang="en-US" sz="2000">
                  <a:solidFill>
                    <a:prstClr val="white"/>
                  </a:solidFill>
                </a:rPr>
                <a:t>：</a:t>
              </a:r>
              <a:endParaRPr lang="zh-CN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8" name="矩形: 圆角 17"/>
            <p:cNvSpPr/>
            <p:nvPr/>
          </p:nvSpPr>
          <p:spPr>
            <a:xfrm>
              <a:off x="219974" y="2612833"/>
              <a:ext cx="8704052" cy="3693319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 anchorCtr="0">
              <a:spAutoFit/>
            </a:bodyPr>
            <a:lstStyle/>
            <a:p>
              <a:pPr lvl="0"/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17 			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else if 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(delta &lt; 0)</a:t>
              </a:r>
              <a:endParaRPr lang="en-US" dirty="0">
                <a:solidFill>
                  <a:srgbClr val="000000"/>
                </a:solidFill>
                <a:latin typeface="LMMono9-Regular-Identity-H"/>
              </a:endParaRPr>
            </a:p>
            <a:p>
              <a:pPr lvl="0"/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18 			</a:t>
              </a:r>
              <a:r>
                <a:rPr lang="en-US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dirty="0">
                  <a:solidFill>
                    <a:srgbClr val="C08040"/>
                  </a:solidFill>
                  <a:latin typeface="LMMono9-Regular-Identity-H"/>
                </a:rPr>
                <a:t>"</a:t>
              </a:r>
              <a:r>
                <a:rPr lang="zh-CN" altLang="en-US" dirty="0">
                  <a:solidFill>
                    <a:srgbClr val="C0804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方程无实根</a:t>
              </a:r>
              <a:r>
                <a:rPr lang="en-US" altLang="zh-CN" dirty="0">
                  <a:solidFill>
                    <a:srgbClr val="C08040"/>
                  </a:solidFill>
                  <a:latin typeface="LMMono9-Regular-Identity-H"/>
                  <a:ea typeface="仿宋" panose="02010609060101010101" pitchFamily="49" charset="-122"/>
                </a:rPr>
                <a:t>" 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  <a:ea typeface="仿宋" panose="02010609060101010101" pitchFamily="49" charset="-122"/>
                </a:rPr>
                <a:t>&lt;&lt; </a:t>
              </a:r>
              <a:r>
                <a:rPr lang="en-US" dirty="0" err="1">
                  <a:solidFill>
                    <a:srgbClr val="000000"/>
                  </a:solidFill>
                  <a:latin typeface="LMMono9-Regular-Identity-H"/>
                  <a:ea typeface="仿宋" panose="02010609060101010101" pitchFamily="49" charset="-122"/>
                </a:rPr>
                <a:t>endl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  <a:ea typeface="仿宋" panose="02010609060101010101" pitchFamily="49" charset="-122"/>
                </a:rPr>
                <a:t>;</a:t>
              </a:r>
              <a:endParaRPr lang="en-US" dirty="0">
                <a:solidFill>
                  <a:srgbClr val="000000"/>
                </a:solidFill>
                <a:latin typeface="LMMono9-Regular-Identity-H"/>
                <a:ea typeface="仿宋" panose="02010609060101010101" pitchFamily="49" charset="-122"/>
              </a:endParaRPr>
            </a:p>
            <a:p>
              <a:pPr lvl="0"/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19 			</a:t>
              </a:r>
              <a:endParaRPr lang="en-US" dirty="0">
                <a:solidFill>
                  <a:srgbClr val="000000"/>
                </a:solidFill>
                <a:latin typeface="LMMono9-Regular-Identity-H"/>
              </a:endParaRPr>
            </a:p>
            <a:p>
              <a:pPr lvl="0"/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20 			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else</a:t>
              </a:r>
              <a:endParaRPr lang="en-US" dirty="0">
                <a:solidFill>
                  <a:srgbClr val="000000"/>
                </a:solidFill>
                <a:latin typeface="LMMono9-Regular-Identity-H"/>
              </a:endParaRPr>
            </a:p>
            <a:p>
              <a:pPr lvl="0"/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21 				</a:t>
              </a:r>
              <a:r>
                <a:rPr lang="en-US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dirty="0">
                  <a:solidFill>
                    <a:srgbClr val="C08040"/>
                  </a:solidFill>
                  <a:latin typeface="LMMono9-Regular-Identity-H"/>
                </a:rPr>
                <a:t>"</a:t>
              </a:r>
              <a:r>
                <a:rPr lang="zh-CN" altLang="en-US" dirty="0">
                  <a:solidFill>
                    <a:srgbClr val="C0804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方程有两个相同的实根：</a:t>
              </a:r>
              <a:r>
                <a:rPr lang="en-US" altLang="zh-CN" dirty="0">
                  <a:solidFill>
                    <a:srgbClr val="C08040"/>
                  </a:solidFill>
                  <a:latin typeface="LMMono9-Regular-Identity-H"/>
                  <a:ea typeface="仿宋" panose="02010609060101010101" pitchFamily="49" charset="-122"/>
                </a:rPr>
                <a:t>" 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  <a:ea typeface="仿宋" panose="02010609060101010101" pitchFamily="49" charset="-122"/>
                </a:rPr>
                <a:t>&lt;&lt; -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  <a:ea typeface="仿宋" panose="02010609060101010101" pitchFamily="49" charset="-122"/>
                </a:rPr>
                <a:t>b / (2 * a) &lt;&lt; </a:t>
              </a:r>
              <a:r>
                <a:rPr lang="en-US" dirty="0" err="1">
                  <a:solidFill>
                    <a:srgbClr val="000000"/>
                  </a:solidFill>
                  <a:latin typeface="LMMono9-Regular-Identity-H"/>
                  <a:ea typeface="仿宋" panose="02010609060101010101" pitchFamily="49" charset="-122"/>
                </a:rPr>
                <a:t>endl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  <a:ea typeface="仿宋" panose="02010609060101010101" pitchFamily="49" charset="-122"/>
                </a:rPr>
                <a:t>;</a:t>
              </a:r>
              <a:endParaRPr lang="en-US" dirty="0">
                <a:solidFill>
                  <a:srgbClr val="000000"/>
                </a:solidFill>
                <a:latin typeface="LMMono9-Regular-Identity-H"/>
                <a:ea typeface="仿宋" panose="02010609060101010101" pitchFamily="49" charset="-122"/>
              </a:endParaRPr>
            </a:p>
            <a:p>
              <a:pPr lvl="0"/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22 			</a:t>
              </a:r>
              <a:endParaRPr lang="en-US" dirty="0">
                <a:solidFill>
                  <a:srgbClr val="000000"/>
                </a:solidFill>
                <a:latin typeface="LMSans9-Regular-Identity-H"/>
              </a:endParaRPr>
            </a:p>
            <a:p>
              <a:pPr lvl="0"/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23 		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}</a:t>
              </a:r>
              <a:endParaRPr lang="en-US" dirty="0">
                <a:solidFill>
                  <a:srgbClr val="000000"/>
                </a:solidFill>
                <a:latin typeface="LMMono9-Regular-Identity-H"/>
              </a:endParaRPr>
            </a:p>
            <a:p>
              <a:pPr lvl="0"/>
              <a:r>
                <a:rPr lang="en-US" altLang="zh-CN" dirty="0">
                  <a:solidFill>
                    <a:srgbClr val="000000"/>
                  </a:solidFill>
                  <a:latin typeface="LMSans9-Regular-Identity-H"/>
                </a:rPr>
                <a:t>24 		</a:t>
              </a:r>
              <a:r>
                <a:rPr lang="en-US" altLang="zh-CN" dirty="0">
                  <a:solidFill>
                    <a:srgbClr val="0000FF"/>
                  </a:solidFill>
                  <a:latin typeface="LMMono9-Regular-Identity-H"/>
                </a:rPr>
                <a:t>else 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{ 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二次项系数不能为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  <a:ea typeface="仿宋" panose="02010609060101010101" pitchFamily="49" charset="-122"/>
                </a:rPr>
                <a:t>0</a:t>
              </a:r>
              <a:endParaRPr lang="en-US" altLang="zh-CN" dirty="0">
                <a:solidFill>
                  <a:srgbClr val="008000"/>
                </a:solidFill>
                <a:latin typeface="LMMono9-Regular-Identity-H"/>
                <a:ea typeface="仿宋" panose="02010609060101010101" pitchFamily="49" charset="-122"/>
              </a:endParaRPr>
            </a:p>
            <a:p>
              <a:pPr lvl="0"/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25 			</a:t>
              </a:r>
              <a:r>
                <a:rPr lang="en-US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dirty="0">
                  <a:solidFill>
                    <a:srgbClr val="C08040"/>
                  </a:solidFill>
                  <a:latin typeface="LMMono9-Regular-Identity-H"/>
                </a:rPr>
                <a:t>"a</a:t>
              </a:r>
              <a:r>
                <a:rPr lang="zh-CN" altLang="en-US" dirty="0">
                  <a:solidFill>
                    <a:srgbClr val="C0804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不能为</a:t>
              </a:r>
              <a:r>
                <a:rPr lang="en-US" altLang="zh-CN" dirty="0">
                  <a:solidFill>
                    <a:srgbClr val="C08040"/>
                  </a:solidFill>
                  <a:latin typeface="LMMono9-Regular-Identity-H"/>
                  <a:ea typeface="仿宋" panose="02010609060101010101" pitchFamily="49" charset="-122"/>
                </a:rPr>
                <a:t>0" 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  <a:ea typeface="仿宋" panose="02010609060101010101" pitchFamily="49" charset="-122"/>
                </a:rPr>
                <a:t>&lt;&lt; </a:t>
              </a:r>
              <a:r>
                <a:rPr lang="en-US" dirty="0" err="1">
                  <a:solidFill>
                    <a:srgbClr val="000000"/>
                  </a:solidFill>
                  <a:latin typeface="LMMono9-Regular-Identity-H"/>
                  <a:ea typeface="仿宋" panose="02010609060101010101" pitchFamily="49" charset="-122"/>
                </a:rPr>
                <a:t>endl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  <a:ea typeface="仿宋" panose="02010609060101010101" pitchFamily="49" charset="-122"/>
                </a:rPr>
                <a:t>;</a:t>
              </a:r>
              <a:endParaRPr lang="en-US" dirty="0">
                <a:solidFill>
                  <a:srgbClr val="000000"/>
                </a:solidFill>
                <a:latin typeface="LMMono9-Regular-Identity-H"/>
                <a:ea typeface="仿宋" panose="02010609060101010101" pitchFamily="49" charset="-122"/>
              </a:endParaRPr>
            </a:p>
            <a:p>
              <a:pPr lvl="0"/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26 		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}</a:t>
              </a:r>
              <a:endParaRPr lang="en-US" dirty="0">
                <a:solidFill>
                  <a:srgbClr val="000000"/>
                </a:solidFill>
                <a:latin typeface="LMMono9-Regular-Identity-H"/>
              </a:endParaRPr>
            </a:p>
            <a:p>
              <a:pPr lvl="0"/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27 		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return 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0;</a:t>
              </a:r>
              <a:endParaRPr lang="en-US" dirty="0">
                <a:solidFill>
                  <a:srgbClr val="000000"/>
                </a:solidFill>
                <a:latin typeface="LMMono9-Regular-Identity-H"/>
              </a:endParaRPr>
            </a:p>
            <a:p>
              <a:pPr lvl="0"/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28 	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}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0"/>
              <a:r>
                <a:rPr lang="zh-CN" altLang="en-US" dirty="0">
                  <a:solidFill>
                    <a:prstClr val="black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示例：输入</a:t>
              </a:r>
              <a:r>
                <a:rPr lang="en-US" altLang="zh-CN" dirty="0">
                  <a:solidFill>
                    <a:prstClr val="black"/>
                  </a:solidFill>
                  <a:latin typeface="LMMono10-Regular-Identity-H"/>
                  <a:ea typeface="仿宋" panose="02010609060101010101" pitchFamily="49" charset="-122"/>
                </a:rPr>
                <a:t>a = 1, b = -4, c = 4 </a:t>
              </a:r>
              <a:r>
                <a:rPr lang="zh-CN" altLang="en-US" dirty="0">
                  <a:solidFill>
                    <a:prstClr val="black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输出：方程有两个相同的实根：</a:t>
              </a:r>
              <a:r>
                <a:rPr lang="en-US" altLang="zh-CN" dirty="0">
                  <a:solidFill>
                    <a:prstClr val="black"/>
                  </a:solidFill>
                  <a:latin typeface="LMMono10-Regular-Identity-H"/>
                  <a:ea typeface="仿宋" panose="02010609060101010101" pitchFamily="49" charset="-122"/>
                </a:rPr>
                <a:t>2</a:t>
              </a:r>
              <a:endParaRPr lang="en-US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207625" y="3286601"/>
            <a:ext cx="2842525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</a:rPr>
              <a:t>if (a!=0 )</a:t>
            </a:r>
            <a:endParaRPr lang="en-US" altLang="zh-CN" sz="1600" dirty="0">
              <a:solidFill>
                <a:srgbClr val="0000FF"/>
              </a:solidFill>
            </a:endParaRPr>
          </a:p>
          <a:p>
            <a:r>
              <a:rPr lang="en-US" sz="1600" dirty="0">
                <a:solidFill>
                  <a:srgbClr val="0000FF"/>
                </a:solidFill>
              </a:rPr>
              <a:t>       </a:t>
            </a:r>
            <a:r>
              <a:rPr lang="en-US" sz="1600" b="1" dirty="0">
                <a:solidFill>
                  <a:srgbClr val="0000FF"/>
                </a:solidFill>
              </a:rPr>
              <a:t>{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altLang="zh-CN" sz="1600" dirty="0">
                <a:solidFill>
                  <a:srgbClr val="0000FF"/>
                </a:solidFill>
              </a:rPr>
              <a:t>if (</a:t>
            </a:r>
            <a:r>
              <a:rPr lang="en-US" altLang="zh-CN" sz="1600" dirty="0" err="1">
                <a:solidFill>
                  <a:srgbClr val="0000FF"/>
                </a:solidFill>
              </a:rPr>
              <a:t>delt</a:t>
            </a:r>
            <a:r>
              <a:rPr lang="en-US" altLang="zh-CN" sz="1600" dirty="0">
                <a:solidFill>
                  <a:srgbClr val="0000FF"/>
                </a:solidFill>
              </a:rPr>
              <a:t>&gt;0 )    </a:t>
            </a:r>
            <a:r>
              <a:rPr lang="zh-CN" altLang="en-US" sz="1600" dirty="0">
                <a:solidFill>
                  <a:srgbClr val="0000FF"/>
                </a:solidFill>
              </a:rPr>
              <a:t>语句；</a:t>
            </a:r>
            <a:endParaRPr lang="en-US" altLang="zh-CN" sz="1600" dirty="0">
              <a:solidFill>
                <a:srgbClr val="0000FF"/>
              </a:solidFill>
            </a:endParaRPr>
          </a:p>
          <a:p>
            <a:endParaRPr lang="en-US" altLang="zh-CN" sz="1600" dirty="0">
              <a:solidFill>
                <a:srgbClr val="0000FF"/>
              </a:solidFill>
            </a:endParaRPr>
          </a:p>
          <a:p>
            <a:r>
              <a:rPr lang="en-US" altLang="zh-CN" sz="1600" dirty="0">
                <a:solidFill>
                  <a:srgbClr val="0000FF"/>
                </a:solidFill>
              </a:rPr>
              <a:t>          else if (</a:t>
            </a:r>
            <a:r>
              <a:rPr lang="en-US" altLang="zh-CN" sz="1600" dirty="0" err="1">
                <a:solidFill>
                  <a:srgbClr val="0000FF"/>
                </a:solidFill>
              </a:rPr>
              <a:t>delt</a:t>
            </a:r>
            <a:r>
              <a:rPr lang="en-US" altLang="zh-CN" sz="1600" dirty="0">
                <a:solidFill>
                  <a:srgbClr val="0000FF"/>
                </a:solidFill>
              </a:rPr>
              <a:t>&lt;0 ) </a:t>
            </a:r>
            <a:r>
              <a:rPr lang="zh-CN" altLang="en-US" sz="1600" dirty="0">
                <a:solidFill>
                  <a:srgbClr val="0000FF"/>
                </a:solidFill>
              </a:rPr>
              <a:t>语句；</a:t>
            </a:r>
            <a:endParaRPr lang="en-US" altLang="zh-CN" sz="1600" dirty="0">
              <a:solidFill>
                <a:srgbClr val="0000FF"/>
              </a:solidFill>
            </a:endParaRPr>
          </a:p>
          <a:p>
            <a:r>
              <a:rPr lang="en-US" altLang="zh-CN" sz="1600" dirty="0">
                <a:solidFill>
                  <a:srgbClr val="0000FF"/>
                </a:solidFill>
              </a:rPr>
              <a:t>  </a:t>
            </a:r>
            <a:endParaRPr lang="en-US" altLang="zh-CN" sz="1600" dirty="0">
              <a:solidFill>
                <a:srgbClr val="0000FF"/>
              </a:solidFill>
            </a:endParaRPr>
          </a:p>
          <a:p>
            <a:r>
              <a:rPr lang="en-US" altLang="zh-CN" sz="1600" dirty="0">
                <a:solidFill>
                  <a:srgbClr val="0000FF"/>
                </a:solidFill>
              </a:rPr>
              <a:t>          else </a:t>
            </a:r>
            <a:r>
              <a:rPr lang="zh-CN" altLang="en-US" sz="1600" dirty="0">
                <a:solidFill>
                  <a:srgbClr val="0000FF"/>
                </a:solidFill>
              </a:rPr>
              <a:t>语句；</a:t>
            </a:r>
            <a:endParaRPr lang="en-US" altLang="zh-CN" sz="1600" dirty="0">
              <a:solidFill>
                <a:srgbClr val="0000FF"/>
              </a:solidFill>
            </a:endParaRPr>
          </a:p>
          <a:p>
            <a:r>
              <a:rPr lang="en-US" altLang="zh-CN" sz="1600" b="1" dirty="0">
                <a:solidFill>
                  <a:srgbClr val="0000FF"/>
                </a:solidFill>
              </a:rPr>
              <a:t>          }</a:t>
            </a:r>
            <a:endParaRPr lang="en-US" altLang="zh-CN" sz="1600" b="1" dirty="0">
              <a:solidFill>
                <a:srgbClr val="0000FF"/>
              </a:solidFill>
            </a:endParaRPr>
          </a:p>
          <a:p>
            <a:r>
              <a:rPr lang="en-US" altLang="zh-CN" sz="1600" dirty="0">
                <a:solidFill>
                  <a:srgbClr val="0000FF"/>
                </a:solidFill>
              </a:rPr>
              <a:t>else  </a:t>
            </a:r>
            <a:r>
              <a:rPr lang="zh-CN" altLang="en-US" sz="1600" dirty="0">
                <a:solidFill>
                  <a:srgbClr val="0000FF"/>
                </a:solidFill>
              </a:rPr>
              <a:t>语句；</a:t>
            </a:r>
            <a:endParaRPr lang="en-US" altLang="zh-CN" sz="1600" dirty="0">
              <a:solidFill>
                <a:srgbClr val="0000FF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427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目录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2090" y="1305416"/>
            <a:ext cx="2723823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rgbClr val="3333B2"/>
                </a:solidFill>
                <a:hlinkClick r:id="rId1" action="ppaction://hlinksldjump"/>
              </a:rPr>
              <a:t>语句</a:t>
            </a:r>
            <a:endParaRPr lang="en-US" altLang="zh-CN" dirty="0">
              <a:solidFill>
                <a:srgbClr val="3333B2"/>
              </a:solidFill>
            </a:endParaRPr>
          </a:p>
          <a:p>
            <a:pPr marL="914400" indent="-457200">
              <a:buClr>
                <a:srgbClr val="151DC1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>
                <a:hlinkClick r:id="rId1" action="ppaction://hlinksldjump"/>
              </a:rPr>
              <a:t>空语句</a:t>
            </a:r>
            <a:endParaRPr lang="en-US" altLang="zh-CN" dirty="0"/>
          </a:p>
          <a:p>
            <a:pPr marL="914400" indent="-457200">
              <a:buClr>
                <a:srgbClr val="151DC1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>
                <a:hlinkClick r:id="rId2" action="ppaction://hlinksldjump"/>
              </a:rPr>
              <a:t>复合语句</a:t>
            </a:r>
            <a:endParaRPr lang="en-US" altLang="zh-CN" dirty="0"/>
          </a:p>
          <a:p>
            <a:pPr marL="914400" indent="-457200">
              <a:buClr>
                <a:srgbClr val="151DC1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>
                <a:hlinkClick r:id="rId3" action="ppaction://hlinksldjump"/>
              </a:rPr>
              <a:t>控制语句作用域</a:t>
            </a:r>
            <a:endParaRPr lang="en-US" altLang="zh-CN" dirty="0">
              <a:solidFill>
                <a:srgbClr val="3333B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3333B2"/>
                </a:solidFill>
              </a:rPr>
              <a:t>2.  </a:t>
            </a:r>
            <a:r>
              <a:rPr lang="zh-CN" altLang="en-US" dirty="0">
                <a:solidFill>
                  <a:srgbClr val="3333B2"/>
                </a:solidFill>
                <a:hlinkClick r:id="rId4" action="ppaction://hlinksldjump"/>
              </a:rPr>
              <a:t>分支结构</a:t>
            </a:r>
            <a:endParaRPr lang="en-US" altLang="zh-CN" dirty="0">
              <a:solidFill>
                <a:srgbClr val="3333B2"/>
              </a:solidFill>
            </a:endParaRPr>
          </a:p>
          <a:p>
            <a:pPr marL="914400" indent="-457200">
              <a:buClr>
                <a:srgbClr val="151DC1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dirty="0">
                <a:hlinkClick r:id="rId5" action="ppaction://hlinksldjump"/>
              </a:rPr>
              <a:t>if </a:t>
            </a:r>
            <a:r>
              <a:rPr lang="zh-CN" altLang="en-US" dirty="0">
                <a:hlinkClick r:id="rId5" action="ppaction://hlinksldjump"/>
              </a:rPr>
              <a:t>语句</a:t>
            </a:r>
            <a:endParaRPr lang="en-US" altLang="zh-CN" dirty="0"/>
          </a:p>
          <a:p>
            <a:pPr marL="914400" indent="-457200">
              <a:buClr>
                <a:srgbClr val="151DC1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dirty="0">
                <a:hlinkClick r:id="rId6" action="ppaction://hlinksldjump"/>
              </a:rPr>
              <a:t>switch </a:t>
            </a:r>
            <a:r>
              <a:rPr lang="zh-CN" altLang="en-US" dirty="0">
                <a:hlinkClick r:id="rId6" action="ppaction://hlinksldjump"/>
              </a:rPr>
              <a:t>语句</a:t>
            </a:r>
            <a:endParaRPr lang="en-US" altLang="zh-CN" dirty="0">
              <a:solidFill>
                <a:srgbClr val="3333B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3333B2"/>
                </a:solidFill>
              </a:rPr>
              <a:t>3.  </a:t>
            </a:r>
            <a:r>
              <a:rPr lang="zh-CN" altLang="en-US" dirty="0">
                <a:solidFill>
                  <a:srgbClr val="3333B2"/>
                </a:solidFill>
                <a:hlinkClick r:id="rId7" action="ppaction://hlinksldjump"/>
              </a:rPr>
              <a:t>循环结构</a:t>
            </a:r>
            <a:endParaRPr lang="en-US" altLang="zh-CN" dirty="0">
              <a:solidFill>
                <a:srgbClr val="3333B2"/>
              </a:solidFill>
            </a:endParaRPr>
          </a:p>
          <a:p>
            <a:pPr marL="914400" indent="-457200">
              <a:buClr>
                <a:srgbClr val="151DC1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dirty="0">
                <a:hlinkClick r:id="rId8" action="ppaction://hlinksldjump"/>
              </a:rPr>
              <a:t>while</a:t>
            </a:r>
            <a:r>
              <a:rPr lang="en-US" dirty="0">
                <a:hlinkClick r:id="rId8" action="ppaction://hlinksldjump"/>
              </a:rPr>
              <a:t> </a:t>
            </a:r>
            <a:r>
              <a:rPr lang="zh-CN" altLang="en-US" dirty="0">
                <a:hlinkClick r:id="rId8" action="ppaction://hlinksldjump"/>
              </a:rPr>
              <a:t>语句</a:t>
            </a:r>
            <a:endParaRPr lang="en-US" altLang="zh-CN" dirty="0"/>
          </a:p>
          <a:p>
            <a:pPr marL="914400" indent="-457200">
              <a:buClr>
                <a:srgbClr val="151DC1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dirty="0">
                <a:hlinkClick r:id="rId9" action="ppaction://hlinksldjump"/>
              </a:rPr>
              <a:t>do</a:t>
            </a:r>
            <a:r>
              <a:rPr lang="zh-CN" altLang="en-US" dirty="0">
                <a:hlinkClick r:id="rId9" action="ppaction://hlinksldjump"/>
              </a:rPr>
              <a:t> </a:t>
            </a:r>
            <a:r>
              <a:rPr lang="en-US" altLang="zh-CN" dirty="0">
                <a:hlinkClick r:id="rId9" action="ppaction://hlinksldjump"/>
              </a:rPr>
              <a:t>while</a:t>
            </a:r>
            <a:r>
              <a:rPr lang="en-US" dirty="0">
                <a:hlinkClick r:id="rId9" action="ppaction://hlinksldjump"/>
              </a:rPr>
              <a:t> </a:t>
            </a:r>
            <a:r>
              <a:rPr lang="zh-CN" altLang="en-US" dirty="0">
                <a:hlinkClick r:id="rId9" action="ppaction://hlinksldjump"/>
              </a:rPr>
              <a:t>语句</a:t>
            </a:r>
            <a:endParaRPr lang="en-US" altLang="zh-CN" dirty="0"/>
          </a:p>
          <a:p>
            <a:pPr marL="914400" indent="-457200">
              <a:buClr>
                <a:srgbClr val="151DC1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dirty="0">
                <a:hlinkClick r:id="rId10" action="ppaction://hlinksldjump"/>
              </a:rPr>
              <a:t>For</a:t>
            </a:r>
            <a:r>
              <a:rPr lang="zh-CN" altLang="en-US" dirty="0">
                <a:hlinkClick r:id="rId10" action="ppaction://hlinksldjump"/>
              </a:rPr>
              <a:t>语句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3333B2"/>
                </a:solidFill>
              </a:rPr>
              <a:t>4.  </a:t>
            </a:r>
            <a:r>
              <a:rPr lang="zh-CN" altLang="en-US" dirty="0">
                <a:solidFill>
                  <a:srgbClr val="3333B2"/>
                </a:solidFill>
                <a:hlinkClick r:id="rId11" action="ppaction://hlinksldjump"/>
              </a:rPr>
              <a:t>跳转语句</a:t>
            </a:r>
            <a:endParaRPr lang="en-US" altLang="zh-CN" dirty="0">
              <a:solidFill>
                <a:srgbClr val="3333B2"/>
              </a:solidFill>
            </a:endParaRPr>
          </a:p>
          <a:p>
            <a:pPr marL="914400" indent="-457200">
              <a:buClr>
                <a:srgbClr val="151DC1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dirty="0">
                <a:hlinkClick r:id="rId12" action="ppaction://hlinksldjump"/>
              </a:rPr>
              <a:t>b</a:t>
            </a:r>
            <a:r>
              <a:rPr lang="en-US" dirty="0">
                <a:hlinkClick r:id="rId12" action="ppaction://hlinksldjump"/>
              </a:rPr>
              <a:t>reak </a:t>
            </a:r>
            <a:r>
              <a:rPr lang="zh-CN" altLang="en-US" dirty="0">
                <a:hlinkClick r:id="rId12" action="ppaction://hlinksldjump"/>
              </a:rPr>
              <a:t>语句</a:t>
            </a:r>
            <a:endParaRPr lang="en-US" altLang="zh-CN" dirty="0"/>
          </a:p>
          <a:p>
            <a:pPr marL="914400" indent="-457200">
              <a:buClr>
                <a:srgbClr val="151DC1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dirty="0">
                <a:hlinkClick r:id="rId13" action="ppaction://hlinksldjump"/>
              </a:rPr>
              <a:t>continue </a:t>
            </a:r>
            <a:r>
              <a:rPr lang="zh-CN" altLang="en-US" dirty="0">
                <a:hlinkClick r:id="rId13" action="ppaction://hlinksldjump"/>
              </a:rPr>
              <a:t>语句</a:t>
            </a:r>
            <a:endParaRPr lang="en-US" altLang="zh-CN" dirty="0">
              <a:solidFill>
                <a:srgbClr val="3333B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3333B2"/>
                </a:solidFill>
              </a:rPr>
              <a:t>5.  </a:t>
            </a:r>
            <a:r>
              <a:rPr lang="zh-CN" altLang="en-US" dirty="0">
                <a:solidFill>
                  <a:srgbClr val="3333B2"/>
                </a:solidFill>
                <a:hlinkClick r:id="rId14" action="ppaction://hlinksldjump"/>
              </a:rPr>
              <a:t>嵌套结构和应用实例</a:t>
            </a:r>
            <a:endParaRPr lang="en-US" altLang="zh-CN" dirty="0">
              <a:solidFill>
                <a:srgbClr val="3333B2"/>
              </a:solidFill>
            </a:endParaRPr>
          </a:p>
          <a:p>
            <a:pPr marL="457200">
              <a:buClr>
                <a:srgbClr val="151DC1"/>
              </a:buClr>
              <a:buSzPct val="80000"/>
            </a:pPr>
            <a:endParaRPr lang="en-US" altLang="zh-CN" dirty="0"/>
          </a:p>
          <a:p>
            <a:pPr marL="457200" indent="-457200">
              <a:buClr>
                <a:srgbClr val="151DC1"/>
              </a:buClr>
              <a:buSzPct val="80000"/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219974" y="1175644"/>
            <a:ext cx="8704052" cy="4716073"/>
            <a:chOff x="219974" y="2044324"/>
            <a:chExt cx="8704052" cy="4716073"/>
          </a:xfrm>
        </p:grpSpPr>
        <p:sp>
          <p:nvSpPr>
            <p:cNvPr id="12" name="矩形: 圆顶角 11"/>
            <p:cNvSpPr/>
            <p:nvPr/>
          </p:nvSpPr>
          <p:spPr>
            <a:xfrm>
              <a:off x="219974" y="2044324"/>
              <a:ext cx="8704052" cy="466896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2000">
                  <a:solidFill>
                    <a:prstClr val="white"/>
                  </a:solidFill>
                </a:rPr>
                <a:t>switch </a:t>
              </a:r>
              <a:r>
                <a:rPr lang="zh-CN" altLang="en-US" sz="2000">
                  <a:solidFill>
                    <a:prstClr val="white"/>
                  </a:solidFill>
                </a:rPr>
                <a:t>分支结构格式：</a:t>
              </a:r>
              <a:endParaRPr lang="zh-CN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3" name="矩形: 圆角 17"/>
            <p:cNvSpPr/>
            <p:nvPr/>
          </p:nvSpPr>
          <p:spPr>
            <a:xfrm>
              <a:off x="219974" y="2513080"/>
              <a:ext cx="8704052" cy="4247317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lvl="0"/>
              <a:r>
                <a:rPr lang="en-US" dirty="0">
                  <a:solidFill>
                    <a:srgbClr val="008000"/>
                  </a:solidFill>
                  <a:latin typeface="Consolas" panose="020B0609020204030204" pitchFamily="49" charset="0"/>
                </a:rPr>
                <a:t>/*...*/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0"/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score;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0"/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cin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&gt;&gt; score;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0"/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switch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(score/</a:t>
              </a:r>
              <a:r>
                <a:rPr lang="en-US" dirty="0">
                  <a:solidFill>
                    <a:srgbClr val="09885A"/>
                  </a:solidFill>
                  <a:latin typeface="Consolas" panose="020B0609020204030204" pitchFamily="49" charset="0"/>
                </a:rPr>
                <a:t>10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){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0"/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case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09885A"/>
                  </a:solidFill>
                  <a:latin typeface="Consolas" panose="020B0609020204030204" pitchFamily="49" charset="0"/>
                </a:rPr>
                <a:t>9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1"/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&lt;&lt; </a:t>
              </a:r>
              <a:r>
                <a:rPr lang="en-US" dirty="0">
                  <a:solidFill>
                    <a:srgbClr val="A31515"/>
                  </a:solidFill>
                  <a:latin typeface="Consolas" panose="020B0609020204030204" pitchFamily="49" charset="0"/>
                </a:rPr>
                <a:t>"A"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&lt;&lt; 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1"/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break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0"/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case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09885A"/>
                  </a:solidFill>
                  <a:latin typeface="Consolas" panose="020B0609020204030204" pitchFamily="49" charset="0"/>
                </a:rPr>
                <a:t>8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1"/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&lt;&lt; </a:t>
              </a:r>
              <a:r>
                <a:rPr lang="en-US" dirty="0">
                  <a:solidFill>
                    <a:srgbClr val="A31515"/>
                  </a:solidFill>
                  <a:latin typeface="Consolas" panose="020B0609020204030204" pitchFamily="49" charset="0"/>
                </a:rPr>
                <a:t>"B"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&lt;&lt; 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1"/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break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0"/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...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0"/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default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0"/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	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&lt;&lt; </a:t>
              </a:r>
              <a:r>
                <a:rPr lang="en-US" dirty="0">
                  <a:solidFill>
                    <a:srgbClr val="A31515"/>
                  </a:solidFill>
                  <a:latin typeface="Consolas" panose="020B0609020204030204" pitchFamily="49" charset="0"/>
                </a:rPr>
                <a:t>"F"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&lt;&lt; 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0"/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0"/>
              <a:r>
                <a:rPr lang="en-US" dirty="0">
                  <a:solidFill>
                    <a:srgbClr val="008000"/>
                  </a:solidFill>
                  <a:latin typeface="Consolas" panose="020B0609020204030204" pitchFamily="49" charset="0"/>
                </a:rPr>
                <a:t>/*...*/</a:t>
              </a:r>
              <a:endParaRPr lang="en-US" altLang="zh-CN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分支结构</a:t>
            </a:r>
            <a:r>
              <a:rPr lang="en-US" altLang="zh-CN" sz="1800" dirty="0"/>
              <a:t>—switch </a:t>
            </a:r>
            <a:r>
              <a:rPr lang="zh-CN" altLang="en-US" sz="1800" dirty="0"/>
              <a:t>语句</a:t>
            </a:r>
            <a:endParaRPr 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219974" y="1175644"/>
            <a:ext cx="8704052" cy="4716073"/>
            <a:chOff x="219974" y="2044324"/>
            <a:chExt cx="8704052" cy="4716073"/>
          </a:xfrm>
        </p:grpSpPr>
        <p:sp>
          <p:nvSpPr>
            <p:cNvPr id="12" name="矩形: 圆顶角 11"/>
            <p:cNvSpPr/>
            <p:nvPr/>
          </p:nvSpPr>
          <p:spPr>
            <a:xfrm>
              <a:off x="219974" y="2044324"/>
              <a:ext cx="8704052" cy="466896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2000">
                  <a:solidFill>
                    <a:prstClr val="white"/>
                  </a:solidFill>
                </a:rPr>
                <a:t>switch </a:t>
              </a:r>
              <a:r>
                <a:rPr lang="zh-CN" altLang="en-US" sz="2000">
                  <a:solidFill>
                    <a:prstClr val="white"/>
                  </a:solidFill>
                </a:rPr>
                <a:t>语句语法规则：</a:t>
              </a:r>
              <a:endParaRPr lang="zh-CN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3" name="矩形: 圆角 17"/>
            <p:cNvSpPr/>
            <p:nvPr/>
          </p:nvSpPr>
          <p:spPr>
            <a:xfrm>
              <a:off x="219974" y="2513080"/>
              <a:ext cx="8704052" cy="4247317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285750" lvl="0" indent="-285750">
                <a:buClr>
                  <a:srgbClr val="3333B2"/>
                </a:buClr>
                <a:buFont typeface="微软雅黑" panose="020B0503020204020204" pitchFamily="34" charset="-122"/>
                <a:buChar char="●"/>
              </a:pPr>
              <a:r>
                <a:rPr lang="zh-CN" altLang="en-US">
                  <a:solidFill>
                    <a:prstClr val="black"/>
                  </a:solidFill>
                </a:rPr>
                <a:t>每个开关入口可以</a:t>
              </a:r>
              <a:r>
                <a:rPr lang="zh-CN" altLang="en-US">
                  <a:solidFill>
                    <a:srgbClr val="FF0000"/>
                  </a:solidFill>
                </a:rPr>
                <a:t>对应多个标签值</a:t>
              </a:r>
              <a:r>
                <a:rPr lang="zh-CN" altLang="en-US">
                  <a:solidFill>
                    <a:prstClr val="black"/>
                  </a:solidFill>
                </a:rPr>
                <a:t>，执行相同的操作</a:t>
              </a:r>
              <a:endParaRPr lang="en-US" altLang="zh-CN">
                <a:solidFill>
                  <a:prstClr val="black"/>
                </a:solidFill>
              </a:endParaRPr>
            </a:p>
            <a:p>
              <a:pPr lvl="1"/>
              <a:r>
                <a:rPr lang="en-US">
                  <a:solidFill>
                    <a:srgbClr val="008000"/>
                  </a:solidFill>
                  <a:latin typeface="Consolas" panose="020B0609020204030204" pitchFamily="49" charset="0"/>
                </a:rPr>
                <a:t>/*...*/</a:t>
              </a:r>
              <a:endParaRPr lang="en-US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1"/>
              <a:r>
                <a:rPr lang="en-US">
                  <a:solidFill>
                    <a:srgbClr val="0000FF"/>
                  </a:solidFill>
                  <a:latin typeface="Consolas" panose="020B0609020204030204" pitchFamily="49" charset="0"/>
                </a:rPr>
                <a:t>switch</a:t>
              </a:r>
              <a:r>
                <a:rPr lang="en-US">
                  <a:solidFill>
                    <a:srgbClr val="000000"/>
                  </a:solidFill>
                  <a:latin typeface="Consolas" panose="020B0609020204030204" pitchFamily="49" charset="0"/>
                </a:rPr>
                <a:t> (score / </a:t>
              </a:r>
              <a:r>
                <a:rPr lang="en-US">
                  <a:solidFill>
                    <a:srgbClr val="09885A"/>
                  </a:solidFill>
                  <a:latin typeface="Consolas" panose="020B0609020204030204" pitchFamily="49" charset="0"/>
                </a:rPr>
                <a:t>10</a:t>
              </a:r>
              <a:r>
                <a:rPr lang="en-US">
                  <a:solidFill>
                    <a:srgbClr val="000000"/>
                  </a:solidFill>
                  <a:latin typeface="Consolas" panose="020B0609020204030204" pitchFamily="49" charset="0"/>
                </a:rPr>
                <a:t>) {</a:t>
              </a:r>
              <a:endParaRPr lang="en-US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1"/>
              <a:r>
                <a:rPr lang="en-US">
                  <a:solidFill>
                    <a:srgbClr val="0000FF"/>
                  </a:solidFill>
                  <a:latin typeface="Consolas" panose="020B0609020204030204" pitchFamily="49" charset="0"/>
                </a:rPr>
                <a:t>case</a:t>
              </a:r>
              <a:r>
                <a:rPr lang="en-US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>
                  <a:solidFill>
                    <a:srgbClr val="09885A"/>
                  </a:solidFill>
                  <a:latin typeface="Consolas" panose="020B0609020204030204" pitchFamily="49" charset="0"/>
                </a:rPr>
                <a:t>9</a:t>
              </a:r>
              <a:r>
                <a:rPr lang="en-US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  <a:endParaRPr lang="en-US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1"/>
              <a:r>
                <a:rPr lang="en-US">
                  <a:solidFill>
                    <a:srgbClr val="0000FF"/>
                  </a:solidFill>
                  <a:latin typeface="Consolas" panose="020B0609020204030204" pitchFamily="49" charset="0"/>
                </a:rPr>
                <a:t>case</a:t>
              </a:r>
              <a:r>
                <a:rPr lang="en-US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>
                  <a:solidFill>
                    <a:srgbClr val="09885A"/>
                  </a:solidFill>
                  <a:latin typeface="Consolas" panose="020B0609020204030204" pitchFamily="49" charset="0"/>
                </a:rPr>
                <a:t>10</a:t>
              </a:r>
              <a:r>
                <a:rPr lang="en-US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  <a:endParaRPr lang="en-US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1"/>
              <a:r>
                <a:rPr lang="en-US">
                  <a:solidFill>
                    <a:srgbClr val="000000"/>
                  </a:solidFill>
                  <a:latin typeface="Consolas" panose="020B0609020204030204" pitchFamily="49" charset="0"/>
                </a:rPr>
                <a:t>	cout &lt;&lt; </a:t>
              </a:r>
              <a:r>
                <a:rPr lang="en-US">
                  <a:solidFill>
                    <a:srgbClr val="A31515"/>
                  </a:solidFill>
                  <a:latin typeface="Consolas" panose="020B0609020204030204" pitchFamily="49" charset="0"/>
                </a:rPr>
                <a:t>"A"</a:t>
              </a:r>
              <a:r>
                <a:rPr lang="en-US">
                  <a:solidFill>
                    <a:srgbClr val="000000"/>
                  </a:solidFill>
                  <a:latin typeface="Consolas" panose="020B0609020204030204" pitchFamily="49" charset="0"/>
                </a:rPr>
                <a:t> &lt;&lt; endl;</a:t>
              </a:r>
              <a:endParaRPr lang="en-US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1"/>
              <a:r>
                <a:rPr lang="en-US">
                  <a:solidFill>
                    <a:srgbClr val="0000FF"/>
                  </a:solidFill>
                  <a:latin typeface="Consolas" panose="020B0609020204030204" pitchFamily="49" charset="0"/>
                </a:rPr>
                <a:t>	break</a:t>
              </a:r>
              <a:r>
                <a:rPr lang="en-US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endParaRPr lang="en-US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1"/>
              <a:r>
                <a:rPr lang="en-US">
                  <a:solidFill>
                    <a:srgbClr val="008000"/>
                  </a:solidFill>
                  <a:latin typeface="Consolas" panose="020B0609020204030204" pitchFamily="49" charset="0"/>
                </a:rPr>
                <a:t>/*...*/</a:t>
              </a:r>
              <a:endParaRPr lang="en-US" altLang="zh-CN">
                <a:solidFill>
                  <a:prstClr val="black"/>
                </a:solidFill>
              </a:endParaRPr>
            </a:p>
            <a:p>
              <a:pPr marL="285750" lvl="0" indent="-285750">
                <a:buClr>
                  <a:srgbClr val="3333B2"/>
                </a:buClr>
                <a:buFont typeface="微软雅黑" panose="020B0503020204020204" pitchFamily="34" charset="-122"/>
                <a:buChar char="●"/>
              </a:pPr>
              <a:r>
                <a:rPr lang="en-US" altLang="zh-CN">
                  <a:solidFill>
                    <a:prstClr val="black"/>
                  </a:solidFill>
                  <a:latin typeface="Consolas" panose="020B0609020204030204" pitchFamily="49" charset="0"/>
                </a:rPr>
                <a:t>case</a:t>
              </a:r>
              <a:r>
                <a:rPr lang="zh-CN" altLang="en-US">
                  <a:solidFill>
                    <a:prstClr val="black"/>
                  </a:solidFill>
                  <a:latin typeface="Consolas" panose="020B0609020204030204" pitchFamily="49" charset="0"/>
                </a:rPr>
                <a:t>标签的值</a:t>
              </a:r>
              <a:r>
                <a:rPr lang="zh-CN" altLang="en-US">
                  <a:solidFill>
                    <a:srgbClr val="FF0000"/>
                  </a:solidFill>
                  <a:latin typeface="Consolas" panose="020B0609020204030204" pitchFamily="49" charset="0"/>
                </a:rPr>
                <a:t>必须为整型常量</a:t>
              </a:r>
              <a:r>
                <a:rPr lang="zh-CN" altLang="en-US">
                  <a:solidFill>
                    <a:prstClr val="black"/>
                  </a:solidFill>
                  <a:latin typeface="Consolas" panose="020B0609020204030204" pitchFamily="49" charset="0"/>
                </a:rPr>
                <a:t>，且</a:t>
              </a:r>
              <a:r>
                <a:rPr lang="zh-CN" altLang="en-US">
                  <a:solidFill>
                    <a:srgbClr val="FF0000"/>
                  </a:solidFill>
                  <a:latin typeface="Consolas" panose="020B0609020204030204" pitchFamily="49" charset="0"/>
                </a:rPr>
                <a:t>每个标签值必须不同</a:t>
              </a:r>
              <a:r>
                <a:rPr lang="zh-CN" altLang="en-US">
                  <a:solidFill>
                    <a:prstClr val="black"/>
                  </a:solidFill>
                  <a:latin typeface="Consolas" panose="020B0609020204030204" pitchFamily="49" charset="0"/>
                </a:rPr>
                <a:t>，否则会引发语法错误：</a:t>
              </a:r>
              <a:endParaRPr lang="en-US" altLang="zh-CN">
                <a:solidFill>
                  <a:prstClr val="black"/>
                </a:solidFill>
                <a:latin typeface="Consolas" panose="020B0609020204030204" pitchFamily="49" charset="0"/>
              </a:endParaRPr>
            </a:p>
            <a:p>
              <a:pPr lvl="1"/>
              <a:r>
                <a:rPr lang="en-US">
                  <a:solidFill>
                    <a:srgbClr val="0000FF"/>
                  </a:solidFill>
                  <a:latin typeface="Consolas" panose="020B0609020204030204" pitchFamily="49" charset="0"/>
                </a:rPr>
                <a:t>case</a:t>
              </a:r>
              <a:r>
                <a:rPr lang="en-US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>
                  <a:solidFill>
                    <a:srgbClr val="09885A"/>
                  </a:solidFill>
                  <a:latin typeface="Consolas" panose="020B0609020204030204" pitchFamily="49" charset="0"/>
                </a:rPr>
                <a:t>9.0</a:t>
              </a:r>
              <a:r>
                <a:rPr lang="en-US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  <a:r>
                <a:rPr lang="en-US">
                  <a:solidFill>
                    <a:srgbClr val="0000FF"/>
                  </a:solidFill>
                  <a:latin typeface="Consolas" panose="020B0609020204030204" pitchFamily="49" charset="0"/>
                </a:rPr>
                <a:t>case</a:t>
              </a:r>
              <a:r>
                <a:rPr lang="en-US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>
                  <a:solidFill>
                    <a:srgbClr val="09885A"/>
                  </a:solidFill>
                  <a:latin typeface="Consolas" panose="020B0609020204030204" pitchFamily="49" charset="0"/>
                </a:rPr>
                <a:t>10</a:t>
              </a:r>
              <a:r>
                <a:rPr lang="en-US">
                  <a:solidFill>
                    <a:srgbClr val="000000"/>
                  </a:solidFill>
                  <a:latin typeface="Consolas" panose="020B0609020204030204" pitchFamily="49" charset="0"/>
                </a:rPr>
                <a:t>: </a:t>
              </a:r>
              <a:r>
                <a:rPr lang="en-US">
                  <a:solidFill>
                    <a:srgbClr val="008000"/>
                  </a:solidFill>
                  <a:latin typeface="Consolas" panose="020B0609020204030204" pitchFamily="49" charset="0"/>
                </a:rPr>
                <a:t>//</a:t>
              </a:r>
              <a:r>
                <a:rPr lang="zh-CN" altLang="en-US">
                  <a:solidFill>
                    <a:srgbClr val="008000"/>
                  </a:solidFill>
                  <a:latin typeface="Consolas" panose="020B0609020204030204" pitchFamily="49" charset="0"/>
                </a:rPr>
                <a:t>报错：表达式必须为整型常量表达式</a:t>
              </a:r>
              <a:endParaRPr lang="zh-CN" altLang="en-US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2"/>
              <a:r>
                <a:rPr lang="en-US">
                  <a:solidFill>
                    <a:srgbClr val="000000"/>
                  </a:solidFill>
                  <a:latin typeface="Consolas" panose="020B0609020204030204" pitchFamily="49" charset="0"/>
                </a:rPr>
                <a:t>cout &lt;&lt; </a:t>
              </a:r>
              <a:r>
                <a:rPr lang="en-US">
                  <a:solidFill>
                    <a:srgbClr val="A31515"/>
                  </a:solidFill>
                  <a:latin typeface="Consolas" panose="020B0609020204030204" pitchFamily="49" charset="0"/>
                </a:rPr>
                <a:t>"A"</a:t>
              </a:r>
              <a:r>
                <a:rPr lang="en-US">
                  <a:solidFill>
                    <a:srgbClr val="000000"/>
                  </a:solidFill>
                  <a:latin typeface="Consolas" panose="020B0609020204030204" pitchFamily="49" charset="0"/>
                </a:rPr>
                <a:t> &lt;&lt; endl;</a:t>
              </a:r>
              <a:endParaRPr lang="en-US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2"/>
              <a:r>
                <a:rPr lang="en-US">
                  <a:solidFill>
                    <a:srgbClr val="0000FF"/>
                  </a:solidFill>
                  <a:latin typeface="Consolas" panose="020B0609020204030204" pitchFamily="49" charset="0"/>
                </a:rPr>
                <a:t>break</a:t>
              </a:r>
              <a:r>
                <a:rPr lang="en-US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endParaRPr lang="en-US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1"/>
              <a:r>
                <a:rPr lang="en-US">
                  <a:solidFill>
                    <a:srgbClr val="0000FF"/>
                  </a:solidFill>
                  <a:latin typeface="Consolas" panose="020B0609020204030204" pitchFamily="49" charset="0"/>
                </a:rPr>
                <a:t>case</a:t>
              </a:r>
              <a:r>
                <a:rPr lang="en-US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>
                  <a:solidFill>
                    <a:srgbClr val="09885A"/>
                  </a:solidFill>
                  <a:latin typeface="Consolas" panose="020B0609020204030204" pitchFamily="49" charset="0"/>
                </a:rPr>
                <a:t>10</a:t>
              </a:r>
              <a:r>
                <a:rPr lang="en-US">
                  <a:solidFill>
                    <a:srgbClr val="000000"/>
                  </a:solidFill>
                  <a:latin typeface="Consolas" panose="020B0609020204030204" pitchFamily="49" charset="0"/>
                </a:rPr>
                <a:t>: </a:t>
              </a:r>
              <a:r>
                <a:rPr lang="en-US">
                  <a:solidFill>
                    <a:srgbClr val="008000"/>
                  </a:solidFill>
                  <a:latin typeface="Consolas" panose="020B0609020204030204" pitchFamily="49" charset="0"/>
                </a:rPr>
                <a:t>//</a:t>
              </a:r>
              <a:r>
                <a:rPr lang="zh-CN" altLang="en-US">
                  <a:solidFill>
                    <a:srgbClr val="008000"/>
                  </a:solidFill>
                  <a:latin typeface="Consolas" panose="020B0609020204030204" pitchFamily="49" charset="0"/>
                </a:rPr>
                <a:t>报错：标签值已经出现在次开关</a:t>
              </a:r>
              <a:endParaRPr lang="zh-CN" altLang="en-US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2"/>
              <a:r>
                <a:rPr lang="en-US">
                  <a:solidFill>
                    <a:srgbClr val="000000"/>
                  </a:solidFill>
                  <a:latin typeface="Consolas" panose="020B0609020204030204" pitchFamily="49" charset="0"/>
                </a:rPr>
                <a:t>cout &lt;&lt; </a:t>
              </a:r>
              <a:r>
                <a:rPr lang="en-US">
                  <a:solidFill>
                    <a:srgbClr val="A31515"/>
                  </a:solidFill>
                  <a:latin typeface="Consolas" panose="020B0609020204030204" pitchFamily="49" charset="0"/>
                </a:rPr>
                <a:t>"B"</a:t>
              </a:r>
              <a:r>
                <a:rPr lang="en-US">
                  <a:solidFill>
                    <a:srgbClr val="000000"/>
                  </a:solidFill>
                  <a:latin typeface="Consolas" panose="020B0609020204030204" pitchFamily="49" charset="0"/>
                </a:rPr>
                <a:t> &lt;&lt; endl;</a:t>
              </a:r>
              <a:endParaRPr lang="en-US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2"/>
              <a:r>
                <a:rPr lang="en-US">
                  <a:solidFill>
                    <a:srgbClr val="0000FF"/>
                  </a:solidFill>
                  <a:latin typeface="Consolas" panose="020B0609020204030204" pitchFamily="49" charset="0"/>
                </a:rPr>
                <a:t>break</a:t>
              </a:r>
              <a:r>
                <a:rPr lang="en-US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分支结构</a:t>
            </a:r>
            <a:r>
              <a:rPr lang="en-US" altLang="zh-CN" sz="1800" dirty="0"/>
              <a:t>—switch </a:t>
            </a:r>
            <a:r>
              <a:rPr lang="zh-CN" altLang="en-US" sz="1800" dirty="0"/>
              <a:t>语句</a:t>
            </a:r>
            <a:endParaRPr 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219974" y="1175644"/>
            <a:ext cx="8704052" cy="4162075"/>
            <a:chOff x="219974" y="2044324"/>
            <a:chExt cx="8704052" cy="4162075"/>
          </a:xfrm>
        </p:grpSpPr>
        <p:sp>
          <p:nvSpPr>
            <p:cNvPr id="12" name="矩形: 圆顶角 11"/>
            <p:cNvSpPr/>
            <p:nvPr/>
          </p:nvSpPr>
          <p:spPr>
            <a:xfrm>
              <a:off x="219974" y="2044324"/>
              <a:ext cx="8704052" cy="466896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2000">
                  <a:solidFill>
                    <a:prstClr val="white"/>
                  </a:solidFill>
                </a:rPr>
                <a:t>switch </a:t>
              </a:r>
              <a:r>
                <a:rPr lang="zh-CN" altLang="en-US" sz="2000">
                  <a:solidFill>
                    <a:prstClr val="white"/>
                  </a:solidFill>
                </a:rPr>
                <a:t>语句语法规则：</a:t>
              </a:r>
              <a:endParaRPr lang="zh-CN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3" name="矩形: 圆角 17"/>
            <p:cNvSpPr/>
            <p:nvPr/>
          </p:nvSpPr>
          <p:spPr>
            <a:xfrm>
              <a:off x="219974" y="2513080"/>
              <a:ext cx="8704052" cy="3693319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285750" lvl="0" indent="-285750">
                <a:buClr>
                  <a:srgbClr val="3333B2"/>
                </a:buClr>
                <a:buFont typeface="微软雅黑" panose="020B0503020204020204" pitchFamily="34" charset="-122"/>
                <a:buChar char="●"/>
              </a:pP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break</a:t>
              </a:r>
              <a:r>
                <a:rPr lang="zh-CN" altLang="en-US" dirty="0">
                  <a:solidFill>
                    <a:prstClr val="black"/>
                  </a:solidFill>
                </a:rPr>
                <a:t>语句需根据需要谨慎选择。如果因疏忽，</a:t>
              </a:r>
              <a:r>
                <a:rPr lang="zh-CN" altLang="en-US" dirty="0">
                  <a:solidFill>
                    <a:srgbClr val="FF0000"/>
                  </a:solidFill>
                </a:rPr>
                <a:t>忘记</a:t>
              </a:r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break</a:t>
              </a:r>
              <a:r>
                <a:rPr lang="zh-CN" altLang="en-US" dirty="0">
                  <a:solidFill>
                    <a:srgbClr val="FF0000"/>
                  </a:solidFill>
                </a:rPr>
                <a:t>语句，可能带来灾难性的逻辑错误</a:t>
              </a:r>
              <a:r>
                <a:rPr lang="zh-CN" altLang="en-US" dirty="0">
                  <a:solidFill>
                    <a:prstClr val="black"/>
                  </a:solidFill>
                </a:rPr>
                <a:t>：</a:t>
              </a:r>
              <a:endParaRPr lang="en-US" altLang="zh-CN" dirty="0">
                <a:solidFill>
                  <a:prstClr val="black"/>
                </a:solidFill>
              </a:endParaRPr>
            </a:p>
            <a:p>
              <a:pPr lvl="1"/>
              <a:r>
                <a:rPr lang="en-US" dirty="0">
                  <a:solidFill>
                    <a:srgbClr val="008000"/>
                  </a:solidFill>
                  <a:latin typeface="Consolas" panose="020B0609020204030204" pitchFamily="49" charset="0"/>
                </a:rPr>
                <a:t>/*...*/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1"/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case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09885A"/>
                  </a:solidFill>
                  <a:latin typeface="Consolas" panose="020B0609020204030204" pitchFamily="49" charset="0"/>
                </a:rPr>
                <a:t>8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1"/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	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&lt;&lt; </a:t>
              </a:r>
              <a:r>
                <a:rPr lang="en-US" dirty="0">
                  <a:solidFill>
                    <a:srgbClr val="A31515"/>
                  </a:solidFill>
                  <a:latin typeface="Consolas" panose="020B0609020204030204" pitchFamily="49" charset="0"/>
                </a:rPr>
                <a:t>"B"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&lt;&lt; 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1"/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case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09885A"/>
                  </a:solidFill>
                  <a:latin typeface="Consolas" panose="020B0609020204030204" pitchFamily="49" charset="0"/>
                </a:rPr>
                <a:t>7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1"/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	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&lt;&lt; </a:t>
              </a:r>
              <a:r>
                <a:rPr lang="en-US" dirty="0">
                  <a:solidFill>
                    <a:srgbClr val="A31515"/>
                  </a:solidFill>
                  <a:latin typeface="Consolas" panose="020B0609020204030204" pitchFamily="49" charset="0"/>
                </a:rPr>
                <a:t>"C"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&lt;&lt; 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1"/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	break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1"/>
              <a:r>
                <a:rPr lang="en-US" dirty="0">
                  <a:solidFill>
                    <a:srgbClr val="008000"/>
                  </a:solidFill>
                  <a:latin typeface="Consolas" panose="020B0609020204030204" pitchFamily="49" charset="0"/>
                </a:rPr>
                <a:t>/*...*/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1"/>
              <a:endParaRPr lang="en-US" altLang="zh-CN" dirty="0">
                <a:solidFill>
                  <a:prstClr val="black"/>
                </a:solidFill>
              </a:endParaRPr>
            </a:p>
            <a:p>
              <a:pPr lvl="0">
                <a:buClr>
                  <a:srgbClr val="3333B2"/>
                </a:buClr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当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score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在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B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分数段内时，比如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85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分，会得到如下错误的输出：</a:t>
              </a:r>
              <a:endParaRPr lang="en-US" altLang="zh-CN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  <a:p>
              <a:pPr lvl="0">
                <a:buClr>
                  <a:srgbClr val="3333B2"/>
                </a:buClr>
              </a:pP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B</a:t>
              </a:r>
              <a:endParaRPr lang="en-US" altLang="zh-CN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  <a:p>
              <a:pPr lvl="0">
                <a:buClr>
                  <a:srgbClr val="3333B2"/>
                </a:buClr>
              </a:pP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C</a:t>
              </a:r>
              <a:endParaRPr lang="en-US" altLang="zh-CN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分支结构</a:t>
            </a:r>
            <a:r>
              <a:rPr lang="en-US" altLang="zh-CN" sz="1800" dirty="0"/>
              <a:t>—switch </a:t>
            </a:r>
            <a:r>
              <a:rPr lang="zh-CN" altLang="en-US" sz="1800" dirty="0"/>
              <a:t>语句</a:t>
            </a:r>
            <a:endParaRPr 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219974" y="1175644"/>
            <a:ext cx="8704052" cy="2777080"/>
            <a:chOff x="219974" y="2044324"/>
            <a:chExt cx="8704052" cy="2777080"/>
          </a:xfrm>
        </p:grpSpPr>
        <p:sp>
          <p:nvSpPr>
            <p:cNvPr id="12" name="矩形: 圆顶角 11"/>
            <p:cNvSpPr/>
            <p:nvPr/>
          </p:nvSpPr>
          <p:spPr>
            <a:xfrm>
              <a:off x="219974" y="2044324"/>
              <a:ext cx="8704052" cy="466896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2000">
                  <a:solidFill>
                    <a:prstClr val="white"/>
                  </a:solidFill>
                </a:rPr>
                <a:t>switch </a:t>
              </a:r>
              <a:r>
                <a:rPr lang="zh-CN" altLang="en-US" sz="2000">
                  <a:solidFill>
                    <a:prstClr val="white"/>
                  </a:solidFill>
                </a:rPr>
                <a:t>语句语法规则：</a:t>
              </a:r>
              <a:endParaRPr lang="zh-CN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3" name="矩形: 圆角 17"/>
            <p:cNvSpPr/>
            <p:nvPr/>
          </p:nvSpPr>
          <p:spPr>
            <a:xfrm>
              <a:off x="219974" y="2513080"/>
              <a:ext cx="8704052" cy="2308324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285750" lvl="0" indent="-285750">
                <a:buClr>
                  <a:srgbClr val="3333B2"/>
                </a:buClr>
                <a:buFont typeface="微软雅黑" panose="020B0503020204020204" pitchFamily="34" charset="-122"/>
                <a:buChar char="●"/>
              </a:pPr>
              <a:r>
                <a:rPr lang="zh-CN" alt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开关语句里面定义对象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时需要使用花括号。例如：</a:t>
              </a:r>
              <a:endParaRPr lang="en-US" altLang="zh-CN" dirty="0">
                <a:solidFill>
                  <a:prstClr val="black"/>
                </a:solidFill>
              </a:endParaRPr>
            </a:p>
            <a:p>
              <a:pPr lvl="1"/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case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09885A"/>
                  </a:solidFill>
                  <a:latin typeface="Consolas" panose="020B0609020204030204" pitchFamily="49" charset="0"/>
                </a:rPr>
                <a:t>8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2"/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char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c = </a:t>
              </a:r>
              <a:r>
                <a:rPr lang="en-US" dirty="0">
                  <a:solidFill>
                    <a:srgbClr val="A31515"/>
                  </a:solidFill>
                  <a:latin typeface="Consolas" panose="020B0609020204030204" pitchFamily="49" charset="0"/>
                </a:rPr>
                <a:t>'B'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2"/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break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1"/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case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09885A"/>
                  </a:solidFill>
                  <a:latin typeface="Consolas" panose="020B0609020204030204" pitchFamily="49" charset="0"/>
                </a:rPr>
                <a:t>7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2"/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c = </a:t>
              </a:r>
              <a:r>
                <a:rPr lang="en-US" dirty="0">
                  <a:solidFill>
                    <a:srgbClr val="A31515"/>
                  </a:solidFill>
                  <a:latin typeface="Consolas" panose="020B0609020204030204" pitchFamily="49" charset="0"/>
                </a:rPr>
                <a:t>'C'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; </a:t>
              </a:r>
              <a:r>
                <a:rPr lang="en-US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Consolas" panose="020B0609020204030204" pitchFamily="49" charset="0"/>
                </a:rPr>
                <a:t>修改在前面标签处定义的对象</a:t>
              </a:r>
              <a:endParaRPr lang="zh-CN" alt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2"/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break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endParaRPr lang="en-US" altLang="zh-CN" dirty="0">
                <a:solidFill>
                  <a:prstClr val="black"/>
                </a:solidFill>
              </a:endParaRPr>
            </a:p>
            <a:p>
              <a:pPr lvl="0">
                <a:buClr>
                  <a:srgbClr val="3333B2"/>
                </a:buClr>
              </a:pPr>
              <a:r>
                <a:rPr lang="zh-CN" alt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编译错误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，定义并初始化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c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被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case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跳过</a:t>
              </a:r>
              <a:endParaRPr lang="en-US" altLang="zh-CN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分支结构</a:t>
            </a:r>
            <a:r>
              <a:rPr lang="en-US" altLang="zh-CN" sz="1800" dirty="0"/>
              <a:t>—switch </a:t>
            </a:r>
            <a:r>
              <a:rPr lang="zh-CN" altLang="en-US" sz="1800" dirty="0"/>
              <a:t>语句</a:t>
            </a:r>
            <a:endParaRPr 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219974" y="1175644"/>
            <a:ext cx="8704052" cy="4162075"/>
            <a:chOff x="219974" y="2044324"/>
            <a:chExt cx="8704052" cy="4162075"/>
          </a:xfrm>
        </p:grpSpPr>
        <p:sp>
          <p:nvSpPr>
            <p:cNvPr id="12" name="矩形: 圆顶角 11"/>
            <p:cNvSpPr/>
            <p:nvPr/>
          </p:nvSpPr>
          <p:spPr>
            <a:xfrm>
              <a:off x="219974" y="2044324"/>
              <a:ext cx="8704052" cy="466896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2000">
                  <a:solidFill>
                    <a:prstClr val="white"/>
                  </a:solidFill>
                </a:rPr>
                <a:t>switch </a:t>
              </a:r>
              <a:r>
                <a:rPr lang="zh-CN" altLang="en-US" sz="2000">
                  <a:solidFill>
                    <a:prstClr val="white"/>
                  </a:solidFill>
                </a:rPr>
                <a:t>语句语法规则：</a:t>
              </a:r>
              <a:endParaRPr lang="zh-CN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3" name="矩形: 圆角 17"/>
            <p:cNvSpPr/>
            <p:nvPr/>
          </p:nvSpPr>
          <p:spPr>
            <a:xfrm>
              <a:off x="219974" y="2513080"/>
              <a:ext cx="8704052" cy="3693319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285750" lvl="0" indent="-285750">
                <a:buClr>
                  <a:srgbClr val="3333B2"/>
                </a:buClr>
                <a:buFont typeface="微软雅黑" panose="020B0503020204020204" pitchFamily="34" charset="-122"/>
                <a:buChar char="●"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开关语句里面定义对象时需要使用花括号。例如：</a:t>
              </a:r>
              <a:endParaRPr lang="en-US" altLang="zh-CN" dirty="0">
                <a:solidFill>
                  <a:prstClr val="black"/>
                </a:solidFill>
              </a:endParaRPr>
            </a:p>
            <a:p>
              <a:pPr lvl="1"/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case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09885A"/>
                  </a:solidFill>
                  <a:latin typeface="Consolas" panose="020B0609020204030204" pitchFamily="49" charset="0"/>
                </a:rPr>
                <a:t>8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1"/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char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c = </a:t>
              </a:r>
              <a:r>
                <a:rPr lang="en-US" dirty="0">
                  <a:solidFill>
                    <a:srgbClr val="A31515"/>
                  </a:solidFill>
                  <a:latin typeface="Consolas" panose="020B0609020204030204" pitchFamily="49" charset="0"/>
                </a:rPr>
                <a:t>'B'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; </a:t>
              </a:r>
              <a:r>
                <a:rPr lang="en-US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Consolas" panose="020B0609020204030204" pitchFamily="49" charset="0"/>
                </a:rPr>
                <a:t>对象</a:t>
              </a:r>
              <a:r>
                <a:rPr lang="en-US" dirty="0">
                  <a:solidFill>
                    <a:srgbClr val="008000"/>
                  </a:solidFill>
                  <a:latin typeface="Consolas" panose="020B0609020204030204" pitchFamily="49" charset="0"/>
                </a:rPr>
                <a:t>c</a:t>
              </a:r>
              <a:r>
                <a:rPr lang="zh-CN" altLang="en-US" dirty="0">
                  <a:solidFill>
                    <a:srgbClr val="008000"/>
                  </a:solidFill>
                  <a:latin typeface="Consolas" panose="020B0609020204030204" pitchFamily="49" charset="0"/>
                </a:rPr>
                <a:t>只在</a:t>
              </a:r>
              <a:r>
                <a:rPr lang="en-US" dirty="0">
                  <a:solidFill>
                    <a:srgbClr val="008000"/>
                  </a:solidFill>
                  <a:latin typeface="Consolas" panose="020B0609020204030204" pitchFamily="49" charset="0"/>
                </a:rPr>
                <a:t>case 8</a:t>
              </a:r>
              <a:r>
                <a:rPr lang="zh-CN" altLang="en-US" dirty="0">
                  <a:solidFill>
                    <a:srgbClr val="008000"/>
                  </a:solidFill>
                  <a:latin typeface="Consolas" panose="020B0609020204030204" pitchFamily="49" charset="0"/>
                </a:rPr>
                <a:t>的作用域内可见</a:t>
              </a:r>
              <a:endParaRPr lang="zh-CN" alt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2"/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break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1"/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1"/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case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09885A"/>
                  </a:solidFill>
                  <a:latin typeface="Consolas" panose="020B0609020204030204" pitchFamily="49" charset="0"/>
                </a:rPr>
                <a:t>7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1"/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 char 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c = </a:t>
              </a:r>
              <a:r>
                <a:rPr lang="en-US" dirty="0">
                  <a:solidFill>
                    <a:srgbClr val="A31515"/>
                  </a:solidFill>
                  <a:latin typeface="Consolas" panose="020B0609020204030204" pitchFamily="49" charset="0"/>
                </a:rPr>
                <a:t>'C'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; </a:t>
              </a:r>
              <a:r>
                <a:rPr lang="en-US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Consolas" panose="020B0609020204030204" pitchFamily="49" charset="0"/>
                </a:rPr>
                <a:t>修改在前面标签处定义的对象，报错</a:t>
              </a:r>
              <a:endParaRPr lang="zh-CN" alt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2"/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break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2"/>
              <a:endParaRPr lang="en-US" altLang="zh-CN" dirty="0">
                <a:solidFill>
                  <a:prstClr val="black"/>
                </a:solidFill>
              </a:endParaRPr>
            </a:p>
            <a:p>
              <a:pPr lvl="0">
                <a:buClr>
                  <a:srgbClr val="3333B2"/>
                </a:buClr>
              </a:pPr>
              <a:r>
                <a:rPr lang="zh-CN" altLang="en-US">
                  <a:solidFill>
                    <a:prstClr val="black"/>
                  </a:solidFill>
                  <a:latin typeface="Consolas" panose="020B0609020204030204" pitchFamily="49" charset="0"/>
                </a:rPr>
                <a:t>定义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并初始化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c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被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case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跳过。</a:t>
              </a:r>
              <a:endParaRPr lang="en-US" altLang="zh-CN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  <a:p>
              <a:pPr lvl="0">
                <a:buClr>
                  <a:srgbClr val="3333B2"/>
                </a:buClr>
              </a:pPr>
              <a:endParaRPr lang="en-US" altLang="zh-CN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  <a:p>
              <a:pPr lvl="0">
                <a:buClr>
                  <a:srgbClr val="3333B2"/>
                </a:buClr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加了</a:t>
              </a:r>
              <a:r>
                <a:rPr lang="zh-CN" alt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花括号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后</a:t>
              </a:r>
              <a:r>
                <a:rPr lang="zh-CN" alt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编译正确，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char c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的作用域被限制，可以编译通过，但最好不这样写，最好把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char c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的定义放在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switch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语句之前。</a:t>
              </a:r>
              <a:endParaRPr lang="en-US" altLang="zh-CN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分支结构</a:t>
            </a:r>
            <a:r>
              <a:rPr lang="en-US" altLang="zh-CN" sz="1800" dirty="0"/>
              <a:t>—switch </a:t>
            </a:r>
            <a:r>
              <a:rPr lang="zh-CN" altLang="en-US" sz="1800" dirty="0"/>
              <a:t>语句</a:t>
            </a:r>
            <a:endParaRPr 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53119" y="2198398"/>
            <a:ext cx="34698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｛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                     </a:t>
            </a:r>
            <a:r>
              <a:rPr lang="zh-CN" altLang="en-US" dirty="0">
                <a:solidFill>
                  <a:srgbClr val="FF0000"/>
                </a:solidFill>
              </a:rPr>
              <a:t>｝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｛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                     </a:t>
            </a:r>
            <a:r>
              <a:rPr lang="zh-CN" altLang="en-US" dirty="0">
                <a:solidFill>
                  <a:srgbClr val="FF0000"/>
                </a:solidFill>
              </a:rPr>
              <a:t>｝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219974" y="1175644"/>
            <a:ext cx="8704052" cy="4439074"/>
            <a:chOff x="219974" y="2044324"/>
            <a:chExt cx="8704052" cy="4439074"/>
          </a:xfrm>
        </p:grpSpPr>
        <p:sp>
          <p:nvSpPr>
            <p:cNvPr id="12" name="矩形: 圆顶角 11"/>
            <p:cNvSpPr/>
            <p:nvPr/>
          </p:nvSpPr>
          <p:spPr>
            <a:xfrm>
              <a:off x="219974" y="2044324"/>
              <a:ext cx="8704052" cy="466896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zh-CN" altLang="en-US" sz="2000">
                  <a:solidFill>
                    <a:prstClr val="white"/>
                  </a:solidFill>
                </a:rPr>
                <a:t>代码清单</a:t>
              </a:r>
              <a:r>
                <a:rPr lang="en-US" altLang="zh-CN" sz="2000">
                  <a:solidFill>
                    <a:prstClr val="white"/>
                  </a:solidFill>
                </a:rPr>
                <a:t>3.4</a:t>
              </a:r>
              <a:r>
                <a:rPr lang="zh-CN" altLang="en-US" sz="2000">
                  <a:solidFill>
                    <a:prstClr val="white"/>
                  </a:solidFill>
                </a:rPr>
                <a:t>，使用</a:t>
              </a:r>
              <a:r>
                <a:rPr lang="en-US" altLang="zh-CN" sz="2000">
                  <a:solidFill>
                    <a:prstClr val="white"/>
                  </a:solidFill>
                </a:rPr>
                <a:t>switch </a:t>
              </a:r>
              <a:r>
                <a:rPr lang="zh-CN" altLang="en-US" sz="2000">
                  <a:solidFill>
                    <a:prstClr val="white"/>
                  </a:solidFill>
                </a:rPr>
                <a:t>语句解决例</a:t>
              </a:r>
              <a:r>
                <a:rPr lang="en-US" altLang="zh-CN" sz="2000">
                  <a:solidFill>
                    <a:prstClr val="white"/>
                  </a:solidFill>
                </a:rPr>
                <a:t>3.2</a:t>
              </a:r>
              <a:endParaRPr lang="zh-CN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3" name="矩形: 圆角 17"/>
            <p:cNvSpPr/>
            <p:nvPr/>
          </p:nvSpPr>
          <p:spPr>
            <a:xfrm>
              <a:off x="219974" y="2513080"/>
              <a:ext cx="8704052" cy="3970318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2" rtlCol="0" anchor="t" anchorCtr="0">
              <a:spAutoFit/>
            </a:bodyPr>
            <a:lstStyle/>
            <a:p>
              <a:pPr lvl="0"/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1 	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#include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&lt;iostream&gt;</a:t>
              </a:r>
              <a:endParaRPr lang="en-US" dirty="0">
                <a:solidFill>
                  <a:srgbClr val="000000"/>
                </a:solidFill>
                <a:latin typeface="LMMono9-Regular-Identity-H"/>
              </a:endParaRPr>
            </a:p>
            <a:p>
              <a:pPr lvl="0"/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2 	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using namespace 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std;</a:t>
              </a:r>
              <a:endParaRPr lang="en-US" dirty="0">
                <a:solidFill>
                  <a:srgbClr val="000000"/>
                </a:solidFill>
                <a:latin typeface="LMMono9-Regular-Identity-H"/>
              </a:endParaRPr>
            </a:p>
            <a:p>
              <a:pPr lvl="0"/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3 	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main() {</a:t>
              </a:r>
              <a:endParaRPr lang="en-US" dirty="0">
                <a:solidFill>
                  <a:srgbClr val="000000"/>
                </a:solidFill>
                <a:latin typeface="LMMono9-Regular-Identity-H"/>
              </a:endParaRPr>
            </a:p>
            <a:p>
              <a:pPr lvl="0"/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4 		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score;</a:t>
              </a:r>
              <a:endParaRPr lang="en-US" dirty="0">
                <a:solidFill>
                  <a:srgbClr val="000000"/>
                </a:solidFill>
                <a:latin typeface="LMMono9-Regular-Identity-H"/>
              </a:endParaRPr>
            </a:p>
            <a:p>
              <a:pPr lvl="0"/>
              <a:r>
                <a:rPr lang="en-US" altLang="zh-CN" dirty="0">
                  <a:solidFill>
                    <a:srgbClr val="000000"/>
                  </a:solidFill>
                  <a:latin typeface="LMSans9-Regular-Identity-H"/>
                </a:rPr>
                <a:t>5 		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altLang="zh-CN" dirty="0">
                  <a:solidFill>
                    <a:srgbClr val="C08040"/>
                  </a:solidFill>
                  <a:latin typeface="LMMono9-Regular-Identity-H"/>
                </a:rPr>
                <a:t>"</a:t>
              </a:r>
              <a:r>
                <a:rPr lang="zh-CN" altLang="en-US" dirty="0">
                  <a:solidFill>
                    <a:srgbClr val="C0804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请输入一个分数</a:t>
              </a:r>
              <a:r>
                <a:rPr lang="en-US" altLang="zh-CN" dirty="0">
                  <a:solidFill>
                    <a:srgbClr val="C08040"/>
                  </a:solidFill>
                  <a:latin typeface="LMMono9-Regular-Identity-H"/>
                  <a:ea typeface="仿宋" panose="02010609060101010101" pitchFamily="49" charset="-122"/>
                </a:rPr>
                <a:t>:"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  <a:ea typeface="仿宋" panose="02010609060101010101" pitchFamily="49" charset="-122"/>
                </a:rPr>
                <a:t>;</a:t>
              </a:r>
              <a:endParaRPr lang="en-US" altLang="zh-CN" dirty="0">
                <a:solidFill>
                  <a:srgbClr val="000000"/>
                </a:solidFill>
                <a:latin typeface="LMMono9-Regular-Identity-H"/>
                <a:ea typeface="仿宋" panose="02010609060101010101" pitchFamily="49" charset="-122"/>
              </a:endParaRPr>
            </a:p>
            <a:p>
              <a:pPr lvl="0"/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6 		</a:t>
              </a:r>
              <a:r>
                <a:rPr lang="en-US" dirty="0" err="1">
                  <a:solidFill>
                    <a:srgbClr val="000000"/>
                  </a:solidFill>
                  <a:latin typeface="LMMono9-Regular-Identity-H"/>
                </a:rPr>
                <a:t>cin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 &gt;&gt; score;</a:t>
              </a:r>
              <a:endParaRPr lang="en-US" dirty="0">
                <a:solidFill>
                  <a:srgbClr val="000000"/>
                </a:solidFill>
                <a:latin typeface="LMMono9-Regular-Identity-H"/>
              </a:endParaRPr>
            </a:p>
            <a:p>
              <a:pPr lvl="0"/>
              <a:r>
                <a:rPr lang="en-US" altLang="zh-CN" dirty="0">
                  <a:solidFill>
                    <a:srgbClr val="000000"/>
                  </a:solidFill>
                  <a:latin typeface="LMSans9-Regular-Identity-H"/>
                </a:rPr>
                <a:t>7 		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整型值表达式</a:t>
              </a:r>
              <a:endPara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lvl="0"/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8 		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switch 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(score/10){</a:t>
              </a:r>
              <a:endParaRPr lang="en-US" dirty="0">
                <a:solidFill>
                  <a:srgbClr val="000000"/>
                </a:solidFill>
                <a:latin typeface="LMMono9-Regular-Identity-H"/>
              </a:endParaRPr>
            </a:p>
            <a:p>
              <a:pPr lvl="0"/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9 		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case 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9: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case 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10:</a:t>
              </a:r>
              <a:endParaRPr lang="en-US" dirty="0">
                <a:solidFill>
                  <a:srgbClr val="000000"/>
                </a:solidFill>
                <a:latin typeface="LMMono9-Regular-Identity-H"/>
              </a:endParaRPr>
            </a:p>
            <a:p>
              <a:pPr lvl="0"/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10 			</a:t>
              </a:r>
              <a:r>
                <a:rPr lang="en-US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dirty="0">
                  <a:solidFill>
                    <a:srgbClr val="C08040"/>
                  </a:solidFill>
                  <a:latin typeface="LMMono9-Regular-Identity-H"/>
                </a:rPr>
                <a:t>"A" 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&lt;&lt; </a:t>
              </a:r>
              <a:r>
                <a:rPr lang="en-US" dirty="0" err="1">
                  <a:solidFill>
                    <a:srgbClr val="000000"/>
                  </a:solidFill>
                  <a:latin typeface="LMMono9-Regular-Identity-H"/>
                </a:rPr>
                <a:t>endl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endParaRPr lang="en-US" dirty="0">
                <a:solidFill>
                  <a:srgbClr val="000000"/>
                </a:solidFill>
                <a:latin typeface="LMMono9-Regular-Identity-H"/>
              </a:endParaRPr>
            </a:p>
            <a:p>
              <a:pPr lvl="0"/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11 			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break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endParaRPr lang="en-US" dirty="0">
                <a:solidFill>
                  <a:srgbClr val="000000"/>
                </a:solidFill>
                <a:latin typeface="LMMono9-Regular-Identity-H"/>
              </a:endParaRPr>
            </a:p>
            <a:p>
              <a:pPr lvl="0"/>
              <a:r>
                <a:rPr lang="en-US" altLang="zh-CN" dirty="0">
                  <a:solidFill>
                    <a:srgbClr val="000000"/>
                  </a:solidFill>
                  <a:latin typeface="LMSans9-Regular-Identity-H"/>
                </a:rPr>
                <a:t>12 		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常量标签值后面紧跟冒号</a:t>
              </a:r>
              <a:endPara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lvl="0"/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13 		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case 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8:</a:t>
              </a:r>
              <a:endParaRPr lang="en-US" dirty="0">
                <a:solidFill>
                  <a:srgbClr val="000000"/>
                </a:solidFill>
                <a:latin typeface="LMMono9-Regular-Identity-H"/>
              </a:endParaRPr>
            </a:p>
            <a:p>
              <a:pPr lvl="0"/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14 			</a:t>
              </a:r>
              <a:r>
                <a:rPr lang="en-US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dirty="0">
                  <a:solidFill>
                    <a:srgbClr val="C08040"/>
                  </a:solidFill>
                  <a:latin typeface="LMMono9-Regular-Identity-H"/>
                </a:rPr>
                <a:t>"B" 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&lt;&lt; </a:t>
              </a:r>
              <a:r>
                <a:rPr lang="en-US" dirty="0" err="1">
                  <a:solidFill>
                    <a:srgbClr val="000000"/>
                  </a:solidFill>
                  <a:latin typeface="LMMono9-Regular-Identity-H"/>
                </a:rPr>
                <a:t>endl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endParaRPr lang="en-US" dirty="0">
                <a:solidFill>
                  <a:srgbClr val="000000"/>
                </a:solidFill>
                <a:latin typeface="LMMono9-Regular-Identity-H"/>
              </a:endParaRPr>
            </a:p>
            <a:p>
              <a:pPr lvl="0"/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15 			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break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endParaRPr lang="en-US" dirty="0">
                <a:solidFill>
                  <a:srgbClr val="000000"/>
                </a:solidFill>
                <a:latin typeface="LMMono9-Regular-Identity-H"/>
              </a:endParaRPr>
            </a:p>
            <a:p>
              <a:pPr lvl="0"/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16 		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case 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7:</a:t>
              </a:r>
              <a:endParaRPr lang="en-US" dirty="0">
                <a:solidFill>
                  <a:srgbClr val="000000"/>
                </a:solidFill>
                <a:latin typeface="LMMono9-Regular-Identity-H"/>
              </a:endParaRPr>
            </a:p>
            <a:p>
              <a:pPr lvl="0"/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17 			</a:t>
              </a:r>
              <a:r>
                <a:rPr lang="en-US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dirty="0">
                  <a:solidFill>
                    <a:srgbClr val="C08040"/>
                  </a:solidFill>
                  <a:latin typeface="LMMono9-Regular-Identity-H"/>
                </a:rPr>
                <a:t>"C" 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&lt;&lt; </a:t>
              </a:r>
              <a:r>
                <a:rPr lang="en-US" dirty="0" err="1">
                  <a:solidFill>
                    <a:srgbClr val="000000"/>
                  </a:solidFill>
                  <a:latin typeface="LMMono9-Regular-Identity-H"/>
                </a:rPr>
                <a:t>endl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endParaRPr lang="en-US" dirty="0">
                <a:solidFill>
                  <a:srgbClr val="000000"/>
                </a:solidFill>
                <a:latin typeface="LMMono9-Regular-Identity-H"/>
              </a:endParaRPr>
            </a:p>
            <a:p>
              <a:pPr lvl="0"/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18 			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break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endParaRPr lang="en-US" dirty="0">
                <a:solidFill>
                  <a:srgbClr val="000000"/>
                </a:solidFill>
                <a:latin typeface="LMMono9-Regular-Identity-H"/>
              </a:endParaRPr>
            </a:p>
            <a:p>
              <a:pPr lvl="0"/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19 		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case 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6:</a:t>
              </a:r>
              <a:endParaRPr lang="en-US" dirty="0">
                <a:solidFill>
                  <a:srgbClr val="000000"/>
                </a:solidFill>
                <a:latin typeface="LMMono9-Regular-Identity-H"/>
              </a:endParaRPr>
            </a:p>
            <a:p>
              <a:pPr lvl="0"/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20 			</a:t>
              </a:r>
              <a:r>
                <a:rPr lang="en-US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dirty="0">
                  <a:solidFill>
                    <a:srgbClr val="C08040"/>
                  </a:solidFill>
                  <a:latin typeface="LMMono9-Regular-Identity-H"/>
                </a:rPr>
                <a:t>"D" 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&lt;&lt; </a:t>
              </a:r>
              <a:r>
                <a:rPr lang="en-US" dirty="0" err="1">
                  <a:solidFill>
                    <a:srgbClr val="000000"/>
                  </a:solidFill>
                  <a:latin typeface="LMMono9-Regular-Identity-H"/>
                </a:rPr>
                <a:t>endl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endParaRPr lang="en-US" dirty="0">
                <a:solidFill>
                  <a:srgbClr val="000000"/>
                </a:solidFill>
                <a:latin typeface="LMMono9-Regular-Identity-H"/>
              </a:endParaRPr>
            </a:p>
            <a:p>
              <a:pPr lvl="0"/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21 			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break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endParaRPr lang="en-US" dirty="0">
                <a:solidFill>
                  <a:srgbClr val="000000"/>
                </a:solidFill>
                <a:latin typeface="LMMono9-Regular-Identity-H"/>
              </a:endParaRPr>
            </a:p>
            <a:p>
              <a:pPr lvl="0"/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22 		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default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:</a:t>
              </a:r>
              <a:endParaRPr lang="en-US" dirty="0">
                <a:solidFill>
                  <a:srgbClr val="000000"/>
                </a:solidFill>
                <a:latin typeface="LMMono9-Regular-Identity-H"/>
              </a:endParaRPr>
            </a:p>
            <a:p>
              <a:pPr lvl="0"/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23 			</a:t>
              </a:r>
              <a:r>
                <a:rPr lang="en-US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dirty="0">
                  <a:solidFill>
                    <a:srgbClr val="C08040"/>
                  </a:solidFill>
                  <a:latin typeface="LMMono9-Regular-Identity-H"/>
                </a:rPr>
                <a:t>"F" 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&lt;&lt; </a:t>
              </a:r>
              <a:r>
                <a:rPr lang="en-US" dirty="0" err="1">
                  <a:solidFill>
                    <a:srgbClr val="000000"/>
                  </a:solidFill>
                  <a:latin typeface="LMMono9-Regular-Identity-H"/>
                </a:rPr>
                <a:t>endl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endParaRPr lang="en-US" dirty="0">
                <a:solidFill>
                  <a:srgbClr val="000000"/>
                </a:solidFill>
                <a:latin typeface="LMMono9-Regular-Identity-H"/>
              </a:endParaRPr>
            </a:p>
            <a:p>
              <a:pPr lvl="0"/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24 			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break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endParaRPr lang="en-US" dirty="0">
                <a:solidFill>
                  <a:srgbClr val="000000"/>
                </a:solidFill>
                <a:latin typeface="LMMono9-Regular-Identity-H"/>
              </a:endParaRPr>
            </a:p>
            <a:p>
              <a:pPr lvl="0"/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25 		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}</a:t>
              </a:r>
              <a:endParaRPr lang="en-US" dirty="0">
                <a:solidFill>
                  <a:srgbClr val="000000"/>
                </a:solidFill>
                <a:latin typeface="LMMono9-Regular-Identity-H"/>
              </a:endParaRPr>
            </a:p>
            <a:p>
              <a:pPr lvl="0"/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26 		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return 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0;</a:t>
              </a:r>
              <a:endParaRPr lang="en-US" dirty="0">
                <a:solidFill>
                  <a:srgbClr val="000000"/>
                </a:solidFill>
                <a:latin typeface="LMMono9-Regular-Identity-H"/>
              </a:endParaRPr>
            </a:p>
            <a:p>
              <a:pPr lvl="0"/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27 	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}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分支结构</a:t>
            </a:r>
            <a:r>
              <a:rPr lang="en-US" altLang="zh-CN" sz="1800" dirty="0"/>
              <a:t>—switch </a:t>
            </a:r>
            <a:r>
              <a:rPr lang="zh-CN" altLang="en-US" sz="1800" dirty="0"/>
              <a:t>语句</a:t>
            </a:r>
            <a:endParaRPr 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219974" y="1177504"/>
            <a:ext cx="8704052" cy="1390226"/>
            <a:chOff x="219974" y="2046184"/>
            <a:chExt cx="8704052" cy="1390226"/>
          </a:xfrm>
        </p:grpSpPr>
        <p:sp>
          <p:nvSpPr>
            <p:cNvPr id="12" name="矩形: 圆顶角 11"/>
            <p:cNvSpPr/>
            <p:nvPr/>
          </p:nvSpPr>
          <p:spPr>
            <a:xfrm>
              <a:off x="219974" y="2046184"/>
              <a:ext cx="8704052" cy="466896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94B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zh-CN" altLang="en-US" sz="2000">
                  <a:solidFill>
                    <a:prstClr val="white"/>
                  </a:solidFill>
                </a:rPr>
                <a:t>三种循环结构：</a:t>
              </a:r>
              <a:endParaRPr lang="zh-CN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3" name="矩形: 圆角 17"/>
            <p:cNvSpPr/>
            <p:nvPr/>
          </p:nvSpPr>
          <p:spPr>
            <a:xfrm>
              <a:off x="219974" y="2513080"/>
              <a:ext cx="8704052" cy="923330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F4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 anchorCtr="0">
              <a:spAutoFit/>
            </a:bodyPr>
            <a:lstStyle/>
            <a:p>
              <a:pPr marL="285750" lvl="0" indent="-285750">
                <a:buClr>
                  <a:srgbClr val="3333B2"/>
                </a:buClr>
                <a:buFontTx/>
                <a:buChar char="●"/>
              </a:pPr>
              <a:r>
                <a:rPr lang="en-US">
                  <a:solidFill>
                    <a:srgbClr val="0000FF"/>
                  </a:solidFill>
                  <a:latin typeface="Consolas" panose="020B0609020204030204" pitchFamily="49" charset="0"/>
                </a:rPr>
                <a:t>while</a:t>
              </a:r>
              <a:r>
                <a:rPr lang="zh-CN" altLang="en-US">
                  <a:solidFill>
                    <a:srgbClr val="000000"/>
                  </a:solidFill>
                  <a:latin typeface="MicrosoftYaHei"/>
                </a:rPr>
                <a:t>语句</a:t>
              </a:r>
              <a:endParaRPr lang="zh-CN" altLang="en-US">
                <a:solidFill>
                  <a:srgbClr val="000000"/>
                </a:solidFill>
                <a:latin typeface="MicrosoftYaHei"/>
              </a:endParaRPr>
            </a:p>
            <a:p>
              <a:pPr marL="285750" lvl="0" indent="-285750">
                <a:buClr>
                  <a:srgbClr val="3333B2"/>
                </a:buClr>
                <a:buFontTx/>
                <a:buChar char="●"/>
              </a:pPr>
              <a:r>
                <a:rPr lang="en-US">
                  <a:solidFill>
                    <a:srgbClr val="0000FF"/>
                  </a:solidFill>
                  <a:latin typeface="Consolas" panose="020B0609020204030204" pitchFamily="49" charset="0"/>
                </a:rPr>
                <a:t>do while</a:t>
              </a:r>
              <a:r>
                <a:rPr lang="zh-CN" altLang="en-US">
                  <a:solidFill>
                    <a:srgbClr val="000000"/>
                  </a:solidFill>
                  <a:latin typeface="MicrosoftYaHei"/>
                </a:rPr>
                <a:t>语句</a:t>
              </a:r>
              <a:endParaRPr lang="zh-CN" altLang="en-US">
                <a:solidFill>
                  <a:srgbClr val="000000"/>
                </a:solidFill>
                <a:latin typeface="MicrosoftYaHei"/>
              </a:endParaRPr>
            </a:p>
            <a:p>
              <a:pPr marL="285750" lvl="0" indent="-285750">
                <a:buClr>
                  <a:srgbClr val="3333B2"/>
                </a:buClr>
                <a:buFontTx/>
                <a:buChar char="●"/>
              </a:pPr>
              <a:r>
                <a:rPr lang="en-US">
                  <a:solidFill>
                    <a:srgbClr val="0000FF"/>
                  </a:solidFill>
                  <a:latin typeface="Consolas" panose="020B0609020204030204" pitchFamily="49" charset="0"/>
                </a:rPr>
                <a:t>for</a:t>
              </a:r>
              <a:r>
                <a:rPr lang="en-US">
                  <a:solidFill>
                    <a:srgbClr val="0000FF"/>
                  </a:solidFill>
                  <a:latin typeface="LMMono10-Regular-Identity-H"/>
                </a:rPr>
                <a:t> </a:t>
              </a:r>
              <a:r>
                <a:rPr lang="zh-CN" altLang="en-US">
                  <a:solidFill>
                    <a:srgbClr val="000000"/>
                  </a:solidFill>
                  <a:latin typeface="MicrosoftYaHei"/>
                </a:rPr>
                <a:t>语句</a:t>
              </a:r>
              <a:endParaRPr lang="en-US" altLang="zh-CN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</a:t>
            </a:r>
            <a:r>
              <a:rPr lang="zh-CN" altLang="en-US" dirty="0"/>
              <a:t>循环结构</a:t>
            </a:r>
            <a:endParaRPr 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219974" y="2732957"/>
            <a:ext cx="3878201" cy="1392086"/>
            <a:chOff x="219974" y="2044324"/>
            <a:chExt cx="8704052" cy="1392086"/>
          </a:xfrm>
        </p:grpSpPr>
        <p:sp>
          <p:nvSpPr>
            <p:cNvPr id="12" name="矩形: 圆顶角 11"/>
            <p:cNvSpPr/>
            <p:nvPr/>
          </p:nvSpPr>
          <p:spPr>
            <a:xfrm>
              <a:off x="219974" y="2044324"/>
              <a:ext cx="8704052" cy="466896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2000">
                  <a:solidFill>
                    <a:prstClr val="white"/>
                  </a:solidFill>
                </a:rPr>
                <a:t>while </a:t>
              </a:r>
              <a:r>
                <a:rPr lang="zh-CN" altLang="en-US" sz="2000">
                  <a:solidFill>
                    <a:prstClr val="white"/>
                  </a:solidFill>
                </a:rPr>
                <a:t>语句语法格式</a:t>
              </a:r>
              <a:endParaRPr lang="zh-CN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3" name="矩形: 圆角 17"/>
            <p:cNvSpPr/>
            <p:nvPr/>
          </p:nvSpPr>
          <p:spPr>
            <a:xfrm>
              <a:off x="219974" y="2513080"/>
              <a:ext cx="8704052" cy="923330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lvl="0"/>
              <a:r>
                <a:rPr lang="en-US">
                  <a:solidFill>
                    <a:srgbClr val="0000FF"/>
                  </a:solidFill>
                  <a:latin typeface="Consolas" panose="020B0609020204030204" pitchFamily="49" charset="0"/>
                </a:rPr>
                <a:t>while</a:t>
              </a:r>
              <a:r>
                <a:rPr lang="en-US">
                  <a:solidFill>
                    <a:srgbClr val="000000"/>
                  </a:solidFill>
                  <a:latin typeface="Consolas" panose="020B0609020204030204" pitchFamily="49" charset="0"/>
                </a:rPr>
                <a:t> (expr) { </a:t>
              </a:r>
              <a:r>
                <a:rPr lang="en-US">
                  <a:solidFill>
                    <a:srgbClr val="008000"/>
                  </a:solidFill>
                  <a:latin typeface="Consolas" panose="020B0609020204030204" pitchFamily="49" charset="0"/>
                </a:rPr>
                <a:t>//</a:t>
              </a:r>
              <a:r>
                <a:rPr lang="zh-CN" altLang="en-US">
                  <a:solidFill>
                    <a:srgbClr val="008000"/>
                  </a:solidFill>
                  <a:latin typeface="Consolas" panose="020B0609020204030204" pitchFamily="49" charset="0"/>
                </a:rPr>
                <a:t>条件表达式</a:t>
              </a:r>
              <a:endParaRPr lang="zh-CN" altLang="en-US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0"/>
              <a:r>
                <a:rPr lang="en-US">
                  <a:solidFill>
                    <a:srgbClr val="000000"/>
                  </a:solidFill>
                  <a:latin typeface="Consolas" panose="020B0609020204030204" pitchFamily="49" charset="0"/>
                </a:rPr>
                <a:t>	statement; </a:t>
              </a:r>
              <a:r>
                <a:rPr lang="en-US">
                  <a:solidFill>
                    <a:srgbClr val="008000"/>
                  </a:solidFill>
                  <a:latin typeface="Consolas" panose="020B0609020204030204" pitchFamily="49" charset="0"/>
                </a:rPr>
                <a:t>//</a:t>
              </a:r>
              <a:r>
                <a:rPr lang="zh-CN" altLang="en-US">
                  <a:solidFill>
                    <a:srgbClr val="008000"/>
                  </a:solidFill>
                  <a:latin typeface="Consolas" panose="020B0609020204030204" pitchFamily="49" charset="0"/>
                </a:rPr>
                <a:t>循环体语句</a:t>
              </a:r>
              <a:endParaRPr lang="zh-CN" altLang="en-US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0"/>
              <a:r>
                <a:rPr lang="en-US" altLang="zh-CN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n-US" altLang="zh-CN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</a:t>
            </a:r>
            <a:r>
              <a:rPr lang="zh-CN" altLang="en-US" dirty="0"/>
              <a:t>循环结构</a:t>
            </a:r>
            <a:r>
              <a:rPr lang="en-US" altLang="zh-CN" sz="1800" dirty="0"/>
              <a:t>—while </a:t>
            </a:r>
            <a:r>
              <a:rPr lang="zh-CN" altLang="en-US" sz="1800" dirty="0"/>
              <a:t>语句</a:t>
            </a:r>
            <a:endParaRPr 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88967" y="1338349"/>
            <a:ext cx="4537130" cy="4181302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</a:t>
            </a:r>
            <a:r>
              <a:rPr lang="zh-CN" altLang="en-US" dirty="0"/>
              <a:t>循环结构</a:t>
            </a:r>
            <a:r>
              <a:rPr lang="en-US" altLang="zh-CN" sz="1800" dirty="0"/>
              <a:t>—while </a:t>
            </a:r>
            <a:r>
              <a:rPr lang="zh-CN" altLang="en-US" sz="1800" dirty="0"/>
              <a:t>语句</a:t>
            </a:r>
            <a:endParaRPr 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219974" y="1175644"/>
            <a:ext cx="8707895" cy="2775220"/>
            <a:chOff x="219974" y="2044324"/>
            <a:chExt cx="8707895" cy="2775220"/>
          </a:xfrm>
        </p:grpSpPr>
        <p:sp>
          <p:nvSpPr>
            <p:cNvPr id="9" name="矩形: 圆顶角 8"/>
            <p:cNvSpPr/>
            <p:nvPr/>
          </p:nvSpPr>
          <p:spPr>
            <a:xfrm>
              <a:off x="219974" y="2044324"/>
              <a:ext cx="8704052" cy="466896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zh-CN" altLang="en-US" sz="2000">
                  <a:solidFill>
                    <a:prstClr val="white"/>
                  </a:solidFill>
                </a:rPr>
                <a:t>练习：</a:t>
              </a:r>
              <a:endParaRPr lang="zh-CN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0" name="矩形: 圆角 17"/>
            <p:cNvSpPr/>
            <p:nvPr/>
          </p:nvSpPr>
          <p:spPr>
            <a:xfrm>
              <a:off x="223817" y="2511220"/>
              <a:ext cx="8704052" cy="2308324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 anchorCtr="0">
              <a:spAutoFit/>
            </a:bodyPr>
            <a:lstStyle/>
            <a:p>
              <a:pPr lvl="0"/>
              <a:r>
                <a:rPr lang="zh-CN" altLang="en-US">
                  <a:solidFill>
                    <a:prstClr val="black"/>
                  </a:solidFill>
                </a:rPr>
                <a:t>下面程序段的运行结果是（）</a:t>
              </a:r>
              <a:endParaRPr lang="en-US" altLang="zh-CN">
                <a:solidFill>
                  <a:prstClr val="black"/>
                </a:solidFill>
              </a:endParaRPr>
            </a:p>
            <a:p>
              <a:pPr lvl="1"/>
              <a:r>
                <a:rPr lang="es-ES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s-ES">
                  <a:solidFill>
                    <a:srgbClr val="000000"/>
                  </a:solidFill>
                  <a:latin typeface="Consolas" panose="020B0609020204030204" pitchFamily="49" charset="0"/>
                </a:rPr>
                <a:t> x = </a:t>
              </a:r>
              <a:r>
                <a:rPr lang="es-ES">
                  <a:solidFill>
                    <a:srgbClr val="09885A"/>
                  </a:solidFill>
                  <a:latin typeface="Consolas" panose="020B0609020204030204" pitchFamily="49" charset="0"/>
                </a:rPr>
                <a:t>0</a:t>
              </a:r>
              <a:r>
                <a:rPr lang="es-ES">
                  <a:solidFill>
                    <a:srgbClr val="000000"/>
                  </a:solidFill>
                  <a:latin typeface="Consolas" panose="020B0609020204030204" pitchFamily="49" charset="0"/>
                </a:rPr>
                <a:t>, y = </a:t>
              </a:r>
              <a:r>
                <a:rPr lang="es-ES">
                  <a:solidFill>
                    <a:srgbClr val="09885A"/>
                  </a:solidFill>
                  <a:latin typeface="Consolas" panose="020B0609020204030204" pitchFamily="49" charset="0"/>
                </a:rPr>
                <a:t>0</a:t>
              </a:r>
              <a:r>
                <a:rPr lang="es-ES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endParaRPr lang="es-ES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1"/>
              <a:r>
                <a:rPr lang="es-ES">
                  <a:solidFill>
                    <a:srgbClr val="0000FF"/>
                  </a:solidFill>
                  <a:latin typeface="Consolas" panose="020B0609020204030204" pitchFamily="49" charset="0"/>
                </a:rPr>
                <a:t>while</a:t>
              </a:r>
              <a:r>
                <a:rPr lang="es-ES">
                  <a:solidFill>
                    <a:srgbClr val="000000"/>
                  </a:solidFill>
                  <a:latin typeface="Consolas" panose="020B0609020204030204" pitchFamily="49" charset="0"/>
                </a:rPr>
                <a:t> (x &lt; </a:t>
              </a:r>
              <a:r>
                <a:rPr lang="es-ES">
                  <a:solidFill>
                    <a:srgbClr val="09885A"/>
                  </a:solidFill>
                  <a:latin typeface="Consolas" panose="020B0609020204030204" pitchFamily="49" charset="0"/>
                </a:rPr>
                <a:t>15</a:t>
              </a:r>
              <a:r>
                <a:rPr lang="es-ES">
                  <a:solidFill>
                    <a:srgbClr val="000000"/>
                  </a:solidFill>
                  <a:latin typeface="Consolas" panose="020B0609020204030204" pitchFamily="49" charset="0"/>
                </a:rPr>
                <a:t>) {</a:t>
              </a:r>
              <a:endParaRPr lang="es-ES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2"/>
              <a:r>
                <a:rPr lang="es-ES">
                  <a:solidFill>
                    <a:srgbClr val="000000"/>
                  </a:solidFill>
                  <a:latin typeface="Consolas" panose="020B0609020204030204" pitchFamily="49" charset="0"/>
                </a:rPr>
                <a:t>++y;</a:t>
              </a:r>
              <a:endParaRPr lang="es-ES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2"/>
              <a:r>
                <a:rPr lang="es-ES">
                  <a:solidFill>
                    <a:srgbClr val="000000"/>
                  </a:solidFill>
                  <a:latin typeface="Consolas" panose="020B0609020204030204" pitchFamily="49" charset="0"/>
                </a:rPr>
                <a:t>x += </a:t>
              </a:r>
              <a:r>
                <a:rPr lang="es-ES">
                  <a:solidFill>
                    <a:srgbClr val="09885A"/>
                  </a:solidFill>
                  <a:latin typeface="Consolas" panose="020B0609020204030204" pitchFamily="49" charset="0"/>
                </a:rPr>
                <a:t>1</a:t>
              </a:r>
              <a:r>
                <a:rPr lang="es-ES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endParaRPr lang="es-ES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1"/>
              <a:r>
                <a:rPr lang="es-ES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s-ES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1"/>
              <a:r>
                <a:rPr lang="es-ES">
                  <a:solidFill>
                    <a:srgbClr val="000000"/>
                  </a:solidFill>
                  <a:latin typeface="Consolas" panose="020B0609020204030204" pitchFamily="49" charset="0"/>
                </a:rPr>
                <a:t>cout &lt;&lt; y &lt;&lt; endl;</a:t>
              </a:r>
              <a:endParaRPr lang="es-ES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1"/>
              <a:endParaRPr lang="es-E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714895" y="3581532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答案：</a:t>
            </a:r>
            <a:r>
              <a:rPr lang="en-US" altLang="zh-CN" dirty="0">
                <a:latin typeface="LMMono10-Regular-Identity-H"/>
                <a:ea typeface="仿宋" panose="02010609060101010101" pitchFamily="49" charset="-122"/>
              </a:rPr>
              <a:t>15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</a:t>
            </a:r>
            <a:r>
              <a:rPr lang="zh-CN" altLang="en-US" dirty="0"/>
              <a:t>循环结构</a:t>
            </a:r>
            <a:r>
              <a:rPr lang="en-US" altLang="zh-CN" sz="1800" dirty="0"/>
              <a:t>—while </a:t>
            </a:r>
            <a:r>
              <a:rPr lang="zh-CN" altLang="en-US" sz="1800" dirty="0"/>
              <a:t>语句</a:t>
            </a:r>
            <a:endParaRPr 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219974" y="1175644"/>
            <a:ext cx="8707895" cy="1910689"/>
            <a:chOff x="219974" y="2044324"/>
            <a:chExt cx="8707895" cy="1910689"/>
          </a:xfrm>
        </p:grpSpPr>
        <p:sp>
          <p:nvSpPr>
            <p:cNvPr id="9" name="矩形: 圆顶角 8"/>
            <p:cNvSpPr/>
            <p:nvPr/>
          </p:nvSpPr>
          <p:spPr>
            <a:xfrm>
              <a:off x="219974" y="2044324"/>
              <a:ext cx="8704052" cy="466896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zh-CN" altLang="en-US" sz="2000">
                  <a:solidFill>
                    <a:prstClr val="white"/>
                  </a:solidFill>
                </a:rPr>
                <a:t>例</a:t>
              </a:r>
              <a:r>
                <a:rPr lang="en-US" altLang="zh-CN" sz="2000">
                  <a:solidFill>
                    <a:prstClr val="white"/>
                  </a:solidFill>
                </a:rPr>
                <a:t>3.4</a:t>
              </a:r>
              <a:r>
                <a:rPr lang="zh-CN" altLang="en-US" sz="2000">
                  <a:solidFill>
                    <a:prstClr val="white"/>
                  </a:solidFill>
                </a:rPr>
                <a:t>：</a:t>
              </a:r>
              <a:endParaRPr lang="zh-CN" altLang="en-US" sz="2800" dirty="0">
                <a:solidFill>
                  <a:prstClr val="white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矩形: 圆角 17">
                  <a:extLst>
                    <a:ext uri="{FF2B5EF4-FFF2-40B4-BE49-F238E27FC236}">
                      <ele attr="{D414524C-9922-4215-A258-AEA6DA962B65}"/>
                    </a:ext>
                  </a:extLst>
                </p:cNvPr>
                <p:cNvSpPr/>
                <p:nvPr/>
              </p:nvSpPr>
              <p:spPr>
                <a:xfrm>
                  <a:off x="223817" y="2511220"/>
                  <a:ext cx="8704052" cy="1443793"/>
                </a:xfrm>
                <a:custGeom>
                  <a:avLst/>
                  <a:gdLst>
                    <a:gd name="connsiteX0" fmla="*/ 0 w 8704052"/>
                    <a:gd name="connsiteY0" fmla="*/ 149608 h 2074717"/>
                    <a:gd name="connsiteX1" fmla="*/ 149608 w 8704052"/>
                    <a:gd name="connsiteY1" fmla="*/ 0 h 2074717"/>
                    <a:gd name="connsiteX2" fmla="*/ 8554444 w 8704052"/>
                    <a:gd name="connsiteY2" fmla="*/ 0 h 2074717"/>
                    <a:gd name="connsiteX3" fmla="*/ 8704052 w 8704052"/>
                    <a:gd name="connsiteY3" fmla="*/ 149608 h 2074717"/>
                    <a:gd name="connsiteX4" fmla="*/ 8704052 w 8704052"/>
                    <a:gd name="connsiteY4" fmla="*/ 1925109 h 2074717"/>
                    <a:gd name="connsiteX5" fmla="*/ 8554444 w 8704052"/>
                    <a:gd name="connsiteY5" fmla="*/ 2074717 h 2074717"/>
                    <a:gd name="connsiteX6" fmla="*/ 149608 w 8704052"/>
                    <a:gd name="connsiteY6" fmla="*/ 2074717 h 2074717"/>
                    <a:gd name="connsiteX7" fmla="*/ 0 w 8704052"/>
                    <a:gd name="connsiteY7" fmla="*/ 1925109 h 2074717"/>
                    <a:gd name="connsiteX8" fmla="*/ 0 w 8704052"/>
                    <a:gd name="connsiteY8" fmla="*/ 149608 h 2074717"/>
                    <a:gd name="connsiteX0" fmla="*/ 0 w 8704052"/>
                    <a:gd name="connsiteY0" fmla="*/ 195256 h 2120365"/>
                    <a:gd name="connsiteX1" fmla="*/ 8554444 w 8704052"/>
                    <a:gd name="connsiteY1" fmla="*/ 45648 h 2120365"/>
                    <a:gd name="connsiteX2" fmla="*/ 8704052 w 8704052"/>
                    <a:gd name="connsiteY2" fmla="*/ 195256 h 2120365"/>
                    <a:gd name="connsiteX3" fmla="*/ 8704052 w 8704052"/>
                    <a:gd name="connsiteY3" fmla="*/ 1970757 h 2120365"/>
                    <a:gd name="connsiteX4" fmla="*/ 8554444 w 8704052"/>
                    <a:gd name="connsiteY4" fmla="*/ 2120365 h 2120365"/>
                    <a:gd name="connsiteX5" fmla="*/ 149608 w 8704052"/>
                    <a:gd name="connsiteY5" fmla="*/ 2120365 h 2120365"/>
                    <a:gd name="connsiteX6" fmla="*/ 0 w 8704052"/>
                    <a:gd name="connsiteY6" fmla="*/ 1970757 h 2120365"/>
                    <a:gd name="connsiteX7" fmla="*/ 0 w 8704052"/>
                    <a:gd name="connsiteY7" fmla="*/ 195256 h 2120365"/>
                    <a:gd name="connsiteX0" fmla="*/ 0 w 8704052"/>
                    <a:gd name="connsiteY0" fmla="*/ 140268 h 2224127"/>
                    <a:gd name="connsiteX1" fmla="*/ 8554444 w 8704052"/>
                    <a:gd name="connsiteY1" fmla="*/ 149410 h 2224127"/>
                    <a:gd name="connsiteX2" fmla="*/ 8704052 w 8704052"/>
                    <a:gd name="connsiteY2" fmla="*/ 299018 h 2224127"/>
                    <a:gd name="connsiteX3" fmla="*/ 8704052 w 8704052"/>
                    <a:gd name="connsiteY3" fmla="*/ 2074519 h 2224127"/>
                    <a:gd name="connsiteX4" fmla="*/ 8554444 w 8704052"/>
                    <a:gd name="connsiteY4" fmla="*/ 2224127 h 2224127"/>
                    <a:gd name="connsiteX5" fmla="*/ 149608 w 8704052"/>
                    <a:gd name="connsiteY5" fmla="*/ 2224127 h 2224127"/>
                    <a:gd name="connsiteX6" fmla="*/ 0 w 8704052"/>
                    <a:gd name="connsiteY6" fmla="*/ 2074519 h 2224127"/>
                    <a:gd name="connsiteX7" fmla="*/ 0 w 8704052"/>
                    <a:gd name="connsiteY7" fmla="*/ 140268 h 2224127"/>
                    <a:gd name="connsiteX0" fmla="*/ 0 w 8704052"/>
                    <a:gd name="connsiteY0" fmla="*/ 0 h 2083859"/>
                    <a:gd name="connsiteX1" fmla="*/ 8554444 w 8704052"/>
                    <a:gd name="connsiteY1" fmla="*/ 9142 h 2083859"/>
                    <a:gd name="connsiteX2" fmla="*/ 8704052 w 8704052"/>
                    <a:gd name="connsiteY2" fmla="*/ 158750 h 2083859"/>
                    <a:gd name="connsiteX3" fmla="*/ 8704052 w 8704052"/>
                    <a:gd name="connsiteY3" fmla="*/ 1934251 h 2083859"/>
                    <a:gd name="connsiteX4" fmla="*/ 8554444 w 8704052"/>
                    <a:gd name="connsiteY4" fmla="*/ 2083859 h 2083859"/>
                    <a:gd name="connsiteX5" fmla="*/ 149608 w 8704052"/>
                    <a:gd name="connsiteY5" fmla="*/ 2083859 h 2083859"/>
                    <a:gd name="connsiteX6" fmla="*/ 0 w 8704052"/>
                    <a:gd name="connsiteY6" fmla="*/ 1934251 h 2083859"/>
                    <a:gd name="connsiteX7" fmla="*/ 0 w 8704052"/>
                    <a:gd name="connsiteY7" fmla="*/ 0 h 2083859"/>
                    <a:gd name="connsiteX0" fmla="*/ 0 w 8704052"/>
                    <a:gd name="connsiteY0" fmla="*/ 0 h 2083859"/>
                    <a:gd name="connsiteX1" fmla="*/ 8704052 w 8704052"/>
                    <a:gd name="connsiteY1" fmla="*/ 158750 h 2083859"/>
                    <a:gd name="connsiteX2" fmla="*/ 8704052 w 8704052"/>
                    <a:gd name="connsiteY2" fmla="*/ 1934251 h 2083859"/>
                    <a:gd name="connsiteX3" fmla="*/ 8554444 w 8704052"/>
                    <a:gd name="connsiteY3" fmla="*/ 2083859 h 2083859"/>
                    <a:gd name="connsiteX4" fmla="*/ 149608 w 8704052"/>
                    <a:gd name="connsiteY4" fmla="*/ 2083859 h 2083859"/>
                    <a:gd name="connsiteX5" fmla="*/ 0 w 8704052"/>
                    <a:gd name="connsiteY5" fmla="*/ 1934251 h 2083859"/>
                    <a:gd name="connsiteX6" fmla="*/ 0 w 8704052"/>
                    <a:gd name="connsiteY6" fmla="*/ 0 h 2083859"/>
                    <a:gd name="connsiteX0" fmla="*/ 0 w 8704052"/>
                    <a:gd name="connsiteY0" fmla="*/ 0 h 2083859"/>
                    <a:gd name="connsiteX1" fmla="*/ 8704052 w 8704052"/>
                    <a:gd name="connsiteY1" fmla="*/ 19050 h 2083859"/>
                    <a:gd name="connsiteX2" fmla="*/ 8704052 w 8704052"/>
                    <a:gd name="connsiteY2" fmla="*/ 1934251 h 2083859"/>
                    <a:gd name="connsiteX3" fmla="*/ 8554444 w 8704052"/>
                    <a:gd name="connsiteY3" fmla="*/ 2083859 h 2083859"/>
                    <a:gd name="connsiteX4" fmla="*/ 149608 w 8704052"/>
                    <a:gd name="connsiteY4" fmla="*/ 2083859 h 2083859"/>
                    <a:gd name="connsiteX5" fmla="*/ 0 w 8704052"/>
                    <a:gd name="connsiteY5" fmla="*/ 1934251 h 2083859"/>
                    <a:gd name="connsiteX6" fmla="*/ 0 w 8704052"/>
                    <a:gd name="connsiteY6" fmla="*/ 0 h 2083859"/>
                    <a:gd name="connsiteX0" fmla="*/ 0 w 8704052"/>
                    <a:gd name="connsiteY0" fmla="*/ 0 h 2083859"/>
                    <a:gd name="connsiteX1" fmla="*/ 8699290 w 8704052"/>
                    <a:gd name="connsiteY1" fmla="*/ 4763 h 2083859"/>
                    <a:gd name="connsiteX2" fmla="*/ 8704052 w 8704052"/>
                    <a:gd name="connsiteY2" fmla="*/ 1934251 h 2083859"/>
                    <a:gd name="connsiteX3" fmla="*/ 8554444 w 8704052"/>
                    <a:gd name="connsiteY3" fmla="*/ 2083859 h 2083859"/>
                    <a:gd name="connsiteX4" fmla="*/ 149608 w 8704052"/>
                    <a:gd name="connsiteY4" fmla="*/ 2083859 h 2083859"/>
                    <a:gd name="connsiteX5" fmla="*/ 0 w 8704052"/>
                    <a:gd name="connsiteY5" fmla="*/ 1934251 h 2083859"/>
                    <a:gd name="connsiteX6" fmla="*/ 0 w 8704052"/>
                    <a:gd name="connsiteY6" fmla="*/ 0 h 20838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704052" h="2083859">
                      <a:moveTo>
                        <a:pt x="0" y="0"/>
                      </a:moveTo>
                      <a:lnTo>
                        <a:pt x="8699290" y="4763"/>
                      </a:lnTo>
                      <a:cubicBezTo>
                        <a:pt x="8700877" y="647926"/>
                        <a:pt x="8702465" y="1291088"/>
                        <a:pt x="8704052" y="1934251"/>
                      </a:cubicBezTo>
                      <a:cubicBezTo>
                        <a:pt x="8704052" y="2016877"/>
                        <a:pt x="8637070" y="2083859"/>
                        <a:pt x="8554444" y="2083859"/>
                      </a:cubicBezTo>
                      <a:lnTo>
                        <a:pt x="149608" y="2083859"/>
                      </a:lnTo>
                      <a:cubicBezTo>
                        <a:pt x="66982" y="2083859"/>
                        <a:pt x="0" y="2016877"/>
                        <a:pt x="0" y="193425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FE5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numCol="1" rtlCol="0" anchor="t" anchorCtr="0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tx1"/>
                      </a:solidFill>
                    </a:rPr>
                    <a:t>根据以下公式利用迭代法求</a:t>
                  </a:r>
                  <a14:m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</a:rPr>
                    <a:t>的近似值，最后一项小于或等于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1.0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−10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</a:rPr>
                    <a:t>时停止。</a:t>
                  </a:r>
                  <a:endParaRPr lang="en-US" altLang="zh-CN" dirty="0">
                    <a:solidFill>
                      <a:schemeClr val="tx1"/>
                    </a:solidFill>
                  </a:endParaRPr>
                </a:p>
                <a:p>
                  <a:pPr lvl="1"/>
                  <a:endParaRPr lang="en-US" dirty="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  <a:p>
                  <a:pPr lvl="1"/>
                  <a:endParaRPr lang="en-US" dirty="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=1+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oMath>
                    </m:oMathPara>
                  </a14:m>
                  <a:endParaRPr lang="en-US" b="0" dirty="0">
                    <a:solidFill>
                      <a:schemeClr val="tx1"/>
                    </a:solidFill>
                    <a:latin typeface="Consolas" panose="020B0609020204030204" pitchFamily="49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0" name="矩形: 圆角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817" y="2511220"/>
                  <a:ext cx="8704052" cy="1443793"/>
                </a:xfrm>
                <a:custGeom>
                  <a:avLst/>
                  <a:gdLst>
                    <a:gd name="connsiteX0" fmla="*/ 0 w 8704052"/>
                    <a:gd name="connsiteY0" fmla="*/ 149608 h 2074717"/>
                    <a:gd name="connsiteX1" fmla="*/ 149608 w 8704052"/>
                    <a:gd name="connsiteY1" fmla="*/ 0 h 2074717"/>
                    <a:gd name="connsiteX2" fmla="*/ 8554444 w 8704052"/>
                    <a:gd name="connsiteY2" fmla="*/ 0 h 2074717"/>
                    <a:gd name="connsiteX3" fmla="*/ 8704052 w 8704052"/>
                    <a:gd name="connsiteY3" fmla="*/ 149608 h 2074717"/>
                    <a:gd name="connsiteX4" fmla="*/ 8704052 w 8704052"/>
                    <a:gd name="connsiteY4" fmla="*/ 1925109 h 2074717"/>
                    <a:gd name="connsiteX5" fmla="*/ 8554444 w 8704052"/>
                    <a:gd name="connsiteY5" fmla="*/ 2074717 h 2074717"/>
                    <a:gd name="connsiteX6" fmla="*/ 149608 w 8704052"/>
                    <a:gd name="connsiteY6" fmla="*/ 2074717 h 2074717"/>
                    <a:gd name="connsiteX7" fmla="*/ 0 w 8704052"/>
                    <a:gd name="connsiteY7" fmla="*/ 1925109 h 2074717"/>
                    <a:gd name="connsiteX8" fmla="*/ 0 w 8704052"/>
                    <a:gd name="connsiteY8" fmla="*/ 149608 h 2074717"/>
                    <a:gd name="connsiteX0-1" fmla="*/ 0 w 8704052"/>
                    <a:gd name="connsiteY0-2" fmla="*/ 195256 h 2120365"/>
                    <a:gd name="connsiteX1-3" fmla="*/ 8554444 w 8704052"/>
                    <a:gd name="connsiteY1-4" fmla="*/ 45648 h 2120365"/>
                    <a:gd name="connsiteX2-5" fmla="*/ 8704052 w 8704052"/>
                    <a:gd name="connsiteY2-6" fmla="*/ 195256 h 2120365"/>
                    <a:gd name="connsiteX3-7" fmla="*/ 8704052 w 8704052"/>
                    <a:gd name="connsiteY3-8" fmla="*/ 1970757 h 2120365"/>
                    <a:gd name="connsiteX4-9" fmla="*/ 8554444 w 8704052"/>
                    <a:gd name="connsiteY4-10" fmla="*/ 2120365 h 2120365"/>
                    <a:gd name="connsiteX5-11" fmla="*/ 149608 w 8704052"/>
                    <a:gd name="connsiteY5-12" fmla="*/ 2120365 h 2120365"/>
                    <a:gd name="connsiteX6-13" fmla="*/ 0 w 8704052"/>
                    <a:gd name="connsiteY6-14" fmla="*/ 1970757 h 2120365"/>
                    <a:gd name="connsiteX7-15" fmla="*/ 0 w 8704052"/>
                    <a:gd name="connsiteY7-16" fmla="*/ 195256 h 2120365"/>
                    <a:gd name="connsiteX0-17" fmla="*/ 0 w 8704052"/>
                    <a:gd name="connsiteY0-18" fmla="*/ 140268 h 2224127"/>
                    <a:gd name="connsiteX1-19" fmla="*/ 8554444 w 8704052"/>
                    <a:gd name="connsiteY1-20" fmla="*/ 149410 h 2224127"/>
                    <a:gd name="connsiteX2-21" fmla="*/ 8704052 w 8704052"/>
                    <a:gd name="connsiteY2-22" fmla="*/ 299018 h 2224127"/>
                    <a:gd name="connsiteX3-23" fmla="*/ 8704052 w 8704052"/>
                    <a:gd name="connsiteY3-24" fmla="*/ 2074519 h 2224127"/>
                    <a:gd name="connsiteX4-25" fmla="*/ 8554444 w 8704052"/>
                    <a:gd name="connsiteY4-26" fmla="*/ 2224127 h 2224127"/>
                    <a:gd name="connsiteX5-27" fmla="*/ 149608 w 8704052"/>
                    <a:gd name="connsiteY5-28" fmla="*/ 2224127 h 2224127"/>
                    <a:gd name="connsiteX6-29" fmla="*/ 0 w 8704052"/>
                    <a:gd name="connsiteY6-30" fmla="*/ 2074519 h 2224127"/>
                    <a:gd name="connsiteX7-31" fmla="*/ 0 w 8704052"/>
                    <a:gd name="connsiteY7-32" fmla="*/ 140268 h 2224127"/>
                    <a:gd name="connsiteX0-33" fmla="*/ 0 w 8704052"/>
                    <a:gd name="connsiteY0-34" fmla="*/ 0 h 2083859"/>
                    <a:gd name="connsiteX1-35" fmla="*/ 8554444 w 8704052"/>
                    <a:gd name="connsiteY1-36" fmla="*/ 9142 h 2083859"/>
                    <a:gd name="connsiteX2-37" fmla="*/ 8704052 w 8704052"/>
                    <a:gd name="connsiteY2-38" fmla="*/ 158750 h 2083859"/>
                    <a:gd name="connsiteX3-39" fmla="*/ 8704052 w 8704052"/>
                    <a:gd name="connsiteY3-40" fmla="*/ 1934251 h 2083859"/>
                    <a:gd name="connsiteX4-41" fmla="*/ 8554444 w 8704052"/>
                    <a:gd name="connsiteY4-42" fmla="*/ 2083859 h 2083859"/>
                    <a:gd name="connsiteX5-43" fmla="*/ 149608 w 8704052"/>
                    <a:gd name="connsiteY5-44" fmla="*/ 2083859 h 2083859"/>
                    <a:gd name="connsiteX6-45" fmla="*/ 0 w 8704052"/>
                    <a:gd name="connsiteY6-46" fmla="*/ 1934251 h 2083859"/>
                    <a:gd name="connsiteX7-47" fmla="*/ 0 w 8704052"/>
                    <a:gd name="connsiteY7-48" fmla="*/ 0 h 2083859"/>
                    <a:gd name="connsiteX0-49" fmla="*/ 0 w 8704052"/>
                    <a:gd name="connsiteY0-50" fmla="*/ 0 h 2083859"/>
                    <a:gd name="connsiteX1-51" fmla="*/ 8704052 w 8704052"/>
                    <a:gd name="connsiteY1-52" fmla="*/ 158750 h 2083859"/>
                    <a:gd name="connsiteX2-53" fmla="*/ 8704052 w 8704052"/>
                    <a:gd name="connsiteY2-54" fmla="*/ 1934251 h 2083859"/>
                    <a:gd name="connsiteX3-55" fmla="*/ 8554444 w 8704052"/>
                    <a:gd name="connsiteY3-56" fmla="*/ 2083859 h 2083859"/>
                    <a:gd name="connsiteX4-57" fmla="*/ 149608 w 8704052"/>
                    <a:gd name="connsiteY4-58" fmla="*/ 2083859 h 2083859"/>
                    <a:gd name="connsiteX5-59" fmla="*/ 0 w 8704052"/>
                    <a:gd name="connsiteY5-60" fmla="*/ 1934251 h 2083859"/>
                    <a:gd name="connsiteX6-61" fmla="*/ 0 w 8704052"/>
                    <a:gd name="connsiteY6-62" fmla="*/ 0 h 2083859"/>
                    <a:gd name="connsiteX0-63" fmla="*/ 0 w 8704052"/>
                    <a:gd name="connsiteY0-64" fmla="*/ 0 h 2083859"/>
                    <a:gd name="connsiteX1-65" fmla="*/ 8704052 w 8704052"/>
                    <a:gd name="connsiteY1-66" fmla="*/ 19050 h 2083859"/>
                    <a:gd name="connsiteX2-67" fmla="*/ 8704052 w 8704052"/>
                    <a:gd name="connsiteY2-68" fmla="*/ 1934251 h 2083859"/>
                    <a:gd name="connsiteX3-69" fmla="*/ 8554444 w 8704052"/>
                    <a:gd name="connsiteY3-70" fmla="*/ 2083859 h 2083859"/>
                    <a:gd name="connsiteX4-71" fmla="*/ 149608 w 8704052"/>
                    <a:gd name="connsiteY4-72" fmla="*/ 2083859 h 2083859"/>
                    <a:gd name="connsiteX5-73" fmla="*/ 0 w 8704052"/>
                    <a:gd name="connsiteY5-74" fmla="*/ 1934251 h 2083859"/>
                    <a:gd name="connsiteX6-75" fmla="*/ 0 w 8704052"/>
                    <a:gd name="connsiteY6-76" fmla="*/ 0 h 2083859"/>
                    <a:gd name="connsiteX0-77" fmla="*/ 0 w 8704052"/>
                    <a:gd name="connsiteY0-78" fmla="*/ 0 h 2083859"/>
                    <a:gd name="connsiteX1-79" fmla="*/ 8699290 w 8704052"/>
                    <a:gd name="connsiteY1-80" fmla="*/ 4763 h 2083859"/>
                    <a:gd name="connsiteX2-81" fmla="*/ 8704052 w 8704052"/>
                    <a:gd name="connsiteY2-82" fmla="*/ 1934251 h 2083859"/>
                    <a:gd name="connsiteX3-83" fmla="*/ 8554444 w 8704052"/>
                    <a:gd name="connsiteY3-84" fmla="*/ 2083859 h 2083859"/>
                    <a:gd name="connsiteX4-85" fmla="*/ 149608 w 8704052"/>
                    <a:gd name="connsiteY4-86" fmla="*/ 2083859 h 2083859"/>
                    <a:gd name="connsiteX5-87" fmla="*/ 0 w 8704052"/>
                    <a:gd name="connsiteY5-88" fmla="*/ 1934251 h 2083859"/>
                    <a:gd name="connsiteX6-89" fmla="*/ 0 w 8704052"/>
                    <a:gd name="connsiteY6-90" fmla="*/ 0 h 2083859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</a:cxnLst>
                  <a:rect l="l" t="t" r="r" b="b"/>
                  <a:pathLst>
                    <a:path w="8704052" h="2083859">
                      <a:moveTo>
                        <a:pt x="0" y="0"/>
                      </a:moveTo>
                      <a:lnTo>
                        <a:pt x="8699290" y="4763"/>
                      </a:lnTo>
                      <a:cubicBezTo>
                        <a:pt x="8700877" y="647926"/>
                        <a:pt x="8702465" y="1291088"/>
                        <a:pt x="8704052" y="1934251"/>
                      </a:cubicBezTo>
                      <a:cubicBezTo>
                        <a:pt x="8704052" y="2016877"/>
                        <a:pt x="8637070" y="2083859"/>
                        <a:pt x="8554444" y="2083859"/>
                      </a:cubicBezTo>
                      <a:lnTo>
                        <a:pt x="149608" y="2083859"/>
                      </a:lnTo>
                      <a:cubicBezTo>
                        <a:pt x="66982" y="2083859"/>
                        <a:pt x="0" y="2016877"/>
                        <a:pt x="0" y="193425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blipFill rotWithShape="1">
                  <a:blip r:embed="rId1"/>
                  <a:stretch>
                    <a:fillRect/>
                  </a:stretch>
                </a:blip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427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前言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19974" y="1585346"/>
            <a:ext cx="8704052" cy="2258827"/>
            <a:chOff x="219974" y="1604513"/>
            <a:chExt cx="8704052" cy="2106427"/>
          </a:xfrm>
          <a:effectLst>
            <a:outerShdw blurRad="50800" dist="6985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矩形: 圆角 5"/>
            <p:cNvSpPr/>
            <p:nvPr/>
          </p:nvSpPr>
          <p:spPr>
            <a:xfrm>
              <a:off x="219974" y="1604513"/>
              <a:ext cx="8704052" cy="2106427"/>
            </a:xfrm>
            <a:prstGeom prst="roundRect">
              <a:avLst>
                <a:gd name="adj" fmla="val 7211"/>
              </a:avLst>
            </a:prstGeom>
            <a:solidFill>
              <a:srgbClr val="FCF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: 圆顶角 7"/>
            <p:cNvSpPr/>
            <p:nvPr/>
          </p:nvSpPr>
          <p:spPr>
            <a:xfrm>
              <a:off x="219974" y="1617782"/>
              <a:ext cx="8704052" cy="538678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293298" y="1734728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rgbClr val="FFFFFF"/>
                </a:solidFill>
                <a:latin typeface="MicrosoftYaHei"/>
              </a:rPr>
              <a:t>学习目标</a:t>
            </a:r>
            <a:r>
              <a:rPr lang="zh-CN" altLang="en-US" sz="2000" dirty="0"/>
              <a:t> </a:t>
            </a:r>
            <a:endParaRPr lang="zh-CN" altLang="en-US" sz="2000" dirty="0"/>
          </a:p>
        </p:txBody>
      </p:sp>
      <p:sp>
        <p:nvSpPr>
          <p:cNvPr id="13" name="矩形 12"/>
          <p:cNvSpPr/>
          <p:nvPr/>
        </p:nvSpPr>
        <p:spPr>
          <a:xfrm>
            <a:off x="629728" y="2173395"/>
            <a:ext cx="6383548" cy="16707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151DC1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/>
              <a:t>掌握基本语句控制结构的语法和特点；</a:t>
            </a:r>
            <a:endParaRPr lang="en-US" altLang="zh-CN" dirty="0">
              <a:solidFill>
                <a:srgbClr val="000000"/>
              </a:solidFill>
              <a:latin typeface="MicrosoftYaHei"/>
            </a:endParaRPr>
          </a:p>
          <a:p>
            <a:pPr marL="285750" indent="-285750">
              <a:lnSpc>
                <a:spcPct val="200000"/>
              </a:lnSpc>
              <a:buClr>
                <a:srgbClr val="151DC1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/>
              <a:t>学会运用基本控制结构解决简单问题；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Clr>
                <a:srgbClr val="151DC1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/>
              <a:t>理解并能够运用</a:t>
            </a:r>
            <a:r>
              <a:rPr lang="zh-CN" altLang="en-US" dirty="0">
                <a:solidFill>
                  <a:srgbClr val="FF0000"/>
                </a:solidFill>
              </a:rPr>
              <a:t>递推法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穷举法</a:t>
            </a:r>
            <a:r>
              <a:rPr lang="zh-CN" altLang="en-US" dirty="0"/>
              <a:t>解决实际应用问题。   </a:t>
            </a: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</a:t>
            </a:r>
            <a:r>
              <a:rPr lang="zh-CN" altLang="en-US" dirty="0"/>
              <a:t>循环结构</a:t>
            </a:r>
            <a:r>
              <a:rPr lang="en-US" altLang="zh-CN" sz="1800" dirty="0"/>
              <a:t>—while </a:t>
            </a:r>
            <a:r>
              <a:rPr lang="zh-CN" altLang="en-US" sz="1800" dirty="0"/>
              <a:t>语句</a:t>
            </a:r>
            <a:endParaRPr 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219974" y="1175644"/>
            <a:ext cx="8707895" cy="4991211"/>
            <a:chOff x="219974" y="2044324"/>
            <a:chExt cx="8707895" cy="4991211"/>
          </a:xfrm>
        </p:grpSpPr>
        <p:sp>
          <p:nvSpPr>
            <p:cNvPr id="9" name="矩形: 圆顶角 8"/>
            <p:cNvSpPr/>
            <p:nvPr/>
          </p:nvSpPr>
          <p:spPr>
            <a:xfrm>
              <a:off x="219974" y="2044324"/>
              <a:ext cx="8704052" cy="466896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zh-CN" altLang="en-US" sz="2000">
                  <a:solidFill>
                    <a:prstClr val="white"/>
                  </a:solidFill>
                </a:rPr>
                <a:t>代码清单</a:t>
              </a:r>
              <a:r>
                <a:rPr lang="en-US" altLang="zh-CN" sz="2000">
                  <a:solidFill>
                    <a:prstClr val="white"/>
                  </a:solidFill>
                </a:rPr>
                <a:t>3.5</a:t>
              </a:r>
              <a:r>
                <a:rPr lang="zh-CN" altLang="en-US" sz="2000">
                  <a:solidFill>
                    <a:prstClr val="white"/>
                  </a:solidFill>
                </a:rPr>
                <a:t>，例</a:t>
              </a:r>
              <a:r>
                <a:rPr lang="en-US" altLang="zh-CN" sz="2000">
                  <a:solidFill>
                    <a:prstClr val="white"/>
                  </a:solidFill>
                </a:rPr>
                <a:t>3.4</a:t>
              </a:r>
              <a:r>
                <a:rPr lang="zh-CN" altLang="en-US" sz="2000">
                  <a:solidFill>
                    <a:prstClr val="white"/>
                  </a:solidFill>
                </a:rPr>
                <a:t>：</a:t>
              </a:r>
              <a:endParaRPr lang="zh-CN" altLang="en-US" sz="2800" dirty="0">
                <a:solidFill>
                  <a:prstClr val="white"/>
                </a:solidFill>
              </a:endParaRPr>
            </a:p>
          </p:txBody>
        </p:sp>
        <p:sp>
          <p:nvSpPr>
            <p:cNvPr id="10" name="矩形: 圆角 17"/>
            <p:cNvSpPr/>
            <p:nvPr/>
          </p:nvSpPr>
          <p:spPr>
            <a:xfrm>
              <a:off x="223817" y="2511220"/>
              <a:ext cx="8704052" cy="4524315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 anchorCtr="0">
              <a:spAutoFit/>
            </a:bodyPr>
            <a:lstStyle/>
            <a:p>
              <a:pPr lvl="0"/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1 	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#include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&lt;iostream&gt;</a:t>
              </a:r>
              <a:endParaRPr lang="en-US" dirty="0">
                <a:solidFill>
                  <a:srgbClr val="000000"/>
                </a:solidFill>
                <a:latin typeface="LMMono9-Regular-Identity-H"/>
              </a:endParaRPr>
            </a:p>
            <a:p>
              <a:pPr lvl="0"/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2 	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#include 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&lt;</a:t>
              </a:r>
              <a:r>
                <a:rPr lang="en-US" dirty="0" err="1">
                  <a:solidFill>
                    <a:srgbClr val="000000"/>
                  </a:solidFill>
                  <a:latin typeface="LMMono9-Regular-Identity-H"/>
                </a:rPr>
                <a:t>iomanip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&gt; </a:t>
              </a:r>
              <a:r>
                <a:rPr lang="en-US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库函数</a:t>
              </a:r>
              <a:r>
                <a:rPr lang="en-US" dirty="0" err="1">
                  <a:solidFill>
                    <a:srgbClr val="008000"/>
                  </a:solidFill>
                  <a:latin typeface="LMMono9-Regular-Identity-H"/>
                  <a:ea typeface="仿宋" panose="02010609060101010101" pitchFamily="49" charset="-122"/>
                </a:rPr>
                <a:t>setprecision</a:t>
              </a:r>
              <a:endParaRPr lang="en-US" dirty="0">
                <a:solidFill>
                  <a:srgbClr val="008000"/>
                </a:solidFill>
                <a:latin typeface="LMMono9-Regular-Identity-H"/>
                <a:ea typeface="仿宋" panose="02010609060101010101" pitchFamily="49" charset="-122"/>
              </a:endParaRPr>
            </a:p>
            <a:p>
              <a:pPr lvl="0"/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3 	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using namespace 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std;</a:t>
              </a:r>
              <a:endParaRPr lang="en-US" dirty="0">
                <a:solidFill>
                  <a:srgbClr val="000000"/>
                </a:solidFill>
                <a:latin typeface="LMMono9-Regular-Identity-H"/>
              </a:endParaRPr>
            </a:p>
            <a:p>
              <a:pPr lvl="0"/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4 	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main() {</a:t>
              </a:r>
              <a:endParaRPr lang="en-US" dirty="0">
                <a:solidFill>
                  <a:srgbClr val="000000"/>
                </a:solidFill>
                <a:latin typeface="LMMono9-Regular-Identity-H"/>
              </a:endParaRPr>
            </a:p>
            <a:p>
              <a:pPr lvl="0"/>
              <a:r>
                <a:rPr lang="en-US" altLang="zh-CN" dirty="0">
                  <a:solidFill>
                    <a:srgbClr val="000000"/>
                  </a:solidFill>
                  <a:latin typeface="LMSans9-Regular-Identity-H"/>
                </a:rPr>
                <a:t>5 		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//sum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存放数列前</a:t>
              </a:r>
              <a:r>
                <a:rPr lang="en-US" altLang="zh-CN" dirty="0" err="1">
                  <a:solidFill>
                    <a:srgbClr val="008000"/>
                  </a:solidFill>
                  <a:latin typeface="LMMono9-Regular-Identity-H"/>
                  <a:ea typeface="仿宋" panose="02010609060101010101" pitchFamily="49" charset="-122"/>
                </a:rPr>
                <a:t>i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项的和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  <a:ea typeface="仿宋" panose="02010609060101010101" pitchFamily="49" charset="-122"/>
                </a:rPr>
                <a:t>, x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存放当前项的值，注意初始值</a:t>
              </a:r>
              <a:endPara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lvl="0"/>
              <a:r>
                <a:rPr lang="fr-FR" dirty="0">
                  <a:solidFill>
                    <a:srgbClr val="000000"/>
                  </a:solidFill>
                  <a:latin typeface="LMSans9-Regular-Identity-H"/>
                </a:rPr>
                <a:t>6 		</a:t>
              </a:r>
              <a:r>
                <a:rPr lang="fr-FR" dirty="0">
                  <a:solidFill>
                    <a:srgbClr val="0000FF"/>
                  </a:solidFill>
                  <a:latin typeface="LMMono9-Regular-Identity-H"/>
                </a:rPr>
                <a:t>double </a:t>
              </a:r>
              <a:r>
                <a:rPr lang="fr-FR" dirty="0">
                  <a:solidFill>
                    <a:srgbClr val="000000"/>
                  </a:solidFill>
                  <a:latin typeface="LMMono9-Regular-Identity-H"/>
                </a:rPr>
                <a:t>sum=0,x=1;</a:t>
              </a:r>
              <a:endParaRPr lang="fr-FR" dirty="0">
                <a:solidFill>
                  <a:srgbClr val="000000"/>
                </a:solidFill>
                <a:latin typeface="LMMono9-Regular-Identity-H"/>
              </a:endParaRPr>
            </a:p>
            <a:p>
              <a:pPr lvl="0"/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7 		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 = 1; </a:t>
              </a:r>
              <a:r>
                <a:rPr lang="en-US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求解第</a:t>
              </a:r>
              <a:r>
                <a:rPr lang="en-US" dirty="0" err="1">
                  <a:solidFill>
                    <a:srgbClr val="008000"/>
                  </a:solidFill>
                  <a:latin typeface="LMMono9-Regular-Identity-H"/>
                  <a:ea typeface="仿宋" panose="02010609060101010101" pitchFamily="49" charset="-122"/>
                </a:rPr>
                <a:t>i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项</a:t>
              </a:r>
              <a:endPara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lvl="0"/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8 		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while 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(x &gt; 1.0E-10) {</a:t>
              </a:r>
              <a:endParaRPr lang="en-US" dirty="0">
                <a:solidFill>
                  <a:srgbClr val="000000"/>
                </a:solidFill>
                <a:latin typeface="LMMono9-Regular-Identity-H"/>
              </a:endParaRPr>
            </a:p>
            <a:p>
              <a:pPr lvl="0"/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9 			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sum += x;</a:t>
              </a:r>
              <a:endParaRPr lang="en-US" dirty="0">
                <a:solidFill>
                  <a:srgbClr val="000000"/>
                </a:solidFill>
                <a:latin typeface="LMMono9-Regular-Identity-H"/>
              </a:endParaRPr>
            </a:p>
            <a:p>
              <a:pPr lvl="0"/>
              <a:r>
                <a:rPr lang="en-US" altLang="zh-CN" dirty="0">
                  <a:solidFill>
                    <a:srgbClr val="000000"/>
                  </a:solidFill>
                  <a:latin typeface="LMSans9-Regular-Identity-H"/>
                </a:rPr>
                <a:t>10 			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++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; 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在当前项基础上计算下一项</a:t>
              </a:r>
              <a:endPara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lvl="0"/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11 			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x *= (</a:t>
              </a:r>
              <a:r>
                <a:rPr lang="en-US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 - 1.) / (2 * </a:t>
              </a:r>
              <a:r>
                <a:rPr lang="en-US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 - 1); </a:t>
              </a:r>
              <a:r>
                <a:rPr lang="en-US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注意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  <a:ea typeface="仿宋" panose="02010609060101010101" pitchFamily="49" charset="-122"/>
                </a:rPr>
                <a:t>1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后面的小数点</a:t>
              </a:r>
              <a:endPara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lvl="0"/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12 		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} </a:t>
              </a:r>
              <a:r>
                <a:rPr lang="en-US" dirty="0">
                  <a:solidFill>
                    <a:srgbClr val="008000"/>
                  </a:solidFill>
                  <a:latin typeface="LMMono9-Regular-Identity-H"/>
                </a:rPr>
                <a:t>//fixed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和</a:t>
              </a:r>
              <a:r>
                <a:rPr lang="en-US" dirty="0" err="1">
                  <a:solidFill>
                    <a:srgbClr val="008000"/>
                  </a:solidFill>
                  <a:latin typeface="LMMono9-Regular-Identity-H"/>
                  <a:ea typeface="仿宋" panose="02010609060101010101" pitchFamily="49" charset="-122"/>
                </a:rPr>
                <a:t>setprecision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用于控制输出精度</a:t>
              </a:r>
              <a:endPara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lvl="0"/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13 		</a:t>
              </a:r>
              <a:r>
                <a:rPr lang="en-US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&lt;&lt;</a:t>
              </a:r>
              <a:r>
                <a:rPr lang="en-US" dirty="0">
                  <a:solidFill>
                    <a:srgbClr val="C08040"/>
                  </a:solidFill>
                  <a:latin typeface="LMMono9-Regular-Identity-H"/>
                </a:rPr>
                <a:t>"pi="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&lt;&lt;fixed&lt;&lt;</a:t>
              </a:r>
              <a:r>
                <a:rPr lang="en-US" dirty="0" err="1">
                  <a:solidFill>
                    <a:srgbClr val="000000"/>
                  </a:solidFill>
                  <a:latin typeface="LMMono9-Regular-Identity-H"/>
                </a:rPr>
                <a:t>setprecision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(10)&lt;&lt;2*sum&lt;&lt;</a:t>
              </a:r>
              <a:r>
                <a:rPr lang="en-US" dirty="0" err="1">
                  <a:solidFill>
                    <a:srgbClr val="000000"/>
                  </a:solidFill>
                  <a:latin typeface="LMMono9-Regular-Identity-H"/>
                </a:rPr>
                <a:t>endl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; </a:t>
              </a:r>
              <a:endParaRPr lang="en-US" dirty="0">
                <a:solidFill>
                  <a:srgbClr val="000000"/>
                </a:solidFill>
                <a:latin typeface="LMMono9-Regular-Identity-H"/>
              </a:endParaRPr>
            </a:p>
            <a:p>
              <a:pPr lvl="0"/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		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输出结果</a:t>
              </a:r>
              <a:r>
                <a:rPr lang="en-US" dirty="0">
                  <a:solidFill>
                    <a:srgbClr val="008000"/>
                  </a:solidFill>
                  <a:latin typeface="LMMono9-Regular-Identity-H"/>
                  <a:ea typeface="仿宋" panose="02010609060101010101" pitchFamily="49" charset="-122"/>
                </a:rPr>
                <a:t>pi=3.1415926533</a:t>
              </a:r>
              <a:endParaRPr lang="en-US" dirty="0">
                <a:solidFill>
                  <a:srgbClr val="008000"/>
                </a:solidFill>
                <a:latin typeface="LMMono9-Regular-Identity-H"/>
                <a:ea typeface="仿宋" panose="02010609060101010101" pitchFamily="49" charset="-122"/>
              </a:endParaRPr>
            </a:p>
            <a:p>
              <a:pPr lvl="0"/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14 		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return 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0;</a:t>
              </a:r>
              <a:endParaRPr lang="en-US" dirty="0">
                <a:solidFill>
                  <a:srgbClr val="000000"/>
                </a:solidFill>
                <a:latin typeface="LMMono9-Regular-Identity-H"/>
              </a:endParaRPr>
            </a:p>
            <a:p>
              <a:pPr lvl="0"/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15 	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}</a:t>
              </a:r>
              <a:endParaRPr lang="en-US" dirty="0">
                <a:solidFill>
                  <a:prstClr val="black"/>
                </a:solidFill>
                <a:latin typeface="Consolas" panose="020B0609020204030204" pitchFamily="49" charset="0"/>
                <a:ea typeface="Cambria Math" panose="02040503050406030204" pitchFamily="18" charset="0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219974" y="2732957"/>
            <a:ext cx="5000419" cy="1392086"/>
            <a:chOff x="219974" y="2044324"/>
            <a:chExt cx="8704052" cy="1392086"/>
          </a:xfrm>
        </p:grpSpPr>
        <p:sp>
          <p:nvSpPr>
            <p:cNvPr id="12" name="矩形: 圆顶角 11"/>
            <p:cNvSpPr/>
            <p:nvPr/>
          </p:nvSpPr>
          <p:spPr>
            <a:xfrm>
              <a:off x="219974" y="2044324"/>
              <a:ext cx="8704052" cy="466896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2000">
                  <a:solidFill>
                    <a:prstClr val="white"/>
                  </a:solidFill>
                </a:rPr>
                <a:t>do while </a:t>
              </a:r>
              <a:r>
                <a:rPr lang="zh-CN" altLang="en-US" sz="2000">
                  <a:solidFill>
                    <a:prstClr val="white"/>
                  </a:solidFill>
                </a:rPr>
                <a:t>语句语法格式</a:t>
              </a:r>
              <a:endParaRPr lang="zh-CN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3" name="矩形: 圆角 17"/>
            <p:cNvSpPr/>
            <p:nvPr/>
          </p:nvSpPr>
          <p:spPr>
            <a:xfrm>
              <a:off x="219974" y="2513080"/>
              <a:ext cx="8704052" cy="923330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lvl="0"/>
              <a:r>
                <a:rPr lang="en-US">
                  <a:solidFill>
                    <a:srgbClr val="0000FF"/>
                  </a:solidFill>
                  <a:latin typeface="LMMono9-Regular-Identity-H"/>
                </a:rPr>
                <a:t>do</a:t>
              </a:r>
              <a:r>
                <a:rPr lang="en-US">
                  <a:solidFill>
                    <a:srgbClr val="000000"/>
                  </a:solidFill>
                  <a:latin typeface="LMMono9-Regular-Identity-H"/>
                </a:rPr>
                <a:t>{</a:t>
              </a:r>
              <a:endParaRPr lang="en-US">
                <a:solidFill>
                  <a:srgbClr val="000000"/>
                </a:solidFill>
                <a:latin typeface="LMMono9-Regular-Identity-H"/>
              </a:endParaRPr>
            </a:p>
            <a:p>
              <a:pPr lvl="0"/>
              <a:r>
                <a:rPr lang="en-US">
                  <a:solidFill>
                    <a:srgbClr val="000000"/>
                  </a:solidFill>
                  <a:latin typeface="LMMono9-Regular-Identity-H"/>
                </a:rPr>
                <a:t>	statement; </a:t>
              </a:r>
              <a:r>
                <a:rPr lang="en-US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循环体语句</a:t>
              </a:r>
              <a:endPara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lvl="0"/>
              <a:r>
                <a:rPr lang="en-US">
                  <a:solidFill>
                    <a:srgbClr val="000000"/>
                  </a:solidFill>
                  <a:latin typeface="LMMono9-Regular-Identity-H"/>
                </a:rPr>
                <a:t>}</a:t>
              </a:r>
              <a:r>
                <a:rPr lang="en-US">
                  <a:solidFill>
                    <a:srgbClr val="0000FF"/>
                  </a:solidFill>
                  <a:latin typeface="LMMono9-Regular-Identity-H"/>
                </a:rPr>
                <a:t>while </a:t>
              </a:r>
              <a:r>
                <a:rPr lang="en-US">
                  <a:solidFill>
                    <a:srgbClr val="000000"/>
                  </a:solidFill>
                  <a:latin typeface="LMMono9-Regular-Identity-H"/>
                </a:rPr>
                <a:t>(expr); </a:t>
              </a:r>
              <a:r>
                <a:rPr lang="en-US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条件表达式，注意以分号结束</a:t>
              </a:r>
              <a:endParaRPr lang="en-US" altLang="zh-CN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</a:t>
            </a:r>
            <a:r>
              <a:rPr lang="zh-CN" altLang="en-US" dirty="0"/>
              <a:t>循环结构</a:t>
            </a:r>
            <a:r>
              <a:rPr lang="en-US" altLang="zh-CN" sz="1800" dirty="0"/>
              <a:t>—do while </a:t>
            </a:r>
            <a:r>
              <a:rPr lang="zh-CN" altLang="en-US" sz="1800" dirty="0"/>
              <a:t>语句</a:t>
            </a:r>
            <a:endParaRPr 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43603" y="1766454"/>
            <a:ext cx="2902471" cy="3325091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219974" y="2732957"/>
            <a:ext cx="5000419" cy="1392086"/>
            <a:chOff x="219974" y="2044324"/>
            <a:chExt cx="8704052" cy="1392086"/>
          </a:xfrm>
        </p:grpSpPr>
        <p:sp>
          <p:nvSpPr>
            <p:cNvPr id="12" name="矩形: 圆顶角 11"/>
            <p:cNvSpPr/>
            <p:nvPr/>
          </p:nvSpPr>
          <p:spPr>
            <a:xfrm>
              <a:off x="219974" y="2044324"/>
              <a:ext cx="8704052" cy="466896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zh-CN" altLang="en-US" sz="2000">
                  <a:solidFill>
                    <a:prstClr val="white"/>
                  </a:solidFill>
                </a:rPr>
                <a:t>例</a:t>
              </a:r>
              <a:r>
                <a:rPr lang="en-US" altLang="zh-CN" sz="2000">
                  <a:solidFill>
                    <a:prstClr val="white"/>
                  </a:solidFill>
                </a:rPr>
                <a:t>3.5</a:t>
              </a:r>
              <a:r>
                <a:rPr lang="zh-CN" altLang="en-US" sz="2000">
                  <a:solidFill>
                    <a:prstClr val="white"/>
                  </a:solidFill>
                </a:rPr>
                <a:t>：</a:t>
              </a:r>
              <a:endParaRPr lang="zh-CN" altLang="en-US" sz="2800" dirty="0">
                <a:solidFill>
                  <a:prstClr val="white"/>
                </a:solidFill>
              </a:endParaRPr>
            </a:p>
          </p:txBody>
        </p:sp>
        <p:sp>
          <p:nvSpPr>
            <p:cNvPr id="13" name="矩形: 圆角 17"/>
            <p:cNvSpPr/>
            <p:nvPr/>
          </p:nvSpPr>
          <p:spPr>
            <a:xfrm>
              <a:off x="219974" y="2513080"/>
              <a:ext cx="8704052" cy="923330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lvl="0"/>
              <a:r>
                <a: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输入一段文本，统计数字字符个数。</a:t>
              </a:r>
              <a:endPara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/>
              <a:r>
                <a:rPr lang="zh-CN" altLang="en-US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提示</a:t>
              </a:r>
              <a:r>
                <a: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：程序主要流程如右图所示</a:t>
              </a:r>
              <a:endPara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</a:t>
            </a:r>
            <a:r>
              <a:rPr lang="zh-CN" altLang="en-US" dirty="0"/>
              <a:t>循环结构</a:t>
            </a:r>
            <a:r>
              <a:rPr lang="en-US" altLang="zh-CN" sz="1800" dirty="0"/>
              <a:t>—do while </a:t>
            </a:r>
            <a:r>
              <a:rPr lang="zh-CN" altLang="en-US" sz="1800" dirty="0"/>
              <a:t>语句</a:t>
            </a:r>
            <a:endParaRPr 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73443" y="1022020"/>
            <a:ext cx="3053148" cy="5361709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</a:t>
            </a:r>
            <a:r>
              <a:rPr lang="zh-CN" altLang="en-US" dirty="0"/>
              <a:t>循环结构</a:t>
            </a:r>
            <a:r>
              <a:rPr lang="en-US" altLang="zh-CN" sz="1800" dirty="0"/>
              <a:t>—do while </a:t>
            </a:r>
            <a:r>
              <a:rPr lang="zh-CN" altLang="en-US" sz="1800" dirty="0"/>
              <a:t>语句</a:t>
            </a:r>
            <a:endParaRPr 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219974" y="1175644"/>
            <a:ext cx="8707895" cy="4190992"/>
            <a:chOff x="219974" y="2044324"/>
            <a:chExt cx="8707895" cy="4190992"/>
          </a:xfrm>
        </p:grpSpPr>
        <p:sp>
          <p:nvSpPr>
            <p:cNvPr id="9" name="矩形: 圆顶角 8"/>
            <p:cNvSpPr/>
            <p:nvPr/>
          </p:nvSpPr>
          <p:spPr>
            <a:xfrm>
              <a:off x="219974" y="2044324"/>
              <a:ext cx="8704052" cy="466896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zh-CN" altLang="en-US" sz="2000">
                  <a:solidFill>
                    <a:prstClr val="white"/>
                  </a:solidFill>
                </a:rPr>
                <a:t>代码清单</a:t>
              </a:r>
              <a:r>
                <a:rPr lang="en-US" altLang="zh-CN" sz="2000">
                  <a:solidFill>
                    <a:prstClr val="white"/>
                  </a:solidFill>
                </a:rPr>
                <a:t>3.6</a:t>
              </a:r>
              <a:r>
                <a:rPr lang="zh-CN" altLang="en-US" sz="2000">
                  <a:solidFill>
                    <a:prstClr val="white"/>
                  </a:solidFill>
                </a:rPr>
                <a:t>，例</a:t>
              </a:r>
              <a:r>
                <a:rPr lang="en-US" altLang="zh-CN" sz="2000">
                  <a:solidFill>
                    <a:prstClr val="white"/>
                  </a:solidFill>
                </a:rPr>
                <a:t>3.5</a:t>
              </a:r>
              <a:r>
                <a:rPr lang="zh-CN" altLang="en-US" sz="2000">
                  <a:solidFill>
                    <a:prstClr val="white"/>
                  </a:solidFill>
                </a:rPr>
                <a:t>：</a:t>
              </a:r>
              <a:endParaRPr lang="zh-CN" altLang="en-US" sz="2800" dirty="0">
                <a:solidFill>
                  <a:prstClr val="white"/>
                </a:solidFill>
              </a:endParaRPr>
            </a:p>
          </p:txBody>
        </p:sp>
        <p:sp>
          <p:nvSpPr>
            <p:cNvPr id="10" name="矩形: 圆角 17"/>
            <p:cNvSpPr/>
            <p:nvPr/>
          </p:nvSpPr>
          <p:spPr>
            <a:xfrm>
              <a:off x="223817" y="2511220"/>
              <a:ext cx="8704052" cy="3724096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 anchorCtr="0">
              <a:spAutoFit/>
            </a:bodyPr>
            <a:lstStyle/>
            <a:p>
              <a:pPr lvl="0"/>
              <a:r>
                <a:rPr lang="en-US">
                  <a:solidFill>
                    <a:srgbClr val="000000"/>
                  </a:solidFill>
                  <a:latin typeface="LMSans9-Regular-Identity-H"/>
                </a:rPr>
                <a:t>1 	</a:t>
              </a:r>
              <a:r>
                <a:rPr lang="en-US">
                  <a:solidFill>
                    <a:srgbClr val="0000FF"/>
                  </a:solidFill>
                  <a:latin typeface="LMMono9-Regular-Identity-H"/>
                </a:rPr>
                <a:t>#include</a:t>
              </a:r>
              <a:r>
                <a:rPr lang="en-US">
                  <a:solidFill>
                    <a:srgbClr val="000000"/>
                  </a:solidFill>
                  <a:latin typeface="LMMono9-Regular-Identity-H"/>
                </a:rPr>
                <a:t>&lt;iostream&gt;</a:t>
              </a:r>
              <a:endParaRPr lang="en-US">
                <a:solidFill>
                  <a:srgbClr val="000000"/>
                </a:solidFill>
                <a:latin typeface="LMMono9-Regular-Identity-H"/>
              </a:endParaRPr>
            </a:p>
            <a:p>
              <a:pPr lvl="0"/>
              <a:r>
                <a:rPr lang="en-US">
                  <a:solidFill>
                    <a:srgbClr val="000000"/>
                  </a:solidFill>
                  <a:latin typeface="LMSans9-Regular-Identity-H"/>
                </a:rPr>
                <a:t>2 	</a:t>
              </a:r>
              <a:r>
                <a:rPr lang="en-US">
                  <a:solidFill>
                    <a:srgbClr val="0000FF"/>
                  </a:solidFill>
                  <a:latin typeface="LMMono9-Regular-Identity-H"/>
                </a:rPr>
                <a:t>using namespace </a:t>
              </a:r>
              <a:r>
                <a:rPr lang="en-US">
                  <a:solidFill>
                    <a:srgbClr val="000000"/>
                  </a:solidFill>
                  <a:latin typeface="LMMono9-Regular-Identity-H"/>
                </a:rPr>
                <a:t>std;</a:t>
              </a:r>
              <a:endParaRPr lang="en-US">
                <a:solidFill>
                  <a:srgbClr val="000000"/>
                </a:solidFill>
                <a:latin typeface="LMMono9-Regular-Identity-H"/>
              </a:endParaRPr>
            </a:p>
            <a:p>
              <a:pPr lvl="0"/>
              <a:r>
                <a:rPr lang="en-US">
                  <a:solidFill>
                    <a:srgbClr val="000000"/>
                  </a:solidFill>
                  <a:latin typeface="LMSans9-Regular-Identity-H"/>
                </a:rPr>
                <a:t>3 	</a:t>
              </a:r>
              <a:r>
                <a:rPr lang="en-US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>
                  <a:solidFill>
                    <a:srgbClr val="000000"/>
                  </a:solidFill>
                  <a:latin typeface="LMMono9-Regular-Identity-H"/>
                </a:rPr>
                <a:t>main() {</a:t>
              </a:r>
              <a:endParaRPr lang="en-US">
                <a:solidFill>
                  <a:srgbClr val="000000"/>
                </a:solidFill>
                <a:latin typeface="LMMono9-Regular-Identity-H"/>
              </a:endParaRPr>
            </a:p>
            <a:p>
              <a:pPr lvl="0"/>
              <a:r>
                <a:rPr lang="en-US">
                  <a:solidFill>
                    <a:srgbClr val="000000"/>
                  </a:solidFill>
                  <a:latin typeface="LMSans9-Regular-Identity-H"/>
                </a:rPr>
                <a:t>4 		</a:t>
              </a:r>
              <a:r>
                <a:rPr lang="en-US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>
                  <a:solidFill>
                    <a:srgbClr val="000000"/>
                  </a:solidFill>
                  <a:latin typeface="LMMono9-Regular-Identity-H"/>
                </a:rPr>
                <a:t>cnt = 0;</a:t>
              </a:r>
              <a:endParaRPr lang="en-US">
                <a:solidFill>
                  <a:srgbClr val="000000"/>
                </a:solidFill>
                <a:latin typeface="LMMono9-Regular-Identity-H"/>
              </a:endParaRPr>
            </a:p>
            <a:p>
              <a:pPr lvl="0"/>
              <a:r>
                <a:rPr lang="en-US">
                  <a:solidFill>
                    <a:srgbClr val="000000"/>
                  </a:solidFill>
                  <a:latin typeface="LMSans9-Regular-Identity-H"/>
                </a:rPr>
                <a:t>5 		</a:t>
              </a:r>
              <a:r>
                <a:rPr lang="en-US">
                  <a:solidFill>
                    <a:srgbClr val="0000FF"/>
                  </a:solidFill>
                  <a:latin typeface="LMMono9-Regular-Identity-H"/>
                </a:rPr>
                <a:t>char </a:t>
              </a:r>
              <a:r>
                <a:rPr lang="en-US">
                  <a:solidFill>
                    <a:srgbClr val="000000"/>
                  </a:solidFill>
                  <a:latin typeface="LMMono9-Regular-Identity-H"/>
                </a:rPr>
                <a:t>x;</a:t>
              </a:r>
              <a:endParaRPr lang="en-US">
                <a:solidFill>
                  <a:srgbClr val="000000"/>
                </a:solidFill>
                <a:latin typeface="LMMono9-Regular-Identity-H"/>
              </a:endParaRPr>
            </a:p>
            <a:p>
              <a:pPr lvl="0"/>
              <a:r>
                <a:rPr lang="en-US">
                  <a:solidFill>
                    <a:srgbClr val="000000"/>
                  </a:solidFill>
                  <a:latin typeface="LMSans9-Regular-Identity-H"/>
                </a:rPr>
                <a:t>6 		</a:t>
              </a:r>
              <a:r>
                <a:rPr lang="en-US">
                  <a:solidFill>
                    <a:srgbClr val="0000FF"/>
                  </a:solidFill>
                  <a:latin typeface="LMMono9-Regular-Identity-H"/>
                </a:rPr>
                <a:t>do </a:t>
              </a:r>
              <a:r>
                <a:rPr lang="en-US">
                  <a:solidFill>
                    <a:srgbClr val="000000"/>
                  </a:solidFill>
                  <a:latin typeface="LMMono9-Regular-Identity-H"/>
                </a:rPr>
                <a:t>{</a:t>
              </a:r>
              <a:endParaRPr lang="en-US">
                <a:solidFill>
                  <a:srgbClr val="000000"/>
                </a:solidFill>
                <a:latin typeface="LMMono9-Regular-Identity-H"/>
              </a:endParaRPr>
            </a:p>
            <a:p>
              <a:pPr lvl="0"/>
              <a:r>
                <a:rPr lang="en-US" altLang="zh-CN">
                  <a:solidFill>
                    <a:srgbClr val="000000"/>
                  </a:solidFill>
                  <a:latin typeface="LMSans9-Regular-Identity-H"/>
                </a:rPr>
                <a:t>7 			</a:t>
              </a:r>
              <a:r>
                <a:rPr lang="en-US" altLang="zh-CN">
                  <a:solidFill>
                    <a:srgbClr val="000000"/>
                  </a:solidFill>
                  <a:latin typeface="LMMono9-Regular-Identity-H"/>
                </a:rPr>
                <a:t>x = cin.get(); </a:t>
              </a:r>
              <a:r>
                <a:rPr lang="en-US" altLang="zh-CN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获取终端输入的任意一个字符</a:t>
              </a:r>
              <a:endPara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lvl="0"/>
              <a:r>
                <a:rPr lang="en-US">
                  <a:solidFill>
                    <a:srgbClr val="000000"/>
                  </a:solidFill>
                  <a:latin typeface="LMSans9-Regular-Identity-H"/>
                </a:rPr>
                <a:t>8 			</a:t>
              </a:r>
              <a:r>
                <a:rPr lang="en-US">
                  <a:solidFill>
                    <a:srgbClr val="0000FF"/>
                  </a:solidFill>
                  <a:latin typeface="LMMono9-Regular-Identity-H"/>
                </a:rPr>
                <a:t>if </a:t>
              </a:r>
              <a:r>
                <a:rPr lang="en-US">
                  <a:solidFill>
                    <a:srgbClr val="000000"/>
                  </a:solidFill>
                  <a:latin typeface="LMMono9-Regular-Identity-H"/>
                </a:rPr>
                <a:t>(x &gt;= </a:t>
              </a:r>
              <a:r>
                <a:rPr lang="en-US">
                  <a:solidFill>
                    <a:srgbClr val="C08040"/>
                  </a:solidFill>
                  <a:latin typeface="LMMono9-Regular-Identity-H"/>
                </a:rPr>
                <a:t>'0'</a:t>
              </a:r>
              <a:r>
                <a:rPr lang="en-US">
                  <a:solidFill>
                    <a:srgbClr val="000000"/>
                  </a:solidFill>
                  <a:latin typeface="LMMono9-Regular-Identity-H"/>
                </a:rPr>
                <a:t>&amp;&amp;x &lt;= </a:t>
              </a:r>
              <a:r>
                <a:rPr lang="en-US">
                  <a:solidFill>
                    <a:srgbClr val="C08040"/>
                  </a:solidFill>
                  <a:latin typeface="LMMono9-Regular-Identity-H"/>
                </a:rPr>
                <a:t>'9'</a:t>
              </a:r>
              <a:r>
                <a:rPr lang="en-US">
                  <a:solidFill>
                    <a:srgbClr val="000000"/>
                  </a:solidFill>
                  <a:latin typeface="LMMono9-Regular-Identity-H"/>
                </a:rPr>
                <a:t>) ++cnt;</a:t>
              </a:r>
              <a:endParaRPr lang="en-US">
                <a:solidFill>
                  <a:srgbClr val="000000"/>
                </a:solidFill>
                <a:latin typeface="LMMono9-Regular-Identity-H"/>
              </a:endParaRPr>
            </a:p>
            <a:p>
              <a:pPr lvl="0"/>
              <a:r>
                <a:rPr lang="en-US" altLang="zh-CN">
                  <a:solidFill>
                    <a:srgbClr val="000000"/>
                  </a:solidFill>
                  <a:latin typeface="LMSans9-Regular-Identity-H"/>
                </a:rPr>
                <a:t>9 		</a:t>
              </a:r>
              <a:r>
                <a:rPr lang="en-US" altLang="zh-CN">
                  <a:solidFill>
                    <a:srgbClr val="000000"/>
                  </a:solidFill>
                  <a:latin typeface="LMMono9-Regular-Identity-H"/>
                </a:rPr>
                <a:t>} </a:t>
              </a:r>
              <a:r>
                <a:rPr lang="en-US" altLang="zh-CN">
                  <a:solidFill>
                    <a:srgbClr val="0000FF"/>
                  </a:solidFill>
                  <a:latin typeface="LMMono9-Regular-Identity-H"/>
                </a:rPr>
                <a:t>while </a:t>
              </a:r>
              <a:r>
                <a:rPr lang="en-US" altLang="zh-CN">
                  <a:solidFill>
                    <a:srgbClr val="000000"/>
                  </a:solidFill>
                  <a:latin typeface="LMMono9-Regular-Identity-H"/>
                </a:rPr>
                <a:t>(x != EOF); </a:t>
              </a:r>
              <a:r>
                <a:rPr lang="en-US" altLang="zh-CN">
                  <a:solidFill>
                    <a:srgbClr val="008000"/>
                  </a:solidFill>
                  <a:latin typeface="LMMono9-Regular-Identity-H"/>
                </a:rPr>
                <a:t>//EOF</a:t>
              </a:r>
              <a:r>
                <a:rPr lang="zh-CN" altLang="en-US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为输入流结束标志，组合键</a:t>
              </a:r>
              <a:r>
                <a:rPr lang="en-US" altLang="zh-CN">
                  <a:solidFill>
                    <a:srgbClr val="008000"/>
                  </a:solidFill>
                  <a:latin typeface="LMMono9-Regular-Identity-H"/>
                  <a:ea typeface="仿宋" panose="02010609060101010101" pitchFamily="49" charset="-122"/>
                </a:rPr>
                <a:t>Ctrl+z</a:t>
              </a:r>
              <a:endParaRPr lang="en-US" altLang="zh-CN">
                <a:solidFill>
                  <a:srgbClr val="008000"/>
                </a:solidFill>
                <a:latin typeface="LMMono9-Regular-Identity-H"/>
                <a:ea typeface="仿宋" panose="02010609060101010101" pitchFamily="49" charset="-122"/>
              </a:endParaRPr>
            </a:p>
            <a:p>
              <a:pPr lvl="0"/>
              <a:r>
                <a:rPr lang="en-US">
                  <a:solidFill>
                    <a:srgbClr val="000000"/>
                  </a:solidFill>
                  <a:latin typeface="LMSans9-Regular-Identity-H"/>
                </a:rPr>
                <a:t>10 		</a:t>
              </a:r>
              <a:r>
                <a:rPr lang="en-US">
                  <a:solidFill>
                    <a:srgbClr val="000000"/>
                  </a:solidFill>
                  <a:latin typeface="LMMono9-Regular-Identity-H"/>
                </a:rPr>
                <a:t>cout &lt;&lt; </a:t>
              </a:r>
              <a:r>
                <a:rPr lang="en-US">
                  <a:solidFill>
                    <a:srgbClr val="C08040"/>
                  </a:solidFill>
                  <a:latin typeface="LMMono9-Regular-Identity-H"/>
                </a:rPr>
                <a:t>"</a:t>
              </a:r>
              <a:r>
                <a:rPr lang="zh-CN" altLang="en-US">
                  <a:solidFill>
                    <a:srgbClr val="C0804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数字字符个数为： </a:t>
              </a:r>
              <a:r>
                <a:rPr lang="en-US" altLang="zh-CN">
                  <a:solidFill>
                    <a:srgbClr val="C08040"/>
                  </a:solidFill>
                  <a:latin typeface="LMMono9-Regular-Identity-H"/>
                  <a:ea typeface="仿宋" panose="02010609060101010101" pitchFamily="49" charset="-122"/>
                </a:rPr>
                <a:t>" </a:t>
              </a:r>
              <a:r>
                <a:rPr lang="en-US" altLang="zh-CN">
                  <a:solidFill>
                    <a:srgbClr val="000000"/>
                  </a:solidFill>
                  <a:latin typeface="LMMono9-Regular-Identity-H"/>
                  <a:ea typeface="仿宋" panose="02010609060101010101" pitchFamily="49" charset="-122"/>
                </a:rPr>
                <a:t>&lt;&lt; </a:t>
              </a:r>
              <a:r>
                <a:rPr lang="en-US">
                  <a:solidFill>
                    <a:srgbClr val="000000"/>
                  </a:solidFill>
                  <a:latin typeface="LMMono9-Regular-Identity-H"/>
                  <a:ea typeface="仿宋" panose="02010609060101010101" pitchFamily="49" charset="-122"/>
                </a:rPr>
                <a:t>cnt &lt;&lt; endl;</a:t>
              </a:r>
              <a:endParaRPr lang="en-US">
                <a:solidFill>
                  <a:srgbClr val="000000"/>
                </a:solidFill>
                <a:latin typeface="LMMono9-Regular-Identity-H"/>
                <a:ea typeface="仿宋" panose="02010609060101010101" pitchFamily="49" charset="-122"/>
              </a:endParaRPr>
            </a:p>
            <a:p>
              <a:pPr lvl="0"/>
              <a:r>
                <a:rPr lang="en-US">
                  <a:solidFill>
                    <a:srgbClr val="000000"/>
                  </a:solidFill>
                  <a:latin typeface="LMSans9-Regular-Identity-H"/>
                </a:rPr>
                <a:t>11 		</a:t>
              </a:r>
              <a:r>
                <a:rPr lang="en-US">
                  <a:solidFill>
                    <a:srgbClr val="0000FF"/>
                  </a:solidFill>
                  <a:latin typeface="LMMono9-Regular-Identity-H"/>
                </a:rPr>
                <a:t>return </a:t>
              </a:r>
              <a:r>
                <a:rPr lang="en-US">
                  <a:solidFill>
                    <a:srgbClr val="000000"/>
                  </a:solidFill>
                  <a:latin typeface="LMMono9-Regular-Identity-H"/>
                </a:rPr>
                <a:t>0;</a:t>
              </a:r>
              <a:endParaRPr lang="en-US">
                <a:solidFill>
                  <a:srgbClr val="000000"/>
                </a:solidFill>
                <a:latin typeface="LMMono9-Regular-Identity-H"/>
              </a:endParaRPr>
            </a:p>
            <a:p>
              <a:pPr lvl="0"/>
              <a:r>
                <a:rPr lang="en-US">
                  <a:solidFill>
                    <a:srgbClr val="000000"/>
                  </a:solidFill>
                  <a:latin typeface="LMSans9-Regular-Identity-H"/>
                </a:rPr>
                <a:t>12 	</a:t>
              </a:r>
              <a:r>
                <a:rPr lang="en-US">
                  <a:solidFill>
                    <a:srgbClr val="000000"/>
                  </a:solidFill>
                  <a:latin typeface="LMMono9-Regular-Identity-H"/>
                </a:rPr>
                <a:t>}</a:t>
              </a:r>
              <a:endParaRPr lang="en-US">
                <a:solidFill>
                  <a:srgbClr val="000000"/>
                </a:solidFill>
                <a:latin typeface="LMMono9-Regular-Identity-H"/>
              </a:endParaRPr>
            </a:p>
            <a:p>
              <a:pPr lvl="0"/>
              <a:r>
                <a:rPr lang="zh-CN" altLang="en-US" sz="200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输入：</a:t>
              </a:r>
              <a:r>
                <a:rPr lang="en-US" altLang="zh-CN" sz="2000">
                  <a:solidFill>
                    <a:srgbClr val="000000"/>
                  </a:solidFill>
                  <a:latin typeface="LMMono10-Regular-Identity-H"/>
                  <a:ea typeface="仿宋" panose="02010609060101010101" pitchFamily="49" charset="-122"/>
                </a:rPr>
                <a:t>ab12345 </a:t>
              </a:r>
              <a:r>
                <a:rPr lang="zh-CN" altLang="en-US" sz="200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输出：数字字符个数为：</a:t>
              </a:r>
              <a:r>
                <a:rPr lang="en-US" altLang="zh-CN" sz="2000">
                  <a:solidFill>
                    <a:srgbClr val="000000"/>
                  </a:solidFill>
                  <a:latin typeface="LMMono10-Regular-Identity-H"/>
                  <a:ea typeface="仿宋" panose="02010609060101010101" pitchFamily="49" charset="-122"/>
                </a:rPr>
                <a:t>5</a:t>
              </a:r>
              <a:endParaRPr lang="en-US" dirty="0">
                <a:solidFill>
                  <a:prstClr val="black"/>
                </a:solidFill>
                <a:latin typeface="Consolas" panose="020B0609020204030204" pitchFamily="49" charset="0"/>
                <a:ea typeface="Cambria Math" panose="02040503050406030204" pitchFamily="18" charset="0"/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</a:t>
            </a:r>
            <a:r>
              <a:rPr lang="zh-CN" altLang="en-US" dirty="0"/>
              <a:t>循环结构</a:t>
            </a:r>
            <a:r>
              <a:rPr lang="en-US" altLang="zh-CN" sz="1800" dirty="0"/>
              <a:t>—do while </a:t>
            </a:r>
            <a:r>
              <a:rPr lang="zh-CN" altLang="en-US" sz="1800" dirty="0"/>
              <a:t>语句</a:t>
            </a:r>
            <a:endParaRPr 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219974" y="1175644"/>
            <a:ext cx="8707895" cy="4991211"/>
            <a:chOff x="219974" y="2044324"/>
            <a:chExt cx="8707895" cy="4991211"/>
          </a:xfrm>
        </p:grpSpPr>
        <p:sp>
          <p:nvSpPr>
            <p:cNvPr id="9" name="矩形: 圆顶角 8"/>
            <p:cNvSpPr/>
            <p:nvPr/>
          </p:nvSpPr>
          <p:spPr>
            <a:xfrm>
              <a:off x="219974" y="2044324"/>
              <a:ext cx="8704052" cy="466896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zh-CN" altLang="en-US" sz="2000">
                  <a:solidFill>
                    <a:prstClr val="white"/>
                  </a:solidFill>
                </a:rPr>
                <a:t>练习：</a:t>
              </a:r>
              <a:endParaRPr lang="zh-CN" altLang="en-US" sz="2800" dirty="0">
                <a:solidFill>
                  <a:prstClr val="white"/>
                </a:solidFill>
              </a:endParaRPr>
            </a:p>
          </p:txBody>
        </p:sp>
        <p:sp>
          <p:nvSpPr>
            <p:cNvPr id="10" name="矩形: 圆角 17"/>
            <p:cNvSpPr/>
            <p:nvPr/>
          </p:nvSpPr>
          <p:spPr>
            <a:xfrm>
              <a:off x="223817" y="2511220"/>
              <a:ext cx="8704052" cy="4524315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 anchorCtr="0">
              <a:spAutoFit/>
            </a:bodyPr>
            <a:lstStyle/>
            <a:p>
              <a:pPr lvl="0"/>
              <a:r>
                <a:rPr lang="en-US" altLang="zh-CN" dirty="0">
                  <a:solidFill>
                    <a:srgbClr val="000000"/>
                  </a:solidFill>
                  <a:latin typeface="LMMono10-Regular-Identity-H"/>
                </a:rPr>
                <a:t>1. </a:t>
              </a:r>
              <a:r>
                <a:rPr lang="zh-CN" altLang="en-US" dirty="0">
                  <a:solidFill>
                    <a:srgbClr val="000000"/>
                  </a:solidFill>
                  <a:ea typeface="仿宋" panose="02010609060101010101" pitchFamily="49" charset="-122"/>
                </a:rPr>
                <a:t>下面程序段中的循环执行几次？</a:t>
              </a:r>
              <a:endParaRPr lang="zh-CN" altLang="en-US" dirty="0">
                <a:solidFill>
                  <a:srgbClr val="000000"/>
                </a:solidFill>
                <a:ea typeface="仿宋" panose="02010609060101010101" pitchFamily="49" charset="-122"/>
              </a:endParaRPr>
            </a:p>
            <a:p>
              <a:pPr lvl="1"/>
              <a:r>
                <a:rPr lang="en-US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 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x = -1;</a:t>
              </a:r>
              <a:endParaRPr lang="en-US" sz="16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1"/>
              <a:r>
                <a:rPr lang="en-US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do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  <a:endParaRPr lang="en-US" sz="16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1"/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x = x * x;</a:t>
              </a:r>
              <a:endParaRPr lang="en-US" sz="16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1"/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r>
                <a:rPr lang="en-US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while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(!x);</a:t>
              </a:r>
              <a:endParaRPr lang="en-US" sz="16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marL="342900" lvl="0" indent="-342900">
                <a:buAutoNum type="alphaUcPeriod"/>
              </a:pPr>
              <a:r>
                <a:rPr lang="zh-CN" altLang="en-US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死循环 </a:t>
              </a:r>
              <a:r>
                <a:rPr lang="en-US" altLang="zh-CN" dirty="0">
                  <a:solidFill>
                    <a:srgbClr val="000000"/>
                  </a:solidFill>
                  <a:latin typeface="LMMono10-Regular-Identity-H"/>
                  <a:ea typeface="仿宋" panose="02010609060101010101" pitchFamily="49" charset="-122"/>
                </a:rPr>
                <a:t>B. </a:t>
              </a:r>
              <a:r>
                <a:rPr lang="zh-CN" altLang="en-US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执行</a:t>
              </a:r>
              <a:r>
                <a:rPr lang="en-US" altLang="zh-CN" dirty="0">
                  <a:solidFill>
                    <a:srgbClr val="000000"/>
                  </a:solidFill>
                  <a:latin typeface="LMMono10-Regular-Identity-H"/>
                  <a:ea typeface="仿宋" panose="02010609060101010101" pitchFamily="49" charset="-122"/>
                </a:rPr>
                <a:t>3 </a:t>
              </a:r>
              <a:r>
                <a:rPr lang="zh-CN" altLang="en-US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次 </a:t>
              </a:r>
              <a:r>
                <a:rPr lang="en-US" altLang="zh-CN" dirty="0">
                  <a:solidFill>
                    <a:srgbClr val="000000"/>
                  </a:solidFill>
                  <a:latin typeface="LMMono10-Regular-Identity-H"/>
                  <a:ea typeface="仿宋" panose="02010609060101010101" pitchFamily="49" charset="-122"/>
                </a:rPr>
                <a:t>C. </a:t>
              </a:r>
              <a:r>
                <a:rPr lang="zh-CN" altLang="en-US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执行一次 </a:t>
              </a:r>
              <a:r>
                <a:rPr lang="en-US" altLang="zh-CN" dirty="0">
                  <a:solidFill>
                    <a:srgbClr val="000000"/>
                  </a:solidFill>
                  <a:latin typeface="LMMono10-Regular-Identity-H"/>
                  <a:ea typeface="仿宋" panose="02010609060101010101" pitchFamily="49" charset="-122"/>
                </a:rPr>
                <a:t>D. </a:t>
              </a:r>
              <a:r>
                <a:rPr lang="zh-CN" altLang="en-US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有语法错误</a:t>
              </a:r>
              <a:endParaRPr lang="en-US" altLang="zh-CN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marL="342900" lvl="0" indent="-342900">
                <a:buAutoNum type="alphaUcPeriod"/>
              </a:pPr>
              <a:endParaRPr lang="en-US" altLang="zh-CN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lvl="0"/>
              <a:endPara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lvl="0"/>
              <a:r>
                <a:rPr lang="en-US" altLang="zh-CN" dirty="0">
                  <a:solidFill>
                    <a:srgbClr val="000000"/>
                  </a:solidFill>
                  <a:latin typeface="LMMono10-Regular-Identity-H"/>
                </a:rPr>
                <a:t>2. </a:t>
              </a:r>
              <a:r>
                <a:rPr lang="zh-CN" altLang="en-US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下面程序段的输出结果是？</a:t>
              </a:r>
              <a:endPara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lvl="1"/>
              <a:r>
                <a:rPr lang="en-US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 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y = 10;</a:t>
              </a:r>
              <a:endParaRPr lang="en-US" sz="16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1"/>
              <a:r>
                <a:rPr lang="en-US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do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  <a:endParaRPr lang="en-US" sz="16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1"/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y--;</a:t>
              </a:r>
              <a:endParaRPr lang="en-US" sz="16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1"/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r>
                <a:rPr lang="en-US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while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(--y);</a:t>
              </a:r>
              <a:endParaRPr lang="en-US" sz="16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1"/>
              <a:r>
                <a:rPr lang="en-US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&lt;&lt; y-- &lt;&lt; </a:t>
              </a:r>
              <a:r>
                <a:rPr lang="en-US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endParaRPr lang="en-US" sz="16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0"/>
              <a:r>
                <a:rPr lang="en-US" dirty="0">
                  <a:solidFill>
                    <a:srgbClr val="000000"/>
                  </a:solidFill>
                  <a:latin typeface="LMMono10-Regular-Identity-H"/>
                </a:rPr>
                <a:t>A.-1  B.1  C.8  D.0</a:t>
              </a:r>
              <a:endParaRPr lang="en-US" dirty="0">
                <a:solidFill>
                  <a:srgbClr val="000000"/>
                </a:solidFill>
                <a:latin typeface="LMMono10-Regular-Identity-H"/>
              </a:endParaRPr>
            </a:p>
            <a:p>
              <a:pPr lvl="0"/>
              <a:endParaRPr lang="en-US" dirty="0">
                <a:solidFill>
                  <a:srgbClr val="000000"/>
                </a:solidFill>
                <a:latin typeface="LMMono10-Regular-Identity-H"/>
                <a:ea typeface="Cambria Math" panose="02040503050406030204" pitchFamily="18" charset="0"/>
              </a:endParaRPr>
            </a:p>
            <a:p>
              <a:pPr lvl="0"/>
              <a:endParaRPr lang="en-US" dirty="0">
                <a:solidFill>
                  <a:prstClr val="black"/>
                </a:solidFill>
                <a:latin typeface="Consolas" panose="020B0609020204030204" pitchFamily="49" charset="0"/>
                <a:ea typeface="Cambria Math" panose="02040503050406030204" pitchFamily="18" charset="0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308923" y="5721294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答案：</a:t>
            </a:r>
            <a:r>
              <a:rPr lang="en-US" altLang="zh-CN" dirty="0"/>
              <a:t>1.</a:t>
            </a:r>
            <a:r>
              <a:rPr lang="en-US" dirty="0"/>
              <a:t>C   2.D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274423" y="1388554"/>
            <a:ext cx="5000419" cy="4900739"/>
            <a:chOff x="219974" y="2044324"/>
            <a:chExt cx="8704052" cy="4900739"/>
          </a:xfrm>
        </p:grpSpPr>
        <p:sp>
          <p:nvSpPr>
            <p:cNvPr id="12" name="矩形: 圆顶角 11"/>
            <p:cNvSpPr/>
            <p:nvPr/>
          </p:nvSpPr>
          <p:spPr>
            <a:xfrm>
              <a:off x="219974" y="2044324"/>
              <a:ext cx="8704052" cy="466896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2000">
                  <a:solidFill>
                    <a:prstClr val="white"/>
                  </a:solidFill>
                </a:rPr>
                <a:t>for </a:t>
              </a:r>
              <a:r>
                <a:rPr lang="zh-CN" altLang="en-US" sz="2000">
                  <a:solidFill>
                    <a:prstClr val="white"/>
                  </a:solidFill>
                </a:rPr>
                <a:t>语句语法格式</a:t>
              </a:r>
              <a:endParaRPr lang="zh-CN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3" name="矩形: 圆角 17"/>
            <p:cNvSpPr/>
            <p:nvPr/>
          </p:nvSpPr>
          <p:spPr>
            <a:xfrm>
              <a:off x="219974" y="2513080"/>
              <a:ext cx="8704052" cy="4431983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lvl="0"/>
              <a:endParaRPr lang="en-US" sz="2400" dirty="0">
                <a:solidFill>
                  <a:srgbClr val="0000FF"/>
                </a:solidFill>
                <a:latin typeface="Consolas" panose="020B0609020204030204" pitchFamily="49" charset="0"/>
              </a:endParaRPr>
            </a:p>
            <a:p>
              <a:pPr lvl="0"/>
              <a:r>
                <a:rPr lang="en-US" sz="2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for</a:t>
              </a: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(expr1; expr2; expr3)</a:t>
              </a:r>
              <a:endParaRPr lang="en-US" sz="28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0"/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  <a:endParaRPr lang="en-US" sz="28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0"/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         </a:t>
              </a:r>
              <a:r>
                <a:rPr lang="en-US" sz="2800" dirty="0">
                  <a:solidFill>
                    <a:srgbClr val="262686"/>
                  </a:solidFill>
                  <a:latin typeface="Consolas" panose="020B0609020204030204" pitchFamily="49" charset="0"/>
                </a:rPr>
                <a:t>statement;</a:t>
              </a:r>
              <a:endParaRPr lang="en-US" sz="2800" dirty="0">
                <a:solidFill>
                  <a:srgbClr val="262686"/>
                </a:solidFill>
                <a:latin typeface="Consolas" panose="020B0609020204030204" pitchFamily="49" charset="0"/>
              </a:endParaRPr>
            </a:p>
            <a:p>
              <a:pPr lvl="0"/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n-US" sz="28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0"/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0"/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0"/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0"/>
              <a: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例如，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  <a:ea typeface="仿宋" panose="02010609060101010101" pitchFamily="49" charset="-122"/>
                </a:rPr>
                <a:t>1 </a:t>
              </a:r>
              <a: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到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  <a:ea typeface="仿宋" panose="02010609060101010101" pitchFamily="49" charset="-122"/>
                </a:rPr>
                <a:t>100 </a:t>
              </a:r>
              <a: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累加求和：</a:t>
              </a:r>
              <a:endParaRPr lang="zh-CN" altLang="en-US" sz="20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lvl="0"/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 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sum = 0;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0"/>
              <a:r>
                <a:rPr lang="nn-NO" dirty="0">
                  <a:solidFill>
                    <a:srgbClr val="0000FF"/>
                  </a:solidFill>
                  <a:latin typeface="Consolas" panose="020B0609020204030204" pitchFamily="49" charset="0"/>
                </a:rPr>
                <a:t>for</a:t>
              </a:r>
              <a:r>
                <a:rPr lang="nn-NO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nn-NO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 </a:t>
              </a:r>
              <a:r>
                <a:rPr lang="nn-NO" dirty="0">
                  <a:solidFill>
                    <a:srgbClr val="000000"/>
                  </a:solidFill>
                  <a:latin typeface="Consolas" panose="020B0609020204030204" pitchFamily="49" charset="0"/>
                </a:rPr>
                <a:t>i = 1; i &lt;= 100; ++i){</a:t>
              </a:r>
              <a:endParaRPr lang="nn-NO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0"/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	sum += 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0"/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n-US" altLang="zh-CN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</a:t>
            </a:r>
            <a:r>
              <a:rPr lang="zh-CN" altLang="en-US" dirty="0"/>
              <a:t>循环结构</a:t>
            </a:r>
            <a:r>
              <a:rPr lang="en-US" altLang="zh-CN" sz="1800" dirty="0"/>
              <a:t>—for </a:t>
            </a:r>
            <a:r>
              <a:rPr lang="zh-CN" altLang="en-US" sz="1800" dirty="0"/>
              <a:t>语句</a:t>
            </a:r>
            <a:endParaRPr 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27590" y="1587731"/>
            <a:ext cx="2979852" cy="40233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14399" y="1950420"/>
            <a:ext cx="1108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①</a:t>
            </a:r>
            <a:r>
              <a:rPr lang="zh-CN" altLang="en-US" sz="1400" dirty="0">
                <a:solidFill>
                  <a:srgbClr val="FF0000"/>
                </a:solidFill>
              </a:rPr>
              <a:t>循环变量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algn="ctr"/>
            <a:r>
              <a:rPr lang="zh-CN" altLang="en-US" sz="1400" dirty="0">
                <a:solidFill>
                  <a:srgbClr val="FF0000"/>
                </a:solidFill>
              </a:rPr>
              <a:t>初始化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487697" y="1897836"/>
            <a:ext cx="969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②</a:t>
            </a:r>
            <a:r>
              <a:rPr lang="zh-CN" altLang="en-US" sz="1400" dirty="0">
                <a:solidFill>
                  <a:srgbClr val="FF0000"/>
                </a:solidFill>
              </a:rPr>
              <a:t>循环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algn="ctr"/>
            <a:r>
              <a:rPr lang="zh-CN" altLang="en-US" sz="1400" dirty="0">
                <a:solidFill>
                  <a:srgbClr val="FF0000"/>
                </a:solidFill>
              </a:rPr>
              <a:t>条件判断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06341" y="1911350"/>
            <a:ext cx="1119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③</a:t>
            </a:r>
            <a:r>
              <a:rPr lang="zh-CN" altLang="en-US" sz="1400" dirty="0">
                <a:solidFill>
                  <a:srgbClr val="FF0000"/>
                </a:solidFill>
              </a:rPr>
              <a:t>循环变量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algn="ctr"/>
            <a:r>
              <a:rPr lang="zh-CN" altLang="en-US" sz="1400" dirty="0">
                <a:solidFill>
                  <a:srgbClr val="FF0000"/>
                </a:solidFill>
              </a:rPr>
              <a:t>增值</a:t>
            </a:r>
            <a:endParaRPr lang="en-US" altLang="zh-CN" sz="1400" dirty="0">
              <a:solidFill>
                <a:srgbClr val="FF0000"/>
              </a:solidFill>
            </a:endParaRPr>
          </a:p>
        </p:txBody>
      </p:sp>
      <p:sp>
        <p:nvSpPr>
          <p:cNvPr id="8" name="箭头: 右 7"/>
          <p:cNvSpPr/>
          <p:nvPr/>
        </p:nvSpPr>
        <p:spPr>
          <a:xfrm>
            <a:off x="2023036" y="2167720"/>
            <a:ext cx="552748" cy="1250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箭头: 左弧形 15"/>
          <p:cNvSpPr/>
          <p:nvPr/>
        </p:nvSpPr>
        <p:spPr>
          <a:xfrm rot="20119422">
            <a:off x="2960142" y="2655804"/>
            <a:ext cx="237231" cy="647410"/>
          </a:xfrm>
          <a:prstGeom prst="curvedRightArrow">
            <a:avLst>
              <a:gd name="adj1" fmla="val 25000"/>
              <a:gd name="adj2" fmla="val 72867"/>
              <a:gd name="adj3" fmla="val 25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箭头: 左弧形 16"/>
          <p:cNvSpPr/>
          <p:nvPr/>
        </p:nvSpPr>
        <p:spPr>
          <a:xfrm rot="12473587">
            <a:off x="4007801" y="2674383"/>
            <a:ext cx="219124" cy="624577"/>
          </a:xfrm>
          <a:prstGeom prst="curvedRightArrow">
            <a:avLst>
              <a:gd name="adj1" fmla="val 25000"/>
              <a:gd name="adj2" fmla="val 72867"/>
              <a:gd name="adj3" fmla="val 25000"/>
            </a:avLst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箭头: 左弧形 17"/>
          <p:cNvSpPr/>
          <p:nvPr/>
        </p:nvSpPr>
        <p:spPr>
          <a:xfrm rot="5400000">
            <a:off x="3451400" y="1769648"/>
            <a:ext cx="219124" cy="624577"/>
          </a:xfrm>
          <a:prstGeom prst="curvedRightArrow">
            <a:avLst>
              <a:gd name="adj1" fmla="val 25000"/>
              <a:gd name="adj2" fmla="val 72867"/>
              <a:gd name="adj3" fmla="val 25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997397" y="1470689"/>
            <a:ext cx="11086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0000FF"/>
                </a:solidFill>
              </a:rPr>
              <a:t>循环变量</a:t>
            </a:r>
            <a:endParaRPr lang="en-US" altLang="zh-CN" sz="1400" dirty="0">
              <a:solidFill>
                <a:srgbClr val="0000FF"/>
              </a:solidFill>
            </a:endParaRPr>
          </a:p>
          <a:p>
            <a:pPr algn="ctr"/>
            <a:r>
              <a:rPr lang="zh-CN" altLang="en-US" sz="1400" dirty="0">
                <a:solidFill>
                  <a:srgbClr val="0000FF"/>
                </a:solidFill>
              </a:rPr>
              <a:t>初始化</a:t>
            </a:r>
            <a:endParaRPr lang="en-US" altLang="zh-CN" sz="1400" dirty="0">
              <a:solidFill>
                <a:srgbClr val="0000FF"/>
              </a:solidFill>
            </a:endParaRPr>
          </a:p>
          <a:p>
            <a:pPr algn="ctr"/>
            <a:r>
              <a:rPr lang="zh-CN" altLang="en-US" sz="1400" b="1" dirty="0">
                <a:solidFill>
                  <a:srgbClr val="0000FF"/>
                </a:solidFill>
              </a:rPr>
              <a:t>只做一次</a:t>
            </a:r>
            <a:endParaRPr lang="en-US" sz="1400" b="1" dirty="0">
              <a:solidFill>
                <a:srgbClr val="0000FF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459840" y="2664396"/>
            <a:ext cx="969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FF0000"/>
                </a:solidFill>
              </a:rPr>
              <a:t>循环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algn="ctr"/>
            <a:r>
              <a:rPr lang="zh-CN" altLang="en-US" sz="1400" dirty="0">
                <a:solidFill>
                  <a:srgbClr val="FF0000"/>
                </a:solidFill>
              </a:rPr>
              <a:t>条件判断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687499" y="4524828"/>
            <a:ext cx="1119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FF0000"/>
                </a:solidFill>
              </a:rPr>
              <a:t>循环变量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algn="ctr"/>
            <a:r>
              <a:rPr lang="zh-CN" altLang="en-US" sz="1400" dirty="0">
                <a:solidFill>
                  <a:srgbClr val="FF0000"/>
                </a:solidFill>
              </a:rPr>
              <a:t>增值</a:t>
            </a:r>
            <a:endParaRPr lang="en-US" altLang="zh-CN" sz="1400" dirty="0">
              <a:solidFill>
                <a:srgbClr val="FF000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431772" y="3903206"/>
            <a:ext cx="1119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</a:rPr>
              <a:t>statement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15" grpId="0"/>
      <p:bldP spid="8" grpId="0" animBg="1"/>
      <p:bldP spid="16" grpId="0" animBg="1"/>
      <p:bldP spid="17" grpId="0" animBg="1"/>
      <p:bldP spid="18" grpId="0" animBg="1"/>
      <p:bldP spid="19" grpId="0"/>
      <p:bldP spid="20" grpId="0"/>
      <p:bldP spid="21" grpId="0"/>
      <p:bldP spid="2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</a:t>
            </a:r>
            <a:r>
              <a:rPr lang="zh-CN" altLang="en-US" dirty="0"/>
              <a:t>循环结构</a:t>
            </a:r>
            <a:r>
              <a:rPr lang="en-US" altLang="zh-CN" sz="1800" dirty="0"/>
              <a:t>—for</a:t>
            </a:r>
            <a:r>
              <a:rPr lang="zh-CN" altLang="en-US" sz="1800" dirty="0"/>
              <a:t> 语句</a:t>
            </a:r>
            <a:endParaRPr 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219974" y="1175644"/>
            <a:ext cx="8707895" cy="836228"/>
            <a:chOff x="219974" y="2044324"/>
            <a:chExt cx="8707895" cy="836228"/>
          </a:xfrm>
        </p:grpSpPr>
        <p:sp>
          <p:nvSpPr>
            <p:cNvPr id="9" name="矩形: 圆顶角 8"/>
            <p:cNvSpPr/>
            <p:nvPr/>
          </p:nvSpPr>
          <p:spPr>
            <a:xfrm>
              <a:off x="219974" y="2044324"/>
              <a:ext cx="8704052" cy="466896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sz="2000">
                  <a:solidFill>
                    <a:prstClr val="white"/>
                  </a:solidFill>
                </a:rPr>
                <a:t>for </a:t>
              </a:r>
              <a:r>
                <a:rPr lang="zh-CN" altLang="en-US" sz="2000">
                  <a:solidFill>
                    <a:prstClr val="white"/>
                  </a:solidFill>
                </a:rPr>
                <a:t>非常灵活，可以有多种形式</a:t>
              </a:r>
              <a:endParaRPr lang="zh-CN" altLang="en-US" sz="2800" dirty="0">
                <a:solidFill>
                  <a:prstClr val="white"/>
                </a:solidFill>
              </a:endParaRPr>
            </a:p>
          </p:txBody>
        </p:sp>
        <p:sp>
          <p:nvSpPr>
            <p:cNvPr id="10" name="矩形: 圆角 17"/>
            <p:cNvSpPr/>
            <p:nvPr/>
          </p:nvSpPr>
          <p:spPr>
            <a:xfrm>
              <a:off x="223817" y="2511220"/>
              <a:ext cx="8704052" cy="369332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 anchorCtr="0">
              <a:spAutoFit/>
            </a:bodyPr>
            <a:lstStyle/>
            <a:p>
              <a:pPr marL="285750" lvl="0" indent="-285750">
                <a:buFontTx/>
                <a:buChar char="●"/>
              </a:pPr>
              <a:r>
                <a:rPr lang="zh-CN" altLang="en-US">
                  <a:solidFill>
                    <a:srgbClr val="000000"/>
                  </a:solidFill>
                  <a:latin typeface="MicrosoftYaHei"/>
                </a:rPr>
                <a:t>可以省略任意一个表达式，但</a:t>
              </a:r>
              <a:r>
                <a:rPr lang="zh-CN" altLang="en-US">
                  <a:solidFill>
                    <a:srgbClr val="FF0000"/>
                  </a:solidFill>
                  <a:latin typeface="MicrosoftYaHei"/>
                </a:rPr>
                <a:t>分号不能省略</a:t>
              </a:r>
              <a:r>
                <a:rPr lang="zh-CN" altLang="en-US">
                  <a:solidFill>
                    <a:srgbClr val="000000"/>
                  </a:solidFill>
                  <a:latin typeface="MicrosoftYaHei"/>
                </a:rPr>
                <a:t>：</a:t>
              </a:r>
              <a:endParaRPr lang="en-US" dirty="0">
                <a:solidFill>
                  <a:prstClr val="black"/>
                </a:solidFill>
                <a:latin typeface="Consolas" panose="020B0609020204030204" pitchFamily="49" charset="0"/>
                <a:ea typeface="Cambria Math" panose="02040503050406030204" pitchFamily="18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54442" y="2842179"/>
            <a:ext cx="8569584" cy="1477328"/>
            <a:chOff x="456514" y="4308683"/>
            <a:chExt cx="8569584" cy="1477328"/>
          </a:xfrm>
        </p:grpSpPr>
        <p:sp>
          <p:nvSpPr>
            <p:cNvPr id="13" name="矩形: 圆角 17"/>
            <p:cNvSpPr/>
            <p:nvPr/>
          </p:nvSpPr>
          <p:spPr>
            <a:xfrm>
              <a:off x="456514" y="4308683"/>
              <a:ext cx="2823018" cy="1477328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numCol="1" rtlCol="0" anchor="t" anchorCtr="0">
              <a:spAutoFit/>
            </a:bodyPr>
            <a:lstStyle/>
            <a:p>
              <a:pPr lvl="0"/>
              <a:r>
                <a:rPr lang="nn-NO">
                  <a:solidFill>
                    <a:srgbClr val="000000"/>
                  </a:solidFill>
                  <a:latin typeface="Consolas" panose="020B0609020204030204" pitchFamily="49" charset="0"/>
                </a:rPr>
                <a:t>int i(1),sum(0);</a:t>
              </a:r>
              <a:endParaRPr lang="nn-NO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0"/>
              <a:r>
                <a:rPr lang="en-US">
                  <a:solidFill>
                    <a:srgbClr val="000000"/>
                  </a:solidFill>
                  <a:latin typeface="Consolas" panose="020B0609020204030204" pitchFamily="49" charset="0"/>
                </a:rPr>
                <a:t>for(; i&lt;=100; ++i){</a:t>
              </a:r>
              <a:endParaRPr lang="en-US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0"/>
              <a:r>
                <a:rPr lang="en-US">
                  <a:solidFill>
                    <a:srgbClr val="000000"/>
                  </a:solidFill>
                  <a:latin typeface="Consolas" panose="020B0609020204030204" pitchFamily="49" charset="0"/>
                </a:rPr>
                <a:t>	sum += i;</a:t>
              </a:r>
              <a:endParaRPr lang="en-US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0"/>
              <a:r>
                <a:rPr lang="en-US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n-US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0"/>
              <a:r>
                <a:rPr lang="en-US" altLang="zh-CN">
                  <a:solidFill>
                    <a:srgbClr val="FF0000"/>
                  </a:solidFill>
                  <a:latin typeface="LMSans10-Regular-Identity-H"/>
                </a:rPr>
                <a:t>//</a:t>
              </a:r>
              <a:r>
                <a:rPr lang="zh-CN" altLang="en-US">
                  <a:solidFill>
                    <a:srgbClr val="FF0000"/>
                  </a:solidFill>
                  <a:latin typeface="MicrosoftYaHei"/>
                </a:rPr>
                <a:t>省略表达式</a:t>
              </a:r>
              <a:r>
                <a:rPr lang="en-US">
                  <a:solidFill>
                    <a:srgbClr val="FF0000"/>
                  </a:solidFill>
                  <a:latin typeface="LMMono10-Regular-Identity-H"/>
                </a:rPr>
                <a:t>expr1</a:t>
              </a:r>
              <a:endParaRPr lang="en-US" dirty="0">
                <a:solidFill>
                  <a:prstClr val="black"/>
                </a:solidFill>
                <a:latin typeface="Consolas" panose="020B0609020204030204" pitchFamily="49" charset="0"/>
                <a:ea typeface="Cambria Math" panose="02040503050406030204" pitchFamily="18" charset="0"/>
              </a:endParaRPr>
            </a:p>
          </p:txBody>
        </p:sp>
        <p:sp>
          <p:nvSpPr>
            <p:cNvPr id="19" name="矩形: 圆角 17"/>
            <p:cNvSpPr/>
            <p:nvPr/>
          </p:nvSpPr>
          <p:spPr>
            <a:xfrm>
              <a:off x="3329797" y="4308683"/>
              <a:ext cx="2823018" cy="1477328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numCol="1" rtlCol="0" anchor="t" anchorCtr="0">
              <a:spAutoFit/>
            </a:bodyPr>
            <a:lstStyle/>
            <a:p>
              <a:pPr lvl="0"/>
              <a:r>
                <a:rPr lang="nn-NO">
                  <a:solidFill>
                    <a:srgbClr val="000000"/>
                  </a:solidFill>
                  <a:latin typeface="Consolas" panose="020B0609020204030204" pitchFamily="49" charset="0"/>
                </a:rPr>
                <a:t>int i(1),sum(0);</a:t>
              </a:r>
              <a:endParaRPr lang="nn-NO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0"/>
              <a:r>
                <a:rPr lang="en-US">
                  <a:solidFill>
                    <a:srgbClr val="000000"/>
                  </a:solidFill>
                  <a:latin typeface="Consolas" panose="020B0609020204030204" pitchFamily="49" charset="0"/>
                </a:rPr>
                <a:t>for(; i&lt;=100; ){</a:t>
              </a:r>
              <a:endParaRPr lang="en-US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0"/>
              <a:r>
                <a:rPr lang="en-US">
                  <a:solidFill>
                    <a:srgbClr val="000000"/>
                  </a:solidFill>
                  <a:latin typeface="Consolas" panose="020B0609020204030204" pitchFamily="49" charset="0"/>
                </a:rPr>
                <a:t>	sum += i++;</a:t>
              </a:r>
              <a:endParaRPr lang="en-US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0"/>
              <a:r>
                <a:rPr lang="en-US" altLang="zh-CN">
                  <a:solidFill>
                    <a:srgbClr val="000000"/>
                  </a:solidFill>
                  <a:latin typeface="Consolas" panose="020B0609020204030204" pitchFamily="49" charset="0"/>
                </a:rPr>
                <a:t>} //</a:t>
              </a:r>
              <a:r>
                <a:rPr lang="zh-CN" altLang="en-US">
                  <a:solidFill>
                    <a:srgbClr val="000000"/>
                  </a:solidFill>
                  <a:latin typeface="Consolas" panose="020B0609020204030204" pitchFamily="49" charset="0"/>
                  <a:ea typeface="仿宋" panose="02010609060101010101" pitchFamily="49" charset="-122"/>
                </a:rPr>
                <a:t>注意不是</a:t>
              </a:r>
              <a:r>
                <a:rPr lang="en-US" altLang="zh-CN">
                  <a:solidFill>
                    <a:srgbClr val="000000"/>
                  </a:solidFill>
                  <a:latin typeface="Consolas" panose="020B0609020204030204" pitchFamily="49" charset="0"/>
                  <a:ea typeface="仿宋" panose="02010609060101010101" pitchFamily="49" charset="-122"/>
                </a:rPr>
                <a:t>++</a:t>
              </a:r>
              <a:r>
                <a:rPr lang="en-US">
                  <a:solidFill>
                    <a:srgbClr val="000000"/>
                  </a:solidFill>
                  <a:latin typeface="Consolas" panose="020B0609020204030204" pitchFamily="49" charset="0"/>
                  <a:ea typeface="仿宋" panose="02010609060101010101" pitchFamily="49" charset="-122"/>
                </a:rPr>
                <a:t>i;</a:t>
              </a:r>
              <a:endParaRPr lang="en-US">
                <a:solidFill>
                  <a:srgbClr val="000000"/>
                </a:solidFill>
                <a:latin typeface="Consolas" panose="020B0609020204030204" pitchFamily="49" charset="0"/>
                <a:ea typeface="仿宋" panose="02010609060101010101" pitchFamily="49" charset="-122"/>
              </a:endParaRPr>
            </a:p>
            <a:p>
              <a:pPr lvl="0"/>
              <a:r>
                <a:rPr lang="en-US" altLang="zh-CN">
                  <a:solidFill>
                    <a:srgbClr val="FF0000"/>
                  </a:solidFill>
                  <a:latin typeface="Consolas" panose="020B0609020204030204" pitchFamily="49" charset="0"/>
                </a:rPr>
                <a:t>//</a:t>
              </a:r>
              <a:r>
                <a:rPr lang="zh-CN" altLang="en-US">
                  <a:solidFill>
                    <a:srgbClr val="FF0000"/>
                  </a:solidFill>
                  <a:latin typeface="Consolas" panose="020B0609020204030204" pitchFamily="49" charset="0"/>
                </a:rPr>
                <a:t>省略</a:t>
              </a:r>
              <a:r>
                <a:rPr lang="en-US">
                  <a:solidFill>
                    <a:srgbClr val="FF0000"/>
                  </a:solidFill>
                  <a:latin typeface="Consolas" panose="020B0609020204030204" pitchFamily="49" charset="0"/>
                </a:rPr>
                <a:t>expr1 </a:t>
              </a:r>
              <a:r>
                <a:rPr lang="zh-CN" altLang="en-US">
                  <a:solidFill>
                    <a:srgbClr val="FF0000"/>
                  </a:solidFill>
                  <a:latin typeface="Consolas" panose="020B0609020204030204" pitchFamily="49" charset="0"/>
                </a:rPr>
                <a:t>和</a:t>
              </a:r>
              <a:r>
                <a:rPr lang="en-US">
                  <a:solidFill>
                    <a:srgbClr val="FF0000"/>
                  </a:solidFill>
                  <a:latin typeface="Consolas" panose="020B0609020204030204" pitchFamily="49" charset="0"/>
                </a:rPr>
                <a:t>expr3</a:t>
              </a:r>
              <a:endParaRPr lang="en-US" dirty="0">
                <a:solidFill>
                  <a:prstClr val="black"/>
                </a:solidFill>
                <a:latin typeface="Consolas" panose="020B0609020204030204" pitchFamily="49" charset="0"/>
                <a:ea typeface="Cambria Math" panose="02040503050406030204" pitchFamily="18" charset="0"/>
              </a:endParaRPr>
            </a:p>
          </p:txBody>
        </p:sp>
        <p:sp>
          <p:nvSpPr>
            <p:cNvPr id="22" name="矩形: 圆角 17"/>
            <p:cNvSpPr/>
            <p:nvPr/>
          </p:nvSpPr>
          <p:spPr>
            <a:xfrm>
              <a:off x="6203080" y="4308683"/>
              <a:ext cx="2823018" cy="1477328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numCol="1" rtlCol="0" anchor="t" anchorCtr="0">
              <a:spAutoFit/>
            </a:bodyPr>
            <a:lstStyle/>
            <a:p>
              <a:pPr lvl="0"/>
              <a:r>
                <a:rPr lang="nn-NO">
                  <a:solidFill>
                    <a:srgbClr val="000000"/>
                  </a:solidFill>
                  <a:latin typeface="Consolas" panose="020B0609020204030204" pitchFamily="49" charset="0"/>
                </a:rPr>
                <a:t>int i(1),sum(0);</a:t>
              </a:r>
              <a:endParaRPr lang="nn-NO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0"/>
              <a:r>
                <a:rPr lang="en-US">
                  <a:solidFill>
                    <a:srgbClr val="000000"/>
                  </a:solidFill>
                  <a:latin typeface="Consolas" panose="020B0609020204030204" pitchFamily="49" charset="0"/>
                </a:rPr>
                <a:t>for(; ; ){</a:t>
              </a:r>
              <a:endParaRPr lang="en-US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0"/>
              <a:r>
                <a:rPr lang="en-US">
                  <a:solidFill>
                    <a:srgbClr val="000000"/>
                  </a:solidFill>
                  <a:latin typeface="Consolas" panose="020B0609020204030204" pitchFamily="49" charset="0"/>
                </a:rPr>
                <a:t>	sum += i++;</a:t>
              </a:r>
              <a:endParaRPr lang="en-US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0"/>
              <a:r>
                <a:rPr lang="en-US">
                  <a:solidFill>
                    <a:srgbClr val="000000"/>
                  </a:solidFill>
                  <a:latin typeface="Consolas" panose="020B0609020204030204" pitchFamily="49" charset="0"/>
                </a:rPr>
                <a:t>	if(i&gt;100) break;</a:t>
              </a:r>
              <a:endParaRPr lang="en-US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0"/>
              <a:r>
                <a:rPr lang="en-US" altLang="zh-CN">
                  <a:solidFill>
                    <a:srgbClr val="000000"/>
                  </a:solidFill>
                  <a:latin typeface="Consolas" panose="020B0609020204030204" pitchFamily="49" charset="0"/>
                </a:rPr>
                <a:t>} </a:t>
              </a:r>
              <a:r>
                <a:rPr lang="en-US" altLang="zh-CN">
                  <a:solidFill>
                    <a:srgbClr val="FF0000"/>
                  </a:solidFill>
                  <a:latin typeface="Consolas" panose="020B0609020204030204" pitchFamily="49" charset="0"/>
                </a:rPr>
                <a:t>//</a:t>
              </a:r>
              <a:r>
                <a:rPr lang="zh-CN" altLang="en-US">
                  <a:solidFill>
                    <a:srgbClr val="FF0000"/>
                  </a:solidFill>
                  <a:latin typeface="Consolas" panose="020B0609020204030204" pitchFamily="49" charset="0"/>
                </a:rPr>
                <a:t>三个全部省略</a:t>
              </a:r>
              <a:endParaRPr lang="en-US" dirty="0">
                <a:solidFill>
                  <a:prstClr val="black"/>
                </a:solidFill>
                <a:latin typeface="Consolas" panose="020B0609020204030204" pitchFamily="49" charset="0"/>
                <a:ea typeface="Cambria Math" panose="02040503050406030204" pitchFamily="18" charset="0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318174" y="4450381"/>
            <a:ext cx="2411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262686"/>
                </a:solidFill>
              </a:rPr>
              <a:t>expr1</a:t>
            </a:r>
            <a:r>
              <a:rPr lang="zh-CN" altLang="en-US" sz="1600" dirty="0">
                <a:solidFill>
                  <a:srgbClr val="262686"/>
                </a:solidFill>
              </a:rPr>
              <a:t>的初始化在</a:t>
            </a:r>
            <a:endParaRPr lang="en-US" altLang="zh-CN" sz="1600" dirty="0">
              <a:solidFill>
                <a:srgbClr val="262686"/>
              </a:solidFill>
            </a:endParaRPr>
          </a:p>
          <a:p>
            <a:r>
              <a:rPr lang="zh-CN" altLang="en-US" sz="1600" dirty="0">
                <a:solidFill>
                  <a:srgbClr val="262686"/>
                </a:solidFill>
              </a:rPr>
              <a:t>循环前就做了</a:t>
            </a:r>
            <a:endParaRPr lang="en-US" sz="1600" dirty="0">
              <a:solidFill>
                <a:srgbClr val="262686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366360" y="4404584"/>
            <a:ext cx="24112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262686"/>
                </a:solidFill>
              </a:rPr>
              <a:t>expr1</a:t>
            </a:r>
            <a:r>
              <a:rPr lang="zh-CN" altLang="en-US" sz="1600" dirty="0">
                <a:solidFill>
                  <a:srgbClr val="262686"/>
                </a:solidFill>
              </a:rPr>
              <a:t>的初始化在循环前就做了；</a:t>
            </a:r>
            <a:endParaRPr lang="en-US" altLang="zh-CN" sz="1600" dirty="0">
              <a:solidFill>
                <a:srgbClr val="262686"/>
              </a:solidFill>
            </a:endParaRPr>
          </a:p>
          <a:p>
            <a:endParaRPr lang="en-US" altLang="zh-CN" sz="1600" dirty="0">
              <a:solidFill>
                <a:srgbClr val="262686"/>
              </a:solidFill>
            </a:endParaRPr>
          </a:p>
          <a:p>
            <a:r>
              <a:rPr lang="en-US" altLang="zh-CN" sz="1600" dirty="0">
                <a:solidFill>
                  <a:srgbClr val="262686"/>
                </a:solidFill>
              </a:rPr>
              <a:t>expr3</a:t>
            </a:r>
            <a:r>
              <a:rPr lang="zh-CN" altLang="en-US" sz="1600" dirty="0">
                <a:solidFill>
                  <a:srgbClr val="262686"/>
                </a:solidFill>
              </a:rPr>
              <a:t>循环变量的自增在循环体内部做。</a:t>
            </a:r>
            <a:endParaRPr lang="en-US" sz="1600" dirty="0">
              <a:solidFill>
                <a:srgbClr val="262686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199207" y="4404584"/>
            <a:ext cx="26266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262686"/>
                </a:solidFill>
              </a:rPr>
              <a:t>expr1</a:t>
            </a:r>
            <a:r>
              <a:rPr lang="zh-CN" altLang="en-US" sz="1600" dirty="0">
                <a:solidFill>
                  <a:srgbClr val="262686"/>
                </a:solidFill>
              </a:rPr>
              <a:t>的初始化在循环前就做了；</a:t>
            </a:r>
            <a:endParaRPr lang="en-US" altLang="zh-CN" sz="1600" dirty="0">
              <a:solidFill>
                <a:srgbClr val="262686"/>
              </a:solidFill>
            </a:endParaRPr>
          </a:p>
          <a:p>
            <a:endParaRPr lang="en-US" altLang="zh-CN" sz="1600" dirty="0">
              <a:solidFill>
                <a:srgbClr val="262686"/>
              </a:solidFill>
            </a:endParaRPr>
          </a:p>
          <a:p>
            <a:r>
              <a:rPr lang="en-US" altLang="zh-CN" sz="1600" dirty="0">
                <a:solidFill>
                  <a:srgbClr val="262686"/>
                </a:solidFill>
              </a:rPr>
              <a:t>expr2</a:t>
            </a:r>
            <a:r>
              <a:rPr lang="zh-CN" altLang="en-US" sz="1600" dirty="0">
                <a:solidFill>
                  <a:srgbClr val="262686"/>
                </a:solidFill>
              </a:rPr>
              <a:t>，循环条件的判断用</a:t>
            </a:r>
            <a:r>
              <a:rPr lang="en-US" altLang="zh-CN" sz="1600" dirty="0">
                <a:solidFill>
                  <a:srgbClr val="262686"/>
                </a:solidFill>
              </a:rPr>
              <a:t>if</a:t>
            </a:r>
            <a:r>
              <a:rPr lang="zh-CN" altLang="en-US" sz="1600" dirty="0">
                <a:solidFill>
                  <a:srgbClr val="262686"/>
                </a:solidFill>
              </a:rPr>
              <a:t>语句实现，</a:t>
            </a:r>
            <a:r>
              <a:rPr lang="en-US" altLang="zh-CN" sz="1600" dirty="0">
                <a:solidFill>
                  <a:srgbClr val="FF0000"/>
                </a:solidFill>
              </a:rPr>
              <a:t>break</a:t>
            </a:r>
            <a:r>
              <a:rPr lang="zh-CN" altLang="en-US" sz="1600" dirty="0">
                <a:solidFill>
                  <a:srgbClr val="FF0000"/>
                </a:solidFill>
              </a:rPr>
              <a:t>终止循环。</a:t>
            </a:r>
            <a:endParaRPr lang="en-US" altLang="zh-CN" sz="1600" dirty="0">
              <a:solidFill>
                <a:srgbClr val="FF0000"/>
              </a:solidFill>
            </a:endParaRPr>
          </a:p>
          <a:p>
            <a:endParaRPr lang="en-US" altLang="zh-CN" sz="1600" dirty="0">
              <a:solidFill>
                <a:srgbClr val="262686"/>
              </a:solidFill>
            </a:endParaRPr>
          </a:p>
          <a:p>
            <a:r>
              <a:rPr lang="en-US" altLang="zh-CN" sz="1600" dirty="0">
                <a:solidFill>
                  <a:srgbClr val="262686"/>
                </a:solidFill>
              </a:rPr>
              <a:t>expr3</a:t>
            </a:r>
            <a:r>
              <a:rPr lang="zh-CN" altLang="en-US" sz="1600" dirty="0">
                <a:solidFill>
                  <a:srgbClr val="262686"/>
                </a:solidFill>
              </a:rPr>
              <a:t>循环变量的自增在循环体内部做。</a:t>
            </a:r>
            <a:endParaRPr lang="en-US" sz="1600" dirty="0">
              <a:solidFill>
                <a:srgbClr val="26268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</a:t>
            </a:r>
            <a:r>
              <a:rPr lang="zh-CN" altLang="en-US" dirty="0"/>
              <a:t>循环结构</a:t>
            </a:r>
            <a:r>
              <a:rPr lang="en-US" altLang="zh-CN" sz="1800" dirty="0"/>
              <a:t>—for </a:t>
            </a:r>
            <a:r>
              <a:rPr lang="zh-CN" altLang="en-US" sz="1800" dirty="0"/>
              <a:t>语句</a:t>
            </a:r>
            <a:endParaRPr 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219974" y="1175644"/>
            <a:ext cx="8707895" cy="1667225"/>
            <a:chOff x="219974" y="2044324"/>
            <a:chExt cx="8707895" cy="1667225"/>
          </a:xfrm>
        </p:grpSpPr>
        <p:sp>
          <p:nvSpPr>
            <p:cNvPr id="9" name="矩形: 圆顶角 8"/>
            <p:cNvSpPr/>
            <p:nvPr/>
          </p:nvSpPr>
          <p:spPr>
            <a:xfrm>
              <a:off x="219974" y="2044324"/>
              <a:ext cx="8704052" cy="466896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sz="2000">
                  <a:solidFill>
                    <a:prstClr val="white"/>
                  </a:solidFill>
                </a:rPr>
                <a:t>for </a:t>
              </a:r>
              <a:r>
                <a:rPr lang="zh-CN" altLang="en-US" sz="2000">
                  <a:solidFill>
                    <a:prstClr val="white"/>
                  </a:solidFill>
                </a:rPr>
                <a:t>非常灵活，可以有多种形式</a:t>
              </a:r>
              <a:endParaRPr lang="zh-CN" altLang="en-US" sz="2800" dirty="0">
                <a:solidFill>
                  <a:prstClr val="white"/>
                </a:solidFill>
              </a:endParaRPr>
            </a:p>
          </p:txBody>
        </p:sp>
        <p:sp>
          <p:nvSpPr>
            <p:cNvPr id="10" name="矩形: 圆角 17"/>
            <p:cNvSpPr/>
            <p:nvPr/>
          </p:nvSpPr>
          <p:spPr>
            <a:xfrm>
              <a:off x="223817" y="2511220"/>
              <a:ext cx="8704052" cy="1200329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 anchorCtr="0">
              <a:spAutoFit/>
            </a:bodyPr>
            <a:lstStyle/>
            <a:p>
              <a:pPr marL="285750" lvl="0" indent="-285750">
                <a:buFontTx/>
                <a:buChar char="●"/>
              </a:pP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表达式</a:t>
              </a:r>
              <a:r>
                <a:rPr lang="en-US" altLang="zh-CN" dirty="0">
                  <a:solidFill>
                    <a:srgbClr val="000000"/>
                  </a:solidFill>
                  <a:latin typeface="MicrosoftYaHei"/>
                </a:rPr>
                <a:t>expr1 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可以</a:t>
              </a:r>
              <a:r>
                <a:rPr lang="zh-CN" altLang="en-US" dirty="0">
                  <a:solidFill>
                    <a:srgbClr val="FF0000"/>
                  </a:solidFill>
                  <a:latin typeface="MicrosoftYaHei"/>
                </a:rPr>
                <a:t>定义多个对象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，表达式</a:t>
              </a:r>
              <a:r>
                <a:rPr lang="en-US" altLang="zh-CN" dirty="0">
                  <a:solidFill>
                    <a:srgbClr val="000000"/>
                  </a:solidFill>
                  <a:latin typeface="MicrosoftYaHei"/>
                </a:rPr>
                <a:t>expr3 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可以是任意表达式：</a:t>
              </a:r>
              <a:endParaRPr lang="zh-CN" altLang="en-US" dirty="0">
                <a:solidFill>
                  <a:srgbClr val="000000"/>
                </a:solidFill>
                <a:latin typeface="MicrosoftYaHei"/>
              </a:endParaRPr>
            </a:p>
            <a:p>
              <a:pPr lvl="1"/>
              <a:r>
                <a:rPr lang="nn-NO" dirty="0">
                  <a:solidFill>
                    <a:srgbClr val="0000FF"/>
                  </a:solidFill>
                  <a:latin typeface="Consolas" panose="020B0609020204030204" pitchFamily="49" charset="0"/>
                </a:rPr>
                <a:t>for </a:t>
              </a:r>
              <a:r>
                <a:rPr lang="nn-NO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nn-NO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 </a:t>
              </a:r>
              <a:r>
                <a:rPr lang="nn-NO" dirty="0">
                  <a:solidFill>
                    <a:srgbClr val="FF0000"/>
                  </a:solidFill>
                  <a:latin typeface="Consolas" panose="020B0609020204030204" pitchFamily="49" charset="0"/>
                </a:rPr>
                <a:t>i</a:t>
              </a:r>
              <a:r>
                <a:rPr lang="nn-NO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1, </a:t>
              </a:r>
              <a:r>
                <a:rPr lang="nn-NO" dirty="0">
                  <a:solidFill>
                    <a:srgbClr val="FF0000"/>
                  </a:solidFill>
                  <a:latin typeface="Consolas" panose="020B0609020204030204" pitchFamily="49" charset="0"/>
                </a:rPr>
                <a:t>j</a:t>
              </a:r>
              <a:r>
                <a:rPr lang="nn-NO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100; i &lt; j; ++i, --j) {</a:t>
              </a:r>
              <a:endParaRPr lang="nn-NO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1"/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	sum += 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+ j;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1"/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n-US" dirty="0">
                <a:solidFill>
                  <a:prstClr val="black"/>
                </a:solidFill>
                <a:latin typeface="Consolas" panose="020B0609020204030204" pitchFamily="49" charset="0"/>
                <a:ea typeface="Cambria Math" panose="02040503050406030204" pitchFamily="18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19974" y="3388284"/>
            <a:ext cx="8707895" cy="836228"/>
            <a:chOff x="219974" y="2044324"/>
            <a:chExt cx="8707895" cy="836228"/>
          </a:xfrm>
        </p:grpSpPr>
        <p:sp>
          <p:nvSpPr>
            <p:cNvPr id="12" name="矩形: 圆顶角 11"/>
            <p:cNvSpPr/>
            <p:nvPr/>
          </p:nvSpPr>
          <p:spPr>
            <a:xfrm>
              <a:off x="219974" y="2044324"/>
              <a:ext cx="8704052" cy="466896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B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zh-CN" altLang="en-US" sz="2000">
                  <a:solidFill>
                    <a:prstClr val="white"/>
                  </a:solidFill>
                </a:rPr>
                <a:t>注意：</a:t>
              </a:r>
              <a:endParaRPr lang="zh-CN" altLang="en-US" sz="2800" dirty="0">
                <a:solidFill>
                  <a:prstClr val="white"/>
                </a:solidFill>
              </a:endParaRPr>
            </a:p>
          </p:txBody>
        </p:sp>
        <p:sp>
          <p:nvSpPr>
            <p:cNvPr id="14" name="矩形: 圆角 17"/>
            <p:cNvSpPr/>
            <p:nvPr/>
          </p:nvSpPr>
          <p:spPr>
            <a:xfrm>
              <a:off x="223817" y="2511220"/>
              <a:ext cx="8704052" cy="369332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 anchorCtr="0">
              <a:spAutoFit/>
            </a:bodyPr>
            <a:lstStyle/>
            <a:p>
              <a:pPr lvl="0"/>
              <a:r>
                <a:rPr lang="zh-CN" altLang="en-US">
                  <a:solidFill>
                    <a:srgbClr val="000000"/>
                  </a:solidFill>
                  <a:latin typeface="MicrosoftYaHei"/>
                </a:rPr>
                <a:t>虽然上述表达式可以省略，但是需要在合适的位置添加相应功能的语句。</a:t>
              </a:r>
              <a:endParaRPr lang="en-US" dirty="0">
                <a:solidFill>
                  <a:prstClr val="black"/>
                </a:solidFill>
                <a:latin typeface="Consolas" panose="020B0609020204030204" pitchFamily="49" charset="0"/>
                <a:ea typeface="Cambria Math" panose="02040503050406030204" pitchFamily="18" charset="0"/>
              </a:endParaRP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</a:t>
            </a:r>
            <a:r>
              <a:rPr lang="zh-CN" altLang="en-US" dirty="0"/>
              <a:t>循环结构</a:t>
            </a:r>
            <a:r>
              <a:rPr lang="en-US" altLang="zh-CN" sz="1800" dirty="0"/>
              <a:t>—for </a:t>
            </a:r>
            <a:r>
              <a:rPr lang="zh-CN" altLang="en-US" sz="1800" dirty="0"/>
              <a:t>语句</a:t>
            </a:r>
            <a:endParaRPr 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219974" y="1175644"/>
            <a:ext cx="8707895" cy="2836776"/>
            <a:chOff x="219974" y="2044324"/>
            <a:chExt cx="8707895" cy="2836776"/>
          </a:xfrm>
        </p:grpSpPr>
        <p:sp>
          <p:nvSpPr>
            <p:cNvPr id="9" name="矩形: 圆顶角 8"/>
            <p:cNvSpPr/>
            <p:nvPr/>
          </p:nvSpPr>
          <p:spPr>
            <a:xfrm>
              <a:off x="219974" y="2044324"/>
              <a:ext cx="8704052" cy="466896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zh-CN" altLang="en-US" sz="2000">
                  <a:solidFill>
                    <a:prstClr val="white"/>
                  </a:solidFill>
                </a:rPr>
                <a:t>练习：</a:t>
              </a:r>
              <a:endParaRPr lang="zh-CN" altLang="en-US" sz="2800" dirty="0">
                <a:solidFill>
                  <a:prstClr val="white"/>
                </a:solidFill>
              </a:endParaRPr>
            </a:p>
          </p:txBody>
        </p:sp>
        <p:sp>
          <p:nvSpPr>
            <p:cNvPr id="10" name="矩形: 圆角 17"/>
            <p:cNvSpPr/>
            <p:nvPr/>
          </p:nvSpPr>
          <p:spPr>
            <a:xfrm>
              <a:off x="223817" y="2511220"/>
              <a:ext cx="8704052" cy="2369880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 anchorCtr="0">
              <a:spAutoFit/>
            </a:bodyPr>
            <a:lstStyle/>
            <a:p>
              <a:pPr lvl="0"/>
              <a:r>
                <a:rPr lang="en-US" altLang="zh-CN" sz="2000">
                  <a:solidFill>
                    <a:srgbClr val="000000"/>
                  </a:solidFill>
                  <a:latin typeface="LMMono10-Regular-Identity-H"/>
                </a:rPr>
                <a:t>1. </a:t>
              </a:r>
              <a:r>
                <a:rPr lang="zh-CN" altLang="en-US" sz="200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下面程序段中的循环执行几次？</a:t>
              </a:r>
              <a:endParaRPr lang="zh-CN" altLang="en-US" sz="200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lvl="1"/>
              <a:r>
                <a:rPr lang="en-US">
                  <a:solidFill>
                    <a:srgbClr val="008000"/>
                  </a:solidFill>
                  <a:latin typeface="Consolas" panose="020B0609020204030204" pitchFamily="49" charset="0"/>
                </a:rPr>
                <a:t>/*...*/</a:t>
              </a:r>
              <a:endParaRPr lang="en-US">
                <a:solidFill>
                  <a:srgbClr val="008000"/>
                </a:solidFill>
                <a:latin typeface="Consolas" panose="020B0609020204030204" pitchFamily="49" charset="0"/>
              </a:endParaRPr>
            </a:p>
            <a:p>
              <a:pPr lvl="1"/>
              <a:r>
                <a:rPr lang="en-US">
                  <a:solidFill>
                    <a:srgbClr val="0000FF"/>
                  </a:solidFill>
                  <a:latin typeface="Consolas" panose="020B0609020204030204" pitchFamily="49" charset="0"/>
                </a:rPr>
                <a:t>int </a:t>
              </a:r>
              <a:r>
                <a:rPr lang="en-US">
                  <a:solidFill>
                    <a:srgbClr val="000000"/>
                  </a:solidFill>
                  <a:latin typeface="Consolas" panose="020B0609020204030204" pitchFamily="49" charset="0"/>
                </a:rPr>
                <a:t>a,b;</a:t>
              </a:r>
              <a:endParaRPr lang="en-US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1"/>
              <a:r>
                <a:rPr lang="en-US">
                  <a:solidFill>
                    <a:srgbClr val="0000FF"/>
                  </a:solidFill>
                  <a:latin typeface="Consolas" panose="020B0609020204030204" pitchFamily="49" charset="0"/>
                </a:rPr>
                <a:t>for</a:t>
              </a:r>
              <a:r>
                <a:rPr lang="en-US">
                  <a:solidFill>
                    <a:srgbClr val="000000"/>
                  </a:solidFill>
                  <a:latin typeface="Consolas" panose="020B0609020204030204" pitchFamily="49" charset="0"/>
                </a:rPr>
                <a:t>(a = 0,b = 5;a &lt;= b+1;a += 2,b--)</a:t>
              </a:r>
              <a:endParaRPr lang="en-US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1"/>
              <a:r>
                <a:rPr lang="en-US">
                  <a:solidFill>
                    <a:srgbClr val="000000"/>
                  </a:solidFill>
                  <a:latin typeface="Consolas" panose="020B0609020204030204" pitchFamily="49" charset="0"/>
                </a:rPr>
                <a:t>	cout &lt;&lt; a &lt;&lt; endl;</a:t>
              </a:r>
              <a:endParaRPr lang="en-US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1"/>
              <a:r>
                <a:rPr lang="en-US">
                  <a:solidFill>
                    <a:srgbClr val="008000"/>
                  </a:solidFill>
                  <a:latin typeface="Consolas" panose="020B0609020204030204" pitchFamily="49" charset="0"/>
                </a:rPr>
                <a:t>/*...*/</a:t>
              </a:r>
              <a:endParaRPr lang="en-US">
                <a:solidFill>
                  <a:srgbClr val="008000"/>
                </a:solidFill>
                <a:latin typeface="Consolas" panose="020B0609020204030204" pitchFamily="49" charset="0"/>
              </a:endParaRPr>
            </a:p>
            <a:p>
              <a:pPr lvl="0"/>
              <a:r>
                <a:rPr lang="en-US" sz="2000">
                  <a:solidFill>
                    <a:srgbClr val="000000"/>
                  </a:solidFill>
                  <a:latin typeface="LMMono10-Regular-Identity-H"/>
                </a:rPr>
                <a:t>A.3  B.2  C.1  D.0</a:t>
              </a:r>
              <a:endParaRPr lang="en-US" sz="2000">
                <a:solidFill>
                  <a:srgbClr val="000000"/>
                </a:solidFill>
                <a:latin typeface="LMMono10-Regular-Identity-H"/>
              </a:endParaRPr>
            </a:p>
            <a:p>
              <a:pPr lvl="0"/>
              <a:endParaRPr lang="en-US" dirty="0">
                <a:solidFill>
                  <a:prstClr val="black"/>
                </a:solidFill>
                <a:latin typeface="Consolas" panose="020B0609020204030204" pitchFamily="49" charset="0"/>
                <a:ea typeface="Cambria Math" panose="02040503050406030204" pitchFamily="18" charset="0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74423" y="3643088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答案：</a:t>
            </a:r>
            <a:r>
              <a:rPr lang="en-US" altLang="zh-CN" dirty="0"/>
              <a:t>A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</a:t>
            </a:r>
            <a:r>
              <a:rPr lang="zh-CN" altLang="en-US" dirty="0"/>
              <a:t>循环结构</a:t>
            </a:r>
            <a:r>
              <a:rPr lang="en-US" altLang="zh-CN" sz="1800" dirty="0"/>
              <a:t>—for </a:t>
            </a:r>
            <a:r>
              <a:rPr lang="zh-CN" altLang="en-US" sz="1800" dirty="0"/>
              <a:t>语句</a:t>
            </a:r>
            <a:endParaRPr 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219974" y="1175644"/>
            <a:ext cx="8707895" cy="3113774"/>
            <a:chOff x="219974" y="2044324"/>
            <a:chExt cx="8707895" cy="3113774"/>
          </a:xfrm>
        </p:grpSpPr>
        <p:sp>
          <p:nvSpPr>
            <p:cNvPr id="9" name="矩形: 圆顶角 8"/>
            <p:cNvSpPr/>
            <p:nvPr/>
          </p:nvSpPr>
          <p:spPr>
            <a:xfrm>
              <a:off x="219974" y="2044324"/>
              <a:ext cx="8704052" cy="466896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zh-CN" altLang="en-US" sz="2000">
                  <a:solidFill>
                    <a:prstClr val="white"/>
                  </a:solidFill>
                </a:rPr>
                <a:t>练习：</a:t>
              </a:r>
              <a:endParaRPr lang="zh-CN" altLang="en-US" sz="2800" dirty="0">
                <a:solidFill>
                  <a:prstClr val="white"/>
                </a:solidFill>
              </a:endParaRPr>
            </a:p>
          </p:txBody>
        </p:sp>
        <p:sp>
          <p:nvSpPr>
            <p:cNvPr id="10" name="矩形: 圆角 17"/>
            <p:cNvSpPr/>
            <p:nvPr/>
          </p:nvSpPr>
          <p:spPr>
            <a:xfrm>
              <a:off x="223817" y="2511220"/>
              <a:ext cx="8704052" cy="2646878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 anchorCtr="0">
              <a:spAutoFit/>
            </a:bodyPr>
            <a:lstStyle/>
            <a:p>
              <a:pPr lvl="0"/>
              <a:r>
                <a:rPr lang="en-US" altLang="zh-CN" sz="2000">
                  <a:solidFill>
                    <a:srgbClr val="000000"/>
                  </a:solidFill>
                  <a:latin typeface="LMMono10-Regular-Identity-H"/>
                </a:rPr>
                <a:t>2. </a:t>
              </a:r>
              <a:r>
                <a:rPr lang="zh-CN" altLang="en-US" sz="200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下面程序段运行结束后，</a:t>
              </a:r>
              <a:r>
                <a:rPr lang="en-US" altLang="zh-CN" sz="2000">
                  <a:solidFill>
                    <a:srgbClr val="000000"/>
                  </a:solidFill>
                  <a:latin typeface="LMMono10-Regular-Identity-H"/>
                  <a:ea typeface="仿宋" panose="02010609060101010101" pitchFamily="49" charset="-122"/>
                </a:rPr>
                <a:t>K </a:t>
              </a:r>
              <a:r>
                <a:rPr lang="zh-CN" altLang="en-US" sz="200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的值是？</a:t>
              </a:r>
              <a:endParaRPr lang="zh-CN" altLang="en-US" sz="200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lvl="0"/>
              <a:r>
                <a:rPr lang="en-US">
                  <a:solidFill>
                    <a:srgbClr val="0000FF"/>
                  </a:solidFill>
                  <a:latin typeface="Consolas" panose="020B0609020204030204" pitchFamily="49" charset="0"/>
                </a:rPr>
                <a:t>int </a:t>
              </a:r>
              <a:r>
                <a:rPr lang="en-US">
                  <a:solidFill>
                    <a:srgbClr val="000000"/>
                  </a:solidFill>
                  <a:latin typeface="Consolas" panose="020B0609020204030204" pitchFamily="49" charset="0"/>
                </a:rPr>
                <a:t>main() {</a:t>
              </a:r>
              <a:endParaRPr lang="en-US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1"/>
              <a:r>
                <a:rPr lang="en-US">
                  <a:solidFill>
                    <a:srgbClr val="0000FF"/>
                  </a:solidFill>
                  <a:latin typeface="Consolas" panose="020B0609020204030204" pitchFamily="49" charset="0"/>
                </a:rPr>
                <a:t>int </a:t>
              </a:r>
              <a:r>
                <a:rPr lang="en-US">
                  <a:solidFill>
                    <a:srgbClr val="000000"/>
                  </a:solidFill>
                  <a:latin typeface="Consolas" panose="020B0609020204030204" pitchFamily="49" charset="0"/>
                </a:rPr>
                <a:t>i, j, k;</a:t>
              </a:r>
              <a:endParaRPr lang="en-US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1"/>
              <a:r>
                <a:rPr lang="nn-NO">
                  <a:solidFill>
                    <a:srgbClr val="0000FF"/>
                  </a:solidFill>
                  <a:latin typeface="Consolas" panose="020B0609020204030204" pitchFamily="49" charset="0"/>
                </a:rPr>
                <a:t>for </a:t>
              </a:r>
              <a:r>
                <a:rPr lang="nn-NO">
                  <a:solidFill>
                    <a:srgbClr val="000000"/>
                  </a:solidFill>
                  <a:latin typeface="Consolas" panose="020B0609020204030204" pitchFamily="49" charset="0"/>
                </a:rPr>
                <a:t>(i = 0, j = 10; i &lt;= j; i++, j--)</a:t>
              </a:r>
              <a:endParaRPr lang="nn-NO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1"/>
              <a:r>
                <a:rPr lang="en-US">
                  <a:solidFill>
                    <a:srgbClr val="000000"/>
                  </a:solidFill>
                  <a:latin typeface="Consolas" panose="020B0609020204030204" pitchFamily="49" charset="0"/>
                </a:rPr>
                <a:t>	k = i + j;</a:t>
              </a:r>
              <a:endParaRPr lang="en-US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1"/>
              <a:r>
                <a:rPr lang="en-US">
                  <a:solidFill>
                    <a:srgbClr val="000000"/>
                  </a:solidFill>
                  <a:latin typeface="Consolas" panose="020B0609020204030204" pitchFamily="49" charset="0"/>
                </a:rPr>
                <a:t>cout &lt;&lt; k &lt;&lt; endl;</a:t>
              </a:r>
              <a:endParaRPr lang="en-US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0"/>
              <a:r>
                <a:rPr lang="en-US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n-US">
                <a:solidFill>
                  <a:srgbClr val="008000"/>
                </a:solidFill>
                <a:latin typeface="Consolas" panose="020B0609020204030204" pitchFamily="49" charset="0"/>
              </a:endParaRPr>
            </a:p>
            <a:p>
              <a:pPr lvl="0"/>
              <a:r>
                <a:rPr lang="en-US" sz="2000">
                  <a:solidFill>
                    <a:srgbClr val="000000"/>
                  </a:solidFill>
                  <a:latin typeface="LMMono10-Regular-Identity-H"/>
                </a:rPr>
                <a:t>A.3  B.2  C.1  D.10</a:t>
              </a:r>
              <a:endParaRPr lang="en-US" sz="2000">
                <a:solidFill>
                  <a:srgbClr val="000000"/>
                </a:solidFill>
                <a:latin typeface="LMMono10-Regular-Identity-H"/>
              </a:endParaRPr>
            </a:p>
            <a:p>
              <a:pPr lvl="0"/>
              <a:endParaRPr lang="en-US" dirty="0">
                <a:solidFill>
                  <a:prstClr val="black"/>
                </a:solidFill>
                <a:latin typeface="Consolas" panose="020B0609020204030204" pitchFamily="49" charset="0"/>
                <a:ea typeface="Cambria Math" panose="02040503050406030204" pitchFamily="18" charset="0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74423" y="3920086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答案：</a:t>
            </a:r>
            <a:r>
              <a:rPr lang="en-US" altLang="zh-CN" dirty="0"/>
              <a:t>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语句</a:t>
            </a:r>
            <a:r>
              <a:rPr lang="en-US" altLang="zh-CN" sz="1800" dirty="0"/>
              <a:t>—</a:t>
            </a:r>
            <a:r>
              <a:rPr lang="zh-CN" altLang="en-US" sz="1800" dirty="0"/>
              <a:t>空语句</a:t>
            </a:r>
            <a:endParaRPr 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219974" y="1049193"/>
            <a:ext cx="8704052" cy="1943390"/>
            <a:chOff x="219974" y="1604514"/>
            <a:chExt cx="8704052" cy="1812272"/>
          </a:xfrm>
          <a:effectLst>
            <a:outerShdw blurRad="50800" dist="6985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矩形: 圆角 17"/>
            <p:cNvSpPr/>
            <p:nvPr/>
          </p:nvSpPr>
          <p:spPr>
            <a:xfrm>
              <a:off x="219974" y="1604514"/>
              <a:ext cx="8704052" cy="1812272"/>
            </a:xfrm>
            <a:prstGeom prst="roundRect">
              <a:avLst>
                <a:gd name="adj" fmla="val 7211"/>
              </a:avLst>
            </a:prstGeom>
            <a:solidFill>
              <a:srgbClr val="E9E9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矩形: 圆顶角 18"/>
            <p:cNvSpPr/>
            <p:nvPr/>
          </p:nvSpPr>
          <p:spPr>
            <a:xfrm>
              <a:off x="219974" y="1617782"/>
              <a:ext cx="8704052" cy="538678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0" name="矩形 19"/>
          <p:cNvSpPr/>
          <p:nvPr/>
        </p:nvSpPr>
        <p:spPr>
          <a:xfrm>
            <a:off x="293298" y="1179407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rgbClr val="FFFFFF"/>
                </a:solidFill>
                <a:latin typeface="MicrosoftYaHei"/>
              </a:rPr>
              <a:t>语句</a:t>
            </a:r>
            <a:r>
              <a:rPr lang="zh-CN" altLang="en-US" sz="2000" dirty="0"/>
              <a:t> </a:t>
            </a:r>
            <a:endParaRPr lang="zh-CN" altLang="en-US" sz="2000" dirty="0"/>
          </a:p>
        </p:txBody>
      </p:sp>
      <p:sp>
        <p:nvSpPr>
          <p:cNvPr id="21" name="矩形 20"/>
          <p:cNvSpPr/>
          <p:nvPr/>
        </p:nvSpPr>
        <p:spPr>
          <a:xfrm>
            <a:off x="629727" y="1618074"/>
            <a:ext cx="8048759" cy="1179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  <a:buClr>
                <a:srgbClr val="151DC1"/>
              </a:buClr>
              <a:buSzPct val="80000"/>
            </a:pPr>
            <a:r>
              <a:rPr lang="zh-CN" altLang="en-US" dirty="0"/>
              <a:t>表达式后面加上分号就变成了一个表达式语句（</a:t>
            </a:r>
            <a:r>
              <a:rPr lang="en-US" altLang="zh-CN" dirty="0"/>
              <a:t>expression statement</a:t>
            </a:r>
            <a:r>
              <a:rPr lang="zh-CN" altLang="en-US" dirty="0"/>
              <a:t>）。如：</a:t>
            </a:r>
            <a:endParaRPr lang="en-US" altLang="zh-CN" dirty="0">
              <a:solidFill>
                <a:srgbClr val="000000"/>
              </a:solidFill>
              <a:latin typeface="MicrosoftYaHei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151DC1"/>
              </a:buClr>
              <a:buSzPct val="80000"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counter + 1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r>
              <a:rPr lang="en-US" altLang="zh-CN" dirty="0"/>
              <a:t> //</a:t>
            </a:r>
            <a:r>
              <a:rPr lang="zh-CN" altLang="en-US" dirty="0"/>
              <a:t>一条没有实际意义的表达式语句</a:t>
            </a:r>
            <a:endParaRPr lang="en-US" altLang="zh-CN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151DC1"/>
              </a:buClr>
              <a:buSzPct val="80000"/>
            </a:pPr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</a:rPr>
              <a:t>counter += 1</a:t>
            </a:r>
            <a:r>
              <a:rPr lang="en-US" dirty="0"/>
              <a:t>; //</a:t>
            </a:r>
            <a:r>
              <a:rPr lang="zh-CN" altLang="en-US" dirty="0"/>
              <a:t>一条有用的复合赋值语句</a:t>
            </a:r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>
          <a:xfrm>
            <a:off x="219974" y="3199349"/>
            <a:ext cx="8704052" cy="1943390"/>
            <a:chOff x="219974" y="1604514"/>
            <a:chExt cx="8704052" cy="1812272"/>
          </a:xfrm>
          <a:effectLst>
            <a:outerShdw blurRad="50800" dist="6985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3" name="矩形: 圆角 22"/>
            <p:cNvSpPr/>
            <p:nvPr/>
          </p:nvSpPr>
          <p:spPr>
            <a:xfrm>
              <a:off x="219974" y="1604514"/>
              <a:ext cx="8704052" cy="1812272"/>
            </a:xfrm>
            <a:prstGeom prst="roundRect">
              <a:avLst>
                <a:gd name="adj" fmla="val 7211"/>
              </a:avLst>
            </a:prstGeom>
            <a:solidFill>
              <a:srgbClr val="E9E9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矩形: 圆顶角 23"/>
            <p:cNvSpPr/>
            <p:nvPr/>
          </p:nvSpPr>
          <p:spPr>
            <a:xfrm>
              <a:off x="219974" y="1617782"/>
              <a:ext cx="8704052" cy="538678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5" name="矩形 24"/>
          <p:cNvSpPr/>
          <p:nvPr/>
        </p:nvSpPr>
        <p:spPr>
          <a:xfrm>
            <a:off x="293298" y="3329563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rgbClr val="FFFFFF"/>
                </a:solidFill>
                <a:latin typeface="MicrosoftYaHei"/>
              </a:rPr>
              <a:t>空语句</a:t>
            </a:r>
            <a:r>
              <a:rPr lang="zh-CN" altLang="en-US" sz="2000" dirty="0"/>
              <a:t> </a:t>
            </a:r>
            <a:endParaRPr lang="zh-CN" altLang="en-US" sz="2000" dirty="0"/>
          </a:p>
        </p:txBody>
      </p:sp>
      <p:sp>
        <p:nvSpPr>
          <p:cNvPr id="26" name="矩形 25"/>
          <p:cNvSpPr/>
          <p:nvPr/>
        </p:nvSpPr>
        <p:spPr>
          <a:xfrm>
            <a:off x="629727" y="3768230"/>
            <a:ext cx="80487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zh-CN" altLang="en-US" dirty="0"/>
              <a:t>只有一个分号构成的语句，如：</a:t>
            </a:r>
            <a:endParaRPr lang="zh-CN" altLang="en-US" dirty="0"/>
          </a:p>
          <a:p>
            <a:r>
              <a:rPr lang="en-US" altLang="zh-CN" dirty="0"/>
              <a:t>	</a:t>
            </a:r>
            <a:r>
              <a:rPr lang="en-US" altLang="zh-CN" dirty="0">
                <a:latin typeface="Consolas" panose="020B0609020204030204" pitchFamily="49" charset="0"/>
              </a:rPr>
              <a:t>; </a:t>
            </a:r>
            <a:r>
              <a:rPr lang="en-US" altLang="zh-CN" dirty="0"/>
              <a:t>//</a:t>
            </a:r>
            <a:r>
              <a:rPr lang="zh-CN" altLang="en-US" dirty="0"/>
              <a:t>空语句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zh-CN" altLang="en-US" dirty="0"/>
              <a:t>空语句不会执行任何操作，如：</a:t>
            </a:r>
            <a:endParaRPr lang="zh-CN" altLang="en-US" dirty="0"/>
          </a:p>
          <a:p>
            <a:r>
              <a:rPr lang="en-US" altLang="zh-CN" dirty="0"/>
              <a:t>	</a:t>
            </a:r>
            <a:r>
              <a:rPr lang="en-US" altLang="zh-CN" dirty="0">
                <a:latin typeface="Consolas" panose="020B0609020204030204" pitchFamily="49" charset="0"/>
              </a:rPr>
              <a:t>counter += 1;;</a:t>
            </a:r>
            <a:r>
              <a:rPr lang="en-US" altLang="zh-CN" dirty="0"/>
              <a:t> //</a:t>
            </a:r>
            <a:r>
              <a:rPr lang="zh-CN" altLang="en-US" dirty="0"/>
              <a:t>第二个分号不会影响该语句的执行</a:t>
            </a:r>
            <a:endParaRPr lang="zh-CN" altLang="en-US" dirty="0"/>
          </a:p>
        </p:txBody>
      </p:sp>
      <p:sp>
        <p:nvSpPr>
          <p:cNvPr id="33" name="矩形: 圆角 32"/>
          <p:cNvSpPr/>
          <p:nvPr/>
        </p:nvSpPr>
        <p:spPr>
          <a:xfrm>
            <a:off x="1562793" y="5523212"/>
            <a:ext cx="2784763" cy="439574"/>
          </a:xfrm>
          <a:prstGeom prst="roundRect">
            <a:avLst/>
          </a:prstGeom>
          <a:solidFill>
            <a:srgbClr val="80FF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>
                <a:solidFill>
                  <a:prstClr val="black"/>
                </a:solidFill>
              </a:rPr>
              <a:t>是否可以随意使用分号？</a:t>
            </a:r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</a:t>
            </a:r>
            <a:r>
              <a:rPr lang="zh-CN" altLang="en-US" dirty="0"/>
              <a:t>循环结构</a:t>
            </a:r>
            <a:endParaRPr 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219974" y="1175644"/>
            <a:ext cx="8707895" cy="5606765"/>
            <a:chOff x="219974" y="2044324"/>
            <a:chExt cx="8707895" cy="5606765"/>
          </a:xfrm>
        </p:grpSpPr>
        <p:sp>
          <p:nvSpPr>
            <p:cNvPr id="9" name="矩形: 圆顶角 8"/>
            <p:cNvSpPr/>
            <p:nvPr/>
          </p:nvSpPr>
          <p:spPr>
            <a:xfrm>
              <a:off x="219974" y="2044324"/>
              <a:ext cx="8704052" cy="466896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zh-CN" altLang="en-US" sz="2000">
                  <a:solidFill>
                    <a:prstClr val="white"/>
                  </a:solidFill>
                </a:rPr>
                <a:t>练习：</a:t>
              </a:r>
              <a:endParaRPr lang="zh-CN" altLang="en-US" sz="2800" dirty="0">
                <a:solidFill>
                  <a:prstClr val="white"/>
                </a:solidFill>
              </a:endParaRPr>
            </a:p>
          </p:txBody>
        </p:sp>
        <p:sp>
          <p:nvSpPr>
            <p:cNvPr id="10" name="矩形: 圆角 17"/>
            <p:cNvSpPr/>
            <p:nvPr/>
          </p:nvSpPr>
          <p:spPr>
            <a:xfrm>
              <a:off x="223817" y="2511220"/>
              <a:ext cx="8704052" cy="5139869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 anchorCtr="0">
              <a:spAutoFit/>
            </a:bodyPr>
            <a:lstStyle/>
            <a:p>
              <a:pPr lvl="0"/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3.</a:t>
              </a:r>
              <a:r>
                <a:rPr lang="zh-CN" altLang="en-US" sz="2000" dirty="0">
                  <a:solidFill>
                    <a:prstClr val="black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下列语句中，哪一个不是无限循环？</a:t>
              </a:r>
              <a:endParaRPr lang="zh-CN" altLang="en-US" sz="20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lvl="0"/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A. 	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=100;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0"/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	while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(1)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0"/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	{ 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=i%100; 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++;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0"/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		if 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&gt; 100) 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break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0"/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	}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0"/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marL="342900" lvl="0" indent="-342900">
                <a:buAutoNum type="alphaUcPeriod" startAt="2"/>
              </a:pP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for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(; ;)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marL="342900" lvl="0" indent="-342900">
                <a:buAutoNum type="alphaUcPeriod" startAt="2"/>
              </a:pP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0"/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C. 	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short 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k=32765;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0"/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	do 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0"/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		k++; k++;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0"/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	}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while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(k&gt;0);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0"/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0"/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D. 	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short 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=32765;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0"/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	while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((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++%2)||(i%2))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0"/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		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++;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0"/>
              <a:endParaRPr lang="en-US" sz="2000" dirty="0">
                <a:solidFill>
                  <a:srgbClr val="000000"/>
                </a:solidFill>
                <a:latin typeface="LMMono10-Regular-Identity-H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868126" y="6413077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答案：</a:t>
            </a:r>
            <a:r>
              <a:rPr lang="en-US" altLang="zh-CN" dirty="0"/>
              <a:t>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</a:t>
            </a:r>
            <a:r>
              <a:rPr lang="zh-CN" altLang="en-US" dirty="0"/>
              <a:t>循环结构</a:t>
            </a:r>
            <a:r>
              <a:rPr lang="en-US" altLang="zh-CN" sz="1800" dirty="0"/>
              <a:t>—for </a:t>
            </a:r>
            <a:r>
              <a:rPr lang="zh-CN" altLang="en-US" sz="1800" dirty="0"/>
              <a:t>语句</a:t>
            </a:r>
            <a:endParaRPr 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219974" y="1175644"/>
            <a:ext cx="8707895" cy="1667225"/>
            <a:chOff x="219974" y="2044324"/>
            <a:chExt cx="8707895" cy="1667225"/>
          </a:xfrm>
        </p:grpSpPr>
        <p:sp>
          <p:nvSpPr>
            <p:cNvPr id="9" name="矩形: 圆顶角 8"/>
            <p:cNvSpPr/>
            <p:nvPr/>
          </p:nvSpPr>
          <p:spPr>
            <a:xfrm>
              <a:off x="219974" y="2044324"/>
              <a:ext cx="8704052" cy="466896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zh-CN" altLang="en-US" sz="2000">
                  <a:solidFill>
                    <a:prstClr val="white"/>
                  </a:solidFill>
                </a:rPr>
                <a:t>循环语句的选择原则</a:t>
              </a:r>
              <a:endParaRPr lang="zh-CN" altLang="en-US" sz="2800" dirty="0">
                <a:solidFill>
                  <a:prstClr val="white"/>
                </a:solidFill>
              </a:endParaRPr>
            </a:p>
          </p:txBody>
        </p:sp>
        <p:sp>
          <p:nvSpPr>
            <p:cNvPr id="10" name="矩形: 圆角 17"/>
            <p:cNvSpPr/>
            <p:nvPr/>
          </p:nvSpPr>
          <p:spPr>
            <a:xfrm>
              <a:off x="223817" y="2511220"/>
              <a:ext cx="8704052" cy="1200329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 anchorCtr="0">
              <a:spAutoFit/>
            </a:bodyPr>
            <a:lstStyle/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zh-CN" altLang="en-US">
                  <a:solidFill>
                    <a:srgbClr val="000000"/>
                  </a:solidFill>
                  <a:latin typeface="MicrosoftYaHei"/>
                </a:rPr>
                <a:t>循环次数</a:t>
              </a:r>
              <a:r>
                <a:rPr lang="zh-CN" altLang="en-US">
                  <a:solidFill>
                    <a:srgbClr val="FF0000"/>
                  </a:solidFill>
                  <a:latin typeface="MicrosoftYaHei"/>
                </a:rPr>
                <a:t>确定</a:t>
              </a:r>
              <a:r>
                <a:rPr lang="zh-CN" altLang="en-US">
                  <a:solidFill>
                    <a:srgbClr val="000000"/>
                  </a:solidFill>
                  <a:latin typeface="MicrosoftYaHei"/>
                </a:rPr>
                <a:t>，选择</a:t>
              </a:r>
              <a:r>
                <a:rPr lang="en-US" altLang="zh-CN">
                  <a:solidFill>
                    <a:srgbClr val="FF0000"/>
                  </a:solidFill>
                  <a:latin typeface="LMMono10-Regular-Identity-H"/>
                </a:rPr>
                <a:t>for </a:t>
              </a:r>
              <a:r>
                <a:rPr lang="zh-CN" altLang="en-US">
                  <a:solidFill>
                    <a:srgbClr val="FF0000"/>
                  </a:solidFill>
                  <a:latin typeface="MicrosoftYaHei"/>
                </a:rPr>
                <a:t>语句</a:t>
              </a:r>
              <a:endParaRPr lang="zh-CN" altLang="en-US">
                <a:solidFill>
                  <a:srgbClr val="FF0000"/>
                </a:solidFill>
                <a:latin typeface="MicrosoftYaHei"/>
              </a:endParaRP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zh-CN" altLang="en-US">
                  <a:solidFill>
                    <a:srgbClr val="000000"/>
                  </a:solidFill>
                  <a:latin typeface="MicrosoftYaHei"/>
                </a:rPr>
                <a:t>循环次数</a:t>
              </a:r>
              <a:r>
                <a:rPr lang="zh-CN" altLang="en-US">
                  <a:solidFill>
                    <a:srgbClr val="FF0000"/>
                  </a:solidFill>
                  <a:latin typeface="MicrosoftYaHei"/>
                </a:rPr>
                <a:t>不确定</a:t>
              </a:r>
              <a:r>
                <a:rPr lang="en-US" altLang="zh-CN">
                  <a:solidFill>
                    <a:srgbClr val="000000"/>
                  </a:solidFill>
                  <a:latin typeface="LMSans10-Regular-Identity-H"/>
                </a:rPr>
                <a:t>, </a:t>
              </a:r>
              <a:r>
                <a:rPr lang="zh-CN" altLang="en-US">
                  <a:solidFill>
                    <a:srgbClr val="000000"/>
                  </a:solidFill>
                  <a:latin typeface="MicrosoftYaHei"/>
                </a:rPr>
                <a:t>选择</a:t>
              </a:r>
              <a:r>
                <a:rPr lang="en-US">
                  <a:solidFill>
                    <a:srgbClr val="FF0000"/>
                  </a:solidFill>
                  <a:latin typeface="LMMono10-Regular-Identity-H"/>
                </a:rPr>
                <a:t>while</a:t>
              </a:r>
              <a:r>
                <a:rPr lang="zh-CN" altLang="en-US">
                  <a:solidFill>
                    <a:srgbClr val="000000"/>
                  </a:solidFill>
                  <a:latin typeface="MicrosoftYaHei"/>
                </a:rPr>
                <a:t>或</a:t>
              </a:r>
              <a:r>
                <a:rPr lang="en-US">
                  <a:solidFill>
                    <a:srgbClr val="FF0000"/>
                  </a:solidFill>
                  <a:latin typeface="LMMono10-Regular-Identity-H"/>
                </a:rPr>
                <a:t>do while </a:t>
              </a:r>
              <a:r>
                <a:rPr lang="zh-CN" altLang="en-US">
                  <a:solidFill>
                    <a:srgbClr val="FF0000"/>
                  </a:solidFill>
                  <a:latin typeface="MicrosoftYaHei"/>
                </a:rPr>
                <a:t>语句</a:t>
              </a:r>
              <a:endParaRPr lang="en-US" altLang="zh-CN">
                <a:solidFill>
                  <a:srgbClr val="FF0000"/>
                </a:solidFill>
                <a:latin typeface="MicrosoftYaHei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zh-CN" altLang="en-US">
                  <a:solidFill>
                    <a:srgbClr val="000000"/>
                  </a:solidFill>
                  <a:latin typeface="MicrosoftYaHei"/>
                </a:rPr>
                <a:t>循环体</a:t>
              </a:r>
              <a:r>
                <a:rPr lang="zh-CN" altLang="en-US">
                  <a:solidFill>
                    <a:srgbClr val="FF0000"/>
                  </a:solidFill>
                  <a:latin typeface="MicrosoftYaHei"/>
                </a:rPr>
                <a:t>至少执行一次</a:t>
              </a:r>
              <a:r>
                <a:rPr lang="zh-CN" altLang="en-US">
                  <a:solidFill>
                    <a:srgbClr val="000000"/>
                  </a:solidFill>
                  <a:latin typeface="MicrosoftYaHei"/>
                </a:rPr>
                <a:t>，选择</a:t>
              </a:r>
              <a:r>
                <a:rPr lang="en-US" altLang="zh-CN">
                  <a:solidFill>
                    <a:srgbClr val="FF0000"/>
                  </a:solidFill>
                  <a:latin typeface="LMMono9-Regular-Identity-H"/>
                </a:rPr>
                <a:t>do while </a:t>
              </a:r>
              <a:r>
                <a:rPr lang="zh-CN" altLang="en-US">
                  <a:solidFill>
                    <a:srgbClr val="FF0000"/>
                  </a:solidFill>
                  <a:latin typeface="MicrosoftYaHei"/>
                </a:rPr>
                <a:t>语句</a:t>
              </a:r>
              <a:endParaRPr lang="en-US" altLang="zh-CN">
                <a:solidFill>
                  <a:srgbClr val="FF0000"/>
                </a:solidFill>
                <a:latin typeface="MicrosoftYaHei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zh-CN" altLang="en-US">
                  <a:solidFill>
                    <a:srgbClr val="000000"/>
                  </a:solidFill>
                  <a:latin typeface="MicrosoftYaHei"/>
                </a:rPr>
                <a:t>循环体</a:t>
              </a:r>
              <a:r>
                <a:rPr lang="zh-CN" altLang="en-US">
                  <a:solidFill>
                    <a:srgbClr val="FF0000"/>
                  </a:solidFill>
                  <a:latin typeface="MicrosoftYaHei"/>
                </a:rPr>
                <a:t>一次也不执行</a:t>
              </a:r>
              <a:r>
                <a:rPr lang="zh-CN" altLang="en-US">
                  <a:solidFill>
                    <a:srgbClr val="000000"/>
                  </a:solidFill>
                  <a:latin typeface="MicrosoftYaHei"/>
                </a:rPr>
                <a:t>，选择</a:t>
              </a:r>
              <a:r>
                <a:rPr lang="en-US" altLang="zh-CN">
                  <a:solidFill>
                    <a:srgbClr val="FF0000"/>
                  </a:solidFill>
                  <a:latin typeface="LMMono9-Regular-Identity-H"/>
                </a:rPr>
                <a:t>while </a:t>
              </a:r>
              <a:r>
                <a:rPr lang="zh-CN" altLang="en-US">
                  <a:solidFill>
                    <a:srgbClr val="FF0000"/>
                  </a:solidFill>
                  <a:latin typeface="MicrosoftYaHei"/>
                </a:rPr>
                <a:t>语句</a:t>
              </a:r>
              <a:endParaRPr lang="en-US" sz="2000" dirty="0">
                <a:solidFill>
                  <a:prstClr val="black"/>
                </a:solidFill>
                <a:latin typeface="Consolas" panose="020B0609020204030204" pitchFamily="49" charset="0"/>
                <a:ea typeface="Cambria Math" panose="02040503050406030204" pitchFamily="18" charset="0"/>
              </a:endParaRP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</a:t>
            </a:r>
            <a:r>
              <a:rPr lang="zh-CN" altLang="en-US" dirty="0"/>
              <a:t>循环结构</a:t>
            </a:r>
            <a:endParaRPr 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219974" y="1175644"/>
            <a:ext cx="8707895" cy="2098112"/>
            <a:chOff x="219974" y="2044324"/>
            <a:chExt cx="8707895" cy="2098112"/>
          </a:xfrm>
        </p:grpSpPr>
        <p:sp>
          <p:nvSpPr>
            <p:cNvPr id="9" name="矩形: 圆顶角 8"/>
            <p:cNvSpPr/>
            <p:nvPr/>
          </p:nvSpPr>
          <p:spPr>
            <a:xfrm>
              <a:off x="219974" y="2044324"/>
              <a:ext cx="8704052" cy="466896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zh-CN" altLang="en-US" sz="2000">
                  <a:solidFill>
                    <a:prstClr val="white"/>
                  </a:solidFill>
                </a:rPr>
                <a:t>例</a:t>
              </a:r>
              <a:r>
                <a:rPr lang="en-US" altLang="zh-CN" sz="2000">
                  <a:solidFill>
                    <a:prstClr val="white"/>
                  </a:solidFill>
                </a:rPr>
                <a:t>3.6</a:t>
              </a:r>
              <a:r>
                <a:rPr lang="zh-CN" altLang="en-US" sz="2000">
                  <a:solidFill>
                    <a:prstClr val="white"/>
                  </a:solidFill>
                </a:rPr>
                <a:t>：</a:t>
              </a:r>
              <a:endParaRPr lang="zh-CN" altLang="en-US" sz="2800" dirty="0">
                <a:solidFill>
                  <a:prstClr val="white"/>
                </a:solidFill>
              </a:endParaRPr>
            </a:p>
          </p:txBody>
        </p:sp>
        <p:sp>
          <p:nvSpPr>
            <p:cNvPr id="10" name="矩形: 圆角 17"/>
            <p:cNvSpPr/>
            <p:nvPr/>
          </p:nvSpPr>
          <p:spPr>
            <a:xfrm>
              <a:off x="223817" y="2511220"/>
              <a:ext cx="8704052" cy="1631216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 anchorCtr="0">
              <a:spAutoFit/>
            </a:bodyPr>
            <a:lstStyle/>
            <a:p>
              <a:pPr lvl="0"/>
              <a:r>
                <a:rPr lang="zh-CN" altLang="en-US" sz="200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猜数字游戏。程序随机选择一个</a:t>
              </a:r>
              <a:r>
                <a:rPr lang="en-US" altLang="zh-CN" sz="2000">
                  <a:solidFill>
                    <a:srgbClr val="000000"/>
                  </a:solidFill>
                  <a:latin typeface="LMMono10-Regular-Identity-H"/>
                  <a:ea typeface="仿宋" panose="02010609060101010101" pitchFamily="49" charset="-122"/>
                </a:rPr>
                <a:t>0-100 </a:t>
              </a:r>
              <a:r>
                <a:rPr lang="zh-CN" altLang="en-US" sz="200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之间的一个数，玩家来猜测程序选择</a:t>
              </a:r>
              <a:endParaRPr lang="zh-CN" altLang="en-US" sz="200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lvl="0"/>
              <a:r>
                <a:rPr lang="zh-CN" altLang="en-US" sz="200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的数，如果猜对了，游戏结束，否则玩家继续猜测，直到猜中为止。对于家的每一次猜测，需要给出相应的提示信息：猜对了、猜大了或猜小了。</a:t>
              </a:r>
              <a:endParaRPr lang="en-US" altLang="zh-CN" sz="200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lvl="0"/>
              <a:endParaRPr lang="zh-CN" altLang="en-US" sz="200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lvl="0"/>
              <a:r>
                <a:rPr lang="zh-CN" altLang="en-US" sz="2000">
                  <a:solidFill>
                    <a:srgbClr val="FF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提示</a:t>
              </a:r>
              <a:r>
                <a:rPr lang="zh-CN" altLang="en-US" sz="200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：根据猜测次数，选择合适的循环语句</a:t>
              </a:r>
              <a:endParaRPr lang="en-US" sz="2000" dirty="0">
                <a:solidFill>
                  <a:srgbClr val="000000"/>
                </a:solidFill>
                <a:latin typeface="LMMono10-Regular-Identity-H"/>
              </a:endParaRP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</a:t>
            </a:r>
            <a:r>
              <a:rPr lang="zh-CN" altLang="en-US" dirty="0"/>
              <a:t>循环结构</a:t>
            </a:r>
            <a:endParaRPr 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219974" y="1175644"/>
            <a:ext cx="8707895" cy="4498769"/>
            <a:chOff x="219974" y="2044324"/>
            <a:chExt cx="8707895" cy="4498769"/>
          </a:xfrm>
        </p:grpSpPr>
        <p:sp>
          <p:nvSpPr>
            <p:cNvPr id="9" name="矩形: 圆顶角 8"/>
            <p:cNvSpPr/>
            <p:nvPr/>
          </p:nvSpPr>
          <p:spPr>
            <a:xfrm>
              <a:off x="219974" y="2044324"/>
              <a:ext cx="8704052" cy="466896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zh-CN" altLang="en-US" sz="2000">
                  <a:solidFill>
                    <a:srgbClr val="FFFFFF"/>
                  </a:solidFill>
                  <a:latin typeface="MicrosoftYaHei"/>
                </a:rPr>
                <a:t>代码清单</a:t>
              </a:r>
              <a:r>
                <a:rPr lang="en-US" altLang="zh-CN" sz="2000">
                  <a:solidFill>
                    <a:srgbClr val="FFFFFF"/>
                  </a:solidFill>
                  <a:latin typeface="LMSans12-Regular-Identity-H"/>
                </a:rPr>
                <a:t>3.7</a:t>
              </a:r>
              <a:r>
                <a:rPr lang="zh-CN" altLang="en-US" sz="2000">
                  <a:solidFill>
                    <a:srgbClr val="FFFFFF"/>
                  </a:solidFill>
                  <a:latin typeface="MicrosoftYaHei"/>
                </a:rPr>
                <a:t>，例</a:t>
              </a:r>
              <a:r>
                <a:rPr lang="en-US" altLang="zh-CN" sz="2000">
                  <a:solidFill>
                    <a:srgbClr val="FFFFFF"/>
                  </a:solidFill>
                  <a:latin typeface="LMSans12-Regular-Identity-H"/>
                </a:rPr>
                <a:t>3.6</a:t>
              </a:r>
              <a:r>
                <a:rPr lang="zh-CN" altLang="en-US" sz="2000">
                  <a:solidFill>
                    <a:srgbClr val="FFFFFF"/>
                  </a:solidFill>
                  <a:latin typeface="MicrosoftYaHei"/>
                </a:rPr>
                <a:t>：</a:t>
              </a:r>
              <a:endParaRPr lang="zh-CN" altLang="en-US" sz="2800" dirty="0">
                <a:solidFill>
                  <a:prstClr val="white"/>
                </a:solidFill>
              </a:endParaRPr>
            </a:p>
          </p:txBody>
        </p:sp>
        <p:sp>
          <p:nvSpPr>
            <p:cNvPr id="10" name="矩形: 圆角 17"/>
            <p:cNvSpPr/>
            <p:nvPr/>
          </p:nvSpPr>
          <p:spPr>
            <a:xfrm>
              <a:off x="223817" y="2511220"/>
              <a:ext cx="8704052" cy="4031873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 anchorCtr="0">
              <a:spAutoFit/>
            </a:bodyPr>
            <a:lstStyle/>
            <a:p>
              <a:pPr lvl="0"/>
              <a:r>
                <a:rPr 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 	</a:t>
              </a:r>
              <a:r>
                <a:rPr lang="en-US" sz="16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using namespace </a:t>
              </a:r>
              <a:r>
                <a:rPr 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std;</a:t>
              </a:r>
              <a:endParaRPr 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/>
              <a:r>
                <a:rPr 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 	</a:t>
              </a:r>
              <a:r>
                <a:rPr lang="en-US" sz="16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 </a:t>
              </a:r>
              <a:r>
                <a:rPr 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main(){</a:t>
              </a:r>
              <a:endParaRPr 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/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 		</a:t>
              </a:r>
              <a:r>
                <a:rPr lang="en-US" altLang="zh-CN" sz="160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srand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(time(0));</a:t>
              </a:r>
              <a:r>
                <a:rPr lang="en-US" altLang="zh-CN" sz="1600" dirty="0">
                  <a:solidFill>
                    <a:srgbClr val="008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</a:t>
              </a:r>
              <a:r>
                <a:rPr lang="zh-CN" altLang="en-US" sz="1600" dirty="0">
                  <a:solidFill>
                    <a:srgbClr val="008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系统当前时间作为随机数发生器的种子</a:t>
              </a:r>
              <a:endParaRPr lang="zh-CN" altLang="en-US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/>
              <a:r>
                <a:rPr 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 		</a:t>
              </a:r>
              <a:r>
                <a:rPr lang="en-US" sz="16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 </a:t>
              </a:r>
              <a:r>
                <a:rPr 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target = rand() % 100;</a:t>
              </a:r>
              <a:r>
                <a:rPr lang="en-US" sz="1600" dirty="0">
                  <a:solidFill>
                    <a:srgbClr val="008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</a:t>
              </a:r>
              <a:r>
                <a:rPr lang="zh-CN" altLang="en-US" sz="1600" dirty="0">
                  <a:solidFill>
                    <a:srgbClr val="008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获取一个</a:t>
              </a:r>
              <a:r>
                <a:rPr lang="en-US" altLang="zh-CN" sz="1600" dirty="0">
                  <a:solidFill>
                    <a:srgbClr val="008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[0-100)</a:t>
              </a:r>
              <a:r>
                <a:rPr lang="zh-CN" altLang="en-US" sz="1600" dirty="0">
                  <a:solidFill>
                    <a:srgbClr val="008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内的随机数</a:t>
              </a:r>
              <a:endParaRPr lang="zh-CN" altLang="en-US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/>
              <a:r>
                <a:rPr 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 		</a:t>
              </a:r>
              <a:r>
                <a:rPr lang="en-US" sz="16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 </a:t>
              </a:r>
              <a:r>
                <a:rPr 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guess;</a:t>
              </a:r>
              <a:endParaRPr 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/>
              <a:r>
                <a:rPr 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 		</a:t>
              </a:r>
              <a:r>
                <a:rPr lang="en-US" sz="160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cout</a:t>
              </a:r>
              <a:r>
                <a:rPr 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&lt;&lt; </a:t>
              </a:r>
              <a:r>
                <a:rPr lang="en-US" sz="1600" dirty="0">
                  <a:solidFill>
                    <a:srgbClr val="C08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"`</a:t>
              </a:r>
              <a:r>
                <a:rPr lang="zh-CN" altLang="en-US" sz="1600" dirty="0">
                  <a:solidFill>
                    <a:srgbClr val="C08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请猜</a:t>
              </a:r>
              <a:r>
                <a:rPr lang="en-US" altLang="zh-CN" sz="1600" dirty="0">
                  <a:solidFill>
                    <a:srgbClr val="C08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0-100</a:t>
              </a:r>
              <a:r>
                <a:rPr lang="zh-CN" altLang="en-US" sz="1600" dirty="0">
                  <a:solidFill>
                    <a:srgbClr val="C08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之内的数</a:t>
              </a:r>
              <a:r>
                <a:rPr lang="en-US" altLang="zh-CN" sz="1600" dirty="0">
                  <a:solidFill>
                    <a:srgbClr val="C08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 " 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&lt;&lt; </a:t>
              </a:r>
              <a:r>
                <a:rPr lang="en-US" sz="160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endl</a:t>
              </a:r>
              <a:r>
                <a:rPr 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  <a:endParaRPr 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/>
              <a:r>
                <a:rPr 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 		</a:t>
              </a:r>
              <a:r>
                <a:rPr lang="en-US" sz="16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 </a:t>
              </a:r>
              <a:r>
                <a:rPr 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</a:t>
              </a:r>
              <a:endParaRPr 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/>
              <a:r>
                <a:rPr 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 			</a:t>
              </a:r>
              <a:r>
                <a:rPr lang="en-US" sz="160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cin</a:t>
              </a:r>
              <a:r>
                <a:rPr 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&gt;&gt; guess;</a:t>
              </a:r>
              <a:endParaRPr 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 			</a:t>
              </a:r>
              <a:r>
                <a:rPr lang="en-US" sz="16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if </a:t>
              </a:r>
              <a:r>
                <a:rPr 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(guess &lt; target) </a:t>
              </a:r>
              <a:r>
                <a:rPr lang="en-US" sz="160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cout</a:t>
              </a:r>
              <a:r>
                <a:rPr 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&lt;&lt; </a:t>
              </a:r>
              <a:r>
                <a:rPr lang="en-US" sz="1600" dirty="0">
                  <a:solidFill>
                    <a:srgbClr val="C08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</a:t>
              </a:r>
              <a:r>
                <a:rPr lang="zh-CN" altLang="en-US" sz="1600" dirty="0">
                  <a:solidFill>
                    <a:srgbClr val="C08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猜小了</a:t>
              </a:r>
              <a:r>
                <a:rPr lang="en-US" altLang="zh-CN" sz="1600" dirty="0">
                  <a:solidFill>
                    <a:srgbClr val="C08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 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&lt;&lt; </a:t>
              </a:r>
              <a:r>
                <a:rPr lang="en-US" sz="160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endl</a:t>
              </a:r>
              <a:r>
                <a:rPr 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  <a:endParaRPr 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/>
              <a:r>
                <a:rPr 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 							</a:t>
              </a:r>
              <a:endParaRPr 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11 			</a:t>
              </a:r>
              <a:r>
                <a:rPr lang="en-US" sz="16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else if</a:t>
              </a:r>
              <a:r>
                <a:rPr 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(guess &gt; target) </a:t>
              </a:r>
              <a:r>
                <a:rPr lang="en-US" sz="160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cout</a:t>
              </a:r>
              <a:r>
                <a:rPr 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&lt;&lt; </a:t>
              </a:r>
              <a:r>
                <a:rPr lang="en-US" sz="1600" dirty="0">
                  <a:solidFill>
                    <a:srgbClr val="C08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</a:t>
              </a:r>
              <a:r>
                <a:rPr lang="zh-CN" altLang="en-US" sz="1600" dirty="0">
                  <a:solidFill>
                    <a:srgbClr val="C08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猜大了</a:t>
              </a:r>
              <a:r>
                <a:rPr lang="en-US" altLang="zh-CN" sz="1600" dirty="0">
                  <a:solidFill>
                    <a:srgbClr val="C08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 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&lt;&lt; </a:t>
              </a:r>
              <a:r>
                <a:rPr lang="en-US" sz="160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endl</a:t>
              </a:r>
              <a:r>
                <a:rPr 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  <a:endParaRPr 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/>
              <a:r>
                <a:rPr 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 				</a:t>
              </a:r>
              <a:endParaRPr 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/>
              <a:r>
                <a:rPr 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13 			</a:t>
              </a:r>
              <a:r>
                <a:rPr lang="en-US" sz="16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else</a:t>
              </a:r>
              <a:r>
                <a:rPr 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cout</a:t>
              </a:r>
              <a:r>
                <a:rPr 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&lt;&lt; </a:t>
              </a:r>
              <a:r>
                <a:rPr lang="en-US" sz="1600" dirty="0">
                  <a:solidFill>
                    <a:srgbClr val="C08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</a:t>
              </a:r>
              <a:r>
                <a:rPr lang="zh-CN" altLang="en-US" sz="1600" dirty="0">
                  <a:solidFill>
                    <a:srgbClr val="C08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恭喜！猜对了！</a:t>
              </a:r>
              <a:r>
                <a:rPr lang="en-US" altLang="zh-CN" sz="1600" dirty="0">
                  <a:solidFill>
                    <a:srgbClr val="C08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 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&lt;&lt; </a:t>
              </a:r>
              <a:r>
                <a:rPr lang="en-US" sz="160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endl</a:t>
              </a:r>
              <a:r>
                <a:rPr 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  <a:endParaRPr 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/>
              <a:r>
                <a:rPr 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14 			    }</a:t>
              </a:r>
              <a:r>
                <a:rPr lang="en-US" sz="16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while </a:t>
              </a:r>
              <a:r>
                <a:rPr 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(guess != target); </a:t>
              </a:r>
              <a:r>
                <a:rPr lang="en-US" sz="1600" dirty="0">
                  <a:solidFill>
                    <a:srgbClr val="008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</a:t>
              </a:r>
              <a:r>
                <a:rPr lang="zh-CN" altLang="en-US" sz="1600" dirty="0">
                  <a:solidFill>
                    <a:srgbClr val="008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猜中时游戏结束</a:t>
              </a:r>
              <a:endParaRPr lang="zh-CN" altLang="en-US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lvl="0" indent="-342900">
                <a:buAutoNum type="arabicPlain" startAt="19"/>
              </a:pPr>
              <a:r>
                <a:rPr lang="en-US" sz="16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return </a:t>
              </a:r>
              <a:r>
                <a:rPr 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0;</a:t>
              </a:r>
              <a:endParaRPr 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lvl="0" indent="-342900">
                <a:buAutoNum type="arabicPlain" startAt="19"/>
              </a:pPr>
              <a:r>
                <a:rPr 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}</a:t>
              </a:r>
              <a:endParaRPr 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 </a:t>
            </a:r>
            <a:r>
              <a:rPr lang="zh-CN" altLang="en-US" dirty="0"/>
              <a:t>跳转语句</a:t>
            </a:r>
            <a:endParaRPr 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219974" y="1175644"/>
            <a:ext cx="8707895" cy="2621332"/>
            <a:chOff x="219974" y="2044324"/>
            <a:chExt cx="8707895" cy="2621332"/>
          </a:xfrm>
        </p:grpSpPr>
        <p:sp>
          <p:nvSpPr>
            <p:cNvPr id="9" name="矩形: 圆顶角 8"/>
            <p:cNvSpPr/>
            <p:nvPr/>
          </p:nvSpPr>
          <p:spPr>
            <a:xfrm>
              <a:off x="219974" y="2044324"/>
              <a:ext cx="8704052" cy="466896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94B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zh-CN" altLang="en-US" sz="2000">
                  <a:solidFill>
                    <a:srgbClr val="FFFFFF"/>
                  </a:solidFill>
                  <a:latin typeface="MicrosoftYaHei"/>
                </a:rPr>
                <a:t>跳转语句用于中断当前的执行顺序，包括：</a:t>
              </a:r>
              <a:endParaRPr lang="zh-CN" altLang="en-US" sz="2800" dirty="0">
                <a:solidFill>
                  <a:prstClr val="white"/>
                </a:solidFill>
              </a:endParaRPr>
            </a:p>
          </p:txBody>
        </p:sp>
        <p:sp>
          <p:nvSpPr>
            <p:cNvPr id="10" name="矩形: 圆角 17"/>
            <p:cNvSpPr/>
            <p:nvPr/>
          </p:nvSpPr>
          <p:spPr>
            <a:xfrm>
              <a:off x="223817" y="2511220"/>
              <a:ext cx="8704052" cy="2154436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F4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 anchorCtr="0">
              <a:spAutoFit/>
            </a:bodyPr>
            <a:lstStyle/>
            <a:p>
              <a:pPr marL="342900" lvl="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rgbClr val="0000FF"/>
                  </a:solidFill>
                  <a:latin typeface="LMMono10-Regular-Identity-H"/>
                </a:rPr>
                <a:t>break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语句</a:t>
              </a:r>
              <a:endParaRPr lang="zh-CN" altLang="en-US" sz="2000" dirty="0">
                <a:solidFill>
                  <a:srgbClr val="000000"/>
                </a:solidFill>
                <a:latin typeface="MicrosoftYaHei"/>
              </a:endParaRPr>
            </a:p>
            <a:p>
              <a:pPr marL="342900" lvl="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rgbClr val="0000FF"/>
                  </a:solidFill>
                  <a:latin typeface="LMMono10-Regular-Identity-H"/>
                </a:rPr>
                <a:t>return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语句</a:t>
              </a:r>
              <a:endParaRPr lang="zh-CN" altLang="en-US" sz="2000" dirty="0">
                <a:solidFill>
                  <a:srgbClr val="000000"/>
                </a:solidFill>
                <a:latin typeface="MicrosoftYaHei"/>
              </a:endParaRPr>
            </a:p>
            <a:p>
              <a:pPr lvl="1"/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 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main(){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1"/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	return 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0; </a:t>
              </a:r>
              <a:r>
                <a:rPr lang="en-US" dirty="0">
                  <a:solidFill>
                    <a:srgbClr val="008000"/>
                  </a:solidFill>
                  <a:latin typeface="Consolas" panose="020B0609020204030204" pitchFamily="49" charset="0"/>
                </a:rPr>
                <a:t>/*</a:t>
              </a:r>
              <a:r>
                <a:rPr lang="zh-CN" altLang="en-US" dirty="0">
                  <a:solidFill>
                    <a:srgbClr val="008000"/>
                  </a:solidFill>
                  <a:latin typeface="Consolas" panose="020B0609020204030204" pitchFamily="49" charset="0"/>
                  <a:ea typeface="仿宋" panose="02010609060101010101" pitchFamily="49" charset="-122"/>
                </a:rPr>
                <a:t>返回一个整型值*</a:t>
              </a:r>
              <a:r>
                <a:rPr lang="en-US" altLang="zh-CN" dirty="0">
                  <a:solidFill>
                    <a:srgbClr val="008000"/>
                  </a:solidFill>
                  <a:latin typeface="Consolas" panose="020B0609020204030204" pitchFamily="49" charset="0"/>
                  <a:ea typeface="仿宋" panose="02010609060101010101" pitchFamily="49" charset="-122"/>
                </a:rPr>
                <a:t>/</a:t>
              </a:r>
              <a:endParaRPr lang="en-US" altLang="zh-CN" dirty="0">
                <a:solidFill>
                  <a:srgbClr val="008000"/>
                </a:solidFill>
                <a:latin typeface="Consolas" panose="020B0609020204030204" pitchFamily="49" charset="0"/>
                <a:ea typeface="仿宋" panose="02010609060101010101" pitchFamily="49" charset="-122"/>
              </a:endParaRPr>
            </a:p>
            <a:p>
              <a:pPr lvl="1"/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marL="342900" lvl="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rgbClr val="0000FF"/>
                  </a:solidFill>
                  <a:latin typeface="LMMono10-Regular-Identity-H"/>
                </a:rPr>
                <a:t>continue</a:t>
              </a:r>
              <a: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语句</a:t>
              </a:r>
              <a:endParaRPr lang="zh-CN" altLang="en-US" sz="20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marL="342900" lvl="0" indent="-342900">
                <a:buFont typeface="Arial" panose="020B0604020202020204" pitchFamily="34" charset="0"/>
                <a:buChar char="•"/>
              </a:pPr>
              <a:r>
                <a:rPr lang="en-US" sz="2000" dirty="0" err="1">
                  <a:solidFill>
                    <a:srgbClr val="000000"/>
                  </a:solidFill>
                  <a:latin typeface="LMMono10-Regular-Identity-H"/>
                </a:rPr>
                <a:t>goto</a:t>
              </a:r>
              <a:r>
                <a:rPr lang="en-US" sz="2000" dirty="0">
                  <a:solidFill>
                    <a:srgbClr val="000000"/>
                  </a:solidFill>
                  <a:latin typeface="LMMono10-Regular-Identity-H"/>
                </a:rPr>
                <a:t> </a:t>
              </a:r>
              <a: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语句（不作介绍）</a:t>
              </a:r>
              <a:endParaRPr lang="en-US" sz="2800" dirty="0">
                <a:solidFill>
                  <a:srgbClr val="000000"/>
                </a:solidFill>
                <a:latin typeface="LMMono10-Regular-Identity-H"/>
              </a:endParaRP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 </a:t>
            </a:r>
            <a:r>
              <a:rPr lang="zh-CN" altLang="en-US" dirty="0"/>
              <a:t>跳转语句</a:t>
            </a:r>
            <a:r>
              <a:rPr lang="en-US" altLang="zh-CN" sz="1800" dirty="0"/>
              <a:t>—break </a:t>
            </a:r>
            <a:r>
              <a:rPr lang="zh-CN" altLang="en-US" sz="1800" dirty="0"/>
              <a:t>语句</a:t>
            </a:r>
            <a:endParaRPr 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219974" y="1175644"/>
            <a:ext cx="8707895" cy="1482559"/>
            <a:chOff x="219974" y="2044324"/>
            <a:chExt cx="8707895" cy="1482559"/>
          </a:xfrm>
        </p:grpSpPr>
        <p:sp>
          <p:nvSpPr>
            <p:cNvPr id="9" name="矩形: 圆顶角 8"/>
            <p:cNvSpPr/>
            <p:nvPr/>
          </p:nvSpPr>
          <p:spPr>
            <a:xfrm>
              <a:off x="219974" y="2044324"/>
              <a:ext cx="8704052" cy="466896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sz="2000">
                  <a:solidFill>
                    <a:srgbClr val="FFFFFF"/>
                  </a:solidFill>
                  <a:latin typeface="LMMono12-Regular-Identity-H"/>
                </a:rPr>
                <a:t>break </a:t>
              </a:r>
              <a:r>
                <a:rPr lang="zh-CN" altLang="en-US" sz="2000">
                  <a:solidFill>
                    <a:srgbClr val="FFFFFF"/>
                  </a:solidFill>
                  <a:latin typeface="MicrosoftYaHei"/>
                </a:rPr>
                <a:t>语句</a:t>
              </a:r>
              <a:endParaRPr lang="zh-CN" altLang="en-US" sz="2800" dirty="0">
                <a:solidFill>
                  <a:prstClr val="white"/>
                </a:solidFill>
              </a:endParaRPr>
            </a:p>
          </p:txBody>
        </p:sp>
        <p:sp>
          <p:nvSpPr>
            <p:cNvPr id="10" name="矩形: 圆角 17"/>
            <p:cNvSpPr/>
            <p:nvPr/>
          </p:nvSpPr>
          <p:spPr>
            <a:xfrm>
              <a:off x="223817" y="2511220"/>
              <a:ext cx="8704052" cy="1015663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 anchorCtr="0">
              <a:spAutoFit/>
            </a:bodyPr>
            <a:lstStyle/>
            <a:p>
              <a:pPr lvl="0"/>
              <a:r>
                <a:rPr lang="en-US" sz="2000" dirty="0">
                  <a:solidFill>
                    <a:srgbClr val="FF0000"/>
                  </a:solidFill>
                  <a:latin typeface="LMMono10-Regular-Identity-H"/>
                </a:rPr>
                <a:t>break </a:t>
              </a:r>
              <a:r>
                <a:rPr lang="zh-CN" altLang="en-US" sz="2000" dirty="0">
                  <a:solidFill>
                    <a:srgbClr val="FF0000"/>
                  </a:solidFill>
                  <a:latin typeface="MicrosoftYaHei"/>
                </a:rPr>
                <a:t>语句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只能用于</a:t>
              </a:r>
              <a:r>
                <a:rPr lang="en-US" sz="2000" dirty="0">
                  <a:solidFill>
                    <a:srgbClr val="FF0000"/>
                  </a:solidFill>
                  <a:latin typeface="LMMono10-Regular-Identity-H"/>
                </a:rPr>
                <a:t>switch </a:t>
              </a:r>
              <a:r>
                <a:rPr lang="zh-CN" altLang="en-US" sz="2000" dirty="0">
                  <a:solidFill>
                    <a:srgbClr val="FF0000"/>
                  </a:solidFill>
                  <a:latin typeface="MicrosoftYaHei"/>
                </a:rPr>
                <a:t>语句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或</a:t>
              </a:r>
              <a:r>
                <a:rPr lang="zh-CN" altLang="en-US" sz="2000" dirty="0">
                  <a:solidFill>
                    <a:srgbClr val="FF0000"/>
                  </a:solidFill>
                  <a:latin typeface="MicrosoftYaHei"/>
                </a:rPr>
                <a:t>循环语句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中，用来</a:t>
              </a:r>
              <a:r>
                <a:rPr lang="zh-CN" altLang="en-US" sz="2000" dirty="0">
                  <a:solidFill>
                    <a:srgbClr val="FF0000"/>
                  </a:solidFill>
                  <a:latin typeface="MicrosoftYaHei"/>
                </a:rPr>
                <a:t>跳出离它最近</a:t>
              </a:r>
              <a:endParaRPr lang="zh-CN" altLang="en-US" sz="2000" dirty="0">
                <a:solidFill>
                  <a:srgbClr val="FF0000"/>
                </a:solidFill>
                <a:latin typeface="MicrosoftYaHei"/>
              </a:endParaRPr>
            </a:p>
            <a:p>
              <a:pPr lvl="0"/>
              <a:r>
                <a:rPr lang="zh-CN" altLang="en-US" sz="2000" dirty="0">
                  <a:solidFill>
                    <a:srgbClr val="FF0000"/>
                  </a:solidFill>
                  <a:latin typeface="MicrosoftYaHei"/>
                </a:rPr>
                <a:t>的</a:t>
              </a:r>
              <a:r>
                <a:rPr lang="en-US" sz="2000" dirty="0">
                  <a:solidFill>
                    <a:srgbClr val="FF0000"/>
                  </a:solidFill>
                  <a:latin typeface="LMMono10-Regular-Identity-H"/>
                </a:rPr>
                <a:t>switch </a:t>
              </a:r>
              <a:r>
                <a:rPr lang="zh-CN" altLang="en-US" sz="2000" dirty="0">
                  <a:solidFill>
                    <a:srgbClr val="FF0000"/>
                  </a:solidFill>
                  <a:latin typeface="MicrosoftYaHei"/>
                </a:rPr>
                <a:t>语句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或</a:t>
              </a:r>
              <a:r>
                <a:rPr lang="zh-CN" altLang="en-US" sz="2000" dirty="0">
                  <a:solidFill>
                    <a:srgbClr val="FF0000"/>
                  </a:solidFill>
                  <a:latin typeface="MicrosoftYaHei"/>
                </a:rPr>
                <a:t>终止循环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的执行，它的作用域仅限</a:t>
              </a:r>
              <a:r>
                <a:rPr lang="zh-CN" altLang="en-US" sz="2000" dirty="0">
                  <a:solidFill>
                    <a:srgbClr val="0000FF"/>
                  </a:solidFill>
                  <a:latin typeface="MicrosoftYaHei"/>
                </a:rPr>
                <a:t>离它最近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的</a:t>
              </a:r>
              <a:r>
                <a:rPr lang="en-US" sz="2000" dirty="0">
                  <a:solidFill>
                    <a:srgbClr val="000000"/>
                  </a:solidFill>
                  <a:latin typeface="LMMono10-Regular-Identity-H"/>
                </a:rPr>
                <a:t>switch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语句</a:t>
              </a:r>
              <a:endParaRPr lang="zh-CN" altLang="en-US" sz="2000" dirty="0">
                <a:solidFill>
                  <a:srgbClr val="000000"/>
                </a:solidFill>
                <a:latin typeface="MicrosoftYaHei"/>
              </a:endParaRPr>
            </a:p>
            <a:p>
              <a:pPr lvl="0"/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或循环语句。</a:t>
              </a:r>
              <a:endParaRPr lang="en-US" sz="2800" dirty="0">
                <a:solidFill>
                  <a:srgbClr val="000000"/>
                </a:solidFill>
                <a:latin typeface="LMMono10-Regular-Identity-H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19974" y="3125099"/>
            <a:ext cx="8707895" cy="2713665"/>
            <a:chOff x="219974" y="2044324"/>
            <a:chExt cx="8707895" cy="2713665"/>
          </a:xfrm>
        </p:grpSpPr>
        <p:sp>
          <p:nvSpPr>
            <p:cNvPr id="11" name="矩形: 圆顶角 10"/>
            <p:cNvSpPr/>
            <p:nvPr/>
          </p:nvSpPr>
          <p:spPr>
            <a:xfrm>
              <a:off x="219974" y="2044324"/>
              <a:ext cx="8704052" cy="466896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zh-CN" altLang="en-US" sz="2000">
                  <a:solidFill>
                    <a:srgbClr val="FFFFFF"/>
                  </a:solidFill>
                  <a:latin typeface="LMMono12-Regular-Identity-H"/>
                </a:rPr>
                <a:t>练习：</a:t>
              </a:r>
              <a:endParaRPr lang="zh-CN" altLang="en-US" sz="2800" dirty="0">
                <a:solidFill>
                  <a:prstClr val="white"/>
                </a:solidFill>
              </a:endParaRPr>
            </a:p>
          </p:txBody>
        </p:sp>
        <p:sp>
          <p:nvSpPr>
            <p:cNvPr id="12" name="矩形: 圆角 17"/>
            <p:cNvSpPr/>
            <p:nvPr/>
          </p:nvSpPr>
          <p:spPr>
            <a:xfrm>
              <a:off x="223817" y="2511220"/>
              <a:ext cx="8704052" cy="2246769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 anchorCtr="0">
              <a:spAutoFit/>
            </a:bodyPr>
            <a:lstStyle/>
            <a:p>
              <a:pPr lvl="0"/>
              <a:r>
                <a:rPr lang="en-US" altLang="zh-CN" sz="2000">
                  <a:solidFill>
                    <a:srgbClr val="000000"/>
                  </a:solidFill>
                  <a:latin typeface="LMMono10-Regular-Identity-H"/>
                </a:rPr>
                <a:t>1. </a:t>
              </a:r>
              <a:r>
                <a:rPr lang="zh-CN" altLang="en-US" sz="200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下面程序段的运行结果是？</a:t>
              </a:r>
              <a:endParaRPr lang="zh-CN" altLang="en-US" sz="240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lvl="0"/>
              <a:r>
                <a:rPr lang="es-ES" sz="2000">
                  <a:solidFill>
                    <a:srgbClr val="0000FF"/>
                  </a:solidFill>
                  <a:latin typeface="Consolas" panose="020B0609020204030204" pitchFamily="49" charset="0"/>
                </a:rPr>
                <a:t>int </a:t>
              </a:r>
              <a:r>
                <a:rPr lang="es-ES" sz="2000">
                  <a:solidFill>
                    <a:srgbClr val="000000"/>
                  </a:solidFill>
                  <a:latin typeface="Consolas" panose="020B0609020204030204" pitchFamily="49" charset="0"/>
                </a:rPr>
                <a:t>a = 10, y = 0;</a:t>
              </a:r>
              <a:endParaRPr lang="es-ES" sz="200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0"/>
              <a:r>
                <a:rPr lang="en-US" sz="2000">
                  <a:solidFill>
                    <a:srgbClr val="0000FF"/>
                  </a:solidFill>
                  <a:latin typeface="Consolas" panose="020B0609020204030204" pitchFamily="49" charset="0"/>
                </a:rPr>
                <a:t>do </a:t>
              </a:r>
              <a:r>
                <a:rPr lang="en-US" sz="200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  <a:endParaRPr lang="en-US" sz="200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1"/>
              <a:r>
                <a:rPr lang="en-US" sz="2000">
                  <a:solidFill>
                    <a:srgbClr val="000000"/>
                  </a:solidFill>
                  <a:latin typeface="Consolas" panose="020B0609020204030204" pitchFamily="49" charset="0"/>
                </a:rPr>
                <a:t>a += 2; y += a;</a:t>
              </a:r>
              <a:endParaRPr lang="en-US" sz="200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1"/>
              <a:r>
                <a:rPr lang="es-ES" sz="2000">
                  <a:solidFill>
                    <a:srgbClr val="000000"/>
                  </a:solidFill>
                  <a:latin typeface="Consolas" panose="020B0609020204030204" pitchFamily="49" charset="0"/>
                </a:rPr>
                <a:t>cout&lt;&lt;</a:t>
              </a:r>
              <a:r>
                <a:rPr lang="es-ES" sz="2000">
                  <a:solidFill>
                    <a:srgbClr val="C08040"/>
                  </a:solidFill>
                  <a:latin typeface="Consolas" panose="020B0609020204030204" pitchFamily="49" charset="0"/>
                </a:rPr>
                <a:t>"a="</a:t>
              </a:r>
              <a:r>
                <a:rPr lang="es-ES" sz="2000">
                  <a:solidFill>
                    <a:srgbClr val="000000"/>
                  </a:solidFill>
                  <a:latin typeface="Consolas" panose="020B0609020204030204" pitchFamily="49" charset="0"/>
                </a:rPr>
                <a:t>&lt;&lt;a&lt;&lt;</a:t>
              </a:r>
              <a:r>
                <a:rPr lang="es-ES" sz="2000">
                  <a:solidFill>
                    <a:srgbClr val="C08040"/>
                  </a:solidFill>
                  <a:latin typeface="Consolas" panose="020B0609020204030204" pitchFamily="49" charset="0"/>
                </a:rPr>
                <a:t>","</a:t>
              </a:r>
              <a:r>
                <a:rPr lang="es-ES" sz="2000">
                  <a:solidFill>
                    <a:srgbClr val="000000"/>
                  </a:solidFill>
                  <a:latin typeface="Consolas" panose="020B0609020204030204" pitchFamily="49" charset="0"/>
                </a:rPr>
                <a:t>&lt;&lt;</a:t>
              </a:r>
              <a:r>
                <a:rPr lang="es-ES" sz="2000">
                  <a:solidFill>
                    <a:srgbClr val="C08040"/>
                  </a:solidFill>
                  <a:latin typeface="Consolas" panose="020B0609020204030204" pitchFamily="49" charset="0"/>
                </a:rPr>
                <a:t>"y="</a:t>
              </a:r>
              <a:r>
                <a:rPr lang="es-ES" sz="2000">
                  <a:solidFill>
                    <a:srgbClr val="000000"/>
                  </a:solidFill>
                  <a:latin typeface="Consolas" panose="020B0609020204030204" pitchFamily="49" charset="0"/>
                </a:rPr>
                <a:t>&lt;&lt;y&lt;&lt; endl;</a:t>
              </a:r>
              <a:endParaRPr lang="es-ES" sz="200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1"/>
              <a:r>
                <a:rPr lang="en-US" sz="2000">
                  <a:solidFill>
                    <a:srgbClr val="0000FF"/>
                  </a:solidFill>
                  <a:latin typeface="Consolas" panose="020B0609020204030204" pitchFamily="49" charset="0"/>
                </a:rPr>
                <a:t>if </a:t>
              </a:r>
              <a:r>
                <a:rPr lang="en-US" sz="2000">
                  <a:solidFill>
                    <a:srgbClr val="000000"/>
                  </a:solidFill>
                  <a:latin typeface="Consolas" panose="020B0609020204030204" pitchFamily="49" charset="0"/>
                </a:rPr>
                <a:t>(y &gt; 50) </a:t>
              </a:r>
              <a:r>
                <a:rPr lang="en-US" sz="2000">
                  <a:solidFill>
                    <a:srgbClr val="0000FF"/>
                  </a:solidFill>
                  <a:latin typeface="Consolas" panose="020B0609020204030204" pitchFamily="49" charset="0"/>
                </a:rPr>
                <a:t>break</a:t>
              </a:r>
              <a:r>
                <a:rPr lang="en-US" sz="200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endParaRPr lang="en-US" sz="200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0"/>
              <a:r>
                <a:rPr lang="en-US" sz="2000">
                  <a:solidFill>
                    <a:srgbClr val="000000"/>
                  </a:solidFill>
                  <a:latin typeface="Consolas" panose="020B0609020204030204" pitchFamily="49" charset="0"/>
                </a:rPr>
                <a:t>} </a:t>
              </a:r>
              <a:r>
                <a:rPr lang="en-US" sz="2000">
                  <a:solidFill>
                    <a:srgbClr val="0000FF"/>
                  </a:solidFill>
                  <a:latin typeface="Consolas" panose="020B0609020204030204" pitchFamily="49" charset="0"/>
                </a:rPr>
                <a:t>while </a:t>
              </a:r>
              <a:r>
                <a:rPr lang="en-US" sz="2000">
                  <a:solidFill>
                    <a:srgbClr val="000000"/>
                  </a:solidFill>
                  <a:latin typeface="Consolas" panose="020B0609020204030204" pitchFamily="49" charset="0"/>
                </a:rPr>
                <a:t>(a = 14);</a:t>
              </a:r>
              <a:endParaRPr lang="en-US" sz="28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928926" y="3972609"/>
            <a:ext cx="137249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答案：</a:t>
            </a:r>
            <a:endParaRPr lang="zh-CN" altLang="en-US" dirty="0"/>
          </a:p>
          <a:p>
            <a:r>
              <a:rPr lang="en-US" dirty="0"/>
              <a:t>a=12,y=12</a:t>
            </a:r>
            <a:endParaRPr lang="en-US" dirty="0"/>
          </a:p>
          <a:p>
            <a:r>
              <a:rPr lang="en-US" dirty="0"/>
              <a:t>a=16,y=28</a:t>
            </a:r>
            <a:endParaRPr lang="en-US" dirty="0"/>
          </a:p>
          <a:p>
            <a:r>
              <a:rPr lang="en-US" dirty="0"/>
              <a:t>a=16,y=44</a:t>
            </a:r>
            <a:endParaRPr lang="en-US" dirty="0"/>
          </a:p>
          <a:p>
            <a:r>
              <a:rPr lang="en-US" dirty="0"/>
              <a:t>a=16,y=60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 </a:t>
            </a:r>
            <a:r>
              <a:rPr lang="zh-CN" altLang="en-US" dirty="0"/>
              <a:t>跳转语句</a:t>
            </a:r>
            <a:r>
              <a:rPr lang="en-US" altLang="zh-CN" sz="1800" dirty="0"/>
              <a:t>—break </a:t>
            </a:r>
            <a:r>
              <a:rPr lang="zh-CN" altLang="en-US" sz="1800" dirty="0"/>
              <a:t>语句</a:t>
            </a:r>
            <a:endParaRPr 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219974" y="1175644"/>
            <a:ext cx="8707895" cy="1790335"/>
            <a:chOff x="219974" y="2044324"/>
            <a:chExt cx="8707895" cy="1790335"/>
          </a:xfrm>
        </p:grpSpPr>
        <p:sp>
          <p:nvSpPr>
            <p:cNvPr id="11" name="矩形: 圆顶角 10"/>
            <p:cNvSpPr/>
            <p:nvPr/>
          </p:nvSpPr>
          <p:spPr>
            <a:xfrm>
              <a:off x="219974" y="2044324"/>
              <a:ext cx="8704052" cy="466896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zh-CN" altLang="en-US" sz="2000">
                  <a:solidFill>
                    <a:prstClr val="white"/>
                  </a:solidFill>
                </a:rPr>
                <a:t>示例：</a:t>
              </a:r>
              <a:endParaRPr lang="zh-CN" altLang="en-US" sz="2800" dirty="0">
                <a:solidFill>
                  <a:prstClr val="white"/>
                </a:solidFill>
              </a:endParaRPr>
            </a:p>
          </p:txBody>
        </p:sp>
        <p:sp>
          <p:nvSpPr>
            <p:cNvPr id="12" name="矩形: 圆角 17"/>
            <p:cNvSpPr/>
            <p:nvPr/>
          </p:nvSpPr>
          <p:spPr>
            <a:xfrm>
              <a:off x="223817" y="2511220"/>
              <a:ext cx="8704052" cy="1323439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 anchorCtr="0">
              <a:spAutoFit/>
            </a:bodyPr>
            <a:lstStyle/>
            <a:p>
              <a:pPr lvl="0"/>
              <a:r>
                <a:rPr lang="zh-CN" altLang="en-US" sz="200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将例</a:t>
              </a:r>
              <a:r>
                <a:rPr lang="en-US" altLang="zh-CN" sz="2000">
                  <a:solidFill>
                    <a:srgbClr val="000000"/>
                  </a:solidFill>
                  <a:latin typeface="LMMono10-Regular-Identity-H"/>
                  <a:ea typeface="仿宋" panose="02010609060101010101" pitchFamily="49" charset="-122"/>
                </a:rPr>
                <a:t>3.6 </a:t>
              </a:r>
              <a:r>
                <a:rPr lang="zh-CN" altLang="en-US" sz="200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改造成由</a:t>
              </a:r>
              <a:r>
                <a:rPr lang="en-US" sz="2000">
                  <a:solidFill>
                    <a:srgbClr val="000000"/>
                  </a:solidFill>
                  <a:latin typeface="LMMono10-Regular-Identity-H"/>
                  <a:ea typeface="仿宋" panose="02010609060101010101" pitchFamily="49" charset="-122"/>
                </a:rPr>
                <a:t>while </a:t>
              </a:r>
              <a:r>
                <a:rPr lang="zh-CN" altLang="en-US" sz="200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内嵌一个</a:t>
              </a:r>
              <a:r>
                <a:rPr lang="en-US" sz="2000">
                  <a:solidFill>
                    <a:srgbClr val="000000"/>
                  </a:solidFill>
                  <a:latin typeface="LMMono10-Regular-Identity-H"/>
                  <a:ea typeface="仿宋" panose="02010609060101010101" pitchFamily="49" charset="-122"/>
                </a:rPr>
                <a:t>switch </a:t>
              </a:r>
              <a:r>
                <a:rPr lang="zh-CN" altLang="en-US" sz="200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结构来说明</a:t>
              </a:r>
              <a:r>
                <a:rPr lang="en-US" sz="2000">
                  <a:solidFill>
                    <a:srgbClr val="000000"/>
                  </a:solidFill>
                  <a:latin typeface="LMMono10-Regular-Identity-H"/>
                  <a:ea typeface="仿宋" panose="02010609060101010101" pitchFamily="49" charset="-122"/>
                </a:rPr>
                <a:t>break </a:t>
              </a:r>
              <a:r>
                <a:rPr lang="zh-CN" altLang="en-US" sz="200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语句的用法</a:t>
              </a:r>
              <a:endParaRPr lang="en-US" altLang="zh-CN" sz="200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lvl="0"/>
              <a:endParaRPr lang="zh-CN" altLang="en-US" sz="200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lvl="0"/>
              <a:r>
                <a:rPr lang="zh-CN" altLang="en-US" sz="2000">
                  <a:solidFill>
                    <a:srgbClr val="FF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提示</a:t>
              </a:r>
              <a:r>
                <a:rPr lang="zh-CN" altLang="en-US" sz="200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：</a:t>
              </a:r>
              <a:r>
                <a:rPr lang="en-US" altLang="zh-CN" sz="2000">
                  <a:solidFill>
                    <a:srgbClr val="000000"/>
                  </a:solidFill>
                  <a:latin typeface="LMMono10-Regular-Identity-H"/>
                  <a:ea typeface="仿宋" panose="02010609060101010101" pitchFamily="49" charset="-122"/>
                </a:rPr>
                <a:t>switch </a:t>
              </a:r>
              <a:r>
                <a:rPr lang="zh-CN" altLang="en-US" sz="200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结构需要整型值表达式，可根据玩家猜测的数字与电脑给出的数字的大小关系进行转换</a:t>
              </a:r>
              <a:endParaRPr lang="en-US" sz="2800" dirty="0">
                <a:solidFill>
                  <a:srgbClr val="000000"/>
                </a:solidFill>
                <a:latin typeface="LMMono10-Regular-Identity-H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495487" y="3288236"/>
            <a:ext cx="2855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6000"/>
                </a:solidFill>
              </a:rPr>
              <a:t>电脑数字放 </a:t>
            </a:r>
            <a:r>
              <a:rPr lang="en-US" altLang="zh-CN" dirty="0">
                <a:solidFill>
                  <a:srgbClr val="006000"/>
                </a:solidFill>
              </a:rPr>
              <a:t>target </a:t>
            </a:r>
            <a:r>
              <a:rPr lang="zh-CN" altLang="en-US" dirty="0">
                <a:solidFill>
                  <a:srgbClr val="006000"/>
                </a:solidFill>
              </a:rPr>
              <a:t>对象里</a:t>
            </a:r>
            <a:endParaRPr lang="en-US" altLang="zh-CN" dirty="0">
              <a:solidFill>
                <a:srgbClr val="006000"/>
              </a:solidFill>
            </a:endParaRPr>
          </a:p>
          <a:p>
            <a:r>
              <a:rPr lang="zh-CN" altLang="en-US" dirty="0">
                <a:solidFill>
                  <a:srgbClr val="006000"/>
                </a:solidFill>
              </a:rPr>
              <a:t>玩家数字放 </a:t>
            </a:r>
            <a:r>
              <a:rPr lang="en-US" altLang="zh-CN" dirty="0">
                <a:solidFill>
                  <a:srgbClr val="006000"/>
                </a:solidFill>
              </a:rPr>
              <a:t>guess </a:t>
            </a:r>
            <a:r>
              <a:rPr lang="zh-CN" altLang="en-US" dirty="0">
                <a:solidFill>
                  <a:srgbClr val="006000"/>
                </a:solidFill>
              </a:rPr>
              <a:t>对象里</a:t>
            </a:r>
            <a:endParaRPr lang="en-US" dirty="0">
              <a:solidFill>
                <a:srgbClr val="006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1523" y="4126061"/>
            <a:ext cx="5504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6000"/>
                </a:solidFill>
              </a:rPr>
              <a:t>定义一个对象</a:t>
            </a:r>
            <a:r>
              <a:rPr lang="en-US" altLang="zh-CN" dirty="0" err="1">
                <a:solidFill>
                  <a:srgbClr val="006000"/>
                </a:solidFill>
              </a:rPr>
              <a:t>val</a:t>
            </a:r>
            <a:r>
              <a:rPr lang="zh-CN" altLang="en-US" dirty="0">
                <a:solidFill>
                  <a:srgbClr val="006000"/>
                </a:solidFill>
              </a:rPr>
              <a:t>放</a:t>
            </a:r>
            <a:r>
              <a:rPr lang="en-US" altLang="zh-CN" dirty="0">
                <a:solidFill>
                  <a:srgbClr val="006000"/>
                </a:solidFill>
              </a:rPr>
              <a:t>switch</a:t>
            </a:r>
            <a:r>
              <a:rPr lang="zh-CN" altLang="en-US" dirty="0">
                <a:solidFill>
                  <a:srgbClr val="006000"/>
                </a:solidFill>
              </a:rPr>
              <a:t>表达式的值 </a:t>
            </a:r>
            <a:r>
              <a:rPr lang="en-US" altLang="zh-CN" dirty="0">
                <a:solidFill>
                  <a:srgbClr val="0000FF"/>
                </a:solidFill>
              </a:rPr>
              <a:t>switch</a:t>
            </a:r>
            <a:r>
              <a:rPr lang="en-US" altLang="zh-CN" dirty="0">
                <a:solidFill>
                  <a:srgbClr val="006000"/>
                </a:solidFill>
              </a:rPr>
              <a:t>(</a:t>
            </a:r>
            <a:r>
              <a:rPr lang="en-US" altLang="zh-CN" dirty="0" err="1">
                <a:solidFill>
                  <a:srgbClr val="006000"/>
                </a:solidFill>
              </a:rPr>
              <a:t>val</a:t>
            </a:r>
            <a:r>
              <a:rPr lang="en-US" altLang="zh-CN" dirty="0">
                <a:solidFill>
                  <a:srgbClr val="006000"/>
                </a:solidFill>
              </a:rPr>
              <a:t>)</a:t>
            </a:r>
            <a:endParaRPr lang="en-US" altLang="zh-CN" dirty="0">
              <a:solidFill>
                <a:srgbClr val="006000"/>
              </a:solidFill>
            </a:endParaRPr>
          </a:p>
          <a:p>
            <a:r>
              <a:rPr lang="en-US" altLang="zh-CN" dirty="0">
                <a:solidFill>
                  <a:srgbClr val="0000FF"/>
                </a:solidFill>
              </a:rPr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val</a:t>
            </a:r>
            <a:r>
              <a:rPr lang="en-US" altLang="zh-CN" dirty="0"/>
              <a:t>=</a:t>
            </a:r>
            <a:r>
              <a:rPr lang="zh-CN" altLang="en-US" dirty="0"/>
              <a:t>（</a:t>
            </a:r>
            <a:r>
              <a:rPr lang="en-US" altLang="zh-CN" dirty="0"/>
              <a:t>guess&gt;target</a:t>
            </a:r>
            <a:r>
              <a:rPr lang="zh-CN" altLang="en-US" dirty="0"/>
              <a:t>）</a:t>
            </a:r>
            <a:r>
              <a:rPr lang="en-US" altLang="zh-CN" dirty="0"/>
              <a:t>-</a:t>
            </a:r>
            <a:r>
              <a:rPr lang="zh-CN" altLang="en-US" dirty="0"/>
              <a:t> （</a:t>
            </a:r>
            <a:r>
              <a:rPr lang="en-US" altLang="zh-CN" dirty="0"/>
              <a:t>guess&lt;target</a:t>
            </a:r>
            <a:r>
              <a:rPr lang="zh-CN" altLang="en-US" dirty="0"/>
              <a:t>）</a:t>
            </a:r>
            <a:r>
              <a:rPr lang="en-US" altLang="zh-CN" dirty="0"/>
              <a:t>;</a:t>
            </a:r>
            <a:endParaRPr 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31523" y="5067757"/>
            <a:ext cx="55044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case </a:t>
            </a:r>
            <a:r>
              <a:rPr lang="en-US" dirty="0">
                <a:solidFill>
                  <a:srgbClr val="006000"/>
                </a:solidFill>
              </a:rPr>
              <a:t> 1</a:t>
            </a:r>
            <a:r>
              <a:rPr lang="zh-CN" altLang="en-US" dirty="0">
                <a:solidFill>
                  <a:srgbClr val="006000"/>
                </a:solidFill>
              </a:rPr>
              <a:t>：</a:t>
            </a:r>
            <a:r>
              <a:rPr lang="en-US" dirty="0">
                <a:solidFill>
                  <a:srgbClr val="006000"/>
                </a:solidFill>
              </a:rPr>
              <a:t> </a:t>
            </a:r>
            <a:r>
              <a:rPr lang="zh-CN" altLang="en-US" dirty="0">
                <a:solidFill>
                  <a:srgbClr val="006000"/>
                </a:solidFill>
              </a:rPr>
              <a:t>玩家猜大了</a:t>
            </a:r>
            <a:endParaRPr lang="en-US" altLang="zh-CN" dirty="0">
              <a:solidFill>
                <a:srgbClr val="006000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case</a:t>
            </a:r>
            <a:r>
              <a:rPr lang="en-US" dirty="0">
                <a:solidFill>
                  <a:srgbClr val="006000"/>
                </a:solidFill>
              </a:rPr>
              <a:t>   0</a:t>
            </a:r>
            <a:r>
              <a:rPr lang="zh-CN" altLang="en-US" dirty="0">
                <a:solidFill>
                  <a:srgbClr val="006000"/>
                </a:solidFill>
              </a:rPr>
              <a:t>： 玩家猜对了</a:t>
            </a:r>
            <a:endParaRPr lang="en-US" altLang="zh-CN" dirty="0">
              <a:solidFill>
                <a:srgbClr val="006000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case</a:t>
            </a:r>
            <a:r>
              <a:rPr lang="en-US" dirty="0">
                <a:solidFill>
                  <a:srgbClr val="006000"/>
                </a:solidFill>
              </a:rPr>
              <a:t>   </a:t>
            </a:r>
            <a:r>
              <a:rPr lang="en-US" altLang="zh-CN" dirty="0">
                <a:solidFill>
                  <a:srgbClr val="006000"/>
                </a:solidFill>
              </a:rPr>
              <a:t>-1</a:t>
            </a:r>
            <a:r>
              <a:rPr lang="zh-CN" altLang="en-US" dirty="0">
                <a:solidFill>
                  <a:srgbClr val="006000"/>
                </a:solidFill>
              </a:rPr>
              <a:t>：玩家猜小了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 </a:t>
            </a:r>
            <a:r>
              <a:rPr lang="zh-CN" altLang="en-US" dirty="0"/>
              <a:t>跳转语句</a:t>
            </a:r>
            <a:r>
              <a:rPr lang="en-US" altLang="zh-CN" sz="1800" dirty="0"/>
              <a:t>—break </a:t>
            </a:r>
            <a:r>
              <a:rPr lang="zh-CN" altLang="en-US" sz="1800" dirty="0"/>
              <a:t>语句</a:t>
            </a:r>
            <a:endParaRPr 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219974" y="1175644"/>
            <a:ext cx="8707895" cy="5668320"/>
            <a:chOff x="219974" y="2044324"/>
            <a:chExt cx="8707895" cy="5668320"/>
          </a:xfrm>
        </p:grpSpPr>
        <p:sp>
          <p:nvSpPr>
            <p:cNvPr id="11" name="矩形: 圆顶角 10"/>
            <p:cNvSpPr/>
            <p:nvPr/>
          </p:nvSpPr>
          <p:spPr>
            <a:xfrm>
              <a:off x="219974" y="2044324"/>
              <a:ext cx="8704052" cy="466896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zh-CN" altLang="en-US" sz="2000">
                  <a:solidFill>
                    <a:prstClr val="white"/>
                  </a:solidFill>
                </a:rPr>
                <a:t>代码清单</a:t>
              </a:r>
              <a:r>
                <a:rPr lang="en-US" altLang="zh-CN" sz="2000">
                  <a:solidFill>
                    <a:prstClr val="white"/>
                  </a:solidFill>
                </a:rPr>
                <a:t>3.8</a:t>
              </a:r>
              <a:r>
                <a:rPr lang="zh-CN" altLang="en-US" sz="2000">
                  <a:solidFill>
                    <a:prstClr val="white"/>
                  </a:solidFill>
                </a:rPr>
                <a:t>，例</a:t>
              </a:r>
              <a:r>
                <a:rPr lang="en-US" altLang="zh-CN" sz="2000">
                  <a:solidFill>
                    <a:prstClr val="white"/>
                  </a:solidFill>
                </a:rPr>
                <a:t>3.6</a:t>
              </a:r>
              <a:r>
                <a:rPr lang="zh-CN" altLang="en-US" sz="2000">
                  <a:solidFill>
                    <a:prstClr val="white"/>
                  </a:solidFill>
                </a:rPr>
                <a:t>：</a:t>
              </a:r>
              <a:endParaRPr lang="zh-CN" altLang="en-US" sz="2800" dirty="0">
                <a:solidFill>
                  <a:prstClr val="white"/>
                </a:solidFill>
              </a:endParaRPr>
            </a:p>
          </p:txBody>
        </p:sp>
        <p:sp>
          <p:nvSpPr>
            <p:cNvPr id="12" name="矩形: 圆角 17"/>
            <p:cNvSpPr/>
            <p:nvPr/>
          </p:nvSpPr>
          <p:spPr>
            <a:xfrm>
              <a:off x="223817" y="2511220"/>
              <a:ext cx="8704052" cy="5201424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numCol="1" rtlCol="0" anchor="t" anchorCtr="0">
              <a:spAutoFit/>
            </a:bodyPr>
            <a:lstStyle/>
            <a:p>
              <a:pPr lvl="0"/>
              <a:r>
                <a:rPr lang="en-US" sz="2000" dirty="0">
                  <a:solidFill>
                    <a:srgbClr val="000000"/>
                  </a:solidFill>
                  <a:latin typeface="LMSans9-Regular-Identity-H"/>
                </a:rPr>
                <a:t>1 	</a:t>
              </a:r>
              <a:r>
                <a:rPr lang="en-US" sz="2000" dirty="0">
                  <a:solidFill>
                    <a:srgbClr val="0000FF"/>
                  </a:solidFill>
                  <a:latin typeface="LMMono9-Regular-Identity-H"/>
                </a:rPr>
                <a:t>using namespace </a:t>
              </a:r>
              <a:r>
                <a:rPr lang="en-US" sz="2000" dirty="0">
                  <a:solidFill>
                    <a:srgbClr val="000000"/>
                  </a:solidFill>
                  <a:latin typeface="LMMono9-Regular-Identity-H"/>
                </a:rPr>
                <a:t>std;</a:t>
              </a:r>
              <a:endParaRPr lang="en-US" sz="2000" dirty="0">
                <a:solidFill>
                  <a:srgbClr val="000000"/>
                </a:solidFill>
                <a:latin typeface="LMMono9-Regular-Identity-H"/>
              </a:endParaRPr>
            </a:p>
            <a:p>
              <a:pPr lvl="0"/>
              <a:r>
                <a:rPr lang="en-US" sz="2000" dirty="0">
                  <a:solidFill>
                    <a:srgbClr val="000000"/>
                  </a:solidFill>
                  <a:latin typeface="LMSans9-Regular-Identity-H"/>
                </a:rPr>
                <a:t>2 	</a:t>
              </a:r>
              <a:r>
                <a:rPr lang="en-US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sz="2000" dirty="0">
                  <a:solidFill>
                    <a:srgbClr val="000000"/>
                  </a:solidFill>
                  <a:latin typeface="LMMono9-Regular-Identity-H"/>
                </a:rPr>
                <a:t>main(){</a:t>
              </a:r>
              <a:endParaRPr lang="en-US" sz="2000" dirty="0">
                <a:solidFill>
                  <a:srgbClr val="000000"/>
                </a:solidFill>
                <a:latin typeface="LMMono9-Regular-Identity-H"/>
              </a:endParaRPr>
            </a:p>
            <a:p>
              <a:pPr lvl="0"/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3 		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系统当前时间作为随机数发生器的种子</a:t>
              </a:r>
              <a:endParaRPr lang="zh-CN" altLang="en-US" sz="2000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lvl="0"/>
              <a:r>
                <a:rPr lang="en-US" sz="2000" dirty="0">
                  <a:solidFill>
                    <a:srgbClr val="000000"/>
                  </a:solidFill>
                  <a:latin typeface="LMSans9-Regular-Identity-H"/>
                </a:rPr>
                <a:t>4 		</a:t>
              </a:r>
              <a:r>
                <a:rPr lang="en-US" sz="2000" dirty="0" err="1">
                  <a:solidFill>
                    <a:srgbClr val="000000"/>
                  </a:solidFill>
                  <a:latin typeface="LMMono9-Regular-Identity-H"/>
                </a:rPr>
                <a:t>srand</a:t>
              </a:r>
              <a:r>
                <a:rPr lang="en-US" sz="2000" dirty="0">
                  <a:solidFill>
                    <a:srgbClr val="000000"/>
                  </a:solidFill>
                  <a:latin typeface="LMMono9-Regular-Identity-H"/>
                </a:rPr>
                <a:t>(time(0));</a:t>
              </a:r>
              <a:endParaRPr lang="en-US" sz="2000" dirty="0">
                <a:solidFill>
                  <a:srgbClr val="000000"/>
                </a:solidFill>
                <a:latin typeface="LMMono9-Regular-Identity-H"/>
              </a:endParaRPr>
            </a:p>
            <a:p>
              <a:pPr lvl="0"/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5 		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获取一个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  <a:ea typeface="仿宋" panose="02010609060101010101" pitchFamily="49" charset="-122"/>
                </a:rPr>
                <a:t>0-100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内的随机数</a:t>
              </a:r>
              <a:endParaRPr lang="zh-CN" altLang="en-US" sz="2000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lvl="0"/>
              <a:r>
                <a:rPr lang="en-US" sz="2000" dirty="0">
                  <a:solidFill>
                    <a:srgbClr val="000000"/>
                  </a:solidFill>
                  <a:latin typeface="LMSans9-Regular-Identity-H"/>
                </a:rPr>
                <a:t>6 		</a:t>
              </a:r>
              <a:r>
                <a:rPr lang="en-US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sz="2000" dirty="0">
                  <a:solidFill>
                    <a:srgbClr val="000000"/>
                  </a:solidFill>
                  <a:latin typeface="LMMono9-Regular-Identity-H"/>
                </a:rPr>
                <a:t>target = rand() % 100;</a:t>
              </a:r>
              <a:endParaRPr lang="en-US" sz="2000" dirty="0">
                <a:solidFill>
                  <a:srgbClr val="000000"/>
                </a:solidFill>
                <a:latin typeface="LMMono9-Regular-Identity-H"/>
              </a:endParaRPr>
            </a:p>
            <a:p>
              <a:pPr lvl="0"/>
              <a:r>
                <a:rPr lang="en-US" sz="2000" dirty="0">
                  <a:solidFill>
                    <a:srgbClr val="000000"/>
                  </a:solidFill>
                  <a:latin typeface="LMSans9-Regular-Identity-H"/>
                </a:rPr>
                <a:t>7 		</a:t>
              </a:r>
              <a:r>
                <a:rPr lang="en-US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sz="2000" dirty="0">
                  <a:solidFill>
                    <a:srgbClr val="000000"/>
                  </a:solidFill>
                  <a:latin typeface="LMMono9-Regular-Identity-H"/>
                </a:rPr>
                <a:t>guess;</a:t>
              </a:r>
              <a:endParaRPr lang="en-US" sz="2000" dirty="0">
                <a:solidFill>
                  <a:srgbClr val="000000"/>
                </a:solidFill>
                <a:latin typeface="LMMono9-Regular-Identity-H"/>
              </a:endParaRPr>
            </a:p>
            <a:p>
              <a:pPr lvl="0"/>
              <a:r>
                <a:rPr lang="en-US" sz="2000" dirty="0">
                  <a:solidFill>
                    <a:srgbClr val="000000"/>
                  </a:solidFill>
                  <a:latin typeface="LMSans9-Regular-Identity-H"/>
                </a:rPr>
                <a:t>8 		</a:t>
              </a:r>
              <a:r>
                <a:rPr lang="en-US" sz="2000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sz="2000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sz="2000" dirty="0">
                  <a:solidFill>
                    <a:srgbClr val="C08040"/>
                  </a:solidFill>
                  <a:latin typeface="LMMono9-Regular-Identity-H"/>
                </a:rPr>
                <a:t>"`</a:t>
              </a:r>
              <a:r>
                <a:rPr lang="zh-CN" altLang="en-US" sz="2000" dirty="0">
                  <a:solidFill>
                    <a:srgbClr val="C0804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请猜</a:t>
              </a:r>
              <a:r>
                <a:rPr lang="en-US" altLang="zh-CN" sz="2000" dirty="0">
                  <a:solidFill>
                    <a:srgbClr val="C08040"/>
                  </a:solidFill>
                  <a:latin typeface="LMMono9-Regular-Identity-H"/>
                  <a:ea typeface="仿宋" panose="02010609060101010101" pitchFamily="49" charset="-122"/>
                </a:rPr>
                <a:t>0-100</a:t>
              </a:r>
              <a:r>
                <a:rPr lang="zh-CN" altLang="en-US" sz="2000" dirty="0">
                  <a:solidFill>
                    <a:srgbClr val="C0804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之内的数</a:t>
              </a:r>
              <a:r>
                <a:rPr lang="en-US" altLang="zh-CN" sz="2000" dirty="0">
                  <a:solidFill>
                    <a:srgbClr val="C08040"/>
                  </a:solidFill>
                  <a:latin typeface="LMMono9-Regular-Identity-H"/>
                  <a:ea typeface="仿宋" panose="02010609060101010101" pitchFamily="49" charset="-122"/>
                </a:rPr>
                <a:t>`"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  <a:ea typeface="仿宋" panose="02010609060101010101" pitchFamily="49" charset="-122"/>
                </a:rPr>
                <a:t>&lt;&lt; </a:t>
              </a:r>
              <a:r>
                <a:rPr lang="en-US" sz="2000" dirty="0" err="1">
                  <a:solidFill>
                    <a:srgbClr val="000000"/>
                  </a:solidFill>
                  <a:latin typeface="LMMono9-Regular-Identity-H"/>
                  <a:ea typeface="仿宋" panose="02010609060101010101" pitchFamily="49" charset="-122"/>
                </a:rPr>
                <a:t>endl</a:t>
              </a:r>
              <a:r>
                <a:rPr lang="en-US" sz="2000" dirty="0">
                  <a:solidFill>
                    <a:srgbClr val="000000"/>
                  </a:solidFill>
                  <a:latin typeface="LMMono9-Regular-Identity-H"/>
                  <a:ea typeface="仿宋" panose="02010609060101010101" pitchFamily="49" charset="-122"/>
                </a:rPr>
                <a:t>;</a:t>
              </a:r>
              <a:endParaRPr lang="en-US" sz="2000" dirty="0">
                <a:solidFill>
                  <a:srgbClr val="000000"/>
                </a:solidFill>
                <a:latin typeface="LMMono9-Regular-Identity-H"/>
                <a:ea typeface="仿宋" panose="02010609060101010101" pitchFamily="49" charset="-122"/>
              </a:endParaRPr>
            </a:p>
            <a:p>
              <a:pPr lvl="0"/>
              <a:r>
                <a:rPr lang="en-US" sz="2000" dirty="0">
                  <a:solidFill>
                    <a:srgbClr val="000000"/>
                  </a:solidFill>
                  <a:latin typeface="LMSans9-Regular-Identity-H"/>
                </a:rPr>
                <a:t>9 		</a:t>
              </a:r>
              <a:r>
                <a:rPr lang="en-US" sz="2000" dirty="0">
                  <a:solidFill>
                    <a:srgbClr val="0000FF"/>
                  </a:solidFill>
                  <a:latin typeface="LMMono9-Regular-Identity-H"/>
                </a:rPr>
                <a:t>while</a:t>
              </a:r>
              <a:r>
                <a:rPr lang="en-US" sz="2000" dirty="0">
                  <a:solidFill>
                    <a:srgbClr val="000000"/>
                  </a:solidFill>
                  <a:latin typeface="LMMono9-Regular-Identity-H"/>
                </a:rPr>
                <a:t>(1) {</a:t>
              </a:r>
              <a:endParaRPr lang="en-US" sz="2000" dirty="0">
                <a:solidFill>
                  <a:srgbClr val="000000"/>
                </a:solidFill>
                <a:latin typeface="LMMono9-Regular-Identity-H"/>
              </a:endParaRPr>
            </a:p>
            <a:p>
              <a:pPr lvl="0"/>
              <a:r>
                <a:rPr lang="en-US" sz="2000" dirty="0">
                  <a:solidFill>
                    <a:srgbClr val="000000"/>
                  </a:solidFill>
                  <a:latin typeface="LMSans9-Regular-Identity-H"/>
                </a:rPr>
                <a:t>10 			</a:t>
              </a:r>
              <a:r>
                <a:rPr lang="en-US" sz="2000" dirty="0" err="1">
                  <a:solidFill>
                    <a:srgbClr val="000000"/>
                  </a:solidFill>
                  <a:latin typeface="LMMono9-Regular-Identity-H"/>
                </a:rPr>
                <a:t>cin</a:t>
              </a:r>
              <a:r>
                <a:rPr lang="en-US" sz="2000" dirty="0">
                  <a:solidFill>
                    <a:srgbClr val="000000"/>
                  </a:solidFill>
                  <a:latin typeface="LMMono9-Regular-Identity-H"/>
                </a:rPr>
                <a:t> &gt;&gt; guess;</a:t>
              </a:r>
              <a:endParaRPr lang="en-US" sz="2000" dirty="0">
                <a:solidFill>
                  <a:srgbClr val="000000"/>
                </a:solidFill>
                <a:latin typeface="LMMono9-Regular-Identity-H"/>
              </a:endParaRPr>
            </a:p>
            <a:p>
              <a:pPr lvl="0"/>
              <a:r>
                <a:rPr lang="en-US" sz="2000" dirty="0">
                  <a:solidFill>
                    <a:srgbClr val="000000"/>
                  </a:solidFill>
                  <a:latin typeface="LMSans9-Regular-Identity-H"/>
                </a:rPr>
                <a:t>11 			</a:t>
              </a:r>
              <a:r>
                <a:rPr lang="en-US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sz="2000" dirty="0" err="1">
                  <a:solidFill>
                    <a:srgbClr val="000000"/>
                  </a:solidFill>
                  <a:latin typeface="LMMono9-Regular-Identity-H"/>
                </a:rPr>
                <a:t>val</a:t>
              </a:r>
              <a:r>
                <a:rPr lang="en-US" sz="2000" dirty="0">
                  <a:solidFill>
                    <a:srgbClr val="000000"/>
                  </a:solidFill>
                  <a:latin typeface="LMMono9-Regular-Identity-H"/>
                </a:rPr>
                <a:t> = (guess &gt; target) - (guess &lt; target);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 //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将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  <a:ea typeface="仿宋" panose="02010609060101010101" pitchFamily="49" charset="-122"/>
                </a:rPr>
                <a:t>guess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和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  <a:ea typeface="仿宋" panose="02010609060101010101" pitchFamily="49" charset="-122"/>
                </a:rPr>
                <a:t>target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的大小关系转化为三个数</a:t>
              </a:r>
              <a:endParaRPr lang="en-US" sz="2000" dirty="0">
                <a:solidFill>
                  <a:srgbClr val="000000"/>
                </a:solidFill>
                <a:latin typeface="LMMono9-Regular-Identity-H"/>
              </a:endParaRPr>
            </a:p>
            <a:p>
              <a:pPr lvl="0"/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12 			</a:t>
              </a:r>
              <a:endParaRPr lang="zh-CN" altLang="en-US" sz="2000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lvl="0"/>
              <a:r>
                <a:rPr lang="en-US" sz="2000" dirty="0">
                  <a:solidFill>
                    <a:srgbClr val="000000"/>
                  </a:solidFill>
                  <a:latin typeface="LMSans9-Regular-Identity-H"/>
                </a:rPr>
                <a:t>13 			</a:t>
              </a:r>
              <a:r>
                <a:rPr lang="en-US" sz="2000" dirty="0">
                  <a:solidFill>
                    <a:srgbClr val="0000FF"/>
                  </a:solidFill>
                  <a:latin typeface="LMMono9-Regular-Identity-H"/>
                </a:rPr>
                <a:t>switch </a:t>
              </a:r>
              <a:r>
                <a:rPr lang="en-US" sz="2000" dirty="0">
                  <a:solidFill>
                    <a:srgbClr val="000000"/>
                  </a:solidFill>
                  <a:latin typeface="LMMono9-Regular-Identity-H"/>
                </a:rPr>
                <a:t>(</a:t>
              </a:r>
              <a:r>
                <a:rPr lang="en-US" sz="2000" dirty="0" err="1">
                  <a:solidFill>
                    <a:srgbClr val="000000"/>
                  </a:solidFill>
                  <a:latin typeface="LMMono9-Regular-Identity-H"/>
                </a:rPr>
                <a:t>val</a:t>
              </a:r>
              <a:r>
                <a:rPr lang="en-US" sz="2000" dirty="0">
                  <a:solidFill>
                    <a:srgbClr val="000000"/>
                  </a:solidFill>
                  <a:latin typeface="LMMono9-Regular-Identity-H"/>
                </a:rPr>
                <a:t>){</a:t>
              </a:r>
              <a:endParaRPr lang="en-US" sz="2000" dirty="0">
                <a:solidFill>
                  <a:srgbClr val="000000"/>
                </a:solidFill>
                <a:latin typeface="LMMono9-Regular-Identity-H"/>
              </a:endParaRPr>
            </a:p>
            <a:p>
              <a:pPr lvl="0"/>
              <a:r>
                <a:rPr lang="en-US" sz="2000" dirty="0">
                  <a:solidFill>
                    <a:srgbClr val="000000"/>
                  </a:solidFill>
                  <a:latin typeface="LMSans9-Regular-Identity-H"/>
                </a:rPr>
                <a:t>14 			</a:t>
              </a:r>
              <a:r>
                <a:rPr lang="en-US" sz="2000" dirty="0">
                  <a:solidFill>
                    <a:srgbClr val="0000FF"/>
                  </a:solidFill>
                  <a:latin typeface="LMMono9-Regular-Identity-H"/>
                </a:rPr>
                <a:t>case </a:t>
              </a:r>
              <a:r>
                <a:rPr lang="en-US" sz="2000" dirty="0">
                  <a:solidFill>
                    <a:srgbClr val="000000"/>
                  </a:solidFill>
                  <a:latin typeface="LMMono9-Regular-Identity-H"/>
                </a:rPr>
                <a:t>-1:</a:t>
              </a:r>
              <a:endParaRPr lang="en-US" sz="2000" dirty="0">
                <a:solidFill>
                  <a:srgbClr val="000000"/>
                </a:solidFill>
                <a:latin typeface="LMMono9-Regular-Identity-H"/>
              </a:endParaRPr>
            </a:p>
            <a:p>
              <a:pPr lvl="0"/>
              <a:r>
                <a:rPr lang="en-US" sz="2000" dirty="0">
                  <a:solidFill>
                    <a:srgbClr val="000000"/>
                  </a:solidFill>
                  <a:latin typeface="LMSans9-Regular-Identity-H"/>
                </a:rPr>
                <a:t>15 				</a:t>
              </a:r>
              <a:r>
                <a:rPr lang="en-US" sz="2000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sz="2000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sz="2000" dirty="0">
                  <a:solidFill>
                    <a:srgbClr val="C08040"/>
                  </a:solidFill>
                  <a:latin typeface="LMMono9-Regular-Identity-H"/>
                </a:rPr>
                <a:t>"</a:t>
              </a:r>
              <a:r>
                <a:rPr lang="zh-CN" altLang="en-US" sz="2000" dirty="0">
                  <a:solidFill>
                    <a:srgbClr val="C0804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猜小了</a:t>
              </a:r>
              <a:r>
                <a:rPr lang="en-US" altLang="zh-CN" sz="2000" dirty="0">
                  <a:solidFill>
                    <a:srgbClr val="C08040"/>
                  </a:solidFill>
                  <a:latin typeface="LMMono9-Regular-Identity-H"/>
                  <a:ea typeface="仿宋" panose="02010609060101010101" pitchFamily="49" charset="-122"/>
                </a:rPr>
                <a:t>"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  <a:ea typeface="仿宋" panose="02010609060101010101" pitchFamily="49" charset="-122"/>
                </a:rPr>
                <a:t>&lt;&lt; </a:t>
              </a:r>
              <a:r>
                <a:rPr lang="en-US" sz="2000" dirty="0" err="1">
                  <a:solidFill>
                    <a:srgbClr val="000000"/>
                  </a:solidFill>
                  <a:latin typeface="LMMono9-Regular-Identity-H"/>
                  <a:ea typeface="仿宋" panose="02010609060101010101" pitchFamily="49" charset="-122"/>
                </a:rPr>
                <a:t>endl</a:t>
              </a:r>
              <a:r>
                <a:rPr lang="en-US" sz="2000" dirty="0">
                  <a:solidFill>
                    <a:srgbClr val="000000"/>
                  </a:solidFill>
                  <a:latin typeface="LMMono9-Regular-Identity-H"/>
                  <a:ea typeface="仿宋" panose="02010609060101010101" pitchFamily="49" charset="-122"/>
                </a:rPr>
                <a:t>;</a:t>
              </a:r>
              <a:endParaRPr lang="en-US" sz="2000" dirty="0">
                <a:solidFill>
                  <a:srgbClr val="000000"/>
                </a:solidFill>
                <a:latin typeface="LMMono9-Regular-Identity-H"/>
                <a:ea typeface="仿宋" panose="02010609060101010101" pitchFamily="49" charset="-122"/>
              </a:endParaRPr>
            </a:p>
            <a:p>
              <a:pPr lvl="0"/>
              <a:r>
                <a:rPr lang="en-US" sz="2000" dirty="0">
                  <a:solidFill>
                    <a:srgbClr val="000000"/>
                  </a:solidFill>
                  <a:latin typeface="LMSans9-Regular-Identity-H"/>
                </a:rPr>
                <a:t>16 				</a:t>
              </a:r>
              <a:r>
                <a:rPr lang="en-US" sz="2000" dirty="0">
                  <a:solidFill>
                    <a:srgbClr val="0000FF"/>
                  </a:solidFill>
                  <a:latin typeface="LMMono9-Regular-Identity-H"/>
                </a:rPr>
                <a:t>break</a:t>
              </a:r>
              <a:r>
                <a:rPr lang="en-US" sz="2000" dirty="0">
                  <a:solidFill>
                    <a:srgbClr val="000000"/>
                  </a:solidFill>
                  <a:latin typeface="LMMono9-Regular-Identity-H"/>
                </a:rPr>
                <a:t>; </a:t>
              </a:r>
              <a:r>
                <a:rPr lang="en-US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跳出</a:t>
              </a:r>
              <a:r>
                <a:rPr lang="en-US" sz="2000" dirty="0">
                  <a:solidFill>
                    <a:srgbClr val="008000"/>
                  </a:solidFill>
                  <a:latin typeface="LMMono9-Regular-Identity-H"/>
                  <a:ea typeface="仿宋" panose="02010609060101010101" pitchFamily="49" charset="-122"/>
                </a:rPr>
                <a:t>switch</a:t>
              </a:r>
              <a:endParaRPr lang="en-US" sz="2800" dirty="0">
                <a:solidFill>
                  <a:srgbClr val="000000"/>
                </a:solidFill>
                <a:latin typeface="LMMono10-Regular-Identity-H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493068" y="4175295"/>
            <a:ext cx="4348183" cy="342337"/>
          </a:xfrm>
          <a:prstGeom prst="rect">
            <a:avLst/>
          </a:prstGeom>
          <a:solidFill>
            <a:srgbClr val="E5E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37839" y="4126211"/>
            <a:ext cx="4348183" cy="342337"/>
          </a:xfrm>
          <a:prstGeom prst="rect">
            <a:avLst/>
          </a:prstGeom>
          <a:solidFill>
            <a:srgbClr val="E5E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C00000"/>
                </a:solidFill>
              </a:rPr>
              <a:t>猜大或猜小了都需要重新猜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  <p:bldP spid="3" grpI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 </a:t>
            </a:r>
            <a:r>
              <a:rPr lang="zh-CN" altLang="en-US" dirty="0"/>
              <a:t>跳转语句</a:t>
            </a:r>
            <a:r>
              <a:rPr lang="en-US" altLang="zh-CN" sz="1800" dirty="0"/>
              <a:t>—break </a:t>
            </a:r>
            <a:r>
              <a:rPr lang="zh-CN" altLang="en-US" sz="1800" dirty="0"/>
              <a:t>语句</a:t>
            </a:r>
            <a:endParaRPr 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219974" y="1175644"/>
            <a:ext cx="8707895" cy="4868101"/>
            <a:chOff x="219974" y="2044324"/>
            <a:chExt cx="8707895" cy="4868101"/>
          </a:xfrm>
        </p:grpSpPr>
        <p:sp>
          <p:nvSpPr>
            <p:cNvPr id="11" name="矩形: 圆顶角 10"/>
            <p:cNvSpPr/>
            <p:nvPr/>
          </p:nvSpPr>
          <p:spPr>
            <a:xfrm>
              <a:off x="219974" y="2044324"/>
              <a:ext cx="8704052" cy="466896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zh-CN" altLang="en-US" sz="2000">
                  <a:solidFill>
                    <a:prstClr val="white"/>
                  </a:solidFill>
                </a:rPr>
                <a:t>代码清单</a:t>
              </a:r>
              <a:r>
                <a:rPr lang="en-US" altLang="zh-CN" sz="2000">
                  <a:solidFill>
                    <a:prstClr val="white"/>
                  </a:solidFill>
                </a:rPr>
                <a:t>3.8</a:t>
              </a:r>
              <a:r>
                <a:rPr lang="zh-CN" altLang="en-US" sz="2000">
                  <a:solidFill>
                    <a:prstClr val="white"/>
                  </a:solidFill>
                </a:rPr>
                <a:t>，例</a:t>
              </a:r>
              <a:r>
                <a:rPr lang="en-US" altLang="zh-CN" sz="2000">
                  <a:solidFill>
                    <a:prstClr val="white"/>
                  </a:solidFill>
                </a:rPr>
                <a:t>3.6</a:t>
              </a:r>
              <a:r>
                <a:rPr lang="zh-CN" altLang="en-US" sz="2000">
                  <a:solidFill>
                    <a:prstClr val="white"/>
                  </a:solidFill>
                </a:rPr>
                <a:t>：</a:t>
              </a:r>
              <a:endParaRPr lang="zh-CN" altLang="en-US" sz="2800" dirty="0">
                <a:solidFill>
                  <a:prstClr val="white"/>
                </a:solidFill>
              </a:endParaRPr>
            </a:p>
          </p:txBody>
        </p:sp>
        <p:sp>
          <p:nvSpPr>
            <p:cNvPr id="12" name="矩形: 圆角 17"/>
            <p:cNvSpPr/>
            <p:nvPr/>
          </p:nvSpPr>
          <p:spPr>
            <a:xfrm>
              <a:off x="223817" y="2511220"/>
              <a:ext cx="8704052" cy="4401205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 anchorCtr="0">
              <a:spAutoFit/>
            </a:bodyPr>
            <a:lstStyle/>
            <a:p>
              <a:pPr lvl="0"/>
              <a:r>
                <a:rPr lang="en-US" sz="2000" dirty="0">
                  <a:solidFill>
                    <a:srgbClr val="000000"/>
                  </a:solidFill>
                  <a:latin typeface="LMSans9-Regular-Identity-H"/>
                </a:rPr>
                <a:t>17 				</a:t>
              </a:r>
              <a:r>
                <a:rPr lang="en-US" sz="2000" dirty="0">
                  <a:solidFill>
                    <a:srgbClr val="0000FF"/>
                  </a:solidFill>
                  <a:latin typeface="LMMono9-Regular-Identity-H"/>
                </a:rPr>
                <a:t>case </a:t>
              </a:r>
              <a:r>
                <a:rPr lang="en-US" sz="2000" dirty="0">
                  <a:solidFill>
                    <a:srgbClr val="000000"/>
                  </a:solidFill>
                  <a:latin typeface="LMMono9-Regular-Identity-H"/>
                </a:rPr>
                <a:t>1:</a:t>
              </a:r>
              <a:endParaRPr lang="en-US" sz="2000" dirty="0">
                <a:solidFill>
                  <a:srgbClr val="000000"/>
                </a:solidFill>
                <a:latin typeface="LMMono9-Regular-Identity-H"/>
              </a:endParaRPr>
            </a:p>
            <a:p>
              <a:pPr lvl="0"/>
              <a:r>
                <a:rPr lang="en-US" sz="2000" dirty="0">
                  <a:solidFill>
                    <a:srgbClr val="000000"/>
                  </a:solidFill>
                  <a:latin typeface="LMSans9-Regular-Identity-H"/>
                </a:rPr>
                <a:t>18 				</a:t>
              </a:r>
              <a:r>
                <a:rPr lang="en-US" sz="2000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sz="2000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sz="2000" dirty="0">
                  <a:solidFill>
                    <a:srgbClr val="C08040"/>
                  </a:solidFill>
                  <a:latin typeface="LMMono9-Regular-Identity-H"/>
                </a:rPr>
                <a:t>"</a:t>
              </a:r>
              <a:r>
                <a:rPr lang="zh-CN" altLang="en-US" sz="2000" dirty="0">
                  <a:solidFill>
                    <a:srgbClr val="C0804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猜大了</a:t>
              </a:r>
              <a:r>
                <a:rPr lang="en-US" altLang="zh-CN" sz="2000" dirty="0">
                  <a:solidFill>
                    <a:srgbClr val="C08040"/>
                  </a:solidFill>
                  <a:latin typeface="LMMono9-Regular-Identity-H"/>
                  <a:ea typeface="仿宋" panose="02010609060101010101" pitchFamily="49" charset="-122"/>
                </a:rPr>
                <a:t>"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  <a:ea typeface="仿宋" panose="02010609060101010101" pitchFamily="49" charset="-122"/>
                </a:rPr>
                <a:t>&lt;&lt; </a:t>
              </a:r>
              <a:r>
                <a:rPr lang="en-US" sz="2000" dirty="0" err="1">
                  <a:solidFill>
                    <a:srgbClr val="000000"/>
                  </a:solidFill>
                  <a:latin typeface="LMMono9-Regular-Identity-H"/>
                  <a:ea typeface="仿宋" panose="02010609060101010101" pitchFamily="49" charset="-122"/>
                </a:rPr>
                <a:t>endl</a:t>
              </a:r>
              <a:r>
                <a:rPr lang="en-US" sz="2000" dirty="0">
                  <a:solidFill>
                    <a:srgbClr val="000000"/>
                  </a:solidFill>
                  <a:latin typeface="LMMono9-Regular-Identity-H"/>
                  <a:ea typeface="仿宋" panose="02010609060101010101" pitchFamily="49" charset="-122"/>
                </a:rPr>
                <a:t>;</a:t>
              </a:r>
              <a:endParaRPr lang="en-US" sz="2000" dirty="0">
                <a:solidFill>
                  <a:srgbClr val="000000"/>
                </a:solidFill>
                <a:latin typeface="LMMono9-Regular-Identity-H"/>
                <a:ea typeface="仿宋" panose="02010609060101010101" pitchFamily="49" charset="-122"/>
              </a:endParaRPr>
            </a:p>
            <a:p>
              <a:pPr lvl="0"/>
              <a:r>
                <a:rPr lang="en-US" sz="2000" dirty="0">
                  <a:solidFill>
                    <a:srgbClr val="000000"/>
                  </a:solidFill>
                  <a:latin typeface="LMSans9-Regular-Identity-H"/>
                </a:rPr>
                <a:t>19 				</a:t>
              </a:r>
              <a:r>
                <a:rPr lang="en-US" sz="2000" dirty="0">
                  <a:solidFill>
                    <a:srgbClr val="0000FF"/>
                  </a:solidFill>
                  <a:latin typeface="LMMono9-Regular-Identity-H"/>
                </a:rPr>
                <a:t>break</a:t>
              </a:r>
              <a:r>
                <a:rPr lang="en-US" sz="2000" dirty="0">
                  <a:solidFill>
                    <a:srgbClr val="000000"/>
                  </a:solidFill>
                  <a:latin typeface="LMMono9-Regular-Identity-H"/>
                </a:rPr>
                <a:t>; </a:t>
              </a:r>
              <a:r>
                <a:rPr lang="en-US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跳出</a:t>
              </a:r>
              <a:r>
                <a:rPr lang="en-US" sz="2000" dirty="0">
                  <a:solidFill>
                    <a:srgbClr val="008000"/>
                  </a:solidFill>
                  <a:latin typeface="LMMono9-Regular-Identity-H"/>
                  <a:ea typeface="仿宋" panose="02010609060101010101" pitchFamily="49" charset="-122"/>
                </a:rPr>
                <a:t>switch</a:t>
              </a:r>
              <a:endParaRPr lang="en-US" sz="2000" dirty="0">
                <a:solidFill>
                  <a:srgbClr val="008000"/>
                </a:solidFill>
                <a:latin typeface="LMMono9-Regular-Identity-H"/>
                <a:ea typeface="仿宋" panose="02010609060101010101" pitchFamily="49" charset="-122"/>
              </a:endParaRPr>
            </a:p>
            <a:p>
              <a:pPr lvl="0"/>
              <a:r>
                <a:rPr lang="en-US" sz="2000" dirty="0">
                  <a:solidFill>
                    <a:srgbClr val="000000"/>
                  </a:solidFill>
                  <a:latin typeface="LMSans9-Regular-Identity-H"/>
                </a:rPr>
                <a:t>20 			</a:t>
              </a:r>
              <a:r>
                <a:rPr lang="en-US" sz="2000" dirty="0">
                  <a:solidFill>
                    <a:srgbClr val="0000FF"/>
                  </a:solidFill>
                  <a:latin typeface="LMMono9-Regular-Identity-H"/>
                </a:rPr>
                <a:t>default</a:t>
              </a:r>
              <a:r>
                <a:rPr lang="en-US" sz="2000" dirty="0">
                  <a:solidFill>
                    <a:srgbClr val="000000"/>
                  </a:solidFill>
                  <a:latin typeface="LMMono9-Regular-Identity-H"/>
                </a:rPr>
                <a:t>:</a:t>
              </a:r>
              <a:endParaRPr lang="en-US" sz="2000" dirty="0">
                <a:solidFill>
                  <a:srgbClr val="000000"/>
                </a:solidFill>
                <a:latin typeface="LMMono9-Regular-Identity-H"/>
              </a:endParaRPr>
            </a:p>
            <a:p>
              <a:pPr lvl="0"/>
              <a:r>
                <a:rPr lang="en-US" sz="2000" dirty="0">
                  <a:solidFill>
                    <a:srgbClr val="000000"/>
                  </a:solidFill>
                  <a:latin typeface="LMSans9-Regular-Identity-H"/>
                </a:rPr>
                <a:t>21 				</a:t>
              </a:r>
              <a:r>
                <a:rPr lang="en-US" sz="2000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sz="2000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sz="2000" dirty="0">
                  <a:solidFill>
                    <a:srgbClr val="C08040"/>
                  </a:solidFill>
                  <a:latin typeface="LMMono9-Regular-Identity-H"/>
                </a:rPr>
                <a:t>"</a:t>
              </a:r>
              <a:r>
                <a:rPr lang="zh-CN" altLang="en-US" sz="2000" dirty="0">
                  <a:solidFill>
                    <a:srgbClr val="C0804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恭喜！ 猜对了！</a:t>
              </a:r>
              <a:r>
                <a:rPr lang="en-US" altLang="zh-CN" sz="2000" dirty="0">
                  <a:solidFill>
                    <a:srgbClr val="C08040"/>
                  </a:solidFill>
                  <a:latin typeface="LMMono9-Regular-Identity-H"/>
                  <a:ea typeface="仿宋" panose="02010609060101010101" pitchFamily="49" charset="-122"/>
                </a:rPr>
                <a:t>"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  <a:ea typeface="仿宋" panose="02010609060101010101" pitchFamily="49" charset="-122"/>
                </a:rPr>
                <a:t>&lt;&lt; </a:t>
              </a:r>
              <a:r>
                <a:rPr lang="en-US" sz="2000" dirty="0" err="1">
                  <a:solidFill>
                    <a:srgbClr val="000000"/>
                  </a:solidFill>
                  <a:latin typeface="LMMono9-Regular-Identity-H"/>
                  <a:ea typeface="仿宋" panose="02010609060101010101" pitchFamily="49" charset="-122"/>
                </a:rPr>
                <a:t>endl</a:t>
              </a:r>
              <a:r>
                <a:rPr lang="en-US" sz="2000" dirty="0">
                  <a:solidFill>
                    <a:srgbClr val="000000"/>
                  </a:solidFill>
                  <a:latin typeface="LMMono9-Regular-Identity-H"/>
                  <a:ea typeface="仿宋" panose="02010609060101010101" pitchFamily="49" charset="-122"/>
                </a:rPr>
                <a:t>;</a:t>
              </a:r>
              <a:endParaRPr lang="en-US" sz="2000" dirty="0">
                <a:solidFill>
                  <a:srgbClr val="000000"/>
                </a:solidFill>
                <a:latin typeface="LMMono9-Regular-Identity-H"/>
                <a:ea typeface="仿宋" panose="02010609060101010101" pitchFamily="49" charset="-122"/>
              </a:endParaRPr>
            </a:p>
            <a:p>
              <a:pPr lvl="0"/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22 				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跳出</a:t>
              </a:r>
              <a:r>
                <a:rPr lang="en-US" sz="2000" dirty="0">
                  <a:solidFill>
                    <a:srgbClr val="008000"/>
                  </a:solidFill>
                  <a:latin typeface="LMMono9-Regular-Identity-H"/>
                  <a:ea typeface="仿宋" panose="02010609060101010101" pitchFamily="49" charset="-122"/>
                </a:rPr>
                <a:t>switch</a:t>
              </a:r>
              <a:endParaRPr lang="en-US" sz="2000" dirty="0">
                <a:solidFill>
                  <a:srgbClr val="008000"/>
                </a:solidFill>
                <a:latin typeface="LMMono9-Regular-Identity-H"/>
                <a:ea typeface="仿宋" panose="02010609060101010101" pitchFamily="49" charset="-122"/>
              </a:endParaRPr>
            </a:p>
            <a:p>
              <a:pPr lvl="0"/>
              <a:r>
                <a:rPr lang="en-US" sz="2000" dirty="0">
                  <a:solidFill>
                    <a:srgbClr val="000000"/>
                  </a:solidFill>
                  <a:latin typeface="LMSans9-Regular-Identity-H"/>
                </a:rPr>
                <a:t>23 				</a:t>
              </a:r>
              <a:r>
                <a:rPr lang="en-US" sz="2000" dirty="0">
                  <a:solidFill>
                    <a:srgbClr val="0000FF"/>
                  </a:solidFill>
                  <a:latin typeface="LMMono9-Regular-Identity-H"/>
                </a:rPr>
                <a:t>break</a:t>
              </a:r>
              <a:r>
                <a:rPr lang="en-US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endParaRPr lang="en-US" sz="2000" dirty="0">
                <a:solidFill>
                  <a:srgbClr val="000000"/>
                </a:solidFill>
                <a:latin typeface="LMMono9-Regular-Identity-H"/>
              </a:endParaRPr>
            </a:p>
            <a:p>
              <a:pPr lvl="0"/>
              <a:r>
                <a:rPr lang="en-US" sz="2000" dirty="0">
                  <a:solidFill>
                    <a:srgbClr val="000000"/>
                  </a:solidFill>
                  <a:latin typeface="LMSans9-Regular-Identity-H"/>
                </a:rPr>
                <a:t>24 			</a:t>
              </a:r>
              <a:r>
                <a:rPr lang="en-US" sz="2000" dirty="0">
                  <a:solidFill>
                    <a:srgbClr val="000000"/>
                  </a:solidFill>
                  <a:latin typeface="LMMono9-Regular-Identity-H"/>
                </a:rPr>
                <a:t>}</a:t>
              </a:r>
              <a:r>
                <a:rPr lang="en-US" sz="2000" dirty="0">
                  <a:solidFill>
                    <a:srgbClr val="008000"/>
                  </a:solidFill>
                  <a:latin typeface="LMMono9-Regular-Identity-H"/>
                </a:rPr>
                <a:t>//switch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结束</a:t>
              </a:r>
              <a:endParaRPr lang="zh-CN" altLang="en-US" sz="2000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lvl="0"/>
              <a:r>
                <a:rPr lang="en-US" sz="2000" dirty="0">
                  <a:solidFill>
                    <a:srgbClr val="000000"/>
                  </a:solidFill>
                  <a:latin typeface="LMSans9-Regular-Identity-H"/>
                </a:rPr>
                <a:t>25 			</a:t>
              </a:r>
              <a:r>
                <a:rPr lang="en-US" sz="2000" dirty="0">
                  <a:solidFill>
                    <a:srgbClr val="0000FF"/>
                  </a:solidFill>
                  <a:latin typeface="LMMono9-Regular-Identity-H"/>
                </a:rPr>
                <a:t>if </a:t>
              </a:r>
              <a:r>
                <a:rPr lang="en-US" sz="2000" dirty="0">
                  <a:solidFill>
                    <a:srgbClr val="000000"/>
                  </a:solidFill>
                  <a:latin typeface="LMMono9-Regular-Identity-H"/>
                </a:rPr>
                <a:t>(</a:t>
              </a:r>
              <a:r>
                <a:rPr lang="en-US" sz="2000" dirty="0" err="1">
                  <a:solidFill>
                    <a:srgbClr val="000000"/>
                  </a:solidFill>
                  <a:latin typeface="LMMono9-Regular-Identity-H"/>
                </a:rPr>
                <a:t>val</a:t>
              </a:r>
              <a:r>
                <a:rPr lang="en-US" sz="2000" dirty="0">
                  <a:solidFill>
                    <a:srgbClr val="000000"/>
                  </a:solidFill>
                  <a:latin typeface="LMMono9-Regular-Identity-H"/>
                </a:rPr>
                <a:t> == 0)</a:t>
              </a:r>
              <a:endParaRPr lang="en-US" sz="2000" dirty="0">
                <a:solidFill>
                  <a:srgbClr val="000000"/>
                </a:solidFill>
                <a:latin typeface="LMMono9-Regular-Identity-H"/>
              </a:endParaRPr>
            </a:p>
            <a:p>
              <a:pPr lvl="0"/>
              <a:r>
                <a:rPr lang="en-US" sz="2000" dirty="0">
                  <a:solidFill>
                    <a:srgbClr val="000000"/>
                  </a:solidFill>
                  <a:latin typeface="LMSans9-Regular-Identity-H"/>
                </a:rPr>
                <a:t>26 				</a:t>
              </a:r>
              <a:r>
                <a:rPr lang="en-US" sz="2000" dirty="0">
                  <a:solidFill>
                    <a:srgbClr val="0000FF"/>
                  </a:solidFill>
                  <a:latin typeface="LMMono9-Regular-Identity-H"/>
                </a:rPr>
                <a:t>break</a:t>
              </a:r>
              <a:r>
                <a:rPr lang="en-US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r>
                <a:rPr lang="en-US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跳出</a:t>
              </a:r>
              <a:r>
                <a:rPr lang="en-US" sz="2000" dirty="0">
                  <a:solidFill>
                    <a:srgbClr val="008000"/>
                  </a:solidFill>
                  <a:latin typeface="LMMono9-Regular-Identity-H"/>
                  <a:ea typeface="仿宋" panose="02010609060101010101" pitchFamily="49" charset="-122"/>
                </a:rPr>
                <a:t>while</a:t>
              </a:r>
              <a:r>
                <a:rPr 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，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游戏结束</a:t>
              </a:r>
              <a:endParaRPr lang="zh-CN" altLang="en-US" sz="2000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lvl="0"/>
              <a:r>
                <a:rPr lang="en-US" sz="2000" dirty="0">
                  <a:solidFill>
                    <a:srgbClr val="000000"/>
                  </a:solidFill>
                  <a:latin typeface="LMSans9-Regular-Identity-H"/>
                </a:rPr>
                <a:t>27 			</a:t>
              </a:r>
              <a:endParaRPr lang="en-US" sz="2000" dirty="0">
                <a:solidFill>
                  <a:srgbClr val="000000"/>
                </a:solidFill>
                <a:latin typeface="LMMono9-Regular-Identity-H"/>
              </a:endParaRPr>
            </a:p>
            <a:p>
              <a:pPr lvl="0"/>
              <a:r>
                <a:rPr lang="en-US" sz="2000" dirty="0">
                  <a:solidFill>
                    <a:srgbClr val="000000"/>
                  </a:solidFill>
                  <a:latin typeface="LMSans9-Regular-Identity-H"/>
                </a:rPr>
                <a:t>28 		</a:t>
              </a:r>
              <a:r>
                <a:rPr lang="en-US" sz="2000" dirty="0">
                  <a:solidFill>
                    <a:srgbClr val="000000"/>
                  </a:solidFill>
                  <a:latin typeface="LMMono9-Regular-Identity-H"/>
                </a:rPr>
                <a:t>}</a:t>
              </a:r>
              <a:r>
                <a:rPr lang="en-US" sz="2000" dirty="0">
                  <a:solidFill>
                    <a:srgbClr val="008000"/>
                  </a:solidFill>
                  <a:latin typeface="LMMono9-Regular-Identity-H"/>
                </a:rPr>
                <a:t>//while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结束</a:t>
              </a:r>
              <a:endParaRPr lang="zh-CN" altLang="en-US" sz="2000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lvl="0"/>
              <a:r>
                <a:rPr lang="en-US" sz="2000" dirty="0">
                  <a:solidFill>
                    <a:srgbClr val="000000"/>
                  </a:solidFill>
                  <a:latin typeface="LMSans9-Regular-Identity-H"/>
                </a:rPr>
                <a:t>29 		</a:t>
              </a:r>
              <a:r>
                <a:rPr lang="en-US" sz="2000" dirty="0">
                  <a:solidFill>
                    <a:srgbClr val="0000FF"/>
                  </a:solidFill>
                  <a:latin typeface="LMMono9-Regular-Identity-H"/>
                </a:rPr>
                <a:t>return </a:t>
              </a:r>
              <a:r>
                <a:rPr lang="en-US" sz="2000" dirty="0">
                  <a:solidFill>
                    <a:srgbClr val="000000"/>
                  </a:solidFill>
                  <a:latin typeface="LMMono9-Regular-Identity-H"/>
                </a:rPr>
                <a:t>0;</a:t>
              </a:r>
              <a:endParaRPr lang="en-US" sz="2000" dirty="0">
                <a:solidFill>
                  <a:srgbClr val="000000"/>
                </a:solidFill>
                <a:latin typeface="LMMono9-Regular-Identity-H"/>
              </a:endParaRPr>
            </a:p>
            <a:p>
              <a:pPr lvl="0"/>
              <a:r>
                <a:rPr lang="en-US" sz="2000" dirty="0">
                  <a:solidFill>
                    <a:srgbClr val="000000"/>
                  </a:solidFill>
                  <a:latin typeface="LMSans9-Regular-Identity-H"/>
                </a:rPr>
                <a:t>30 	</a:t>
              </a:r>
              <a:r>
                <a:rPr lang="en-US" sz="2000" dirty="0">
                  <a:solidFill>
                    <a:srgbClr val="000000"/>
                  </a:solidFill>
                  <a:latin typeface="LMMono9-Regular-Identity-H"/>
                </a:rPr>
                <a:t>}</a:t>
              </a:r>
              <a:endParaRPr lang="en-US" sz="2800" dirty="0">
                <a:solidFill>
                  <a:srgbClr val="000000"/>
                </a:solidFill>
                <a:latin typeface="LMMono10-Regular-Identity-H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274423" y="4162097"/>
            <a:ext cx="5073397" cy="1162143"/>
          </a:xfrm>
          <a:prstGeom prst="rect">
            <a:avLst/>
          </a:prstGeom>
          <a:solidFill>
            <a:srgbClr val="E5E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2495" y="4162097"/>
            <a:ext cx="5073397" cy="1162143"/>
          </a:xfrm>
          <a:prstGeom prst="rect">
            <a:avLst/>
          </a:prstGeom>
          <a:solidFill>
            <a:srgbClr val="E5E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C00000"/>
                </a:solidFill>
              </a:rPr>
              <a:t>如果猜对了就不再继续猜了，</a:t>
            </a:r>
            <a:endParaRPr lang="en-US" altLang="zh-CN" dirty="0">
              <a:solidFill>
                <a:srgbClr val="C00000"/>
              </a:solidFill>
            </a:endParaRPr>
          </a:p>
          <a:p>
            <a:pPr algn="ctr"/>
            <a:r>
              <a:rPr lang="zh-CN" altLang="en-US" dirty="0">
                <a:solidFill>
                  <a:srgbClr val="C00000"/>
                </a:solidFill>
              </a:rPr>
              <a:t>要跳出</a:t>
            </a:r>
            <a:r>
              <a:rPr lang="en-US" altLang="zh-CN" dirty="0">
                <a:solidFill>
                  <a:srgbClr val="C00000"/>
                </a:solidFill>
              </a:rPr>
              <a:t>while(1)</a:t>
            </a:r>
            <a:r>
              <a:rPr lang="zh-CN" altLang="en-US" dirty="0">
                <a:solidFill>
                  <a:srgbClr val="C00000"/>
                </a:solidFill>
              </a:rPr>
              <a:t>循环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 </a:t>
            </a:r>
            <a:r>
              <a:rPr lang="zh-CN" altLang="en-US" dirty="0"/>
              <a:t>跳转语句</a:t>
            </a:r>
            <a:r>
              <a:rPr lang="en-US" sz="1800" dirty="0">
                <a:solidFill>
                  <a:srgbClr val="FFFFFF"/>
                </a:solidFill>
                <a:latin typeface="MicrosoftYaHei"/>
              </a:rPr>
              <a:t>—</a:t>
            </a:r>
            <a:r>
              <a:rPr lang="en-US" sz="1800" dirty="0">
                <a:solidFill>
                  <a:srgbClr val="FFFFFF"/>
                </a:solidFill>
                <a:latin typeface="LMMono9-Regular-Identity-H"/>
              </a:rPr>
              <a:t>continue </a:t>
            </a:r>
            <a:r>
              <a:rPr lang="zh-CN" altLang="en-US" sz="1800" dirty="0">
                <a:solidFill>
                  <a:srgbClr val="FFFFFF"/>
                </a:solidFill>
                <a:latin typeface="MicrosoftYaHei"/>
              </a:rPr>
              <a:t>语句</a:t>
            </a:r>
            <a:endParaRPr 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219974" y="2489055"/>
            <a:ext cx="8707895" cy="3944771"/>
            <a:chOff x="219974" y="2044324"/>
            <a:chExt cx="8707895" cy="3944771"/>
          </a:xfrm>
        </p:grpSpPr>
        <p:sp>
          <p:nvSpPr>
            <p:cNvPr id="11" name="矩形: 圆顶角 10"/>
            <p:cNvSpPr/>
            <p:nvPr/>
          </p:nvSpPr>
          <p:spPr>
            <a:xfrm>
              <a:off x="219974" y="2044324"/>
              <a:ext cx="8704052" cy="466896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zh-CN" altLang="en-US" sz="2000">
                  <a:solidFill>
                    <a:prstClr val="white"/>
                  </a:solidFill>
                </a:rPr>
                <a:t>例如：</a:t>
              </a:r>
              <a:endParaRPr lang="zh-CN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2" name="矩形: 圆角 17"/>
            <p:cNvSpPr/>
            <p:nvPr/>
          </p:nvSpPr>
          <p:spPr>
            <a:xfrm>
              <a:off x="223817" y="2511220"/>
              <a:ext cx="8704052" cy="3477875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 anchorCtr="0">
              <a:spAutoFit/>
            </a:bodyPr>
            <a:lstStyle/>
            <a:p>
              <a:pPr lvl="0"/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当</a:t>
              </a:r>
              <a:r>
                <a:rPr lang="en-US" altLang="zh-CN" sz="2000" dirty="0" err="1">
                  <a:solidFill>
                    <a:srgbClr val="008000"/>
                  </a:solidFill>
                  <a:latin typeface="LMMono9-Regular-Identity-H"/>
                  <a:ea typeface="仿宋" panose="02010609060101010101" pitchFamily="49" charset="-122"/>
                </a:rPr>
                <a:t>i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为奇数，输出</a:t>
              </a:r>
              <a:r>
                <a:rPr lang="zh-CN" altLang="en-US" sz="2000" dirty="0">
                  <a:solidFill>
                    <a:srgbClr val="008000"/>
                  </a:solidFill>
                  <a:latin typeface="LMMono9-Regular-Identity-H"/>
                  <a:ea typeface="仿宋" panose="02010609060101010101" pitchFamily="49" charset="-122"/>
                </a:rPr>
                <a:t>*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  <a:ea typeface="仿宋" panose="02010609060101010101" pitchFamily="49" charset="-122"/>
                </a:rPr>
                <a:t>#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，为偶数时无输出</a:t>
              </a:r>
              <a:endParaRPr lang="zh-CN" altLang="en-US" sz="2000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lvl="0"/>
              <a:r>
                <a:rPr lang="nn-NO" sz="20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for </a:t>
              </a:r>
              <a:r>
                <a:rPr lang="nn-NO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nn-NO" sz="20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 </a:t>
              </a:r>
              <a:r>
                <a:rPr lang="nn-NO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i = 0; i &lt; 5; ++i) {</a:t>
              </a:r>
              <a:endParaRPr lang="nn-NO" sz="20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1"/>
              <a:r>
                <a:rPr lang="en-US" sz="20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if </a:t>
              </a:r>
              <a:r>
                <a:rPr lang="en-US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20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% 2) {</a:t>
              </a:r>
              <a:endParaRPr lang="en-US" sz="20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1"/>
              <a:r>
                <a:rPr lang="en-US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</a:t>
              </a:r>
              <a:r>
                <a:rPr lang="en-US" sz="20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&lt;&lt; </a:t>
              </a:r>
              <a:r>
                <a:rPr lang="en-US" sz="2000" dirty="0">
                  <a:solidFill>
                    <a:srgbClr val="C08040"/>
                  </a:solidFill>
                  <a:latin typeface="Consolas" panose="020B0609020204030204" pitchFamily="49" charset="0"/>
                </a:rPr>
                <a:t>"*"</a:t>
              </a:r>
              <a:r>
                <a:rPr lang="en-US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 </a:t>
              </a:r>
              <a:r>
                <a:rPr lang="en-US" sz="20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Consolas" panose="020B0609020204030204" pitchFamily="49" charset="0"/>
                  <a:ea typeface="仿宋" panose="02010609060101010101" pitchFamily="49" charset="-122"/>
                </a:rPr>
                <a:t>打印符号*，然后再打印符号</a:t>
              </a:r>
              <a:r>
                <a:rPr lang="en-US" altLang="zh-CN" sz="2000" dirty="0">
                  <a:solidFill>
                    <a:srgbClr val="008000"/>
                  </a:solidFill>
                  <a:latin typeface="Consolas" panose="020B0609020204030204" pitchFamily="49" charset="0"/>
                  <a:ea typeface="仿宋" panose="02010609060101010101" pitchFamily="49" charset="-122"/>
                </a:rPr>
                <a:t>#</a:t>
              </a:r>
              <a:endParaRPr lang="en-US" altLang="zh-CN" sz="2000" dirty="0">
                <a:solidFill>
                  <a:srgbClr val="008000"/>
                </a:solidFill>
                <a:latin typeface="Consolas" panose="020B0609020204030204" pitchFamily="49" charset="0"/>
                <a:ea typeface="仿宋" panose="02010609060101010101" pitchFamily="49" charset="-122"/>
              </a:endParaRPr>
            </a:p>
            <a:p>
              <a:pPr lvl="1"/>
              <a:r>
                <a:rPr lang="en-US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n-US" sz="20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1"/>
              <a:r>
                <a:rPr lang="en-US" sz="20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else </a:t>
              </a:r>
              <a:r>
                <a:rPr lang="en-US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  <a:endParaRPr lang="en-US" sz="20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1"/>
              <a:r>
                <a:rPr lang="en-US" sz="20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	continue</a:t>
              </a:r>
              <a:r>
                <a:rPr lang="en-US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 </a:t>
              </a:r>
              <a:r>
                <a:rPr lang="en-US" sz="20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</a:t>
              </a:r>
              <a:r>
                <a:rPr lang="zh-CN" altLang="en-US" sz="2000" b="1" dirty="0">
                  <a:solidFill>
                    <a:srgbClr val="C00000"/>
                  </a:solidFill>
                  <a:latin typeface="Consolas" panose="020B0609020204030204" pitchFamily="49" charset="0"/>
                  <a:ea typeface="仿宋" panose="02010609060101010101" pitchFamily="49" charset="-122"/>
                </a:rPr>
                <a:t>结束当前迭代，跳转到</a:t>
              </a:r>
              <a:r>
                <a:rPr lang="en-US" sz="2000" b="1" dirty="0">
                  <a:solidFill>
                    <a:srgbClr val="C00000"/>
                  </a:solidFill>
                  <a:latin typeface="Consolas" panose="020B0609020204030204" pitchFamily="49" charset="0"/>
                  <a:ea typeface="仿宋" panose="02010609060101010101" pitchFamily="49" charset="-122"/>
                </a:rPr>
                <a:t>for</a:t>
              </a:r>
              <a:r>
                <a:rPr lang="zh-CN" altLang="en-US" sz="2000" b="1" dirty="0">
                  <a:solidFill>
                    <a:srgbClr val="C00000"/>
                  </a:solidFill>
                  <a:latin typeface="Consolas" panose="020B0609020204030204" pitchFamily="49" charset="0"/>
                  <a:ea typeface="仿宋" panose="02010609060101010101" pitchFamily="49" charset="-122"/>
                </a:rPr>
                <a:t>语句，执行</a:t>
              </a:r>
              <a:r>
                <a:rPr lang="en-US" altLang="zh-CN" sz="2000" b="1" dirty="0">
                  <a:solidFill>
                    <a:srgbClr val="C00000"/>
                  </a:solidFill>
                  <a:latin typeface="Consolas" panose="020B0609020204030204" pitchFamily="49" charset="0"/>
                  <a:ea typeface="仿宋" panose="02010609060101010101" pitchFamily="49" charset="-122"/>
                </a:rPr>
                <a:t>++</a:t>
              </a:r>
              <a:r>
                <a:rPr lang="en-US" sz="2000" b="1" dirty="0" err="1">
                  <a:solidFill>
                    <a:srgbClr val="C00000"/>
                  </a:solidFill>
                  <a:latin typeface="Consolas" panose="020B0609020204030204" pitchFamily="49" charset="0"/>
                  <a:ea typeface="仿宋" panose="02010609060101010101" pitchFamily="49" charset="-122"/>
                </a:rPr>
                <a:t>i</a:t>
              </a:r>
              <a:endParaRPr lang="en-US" sz="2000" b="1" dirty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</a:endParaRPr>
            </a:p>
            <a:p>
              <a:pPr lvl="1"/>
              <a:r>
                <a:rPr lang="en-US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n-US" sz="20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1"/>
              <a:r>
                <a:rPr lang="en-US" sz="20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&lt;&lt; </a:t>
              </a:r>
              <a:r>
                <a:rPr lang="en-US" sz="2000" dirty="0">
                  <a:solidFill>
                    <a:srgbClr val="C08040"/>
                  </a:solidFill>
                  <a:latin typeface="Consolas" panose="020B0609020204030204" pitchFamily="49" charset="0"/>
                </a:rPr>
                <a:t>"#"</a:t>
              </a:r>
              <a:r>
                <a:rPr lang="en-US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endParaRPr lang="en-US" sz="20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0"/>
              <a:r>
                <a:rPr lang="en-US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n-US" sz="20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0"/>
              <a: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输出结果：</a:t>
              </a:r>
              <a:r>
                <a:rPr lang="zh-CN" altLang="en-US" sz="2000" dirty="0">
                  <a:solidFill>
                    <a:srgbClr val="000000"/>
                  </a:solidFill>
                  <a:latin typeface="LMMono10-Regular-Identity-H"/>
                  <a:ea typeface="仿宋" panose="02010609060101010101" pitchFamily="49" charset="-122"/>
                </a:rPr>
                <a:t>*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  <a:ea typeface="仿宋" panose="02010609060101010101" pitchFamily="49" charset="-122"/>
                </a:rPr>
                <a:t>#*#</a:t>
              </a:r>
              <a:endParaRPr lang="en-US" sz="2400" dirty="0">
                <a:solidFill>
                  <a:srgbClr val="000000"/>
                </a:solidFill>
                <a:latin typeface="LMMono10-Regular-Identity-H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19974" y="1175644"/>
            <a:ext cx="8707895" cy="1113227"/>
            <a:chOff x="219974" y="2044324"/>
            <a:chExt cx="8707895" cy="1113227"/>
          </a:xfrm>
        </p:grpSpPr>
        <p:sp>
          <p:nvSpPr>
            <p:cNvPr id="9" name="矩形: 圆顶角 8"/>
            <p:cNvSpPr/>
            <p:nvPr/>
          </p:nvSpPr>
          <p:spPr>
            <a:xfrm>
              <a:off x="219974" y="2044324"/>
              <a:ext cx="8704052" cy="466896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sz="2000">
                  <a:solidFill>
                    <a:srgbClr val="FFFFFF"/>
                  </a:solidFill>
                  <a:latin typeface="LMMono12-Regular-Identity-H"/>
                </a:rPr>
                <a:t>continue </a:t>
              </a:r>
              <a:r>
                <a:rPr lang="zh-CN" altLang="en-US" sz="2000">
                  <a:solidFill>
                    <a:srgbClr val="FFFFFF"/>
                  </a:solidFill>
                  <a:latin typeface="MicrosoftYaHei"/>
                </a:rPr>
                <a:t>语句</a:t>
              </a:r>
              <a:endParaRPr lang="zh-CN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0" name="矩形: 圆角 17"/>
            <p:cNvSpPr/>
            <p:nvPr/>
          </p:nvSpPr>
          <p:spPr>
            <a:xfrm>
              <a:off x="223817" y="2511220"/>
              <a:ext cx="8704052" cy="646331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 anchorCtr="0">
              <a:spAutoFit/>
            </a:bodyPr>
            <a:lstStyle/>
            <a:p>
              <a:pPr lvl="0"/>
              <a:r>
                <a:rPr lang="en-US" altLang="zh-CN" dirty="0">
                  <a:solidFill>
                    <a:srgbClr val="FF0000"/>
                  </a:solidFill>
                  <a:latin typeface="LMMono10-Regular-Identity-H"/>
                </a:rPr>
                <a:t>continue </a:t>
              </a:r>
              <a:r>
                <a:rPr lang="zh-CN" altLang="en-US" dirty="0">
                  <a:solidFill>
                    <a:srgbClr val="FF0000"/>
                  </a:solidFill>
                  <a:latin typeface="MicrosoftYaHei"/>
                </a:rPr>
                <a:t>语句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只在</a:t>
              </a:r>
              <a:r>
                <a:rPr lang="zh-CN" altLang="en-US" dirty="0">
                  <a:solidFill>
                    <a:srgbClr val="FF0000"/>
                  </a:solidFill>
                  <a:latin typeface="MicrosoftYaHei"/>
                </a:rPr>
                <a:t>循环结构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中有作用，用来终止当前操作，进入下一次循环。</a:t>
              </a:r>
              <a:r>
                <a:rPr lang="en-US" dirty="0">
                  <a:solidFill>
                    <a:srgbClr val="000000"/>
                  </a:solidFill>
                  <a:latin typeface="LMMono10-Regular-Identity-H"/>
                </a:rPr>
                <a:t>continue 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语句的作用域仅作用于离它最近的循环</a:t>
              </a:r>
              <a:endParaRPr lang="en-US" sz="2000" dirty="0">
                <a:solidFill>
                  <a:prstClr val="black"/>
                </a:solidFill>
                <a:latin typeface="Consolas" panose="020B0609020204030204" pitchFamily="49" charset="0"/>
                <a:ea typeface="Cambria Math" panose="02040503050406030204" pitchFamily="18" charset="0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语句</a:t>
            </a:r>
            <a:r>
              <a:rPr lang="en-US" altLang="zh-CN" sz="1800" dirty="0"/>
              <a:t>—</a:t>
            </a:r>
            <a:r>
              <a:rPr lang="zh-CN" altLang="en-US" sz="1800" dirty="0"/>
              <a:t>复合语句</a:t>
            </a:r>
            <a:endParaRPr 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219974" y="2030094"/>
            <a:ext cx="8704052" cy="3273426"/>
            <a:chOff x="219974" y="1604513"/>
            <a:chExt cx="8704052" cy="3052572"/>
          </a:xfrm>
          <a:effectLst>
            <a:outerShdw blurRad="50800" dist="6985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矩形: 圆角 17"/>
            <p:cNvSpPr/>
            <p:nvPr/>
          </p:nvSpPr>
          <p:spPr>
            <a:xfrm>
              <a:off x="219974" y="1604513"/>
              <a:ext cx="8704052" cy="3052572"/>
            </a:xfrm>
            <a:prstGeom prst="roundRect">
              <a:avLst>
                <a:gd name="adj" fmla="val 7211"/>
              </a:avLst>
            </a:prstGeom>
            <a:solidFill>
              <a:srgbClr val="E9E9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US" altLang="zh-CN" dirty="0">
                <a:solidFill>
                  <a:prstClr val="black"/>
                </a:solidFill>
              </a:endParaRP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endParaRPr lang="en-US" altLang="zh-CN" dirty="0">
                <a:solidFill>
                  <a:prstClr val="black"/>
                </a:solidFill>
              </a:endParaRP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rgbClr val="FF0000"/>
                  </a:solidFill>
                </a:rPr>
                <a:t>复合语句</a:t>
              </a:r>
              <a:r>
                <a:rPr lang="zh-CN" altLang="en-US" dirty="0">
                  <a:solidFill>
                    <a:prstClr val="black"/>
                  </a:solidFill>
                </a:rPr>
                <a:t>（</a:t>
              </a:r>
              <a:r>
                <a:rPr lang="en-US" dirty="0">
                  <a:solidFill>
                    <a:prstClr val="black"/>
                  </a:solidFill>
                </a:rPr>
                <a:t>compound statement）</a:t>
              </a:r>
              <a:r>
                <a:rPr lang="zh-CN" altLang="en-US" dirty="0">
                  <a:solidFill>
                    <a:prstClr val="black"/>
                  </a:solidFill>
                </a:rPr>
                <a:t>指用</a:t>
              </a:r>
              <a:r>
                <a:rPr lang="zh-CN" altLang="en-US" dirty="0">
                  <a:solidFill>
                    <a:srgbClr val="FF0000"/>
                  </a:solidFill>
                </a:rPr>
                <a:t>花括号</a:t>
              </a:r>
              <a:r>
                <a:rPr lang="zh-CN" altLang="en-US" dirty="0">
                  <a:solidFill>
                    <a:prstClr val="black"/>
                  </a:solidFill>
                </a:rPr>
                <a:t>括起来的语句和声明序列，也被称作</a:t>
              </a:r>
              <a:r>
                <a:rPr lang="zh-CN" altLang="en-US" dirty="0">
                  <a:solidFill>
                    <a:srgbClr val="FF0000"/>
                  </a:solidFill>
                </a:rPr>
                <a:t>语句块</a:t>
              </a:r>
              <a:r>
                <a:rPr lang="zh-CN" altLang="en-US" dirty="0">
                  <a:solidFill>
                    <a:prstClr val="black"/>
                  </a:solidFill>
                </a:rPr>
                <a:t>。</a:t>
              </a:r>
              <a:endParaRPr lang="zh-CN" altLang="en-US" dirty="0">
                <a:solidFill>
                  <a:prstClr val="black"/>
                </a:solidFill>
              </a:endParaRP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prstClr val="black"/>
                  </a:solidFill>
                </a:rPr>
                <a:t>在块内引入的名字只在块内可见，如：</a:t>
              </a:r>
              <a:endParaRPr lang="en-US" altLang="zh-CN" dirty="0">
                <a:solidFill>
                  <a:prstClr val="black"/>
                </a:solidFill>
              </a:endParaRP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endParaRPr lang="en-US" altLang="zh-CN" dirty="0">
                <a:solidFill>
                  <a:prstClr val="black"/>
                </a:solidFill>
              </a:endParaRPr>
            </a:p>
            <a:p>
              <a:pPr lvl="3"/>
              <a:r>
                <a:rPr lang="en-US" altLang="zh-CN" dirty="0">
                  <a:solidFill>
                    <a:srgbClr val="000000"/>
                  </a:solidFill>
                  <a:latin typeface="Consolas" panose="020B0609020204030204" pitchFamily="49" charset="0"/>
                </a:rPr>
                <a:t>{ </a:t>
              </a:r>
              <a:r>
                <a:rPr lang="en-US" altLang="zh-CN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Consolas" panose="020B0609020204030204" pitchFamily="49" charset="0"/>
                </a:rPr>
                <a:t>语句块开始</a:t>
              </a:r>
              <a:endParaRPr lang="zh-CN" alt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3"/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	int</a:t>
              </a:r>
              <a:r>
                <a:rPr lang="zh-CN" alt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rgbClr val="000000"/>
                  </a:solidFill>
                  <a:latin typeface="Consolas" panose="020B0609020204030204" pitchFamily="49" charset="0"/>
                </a:rPr>
                <a:t>sum = </a:t>
              </a:r>
              <a:r>
                <a:rPr lang="en-US" altLang="zh-CN" dirty="0">
                  <a:solidFill>
                    <a:srgbClr val="09885A"/>
                  </a:solidFill>
                  <a:latin typeface="Consolas" panose="020B0609020204030204" pitchFamily="49" charset="0"/>
                </a:rPr>
                <a:t>0</a:t>
              </a:r>
              <a:r>
                <a:rPr lang="en-US" altLang="zh-CN" dirty="0">
                  <a:solidFill>
                    <a:srgbClr val="000000"/>
                  </a:solidFill>
                  <a:latin typeface="Consolas" panose="020B0609020204030204" pitchFamily="49" charset="0"/>
                </a:rPr>
                <a:t>; </a:t>
              </a:r>
              <a:r>
                <a:rPr lang="en-US" altLang="zh-CN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 </a:t>
              </a:r>
              <a:r>
                <a:rPr lang="zh-CN" altLang="en-US" dirty="0">
                  <a:solidFill>
                    <a:srgbClr val="008000"/>
                  </a:solidFill>
                  <a:latin typeface="Consolas" panose="020B0609020204030204" pitchFamily="49" charset="0"/>
                </a:rPr>
                <a:t>定义一个对象</a:t>
              </a:r>
              <a:endParaRPr lang="zh-CN" alt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3"/>
              <a:r>
                <a:rPr lang="en-US" altLang="zh-CN" dirty="0">
                  <a:solidFill>
                    <a:srgbClr val="008000"/>
                  </a:solidFill>
                  <a:latin typeface="Consolas" panose="020B0609020204030204" pitchFamily="49" charset="0"/>
                </a:rPr>
                <a:t>	/*...*/</a:t>
              </a:r>
              <a:endParaRPr lang="zh-CN" alt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3"/>
              <a:r>
                <a:rPr lang="en-US" altLang="zh-CN" dirty="0">
                  <a:solidFill>
                    <a:srgbClr val="000000"/>
                  </a:solidFill>
                  <a:latin typeface="Consolas" panose="020B0609020204030204" pitchFamily="49" charset="0"/>
                </a:rPr>
                <a:t>} </a:t>
              </a:r>
              <a:r>
                <a:rPr lang="en-US" altLang="zh-CN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Consolas" panose="020B0609020204030204" pitchFamily="49" charset="0"/>
                </a:rPr>
                <a:t>语句块结束</a:t>
              </a:r>
              <a:endParaRPr lang="en-US" altLang="zh-CN" dirty="0">
                <a:solidFill>
                  <a:prstClr val="black"/>
                </a:solidFill>
              </a:endParaRPr>
            </a:p>
            <a:p>
              <a:pPr lvl="0"/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9" name="矩形: 圆顶角 18"/>
            <p:cNvSpPr/>
            <p:nvPr/>
          </p:nvSpPr>
          <p:spPr>
            <a:xfrm>
              <a:off x="219974" y="1617782"/>
              <a:ext cx="8704052" cy="538678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zh-CN" altLang="en-US" sz="2000">
                  <a:solidFill>
                    <a:prstClr val="white"/>
                  </a:solidFill>
                </a:rPr>
                <a:t>复合语句</a:t>
              </a:r>
              <a:endParaRPr lang="zh-CN" altLang="en-US" sz="2000" dirty="0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 </a:t>
            </a:r>
            <a:r>
              <a:rPr lang="zh-CN" altLang="en-US" dirty="0"/>
              <a:t>跳转语句</a:t>
            </a:r>
            <a:r>
              <a:rPr lang="en-US" sz="1800" dirty="0">
                <a:solidFill>
                  <a:srgbClr val="FFFFFF"/>
                </a:solidFill>
                <a:latin typeface="MicrosoftYaHei"/>
              </a:rPr>
              <a:t>—</a:t>
            </a:r>
            <a:r>
              <a:rPr lang="en-US" sz="1800" dirty="0">
                <a:solidFill>
                  <a:srgbClr val="FFFFFF"/>
                </a:solidFill>
                <a:latin typeface="LMMono9-Regular-Identity-H"/>
              </a:rPr>
              <a:t>continue </a:t>
            </a:r>
            <a:r>
              <a:rPr lang="zh-CN" altLang="en-US" sz="1800" dirty="0">
                <a:solidFill>
                  <a:srgbClr val="FFFFFF"/>
                </a:solidFill>
                <a:latin typeface="MicrosoftYaHei"/>
              </a:rPr>
              <a:t>语句</a:t>
            </a:r>
            <a:endParaRPr 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86600" y="6490855"/>
            <a:ext cx="2057400" cy="365125"/>
          </a:xfrm>
        </p:spPr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1" name="矩形: 圆顶角 10"/>
          <p:cNvSpPr/>
          <p:nvPr/>
        </p:nvSpPr>
        <p:spPr>
          <a:xfrm>
            <a:off x="143480" y="1049519"/>
            <a:ext cx="8672174" cy="466896"/>
          </a:xfrm>
          <a:prstGeom prst="round2SameRect">
            <a:avLst>
              <a:gd name="adj1" fmla="val 20076"/>
              <a:gd name="adj2" fmla="val 0"/>
            </a:avLst>
          </a:prstGeom>
          <a:solidFill>
            <a:srgbClr val="006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sz="2000">
                <a:solidFill>
                  <a:prstClr val="white"/>
                </a:solidFill>
              </a:rPr>
              <a:t>练习：</a:t>
            </a:r>
            <a:endParaRPr lang="zh-CN" altLang="en-US" sz="2000" dirty="0">
              <a:solidFill>
                <a:prstClr val="white"/>
              </a:solidFill>
            </a:endParaRPr>
          </a:p>
        </p:txBody>
      </p:sp>
      <p:sp>
        <p:nvSpPr>
          <p:cNvPr id="12" name="矩形: 圆角 17"/>
          <p:cNvSpPr/>
          <p:nvPr/>
        </p:nvSpPr>
        <p:spPr>
          <a:xfrm>
            <a:off x="143480" y="1418552"/>
            <a:ext cx="8672174" cy="5139869"/>
          </a:xfrm>
          <a:custGeom>
            <a:avLst/>
            <a:gdLst>
              <a:gd name="connsiteX0" fmla="*/ 0 w 8704052"/>
              <a:gd name="connsiteY0" fmla="*/ 149608 h 2074717"/>
              <a:gd name="connsiteX1" fmla="*/ 149608 w 8704052"/>
              <a:gd name="connsiteY1" fmla="*/ 0 h 2074717"/>
              <a:gd name="connsiteX2" fmla="*/ 8554444 w 8704052"/>
              <a:gd name="connsiteY2" fmla="*/ 0 h 2074717"/>
              <a:gd name="connsiteX3" fmla="*/ 8704052 w 8704052"/>
              <a:gd name="connsiteY3" fmla="*/ 149608 h 2074717"/>
              <a:gd name="connsiteX4" fmla="*/ 8704052 w 8704052"/>
              <a:gd name="connsiteY4" fmla="*/ 1925109 h 2074717"/>
              <a:gd name="connsiteX5" fmla="*/ 8554444 w 8704052"/>
              <a:gd name="connsiteY5" fmla="*/ 2074717 h 2074717"/>
              <a:gd name="connsiteX6" fmla="*/ 149608 w 8704052"/>
              <a:gd name="connsiteY6" fmla="*/ 2074717 h 2074717"/>
              <a:gd name="connsiteX7" fmla="*/ 0 w 8704052"/>
              <a:gd name="connsiteY7" fmla="*/ 1925109 h 2074717"/>
              <a:gd name="connsiteX8" fmla="*/ 0 w 8704052"/>
              <a:gd name="connsiteY8" fmla="*/ 149608 h 2074717"/>
              <a:gd name="connsiteX0-1" fmla="*/ 0 w 8704052"/>
              <a:gd name="connsiteY0-2" fmla="*/ 195256 h 2120365"/>
              <a:gd name="connsiteX1-3" fmla="*/ 8554444 w 8704052"/>
              <a:gd name="connsiteY1-4" fmla="*/ 45648 h 2120365"/>
              <a:gd name="connsiteX2-5" fmla="*/ 8704052 w 8704052"/>
              <a:gd name="connsiteY2-6" fmla="*/ 195256 h 2120365"/>
              <a:gd name="connsiteX3-7" fmla="*/ 8704052 w 8704052"/>
              <a:gd name="connsiteY3-8" fmla="*/ 1970757 h 2120365"/>
              <a:gd name="connsiteX4-9" fmla="*/ 8554444 w 8704052"/>
              <a:gd name="connsiteY4-10" fmla="*/ 2120365 h 2120365"/>
              <a:gd name="connsiteX5-11" fmla="*/ 149608 w 8704052"/>
              <a:gd name="connsiteY5-12" fmla="*/ 2120365 h 2120365"/>
              <a:gd name="connsiteX6-13" fmla="*/ 0 w 8704052"/>
              <a:gd name="connsiteY6-14" fmla="*/ 1970757 h 2120365"/>
              <a:gd name="connsiteX7-15" fmla="*/ 0 w 8704052"/>
              <a:gd name="connsiteY7-16" fmla="*/ 195256 h 2120365"/>
              <a:gd name="connsiteX0-17" fmla="*/ 0 w 8704052"/>
              <a:gd name="connsiteY0-18" fmla="*/ 140268 h 2224127"/>
              <a:gd name="connsiteX1-19" fmla="*/ 8554444 w 8704052"/>
              <a:gd name="connsiteY1-20" fmla="*/ 149410 h 2224127"/>
              <a:gd name="connsiteX2-21" fmla="*/ 8704052 w 8704052"/>
              <a:gd name="connsiteY2-22" fmla="*/ 299018 h 2224127"/>
              <a:gd name="connsiteX3-23" fmla="*/ 8704052 w 8704052"/>
              <a:gd name="connsiteY3-24" fmla="*/ 2074519 h 2224127"/>
              <a:gd name="connsiteX4-25" fmla="*/ 8554444 w 8704052"/>
              <a:gd name="connsiteY4-26" fmla="*/ 2224127 h 2224127"/>
              <a:gd name="connsiteX5-27" fmla="*/ 149608 w 8704052"/>
              <a:gd name="connsiteY5-28" fmla="*/ 2224127 h 2224127"/>
              <a:gd name="connsiteX6-29" fmla="*/ 0 w 8704052"/>
              <a:gd name="connsiteY6-30" fmla="*/ 2074519 h 2224127"/>
              <a:gd name="connsiteX7-31" fmla="*/ 0 w 8704052"/>
              <a:gd name="connsiteY7-32" fmla="*/ 140268 h 2224127"/>
              <a:gd name="connsiteX0-33" fmla="*/ 0 w 8704052"/>
              <a:gd name="connsiteY0-34" fmla="*/ 0 h 2083859"/>
              <a:gd name="connsiteX1-35" fmla="*/ 8554444 w 8704052"/>
              <a:gd name="connsiteY1-36" fmla="*/ 9142 h 2083859"/>
              <a:gd name="connsiteX2-37" fmla="*/ 8704052 w 8704052"/>
              <a:gd name="connsiteY2-38" fmla="*/ 158750 h 2083859"/>
              <a:gd name="connsiteX3-39" fmla="*/ 8704052 w 8704052"/>
              <a:gd name="connsiteY3-40" fmla="*/ 1934251 h 2083859"/>
              <a:gd name="connsiteX4-41" fmla="*/ 8554444 w 8704052"/>
              <a:gd name="connsiteY4-42" fmla="*/ 2083859 h 2083859"/>
              <a:gd name="connsiteX5-43" fmla="*/ 149608 w 8704052"/>
              <a:gd name="connsiteY5-44" fmla="*/ 2083859 h 2083859"/>
              <a:gd name="connsiteX6-45" fmla="*/ 0 w 8704052"/>
              <a:gd name="connsiteY6-46" fmla="*/ 1934251 h 2083859"/>
              <a:gd name="connsiteX7-47" fmla="*/ 0 w 8704052"/>
              <a:gd name="connsiteY7-48" fmla="*/ 0 h 2083859"/>
              <a:gd name="connsiteX0-49" fmla="*/ 0 w 8704052"/>
              <a:gd name="connsiteY0-50" fmla="*/ 0 h 2083859"/>
              <a:gd name="connsiteX1-51" fmla="*/ 8704052 w 8704052"/>
              <a:gd name="connsiteY1-52" fmla="*/ 158750 h 2083859"/>
              <a:gd name="connsiteX2-53" fmla="*/ 8704052 w 8704052"/>
              <a:gd name="connsiteY2-54" fmla="*/ 1934251 h 2083859"/>
              <a:gd name="connsiteX3-55" fmla="*/ 8554444 w 8704052"/>
              <a:gd name="connsiteY3-56" fmla="*/ 2083859 h 2083859"/>
              <a:gd name="connsiteX4-57" fmla="*/ 149608 w 8704052"/>
              <a:gd name="connsiteY4-58" fmla="*/ 2083859 h 2083859"/>
              <a:gd name="connsiteX5-59" fmla="*/ 0 w 8704052"/>
              <a:gd name="connsiteY5-60" fmla="*/ 1934251 h 2083859"/>
              <a:gd name="connsiteX6-61" fmla="*/ 0 w 8704052"/>
              <a:gd name="connsiteY6-62" fmla="*/ 0 h 2083859"/>
              <a:gd name="connsiteX0-63" fmla="*/ 0 w 8704052"/>
              <a:gd name="connsiteY0-64" fmla="*/ 0 h 2083859"/>
              <a:gd name="connsiteX1-65" fmla="*/ 8704052 w 8704052"/>
              <a:gd name="connsiteY1-66" fmla="*/ 19050 h 2083859"/>
              <a:gd name="connsiteX2-67" fmla="*/ 8704052 w 8704052"/>
              <a:gd name="connsiteY2-68" fmla="*/ 1934251 h 2083859"/>
              <a:gd name="connsiteX3-69" fmla="*/ 8554444 w 8704052"/>
              <a:gd name="connsiteY3-70" fmla="*/ 2083859 h 2083859"/>
              <a:gd name="connsiteX4-71" fmla="*/ 149608 w 8704052"/>
              <a:gd name="connsiteY4-72" fmla="*/ 2083859 h 2083859"/>
              <a:gd name="connsiteX5-73" fmla="*/ 0 w 8704052"/>
              <a:gd name="connsiteY5-74" fmla="*/ 1934251 h 2083859"/>
              <a:gd name="connsiteX6-75" fmla="*/ 0 w 8704052"/>
              <a:gd name="connsiteY6-76" fmla="*/ 0 h 2083859"/>
              <a:gd name="connsiteX0-77" fmla="*/ 0 w 8704052"/>
              <a:gd name="connsiteY0-78" fmla="*/ 0 h 2083859"/>
              <a:gd name="connsiteX1-79" fmla="*/ 8699290 w 8704052"/>
              <a:gd name="connsiteY1-80" fmla="*/ 4763 h 2083859"/>
              <a:gd name="connsiteX2-81" fmla="*/ 8704052 w 8704052"/>
              <a:gd name="connsiteY2-82" fmla="*/ 1934251 h 2083859"/>
              <a:gd name="connsiteX3-83" fmla="*/ 8554444 w 8704052"/>
              <a:gd name="connsiteY3-84" fmla="*/ 2083859 h 2083859"/>
              <a:gd name="connsiteX4-85" fmla="*/ 149608 w 8704052"/>
              <a:gd name="connsiteY4-86" fmla="*/ 2083859 h 2083859"/>
              <a:gd name="connsiteX5-87" fmla="*/ 0 w 8704052"/>
              <a:gd name="connsiteY5-88" fmla="*/ 1934251 h 2083859"/>
              <a:gd name="connsiteX6-89" fmla="*/ 0 w 8704052"/>
              <a:gd name="connsiteY6-90" fmla="*/ 0 h 20838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8704052" h="2083859">
                <a:moveTo>
                  <a:pt x="0" y="0"/>
                </a:moveTo>
                <a:lnTo>
                  <a:pt x="8699290" y="4763"/>
                </a:lnTo>
                <a:cubicBezTo>
                  <a:pt x="8700877" y="647926"/>
                  <a:pt x="8702465" y="1291088"/>
                  <a:pt x="8704052" y="1934251"/>
                </a:cubicBezTo>
                <a:cubicBezTo>
                  <a:pt x="8704052" y="2016877"/>
                  <a:pt x="8637070" y="2083859"/>
                  <a:pt x="8554444" y="2083859"/>
                </a:cubicBezTo>
                <a:lnTo>
                  <a:pt x="149608" y="2083859"/>
                </a:lnTo>
                <a:cubicBezTo>
                  <a:pt x="66982" y="2083859"/>
                  <a:pt x="0" y="2016877"/>
                  <a:pt x="0" y="1934251"/>
                </a:cubicBezTo>
                <a:lnTo>
                  <a:pt x="0" y="0"/>
                </a:lnTo>
                <a:close/>
              </a:path>
            </a:pathLst>
          </a:custGeom>
          <a:solidFill>
            <a:srgbClr val="E5EF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numCol="1" rtlCol="0" anchor="t" anchorCtr="0">
            <a:spAutoFit/>
          </a:bodyPr>
          <a:lstStyle/>
          <a:p>
            <a:pPr lvl="0"/>
            <a:r>
              <a:rPr lang="en-US" altLang="zh-CN" sz="2400" dirty="0">
                <a:solidFill>
                  <a:srgbClr val="000000"/>
                </a:solidFill>
                <a:latin typeface="LMMono10-Regular-Identity-H"/>
              </a:rPr>
              <a:t>1. 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下面程序段的输出结果是什么？</a:t>
            </a:r>
            <a:endParaRPr lang="zh-CN" altLang="en-US" sz="2400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main(){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x(0);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nn-NO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2000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i=0; i&lt;2; i++){</a:t>
            </a:r>
            <a:endParaRPr lang="nn-NO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x++;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j=0; j&lt;=3;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(j%2)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continue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x++;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x++;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&lt;&lt;x&lt;&lt;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return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0;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0" indent="-457200">
              <a:buAutoNum type="alphaUcPeriod"/>
            </a:pPr>
            <a:r>
              <a:rPr lang="en-US" sz="2000" dirty="0">
                <a:solidFill>
                  <a:srgbClr val="000000"/>
                </a:solidFill>
                <a:latin typeface="LMMono10-Regular-Identity-H"/>
              </a:rPr>
              <a:t>x = 4 B. x = 8 C. x = 6 D. x = 12</a:t>
            </a:r>
            <a:endParaRPr lang="en-US" sz="2000" dirty="0">
              <a:solidFill>
                <a:srgbClr val="000000"/>
              </a:solidFill>
              <a:latin typeface="LMMono10-Regular-Identity-H"/>
            </a:endParaRPr>
          </a:p>
          <a:p>
            <a:pPr marL="457200" lvl="0" indent="-457200">
              <a:buAutoNum type="alphaUcPeriod"/>
            </a:pPr>
            <a:endParaRPr lang="en-US" sz="2400" dirty="0">
              <a:solidFill>
                <a:srgbClr val="000000"/>
              </a:solidFill>
              <a:latin typeface="LMMono10-Regular-Identity-H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4423" y="6234134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答案：</a:t>
            </a:r>
            <a:r>
              <a:rPr lang="en-US" altLang="zh-CN" dirty="0"/>
              <a:t>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 </a:t>
            </a:r>
            <a:r>
              <a:rPr lang="zh-CN" altLang="en-US" dirty="0"/>
              <a:t>跳转语句</a:t>
            </a:r>
            <a:r>
              <a:rPr lang="en-US" sz="1800" dirty="0">
                <a:solidFill>
                  <a:srgbClr val="FFFFFF"/>
                </a:solidFill>
                <a:latin typeface="MicrosoftYaHei"/>
              </a:rPr>
              <a:t>—</a:t>
            </a:r>
            <a:r>
              <a:rPr lang="en-US" sz="1800" dirty="0">
                <a:solidFill>
                  <a:srgbClr val="FFFFFF"/>
                </a:solidFill>
                <a:latin typeface="LMMono9-Regular-Identity-H"/>
              </a:rPr>
              <a:t>continue </a:t>
            </a:r>
            <a:r>
              <a:rPr lang="zh-CN" altLang="en-US" sz="1800" dirty="0">
                <a:solidFill>
                  <a:srgbClr val="FFFFFF"/>
                </a:solidFill>
                <a:latin typeface="MicrosoftYaHei"/>
              </a:rPr>
              <a:t>语句</a:t>
            </a:r>
            <a:endParaRPr 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170425" y="1099068"/>
            <a:ext cx="8707895" cy="5360543"/>
            <a:chOff x="219974" y="2044324"/>
            <a:chExt cx="8707895" cy="5360543"/>
          </a:xfrm>
        </p:grpSpPr>
        <p:sp>
          <p:nvSpPr>
            <p:cNvPr id="11" name="矩形: 圆顶角 10"/>
            <p:cNvSpPr/>
            <p:nvPr/>
          </p:nvSpPr>
          <p:spPr>
            <a:xfrm>
              <a:off x="219974" y="2044324"/>
              <a:ext cx="8704052" cy="466896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zh-CN" altLang="en-US" sz="2000">
                  <a:solidFill>
                    <a:prstClr val="white"/>
                  </a:solidFill>
                </a:rPr>
                <a:t>练习：</a:t>
              </a:r>
              <a:endParaRPr lang="zh-CN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12" name="矩形: 圆角 17"/>
            <p:cNvSpPr/>
            <p:nvPr/>
          </p:nvSpPr>
          <p:spPr>
            <a:xfrm>
              <a:off x="223817" y="2511220"/>
              <a:ext cx="8704052" cy="4893647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 anchorCtr="0">
              <a:spAutoFit/>
            </a:bodyPr>
            <a:lstStyle/>
            <a:p>
              <a:pPr lvl="0"/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2. </a:t>
              </a:r>
              <a: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下面程序段的输出结果是什么？</a:t>
              </a:r>
              <a:endParaRPr lang="zh-CN" altLang="en-US" sz="28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lvl="1"/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 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k=0; 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char 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c=</a:t>
              </a:r>
              <a:r>
                <a:rPr lang="en-US" dirty="0">
                  <a:solidFill>
                    <a:srgbClr val="C08040"/>
                  </a:solidFill>
                  <a:latin typeface="Consolas" panose="020B0609020204030204" pitchFamily="49" charset="0"/>
                </a:rPr>
                <a:t>'A'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1"/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do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2"/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switch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c++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){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3"/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case </a:t>
              </a:r>
              <a:r>
                <a:rPr lang="en-US" dirty="0">
                  <a:solidFill>
                    <a:srgbClr val="C08040"/>
                  </a:solidFill>
                  <a:latin typeface="Consolas" panose="020B0609020204030204" pitchFamily="49" charset="0"/>
                </a:rPr>
                <a:t>'</a:t>
              </a:r>
              <a:r>
                <a:rPr lang="en-US" dirty="0" err="1">
                  <a:solidFill>
                    <a:srgbClr val="C08040"/>
                  </a:solidFill>
                  <a:latin typeface="Consolas" panose="020B0609020204030204" pitchFamily="49" charset="0"/>
                </a:rPr>
                <a:t>A'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:k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++; 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break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3"/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case </a:t>
              </a:r>
              <a:r>
                <a:rPr lang="en-US" dirty="0">
                  <a:solidFill>
                    <a:srgbClr val="C08040"/>
                  </a:solidFill>
                  <a:latin typeface="Consolas" panose="020B0609020204030204" pitchFamily="49" charset="0"/>
                </a:rPr>
                <a:t>'</a:t>
              </a:r>
              <a:r>
                <a:rPr lang="en-US" dirty="0" err="1">
                  <a:solidFill>
                    <a:srgbClr val="C08040"/>
                  </a:solidFill>
                  <a:latin typeface="Consolas" panose="020B0609020204030204" pitchFamily="49" charset="0"/>
                </a:rPr>
                <a:t>B'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:k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--;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3"/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case </a:t>
              </a:r>
              <a:r>
                <a:rPr lang="en-US" dirty="0">
                  <a:solidFill>
                    <a:srgbClr val="C08040"/>
                  </a:solidFill>
                  <a:latin typeface="Consolas" panose="020B0609020204030204" pitchFamily="49" charset="0"/>
                </a:rPr>
                <a:t>'</a:t>
              </a:r>
              <a:r>
                <a:rPr lang="en-US" dirty="0" err="1">
                  <a:solidFill>
                    <a:srgbClr val="C08040"/>
                  </a:solidFill>
                  <a:latin typeface="Consolas" panose="020B0609020204030204" pitchFamily="49" charset="0"/>
                </a:rPr>
                <a:t>C'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:k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+=2; 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break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3"/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case </a:t>
              </a:r>
              <a:r>
                <a:rPr lang="en-US" dirty="0">
                  <a:solidFill>
                    <a:srgbClr val="C08040"/>
                  </a:solidFill>
                  <a:latin typeface="Consolas" panose="020B0609020204030204" pitchFamily="49" charset="0"/>
                </a:rPr>
                <a:t>'</a:t>
              </a:r>
              <a:r>
                <a:rPr lang="en-US" dirty="0" err="1">
                  <a:solidFill>
                    <a:srgbClr val="C08040"/>
                  </a:solidFill>
                  <a:latin typeface="Consolas" panose="020B0609020204030204" pitchFamily="49" charset="0"/>
                </a:rPr>
                <a:t>D'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:k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=k%2; 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continue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3"/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case </a:t>
              </a:r>
              <a:r>
                <a:rPr lang="en-US" dirty="0">
                  <a:solidFill>
                    <a:srgbClr val="C08040"/>
                  </a:solidFill>
                  <a:latin typeface="Consolas" panose="020B0609020204030204" pitchFamily="49" charset="0"/>
                </a:rPr>
                <a:t>'</a:t>
              </a:r>
              <a:r>
                <a:rPr lang="en-US" dirty="0" err="1">
                  <a:solidFill>
                    <a:srgbClr val="C08040"/>
                  </a:solidFill>
                  <a:latin typeface="Consolas" panose="020B0609020204030204" pitchFamily="49" charset="0"/>
                </a:rPr>
                <a:t>E'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:k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=k*10; 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break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3"/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default 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:k=k/3;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2"/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2"/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k++;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1"/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} 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while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(c&lt;</a:t>
              </a:r>
              <a:r>
                <a:rPr lang="en-US" dirty="0">
                  <a:solidFill>
                    <a:srgbClr val="C08040"/>
                  </a:solidFill>
                  <a:latin typeface="Consolas" panose="020B0609020204030204" pitchFamily="49" charset="0"/>
                </a:rPr>
                <a:t>'G'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1"/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&lt;&lt;k&lt;&lt;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0"/>
              <a:r>
                <a:rPr lang="en-US" sz="2000" dirty="0" err="1">
                  <a:solidFill>
                    <a:srgbClr val="000000"/>
                  </a:solidFill>
                  <a:latin typeface="LMMono10-Regular-Identity-H"/>
                </a:rPr>
                <a:t>A.k</a:t>
              </a:r>
              <a:r>
                <a:rPr lang="en-US" sz="2000" dirty="0">
                  <a:solidFill>
                    <a:srgbClr val="000000"/>
                  </a:solidFill>
                  <a:latin typeface="LMMono10-Regular-Identity-H"/>
                </a:rPr>
                <a:t> = 3  </a:t>
              </a:r>
              <a:r>
                <a:rPr lang="en-US" sz="2000" dirty="0" err="1">
                  <a:solidFill>
                    <a:srgbClr val="000000"/>
                  </a:solidFill>
                  <a:latin typeface="LMMono10-Regular-Identity-H"/>
                </a:rPr>
                <a:t>B.k</a:t>
              </a:r>
              <a:r>
                <a:rPr lang="en-US" sz="2000" dirty="0">
                  <a:solidFill>
                    <a:srgbClr val="000000"/>
                  </a:solidFill>
                  <a:latin typeface="LMMono10-Regular-Identity-H"/>
                </a:rPr>
                <a:t> = 4  </a:t>
              </a:r>
              <a:r>
                <a:rPr lang="en-US" sz="2000" dirty="0" err="1">
                  <a:solidFill>
                    <a:srgbClr val="000000"/>
                  </a:solidFill>
                  <a:latin typeface="LMMono10-Regular-Identity-H"/>
                </a:rPr>
                <a:t>C.k</a:t>
              </a:r>
              <a:r>
                <a:rPr lang="en-US" sz="2000" dirty="0">
                  <a:solidFill>
                    <a:srgbClr val="000000"/>
                  </a:solidFill>
                  <a:latin typeface="LMMono10-Regular-Identity-H"/>
                </a:rPr>
                <a:t> = 2  </a:t>
              </a:r>
              <a:r>
                <a:rPr lang="en-US" sz="2000" dirty="0" err="1">
                  <a:solidFill>
                    <a:srgbClr val="000000"/>
                  </a:solidFill>
                  <a:latin typeface="LMMono10-Regular-Identity-H"/>
                </a:rPr>
                <a:t>D.k</a:t>
              </a:r>
              <a:r>
                <a:rPr lang="en-US" sz="2000" dirty="0">
                  <a:solidFill>
                    <a:srgbClr val="000000"/>
                  </a:solidFill>
                  <a:latin typeface="LMMono10-Regular-Identity-H"/>
                </a:rPr>
                <a:t> = 0</a:t>
              </a:r>
              <a:endParaRPr lang="en-US" sz="2000" dirty="0">
                <a:solidFill>
                  <a:srgbClr val="000000"/>
                </a:solidFill>
                <a:latin typeface="LMMono10-Regular-Identity-H"/>
              </a:endParaRPr>
            </a:p>
            <a:p>
              <a:pPr lvl="0"/>
              <a:endParaRPr lang="en-US" sz="2000" dirty="0">
                <a:solidFill>
                  <a:srgbClr val="000000"/>
                </a:solidFill>
                <a:latin typeface="LMMono10-Regular-Identity-H"/>
              </a:endParaRPr>
            </a:p>
            <a:p>
              <a:pPr lvl="0"/>
              <a:endParaRPr lang="en-US" dirty="0">
                <a:solidFill>
                  <a:srgbClr val="000000"/>
                </a:solidFill>
                <a:latin typeface="LMMono10-Regular-Identity-H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360068" y="6014397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答案：</a:t>
            </a:r>
            <a:r>
              <a:rPr lang="en-US" altLang="zh-CN" dirty="0"/>
              <a:t>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 </a:t>
            </a:r>
            <a:r>
              <a:rPr lang="zh-CN" altLang="en-US" dirty="0"/>
              <a:t>嵌套结构和应用实例</a:t>
            </a:r>
            <a:endParaRPr 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219974" y="1175644"/>
            <a:ext cx="8707895" cy="1174782"/>
            <a:chOff x="219974" y="2044324"/>
            <a:chExt cx="8707895" cy="1174782"/>
          </a:xfrm>
        </p:grpSpPr>
        <p:sp>
          <p:nvSpPr>
            <p:cNvPr id="11" name="矩形: 圆顶角 10"/>
            <p:cNvSpPr/>
            <p:nvPr/>
          </p:nvSpPr>
          <p:spPr>
            <a:xfrm>
              <a:off x="219974" y="2044324"/>
              <a:ext cx="8704052" cy="466896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zh-CN" altLang="en-US" sz="2000">
                  <a:solidFill>
                    <a:prstClr val="white"/>
                  </a:solidFill>
                </a:rPr>
                <a:t>例</a:t>
              </a:r>
              <a:r>
                <a:rPr lang="en-US" altLang="zh-CN" sz="2000">
                  <a:solidFill>
                    <a:prstClr val="white"/>
                  </a:solidFill>
                </a:rPr>
                <a:t>3.7</a:t>
              </a:r>
              <a:r>
                <a:rPr lang="zh-CN" altLang="en-US" sz="2000">
                  <a:solidFill>
                    <a:prstClr val="white"/>
                  </a:solidFill>
                </a:rPr>
                <a:t>：</a:t>
              </a:r>
              <a:endParaRPr lang="zh-CN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12" name="矩形: 圆角 17"/>
            <p:cNvSpPr/>
            <p:nvPr/>
          </p:nvSpPr>
          <p:spPr>
            <a:xfrm>
              <a:off x="223817" y="2511220"/>
              <a:ext cx="8704052" cy="707886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 anchorCtr="0">
              <a:spAutoFit/>
            </a:bodyPr>
            <a:lstStyle/>
            <a:p>
              <a:pPr lvl="0"/>
              <a: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将坐标系顺时针旋转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  <a:ea typeface="仿宋" panose="02010609060101010101" pitchFamily="49" charset="-122"/>
                </a:rPr>
                <a:t>90 </a:t>
              </a:r>
              <a: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度，画出</a:t>
              </a:r>
              <a:r>
                <a:rPr lang="en-US" altLang="zh-CN" sz="2000" dirty="0">
                  <a:solidFill>
                    <a:srgbClr val="000000"/>
                  </a:solidFill>
                  <a:latin typeface="LMRoman10-Regular-Identity-H"/>
                  <a:ea typeface="仿宋" panose="02010609060101010101" pitchFamily="49" charset="-122"/>
                </a:rPr>
                <a:t>sin</a:t>
              </a:r>
              <a:r>
                <a:rPr lang="en-US" altLang="zh-CN" sz="2000" dirty="0">
                  <a:solidFill>
                    <a:srgbClr val="000000"/>
                  </a:solidFill>
                  <a:latin typeface="CMR10"/>
                  <a:ea typeface="仿宋" panose="02010609060101010101" pitchFamily="49" charset="-122"/>
                </a:rPr>
                <a:t>(</a:t>
              </a:r>
              <a:r>
                <a:rPr lang="en-US" altLang="zh-CN" sz="2000" i="1" dirty="0">
                  <a:solidFill>
                    <a:srgbClr val="000000"/>
                  </a:solidFill>
                  <a:latin typeface="LMSans10-Oblique-Identity-H"/>
                  <a:ea typeface="仿宋" panose="02010609060101010101" pitchFamily="49" charset="-122"/>
                </a:rPr>
                <a:t>x</a:t>
              </a:r>
              <a:r>
                <a:rPr lang="en-US" altLang="zh-CN" sz="2000" dirty="0">
                  <a:solidFill>
                    <a:srgbClr val="000000"/>
                  </a:solidFill>
                  <a:latin typeface="CMR10"/>
                  <a:ea typeface="仿宋" panose="02010609060101010101" pitchFamily="49" charset="-122"/>
                </a:rPr>
                <a:t>) </a:t>
              </a:r>
              <a: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在</a:t>
              </a:r>
              <a:r>
                <a:rPr lang="en-US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 ∈ </a:t>
              </a:r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[0</a:t>
              </a:r>
              <a:r>
                <a:rPr lang="en-US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l-GR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π</a:t>
              </a:r>
              <a:r>
                <a:rPr lang="el-GR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]</a:t>
              </a:r>
              <a:r>
                <a:rPr lang="en-US" altLang="zh-CN" sz="2000" dirty="0">
                  <a:solidFill>
                    <a:srgbClr val="000000"/>
                  </a:solidFill>
                  <a:latin typeface="Arial" panose="020B0604020202020204" pitchFamily="34" charset="0"/>
                  <a:ea typeface="仿宋" panose="02010609060101010101" pitchFamily="49" charset="-122"/>
                  <a:cs typeface="Arial" panose="020B0604020202020204" pitchFamily="34" charset="0"/>
                </a:rPr>
                <a:t> </a:t>
              </a:r>
              <a: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之间的曲线，如右图所示。</a:t>
              </a:r>
              <a:endParaRPr lang="zh-CN" altLang="en-US" sz="20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lvl="0"/>
              <a:r>
                <a:rPr lang="zh-CN" altLang="en-US" sz="2000" dirty="0">
                  <a:solidFill>
                    <a:srgbClr val="FF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提示</a:t>
              </a:r>
              <a: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：程序主要流程如左图所示</a:t>
              </a:r>
              <a:endParaRPr lang="en-US" sz="2000" dirty="0">
                <a:solidFill>
                  <a:srgbClr val="000000"/>
                </a:solidFill>
                <a:latin typeface="LMMono10-Regular-Identity-H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5934" y="2712026"/>
            <a:ext cx="2679875" cy="359109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386" y="2878754"/>
            <a:ext cx="3160621" cy="3257642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 </a:t>
            </a:r>
            <a:r>
              <a:rPr lang="zh-CN" altLang="en-US" dirty="0"/>
              <a:t>嵌套结构和应用实例</a:t>
            </a:r>
            <a:endParaRPr 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219974" y="1175644"/>
            <a:ext cx="8707895" cy="4868101"/>
            <a:chOff x="219974" y="2044324"/>
            <a:chExt cx="8707895" cy="4868101"/>
          </a:xfrm>
        </p:grpSpPr>
        <p:sp>
          <p:nvSpPr>
            <p:cNvPr id="11" name="矩形: 圆顶角 10"/>
            <p:cNvSpPr/>
            <p:nvPr/>
          </p:nvSpPr>
          <p:spPr>
            <a:xfrm>
              <a:off x="219974" y="2044324"/>
              <a:ext cx="8704052" cy="466896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zh-CN" altLang="en-US" sz="2000">
                  <a:solidFill>
                    <a:prstClr val="white"/>
                  </a:solidFill>
                </a:rPr>
                <a:t>代码清单</a:t>
              </a:r>
              <a:r>
                <a:rPr lang="en-US" altLang="zh-CN" sz="2000">
                  <a:solidFill>
                    <a:prstClr val="white"/>
                  </a:solidFill>
                </a:rPr>
                <a:t>3.9</a:t>
              </a:r>
              <a:r>
                <a:rPr lang="zh-CN" altLang="en-US" sz="2000">
                  <a:solidFill>
                    <a:prstClr val="white"/>
                  </a:solidFill>
                </a:rPr>
                <a:t>，例</a:t>
              </a:r>
              <a:r>
                <a:rPr lang="en-US" altLang="zh-CN" sz="2000">
                  <a:solidFill>
                    <a:prstClr val="white"/>
                  </a:solidFill>
                </a:rPr>
                <a:t>3.7</a:t>
              </a:r>
              <a:r>
                <a:rPr lang="zh-CN" altLang="en-US" sz="2000">
                  <a:solidFill>
                    <a:prstClr val="white"/>
                  </a:solidFill>
                </a:rPr>
                <a:t>：</a:t>
              </a:r>
              <a:endParaRPr lang="zh-CN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12" name="矩形: 圆角 17"/>
            <p:cNvSpPr/>
            <p:nvPr/>
          </p:nvSpPr>
          <p:spPr>
            <a:xfrm>
              <a:off x="223817" y="2511220"/>
              <a:ext cx="8704052" cy="4401205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 anchorCtr="0">
              <a:spAutoFit/>
            </a:bodyPr>
            <a:lstStyle/>
            <a:p>
              <a:pPr lvl="0"/>
              <a:r>
                <a:rPr lang="en-US" sz="2000" dirty="0">
                  <a:solidFill>
                    <a:srgbClr val="000000"/>
                  </a:solidFill>
                  <a:latin typeface="LMSans9-Regular-Identity-H"/>
                </a:rPr>
                <a:t>1 	</a:t>
              </a:r>
              <a:r>
                <a:rPr lang="en-US" sz="2000" dirty="0">
                  <a:solidFill>
                    <a:srgbClr val="0000FF"/>
                  </a:solidFill>
                  <a:latin typeface="LMMono9-Regular-Identity-H"/>
                </a:rPr>
                <a:t>using namespace </a:t>
              </a:r>
              <a:r>
                <a:rPr lang="en-US" sz="2000" dirty="0">
                  <a:solidFill>
                    <a:srgbClr val="000000"/>
                  </a:solidFill>
                  <a:latin typeface="LMMono9-Regular-Identity-H"/>
                </a:rPr>
                <a:t>std;</a:t>
              </a:r>
              <a:endParaRPr lang="en-US" sz="2000" dirty="0">
                <a:solidFill>
                  <a:srgbClr val="000000"/>
                </a:solidFill>
                <a:latin typeface="LMMono9-Regular-Identity-H"/>
              </a:endParaRPr>
            </a:p>
            <a:p>
              <a:pPr lvl="0"/>
              <a:r>
                <a:rPr lang="en-US" sz="2000" dirty="0">
                  <a:solidFill>
                    <a:srgbClr val="000000"/>
                  </a:solidFill>
                  <a:latin typeface="LMSans9-Regular-Identity-H"/>
                </a:rPr>
                <a:t>2 	</a:t>
              </a:r>
              <a:r>
                <a:rPr lang="en-US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sz="2000" dirty="0">
                  <a:solidFill>
                    <a:srgbClr val="000000"/>
                  </a:solidFill>
                  <a:latin typeface="LMMono9-Regular-Identity-H"/>
                </a:rPr>
                <a:t>main() {</a:t>
              </a:r>
              <a:endParaRPr lang="en-US" sz="2000" dirty="0">
                <a:solidFill>
                  <a:srgbClr val="000000"/>
                </a:solidFill>
                <a:latin typeface="LMMono9-Regular-Identity-H"/>
              </a:endParaRPr>
            </a:p>
            <a:p>
              <a:pPr lvl="0"/>
              <a:r>
                <a:rPr lang="en-US" sz="2000" dirty="0">
                  <a:solidFill>
                    <a:srgbClr val="000000"/>
                  </a:solidFill>
                  <a:latin typeface="LMSans9-Regular-Identity-H"/>
                </a:rPr>
                <a:t>3 		</a:t>
              </a:r>
              <a:r>
                <a:rPr lang="en-US" sz="2000" dirty="0">
                  <a:solidFill>
                    <a:srgbClr val="0000FF"/>
                  </a:solidFill>
                  <a:latin typeface="LMMono9-Regular-Identity-H"/>
                </a:rPr>
                <a:t>double </a:t>
              </a:r>
              <a:r>
                <a:rPr lang="en-US" sz="2000" dirty="0">
                  <a:solidFill>
                    <a:srgbClr val="000000"/>
                  </a:solidFill>
                  <a:latin typeface="LMMono9-Regular-Identity-H"/>
                </a:rPr>
                <a:t>step = 0.2; </a:t>
              </a:r>
              <a:r>
                <a:rPr lang="en-US" sz="2000" dirty="0">
                  <a:solidFill>
                    <a:srgbClr val="008000"/>
                  </a:solidFill>
                  <a:latin typeface="LMMono9-Regular-Identity-H"/>
                </a:rPr>
                <a:t>//x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增加的步长</a:t>
              </a:r>
              <a:endParaRPr lang="zh-CN" altLang="en-US" sz="2000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lvl="0"/>
              <a:r>
                <a:rPr lang="en-US" sz="2000" dirty="0">
                  <a:solidFill>
                    <a:srgbClr val="000000"/>
                  </a:solidFill>
                  <a:latin typeface="LMSans9-Regular-Identity-H"/>
                </a:rPr>
                <a:t>4 		</a:t>
              </a:r>
              <a:r>
                <a:rPr lang="en-US" sz="2000" dirty="0">
                  <a:solidFill>
                    <a:srgbClr val="0000FF"/>
                  </a:solidFill>
                  <a:latin typeface="LMMono9-Regular-Identity-H"/>
                </a:rPr>
                <a:t>double </a:t>
              </a:r>
              <a:r>
                <a:rPr lang="en-US" sz="2000" dirty="0">
                  <a:solidFill>
                    <a:srgbClr val="000000"/>
                  </a:solidFill>
                  <a:latin typeface="LMMono9-Regular-Identity-H"/>
                </a:rPr>
                <a:t>x = 0; </a:t>
              </a:r>
              <a:r>
                <a:rPr lang="en-US" sz="2000" dirty="0">
                  <a:solidFill>
                    <a:srgbClr val="008000"/>
                  </a:solidFill>
                  <a:latin typeface="LMMono9-Regular-Identity-H"/>
                </a:rPr>
                <a:t>//x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从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  <a:ea typeface="仿宋" panose="02010609060101010101" pitchFamily="49" charset="-122"/>
                </a:rPr>
                <a:t>0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开始</a:t>
              </a:r>
              <a:endParaRPr lang="zh-CN" altLang="en-US" sz="2000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lvl="0"/>
              <a:r>
                <a:rPr lang="en-US" sz="2000" dirty="0">
                  <a:solidFill>
                    <a:srgbClr val="000000"/>
                  </a:solidFill>
                  <a:latin typeface="LMSans9-Regular-Identity-H"/>
                </a:rPr>
                <a:t>5 		</a:t>
              </a:r>
              <a:r>
                <a:rPr lang="en-US" sz="2000" dirty="0">
                  <a:solidFill>
                    <a:srgbClr val="0000FF"/>
                  </a:solidFill>
                  <a:latin typeface="LMMono9-Regular-Identity-H"/>
                </a:rPr>
                <a:t>while </a:t>
              </a:r>
              <a:r>
                <a:rPr lang="en-US" sz="2000" dirty="0">
                  <a:solidFill>
                    <a:srgbClr val="000000"/>
                  </a:solidFill>
                  <a:latin typeface="LMMono9-Regular-Identity-H"/>
                </a:rPr>
                <a:t>(x &lt; 6.28) {              </a:t>
              </a:r>
              <a:r>
                <a:rPr lang="en-US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画一个周期的曲线</a:t>
              </a:r>
              <a:endParaRPr lang="zh-CN" altLang="en-US" sz="2000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lvl="0"/>
              <a:r>
                <a:rPr lang="en-US" sz="2000" dirty="0">
                  <a:solidFill>
                    <a:srgbClr val="000000"/>
                  </a:solidFill>
                  <a:latin typeface="LMSans9-Regular-Identity-H"/>
                </a:rPr>
                <a:t>6 			</a:t>
              </a:r>
              <a:r>
                <a:rPr lang="en-US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sz="2000" dirty="0" err="1">
                  <a:solidFill>
                    <a:srgbClr val="000000"/>
                  </a:solidFill>
                  <a:latin typeface="LMMono9-Regular-Identity-H"/>
                </a:rPr>
                <a:t>val</a:t>
              </a:r>
              <a:r>
                <a:rPr lang="en-US" sz="2000" dirty="0">
                  <a:solidFill>
                    <a:srgbClr val="000000"/>
                  </a:solidFill>
                  <a:latin typeface="LMMono9-Regular-Identity-H"/>
                </a:rPr>
                <a:t> = 30*(sin(x)+1);</a:t>
              </a:r>
              <a:r>
                <a:rPr lang="en-US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计算</a:t>
              </a:r>
              <a:r>
                <a:rPr lang="en-US" sz="2000" dirty="0">
                  <a:solidFill>
                    <a:srgbClr val="008000"/>
                  </a:solidFill>
                  <a:latin typeface="LMMono9-Regular-Identity-H"/>
                  <a:ea typeface="仿宋" panose="02010609060101010101" pitchFamily="49" charset="-122"/>
                </a:rPr>
                <a:t>sin(x)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左侧的空格数</a:t>
              </a:r>
              <a:endParaRPr lang="zh-CN" altLang="en-US" sz="2000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lvl="0"/>
              <a:r>
                <a:rPr lang="en-US" sz="2000" dirty="0">
                  <a:solidFill>
                    <a:srgbClr val="000000"/>
                  </a:solidFill>
                  <a:latin typeface="LMSans9-Regular-Identity-H"/>
                </a:rPr>
                <a:t>7 			</a:t>
              </a:r>
              <a:r>
                <a:rPr lang="en-US" sz="2000" dirty="0">
                  <a:solidFill>
                    <a:srgbClr val="0000FF"/>
                  </a:solidFill>
                  <a:latin typeface="LMMono9-Regular-Identity-H"/>
                </a:rPr>
                <a:t>for </a:t>
              </a:r>
              <a:r>
                <a:rPr lang="en-US" sz="2000" dirty="0">
                  <a:solidFill>
                    <a:srgbClr val="000000"/>
                  </a:solidFill>
                  <a:latin typeface="LMMono9-Regular-Identity-H"/>
                </a:rPr>
                <a:t>(</a:t>
              </a:r>
              <a:r>
                <a:rPr lang="en-US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sz="2000" dirty="0">
                  <a:solidFill>
                    <a:srgbClr val="000000"/>
                  </a:solidFill>
                  <a:latin typeface="LMMono9-Regular-Identity-H"/>
                </a:rPr>
                <a:t> = 0; </a:t>
              </a:r>
              <a:r>
                <a:rPr lang="en-US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sz="2000" dirty="0">
                  <a:solidFill>
                    <a:srgbClr val="000000"/>
                  </a:solidFill>
                  <a:latin typeface="LMMono9-Regular-Identity-H"/>
                </a:rPr>
                <a:t> &lt; </a:t>
              </a:r>
              <a:r>
                <a:rPr lang="en-US" sz="2000" dirty="0" err="1">
                  <a:solidFill>
                    <a:srgbClr val="000000"/>
                  </a:solidFill>
                  <a:latin typeface="LMMono9-Regular-Identity-H"/>
                </a:rPr>
                <a:t>val</a:t>
              </a:r>
              <a:r>
                <a:rPr lang="en-US" sz="2000" dirty="0">
                  <a:solidFill>
                    <a:srgbClr val="000000"/>
                  </a:solidFill>
                  <a:latin typeface="LMMono9-Regular-Identity-H"/>
                </a:rPr>
                <a:t>; ++</a:t>
              </a:r>
              <a:r>
                <a:rPr lang="en-US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sz="2000" dirty="0">
                  <a:solidFill>
                    <a:srgbClr val="000000"/>
                  </a:solidFill>
                  <a:latin typeface="LMMono9-Regular-Identity-H"/>
                </a:rPr>
                <a:t>) </a:t>
              </a:r>
              <a:r>
                <a:rPr lang="en-US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画出所有空格</a:t>
              </a:r>
              <a:endParaRPr lang="zh-CN" altLang="en-US" sz="2000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lvl="0"/>
              <a:r>
                <a:rPr lang="en-US" sz="2000" dirty="0">
                  <a:solidFill>
                    <a:srgbClr val="000000"/>
                  </a:solidFill>
                  <a:latin typeface="LMSans9-Regular-Identity-H"/>
                </a:rPr>
                <a:t>8 				</a:t>
              </a:r>
              <a:r>
                <a:rPr lang="en-US" sz="2000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sz="2000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sz="2000" dirty="0">
                  <a:solidFill>
                    <a:srgbClr val="C08040"/>
                  </a:solidFill>
                  <a:latin typeface="LMMono9-Regular-Identity-H"/>
                </a:rPr>
                <a:t>" "</a:t>
              </a:r>
              <a:r>
                <a:rPr lang="en-US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endParaRPr lang="en-US" sz="2000" dirty="0">
                <a:solidFill>
                  <a:srgbClr val="000000"/>
                </a:solidFill>
                <a:latin typeface="LMMono9-Regular-Identity-H"/>
              </a:endParaRPr>
            </a:p>
            <a:p>
              <a:r>
                <a:rPr lang="en-US" sz="2000" dirty="0">
                  <a:solidFill>
                    <a:srgbClr val="000000"/>
                  </a:solidFill>
                  <a:latin typeface="LMSans9-Regular-Identity-H"/>
                </a:rPr>
                <a:t>9 			        </a:t>
              </a:r>
              <a:r>
                <a:rPr lang="en-US" sz="2000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sz="2000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sz="2000" dirty="0">
                  <a:solidFill>
                    <a:srgbClr val="C08040"/>
                  </a:solidFill>
                  <a:latin typeface="LMMono9-Regular-Identity-H"/>
                </a:rPr>
                <a:t>"*" </a:t>
              </a:r>
              <a:r>
                <a:rPr lang="en-US" sz="2000" dirty="0">
                  <a:solidFill>
                    <a:srgbClr val="000000"/>
                  </a:solidFill>
                  <a:latin typeface="LMMono9-Regular-Identity-H"/>
                </a:rPr>
                <a:t>&lt;&lt; </a:t>
              </a:r>
              <a:r>
                <a:rPr lang="en-US" sz="2000" dirty="0" err="1">
                  <a:solidFill>
                    <a:srgbClr val="000000"/>
                  </a:solidFill>
                  <a:latin typeface="LMMono9-Regular-Identity-H"/>
                </a:rPr>
                <a:t>endl</a:t>
              </a:r>
              <a:r>
                <a:rPr lang="en-US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r>
                <a:rPr lang="en-US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在相应的位置打印</a:t>
              </a:r>
              <a:r>
                <a:rPr lang="zh-CN" altLang="en-US" sz="2000" dirty="0">
                  <a:solidFill>
                    <a:srgbClr val="008000"/>
                  </a:solidFill>
                  <a:latin typeface="LMMono9-Regular-Identity-H"/>
                  <a:ea typeface="仿宋" panose="02010609060101010101" pitchFamily="49" charset="-122"/>
                </a:rPr>
                <a:t>*</a:t>
              </a:r>
              <a:endParaRPr lang="zh-CN" altLang="en-US" sz="2000" dirty="0">
                <a:solidFill>
                  <a:srgbClr val="008000"/>
                </a:solidFill>
                <a:latin typeface="LMMono9-Regular-Identity-H"/>
                <a:ea typeface="仿宋" panose="02010609060101010101" pitchFamily="49" charset="-122"/>
              </a:endParaRPr>
            </a:p>
            <a:p>
              <a:r>
                <a:rPr lang="en-US" sz="2000" dirty="0">
                  <a:solidFill>
                    <a:srgbClr val="000000"/>
                  </a:solidFill>
                  <a:latin typeface="LMMono9-Regular-Identity-H"/>
                </a:rPr>
                <a:t>10                             x += step; </a:t>
              </a:r>
              <a:r>
                <a:rPr lang="en-US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处理下一个</a:t>
              </a:r>
              <a:r>
                <a:rPr lang="en-US" sz="2000" dirty="0">
                  <a:solidFill>
                    <a:srgbClr val="008000"/>
                  </a:solidFill>
                  <a:latin typeface="LMMono9-Regular-Identity-H"/>
                  <a:ea typeface="仿宋" panose="02010609060101010101" pitchFamily="49" charset="-122"/>
                </a:rPr>
                <a:t>x</a:t>
              </a:r>
              <a:endParaRPr lang="en-US" sz="2000" dirty="0">
                <a:solidFill>
                  <a:srgbClr val="008000"/>
                </a:solidFill>
                <a:latin typeface="LMMono9-Regular-Identity-H"/>
                <a:ea typeface="仿宋" panose="02010609060101010101" pitchFamily="49" charset="-122"/>
              </a:endParaRPr>
            </a:p>
            <a:p>
              <a:pPr lvl="0"/>
              <a:r>
                <a:rPr lang="en-US" sz="2000" dirty="0">
                  <a:solidFill>
                    <a:srgbClr val="000000"/>
                  </a:solidFill>
                  <a:latin typeface="LMSans9-Regular-Identity-H"/>
                </a:rPr>
                <a:t>11                          </a:t>
              </a:r>
              <a:r>
                <a:rPr lang="en-US" sz="2000" dirty="0">
                  <a:solidFill>
                    <a:srgbClr val="000000"/>
                  </a:solidFill>
                  <a:latin typeface="LMMono9-Regular-Identity-H"/>
                </a:rPr>
                <a:t>}</a:t>
              </a:r>
              <a:endParaRPr lang="en-US" sz="2000" dirty="0">
                <a:solidFill>
                  <a:srgbClr val="000000"/>
                </a:solidFill>
                <a:latin typeface="LMMono9-Regular-Identity-H"/>
              </a:endParaRPr>
            </a:p>
            <a:p>
              <a:pPr lvl="0"/>
              <a:r>
                <a:rPr lang="en-US" sz="2000" dirty="0">
                  <a:solidFill>
                    <a:srgbClr val="000000"/>
                  </a:solidFill>
                  <a:latin typeface="LMSans9-Regular-Identity-H"/>
                </a:rPr>
                <a:t>12 			 					</a:t>
              </a:r>
              <a:endParaRPr lang="en-US" sz="2000" dirty="0">
                <a:solidFill>
                  <a:srgbClr val="000000"/>
                </a:solidFill>
                <a:latin typeface="LMMono9-Regular-Identity-H"/>
              </a:endParaRPr>
            </a:p>
            <a:p>
              <a:pPr lvl="0"/>
              <a:r>
                <a:rPr lang="en-US" sz="2000" dirty="0">
                  <a:solidFill>
                    <a:srgbClr val="000000"/>
                  </a:solidFill>
                  <a:latin typeface="LMSans9-Regular-Identity-H"/>
                </a:rPr>
                <a:t>13 		</a:t>
              </a:r>
              <a:r>
                <a:rPr lang="en-US" sz="2000" dirty="0">
                  <a:solidFill>
                    <a:srgbClr val="0000FF"/>
                  </a:solidFill>
                  <a:latin typeface="LMMono9-Regular-Identity-H"/>
                </a:rPr>
                <a:t>return </a:t>
              </a:r>
              <a:r>
                <a:rPr lang="en-US" sz="2000" dirty="0">
                  <a:solidFill>
                    <a:srgbClr val="000000"/>
                  </a:solidFill>
                  <a:latin typeface="LMMono9-Regular-Identity-H"/>
                </a:rPr>
                <a:t>0;</a:t>
              </a:r>
              <a:endParaRPr lang="en-US" sz="2000" dirty="0">
                <a:solidFill>
                  <a:srgbClr val="000000"/>
                </a:solidFill>
                <a:latin typeface="LMMono9-Regular-Identity-H"/>
              </a:endParaRPr>
            </a:p>
            <a:p>
              <a:pPr lvl="0"/>
              <a:r>
                <a:rPr lang="en-US" sz="2000" dirty="0">
                  <a:solidFill>
                    <a:srgbClr val="000000"/>
                  </a:solidFill>
                  <a:latin typeface="LMSans9-Regular-Identity-H"/>
                </a:rPr>
                <a:t>14 	</a:t>
              </a:r>
              <a:r>
                <a:rPr lang="en-US" sz="2000" dirty="0">
                  <a:solidFill>
                    <a:srgbClr val="000000"/>
                  </a:solidFill>
                  <a:latin typeface="LMMono9-Regular-Identity-H"/>
                </a:rPr>
                <a:t>}</a:t>
              </a:r>
              <a:endParaRPr lang="en-US" sz="2000" dirty="0">
                <a:solidFill>
                  <a:srgbClr val="000000"/>
                </a:solidFill>
                <a:latin typeface="LMMono10-Regular-Identity-H"/>
              </a:endParaRPr>
            </a:p>
          </p:txBody>
        </p:sp>
      </p:grpSp>
      <p:sp>
        <p:nvSpPr>
          <p:cNvPr id="5" name="矩形: 圆角 4"/>
          <p:cNvSpPr/>
          <p:nvPr/>
        </p:nvSpPr>
        <p:spPr>
          <a:xfrm>
            <a:off x="1576552" y="3481927"/>
            <a:ext cx="4333265" cy="65764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: 圆角 8"/>
          <p:cNvSpPr/>
          <p:nvPr/>
        </p:nvSpPr>
        <p:spPr>
          <a:xfrm>
            <a:off x="1063046" y="2919656"/>
            <a:ext cx="6108012" cy="229580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 </a:t>
            </a:r>
            <a:r>
              <a:rPr lang="zh-CN" altLang="en-US" dirty="0"/>
              <a:t>嵌套结构和应用实例</a:t>
            </a:r>
            <a:endParaRPr 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219974" y="1175644"/>
            <a:ext cx="8707895" cy="867006"/>
            <a:chOff x="219974" y="2044324"/>
            <a:chExt cx="8707895" cy="867006"/>
          </a:xfrm>
        </p:grpSpPr>
        <p:sp>
          <p:nvSpPr>
            <p:cNvPr id="11" name="矩形: 圆顶角 10"/>
            <p:cNvSpPr/>
            <p:nvPr/>
          </p:nvSpPr>
          <p:spPr>
            <a:xfrm>
              <a:off x="219974" y="2044324"/>
              <a:ext cx="8704052" cy="466896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zh-CN" altLang="en-US" sz="2000">
                  <a:solidFill>
                    <a:prstClr val="white"/>
                  </a:solidFill>
                </a:rPr>
                <a:t>例</a:t>
              </a:r>
              <a:r>
                <a:rPr lang="en-US" altLang="zh-CN" sz="2000">
                  <a:solidFill>
                    <a:prstClr val="white"/>
                  </a:solidFill>
                </a:rPr>
                <a:t>3.8</a:t>
              </a:r>
              <a:r>
                <a:rPr lang="zh-CN" altLang="en-US" sz="2000">
                  <a:solidFill>
                    <a:prstClr val="white"/>
                  </a:solidFill>
                </a:rPr>
                <a:t>：石头剪刀布游戏</a:t>
              </a:r>
              <a:endParaRPr lang="zh-CN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12" name="矩形: 圆角 17"/>
            <p:cNvSpPr/>
            <p:nvPr/>
          </p:nvSpPr>
          <p:spPr>
            <a:xfrm>
              <a:off x="223817" y="2511220"/>
              <a:ext cx="8704052" cy="400110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 anchorCtr="0">
              <a:spAutoFit/>
            </a:bodyPr>
            <a:lstStyle/>
            <a:p>
              <a:pPr lvl="0"/>
              <a:r>
                <a:rPr lang="zh-CN" altLang="en-US" sz="2000">
                  <a:solidFill>
                    <a:prstClr val="black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玩家和电脑出法相减结果如右图所示。</a:t>
              </a:r>
              <a:endParaRPr lang="en-US" sz="2000" dirty="0">
                <a:solidFill>
                  <a:prstClr val="black"/>
                </a:solidFill>
                <a:latin typeface="LMMono10-Regular-Identity-H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0059" y="2307086"/>
            <a:ext cx="4227968" cy="209426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063" y="2295405"/>
            <a:ext cx="3594962" cy="4348454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5008099" y="2897943"/>
            <a:ext cx="1622474" cy="1059767"/>
            <a:chOff x="5008099" y="2897943"/>
            <a:chExt cx="1622474" cy="1059767"/>
          </a:xfrm>
        </p:grpSpPr>
        <p:sp>
          <p:nvSpPr>
            <p:cNvPr id="8" name="矩形 7"/>
            <p:cNvSpPr/>
            <p:nvPr/>
          </p:nvSpPr>
          <p:spPr>
            <a:xfrm>
              <a:off x="5008099" y="2897943"/>
              <a:ext cx="1622474" cy="10597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直接连接符 15"/>
            <p:cNvCxnSpPr>
              <a:endCxn id="6" idx="2"/>
            </p:cNvCxnSpPr>
            <p:nvPr/>
          </p:nvCxnSpPr>
          <p:spPr>
            <a:xfrm flipH="1" flipV="1">
              <a:off x="5781817" y="3581148"/>
              <a:ext cx="8" cy="37656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5142153" y="3365704"/>
              <a:ext cx="1279327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dirty="0"/>
                <a:t>玩家出手</a:t>
              </a:r>
              <a:endParaRPr lang="en-US" sz="800" dirty="0"/>
            </a:p>
          </p:txBody>
        </p:sp>
        <p:cxnSp>
          <p:nvCxnSpPr>
            <p:cNvPr id="10" name="直接箭头连接符 9"/>
            <p:cNvCxnSpPr/>
            <p:nvPr/>
          </p:nvCxnSpPr>
          <p:spPr>
            <a:xfrm>
              <a:off x="5781816" y="2897943"/>
              <a:ext cx="0" cy="45016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2010756" y="3184447"/>
            <a:ext cx="2246141" cy="1169963"/>
            <a:chOff x="2093742" y="3840480"/>
            <a:chExt cx="2246141" cy="1169963"/>
          </a:xfrm>
        </p:grpSpPr>
        <p:sp>
          <p:nvSpPr>
            <p:cNvPr id="21" name="椭圆 20"/>
            <p:cNvSpPr/>
            <p:nvPr/>
          </p:nvSpPr>
          <p:spPr>
            <a:xfrm>
              <a:off x="3038622" y="3840480"/>
              <a:ext cx="422030" cy="39858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2093742" y="4611858"/>
              <a:ext cx="422030" cy="39858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3917853" y="4213273"/>
              <a:ext cx="422030" cy="39858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952160" y="3227823"/>
            <a:ext cx="2332358" cy="1083211"/>
            <a:chOff x="2036086" y="3873305"/>
            <a:chExt cx="2332358" cy="1083211"/>
          </a:xfrm>
        </p:grpSpPr>
        <p:sp>
          <p:nvSpPr>
            <p:cNvPr id="25" name="椭圆 24"/>
            <p:cNvSpPr/>
            <p:nvPr/>
          </p:nvSpPr>
          <p:spPr>
            <a:xfrm>
              <a:off x="3831102" y="3873305"/>
              <a:ext cx="537342" cy="290732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椭圆 25"/>
            <p:cNvSpPr/>
            <p:nvPr/>
          </p:nvSpPr>
          <p:spPr>
            <a:xfrm>
              <a:off x="2036086" y="4267199"/>
              <a:ext cx="537342" cy="290732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椭圆 26"/>
            <p:cNvSpPr/>
            <p:nvPr/>
          </p:nvSpPr>
          <p:spPr>
            <a:xfrm>
              <a:off x="2980966" y="4665784"/>
              <a:ext cx="537342" cy="290732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2090395" y="3213675"/>
            <a:ext cx="2060566" cy="1084382"/>
            <a:chOff x="2166425" y="3873305"/>
            <a:chExt cx="2060566" cy="1084382"/>
          </a:xfrm>
        </p:grpSpPr>
        <p:sp>
          <p:nvSpPr>
            <p:cNvPr id="29" name="矩形: 圆角 28"/>
            <p:cNvSpPr/>
            <p:nvPr/>
          </p:nvSpPr>
          <p:spPr>
            <a:xfrm>
              <a:off x="2166425" y="3873305"/>
              <a:ext cx="270125" cy="290732"/>
            </a:xfrm>
            <a:prstGeom prst="round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矩形: 圆角 29"/>
            <p:cNvSpPr/>
            <p:nvPr/>
          </p:nvSpPr>
          <p:spPr>
            <a:xfrm>
              <a:off x="3118339" y="4267199"/>
              <a:ext cx="270125" cy="290732"/>
            </a:xfrm>
            <a:prstGeom prst="round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矩形: 圆角 30"/>
            <p:cNvSpPr/>
            <p:nvPr/>
          </p:nvSpPr>
          <p:spPr>
            <a:xfrm>
              <a:off x="3956866" y="4666955"/>
              <a:ext cx="270125" cy="290732"/>
            </a:xfrm>
            <a:prstGeom prst="round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 </a:t>
            </a:r>
            <a:r>
              <a:rPr lang="zh-CN" altLang="en-US" dirty="0"/>
              <a:t>嵌套结构和应用实例</a:t>
            </a:r>
            <a:endParaRPr 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219974" y="1175644"/>
            <a:ext cx="8707895" cy="5268210"/>
            <a:chOff x="219974" y="2044324"/>
            <a:chExt cx="8707895" cy="5268210"/>
          </a:xfrm>
        </p:grpSpPr>
        <p:sp>
          <p:nvSpPr>
            <p:cNvPr id="11" name="矩形: 圆顶角 10"/>
            <p:cNvSpPr/>
            <p:nvPr/>
          </p:nvSpPr>
          <p:spPr>
            <a:xfrm>
              <a:off x="219974" y="2044324"/>
              <a:ext cx="8704052" cy="466896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zh-CN" altLang="en-US" sz="2000">
                  <a:solidFill>
                    <a:prstClr val="white"/>
                  </a:solidFill>
                </a:rPr>
                <a:t>代码清单</a:t>
              </a:r>
              <a:r>
                <a:rPr lang="en-US" altLang="zh-CN" sz="2000">
                  <a:solidFill>
                    <a:prstClr val="white"/>
                  </a:solidFill>
                </a:rPr>
                <a:t>3.10</a:t>
              </a:r>
              <a:r>
                <a:rPr lang="zh-CN" altLang="en-US" sz="2000">
                  <a:solidFill>
                    <a:prstClr val="white"/>
                  </a:solidFill>
                </a:rPr>
                <a:t>，例</a:t>
              </a:r>
              <a:r>
                <a:rPr lang="en-US" altLang="zh-CN" sz="2000">
                  <a:solidFill>
                    <a:prstClr val="white"/>
                  </a:solidFill>
                </a:rPr>
                <a:t>3.8</a:t>
              </a:r>
              <a:r>
                <a:rPr lang="zh-CN" altLang="en-US" sz="2000">
                  <a:solidFill>
                    <a:prstClr val="white"/>
                  </a:solidFill>
                </a:rPr>
                <a:t>：</a:t>
              </a:r>
              <a:endParaRPr lang="zh-CN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12" name="矩形: 圆角 17"/>
            <p:cNvSpPr/>
            <p:nvPr/>
          </p:nvSpPr>
          <p:spPr>
            <a:xfrm>
              <a:off x="223817" y="2511220"/>
              <a:ext cx="8704052" cy="4801314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 anchorCtr="0">
              <a:spAutoFit/>
            </a:bodyPr>
            <a:lstStyle/>
            <a:p>
              <a:pPr lvl="0"/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1 	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main() {</a:t>
              </a:r>
              <a:endParaRPr lang="en-US" dirty="0">
                <a:solidFill>
                  <a:srgbClr val="000000"/>
                </a:solidFill>
                <a:latin typeface="LMMono9-Regular-Identity-H"/>
              </a:endParaRPr>
            </a:p>
            <a:p>
              <a:pPr lvl="0"/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2 		</a:t>
              </a:r>
              <a:r>
                <a:rPr lang="en-US" dirty="0" err="1">
                  <a:solidFill>
                    <a:srgbClr val="000000"/>
                  </a:solidFill>
                  <a:latin typeface="LMMono9-Regular-Identity-H"/>
                </a:rPr>
                <a:t>srand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(time(0));</a:t>
              </a:r>
              <a:endParaRPr lang="en-US" dirty="0">
                <a:solidFill>
                  <a:srgbClr val="000000"/>
                </a:solidFill>
                <a:latin typeface="LMMono9-Regular-Identity-H"/>
              </a:endParaRPr>
            </a:p>
            <a:p>
              <a:pPr lvl="0"/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3 		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while 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(1) {</a:t>
              </a:r>
              <a:endParaRPr lang="en-US" dirty="0">
                <a:solidFill>
                  <a:srgbClr val="000000"/>
                </a:solidFill>
                <a:latin typeface="LMMono9-Regular-Identity-H"/>
              </a:endParaRPr>
            </a:p>
            <a:p>
              <a:pPr lvl="0"/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4 			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computer, you;</a:t>
              </a:r>
              <a:endParaRPr lang="en-US" dirty="0">
                <a:solidFill>
                  <a:srgbClr val="000000"/>
                </a:solidFill>
                <a:latin typeface="LMMono9-Regular-Identity-H"/>
              </a:endParaRPr>
            </a:p>
            <a:p>
              <a:pPr lvl="0"/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5 			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do 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{</a:t>
              </a:r>
              <a:endParaRPr lang="en-US" dirty="0">
                <a:solidFill>
                  <a:srgbClr val="000000"/>
                </a:solidFill>
                <a:latin typeface="LMMono9-Regular-Identity-H"/>
              </a:endParaRPr>
            </a:p>
            <a:p>
              <a:pPr lvl="0"/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6 				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computer = rand() % 3;</a:t>
              </a:r>
              <a:endParaRPr lang="en-US" dirty="0">
                <a:solidFill>
                  <a:srgbClr val="000000"/>
                </a:solidFill>
                <a:latin typeface="LMMono9-Regular-Identity-H"/>
              </a:endParaRPr>
            </a:p>
            <a:p>
              <a:pPr lvl="0"/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7 				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do 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{</a:t>
              </a:r>
              <a:endParaRPr lang="en-US" dirty="0">
                <a:solidFill>
                  <a:srgbClr val="000000"/>
                </a:solidFill>
                <a:latin typeface="LMMono9-Regular-Identity-H"/>
              </a:endParaRPr>
            </a:p>
            <a:p>
              <a:pPr lvl="0"/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8 					</a:t>
              </a:r>
              <a:r>
                <a:rPr lang="en-US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dirty="0">
                  <a:solidFill>
                    <a:srgbClr val="C08040"/>
                  </a:solidFill>
                  <a:latin typeface="LMMono9-Regular-Identity-H"/>
                </a:rPr>
                <a:t>"</a:t>
              </a:r>
              <a:r>
                <a:rPr lang="zh-CN" altLang="en-US" dirty="0">
                  <a:solidFill>
                    <a:srgbClr val="C0804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请出手</a:t>
              </a:r>
              <a:r>
                <a:rPr lang="en-US" altLang="zh-CN" dirty="0">
                  <a:solidFill>
                    <a:srgbClr val="C08040"/>
                  </a:solidFill>
                  <a:latin typeface="LMMono9-Regular-Identity-H"/>
                  <a:ea typeface="仿宋" panose="02010609060101010101" pitchFamily="49" charset="-122"/>
                </a:rPr>
                <a:t>, 0(</a:t>
              </a:r>
              <a:r>
                <a:rPr lang="zh-CN" altLang="en-US" dirty="0">
                  <a:solidFill>
                    <a:srgbClr val="C0804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石头</a:t>
              </a:r>
              <a:r>
                <a:rPr lang="en-US" altLang="zh-CN" dirty="0">
                  <a:solidFill>
                    <a:srgbClr val="C08040"/>
                  </a:solidFill>
                  <a:latin typeface="LMMono9-Regular-Identity-H"/>
                  <a:ea typeface="仿宋" panose="02010609060101010101" pitchFamily="49" charset="-122"/>
                </a:rPr>
                <a:t>), 1(</a:t>
              </a:r>
              <a:r>
                <a:rPr lang="zh-CN" altLang="en-US" dirty="0">
                  <a:solidFill>
                    <a:srgbClr val="C0804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剪刀</a:t>
              </a:r>
              <a:r>
                <a:rPr lang="en-US" altLang="zh-CN" dirty="0">
                  <a:solidFill>
                    <a:srgbClr val="C08040"/>
                  </a:solidFill>
                  <a:latin typeface="LMMono9-Regular-Identity-H"/>
                  <a:ea typeface="仿宋" panose="02010609060101010101" pitchFamily="49" charset="-122"/>
                </a:rPr>
                <a:t>), 2(</a:t>
              </a:r>
              <a:r>
                <a:rPr lang="zh-CN" altLang="en-US" dirty="0">
                  <a:solidFill>
                    <a:srgbClr val="C0804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布</a:t>
              </a:r>
              <a:r>
                <a:rPr lang="en-US" altLang="zh-CN" dirty="0">
                  <a:solidFill>
                    <a:srgbClr val="C08040"/>
                  </a:solidFill>
                  <a:latin typeface="LMMono9-Regular-Identity-H"/>
                  <a:ea typeface="仿宋" panose="02010609060101010101" pitchFamily="49" charset="-122"/>
                </a:rPr>
                <a:t>)</a:t>
              </a:r>
              <a:r>
                <a:rPr lang="zh-CN" altLang="en-US" dirty="0">
                  <a:solidFill>
                    <a:srgbClr val="C0804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：</a:t>
              </a:r>
              <a:r>
                <a:rPr lang="en-US" altLang="zh-CN" dirty="0">
                  <a:solidFill>
                    <a:srgbClr val="C08040"/>
                  </a:solidFill>
                  <a:latin typeface="LMMono9-Regular-Identity-H"/>
                  <a:ea typeface="仿宋" panose="02010609060101010101" pitchFamily="49" charset="-122"/>
                </a:rPr>
                <a:t>"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  <a:ea typeface="仿宋" panose="02010609060101010101" pitchFamily="49" charset="-122"/>
                </a:rPr>
                <a:t>;</a:t>
              </a:r>
              <a:endParaRPr lang="en-US" altLang="zh-CN" dirty="0">
                <a:solidFill>
                  <a:srgbClr val="000000"/>
                </a:solidFill>
                <a:latin typeface="LMMono9-Regular-Identity-H"/>
                <a:ea typeface="仿宋" panose="02010609060101010101" pitchFamily="49" charset="-122"/>
              </a:endParaRPr>
            </a:p>
            <a:p>
              <a:pPr lvl="0"/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9 					</a:t>
              </a:r>
              <a:r>
                <a:rPr lang="en-US" dirty="0" err="1">
                  <a:solidFill>
                    <a:srgbClr val="000000"/>
                  </a:solidFill>
                  <a:latin typeface="LMMono9-Regular-Identity-H"/>
                </a:rPr>
                <a:t>cin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 &gt;&gt; you;</a:t>
              </a:r>
              <a:endParaRPr lang="en-US" dirty="0">
                <a:solidFill>
                  <a:srgbClr val="000000"/>
                </a:solidFill>
                <a:latin typeface="LMMono9-Regular-Identity-H"/>
              </a:endParaRPr>
            </a:p>
            <a:p>
              <a:pPr lvl="0"/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10 				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} 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while 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(you &lt; 0 || you &gt; 2);</a:t>
              </a:r>
              <a:r>
                <a:rPr lang="en-US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如果输入有误，从新输入</a:t>
              </a:r>
              <a:endPara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lvl="0"/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11 				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switch 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(you - computer) {</a:t>
              </a:r>
              <a:endParaRPr lang="en-US" dirty="0">
                <a:solidFill>
                  <a:srgbClr val="000000"/>
                </a:solidFill>
                <a:latin typeface="LMMono9-Regular-Identity-H"/>
              </a:endParaRPr>
            </a:p>
            <a:p>
              <a:pPr lvl="0"/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12 				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case 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0:</a:t>
              </a:r>
              <a:endParaRPr lang="en-US" dirty="0">
                <a:solidFill>
                  <a:srgbClr val="000000"/>
                </a:solidFill>
                <a:latin typeface="LMMono9-Regular-Identity-H"/>
              </a:endParaRPr>
            </a:p>
            <a:p>
              <a:pPr lvl="0"/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13 					</a:t>
              </a:r>
              <a:r>
                <a:rPr lang="en-US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dirty="0">
                  <a:solidFill>
                    <a:srgbClr val="C08040"/>
                  </a:solidFill>
                  <a:latin typeface="LMMono9-Regular-Identity-H"/>
                </a:rPr>
                <a:t>"</a:t>
              </a:r>
              <a:r>
                <a:rPr lang="zh-CN" altLang="en-US" dirty="0">
                  <a:solidFill>
                    <a:srgbClr val="C0804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平手</a:t>
              </a:r>
              <a:r>
                <a:rPr lang="en-US" altLang="zh-CN" dirty="0">
                  <a:solidFill>
                    <a:srgbClr val="C08040"/>
                  </a:solidFill>
                  <a:latin typeface="LMMono9-Regular-Identity-H"/>
                  <a:ea typeface="仿宋" panose="02010609060101010101" pitchFamily="49" charset="-122"/>
                </a:rPr>
                <a:t>" 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  <a:ea typeface="仿宋" panose="02010609060101010101" pitchFamily="49" charset="-122"/>
                </a:rPr>
                <a:t>&lt;&lt; </a:t>
              </a:r>
              <a:r>
                <a:rPr lang="en-US" dirty="0" err="1">
                  <a:solidFill>
                    <a:srgbClr val="000000"/>
                  </a:solidFill>
                  <a:latin typeface="LMMono9-Regular-Identity-H"/>
                  <a:ea typeface="仿宋" panose="02010609060101010101" pitchFamily="49" charset="-122"/>
                </a:rPr>
                <a:t>endl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  <a:ea typeface="仿宋" panose="02010609060101010101" pitchFamily="49" charset="-122"/>
                </a:rPr>
                <a:t>;</a:t>
              </a:r>
              <a:endParaRPr lang="en-US" dirty="0">
                <a:solidFill>
                  <a:srgbClr val="000000"/>
                </a:solidFill>
                <a:latin typeface="LMMono9-Regular-Identity-H"/>
                <a:ea typeface="仿宋" panose="02010609060101010101" pitchFamily="49" charset="-122"/>
              </a:endParaRPr>
            </a:p>
            <a:p>
              <a:pPr lvl="0"/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14 					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break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endParaRPr lang="en-US" dirty="0">
                <a:solidFill>
                  <a:srgbClr val="000000"/>
                </a:solidFill>
                <a:latin typeface="LMMono9-Regular-Identity-H"/>
              </a:endParaRPr>
            </a:p>
            <a:p>
              <a:pPr lvl="0"/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15 				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case 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1: 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case 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-2:</a:t>
              </a:r>
              <a:endParaRPr lang="en-US" dirty="0">
                <a:solidFill>
                  <a:srgbClr val="000000"/>
                </a:solidFill>
                <a:latin typeface="LMMono9-Regular-Identity-H"/>
              </a:endParaRPr>
            </a:p>
            <a:p>
              <a:pPr lvl="0"/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16 					</a:t>
              </a:r>
              <a:r>
                <a:rPr lang="en-US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dirty="0">
                  <a:solidFill>
                    <a:srgbClr val="C08040"/>
                  </a:solidFill>
                  <a:latin typeface="LMMono9-Regular-Identity-H"/>
                </a:rPr>
                <a:t>"</a:t>
              </a:r>
              <a:r>
                <a:rPr lang="zh-CN" altLang="en-US" dirty="0">
                  <a:solidFill>
                    <a:srgbClr val="C0804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你输了</a:t>
              </a:r>
              <a:r>
                <a:rPr lang="en-US" altLang="zh-CN" dirty="0">
                  <a:solidFill>
                    <a:srgbClr val="C08040"/>
                  </a:solidFill>
                  <a:latin typeface="LMMono9-Regular-Identity-H"/>
                  <a:ea typeface="仿宋" panose="02010609060101010101" pitchFamily="49" charset="-122"/>
                </a:rPr>
                <a:t>!" 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  <a:ea typeface="仿宋" panose="02010609060101010101" pitchFamily="49" charset="-122"/>
                </a:rPr>
                <a:t>&lt;&lt; </a:t>
              </a:r>
              <a:r>
                <a:rPr lang="en-US" dirty="0" err="1">
                  <a:solidFill>
                    <a:srgbClr val="000000"/>
                  </a:solidFill>
                  <a:latin typeface="LMMono9-Regular-Identity-H"/>
                  <a:ea typeface="仿宋" panose="02010609060101010101" pitchFamily="49" charset="-122"/>
                </a:rPr>
                <a:t>endl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  <a:ea typeface="仿宋" panose="02010609060101010101" pitchFamily="49" charset="-122"/>
                </a:rPr>
                <a:t>;</a:t>
              </a:r>
              <a:endParaRPr lang="en-US" dirty="0">
                <a:solidFill>
                  <a:srgbClr val="000000"/>
                </a:solidFill>
                <a:latin typeface="LMMono9-Regular-Identity-H"/>
                <a:ea typeface="仿宋" panose="02010609060101010101" pitchFamily="49" charset="-122"/>
              </a:endParaRPr>
            </a:p>
            <a:p>
              <a:pPr lvl="0"/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17 					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break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endParaRPr lang="en-US" sz="2000" dirty="0">
                <a:solidFill>
                  <a:prstClr val="black"/>
                </a:solidFill>
                <a:latin typeface="LMMono10-Regular-Identity-H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788940" y="3315287"/>
            <a:ext cx="5784168" cy="1158872"/>
            <a:chOff x="1788940" y="3315287"/>
            <a:chExt cx="5784168" cy="1158872"/>
          </a:xfrm>
        </p:grpSpPr>
        <p:sp>
          <p:nvSpPr>
            <p:cNvPr id="3" name="文本框 2"/>
            <p:cNvSpPr txBox="1"/>
            <p:nvPr/>
          </p:nvSpPr>
          <p:spPr>
            <a:xfrm>
              <a:off x="1899137" y="3315287"/>
              <a:ext cx="4609515" cy="307777"/>
            </a:xfrm>
            <a:prstGeom prst="rect">
              <a:avLst/>
            </a:prstGeom>
            <a:solidFill>
              <a:srgbClr val="E5EFE5"/>
            </a:solidFill>
          </p:spPr>
          <p:txBody>
            <a:bodyPr wrap="square" rtlCol="0">
              <a:spAutoFit/>
            </a:bodyPr>
            <a:lstStyle/>
            <a:p>
              <a:endParaRPr lang="en-US" sz="1400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788940" y="4166382"/>
              <a:ext cx="5784168" cy="307777"/>
            </a:xfrm>
            <a:prstGeom prst="rect">
              <a:avLst/>
            </a:prstGeom>
            <a:solidFill>
              <a:srgbClr val="E5EFE5"/>
            </a:solidFill>
          </p:spPr>
          <p:txBody>
            <a:bodyPr wrap="square" rtlCol="0">
              <a:spAutoFit/>
            </a:bodyPr>
            <a:lstStyle/>
            <a:p>
              <a:endParaRPr lang="en-US" sz="1400" dirty="0"/>
            </a:p>
          </p:txBody>
        </p:sp>
      </p:grpSp>
      <p:sp>
        <p:nvSpPr>
          <p:cNvPr id="6" name="矩形 5"/>
          <p:cNvSpPr/>
          <p:nvPr/>
        </p:nvSpPr>
        <p:spPr>
          <a:xfrm>
            <a:off x="1153550" y="2256811"/>
            <a:ext cx="1777219" cy="319703"/>
          </a:xfrm>
          <a:prstGeom prst="rect">
            <a:avLst/>
          </a:prstGeom>
          <a:solidFill>
            <a:srgbClr val="E5E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 </a:t>
            </a:r>
            <a:r>
              <a:rPr lang="zh-CN" altLang="en-US" dirty="0"/>
              <a:t>嵌套结构和应用实例</a:t>
            </a:r>
            <a:endParaRPr 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219974" y="1175644"/>
            <a:ext cx="8707895" cy="3913994"/>
            <a:chOff x="219974" y="2044324"/>
            <a:chExt cx="8707895" cy="3913994"/>
          </a:xfrm>
        </p:grpSpPr>
        <p:sp>
          <p:nvSpPr>
            <p:cNvPr id="11" name="矩形: 圆顶角 10"/>
            <p:cNvSpPr/>
            <p:nvPr/>
          </p:nvSpPr>
          <p:spPr>
            <a:xfrm>
              <a:off x="219974" y="2044324"/>
              <a:ext cx="8704052" cy="466896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zh-CN" altLang="en-US" sz="2000">
                  <a:solidFill>
                    <a:prstClr val="white"/>
                  </a:solidFill>
                </a:rPr>
                <a:t>代码清单</a:t>
              </a:r>
              <a:r>
                <a:rPr lang="en-US" altLang="zh-CN" sz="2000">
                  <a:solidFill>
                    <a:prstClr val="white"/>
                  </a:solidFill>
                </a:rPr>
                <a:t>3.10</a:t>
              </a:r>
              <a:r>
                <a:rPr lang="zh-CN" altLang="en-US" sz="2000">
                  <a:solidFill>
                    <a:prstClr val="white"/>
                  </a:solidFill>
                </a:rPr>
                <a:t>，例</a:t>
              </a:r>
              <a:r>
                <a:rPr lang="en-US" altLang="zh-CN" sz="2000">
                  <a:solidFill>
                    <a:prstClr val="white"/>
                  </a:solidFill>
                </a:rPr>
                <a:t>3.8</a:t>
              </a:r>
              <a:r>
                <a:rPr lang="zh-CN" altLang="en-US" sz="2000">
                  <a:solidFill>
                    <a:prstClr val="white"/>
                  </a:solidFill>
                </a:rPr>
                <a:t>：</a:t>
              </a:r>
              <a:endParaRPr lang="zh-CN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12" name="矩形: 圆角 17"/>
            <p:cNvSpPr/>
            <p:nvPr/>
          </p:nvSpPr>
          <p:spPr>
            <a:xfrm>
              <a:off x="223817" y="2511220"/>
              <a:ext cx="8704052" cy="3447098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 anchorCtr="0">
              <a:spAutoFit/>
            </a:bodyPr>
            <a:lstStyle/>
            <a:p>
              <a:pPr lvl="0"/>
              <a:r>
                <a:rPr lang="en-US">
                  <a:solidFill>
                    <a:srgbClr val="000000"/>
                  </a:solidFill>
                  <a:latin typeface="LMSans9-Regular-Identity-H"/>
                </a:rPr>
                <a:t>18 				</a:t>
              </a:r>
              <a:r>
                <a:rPr lang="en-US">
                  <a:solidFill>
                    <a:srgbClr val="0000FF"/>
                  </a:solidFill>
                  <a:latin typeface="LMMono9-Regular-Identity-H"/>
                </a:rPr>
                <a:t>case </a:t>
              </a:r>
              <a:r>
                <a:rPr lang="en-US">
                  <a:solidFill>
                    <a:srgbClr val="000000"/>
                  </a:solidFill>
                  <a:latin typeface="LMMono9-Regular-Identity-H"/>
                </a:rPr>
                <a:t>-1: </a:t>
              </a:r>
              <a:r>
                <a:rPr lang="en-US">
                  <a:solidFill>
                    <a:srgbClr val="0000FF"/>
                  </a:solidFill>
                  <a:latin typeface="LMMono9-Regular-Identity-H"/>
                </a:rPr>
                <a:t>case </a:t>
              </a:r>
              <a:r>
                <a:rPr lang="en-US">
                  <a:solidFill>
                    <a:srgbClr val="000000"/>
                  </a:solidFill>
                  <a:latin typeface="LMMono9-Regular-Identity-H"/>
                </a:rPr>
                <a:t>2:</a:t>
              </a:r>
              <a:endParaRPr lang="en-US">
                <a:solidFill>
                  <a:srgbClr val="000000"/>
                </a:solidFill>
                <a:latin typeface="LMMono9-Regular-Identity-H"/>
              </a:endParaRPr>
            </a:p>
            <a:p>
              <a:pPr lvl="0"/>
              <a:r>
                <a:rPr lang="en-US">
                  <a:solidFill>
                    <a:srgbClr val="000000"/>
                  </a:solidFill>
                  <a:latin typeface="LMSans9-Regular-Identity-H"/>
                </a:rPr>
                <a:t>19 					</a:t>
              </a:r>
              <a:r>
                <a:rPr lang="en-US">
                  <a:solidFill>
                    <a:srgbClr val="000000"/>
                  </a:solidFill>
                  <a:latin typeface="LMMono9-Regular-Identity-H"/>
                </a:rPr>
                <a:t>cout &lt;&lt; </a:t>
              </a:r>
              <a:r>
                <a:rPr lang="en-US">
                  <a:solidFill>
                    <a:srgbClr val="C08040"/>
                  </a:solidFill>
                  <a:latin typeface="LMMono9-Regular-Identity-H"/>
                </a:rPr>
                <a:t>"</a:t>
              </a:r>
              <a:r>
                <a:rPr lang="zh-CN" altLang="en-US">
                  <a:solidFill>
                    <a:srgbClr val="C0804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你赢了</a:t>
              </a:r>
              <a:r>
                <a:rPr lang="en-US" altLang="zh-CN">
                  <a:solidFill>
                    <a:srgbClr val="C08040"/>
                  </a:solidFill>
                  <a:latin typeface="LMMono9-Regular-Identity-H"/>
                  <a:ea typeface="仿宋" panose="02010609060101010101" pitchFamily="49" charset="-122"/>
                </a:rPr>
                <a:t>!" </a:t>
              </a:r>
              <a:r>
                <a:rPr lang="en-US" altLang="zh-CN">
                  <a:solidFill>
                    <a:srgbClr val="000000"/>
                  </a:solidFill>
                  <a:latin typeface="LMMono9-Regular-Identity-H"/>
                  <a:ea typeface="仿宋" panose="02010609060101010101" pitchFamily="49" charset="-122"/>
                </a:rPr>
                <a:t>&lt;&lt; </a:t>
              </a:r>
              <a:r>
                <a:rPr lang="en-US">
                  <a:solidFill>
                    <a:srgbClr val="000000"/>
                  </a:solidFill>
                  <a:latin typeface="LMMono9-Regular-Identity-H"/>
                  <a:ea typeface="仿宋" panose="02010609060101010101" pitchFamily="49" charset="-122"/>
                </a:rPr>
                <a:t>endl;</a:t>
              </a:r>
              <a:endParaRPr lang="en-US">
                <a:solidFill>
                  <a:srgbClr val="000000"/>
                </a:solidFill>
                <a:latin typeface="LMMono9-Regular-Identity-H"/>
                <a:ea typeface="仿宋" panose="02010609060101010101" pitchFamily="49" charset="-122"/>
              </a:endParaRPr>
            </a:p>
            <a:p>
              <a:pPr lvl="0"/>
              <a:r>
                <a:rPr lang="en-US">
                  <a:solidFill>
                    <a:srgbClr val="000000"/>
                  </a:solidFill>
                  <a:latin typeface="LMSans9-Regular-Identity-H"/>
                </a:rPr>
                <a:t>20 				</a:t>
              </a:r>
              <a:r>
                <a:rPr lang="en-US">
                  <a:solidFill>
                    <a:srgbClr val="000000"/>
                  </a:solidFill>
                  <a:latin typeface="LMMono9-Regular-Identity-H"/>
                </a:rPr>
                <a:t>}</a:t>
              </a:r>
              <a:endParaRPr lang="en-US">
                <a:solidFill>
                  <a:srgbClr val="000000"/>
                </a:solidFill>
                <a:latin typeface="LMMono9-Regular-Identity-H"/>
              </a:endParaRPr>
            </a:p>
            <a:p>
              <a:pPr lvl="0"/>
              <a:r>
                <a:rPr lang="en-US">
                  <a:solidFill>
                    <a:srgbClr val="000000"/>
                  </a:solidFill>
                  <a:latin typeface="LMSans9-Regular-Identity-H"/>
                </a:rPr>
                <a:t>21 			</a:t>
              </a:r>
              <a:r>
                <a:rPr lang="en-US">
                  <a:solidFill>
                    <a:srgbClr val="000000"/>
                  </a:solidFill>
                  <a:latin typeface="LMMono9-Regular-Identity-H"/>
                </a:rPr>
                <a:t>} </a:t>
              </a:r>
              <a:r>
                <a:rPr lang="en-US">
                  <a:solidFill>
                    <a:srgbClr val="0000FF"/>
                  </a:solidFill>
                  <a:latin typeface="LMMono9-Regular-Identity-H"/>
                </a:rPr>
                <a:t>while </a:t>
              </a:r>
              <a:r>
                <a:rPr lang="en-US">
                  <a:solidFill>
                    <a:srgbClr val="000000"/>
                  </a:solidFill>
                  <a:latin typeface="LMMono9-Regular-Identity-H"/>
                </a:rPr>
                <a:t>(computer == you);</a:t>
              </a:r>
              <a:r>
                <a:rPr lang="en-US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双方出法相同，继续出</a:t>
              </a:r>
              <a:endPara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lvl="0"/>
              <a:r>
                <a:rPr lang="en-US">
                  <a:solidFill>
                    <a:srgbClr val="000000"/>
                  </a:solidFill>
                  <a:latin typeface="LMSans9-Regular-Identity-H"/>
                </a:rPr>
                <a:t>22 			</a:t>
              </a:r>
              <a:r>
                <a:rPr lang="en-US">
                  <a:solidFill>
                    <a:srgbClr val="000000"/>
                  </a:solidFill>
                  <a:latin typeface="LMMono9-Regular-Identity-H"/>
                </a:rPr>
                <a:t>cout &lt;&lt; </a:t>
              </a:r>
              <a:r>
                <a:rPr lang="en-US">
                  <a:solidFill>
                    <a:srgbClr val="C08040"/>
                  </a:solidFill>
                  <a:latin typeface="LMMono9-Regular-Identity-H"/>
                </a:rPr>
                <a:t>"</a:t>
              </a:r>
              <a:r>
                <a:rPr lang="zh-CN" altLang="en-US">
                  <a:solidFill>
                    <a:srgbClr val="C0804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还要玩吗？</a:t>
              </a:r>
              <a:r>
                <a:rPr lang="en-US">
                  <a:solidFill>
                    <a:srgbClr val="C08040"/>
                  </a:solidFill>
                  <a:latin typeface="LMMono9-Regular-Identity-H"/>
                  <a:ea typeface="仿宋" panose="02010609060101010101" pitchFamily="49" charset="-122"/>
                </a:rPr>
                <a:t>Y/N:"</a:t>
              </a:r>
              <a:r>
                <a:rPr lang="en-US">
                  <a:solidFill>
                    <a:srgbClr val="000000"/>
                  </a:solidFill>
                  <a:latin typeface="LMMono9-Regular-Identity-H"/>
                  <a:ea typeface="仿宋" panose="02010609060101010101" pitchFamily="49" charset="-122"/>
                </a:rPr>
                <a:t>;</a:t>
              </a:r>
              <a:endParaRPr lang="en-US">
                <a:solidFill>
                  <a:srgbClr val="000000"/>
                </a:solidFill>
                <a:latin typeface="LMMono9-Regular-Identity-H"/>
                <a:ea typeface="仿宋" panose="02010609060101010101" pitchFamily="49" charset="-122"/>
              </a:endParaRPr>
            </a:p>
            <a:p>
              <a:pPr lvl="0"/>
              <a:r>
                <a:rPr lang="en-US">
                  <a:solidFill>
                    <a:srgbClr val="000000"/>
                  </a:solidFill>
                  <a:latin typeface="LMSans9-Regular-Identity-H"/>
                </a:rPr>
                <a:t>23 			</a:t>
              </a:r>
              <a:r>
                <a:rPr lang="en-US">
                  <a:solidFill>
                    <a:srgbClr val="0000FF"/>
                  </a:solidFill>
                  <a:latin typeface="LMMono9-Regular-Identity-H"/>
                </a:rPr>
                <a:t>char </a:t>
              </a:r>
              <a:r>
                <a:rPr lang="en-US">
                  <a:solidFill>
                    <a:srgbClr val="000000"/>
                  </a:solidFill>
                  <a:latin typeface="LMMono9-Regular-Identity-H"/>
                </a:rPr>
                <a:t>play;</a:t>
              </a:r>
              <a:endParaRPr lang="en-US">
                <a:solidFill>
                  <a:srgbClr val="000000"/>
                </a:solidFill>
                <a:latin typeface="LMMono9-Regular-Identity-H"/>
              </a:endParaRPr>
            </a:p>
            <a:p>
              <a:pPr lvl="0"/>
              <a:r>
                <a:rPr lang="en-US">
                  <a:solidFill>
                    <a:srgbClr val="000000"/>
                  </a:solidFill>
                  <a:latin typeface="LMSans9-Regular-Identity-H"/>
                </a:rPr>
                <a:t>24 			</a:t>
              </a:r>
              <a:r>
                <a:rPr lang="en-US">
                  <a:solidFill>
                    <a:srgbClr val="000000"/>
                  </a:solidFill>
                  <a:latin typeface="LMMono9-Regular-Identity-H"/>
                </a:rPr>
                <a:t>cin &gt;&gt; play;</a:t>
              </a:r>
              <a:endParaRPr lang="en-US">
                <a:solidFill>
                  <a:srgbClr val="000000"/>
                </a:solidFill>
                <a:latin typeface="LMMono9-Regular-Identity-H"/>
              </a:endParaRPr>
            </a:p>
            <a:p>
              <a:pPr lvl="0"/>
              <a:r>
                <a:rPr lang="en-US">
                  <a:solidFill>
                    <a:srgbClr val="000000"/>
                  </a:solidFill>
                  <a:latin typeface="LMSans9-Regular-Identity-H"/>
                </a:rPr>
                <a:t>25 			</a:t>
              </a:r>
              <a:r>
                <a:rPr lang="en-US">
                  <a:solidFill>
                    <a:srgbClr val="0000FF"/>
                  </a:solidFill>
                  <a:latin typeface="LMMono9-Regular-Identity-H"/>
                </a:rPr>
                <a:t>if </a:t>
              </a:r>
              <a:r>
                <a:rPr lang="en-US">
                  <a:solidFill>
                    <a:srgbClr val="000000"/>
                  </a:solidFill>
                  <a:latin typeface="LMMono9-Regular-Identity-H"/>
                </a:rPr>
                <a:t>(play == </a:t>
              </a:r>
              <a:r>
                <a:rPr lang="en-US">
                  <a:solidFill>
                    <a:srgbClr val="C08040"/>
                  </a:solidFill>
                  <a:latin typeface="LMMono9-Regular-Identity-H"/>
                </a:rPr>
                <a:t>'N' </a:t>
              </a:r>
              <a:r>
                <a:rPr lang="en-US">
                  <a:solidFill>
                    <a:srgbClr val="000000"/>
                  </a:solidFill>
                  <a:latin typeface="LMMono9-Regular-Identity-H"/>
                </a:rPr>
                <a:t>|| play == </a:t>
              </a:r>
              <a:r>
                <a:rPr lang="en-US">
                  <a:solidFill>
                    <a:srgbClr val="C08040"/>
                  </a:solidFill>
                  <a:latin typeface="LMMono9-Regular-Identity-H"/>
                </a:rPr>
                <a:t>'n'</a:t>
              </a:r>
              <a:r>
                <a:rPr lang="en-US">
                  <a:solidFill>
                    <a:srgbClr val="000000"/>
                  </a:solidFill>
                  <a:latin typeface="LMMono9-Regular-Identity-H"/>
                </a:rPr>
                <a:t>) </a:t>
              </a:r>
              <a:r>
                <a:rPr lang="en-US">
                  <a:solidFill>
                    <a:srgbClr val="0000FF"/>
                  </a:solidFill>
                  <a:latin typeface="LMMono9-Regular-Identity-H"/>
                </a:rPr>
                <a:t>break</a:t>
              </a:r>
              <a:r>
                <a:rPr lang="en-US">
                  <a:solidFill>
                    <a:srgbClr val="000000"/>
                  </a:solidFill>
                  <a:latin typeface="LMMono9-Regular-Identity-H"/>
                </a:rPr>
                <a:t>;</a:t>
              </a:r>
              <a:endParaRPr lang="en-US">
                <a:solidFill>
                  <a:srgbClr val="000000"/>
                </a:solidFill>
                <a:latin typeface="LMMono9-Regular-Identity-H"/>
              </a:endParaRPr>
            </a:p>
            <a:p>
              <a:pPr lvl="0"/>
              <a:r>
                <a:rPr lang="en-US">
                  <a:solidFill>
                    <a:srgbClr val="000000"/>
                  </a:solidFill>
                  <a:latin typeface="LMSans9-Regular-Identity-H"/>
                </a:rPr>
                <a:t>26 		</a:t>
              </a:r>
              <a:r>
                <a:rPr lang="en-US">
                  <a:solidFill>
                    <a:srgbClr val="000000"/>
                  </a:solidFill>
                  <a:latin typeface="LMMono9-Regular-Identity-H"/>
                </a:rPr>
                <a:t>}</a:t>
              </a:r>
              <a:endParaRPr lang="en-US">
                <a:solidFill>
                  <a:srgbClr val="000000"/>
                </a:solidFill>
                <a:latin typeface="LMMono9-Regular-Identity-H"/>
              </a:endParaRPr>
            </a:p>
            <a:p>
              <a:pPr lvl="0"/>
              <a:r>
                <a:rPr lang="en-US">
                  <a:solidFill>
                    <a:srgbClr val="000000"/>
                  </a:solidFill>
                  <a:latin typeface="LMSans9-Regular-Identity-H"/>
                </a:rPr>
                <a:t>27 		</a:t>
              </a:r>
              <a:r>
                <a:rPr lang="en-US">
                  <a:solidFill>
                    <a:srgbClr val="0000FF"/>
                  </a:solidFill>
                  <a:latin typeface="LMMono9-Regular-Identity-H"/>
                </a:rPr>
                <a:t>return </a:t>
              </a:r>
              <a:r>
                <a:rPr lang="en-US">
                  <a:solidFill>
                    <a:srgbClr val="000000"/>
                  </a:solidFill>
                  <a:latin typeface="LMMono9-Regular-Identity-H"/>
                </a:rPr>
                <a:t>0;</a:t>
              </a:r>
              <a:endParaRPr lang="en-US">
                <a:solidFill>
                  <a:srgbClr val="000000"/>
                </a:solidFill>
                <a:latin typeface="LMMono9-Regular-Identity-H"/>
              </a:endParaRPr>
            </a:p>
            <a:p>
              <a:pPr marL="342900" lvl="0" indent="-342900">
                <a:buFontTx/>
                <a:buAutoNum type="arabicPlain" startAt="28"/>
              </a:pPr>
              <a:r>
                <a:rPr lang="en-US">
                  <a:solidFill>
                    <a:srgbClr val="000000"/>
                  </a:solidFill>
                  <a:latin typeface="LMMono9-Regular-Identity-H"/>
                </a:rPr>
                <a:t>}</a:t>
              </a:r>
              <a:endParaRPr lang="en-US">
                <a:solidFill>
                  <a:srgbClr val="000000"/>
                </a:solidFill>
                <a:latin typeface="LMMono9-Regular-Identity-H"/>
              </a:endParaRPr>
            </a:p>
            <a:p>
              <a:pPr lvl="0"/>
              <a:endParaRPr lang="en-US" sz="2000" dirty="0">
                <a:solidFill>
                  <a:prstClr val="black"/>
                </a:solidFill>
                <a:latin typeface="LMMono10-Regular-Identity-H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834683" y="2796072"/>
            <a:ext cx="4642339" cy="1410168"/>
          </a:xfrm>
          <a:prstGeom prst="rect">
            <a:avLst/>
          </a:prstGeom>
          <a:solidFill>
            <a:srgbClr val="E5E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 </a:t>
            </a:r>
            <a:r>
              <a:rPr lang="zh-CN" altLang="en-US" dirty="0"/>
              <a:t>嵌套结构和应用实例</a:t>
            </a:r>
            <a:endParaRPr 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219974" y="1175644"/>
            <a:ext cx="8707895" cy="5268210"/>
            <a:chOff x="219974" y="2044324"/>
            <a:chExt cx="8707895" cy="5268210"/>
          </a:xfrm>
        </p:grpSpPr>
        <p:sp>
          <p:nvSpPr>
            <p:cNvPr id="11" name="矩形: 圆顶角 10"/>
            <p:cNvSpPr/>
            <p:nvPr/>
          </p:nvSpPr>
          <p:spPr>
            <a:xfrm>
              <a:off x="219974" y="2044324"/>
              <a:ext cx="8704052" cy="466896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zh-CN" altLang="en-US" sz="2000">
                  <a:solidFill>
                    <a:prstClr val="white"/>
                  </a:solidFill>
                </a:rPr>
                <a:t>代码清单</a:t>
              </a:r>
              <a:r>
                <a:rPr lang="en-US" altLang="zh-CN" sz="2000">
                  <a:solidFill>
                    <a:prstClr val="white"/>
                  </a:solidFill>
                </a:rPr>
                <a:t>3.10</a:t>
              </a:r>
              <a:r>
                <a:rPr lang="zh-CN" altLang="en-US" sz="2000">
                  <a:solidFill>
                    <a:prstClr val="white"/>
                  </a:solidFill>
                </a:rPr>
                <a:t>，例</a:t>
              </a:r>
              <a:r>
                <a:rPr lang="en-US" altLang="zh-CN" sz="2000">
                  <a:solidFill>
                    <a:prstClr val="white"/>
                  </a:solidFill>
                </a:rPr>
                <a:t>3.8</a:t>
              </a:r>
              <a:r>
                <a:rPr lang="zh-CN" altLang="en-US" sz="2000">
                  <a:solidFill>
                    <a:prstClr val="white"/>
                  </a:solidFill>
                </a:rPr>
                <a:t>：</a:t>
              </a:r>
              <a:endParaRPr lang="zh-CN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12" name="矩形: 圆角 17"/>
            <p:cNvSpPr/>
            <p:nvPr/>
          </p:nvSpPr>
          <p:spPr>
            <a:xfrm>
              <a:off x="223817" y="2511220"/>
              <a:ext cx="8704052" cy="4801314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 anchorCtr="0">
              <a:spAutoFit/>
            </a:bodyPr>
            <a:lstStyle/>
            <a:p>
              <a:pPr lvl="0"/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1 	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main() {</a:t>
              </a:r>
              <a:endParaRPr lang="en-US" dirty="0">
                <a:solidFill>
                  <a:srgbClr val="000000"/>
                </a:solidFill>
                <a:latin typeface="LMMono9-Regular-Identity-H"/>
              </a:endParaRPr>
            </a:p>
            <a:p>
              <a:pPr lvl="0"/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2 		</a:t>
              </a:r>
              <a:r>
                <a:rPr lang="en-US" dirty="0" err="1">
                  <a:solidFill>
                    <a:srgbClr val="000000"/>
                  </a:solidFill>
                  <a:latin typeface="LMMono9-Regular-Identity-H"/>
                </a:rPr>
                <a:t>srand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(time(0));</a:t>
              </a:r>
              <a:endParaRPr lang="en-US" dirty="0">
                <a:solidFill>
                  <a:srgbClr val="000000"/>
                </a:solidFill>
                <a:latin typeface="LMMono9-Regular-Identity-H"/>
              </a:endParaRPr>
            </a:p>
            <a:p>
              <a:pPr lvl="0"/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3 		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while 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(1) {</a:t>
              </a:r>
              <a:endParaRPr lang="en-US" dirty="0">
                <a:solidFill>
                  <a:srgbClr val="000000"/>
                </a:solidFill>
                <a:latin typeface="LMMono9-Regular-Identity-H"/>
              </a:endParaRPr>
            </a:p>
            <a:p>
              <a:pPr lvl="0"/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4 			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computer, you;</a:t>
              </a:r>
              <a:endParaRPr lang="en-US" dirty="0">
                <a:solidFill>
                  <a:srgbClr val="000000"/>
                </a:solidFill>
                <a:latin typeface="LMMono9-Regular-Identity-H"/>
              </a:endParaRPr>
            </a:p>
            <a:p>
              <a:pPr lvl="0"/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5 			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do 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{</a:t>
              </a:r>
              <a:endParaRPr lang="en-US" dirty="0">
                <a:solidFill>
                  <a:srgbClr val="000000"/>
                </a:solidFill>
                <a:latin typeface="LMMono9-Regular-Identity-H"/>
              </a:endParaRPr>
            </a:p>
            <a:p>
              <a:pPr lvl="0"/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6 				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computer = rand() % 3;</a:t>
              </a:r>
              <a:endParaRPr lang="en-US" dirty="0">
                <a:solidFill>
                  <a:srgbClr val="000000"/>
                </a:solidFill>
                <a:latin typeface="LMMono9-Regular-Identity-H"/>
              </a:endParaRPr>
            </a:p>
            <a:p>
              <a:pPr lvl="0"/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7 				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do 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{</a:t>
              </a:r>
              <a:endParaRPr lang="en-US" dirty="0">
                <a:solidFill>
                  <a:srgbClr val="000000"/>
                </a:solidFill>
                <a:latin typeface="LMMono9-Regular-Identity-H"/>
              </a:endParaRPr>
            </a:p>
            <a:p>
              <a:pPr lvl="0"/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8 					</a:t>
              </a:r>
              <a:r>
                <a:rPr lang="en-US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dirty="0">
                  <a:solidFill>
                    <a:srgbClr val="C08040"/>
                  </a:solidFill>
                  <a:latin typeface="LMMono9-Regular-Identity-H"/>
                </a:rPr>
                <a:t>"</a:t>
              </a:r>
              <a:r>
                <a:rPr lang="zh-CN" altLang="en-US" dirty="0">
                  <a:solidFill>
                    <a:srgbClr val="C0804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请出手</a:t>
              </a:r>
              <a:r>
                <a:rPr lang="en-US" altLang="zh-CN" dirty="0">
                  <a:solidFill>
                    <a:srgbClr val="C08040"/>
                  </a:solidFill>
                  <a:latin typeface="LMMono9-Regular-Identity-H"/>
                  <a:ea typeface="仿宋" panose="02010609060101010101" pitchFamily="49" charset="-122"/>
                </a:rPr>
                <a:t>, 0(</a:t>
              </a:r>
              <a:r>
                <a:rPr lang="zh-CN" altLang="en-US" dirty="0">
                  <a:solidFill>
                    <a:srgbClr val="C0804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石头</a:t>
              </a:r>
              <a:r>
                <a:rPr lang="en-US" altLang="zh-CN" dirty="0">
                  <a:solidFill>
                    <a:srgbClr val="C08040"/>
                  </a:solidFill>
                  <a:latin typeface="LMMono9-Regular-Identity-H"/>
                  <a:ea typeface="仿宋" panose="02010609060101010101" pitchFamily="49" charset="-122"/>
                </a:rPr>
                <a:t>), 1(</a:t>
              </a:r>
              <a:r>
                <a:rPr lang="zh-CN" altLang="en-US" dirty="0">
                  <a:solidFill>
                    <a:srgbClr val="C0804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剪刀</a:t>
              </a:r>
              <a:r>
                <a:rPr lang="en-US" altLang="zh-CN" dirty="0">
                  <a:solidFill>
                    <a:srgbClr val="C08040"/>
                  </a:solidFill>
                  <a:latin typeface="LMMono9-Regular-Identity-H"/>
                  <a:ea typeface="仿宋" panose="02010609060101010101" pitchFamily="49" charset="-122"/>
                </a:rPr>
                <a:t>), 2(</a:t>
              </a:r>
              <a:r>
                <a:rPr lang="zh-CN" altLang="en-US" dirty="0">
                  <a:solidFill>
                    <a:srgbClr val="C0804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布</a:t>
              </a:r>
              <a:r>
                <a:rPr lang="en-US" altLang="zh-CN" dirty="0">
                  <a:solidFill>
                    <a:srgbClr val="C08040"/>
                  </a:solidFill>
                  <a:latin typeface="LMMono9-Regular-Identity-H"/>
                  <a:ea typeface="仿宋" panose="02010609060101010101" pitchFamily="49" charset="-122"/>
                </a:rPr>
                <a:t>)</a:t>
              </a:r>
              <a:r>
                <a:rPr lang="zh-CN" altLang="en-US" dirty="0">
                  <a:solidFill>
                    <a:srgbClr val="C0804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：</a:t>
              </a:r>
              <a:r>
                <a:rPr lang="en-US" altLang="zh-CN" dirty="0">
                  <a:solidFill>
                    <a:srgbClr val="C08040"/>
                  </a:solidFill>
                  <a:latin typeface="LMMono9-Regular-Identity-H"/>
                  <a:ea typeface="仿宋" panose="02010609060101010101" pitchFamily="49" charset="-122"/>
                </a:rPr>
                <a:t>"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  <a:ea typeface="仿宋" panose="02010609060101010101" pitchFamily="49" charset="-122"/>
                </a:rPr>
                <a:t>;</a:t>
              </a:r>
              <a:endParaRPr lang="en-US" altLang="zh-CN" dirty="0">
                <a:solidFill>
                  <a:srgbClr val="000000"/>
                </a:solidFill>
                <a:latin typeface="LMMono9-Regular-Identity-H"/>
                <a:ea typeface="仿宋" panose="02010609060101010101" pitchFamily="49" charset="-122"/>
              </a:endParaRPr>
            </a:p>
            <a:p>
              <a:pPr lvl="0"/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9 					</a:t>
              </a:r>
              <a:r>
                <a:rPr lang="en-US" dirty="0" err="1">
                  <a:solidFill>
                    <a:srgbClr val="000000"/>
                  </a:solidFill>
                  <a:latin typeface="LMMono9-Regular-Identity-H"/>
                </a:rPr>
                <a:t>cin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 &gt;&gt; you;</a:t>
              </a:r>
              <a:endParaRPr lang="en-US" dirty="0">
                <a:solidFill>
                  <a:srgbClr val="000000"/>
                </a:solidFill>
                <a:latin typeface="LMMono9-Regular-Identity-H"/>
              </a:endParaRPr>
            </a:p>
            <a:p>
              <a:pPr lvl="0"/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10 				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} 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while 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(you &lt; 0 || you &gt; 2);</a:t>
              </a:r>
              <a:r>
                <a:rPr lang="en-US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如果输入有误，从新输入</a:t>
              </a:r>
              <a:endPara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lvl="0"/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11 				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switch 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(you - computer) {</a:t>
              </a:r>
              <a:endParaRPr lang="en-US" dirty="0">
                <a:solidFill>
                  <a:srgbClr val="000000"/>
                </a:solidFill>
                <a:latin typeface="LMMono9-Regular-Identity-H"/>
              </a:endParaRPr>
            </a:p>
            <a:p>
              <a:pPr lvl="0"/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12 				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case 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0:</a:t>
              </a:r>
              <a:endParaRPr lang="en-US" dirty="0">
                <a:solidFill>
                  <a:srgbClr val="000000"/>
                </a:solidFill>
                <a:latin typeface="LMMono9-Regular-Identity-H"/>
              </a:endParaRPr>
            </a:p>
            <a:p>
              <a:pPr lvl="0"/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13 					</a:t>
              </a:r>
              <a:r>
                <a:rPr lang="en-US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dirty="0">
                  <a:solidFill>
                    <a:srgbClr val="C08040"/>
                  </a:solidFill>
                  <a:latin typeface="LMMono9-Regular-Identity-H"/>
                </a:rPr>
                <a:t>"</a:t>
              </a:r>
              <a:r>
                <a:rPr lang="zh-CN" altLang="en-US" dirty="0">
                  <a:solidFill>
                    <a:srgbClr val="C0804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平手</a:t>
              </a:r>
              <a:r>
                <a:rPr lang="en-US" altLang="zh-CN" dirty="0">
                  <a:solidFill>
                    <a:srgbClr val="C08040"/>
                  </a:solidFill>
                  <a:latin typeface="LMMono9-Regular-Identity-H"/>
                  <a:ea typeface="仿宋" panose="02010609060101010101" pitchFamily="49" charset="-122"/>
                </a:rPr>
                <a:t>" 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  <a:ea typeface="仿宋" panose="02010609060101010101" pitchFamily="49" charset="-122"/>
                </a:rPr>
                <a:t>&lt;&lt; </a:t>
              </a:r>
              <a:r>
                <a:rPr lang="en-US" dirty="0" err="1">
                  <a:solidFill>
                    <a:srgbClr val="000000"/>
                  </a:solidFill>
                  <a:latin typeface="LMMono9-Regular-Identity-H"/>
                  <a:ea typeface="仿宋" panose="02010609060101010101" pitchFamily="49" charset="-122"/>
                </a:rPr>
                <a:t>endl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  <a:ea typeface="仿宋" panose="02010609060101010101" pitchFamily="49" charset="-122"/>
                </a:rPr>
                <a:t>;</a:t>
              </a:r>
              <a:endParaRPr lang="en-US" dirty="0">
                <a:solidFill>
                  <a:srgbClr val="000000"/>
                </a:solidFill>
                <a:latin typeface="LMMono9-Regular-Identity-H"/>
                <a:ea typeface="仿宋" panose="02010609060101010101" pitchFamily="49" charset="-122"/>
              </a:endParaRPr>
            </a:p>
            <a:p>
              <a:pPr lvl="0"/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14 					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break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endParaRPr lang="en-US" dirty="0">
                <a:solidFill>
                  <a:srgbClr val="000000"/>
                </a:solidFill>
                <a:latin typeface="LMMono9-Regular-Identity-H"/>
              </a:endParaRPr>
            </a:p>
            <a:p>
              <a:pPr lvl="0"/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15 				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case 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1: 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case 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-2:</a:t>
              </a:r>
              <a:endParaRPr lang="en-US" dirty="0">
                <a:solidFill>
                  <a:srgbClr val="000000"/>
                </a:solidFill>
                <a:latin typeface="LMMono9-Regular-Identity-H"/>
              </a:endParaRPr>
            </a:p>
            <a:p>
              <a:pPr lvl="0"/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16 					</a:t>
              </a:r>
              <a:r>
                <a:rPr lang="en-US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dirty="0">
                  <a:solidFill>
                    <a:srgbClr val="C08040"/>
                  </a:solidFill>
                  <a:latin typeface="LMMono9-Regular-Identity-H"/>
                </a:rPr>
                <a:t>"</a:t>
              </a:r>
              <a:r>
                <a:rPr lang="zh-CN" altLang="en-US" dirty="0">
                  <a:solidFill>
                    <a:srgbClr val="C0804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你输了</a:t>
              </a:r>
              <a:r>
                <a:rPr lang="en-US" altLang="zh-CN" dirty="0">
                  <a:solidFill>
                    <a:srgbClr val="C08040"/>
                  </a:solidFill>
                  <a:latin typeface="LMMono9-Regular-Identity-H"/>
                  <a:ea typeface="仿宋" panose="02010609060101010101" pitchFamily="49" charset="-122"/>
                </a:rPr>
                <a:t>!" 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  <a:ea typeface="仿宋" panose="02010609060101010101" pitchFamily="49" charset="-122"/>
                </a:rPr>
                <a:t>&lt;&lt; </a:t>
              </a:r>
              <a:r>
                <a:rPr lang="en-US" dirty="0" err="1">
                  <a:solidFill>
                    <a:srgbClr val="000000"/>
                  </a:solidFill>
                  <a:latin typeface="LMMono9-Regular-Identity-H"/>
                  <a:ea typeface="仿宋" panose="02010609060101010101" pitchFamily="49" charset="-122"/>
                </a:rPr>
                <a:t>endl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  <a:ea typeface="仿宋" panose="02010609060101010101" pitchFamily="49" charset="-122"/>
                </a:rPr>
                <a:t>;</a:t>
              </a:r>
              <a:endParaRPr lang="en-US" dirty="0">
                <a:solidFill>
                  <a:srgbClr val="000000"/>
                </a:solidFill>
                <a:latin typeface="LMMono9-Regular-Identity-H"/>
                <a:ea typeface="仿宋" panose="02010609060101010101" pitchFamily="49" charset="-122"/>
              </a:endParaRPr>
            </a:p>
            <a:p>
              <a:pPr lvl="0"/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17 					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break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endParaRPr lang="en-US" sz="2000" dirty="0">
                <a:solidFill>
                  <a:prstClr val="black"/>
                </a:solidFill>
                <a:latin typeface="LMMono10-Regular-Identity-H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788940" y="3315287"/>
            <a:ext cx="5784168" cy="1158872"/>
            <a:chOff x="1788940" y="3315287"/>
            <a:chExt cx="5784168" cy="1158872"/>
          </a:xfrm>
        </p:grpSpPr>
        <p:sp>
          <p:nvSpPr>
            <p:cNvPr id="3" name="文本框 2"/>
            <p:cNvSpPr txBox="1"/>
            <p:nvPr/>
          </p:nvSpPr>
          <p:spPr>
            <a:xfrm>
              <a:off x="1899137" y="3315287"/>
              <a:ext cx="4609515" cy="307777"/>
            </a:xfrm>
            <a:prstGeom prst="rect">
              <a:avLst/>
            </a:prstGeom>
            <a:solidFill>
              <a:srgbClr val="E5EFE5"/>
            </a:solidFill>
          </p:spPr>
          <p:txBody>
            <a:bodyPr wrap="square" rtlCol="0">
              <a:spAutoFit/>
            </a:bodyPr>
            <a:lstStyle/>
            <a:p>
              <a:endParaRPr lang="en-US" sz="1400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788940" y="4166382"/>
              <a:ext cx="5784168" cy="307777"/>
            </a:xfrm>
            <a:prstGeom prst="rect">
              <a:avLst/>
            </a:prstGeom>
            <a:solidFill>
              <a:srgbClr val="E5EFE5"/>
            </a:solidFill>
          </p:spPr>
          <p:txBody>
            <a:bodyPr wrap="square" rtlCol="0">
              <a:spAutoFit/>
            </a:bodyPr>
            <a:lstStyle/>
            <a:p>
              <a:endParaRPr lang="en-US" sz="1400" dirty="0"/>
            </a:p>
          </p:txBody>
        </p:sp>
      </p:grpSp>
      <p:sp>
        <p:nvSpPr>
          <p:cNvPr id="6" name="矩形 5"/>
          <p:cNvSpPr/>
          <p:nvPr/>
        </p:nvSpPr>
        <p:spPr>
          <a:xfrm>
            <a:off x="1153550" y="2256811"/>
            <a:ext cx="1777219" cy="319703"/>
          </a:xfrm>
          <a:prstGeom prst="rect">
            <a:avLst/>
          </a:prstGeom>
          <a:solidFill>
            <a:srgbClr val="E5E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 </a:t>
            </a:r>
            <a:r>
              <a:rPr lang="zh-CN" altLang="en-US" dirty="0"/>
              <a:t>嵌套结构和应用实例</a:t>
            </a:r>
            <a:endParaRPr 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219974" y="1175644"/>
            <a:ext cx="8707895" cy="3913994"/>
            <a:chOff x="219974" y="2044324"/>
            <a:chExt cx="8707895" cy="3913994"/>
          </a:xfrm>
        </p:grpSpPr>
        <p:sp>
          <p:nvSpPr>
            <p:cNvPr id="11" name="矩形: 圆顶角 10"/>
            <p:cNvSpPr/>
            <p:nvPr/>
          </p:nvSpPr>
          <p:spPr>
            <a:xfrm>
              <a:off x="219974" y="2044324"/>
              <a:ext cx="8704052" cy="466896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zh-CN" altLang="en-US" sz="2000">
                  <a:solidFill>
                    <a:prstClr val="white"/>
                  </a:solidFill>
                </a:rPr>
                <a:t>代码清单</a:t>
              </a:r>
              <a:r>
                <a:rPr lang="en-US" altLang="zh-CN" sz="2000">
                  <a:solidFill>
                    <a:prstClr val="white"/>
                  </a:solidFill>
                </a:rPr>
                <a:t>3.10</a:t>
              </a:r>
              <a:r>
                <a:rPr lang="zh-CN" altLang="en-US" sz="2000">
                  <a:solidFill>
                    <a:prstClr val="white"/>
                  </a:solidFill>
                </a:rPr>
                <a:t>，例</a:t>
              </a:r>
              <a:r>
                <a:rPr lang="en-US" altLang="zh-CN" sz="2000">
                  <a:solidFill>
                    <a:prstClr val="white"/>
                  </a:solidFill>
                </a:rPr>
                <a:t>3.8</a:t>
              </a:r>
              <a:r>
                <a:rPr lang="zh-CN" altLang="en-US" sz="2000">
                  <a:solidFill>
                    <a:prstClr val="white"/>
                  </a:solidFill>
                </a:rPr>
                <a:t>：</a:t>
              </a:r>
              <a:endParaRPr lang="zh-CN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12" name="矩形: 圆角 17"/>
            <p:cNvSpPr/>
            <p:nvPr/>
          </p:nvSpPr>
          <p:spPr>
            <a:xfrm>
              <a:off x="223817" y="2511220"/>
              <a:ext cx="8704052" cy="3447098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 anchorCtr="0">
              <a:spAutoFit/>
            </a:bodyPr>
            <a:lstStyle/>
            <a:p>
              <a:pPr lvl="0"/>
              <a:r>
                <a:rPr lang="en-US">
                  <a:solidFill>
                    <a:srgbClr val="000000"/>
                  </a:solidFill>
                  <a:latin typeface="LMSans9-Regular-Identity-H"/>
                </a:rPr>
                <a:t>18 				</a:t>
              </a:r>
              <a:r>
                <a:rPr lang="en-US">
                  <a:solidFill>
                    <a:srgbClr val="0000FF"/>
                  </a:solidFill>
                  <a:latin typeface="LMMono9-Regular-Identity-H"/>
                </a:rPr>
                <a:t>case </a:t>
              </a:r>
              <a:r>
                <a:rPr lang="en-US">
                  <a:solidFill>
                    <a:srgbClr val="000000"/>
                  </a:solidFill>
                  <a:latin typeface="LMMono9-Regular-Identity-H"/>
                </a:rPr>
                <a:t>-1: </a:t>
              </a:r>
              <a:r>
                <a:rPr lang="en-US">
                  <a:solidFill>
                    <a:srgbClr val="0000FF"/>
                  </a:solidFill>
                  <a:latin typeface="LMMono9-Regular-Identity-H"/>
                </a:rPr>
                <a:t>case </a:t>
              </a:r>
              <a:r>
                <a:rPr lang="en-US">
                  <a:solidFill>
                    <a:srgbClr val="000000"/>
                  </a:solidFill>
                  <a:latin typeface="LMMono9-Regular-Identity-H"/>
                </a:rPr>
                <a:t>2:</a:t>
              </a:r>
              <a:endParaRPr lang="en-US">
                <a:solidFill>
                  <a:srgbClr val="000000"/>
                </a:solidFill>
                <a:latin typeface="LMMono9-Regular-Identity-H"/>
              </a:endParaRPr>
            </a:p>
            <a:p>
              <a:pPr lvl="0"/>
              <a:r>
                <a:rPr lang="en-US">
                  <a:solidFill>
                    <a:srgbClr val="000000"/>
                  </a:solidFill>
                  <a:latin typeface="LMSans9-Regular-Identity-H"/>
                </a:rPr>
                <a:t>19 					</a:t>
              </a:r>
              <a:r>
                <a:rPr lang="en-US">
                  <a:solidFill>
                    <a:srgbClr val="000000"/>
                  </a:solidFill>
                  <a:latin typeface="LMMono9-Regular-Identity-H"/>
                </a:rPr>
                <a:t>cout &lt;&lt; </a:t>
              </a:r>
              <a:r>
                <a:rPr lang="en-US">
                  <a:solidFill>
                    <a:srgbClr val="C08040"/>
                  </a:solidFill>
                  <a:latin typeface="LMMono9-Regular-Identity-H"/>
                </a:rPr>
                <a:t>"</a:t>
              </a:r>
              <a:r>
                <a:rPr lang="zh-CN" altLang="en-US">
                  <a:solidFill>
                    <a:srgbClr val="C0804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你赢了</a:t>
              </a:r>
              <a:r>
                <a:rPr lang="en-US" altLang="zh-CN">
                  <a:solidFill>
                    <a:srgbClr val="C08040"/>
                  </a:solidFill>
                  <a:latin typeface="LMMono9-Regular-Identity-H"/>
                  <a:ea typeface="仿宋" panose="02010609060101010101" pitchFamily="49" charset="-122"/>
                </a:rPr>
                <a:t>!" </a:t>
              </a:r>
              <a:r>
                <a:rPr lang="en-US" altLang="zh-CN">
                  <a:solidFill>
                    <a:srgbClr val="000000"/>
                  </a:solidFill>
                  <a:latin typeface="LMMono9-Regular-Identity-H"/>
                  <a:ea typeface="仿宋" panose="02010609060101010101" pitchFamily="49" charset="-122"/>
                </a:rPr>
                <a:t>&lt;&lt; </a:t>
              </a:r>
              <a:r>
                <a:rPr lang="en-US">
                  <a:solidFill>
                    <a:srgbClr val="000000"/>
                  </a:solidFill>
                  <a:latin typeface="LMMono9-Regular-Identity-H"/>
                  <a:ea typeface="仿宋" panose="02010609060101010101" pitchFamily="49" charset="-122"/>
                </a:rPr>
                <a:t>endl;</a:t>
              </a:r>
              <a:endParaRPr lang="en-US">
                <a:solidFill>
                  <a:srgbClr val="000000"/>
                </a:solidFill>
                <a:latin typeface="LMMono9-Regular-Identity-H"/>
                <a:ea typeface="仿宋" panose="02010609060101010101" pitchFamily="49" charset="-122"/>
              </a:endParaRPr>
            </a:p>
            <a:p>
              <a:pPr lvl="0"/>
              <a:r>
                <a:rPr lang="en-US">
                  <a:solidFill>
                    <a:srgbClr val="000000"/>
                  </a:solidFill>
                  <a:latin typeface="LMSans9-Regular-Identity-H"/>
                </a:rPr>
                <a:t>20 				</a:t>
              </a:r>
              <a:r>
                <a:rPr lang="en-US">
                  <a:solidFill>
                    <a:srgbClr val="000000"/>
                  </a:solidFill>
                  <a:latin typeface="LMMono9-Regular-Identity-H"/>
                </a:rPr>
                <a:t>}</a:t>
              </a:r>
              <a:endParaRPr lang="en-US">
                <a:solidFill>
                  <a:srgbClr val="000000"/>
                </a:solidFill>
                <a:latin typeface="LMMono9-Regular-Identity-H"/>
              </a:endParaRPr>
            </a:p>
            <a:p>
              <a:pPr lvl="0"/>
              <a:r>
                <a:rPr lang="en-US">
                  <a:solidFill>
                    <a:srgbClr val="000000"/>
                  </a:solidFill>
                  <a:latin typeface="LMSans9-Regular-Identity-H"/>
                </a:rPr>
                <a:t>21 			</a:t>
              </a:r>
              <a:r>
                <a:rPr lang="en-US">
                  <a:solidFill>
                    <a:srgbClr val="000000"/>
                  </a:solidFill>
                  <a:latin typeface="LMMono9-Regular-Identity-H"/>
                </a:rPr>
                <a:t>} </a:t>
              </a:r>
              <a:r>
                <a:rPr lang="en-US">
                  <a:solidFill>
                    <a:srgbClr val="0000FF"/>
                  </a:solidFill>
                  <a:latin typeface="LMMono9-Regular-Identity-H"/>
                </a:rPr>
                <a:t>while </a:t>
              </a:r>
              <a:r>
                <a:rPr lang="en-US">
                  <a:solidFill>
                    <a:srgbClr val="000000"/>
                  </a:solidFill>
                  <a:latin typeface="LMMono9-Regular-Identity-H"/>
                </a:rPr>
                <a:t>(computer == you);</a:t>
              </a:r>
              <a:r>
                <a:rPr lang="en-US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双方出法相同，继续出</a:t>
              </a:r>
              <a:endPara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lvl="0"/>
              <a:r>
                <a:rPr lang="en-US">
                  <a:solidFill>
                    <a:srgbClr val="000000"/>
                  </a:solidFill>
                  <a:latin typeface="LMSans9-Regular-Identity-H"/>
                </a:rPr>
                <a:t>22 			</a:t>
              </a:r>
              <a:r>
                <a:rPr lang="en-US">
                  <a:solidFill>
                    <a:srgbClr val="000000"/>
                  </a:solidFill>
                  <a:latin typeface="LMMono9-Regular-Identity-H"/>
                </a:rPr>
                <a:t>cout &lt;&lt; </a:t>
              </a:r>
              <a:r>
                <a:rPr lang="en-US">
                  <a:solidFill>
                    <a:srgbClr val="C08040"/>
                  </a:solidFill>
                  <a:latin typeface="LMMono9-Regular-Identity-H"/>
                </a:rPr>
                <a:t>"</a:t>
              </a:r>
              <a:r>
                <a:rPr lang="zh-CN" altLang="en-US">
                  <a:solidFill>
                    <a:srgbClr val="C0804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还要玩吗？</a:t>
              </a:r>
              <a:r>
                <a:rPr lang="en-US">
                  <a:solidFill>
                    <a:srgbClr val="C08040"/>
                  </a:solidFill>
                  <a:latin typeface="LMMono9-Regular-Identity-H"/>
                  <a:ea typeface="仿宋" panose="02010609060101010101" pitchFamily="49" charset="-122"/>
                </a:rPr>
                <a:t>Y/N:"</a:t>
              </a:r>
              <a:r>
                <a:rPr lang="en-US">
                  <a:solidFill>
                    <a:srgbClr val="000000"/>
                  </a:solidFill>
                  <a:latin typeface="LMMono9-Regular-Identity-H"/>
                  <a:ea typeface="仿宋" panose="02010609060101010101" pitchFamily="49" charset="-122"/>
                </a:rPr>
                <a:t>;</a:t>
              </a:r>
              <a:endParaRPr lang="en-US">
                <a:solidFill>
                  <a:srgbClr val="000000"/>
                </a:solidFill>
                <a:latin typeface="LMMono9-Regular-Identity-H"/>
                <a:ea typeface="仿宋" panose="02010609060101010101" pitchFamily="49" charset="-122"/>
              </a:endParaRPr>
            </a:p>
            <a:p>
              <a:pPr lvl="0"/>
              <a:r>
                <a:rPr lang="en-US">
                  <a:solidFill>
                    <a:srgbClr val="000000"/>
                  </a:solidFill>
                  <a:latin typeface="LMSans9-Regular-Identity-H"/>
                </a:rPr>
                <a:t>23 			</a:t>
              </a:r>
              <a:r>
                <a:rPr lang="en-US">
                  <a:solidFill>
                    <a:srgbClr val="0000FF"/>
                  </a:solidFill>
                  <a:latin typeface="LMMono9-Regular-Identity-H"/>
                </a:rPr>
                <a:t>char </a:t>
              </a:r>
              <a:r>
                <a:rPr lang="en-US">
                  <a:solidFill>
                    <a:srgbClr val="000000"/>
                  </a:solidFill>
                  <a:latin typeface="LMMono9-Regular-Identity-H"/>
                </a:rPr>
                <a:t>play;</a:t>
              </a:r>
              <a:endParaRPr lang="en-US">
                <a:solidFill>
                  <a:srgbClr val="000000"/>
                </a:solidFill>
                <a:latin typeface="LMMono9-Regular-Identity-H"/>
              </a:endParaRPr>
            </a:p>
            <a:p>
              <a:pPr lvl="0"/>
              <a:r>
                <a:rPr lang="en-US">
                  <a:solidFill>
                    <a:srgbClr val="000000"/>
                  </a:solidFill>
                  <a:latin typeface="LMSans9-Regular-Identity-H"/>
                </a:rPr>
                <a:t>24 			</a:t>
              </a:r>
              <a:r>
                <a:rPr lang="en-US">
                  <a:solidFill>
                    <a:srgbClr val="000000"/>
                  </a:solidFill>
                  <a:latin typeface="LMMono9-Regular-Identity-H"/>
                </a:rPr>
                <a:t>cin &gt;&gt; play;</a:t>
              </a:r>
              <a:endParaRPr lang="en-US">
                <a:solidFill>
                  <a:srgbClr val="000000"/>
                </a:solidFill>
                <a:latin typeface="LMMono9-Regular-Identity-H"/>
              </a:endParaRPr>
            </a:p>
            <a:p>
              <a:pPr lvl="0"/>
              <a:r>
                <a:rPr lang="en-US">
                  <a:solidFill>
                    <a:srgbClr val="000000"/>
                  </a:solidFill>
                  <a:latin typeface="LMSans9-Regular-Identity-H"/>
                </a:rPr>
                <a:t>25 			</a:t>
              </a:r>
              <a:r>
                <a:rPr lang="en-US">
                  <a:solidFill>
                    <a:srgbClr val="0000FF"/>
                  </a:solidFill>
                  <a:latin typeface="LMMono9-Regular-Identity-H"/>
                </a:rPr>
                <a:t>if </a:t>
              </a:r>
              <a:r>
                <a:rPr lang="en-US">
                  <a:solidFill>
                    <a:srgbClr val="000000"/>
                  </a:solidFill>
                  <a:latin typeface="LMMono9-Regular-Identity-H"/>
                </a:rPr>
                <a:t>(play == </a:t>
              </a:r>
              <a:r>
                <a:rPr lang="en-US">
                  <a:solidFill>
                    <a:srgbClr val="C08040"/>
                  </a:solidFill>
                  <a:latin typeface="LMMono9-Regular-Identity-H"/>
                </a:rPr>
                <a:t>'N' </a:t>
              </a:r>
              <a:r>
                <a:rPr lang="en-US">
                  <a:solidFill>
                    <a:srgbClr val="000000"/>
                  </a:solidFill>
                  <a:latin typeface="LMMono9-Regular-Identity-H"/>
                </a:rPr>
                <a:t>|| play == </a:t>
              </a:r>
              <a:r>
                <a:rPr lang="en-US">
                  <a:solidFill>
                    <a:srgbClr val="C08040"/>
                  </a:solidFill>
                  <a:latin typeface="LMMono9-Regular-Identity-H"/>
                </a:rPr>
                <a:t>'n'</a:t>
              </a:r>
              <a:r>
                <a:rPr lang="en-US">
                  <a:solidFill>
                    <a:srgbClr val="000000"/>
                  </a:solidFill>
                  <a:latin typeface="LMMono9-Regular-Identity-H"/>
                </a:rPr>
                <a:t>) </a:t>
              </a:r>
              <a:r>
                <a:rPr lang="en-US">
                  <a:solidFill>
                    <a:srgbClr val="0000FF"/>
                  </a:solidFill>
                  <a:latin typeface="LMMono9-Regular-Identity-H"/>
                </a:rPr>
                <a:t>break</a:t>
              </a:r>
              <a:r>
                <a:rPr lang="en-US">
                  <a:solidFill>
                    <a:srgbClr val="000000"/>
                  </a:solidFill>
                  <a:latin typeface="LMMono9-Regular-Identity-H"/>
                </a:rPr>
                <a:t>;</a:t>
              </a:r>
              <a:endParaRPr lang="en-US">
                <a:solidFill>
                  <a:srgbClr val="000000"/>
                </a:solidFill>
                <a:latin typeface="LMMono9-Regular-Identity-H"/>
              </a:endParaRPr>
            </a:p>
            <a:p>
              <a:pPr lvl="0"/>
              <a:r>
                <a:rPr lang="en-US">
                  <a:solidFill>
                    <a:srgbClr val="000000"/>
                  </a:solidFill>
                  <a:latin typeface="LMSans9-Regular-Identity-H"/>
                </a:rPr>
                <a:t>26 		</a:t>
              </a:r>
              <a:r>
                <a:rPr lang="en-US">
                  <a:solidFill>
                    <a:srgbClr val="000000"/>
                  </a:solidFill>
                  <a:latin typeface="LMMono9-Regular-Identity-H"/>
                </a:rPr>
                <a:t>}</a:t>
              </a:r>
              <a:endParaRPr lang="en-US">
                <a:solidFill>
                  <a:srgbClr val="000000"/>
                </a:solidFill>
                <a:latin typeface="LMMono9-Regular-Identity-H"/>
              </a:endParaRPr>
            </a:p>
            <a:p>
              <a:pPr lvl="0"/>
              <a:r>
                <a:rPr lang="en-US">
                  <a:solidFill>
                    <a:srgbClr val="000000"/>
                  </a:solidFill>
                  <a:latin typeface="LMSans9-Regular-Identity-H"/>
                </a:rPr>
                <a:t>27 		</a:t>
              </a:r>
              <a:r>
                <a:rPr lang="en-US">
                  <a:solidFill>
                    <a:srgbClr val="0000FF"/>
                  </a:solidFill>
                  <a:latin typeface="LMMono9-Regular-Identity-H"/>
                </a:rPr>
                <a:t>return </a:t>
              </a:r>
              <a:r>
                <a:rPr lang="en-US">
                  <a:solidFill>
                    <a:srgbClr val="000000"/>
                  </a:solidFill>
                  <a:latin typeface="LMMono9-Regular-Identity-H"/>
                </a:rPr>
                <a:t>0;</a:t>
              </a:r>
              <a:endParaRPr lang="en-US">
                <a:solidFill>
                  <a:srgbClr val="000000"/>
                </a:solidFill>
                <a:latin typeface="LMMono9-Regular-Identity-H"/>
              </a:endParaRPr>
            </a:p>
            <a:p>
              <a:pPr marL="342900" lvl="0" indent="-342900">
                <a:buFontTx/>
                <a:buAutoNum type="arabicPlain" startAt="28"/>
              </a:pPr>
              <a:r>
                <a:rPr lang="en-US">
                  <a:solidFill>
                    <a:srgbClr val="000000"/>
                  </a:solidFill>
                  <a:latin typeface="LMMono9-Regular-Identity-H"/>
                </a:rPr>
                <a:t>}</a:t>
              </a:r>
              <a:endParaRPr lang="en-US">
                <a:solidFill>
                  <a:srgbClr val="000000"/>
                </a:solidFill>
                <a:latin typeface="LMMono9-Regular-Identity-H"/>
              </a:endParaRPr>
            </a:p>
            <a:p>
              <a:pPr lvl="0"/>
              <a:endParaRPr lang="en-US" sz="2000" dirty="0">
                <a:solidFill>
                  <a:prstClr val="black"/>
                </a:solidFill>
                <a:latin typeface="LMMono10-Regular-Identity-H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834683" y="2796072"/>
            <a:ext cx="4642339" cy="1410168"/>
          </a:xfrm>
          <a:prstGeom prst="rect">
            <a:avLst/>
          </a:prstGeom>
          <a:solidFill>
            <a:srgbClr val="E5E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 </a:t>
            </a:r>
            <a:r>
              <a:rPr lang="zh-CN" altLang="en-US" dirty="0"/>
              <a:t>嵌套结构和应用实例</a:t>
            </a:r>
            <a:endParaRPr 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219974" y="1175644"/>
            <a:ext cx="8707895" cy="1944224"/>
            <a:chOff x="219974" y="2044324"/>
            <a:chExt cx="8707895" cy="1944224"/>
          </a:xfrm>
        </p:grpSpPr>
        <p:sp>
          <p:nvSpPr>
            <p:cNvPr id="11" name="矩形: 圆顶角 10"/>
            <p:cNvSpPr/>
            <p:nvPr/>
          </p:nvSpPr>
          <p:spPr>
            <a:xfrm>
              <a:off x="219974" y="2044324"/>
              <a:ext cx="8704052" cy="466896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zh-CN" altLang="en-US" sz="2000">
                  <a:solidFill>
                    <a:prstClr val="white"/>
                  </a:solidFill>
                </a:rPr>
                <a:t>例</a:t>
              </a:r>
              <a:r>
                <a:rPr lang="en-US" altLang="zh-CN" sz="2000">
                  <a:solidFill>
                    <a:prstClr val="white"/>
                  </a:solidFill>
                </a:rPr>
                <a:t>3.9</a:t>
              </a:r>
              <a:r>
                <a:rPr lang="zh-CN" altLang="en-US" sz="2000">
                  <a:solidFill>
                    <a:prstClr val="white"/>
                  </a:solidFill>
                </a:rPr>
                <a:t>：</a:t>
              </a:r>
              <a:endParaRPr lang="zh-CN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12" name="矩形: 圆角 17"/>
            <p:cNvSpPr/>
            <p:nvPr/>
          </p:nvSpPr>
          <p:spPr>
            <a:xfrm>
              <a:off x="223817" y="2511220"/>
              <a:ext cx="8704052" cy="1477328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 anchorCtr="0">
              <a:spAutoFit/>
            </a:bodyPr>
            <a:lstStyle/>
            <a:p>
              <a:pPr lvl="0"/>
              <a:r>
                <a:rPr lang="zh-CN" altLang="en-US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公元前五世纪，我国古代数学家张丘建在</a:t>
              </a:r>
              <a:r>
                <a:rPr lang="en-US" altLang="zh-CN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《</a:t>
              </a:r>
              <a:r>
                <a:rPr lang="zh-CN" altLang="en-US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算经</a:t>
              </a:r>
              <a:r>
                <a:rPr lang="en-US" altLang="zh-CN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》</a:t>
              </a:r>
              <a:r>
                <a:rPr lang="zh-CN" altLang="en-US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一书中提出了（百钱百鸡）：</a:t>
              </a:r>
              <a:endParaRPr lang="zh-CN" altLang="en-US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lvl="0"/>
              <a:r>
                <a:rPr lang="zh-CN" altLang="en-US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鸡翁一值钱五，鸡母一值钱三，鸡雏三值钱一。百钱买百鸡，问鸡翁、鸡母、</a:t>
              </a:r>
              <a:endParaRPr lang="zh-CN" altLang="en-US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lvl="0"/>
              <a:r>
                <a:rPr lang="zh-CN" altLang="en-US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鸡雏各几何？</a:t>
              </a:r>
              <a:endParaRPr lang="zh-CN" altLang="en-US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lvl="0"/>
              <a:r>
                <a:rPr lang="zh-CN" altLang="en-US">
                  <a:solidFill>
                    <a:srgbClr val="FF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提示</a:t>
              </a:r>
              <a:r>
                <a:rPr lang="zh-CN" altLang="en-US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：穷举法：对可能是解的众多候选解按某种顺序进行逐一列举和检验，从</a:t>
              </a:r>
              <a:endParaRPr lang="zh-CN" altLang="en-US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lvl="0"/>
              <a:r>
                <a:rPr lang="zh-CN" altLang="en-US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中找出符合要求的解。本例穷举示意图如下图所示。</a:t>
              </a:r>
              <a:endParaRPr lang="en-US" sz="2000" dirty="0">
                <a:solidFill>
                  <a:prstClr val="black"/>
                </a:solidFill>
                <a:latin typeface="LMMono10-Regular-Identity-H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8716" y="3265606"/>
            <a:ext cx="4746567" cy="24167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74424" y="5682356"/>
            <a:ext cx="86496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上图中公鸡、母鸡、小鸡数目分别为：</a:t>
            </a:r>
            <a:r>
              <a:rPr lang="en-US" altLang="zh-CN" dirty="0">
                <a:latin typeface="LMMono10-Regular-Identity-H"/>
                <a:ea typeface="仿宋" panose="02010609060101010101" pitchFamily="49" charset="-122"/>
              </a:rPr>
              <a:t>4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dirty="0">
                <a:latin typeface="LMMono10-Regular-Identity-H"/>
                <a:ea typeface="仿宋" panose="02010609060101010101" pitchFamily="49" charset="-122"/>
              </a:rPr>
              <a:t>18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dirty="0">
                <a:latin typeface="LMMono10-Regular-Identity-H"/>
                <a:ea typeface="仿宋" panose="02010609060101010101" pitchFamily="49" charset="-122"/>
              </a:rPr>
              <a:t>78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是一种符合要求的结果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语句</a:t>
            </a:r>
            <a:r>
              <a:rPr lang="en-US" altLang="zh-CN" sz="1800" dirty="0"/>
              <a:t>—</a:t>
            </a:r>
            <a:r>
              <a:rPr lang="zh-CN" altLang="en-US" sz="1800" dirty="0"/>
              <a:t>控制结构语句作用域</a:t>
            </a:r>
            <a:endParaRPr 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219974" y="1467756"/>
            <a:ext cx="8704052" cy="2353613"/>
            <a:chOff x="219974" y="2044323"/>
            <a:chExt cx="8704052" cy="2353613"/>
          </a:xfrm>
        </p:grpSpPr>
        <p:sp>
          <p:nvSpPr>
            <p:cNvPr id="19" name="矩形: 圆顶角 18"/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2000">
                  <a:solidFill>
                    <a:prstClr val="white"/>
                  </a:solidFill>
                </a:rPr>
                <a:t>C++ </a:t>
              </a:r>
              <a:r>
                <a:rPr lang="zh-CN" altLang="en-US" sz="2000">
                  <a:solidFill>
                    <a:prstClr val="white"/>
                  </a:solidFill>
                </a:rPr>
                <a:t>控制结构语句包括：</a:t>
              </a:r>
              <a:endParaRPr lang="zh-CN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8" name="矩形: 圆角 17"/>
            <p:cNvSpPr/>
            <p:nvPr/>
          </p:nvSpPr>
          <p:spPr>
            <a:xfrm>
              <a:off x="219974" y="2612832"/>
              <a:ext cx="8704052" cy="1785104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285750" lvl="0" indent="-285750">
                <a:spcBef>
                  <a:spcPts val="300"/>
                </a:spcBef>
                <a:spcAft>
                  <a:spcPts val="300"/>
                </a:spcAft>
                <a:buClr>
                  <a:srgbClr val="262686"/>
                </a:buClr>
                <a:buFontTx/>
                <a:buChar char="●"/>
              </a:pP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if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语句</a:t>
              </a:r>
              <a:endParaRPr lang="zh-CN" altLang="en-US" dirty="0">
                <a:solidFill>
                  <a:srgbClr val="000000"/>
                </a:solidFill>
                <a:latin typeface="MicrosoftYaHei"/>
              </a:endParaRPr>
            </a:p>
            <a:p>
              <a:pPr marL="285750" lvl="0" indent="-285750">
                <a:spcBef>
                  <a:spcPts val="300"/>
                </a:spcBef>
                <a:spcAft>
                  <a:spcPts val="300"/>
                </a:spcAft>
                <a:buClr>
                  <a:srgbClr val="262686"/>
                </a:buClr>
                <a:buFontTx/>
                <a:buChar char="●"/>
              </a:pP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switch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语句</a:t>
              </a:r>
              <a:endParaRPr lang="zh-CN" altLang="en-US" dirty="0">
                <a:solidFill>
                  <a:srgbClr val="000000"/>
                </a:solidFill>
                <a:latin typeface="MicrosoftYaHei"/>
              </a:endParaRPr>
            </a:p>
            <a:p>
              <a:pPr marL="285750" lvl="0" indent="-285750">
                <a:spcBef>
                  <a:spcPts val="300"/>
                </a:spcBef>
                <a:spcAft>
                  <a:spcPts val="300"/>
                </a:spcAft>
                <a:buClr>
                  <a:srgbClr val="262686"/>
                </a:buClr>
                <a:buFontTx/>
                <a:buChar char="●"/>
              </a:pP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while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语句</a:t>
              </a:r>
              <a:endParaRPr lang="en-US" altLang="zh-CN" dirty="0">
                <a:solidFill>
                  <a:srgbClr val="000000"/>
                </a:solidFill>
                <a:latin typeface="MicrosoftYaHei"/>
              </a:endParaRPr>
            </a:p>
            <a:p>
              <a:pPr marL="285750" indent="-285750">
                <a:spcBef>
                  <a:spcPts val="300"/>
                </a:spcBef>
                <a:spcAft>
                  <a:spcPts val="300"/>
                </a:spcAft>
                <a:buClr>
                  <a:srgbClr val="262686"/>
                </a:buClr>
                <a:buFontTx/>
                <a:buChar char="●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do 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while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语句</a:t>
              </a:r>
              <a:endParaRPr lang="zh-CN" altLang="en-US" dirty="0">
                <a:solidFill>
                  <a:srgbClr val="000000"/>
                </a:solidFill>
                <a:latin typeface="MicrosoftYaHei"/>
              </a:endParaRPr>
            </a:p>
            <a:p>
              <a:pPr marL="285750" lvl="0" indent="-285750">
                <a:spcBef>
                  <a:spcPts val="300"/>
                </a:spcBef>
                <a:spcAft>
                  <a:spcPts val="300"/>
                </a:spcAft>
                <a:buClr>
                  <a:srgbClr val="262686"/>
                </a:buClr>
                <a:buFontTx/>
                <a:buChar char="●"/>
              </a:pP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for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语句</a:t>
              </a:r>
              <a:endParaRPr lang="en-US" altLang="zh-CN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19974" y="4008733"/>
            <a:ext cx="8704052" cy="1381512"/>
            <a:chOff x="219974" y="1604513"/>
            <a:chExt cx="8704052" cy="2106427"/>
          </a:xfrm>
          <a:effectLst>
            <a:outerShdw blurRad="50800" dist="6985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" name="矩形: 圆角 8"/>
            <p:cNvSpPr/>
            <p:nvPr/>
          </p:nvSpPr>
          <p:spPr>
            <a:xfrm>
              <a:off x="219974" y="1604513"/>
              <a:ext cx="8704052" cy="2106427"/>
            </a:xfrm>
            <a:prstGeom prst="roundRect">
              <a:avLst>
                <a:gd name="adj" fmla="val 7211"/>
              </a:avLst>
            </a:prstGeom>
            <a:solidFill>
              <a:srgbClr val="FCF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: 圆顶角 9"/>
            <p:cNvSpPr/>
            <p:nvPr/>
          </p:nvSpPr>
          <p:spPr>
            <a:xfrm>
              <a:off x="219974" y="1617783"/>
              <a:ext cx="8704052" cy="824553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矩形 10"/>
          <p:cNvSpPr/>
          <p:nvPr/>
        </p:nvSpPr>
        <p:spPr>
          <a:xfrm>
            <a:off x="293298" y="4158114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dirty="0"/>
              <a:t>控制结构语句作用域</a:t>
            </a:r>
            <a:endParaRPr lang="zh-CN" altLang="en-US" sz="2000" dirty="0"/>
          </a:p>
        </p:txBody>
      </p:sp>
      <p:sp>
        <p:nvSpPr>
          <p:cNvPr id="12" name="矩形 11"/>
          <p:cNvSpPr/>
          <p:nvPr/>
        </p:nvSpPr>
        <p:spPr>
          <a:xfrm>
            <a:off x="332435" y="4619303"/>
            <a:ext cx="6383548" cy="562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151DC1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这些控制语句的作用域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只包括紧跟其后的一条语句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 </a:t>
            </a:r>
            <a:r>
              <a:rPr lang="zh-CN" altLang="en-US" dirty="0"/>
              <a:t>嵌套结构和应用实例</a:t>
            </a:r>
            <a:endParaRPr 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219974" y="1175644"/>
            <a:ext cx="8707895" cy="4714213"/>
            <a:chOff x="219974" y="2044324"/>
            <a:chExt cx="8707895" cy="4714213"/>
          </a:xfrm>
        </p:grpSpPr>
        <p:sp>
          <p:nvSpPr>
            <p:cNvPr id="11" name="矩形: 圆顶角 10"/>
            <p:cNvSpPr/>
            <p:nvPr/>
          </p:nvSpPr>
          <p:spPr>
            <a:xfrm>
              <a:off x="219974" y="2044324"/>
              <a:ext cx="8704052" cy="466896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zh-CN" altLang="en-US" sz="2000">
                  <a:solidFill>
                    <a:prstClr val="white"/>
                  </a:solidFill>
                </a:rPr>
                <a:t>代码清单</a:t>
              </a:r>
              <a:r>
                <a:rPr lang="en-US" altLang="zh-CN" sz="2000">
                  <a:solidFill>
                    <a:prstClr val="white"/>
                  </a:solidFill>
                </a:rPr>
                <a:t>3.11</a:t>
              </a:r>
              <a:r>
                <a:rPr lang="zh-CN" altLang="en-US" sz="2000">
                  <a:solidFill>
                    <a:prstClr val="white"/>
                  </a:solidFill>
                </a:rPr>
                <a:t>，例</a:t>
              </a:r>
              <a:r>
                <a:rPr lang="en-US" altLang="zh-CN" sz="2000">
                  <a:solidFill>
                    <a:prstClr val="white"/>
                  </a:solidFill>
                </a:rPr>
                <a:t>3.9</a:t>
              </a:r>
              <a:r>
                <a:rPr lang="zh-CN" altLang="en-US" sz="2000">
                  <a:solidFill>
                    <a:prstClr val="white"/>
                  </a:solidFill>
                </a:rPr>
                <a:t>：</a:t>
              </a:r>
              <a:endParaRPr lang="zh-CN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12" name="矩形: 圆角 17"/>
            <p:cNvSpPr/>
            <p:nvPr/>
          </p:nvSpPr>
          <p:spPr>
            <a:xfrm>
              <a:off x="223817" y="2511220"/>
              <a:ext cx="8704052" cy="4247317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 anchorCtr="0">
              <a:spAutoFit/>
            </a:bodyPr>
            <a:lstStyle/>
            <a:p>
              <a:pPr lvl="0"/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1 	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using namespace 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std;</a:t>
              </a:r>
              <a:endParaRPr lang="en-US" dirty="0">
                <a:solidFill>
                  <a:srgbClr val="000000"/>
                </a:solidFill>
                <a:latin typeface="LMMono9-Regular-Identity-H"/>
              </a:endParaRPr>
            </a:p>
            <a:p>
              <a:pPr lvl="0"/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2 	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main() </a:t>
              </a:r>
              <a:r>
                <a:rPr lang="en-US" b="1" dirty="0">
                  <a:solidFill>
                    <a:srgbClr val="000000"/>
                  </a:solidFill>
                  <a:latin typeface="LMMono9-Regular-Identity-H"/>
                </a:rPr>
                <a:t>{</a:t>
              </a:r>
              <a:endParaRPr lang="en-US" b="1" dirty="0">
                <a:solidFill>
                  <a:srgbClr val="000000"/>
                </a:solidFill>
                <a:latin typeface="LMMono9-Regular-Identity-H"/>
              </a:endParaRPr>
            </a:p>
            <a:p>
              <a:pPr lvl="0"/>
              <a:r>
                <a:rPr lang="en-US" altLang="zh-CN" dirty="0">
                  <a:solidFill>
                    <a:srgbClr val="000000"/>
                  </a:solidFill>
                  <a:latin typeface="LMSans9-Regular-Identity-H"/>
                </a:rPr>
                <a:t>3 		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公鸡、母鸡最大数目</a:t>
              </a:r>
              <a:endPara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lvl="0"/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4 		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dirty="0" err="1">
                  <a:solidFill>
                    <a:srgbClr val="000000"/>
                  </a:solidFill>
                  <a:latin typeface="LMMono9-Regular-Identity-H"/>
                </a:rPr>
                <a:t>max_rst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 = 100 / 5, </a:t>
              </a:r>
              <a:r>
                <a:rPr lang="en-US" dirty="0" err="1">
                  <a:solidFill>
                    <a:srgbClr val="000000"/>
                  </a:solidFill>
                  <a:latin typeface="LMMono9-Regular-Identity-H"/>
                </a:rPr>
                <a:t>max_hen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 = 100 / 3;</a:t>
              </a:r>
              <a:endParaRPr lang="en-US" dirty="0">
                <a:solidFill>
                  <a:srgbClr val="000000"/>
                </a:solidFill>
                <a:latin typeface="LMMono9-Regular-Identity-H"/>
              </a:endParaRPr>
            </a:p>
            <a:p>
              <a:pPr lvl="0"/>
              <a:r>
                <a:rPr lang="nn-NO" dirty="0">
                  <a:solidFill>
                    <a:srgbClr val="000000"/>
                  </a:solidFill>
                  <a:latin typeface="LMSans9-Regular-Identity-H"/>
                </a:rPr>
                <a:t>5 		</a:t>
              </a:r>
              <a:r>
                <a:rPr lang="nn-NO" dirty="0">
                  <a:solidFill>
                    <a:srgbClr val="0000FF"/>
                  </a:solidFill>
                  <a:latin typeface="LMMono9-Regular-Identity-H"/>
                </a:rPr>
                <a:t>for </a:t>
              </a:r>
              <a:r>
                <a:rPr lang="nn-NO" dirty="0">
                  <a:solidFill>
                    <a:srgbClr val="000000"/>
                  </a:solidFill>
                  <a:latin typeface="LMMono9-Regular-Identity-H"/>
                </a:rPr>
                <a:t>(</a:t>
              </a:r>
              <a:r>
                <a:rPr lang="nn-NO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nn-NO" dirty="0">
                  <a:solidFill>
                    <a:srgbClr val="000000"/>
                  </a:solidFill>
                  <a:latin typeface="LMMono9-Regular-Identity-H"/>
                </a:rPr>
                <a:t>i = 0; i &lt; max_rst; ++i) </a:t>
              </a:r>
              <a:r>
                <a:rPr lang="nn-NO" b="1" dirty="0">
                  <a:solidFill>
                    <a:srgbClr val="00B0F0"/>
                  </a:solidFill>
                  <a:latin typeface="LMMono9-Regular-Identity-H"/>
                </a:rPr>
                <a:t>{</a:t>
              </a:r>
              <a:endParaRPr lang="nn-NO" b="1" dirty="0">
                <a:solidFill>
                  <a:srgbClr val="00B0F0"/>
                </a:solidFill>
                <a:latin typeface="LMMono9-Regular-Identity-H"/>
              </a:endParaRPr>
            </a:p>
            <a:p>
              <a:pPr lvl="0"/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6 			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for 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(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j = 0; j &lt; </a:t>
              </a:r>
              <a:r>
                <a:rPr lang="en-US" dirty="0" err="1">
                  <a:solidFill>
                    <a:srgbClr val="000000"/>
                  </a:solidFill>
                  <a:latin typeface="LMMono9-Regular-Identity-H"/>
                </a:rPr>
                <a:t>max_hen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; ++j) </a:t>
              </a:r>
              <a:r>
                <a:rPr lang="en-US" b="1" dirty="0">
                  <a:solidFill>
                    <a:srgbClr val="C00000"/>
                  </a:solidFill>
                  <a:latin typeface="LMMono9-Regular-Identity-H"/>
                </a:rPr>
                <a:t>{</a:t>
              </a:r>
              <a:endParaRPr lang="en-US" b="1" dirty="0">
                <a:solidFill>
                  <a:srgbClr val="C00000"/>
                </a:solidFill>
                <a:latin typeface="LMMono9-Regular-Identity-H"/>
              </a:endParaRPr>
            </a:p>
            <a:p>
              <a:pPr lvl="0"/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7 				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k = 100 - </a:t>
              </a:r>
              <a:r>
                <a:rPr lang="en-US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 - j; </a:t>
              </a:r>
              <a:r>
                <a:rPr lang="en-US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小鸡数目</a:t>
              </a:r>
              <a:endPara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lvl="0"/>
              <a:r>
                <a:rPr lang="en-US" altLang="zh-CN" dirty="0">
                  <a:solidFill>
                    <a:srgbClr val="000000"/>
                  </a:solidFill>
                  <a:latin typeface="LMSans9-Regular-Identity-H"/>
                </a:rPr>
                <a:t>8 			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if 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(k % 3) 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continue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 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跳过不能被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  <a:ea typeface="仿宋" panose="02010609060101010101" pitchFamily="49" charset="-122"/>
                </a:rPr>
                <a:t>3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整除的数，执行流程跳转到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  <a:ea typeface="仿宋" panose="02010609060101010101" pitchFamily="49" charset="-122"/>
                </a:rPr>
                <a:t>++j</a:t>
              </a:r>
              <a:endParaRPr lang="en-US" altLang="zh-CN" dirty="0">
                <a:solidFill>
                  <a:srgbClr val="008000"/>
                </a:solidFill>
                <a:latin typeface="LMMono9-Regular-Identity-H"/>
                <a:ea typeface="仿宋" panose="02010609060101010101" pitchFamily="49" charset="-122"/>
              </a:endParaRPr>
            </a:p>
            <a:p>
              <a:pPr lvl="0"/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9                        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if 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(5 * </a:t>
              </a:r>
              <a:r>
                <a:rPr lang="en-US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 + 3 * j + k / 3 == 100)</a:t>
              </a:r>
              <a:endParaRPr lang="en-US" dirty="0">
                <a:solidFill>
                  <a:srgbClr val="000000"/>
                </a:solidFill>
                <a:latin typeface="LMMono9-Regular-Identity-H"/>
              </a:endParaRPr>
            </a:p>
            <a:p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10 			</a:t>
              </a:r>
              <a:r>
                <a:rPr lang="en-US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&lt;&lt;</a:t>
              </a:r>
              <a:r>
                <a:rPr lang="en-US" dirty="0">
                  <a:solidFill>
                    <a:srgbClr val="C08040"/>
                  </a:solidFill>
                  <a:latin typeface="LMMono9-Regular-Identity-H"/>
                </a:rPr>
                <a:t>"</a:t>
              </a:r>
              <a:r>
                <a:rPr lang="zh-CN" altLang="en-US" dirty="0">
                  <a:solidFill>
                    <a:srgbClr val="C0804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公鸡：</a:t>
              </a:r>
              <a:r>
                <a:rPr lang="en-US" altLang="zh-CN" dirty="0">
                  <a:solidFill>
                    <a:srgbClr val="C08040"/>
                  </a:solidFill>
                  <a:latin typeface="LMMono9-Regular-Identity-H"/>
                  <a:ea typeface="仿宋" panose="02010609060101010101" pitchFamily="49" charset="-122"/>
                </a:rPr>
                <a:t>"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  <a:ea typeface="仿宋" panose="02010609060101010101" pitchFamily="49" charset="-122"/>
                </a:rPr>
                <a:t>&lt;&lt;</a:t>
              </a:r>
              <a:r>
                <a:rPr lang="en-US" dirty="0" err="1">
                  <a:solidFill>
                    <a:srgbClr val="000000"/>
                  </a:solidFill>
                  <a:latin typeface="LMMono9-Regular-Identity-H"/>
                  <a:ea typeface="仿宋" panose="02010609060101010101" pitchFamily="49" charset="-122"/>
                </a:rPr>
                <a:t>i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  <a:ea typeface="仿宋" panose="02010609060101010101" pitchFamily="49" charset="-122"/>
                </a:rPr>
                <a:t>&lt;&lt;</a:t>
              </a:r>
              <a:r>
                <a:rPr lang="en-US" dirty="0">
                  <a:solidFill>
                    <a:srgbClr val="C08040"/>
                  </a:solidFill>
                  <a:latin typeface="LMMono9-Regular-Identity-H"/>
                  <a:ea typeface="仿宋" panose="02010609060101010101" pitchFamily="49" charset="-122"/>
                </a:rPr>
                <a:t>" </a:t>
              </a:r>
              <a:r>
                <a:rPr lang="zh-CN" altLang="en-US" dirty="0">
                  <a:solidFill>
                    <a:srgbClr val="C0804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母鸡：</a:t>
              </a:r>
              <a:r>
                <a:rPr lang="en-US" altLang="zh-CN" dirty="0">
                  <a:solidFill>
                    <a:srgbClr val="C08040"/>
                  </a:solidFill>
                  <a:latin typeface="LMMono9-Regular-Identity-H"/>
                  <a:ea typeface="仿宋" panose="02010609060101010101" pitchFamily="49" charset="-122"/>
                </a:rPr>
                <a:t>"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  <a:ea typeface="仿宋" panose="02010609060101010101" pitchFamily="49" charset="-122"/>
                </a:rPr>
                <a:t>&lt;&lt;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  <a:ea typeface="仿宋" panose="02010609060101010101" pitchFamily="49" charset="-122"/>
                </a:rPr>
                <a:t>j&lt;&lt;</a:t>
              </a:r>
              <a:r>
                <a:rPr lang="en-US" dirty="0">
                  <a:solidFill>
                    <a:srgbClr val="C08040"/>
                  </a:solidFill>
                  <a:latin typeface="LMMono9-Regular-Identity-H"/>
                  <a:ea typeface="仿宋" panose="02010609060101010101" pitchFamily="49" charset="-122"/>
                </a:rPr>
                <a:t>" </a:t>
              </a:r>
              <a:r>
                <a:rPr lang="zh-CN" altLang="en-US" dirty="0">
                  <a:solidFill>
                    <a:srgbClr val="C0804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小鸡：</a:t>
              </a:r>
              <a:r>
                <a:rPr lang="en-US" altLang="zh-CN" dirty="0">
                  <a:solidFill>
                    <a:srgbClr val="C08040"/>
                  </a:solidFill>
                  <a:latin typeface="LMMono9-Regular-Identity-H"/>
                  <a:ea typeface="仿宋" panose="02010609060101010101" pitchFamily="49" charset="-122"/>
                </a:rPr>
                <a:t>"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  <a:ea typeface="仿宋" panose="02010609060101010101" pitchFamily="49" charset="-122"/>
                </a:rPr>
                <a:t>&lt;&lt;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  <a:ea typeface="仿宋" panose="02010609060101010101" pitchFamily="49" charset="-122"/>
                </a:rPr>
                <a:t>k&lt;&lt;</a:t>
              </a:r>
              <a:r>
                <a:rPr lang="en-US" dirty="0" err="1">
                  <a:solidFill>
                    <a:srgbClr val="000000"/>
                  </a:solidFill>
                  <a:latin typeface="LMMono9-Regular-Identity-H"/>
                  <a:ea typeface="仿宋" panose="02010609060101010101" pitchFamily="49" charset="-122"/>
                </a:rPr>
                <a:t>endl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  <a:ea typeface="仿宋" panose="02010609060101010101" pitchFamily="49" charset="-122"/>
                </a:rPr>
                <a:t>;</a:t>
              </a:r>
              <a:endParaRPr lang="en-US" dirty="0">
                <a:solidFill>
                  <a:srgbClr val="000000"/>
                </a:solidFill>
                <a:latin typeface="LMMono9-Regular-Identity-H"/>
                <a:ea typeface="仿宋" panose="02010609060101010101" pitchFamily="49" charset="-122"/>
              </a:endParaRPr>
            </a:p>
            <a:p>
              <a:pPr lvl="0"/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11 				 	                              </a:t>
              </a:r>
              <a:r>
                <a:rPr lang="en-US" b="1" dirty="0">
                  <a:solidFill>
                    <a:srgbClr val="C00000"/>
                  </a:solidFill>
                  <a:latin typeface="LMMono9-Regular-Identity-H"/>
                </a:rPr>
                <a:t>}</a:t>
              </a:r>
              <a:endParaRPr lang="en-US" b="1" dirty="0">
                <a:solidFill>
                  <a:srgbClr val="C00000"/>
                </a:solidFill>
                <a:latin typeface="LMMono9-Regular-Identity-H"/>
              </a:endParaRPr>
            </a:p>
            <a:p>
              <a:pPr lvl="0"/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12 			</a:t>
              </a:r>
              <a:endParaRPr lang="en-US" dirty="0">
                <a:solidFill>
                  <a:srgbClr val="000000"/>
                </a:solidFill>
                <a:latin typeface="LMMono9-Regular-Identity-H"/>
              </a:endParaRPr>
            </a:p>
            <a:p>
              <a:pPr lvl="0"/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13 		</a:t>
              </a:r>
              <a:r>
                <a:rPr lang="en-US" b="1" dirty="0">
                  <a:solidFill>
                    <a:srgbClr val="00B0F0"/>
                  </a:solidFill>
                  <a:latin typeface="LMMono9-Regular-Identity-H"/>
                </a:rPr>
                <a:t>}</a:t>
              </a:r>
              <a:endParaRPr lang="en-US" b="1" dirty="0">
                <a:solidFill>
                  <a:srgbClr val="00B0F0"/>
                </a:solidFill>
                <a:latin typeface="LMMono9-Regular-Identity-H"/>
              </a:endParaRPr>
            </a:p>
            <a:p>
              <a:pPr lvl="0"/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14 		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return 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0;</a:t>
              </a:r>
              <a:endParaRPr lang="en-US" dirty="0">
                <a:solidFill>
                  <a:srgbClr val="000000"/>
                </a:solidFill>
                <a:latin typeface="LMMono9-Regular-Identity-H"/>
              </a:endParaRPr>
            </a:p>
            <a:p>
              <a:pPr lvl="0"/>
              <a:r>
                <a:rPr lang="en-US">
                  <a:solidFill>
                    <a:srgbClr val="000000"/>
                  </a:solidFill>
                  <a:latin typeface="LMSans9-Regular-Identity-H"/>
                </a:rPr>
                <a:t>15 </a:t>
              </a:r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	</a:t>
              </a:r>
              <a:r>
                <a:rPr lang="en-US" b="1" dirty="0">
                  <a:solidFill>
                    <a:srgbClr val="000000"/>
                  </a:solidFill>
                  <a:latin typeface="LMMono9-Regular-Identity-H"/>
                </a:rPr>
                <a:t>}</a:t>
              </a:r>
              <a:endParaRPr lang="en-US" sz="2000" b="1" dirty="0">
                <a:solidFill>
                  <a:prstClr val="black"/>
                </a:solidFill>
                <a:latin typeface="LMMono10-Regular-Identity-H"/>
              </a:endParaRPr>
            </a:p>
          </p:txBody>
        </p: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 </a:t>
            </a:r>
            <a:r>
              <a:rPr lang="zh-CN" altLang="en-US" dirty="0"/>
              <a:t>嵌套结构和应用实例</a:t>
            </a:r>
            <a:endParaRPr 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12" name="矩形: 圆角 17"/>
          <p:cNvSpPr/>
          <p:nvPr/>
        </p:nvSpPr>
        <p:spPr>
          <a:xfrm>
            <a:off x="223817" y="1642540"/>
            <a:ext cx="8704052" cy="1477328"/>
          </a:xfrm>
          <a:custGeom>
            <a:avLst/>
            <a:gdLst>
              <a:gd name="connsiteX0" fmla="*/ 0 w 8704052"/>
              <a:gd name="connsiteY0" fmla="*/ 149608 h 2074717"/>
              <a:gd name="connsiteX1" fmla="*/ 149608 w 8704052"/>
              <a:gd name="connsiteY1" fmla="*/ 0 h 2074717"/>
              <a:gd name="connsiteX2" fmla="*/ 8554444 w 8704052"/>
              <a:gd name="connsiteY2" fmla="*/ 0 h 2074717"/>
              <a:gd name="connsiteX3" fmla="*/ 8704052 w 8704052"/>
              <a:gd name="connsiteY3" fmla="*/ 149608 h 2074717"/>
              <a:gd name="connsiteX4" fmla="*/ 8704052 w 8704052"/>
              <a:gd name="connsiteY4" fmla="*/ 1925109 h 2074717"/>
              <a:gd name="connsiteX5" fmla="*/ 8554444 w 8704052"/>
              <a:gd name="connsiteY5" fmla="*/ 2074717 h 2074717"/>
              <a:gd name="connsiteX6" fmla="*/ 149608 w 8704052"/>
              <a:gd name="connsiteY6" fmla="*/ 2074717 h 2074717"/>
              <a:gd name="connsiteX7" fmla="*/ 0 w 8704052"/>
              <a:gd name="connsiteY7" fmla="*/ 1925109 h 2074717"/>
              <a:gd name="connsiteX8" fmla="*/ 0 w 8704052"/>
              <a:gd name="connsiteY8" fmla="*/ 149608 h 2074717"/>
              <a:gd name="connsiteX0-1" fmla="*/ 0 w 8704052"/>
              <a:gd name="connsiteY0-2" fmla="*/ 195256 h 2120365"/>
              <a:gd name="connsiteX1-3" fmla="*/ 8554444 w 8704052"/>
              <a:gd name="connsiteY1-4" fmla="*/ 45648 h 2120365"/>
              <a:gd name="connsiteX2-5" fmla="*/ 8704052 w 8704052"/>
              <a:gd name="connsiteY2-6" fmla="*/ 195256 h 2120365"/>
              <a:gd name="connsiteX3-7" fmla="*/ 8704052 w 8704052"/>
              <a:gd name="connsiteY3-8" fmla="*/ 1970757 h 2120365"/>
              <a:gd name="connsiteX4-9" fmla="*/ 8554444 w 8704052"/>
              <a:gd name="connsiteY4-10" fmla="*/ 2120365 h 2120365"/>
              <a:gd name="connsiteX5-11" fmla="*/ 149608 w 8704052"/>
              <a:gd name="connsiteY5-12" fmla="*/ 2120365 h 2120365"/>
              <a:gd name="connsiteX6-13" fmla="*/ 0 w 8704052"/>
              <a:gd name="connsiteY6-14" fmla="*/ 1970757 h 2120365"/>
              <a:gd name="connsiteX7-15" fmla="*/ 0 w 8704052"/>
              <a:gd name="connsiteY7-16" fmla="*/ 195256 h 2120365"/>
              <a:gd name="connsiteX0-17" fmla="*/ 0 w 8704052"/>
              <a:gd name="connsiteY0-18" fmla="*/ 140268 h 2224127"/>
              <a:gd name="connsiteX1-19" fmla="*/ 8554444 w 8704052"/>
              <a:gd name="connsiteY1-20" fmla="*/ 149410 h 2224127"/>
              <a:gd name="connsiteX2-21" fmla="*/ 8704052 w 8704052"/>
              <a:gd name="connsiteY2-22" fmla="*/ 299018 h 2224127"/>
              <a:gd name="connsiteX3-23" fmla="*/ 8704052 w 8704052"/>
              <a:gd name="connsiteY3-24" fmla="*/ 2074519 h 2224127"/>
              <a:gd name="connsiteX4-25" fmla="*/ 8554444 w 8704052"/>
              <a:gd name="connsiteY4-26" fmla="*/ 2224127 h 2224127"/>
              <a:gd name="connsiteX5-27" fmla="*/ 149608 w 8704052"/>
              <a:gd name="connsiteY5-28" fmla="*/ 2224127 h 2224127"/>
              <a:gd name="connsiteX6-29" fmla="*/ 0 w 8704052"/>
              <a:gd name="connsiteY6-30" fmla="*/ 2074519 h 2224127"/>
              <a:gd name="connsiteX7-31" fmla="*/ 0 w 8704052"/>
              <a:gd name="connsiteY7-32" fmla="*/ 140268 h 2224127"/>
              <a:gd name="connsiteX0-33" fmla="*/ 0 w 8704052"/>
              <a:gd name="connsiteY0-34" fmla="*/ 0 h 2083859"/>
              <a:gd name="connsiteX1-35" fmla="*/ 8554444 w 8704052"/>
              <a:gd name="connsiteY1-36" fmla="*/ 9142 h 2083859"/>
              <a:gd name="connsiteX2-37" fmla="*/ 8704052 w 8704052"/>
              <a:gd name="connsiteY2-38" fmla="*/ 158750 h 2083859"/>
              <a:gd name="connsiteX3-39" fmla="*/ 8704052 w 8704052"/>
              <a:gd name="connsiteY3-40" fmla="*/ 1934251 h 2083859"/>
              <a:gd name="connsiteX4-41" fmla="*/ 8554444 w 8704052"/>
              <a:gd name="connsiteY4-42" fmla="*/ 2083859 h 2083859"/>
              <a:gd name="connsiteX5-43" fmla="*/ 149608 w 8704052"/>
              <a:gd name="connsiteY5-44" fmla="*/ 2083859 h 2083859"/>
              <a:gd name="connsiteX6-45" fmla="*/ 0 w 8704052"/>
              <a:gd name="connsiteY6-46" fmla="*/ 1934251 h 2083859"/>
              <a:gd name="connsiteX7-47" fmla="*/ 0 w 8704052"/>
              <a:gd name="connsiteY7-48" fmla="*/ 0 h 2083859"/>
              <a:gd name="connsiteX0-49" fmla="*/ 0 w 8704052"/>
              <a:gd name="connsiteY0-50" fmla="*/ 0 h 2083859"/>
              <a:gd name="connsiteX1-51" fmla="*/ 8704052 w 8704052"/>
              <a:gd name="connsiteY1-52" fmla="*/ 158750 h 2083859"/>
              <a:gd name="connsiteX2-53" fmla="*/ 8704052 w 8704052"/>
              <a:gd name="connsiteY2-54" fmla="*/ 1934251 h 2083859"/>
              <a:gd name="connsiteX3-55" fmla="*/ 8554444 w 8704052"/>
              <a:gd name="connsiteY3-56" fmla="*/ 2083859 h 2083859"/>
              <a:gd name="connsiteX4-57" fmla="*/ 149608 w 8704052"/>
              <a:gd name="connsiteY4-58" fmla="*/ 2083859 h 2083859"/>
              <a:gd name="connsiteX5-59" fmla="*/ 0 w 8704052"/>
              <a:gd name="connsiteY5-60" fmla="*/ 1934251 h 2083859"/>
              <a:gd name="connsiteX6-61" fmla="*/ 0 w 8704052"/>
              <a:gd name="connsiteY6-62" fmla="*/ 0 h 2083859"/>
              <a:gd name="connsiteX0-63" fmla="*/ 0 w 8704052"/>
              <a:gd name="connsiteY0-64" fmla="*/ 0 h 2083859"/>
              <a:gd name="connsiteX1-65" fmla="*/ 8704052 w 8704052"/>
              <a:gd name="connsiteY1-66" fmla="*/ 19050 h 2083859"/>
              <a:gd name="connsiteX2-67" fmla="*/ 8704052 w 8704052"/>
              <a:gd name="connsiteY2-68" fmla="*/ 1934251 h 2083859"/>
              <a:gd name="connsiteX3-69" fmla="*/ 8554444 w 8704052"/>
              <a:gd name="connsiteY3-70" fmla="*/ 2083859 h 2083859"/>
              <a:gd name="connsiteX4-71" fmla="*/ 149608 w 8704052"/>
              <a:gd name="connsiteY4-72" fmla="*/ 2083859 h 2083859"/>
              <a:gd name="connsiteX5-73" fmla="*/ 0 w 8704052"/>
              <a:gd name="connsiteY5-74" fmla="*/ 1934251 h 2083859"/>
              <a:gd name="connsiteX6-75" fmla="*/ 0 w 8704052"/>
              <a:gd name="connsiteY6-76" fmla="*/ 0 h 2083859"/>
              <a:gd name="connsiteX0-77" fmla="*/ 0 w 8704052"/>
              <a:gd name="connsiteY0-78" fmla="*/ 0 h 2083859"/>
              <a:gd name="connsiteX1-79" fmla="*/ 8699290 w 8704052"/>
              <a:gd name="connsiteY1-80" fmla="*/ 4763 h 2083859"/>
              <a:gd name="connsiteX2-81" fmla="*/ 8704052 w 8704052"/>
              <a:gd name="connsiteY2-82" fmla="*/ 1934251 h 2083859"/>
              <a:gd name="connsiteX3-83" fmla="*/ 8554444 w 8704052"/>
              <a:gd name="connsiteY3-84" fmla="*/ 2083859 h 2083859"/>
              <a:gd name="connsiteX4-85" fmla="*/ 149608 w 8704052"/>
              <a:gd name="connsiteY4-86" fmla="*/ 2083859 h 2083859"/>
              <a:gd name="connsiteX5-87" fmla="*/ 0 w 8704052"/>
              <a:gd name="connsiteY5-88" fmla="*/ 1934251 h 2083859"/>
              <a:gd name="connsiteX6-89" fmla="*/ 0 w 8704052"/>
              <a:gd name="connsiteY6-90" fmla="*/ 0 h 20838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8704052" h="2083859">
                <a:moveTo>
                  <a:pt x="0" y="0"/>
                </a:moveTo>
                <a:lnTo>
                  <a:pt x="8699290" y="4763"/>
                </a:lnTo>
                <a:cubicBezTo>
                  <a:pt x="8700877" y="647926"/>
                  <a:pt x="8702465" y="1291088"/>
                  <a:pt x="8704052" y="1934251"/>
                </a:cubicBezTo>
                <a:cubicBezTo>
                  <a:pt x="8704052" y="2016877"/>
                  <a:pt x="8637070" y="2083859"/>
                  <a:pt x="8554444" y="2083859"/>
                </a:cubicBezTo>
                <a:lnTo>
                  <a:pt x="149608" y="2083859"/>
                </a:lnTo>
                <a:cubicBezTo>
                  <a:pt x="66982" y="2083859"/>
                  <a:pt x="0" y="2016877"/>
                  <a:pt x="0" y="1934251"/>
                </a:cubicBezTo>
                <a:lnTo>
                  <a:pt x="0" y="0"/>
                </a:lnTo>
                <a:close/>
              </a:path>
            </a:pathLst>
          </a:custGeom>
          <a:solidFill>
            <a:srgbClr val="E5EF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 anchorCtr="0">
            <a:spAutoFit/>
          </a:bodyPr>
          <a:lstStyle/>
          <a:p>
            <a:pPr lvl="0"/>
            <a:r>
              <a:rPr lang="zh-CN" altLang="en-US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输出：</a:t>
            </a:r>
            <a:endParaRPr lang="zh-CN" altLang="en-US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0"/>
            <a:r>
              <a:rPr lang="zh-CN" altLang="en-US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公鸡：</a:t>
            </a:r>
            <a:r>
              <a:rPr lang="en-US" altLang="zh-CN">
                <a:solidFill>
                  <a:prstClr val="black"/>
                </a:solidFill>
                <a:latin typeface="LMMono10-Regular-Identity-H"/>
                <a:ea typeface="仿宋" panose="02010609060101010101" pitchFamily="49" charset="-122"/>
              </a:rPr>
              <a:t>0 </a:t>
            </a:r>
            <a:r>
              <a:rPr lang="zh-CN" altLang="en-US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母鸡：</a:t>
            </a:r>
            <a:r>
              <a:rPr lang="en-US" altLang="zh-CN">
                <a:solidFill>
                  <a:prstClr val="black"/>
                </a:solidFill>
                <a:latin typeface="LMMono10-Regular-Identity-H"/>
                <a:ea typeface="仿宋" panose="02010609060101010101" pitchFamily="49" charset="-122"/>
              </a:rPr>
              <a:t>25 </a:t>
            </a:r>
            <a:r>
              <a:rPr lang="zh-CN" altLang="en-US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小鸡：</a:t>
            </a:r>
            <a:r>
              <a:rPr lang="en-US" altLang="zh-CN">
                <a:solidFill>
                  <a:prstClr val="black"/>
                </a:solidFill>
                <a:latin typeface="LMMono10-Regular-Identity-H"/>
                <a:ea typeface="仿宋" panose="02010609060101010101" pitchFamily="49" charset="-122"/>
              </a:rPr>
              <a:t>75</a:t>
            </a:r>
            <a:endParaRPr lang="en-US" altLang="zh-CN">
              <a:solidFill>
                <a:prstClr val="black"/>
              </a:solidFill>
              <a:latin typeface="LMMono10-Regular-Identity-H"/>
              <a:ea typeface="仿宋" panose="02010609060101010101" pitchFamily="49" charset="-122"/>
            </a:endParaRPr>
          </a:p>
          <a:p>
            <a:pPr lvl="0"/>
            <a:r>
              <a:rPr lang="zh-CN" altLang="en-US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公鸡：</a:t>
            </a:r>
            <a:r>
              <a:rPr lang="en-US" altLang="zh-CN">
                <a:solidFill>
                  <a:prstClr val="black"/>
                </a:solidFill>
                <a:latin typeface="LMMono10-Regular-Identity-H"/>
                <a:ea typeface="仿宋" panose="02010609060101010101" pitchFamily="49" charset="-122"/>
              </a:rPr>
              <a:t>4 </a:t>
            </a:r>
            <a:r>
              <a:rPr lang="zh-CN" altLang="en-US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母鸡：</a:t>
            </a:r>
            <a:r>
              <a:rPr lang="en-US" altLang="zh-CN">
                <a:solidFill>
                  <a:prstClr val="black"/>
                </a:solidFill>
                <a:latin typeface="LMMono10-Regular-Identity-H"/>
                <a:ea typeface="仿宋" panose="02010609060101010101" pitchFamily="49" charset="-122"/>
              </a:rPr>
              <a:t>18 </a:t>
            </a:r>
            <a:r>
              <a:rPr lang="zh-CN" altLang="en-US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小鸡：</a:t>
            </a:r>
            <a:r>
              <a:rPr lang="en-US" altLang="zh-CN">
                <a:solidFill>
                  <a:prstClr val="black"/>
                </a:solidFill>
                <a:latin typeface="LMMono10-Regular-Identity-H"/>
                <a:ea typeface="仿宋" panose="02010609060101010101" pitchFamily="49" charset="-122"/>
              </a:rPr>
              <a:t>78</a:t>
            </a:r>
            <a:endParaRPr lang="en-US" altLang="zh-CN">
              <a:solidFill>
                <a:prstClr val="black"/>
              </a:solidFill>
              <a:latin typeface="LMMono10-Regular-Identity-H"/>
              <a:ea typeface="仿宋" panose="02010609060101010101" pitchFamily="49" charset="-122"/>
            </a:endParaRPr>
          </a:p>
          <a:p>
            <a:pPr lvl="0"/>
            <a:r>
              <a:rPr lang="zh-CN" altLang="en-US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公鸡：</a:t>
            </a:r>
            <a:r>
              <a:rPr lang="en-US" altLang="zh-CN">
                <a:solidFill>
                  <a:prstClr val="black"/>
                </a:solidFill>
                <a:latin typeface="LMMono10-Regular-Identity-H"/>
                <a:ea typeface="仿宋" panose="02010609060101010101" pitchFamily="49" charset="-122"/>
              </a:rPr>
              <a:t>8 </a:t>
            </a:r>
            <a:r>
              <a:rPr lang="zh-CN" altLang="en-US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母鸡：</a:t>
            </a:r>
            <a:r>
              <a:rPr lang="en-US" altLang="zh-CN">
                <a:solidFill>
                  <a:prstClr val="black"/>
                </a:solidFill>
                <a:latin typeface="LMMono10-Regular-Identity-H"/>
                <a:ea typeface="仿宋" panose="02010609060101010101" pitchFamily="49" charset="-122"/>
              </a:rPr>
              <a:t>11 </a:t>
            </a:r>
            <a:r>
              <a:rPr lang="zh-CN" altLang="en-US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小鸡：</a:t>
            </a:r>
            <a:r>
              <a:rPr lang="en-US" altLang="zh-CN">
                <a:solidFill>
                  <a:prstClr val="black"/>
                </a:solidFill>
                <a:latin typeface="LMMono10-Regular-Identity-H"/>
                <a:ea typeface="仿宋" panose="02010609060101010101" pitchFamily="49" charset="-122"/>
              </a:rPr>
              <a:t>81</a:t>
            </a:r>
            <a:endParaRPr lang="en-US" altLang="zh-CN">
              <a:solidFill>
                <a:prstClr val="black"/>
              </a:solidFill>
              <a:latin typeface="LMMono10-Regular-Identity-H"/>
              <a:ea typeface="仿宋" panose="02010609060101010101" pitchFamily="49" charset="-122"/>
            </a:endParaRPr>
          </a:p>
          <a:p>
            <a:pPr lvl="0"/>
            <a:r>
              <a:rPr lang="zh-CN" altLang="en-US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公鸡：</a:t>
            </a:r>
            <a:r>
              <a:rPr lang="en-US" altLang="zh-CN">
                <a:solidFill>
                  <a:prstClr val="black"/>
                </a:solidFill>
                <a:latin typeface="LMMono10-Regular-Identity-H"/>
                <a:ea typeface="仿宋" panose="02010609060101010101" pitchFamily="49" charset="-122"/>
              </a:rPr>
              <a:t>12 </a:t>
            </a:r>
            <a:r>
              <a:rPr lang="zh-CN" altLang="en-US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母鸡：</a:t>
            </a:r>
            <a:r>
              <a:rPr lang="en-US" altLang="zh-CN">
                <a:solidFill>
                  <a:prstClr val="black"/>
                </a:solidFill>
                <a:latin typeface="LMMono10-Regular-Identity-H"/>
                <a:ea typeface="仿宋" panose="02010609060101010101" pitchFamily="49" charset="-122"/>
              </a:rPr>
              <a:t>4 </a:t>
            </a:r>
            <a:r>
              <a:rPr lang="zh-CN" altLang="en-US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小鸡：</a:t>
            </a:r>
            <a:r>
              <a:rPr lang="en-US" altLang="zh-CN">
                <a:solidFill>
                  <a:prstClr val="black"/>
                </a:solidFill>
                <a:latin typeface="LMMono10-Regular-Identity-H"/>
                <a:ea typeface="仿宋" panose="02010609060101010101" pitchFamily="49" charset="-122"/>
              </a:rPr>
              <a:t>84</a:t>
            </a:r>
            <a:endParaRPr lang="en-US" sz="2000" dirty="0">
              <a:solidFill>
                <a:prstClr val="black"/>
              </a:solidFill>
              <a:latin typeface="LMMono10-Regular-Identity-H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556337" y="1502272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MicrosoftYaHei"/>
              </a:rPr>
              <a:t>本章结束</a:t>
            </a:r>
            <a:endParaRPr lang="en-US" sz="3600" dirty="0"/>
          </a:p>
        </p:txBody>
      </p:sp>
      <p:sp>
        <p:nvSpPr>
          <p:cNvPr id="3" name="矩形: 圆顶角 2"/>
          <p:cNvSpPr/>
          <p:nvPr/>
        </p:nvSpPr>
        <p:spPr>
          <a:xfrm>
            <a:off x="864394" y="2350741"/>
            <a:ext cx="7522369" cy="479768"/>
          </a:xfrm>
          <a:prstGeom prst="round2SameRect">
            <a:avLst>
              <a:gd name="adj1" fmla="val 20076"/>
              <a:gd name="adj2" fmla="val 0"/>
            </a:avLst>
          </a:prstGeom>
          <a:solidFill>
            <a:srgbClr val="26268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sz="2000">
                <a:solidFill>
                  <a:prstClr val="white"/>
                </a:solidFill>
              </a:rPr>
              <a:t>课后作业</a:t>
            </a:r>
            <a:endParaRPr lang="zh-CN" altLang="en-US" sz="2000" dirty="0">
              <a:solidFill>
                <a:prstClr val="white"/>
              </a:solidFill>
            </a:endParaRPr>
          </a:p>
        </p:txBody>
      </p:sp>
      <p:sp>
        <p:nvSpPr>
          <p:cNvPr id="4" name="矩形: 圆角 17"/>
          <p:cNvSpPr/>
          <p:nvPr/>
        </p:nvSpPr>
        <p:spPr>
          <a:xfrm>
            <a:off x="864394" y="2842731"/>
            <a:ext cx="7522369" cy="506730"/>
          </a:xfrm>
          <a:custGeom>
            <a:avLst/>
            <a:gdLst>
              <a:gd name="connsiteX0" fmla="*/ 0 w 8704052"/>
              <a:gd name="connsiteY0" fmla="*/ 149608 h 2074717"/>
              <a:gd name="connsiteX1" fmla="*/ 149608 w 8704052"/>
              <a:gd name="connsiteY1" fmla="*/ 0 h 2074717"/>
              <a:gd name="connsiteX2" fmla="*/ 8554444 w 8704052"/>
              <a:gd name="connsiteY2" fmla="*/ 0 h 2074717"/>
              <a:gd name="connsiteX3" fmla="*/ 8704052 w 8704052"/>
              <a:gd name="connsiteY3" fmla="*/ 149608 h 2074717"/>
              <a:gd name="connsiteX4" fmla="*/ 8704052 w 8704052"/>
              <a:gd name="connsiteY4" fmla="*/ 1925109 h 2074717"/>
              <a:gd name="connsiteX5" fmla="*/ 8554444 w 8704052"/>
              <a:gd name="connsiteY5" fmla="*/ 2074717 h 2074717"/>
              <a:gd name="connsiteX6" fmla="*/ 149608 w 8704052"/>
              <a:gd name="connsiteY6" fmla="*/ 2074717 h 2074717"/>
              <a:gd name="connsiteX7" fmla="*/ 0 w 8704052"/>
              <a:gd name="connsiteY7" fmla="*/ 1925109 h 2074717"/>
              <a:gd name="connsiteX8" fmla="*/ 0 w 8704052"/>
              <a:gd name="connsiteY8" fmla="*/ 149608 h 2074717"/>
              <a:gd name="connsiteX0-1" fmla="*/ 0 w 8704052"/>
              <a:gd name="connsiteY0-2" fmla="*/ 195256 h 2120365"/>
              <a:gd name="connsiteX1-3" fmla="*/ 8554444 w 8704052"/>
              <a:gd name="connsiteY1-4" fmla="*/ 45648 h 2120365"/>
              <a:gd name="connsiteX2-5" fmla="*/ 8704052 w 8704052"/>
              <a:gd name="connsiteY2-6" fmla="*/ 195256 h 2120365"/>
              <a:gd name="connsiteX3-7" fmla="*/ 8704052 w 8704052"/>
              <a:gd name="connsiteY3-8" fmla="*/ 1970757 h 2120365"/>
              <a:gd name="connsiteX4-9" fmla="*/ 8554444 w 8704052"/>
              <a:gd name="connsiteY4-10" fmla="*/ 2120365 h 2120365"/>
              <a:gd name="connsiteX5-11" fmla="*/ 149608 w 8704052"/>
              <a:gd name="connsiteY5-12" fmla="*/ 2120365 h 2120365"/>
              <a:gd name="connsiteX6-13" fmla="*/ 0 w 8704052"/>
              <a:gd name="connsiteY6-14" fmla="*/ 1970757 h 2120365"/>
              <a:gd name="connsiteX7-15" fmla="*/ 0 w 8704052"/>
              <a:gd name="connsiteY7-16" fmla="*/ 195256 h 2120365"/>
              <a:gd name="connsiteX0-17" fmla="*/ 0 w 8704052"/>
              <a:gd name="connsiteY0-18" fmla="*/ 140268 h 2224127"/>
              <a:gd name="connsiteX1-19" fmla="*/ 8554444 w 8704052"/>
              <a:gd name="connsiteY1-20" fmla="*/ 149410 h 2224127"/>
              <a:gd name="connsiteX2-21" fmla="*/ 8704052 w 8704052"/>
              <a:gd name="connsiteY2-22" fmla="*/ 299018 h 2224127"/>
              <a:gd name="connsiteX3-23" fmla="*/ 8704052 w 8704052"/>
              <a:gd name="connsiteY3-24" fmla="*/ 2074519 h 2224127"/>
              <a:gd name="connsiteX4-25" fmla="*/ 8554444 w 8704052"/>
              <a:gd name="connsiteY4-26" fmla="*/ 2224127 h 2224127"/>
              <a:gd name="connsiteX5-27" fmla="*/ 149608 w 8704052"/>
              <a:gd name="connsiteY5-28" fmla="*/ 2224127 h 2224127"/>
              <a:gd name="connsiteX6-29" fmla="*/ 0 w 8704052"/>
              <a:gd name="connsiteY6-30" fmla="*/ 2074519 h 2224127"/>
              <a:gd name="connsiteX7-31" fmla="*/ 0 w 8704052"/>
              <a:gd name="connsiteY7-32" fmla="*/ 140268 h 2224127"/>
              <a:gd name="connsiteX0-33" fmla="*/ 0 w 8704052"/>
              <a:gd name="connsiteY0-34" fmla="*/ 0 h 2083859"/>
              <a:gd name="connsiteX1-35" fmla="*/ 8554444 w 8704052"/>
              <a:gd name="connsiteY1-36" fmla="*/ 9142 h 2083859"/>
              <a:gd name="connsiteX2-37" fmla="*/ 8704052 w 8704052"/>
              <a:gd name="connsiteY2-38" fmla="*/ 158750 h 2083859"/>
              <a:gd name="connsiteX3-39" fmla="*/ 8704052 w 8704052"/>
              <a:gd name="connsiteY3-40" fmla="*/ 1934251 h 2083859"/>
              <a:gd name="connsiteX4-41" fmla="*/ 8554444 w 8704052"/>
              <a:gd name="connsiteY4-42" fmla="*/ 2083859 h 2083859"/>
              <a:gd name="connsiteX5-43" fmla="*/ 149608 w 8704052"/>
              <a:gd name="connsiteY5-44" fmla="*/ 2083859 h 2083859"/>
              <a:gd name="connsiteX6-45" fmla="*/ 0 w 8704052"/>
              <a:gd name="connsiteY6-46" fmla="*/ 1934251 h 2083859"/>
              <a:gd name="connsiteX7-47" fmla="*/ 0 w 8704052"/>
              <a:gd name="connsiteY7-48" fmla="*/ 0 h 2083859"/>
              <a:gd name="connsiteX0-49" fmla="*/ 0 w 8704052"/>
              <a:gd name="connsiteY0-50" fmla="*/ 0 h 2083859"/>
              <a:gd name="connsiteX1-51" fmla="*/ 8704052 w 8704052"/>
              <a:gd name="connsiteY1-52" fmla="*/ 158750 h 2083859"/>
              <a:gd name="connsiteX2-53" fmla="*/ 8704052 w 8704052"/>
              <a:gd name="connsiteY2-54" fmla="*/ 1934251 h 2083859"/>
              <a:gd name="connsiteX3-55" fmla="*/ 8554444 w 8704052"/>
              <a:gd name="connsiteY3-56" fmla="*/ 2083859 h 2083859"/>
              <a:gd name="connsiteX4-57" fmla="*/ 149608 w 8704052"/>
              <a:gd name="connsiteY4-58" fmla="*/ 2083859 h 2083859"/>
              <a:gd name="connsiteX5-59" fmla="*/ 0 w 8704052"/>
              <a:gd name="connsiteY5-60" fmla="*/ 1934251 h 2083859"/>
              <a:gd name="connsiteX6-61" fmla="*/ 0 w 8704052"/>
              <a:gd name="connsiteY6-62" fmla="*/ 0 h 2083859"/>
              <a:gd name="connsiteX0-63" fmla="*/ 0 w 8704052"/>
              <a:gd name="connsiteY0-64" fmla="*/ 0 h 2083859"/>
              <a:gd name="connsiteX1-65" fmla="*/ 8704052 w 8704052"/>
              <a:gd name="connsiteY1-66" fmla="*/ 19050 h 2083859"/>
              <a:gd name="connsiteX2-67" fmla="*/ 8704052 w 8704052"/>
              <a:gd name="connsiteY2-68" fmla="*/ 1934251 h 2083859"/>
              <a:gd name="connsiteX3-69" fmla="*/ 8554444 w 8704052"/>
              <a:gd name="connsiteY3-70" fmla="*/ 2083859 h 2083859"/>
              <a:gd name="connsiteX4-71" fmla="*/ 149608 w 8704052"/>
              <a:gd name="connsiteY4-72" fmla="*/ 2083859 h 2083859"/>
              <a:gd name="connsiteX5-73" fmla="*/ 0 w 8704052"/>
              <a:gd name="connsiteY5-74" fmla="*/ 1934251 h 2083859"/>
              <a:gd name="connsiteX6-75" fmla="*/ 0 w 8704052"/>
              <a:gd name="connsiteY6-76" fmla="*/ 0 h 2083859"/>
              <a:gd name="connsiteX0-77" fmla="*/ 0 w 8704052"/>
              <a:gd name="connsiteY0-78" fmla="*/ 0 h 2083859"/>
              <a:gd name="connsiteX1-79" fmla="*/ 8699290 w 8704052"/>
              <a:gd name="connsiteY1-80" fmla="*/ 4763 h 2083859"/>
              <a:gd name="connsiteX2-81" fmla="*/ 8704052 w 8704052"/>
              <a:gd name="connsiteY2-82" fmla="*/ 1934251 h 2083859"/>
              <a:gd name="connsiteX3-83" fmla="*/ 8554444 w 8704052"/>
              <a:gd name="connsiteY3-84" fmla="*/ 2083859 h 2083859"/>
              <a:gd name="connsiteX4-85" fmla="*/ 149608 w 8704052"/>
              <a:gd name="connsiteY4-86" fmla="*/ 2083859 h 2083859"/>
              <a:gd name="connsiteX5-87" fmla="*/ 0 w 8704052"/>
              <a:gd name="connsiteY5-88" fmla="*/ 1934251 h 2083859"/>
              <a:gd name="connsiteX6-89" fmla="*/ 0 w 8704052"/>
              <a:gd name="connsiteY6-90" fmla="*/ 0 h 20838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8704052" h="2083859">
                <a:moveTo>
                  <a:pt x="0" y="0"/>
                </a:moveTo>
                <a:lnTo>
                  <a:pt x="8699290" y="4763"/>
                </a:lnTo>
                <a:cubicBezTo>
                  <a:pt x="8700877" y="647926"/>
                  <a:pt x="8702465" y="1291088"/>
                  <a:pt x="8704052" y="1934251"/>
                </a:cubicBezTo>
                <a:cubicBezTo>
                  <a:pt x="8704052" y="2016877"/>
                  <a:pt x="8637070" y="2083859"/>
                  <a:pt x="8554444" y="2083859"/>
                </a:cubicBezTo>
                <a:lnTo>
                  <a:pt x="149608" y="2083859"/>
                </a:lnTo>
                <a:cubicBezTo>
                  <a:pt x="66982" y="2083859"/>
                  <a:pt x="0" y="2016877"/>
                  <a:pt x="0" y="1934251"/>
                </a:cubicBezTo>
                <a:lnTo>
                  <a:pt x="0" y="0"/>
                </a:lnTo>
                <a:close/>
              </a:path>
            </a:pathLst>
          </a:custGeom>
          <a:solidFill>
            <a:srgbClr val="E9E9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1200"/>
              </a:spcAft>
              <a:buClr>
                <a:srgbClr val="151DC1"/>
              </a:buClr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prstClr val="black"/>
                </a:solidFill>
              </a:rPr>
              <a:t>习题 </a:t>
            </a:r>
            <a:endParaRPr lang="zh-CN" altLang="en-US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矩形: 圆顶角 4"/>
          <p:cNvSpPr/>
          <p:nvPr/>
        </p:nvSpPr>
        <p:spPr>
          <a:xfrm>
            <a:off x="864394" y="3931891"/>
            <a:ext cx="7522369" cy="479768"/>
          </a:xfrm>
          <a:prstGeom prst="round2SameRect">
            <a:avLst>
              <a:gd name="adj1" fmla="val 20076"/>
              <a:gd name="adj2" fmla="val 0"/>
            </a:avLst>
          </a:prstGeom>
          <a:solidFill>
            <a:srgbClr val="26268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sz="2000">
                <a:solidFill>
                  <a:prstClr val="white"/>
                </a:solidFill>
              </a:rPr>
              <a:t>上机练习</a:t>
            </a:r>
            <a:endParaRPr lang="zh-CN" altLang="en-US" sz="2000" dirty="0">
              <a:solidFill>
                <a:prstClr val="white"/>
              </a:solidFill>
            </a:endParaRPr>
          </a:p>
        </p:txBody>
      </p:sp>
      <p:sp>
        <p:nvSpPr>
          <p:cNvPr id="7" name="矩形: 圆角 17"/>
          <p:cNvSpPr/>
          <p:nvPr/>
        </p:nvSpPr>
        <p:spPr>
          <a:xfrm>
            <a:off x="864394" y="4423881"/>
            <a:ext cx="7522369" cy="506730"/>
          </a:xfrm>
          <a:custGeom>
            <a:avLst/>
            <a:gdLst>
              <a:gd name="connsiteX0" fmla="*/ 0 w 8704052"/>
              <a:gd name="connsiteY0" fmla="*/ 149608 h 2074717"/>
              <a:gd name="connsiteX1" fmla="*/ 149608 w 8704052"/>
              <a:gd name="connsiteY1" fmla="*/ 0 h 2074717"/>
              <a:gd name="connsiteX2" fmla="*/ 8554444 w 8704052"/>
              <a:gd name="connsiteY2" fmla="*/ 0 h 2074717"/>
              <a:gd name="connsiteX3" fmla="*/ 8704052 w 8704052"/>
              <a:gd name="connsiteY3" fmla="*/ 149608 h 2074717"/>
              <a:gd name="connsiteX4" fmla="*/ 8704052 w 8704052"/>
              <a:gd name="connsiteY4" fmla="*/ 1925109 h 2074717"/>
              <a:gd name="connsiteX5" fmla="*/ 8554444 w 8704052"/>
              <a:gd name="connsiteY5" fmla="*/ 2074717 h 2074717"/>
              <a:gd name="connsiteX6" fmla="*/ 149608 w 8704052"/>
              <a:gd name="connsiteY6" fmla="*/ 2074717 h 2074717"/>
              <a:gd name="connsiteX7" fmla="*/ 0 w 8704052"/>
              <a:gd name="connsiteY7" fmla="*/ 1925109 h 2074717"/>
              <a:gd name="connsiteX8" fmla="*/ 0 w 8704052"/>
              <a:gd name="connsiteY8" fmla="*/ 149608 h 2074717"/>
              <a:gd name="connsiteX0-1" fmla="*/ 0 w 8704052"/>
              <a:gd name="connsiteY0-2" fmla="*/ 195256 h 2120365"/>
              <a:gd name="connsiteX1-3" fmla="*/ 8554444 w 8704052"/>
              <a:gd name="connsiteY1-4" fmla="*/ 45648 h 2120365"/>
              <a:gd name="connsiteX2-5" fmla="*/ 8704052 w 8704052"/>
              <a:gd name="connsiteY2-6" fmla="*/ 195256 h 2120365"/>
              <a:gd name="connsiteX3-7" fmla="*/ 8704052 w 8704052"/>
              <a:gd name="connsiteY3-8" fmla="*/ 1970757 h 2120365"/>
              <a:gd name="connsiteX4-9" fmla="*/ 8554444 w 8704052"/>
              <a:gd name="connsiteY4-10" fmla="*/ 2120365 h 2120365"/>
              <a:gd name="connsiteX5-11" fmla="*/ 149608 w 8704052"/>
              <a:gd name="connsiteY5-12" fmla="*/ 2120365 h 2120365"/>
              <a:gd name="connsiteX6-13" fmla="*/ 0 w 8704052"/>
              <a:gd name="connsiteY6-14" fmla="*/ 1970757 h 2120365"/>
              <a:gd name="connsiteX7-15" fmla="*/ 0 w 8704052"/>
              <a:gd name="connsiteY7-16" fmla="*/ 195256 h 2120365"/>
              <a:gd name="connsiteX0-17" fmla="*/ 0 w 8704052"/>
              <a:gd name="connsiteY0-18" fmla="*/ 140268 h 2224127"/>
              <a:gd name="connsiteX1-19" fmla="*/ 8554444 w 8704052"/>
              <a:gd name="connsiteY1-20" fmla="*/ 149410 h 2224127"/>
              <a:gd name="connsiteX2-21" fmla="*/ 8704052 w 8704052"/>
              <a:gd name="connsiteY2-22" fmla="*/ 299018 h 2224127"/>
              <a:gd name="connsiteX3-23" fmla="*/ 8704052 w 8704052"/>
              <a:gd name="connsiteY3-24" fmla="*/ 2074519 h 2224127"/>
              <a:gd name="connsiteX4-25" fmla="*/ 8554444 w 8704052"/>
              <a:gd name="connsiteY4-26" fmla="*/ 2224127 h 2224127"/>
              <a:gd name="connsiteX5-27" fmla="*/ 149608 w 8704052"/>
              <a:gd name="connsiteY5-28" fmla="*/ 2224127 h 2224127"/>
              <a:gd name="connsiteX6-29" fmla="*/ 0 w 8704052"/>
              <a:gd name="connsiteY6-30" fmla="*/ 2074519 h 2224127"/>
              <a:gd name="connsiteX7-31" fmla="*/ 0 w 8704052"/>
              <a:gd name="connsiteY7-32" fmla="*/ 140268 h 2224127"/>
              <a:gd name="connsiteX0-33" fmla="*/ 0 w 8704052"/>
              <a:gd name="connsiteY0-34" fmla="*/ 0 h 2083859"/>
              <a:gd name="connsiteX1-35" fmla="*/ 8554444 w 8704052"/>
              <a:gd name="connsiteY1-36" fmla="*/ 9142 h 2083859"/>
              <a:gd name="connsiteX2-37" fmla="*/ 8704052 w 8704052"/>
              <a:gd name="connsiteY2-38" fmla="*/ 158750 h 2083859"/>
              <a:gd name="connsiteX3-39" fmla="*/ 8704052 w 8704052"/>
              <a:gd name="connsiteY3-40" fmla="*/ 1934251 h 2083859"/>
              <a:gd name="connsiteX4-41" fmla="*/ 8554444 w 8704052"/>
              <a:gd name="connsiteY4-42" fmla="*/ 2083859 h 2083859"/>
              <a:gd name="connsiteX5-43" fmla="*/ 149608 w 8704052"/>
              <a:gd name="connsiteY5-44" fmla="*/ 2083859 h 2083859"/>
              <a:gd name="connsiteX6-45" fmla="*/ 0 w 8704052"/>
              <a:gd name="connsiteY6-46" fmla="*/ 1934251 h 2083859"/>
              <a:gd name="connsiteX7-47" fmla="*/ 0 w 8704052"/>
              <a:gd name="connsiteY7-48" fmla="*/ 0 h 2083859"/>
              <a:gd name="connsiteX0-49" fmla="*/ 0 w 8704052"/>
              <a:gd name="connsiteY0-50" fmla="*/ 0 h 2083859"/>
              <a:gd name="connsiteX1-51" fmla="*/ 8704052 w 8704052"/>
              <a:gd name="connsiteY1-52" fmla="*/ 158750 h 2083859"/>
              <a:gd name="connsiteX2-53" fmla="*/ 8704052 w 8704052"/>
              <a:gd name="connsiteY2-54" fmla="*/ 1934251 h 2083859"/>
              <a:gd name="connsiteX3-55" fmla="*/ 8554444 w 8704052"/>
              <a:gd name="connsiteY3-56" fmla="*/ 2083859 h 2083859"/>
              <a:gd name="connsiteX4-57" fmla="*/ 149608 w 8704052"/>
              <a:gd name="connsiteY4-58" fmla="*/ 2083859 h 2083859"/>
              <a:gd name="connsiteX5-59" fmla="*/ 0 w 8704052"/>
              <a:gd name="connsiteY5-60" fmla="*/ 1934251 h 2083859"/>
              <a:gd name="connsiteX6-61" fmla="*/ 0 w 8704052"/>
              <a:gd name="connsiteY6-62" fmla="*/ 0 h 2083859"/>
              <a:gd name="connsiteX0-63" fmla="*/ 0 w 8704052"/>
              <a:gd name="connsiteY0-64" fmla="*/ 0 h 2083859"/>
              <a:gd name="connsiteX1-65" fmla="*/ 8704052 w 8704052"/>
              <a:gd name="connsiteY1-66" fmla="*/ 19050 h 2083859"/>
              <a:gd name="connsiteX2-67" fmla="*/ 8704052 w 8704052"/>
              <a:gd name="connsiteY2-68" fmla="*/ 1934251 h 2083859"/>
              <a:gd name="connsiteX3-69" fmla="*/ 8554444 w 8704052"/>
              <a:gd name="connsiteY3-70" fmla="*/ 2083859 h 2083859"/>
              <a:gd name="connsiteX4-71" fmla="*/ 149608 w 8704052"/>
              <a:gd name="connsiteY4-72" fmla="*/ 2083859 h 2083859"/>
              <a:gd name="connsiteX5-73" fmla="*/ 0 w 8704052"/>
              <a:gd name="connsiteY5-74" fmla="*/ 1934251 h 2083859"/>
              <a:gd name="connsiteX6-75" fmla="*/ 0 w 8704052"/>
              <a:gd name="connsiteY6-76" fmla="*/ 0 h 2083859"/>
              <a:gd name="connsiteX0-77" fmla="*/ 0 w 8704052"/>
              <a:gd name="connsiteY0-78" fmla="*/ 0 h 2083859"/>
              <a:gd name="connsiteX1-79" fmla="*/ 8699290 w 8704052"/>
              <a:gd name="connsiteY1-80" fmla="*/ 4763 h 2083859"/>
              <a:gd name="connsiteX2-81" fmla="*/ 8704052 w 8704052"/>
              <a:gd name="connsiteY2-82" fmla="*/ 1934251 h 2083859"/>
              <a:gd name="connsiteX3-83" fmla="*/ 8554444 w 8704052"/>
              <a:gd name="connsiteY3-84" fmla="*/ 2083859 h 2083859"/>
              <a:gd name="connsiteX4-85" fmla="*/ 149608 w 8704052"/>
              <a:gd name="connsiteY4-86" fmla="*/ 2083859 h 2083859"/>
              <a:gd name="connsiteX5-87" fmla="*/ 0 w 8704052"/>
              <a:gd name="connsiteY5-88" fmla="*/ 1934251 h 2083859"/>
              <a:gd name="connsiteX6-89" fmla="*/ 0 w 8704052"/>
              <a:gd name="connsiteY6-90" fmla="*/ 0 h 20838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8704052" h="2083859">
                <a:moveTo>
                  <a:pt x="0" y="0"/>
                </a:moveTo>
                <a:lnTo>
                  <a:pt x="8699290" y="4763"/>
                </a:lnTo>
                <a:cubicBezTo>
                  <a:pt x="8700877" y="647926"/>
                  <a:pt x="8702465" y="1291088"/>
                  <a:pt x="8704052" y="1934251"/>
                </a:cubicBezTo>
                <a:cubicBezTo>
                  <a:pt x="8704052" y="2016877"/>
                  <a:pt x="8637070" y="2083859"/>
                  <a:pt x="8554444" y="2083859"/>
                </a:cubicBezTo>
                <a:lnTo>
                  <a:pt x="149608" y="2083859"/>
                </a:lnTo>
                <a:cubicBezTo>
                  <a:pt x="66982" y="2083859"/>
                  <a:pt x="0" y="2016877"/>
                  <a:pt x="0" y="1934251"/>
                </a:cubicBezTo>
                <a:lnTo>
                  <a:pt x="0" y="0"/>
                </a:lnTo>
                <a:close/>
              </a:path>
            </a:pathLst>
          </a:custGeom>
          <a:solidFill>
            <a:srgbClr val="E9E9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1200"/>
              </a:spcAft>
              <a:buClr>
                <a:srgbClr val="151DC1"/>
              </a:buClr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</a:rPr>
              <a:t>实验指导书：第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</a:rPr>
              <a:t>3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</a:rPr>
              <a:t>章</a:t>
            </a:r>
            <a:endParaRPr lang="zh-CN" altLang="en-US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bldLvl="0" animBg="1"/>
      <p:bldP spid="5" grpId="0" animBg="1"/>
      <p:bldP spid="7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语句</a:t>
            </a:r>
            <a:r>
              <a:rPr lang="en-US" altLang="zh-CN" sz="1800" dirty="0"/>
              <a:t>—</a:t>
            </a:r>
            <a:r>
              <a:rPr lang="zh-CN" altLang="en-US" sz="1800" dirty="0"/>
              <a:t>控制结构语句作用域</a:t>
            </a:r>
            <a:endParaRPr 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219974" y="1175643"/>
            <a:ext cx="8704052" cy="1491840"/>
            <a:chOff x="219974" y="2044323"/>
            <a:chExt cx="8704052" cy="1491840"/>
          </a:xfrm>
        </p:grpSpPr>
        <p:sp>
          <p:nvSpPr>
            <p:cNvPr id="19" name="矩形: 圆顶角 18"/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zh-CN" altLang="en-US" sz="2000">
                  <a:solidFill>
                    <a:prstClr val="white"/>
                  </a:solidFill>
                </a:rPr>
                <a:t>下面</a:t>
              </a:r>
              <a:r>
                <a:rPr lang="en-US" altLang="zh-CN" sz="2000">
                  <a:solidFill>
                    <a:prstClr val="white"/>
                  </a:solidFill>
                </a:rPr>
                <a:t>while </a:t>
              </a:r>
              <a:r>
                <a:rPr lang="zh-CN" altLang="en-US" sz="2000">
                  <a:solidFill>
                    <a:prstClr val="white"/>
                  </a:solidFill>
                </a:rPr>
                <a:t>语句的作用域是什么？</a:t>
              </a:r>
              <a:endParaRPr lang="zh-CN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8" name="矩形: 圆角 17"/>
            <p:cNvSpPr/>
            <p:nvPr/>
          </p:nvSpPr>
          <p:spPr>
            <a:xfrm>
              <a:off x="219974" y="2612833"/>
              <a:ext cx="8704052" cy="923330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lvl="0"/>
              <a:r>
                <a:rPr lang="en-US">
                  <a:solidFill>
                    <a:srgbClr val="0000FF"/>
                  </a:solidFill>
                  <a:latin typeface="Consolas" panose="020B0609020204030204" pitchFamily="49" charset="0"/>
                </a:rPr>
                <a:t>while</a:t>
              </a:r>
              <a:r>
                <a:rPr lang="en-US">
                  <a:solidFill>
                    <a:srgbClr val="000000"/>
                  </a:solidFill>
                  <a:latin typeface="Consolas" panose="020B0609020204030204" pitchFamily="49" charset="0"/>
                </a:rPr>
                <a:t>(counter &lt; </a:t>
              </a:r>
              <a:r>
                <a:rPr lang="en-US">
                  <a:solidFill>
                    <a:srgbClr val="09885A"/>
                  </a:solidFill>
                  <a:latin typeface="Consolas" panose="020B0609020204030204" pitchFamily="49" charset="0"/>
                </a:rPr>
                <a:t>10</a:t>
              </a:r>
              <a:r>
                <a:rPr lang="en-US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  <a:endParaRPr lang="en-US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0"/>
              <a:r>
                <a:rPr lang="en-US">
                  <a:solidFill>
                    <a:srgbClr val="000000"/>
                  </a:solidFill>
                  <a:latin typeface="Consolas" panose="020B0609020204030204" pitchFamily="49" charset="0"/>
                </a:rPr>
                <a:t>	++counter;</a:t>
              </a:r>
              <a:endParaRPr lang="en-US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0"/>
              <a:r>
                <a:rPr lang="en-US">
                  <a:solidFill>
                    <a:srgbClr val="000000"/>
                  </a:solidFill>
                  <a:latin typeface="Consolas" panose="020B0609020204030204" pitchFamily="49" charset="0"/>
                </a:rPr>
                <a:t>sum += counter;</a:t>
              </a:r>
              <a:endParaRPr lang="en-US" altLang="zh-CN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19974" y="3323789"/>
            <a:ext cx="8704052" cy="1768838"/>
            <a:chOff x="219974" y="2044323"/>
            <a:chExt cx="8704052" cy="1768838"/>
          </a:xfrm>
        </p:grpSpPr>
        <p:sp>
          <p:nvSpPr>
            <p:cNvPr id="9" name="矩形: 圆顶角 8"/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zh-CN" altLang="en-US" sz="2000">
                  <a:solidFill>
                    <a:prstClr val="white"/>
                  </a:solidFill>
                </a:rPr>
                <a:t>可用花括号扩展其作用域，如：</a:t>
              </a:r>
              <a:endParaRPr lang="zh-CN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0" name="矩形: 圆角 17"/>
            <p:cNvSpPr/>
            <p:nvPr/>
          </p:nvSpPr>
          <p:spPr>
            <a:xfrm>
              <a:off x="219974" y="2612832"/>
              <a:ext cx="8704052" cy="1200329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lvl="0"/>
              <a:r>
                <a:rPr lang="en-US">
                  <a:solidFill>
                    <a:srgbClr val="0000FF"/>
                  </a:solidFill>
                  <a:latin typeface="Consolas" panose="020B0609020204030204" pitchFamily="49" charset="0"/>
                </a:rPr>
                <a:t>while</a:t>
              </a:r>
              <a:r>
                <a:rPr lang="en-US">
                  <a:solidFill>
                    <a:srgbClr val="000000"/>
                  </a:solidFill>
                  <a:latin typeface="Consolas" panose="020B0609020204030204" pitchFamily="49" charset="0"/>
                </a:rPr>
                <a:t>(counter &lt; </a:t>
              </a:r>
              <a:r>
                <a:rPr lang="en-US">
                  <a:solidFill>
                    <a:srgbClr val="09885A"/>
                  </a:solidFill>
                  <a:latin typeface="Consolas" panose="020B0609020204030204" pitchFamily="49" charset="0"/>
                </a:rPr>
                <a:t>10</a:t>
              </a:r>
              <a:r>
                <a:rPr lang="en-US">
                  <a:solidFill>
                    <a:srgbClr val="000000"/>
                  </a:solidFill>
                  <a:latin typeface="Consolas" panose="020B0609020204030204" pitchFamily="49" charset="0"/>
                </a:rPr>
                <a:t>){ </a:t>
              </a:r>
              <a:r>
                <a:rPr lang="en-US">
                  <a:solidFill>
                    <a:srgbClr val="008000"/>
                  </a:solidFill>
                  <a:latin typeface="Consolas" panose="020B0609020204030204" pitchFamily="49" charset="0"/>
                </a:rPr>
                <a:t>//while</a:t>
              </a:r>
              <a:r>
                <a:rPr lang="zh-CN" altLang="en-US">
                  <a:solidFill>
                    <a:srgbClr val="008000"/>
                  </a:solidFill>
                  <a:latin typeface="Consolas" panose="020B0609020204030204" pitchFamily="49" charset="0"/>
                </a:rPr>
                <a:t>作用域从这里开始</a:t>
              </a:r>
              <a:endParaRPr lang="zh-CN" altLang="en-US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0"/>
              <a:r>
                <a:rPr lang="en-US" altLang="zh-CN">
                  <a:solidFill>
                    <a:srgbClr val="000000"/>
                  </a:solidFill>
                  <a:latin typeface="Consolas" panose="020B0609020204030204" pitchFamily="49" charset="0"/>
                </a:rPr>
                <a:t>	++</a:t>
              </a:r>
              <a:r>
                <a:rPr lang="en-US">
                  <a:solidFill>
                    <a:srgbClr val="000000"/>
                  </a:solidFill>
                  <a:latin typeface="Consolas" panose="020B0609020204030204" pitchFamily="49" charset="0"/>
                </a:rPr>
                <a:t>counter;</a:t>
              </a:r>
              <a:endParaRPr lang="en-US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0"/>
              <a:r>
                <a:rPr lang="en-US">
                  <a:solidFill>
                    <a:srgbClr val="000000"/>
                  </a:solidFill>
                  <a:latin typeface="Consolas" panose="020B0609020204030204" pitchFamily="49" charset="0"/>
                </a:rPr>
                <a:t>	sum += counter;</a:t>
              </a:r>
              <a:endParaRPr lang="en-US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0"/>
              <a:r>
                <a:rPr lang="en-US">
                  <a:solidFill>
                    <a:srgbClr val="000000"/>
                  </a:solidFill>
                  <a:latin typeface="Consolas" panose="020B0609020204030204" pitchFamily="49" charset="0"/>
                </a:rPr>
                <a:t>} </a:t>
              </a:r>
              <a:r>
                <a:rPr lang="en-US">
                  <a:solidFill>
                    <a:srgbClr val="008000"/>
                  </a:solidFill>
                  <a:latin typeface="Consolas" panose="020B0609020204030204" pitchFamily="49" charset="0"/>
                </a:rPr>
                <a:t>//while</a:t>
              </a:r>
              <a:r>
                <a:rPr lang="zh-CN" altLang="en-US">
                  <a:solidFill>
                    <a:srgbClr val="008000"/>
                  </a:solidFill>
                  <a:latin typeface="Consolas" panose="020B0609020204030204" pitchFamily="49" charset="0"/>
                </a:rPr>
                <a:t>作用域到这里结束</a:t>
              </a:r>
              <a:endParaRPr lang="zh-CN" alt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分支结构</a:t>
            </a:r>
            <a:endParaRPr 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219974" y="1937643"/>
            <a:ext cx="8704052" cy="1491357"/>
            <a:chOff x="219974" y="2044323"/>
            <a:chExt cx="8704052" cy="1491357"/>
          </a:xfrm>
        </p:grpSpPr>
        <p:sp>
          <p:nvSpPr>
            <p:cNvPr id="19" name="矩形: 圆顶角 18"/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94B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2000">
                  <a:solidFill>
                    <a:prstClr val="white"/>
                  </a:solidFill>
                </a:rPr>
                <a:t>C++ </a:t>
              </a:r>
              <a:r>
                <a:rPr lang="zh-CN" altLang="en-US" sz="2000">
                  <a:solidFill>
                    <a:prstClr val="white"/>
                  </a:solidFill>
                </a:rPr>
                <a:t>提供了两种分支形式</a:t>
              </a:r>
              <a:endParaRPr lang="zh-CN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8" name="矩形: 圆角 17"/>
            <p:cNvSpPr/>
            <p:nvPr/>
          </p:nvSpPr>
          <p:spPr>
            <a:xfrm>
              <a:off x="219974" y="2612833"/>
              <a:ext cx="8704052" cy="922847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F4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en-US">
                  <a:solidFill>
                    <a:srgbClr val="0000FF"/>
                  </a:solidFill>
                  <a:latin typeface="Consolas" panose="020B0609020204030204" pitchFamily="49" charset="0"/>
                </a:rPr>
                <a:t>if </a:t>
              </a:r>
              <a:r>
                <a:rPr lang="zh-CN" altLang="en-US">
                  <a:solidFill>
                    <a:prstClr val="black"/>
                  </a:solidFill>
                  <a:latin typeface="Consolas" panose="020B0609020204030204" pitchFamily="49" charset="0"/>
                </a:rPr>
                <a:t>语句</a:t>
              </a:r>
              <a:endParaRPr lang="zh-CN" altLang="en-US">
                <a:solidFill>
                  <a:prstClr val="black"/>
                </a:solidFill>
                <a:latin typeface="Consolas" panose="020B0609020204030204" pitchFamily="49" charset="0"/>
              </a:endParaRP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en-US">
                  <a:solidFill>
                    <a:srgbClr val="0000FF"/>
                  </a:solidFill>
                  <a:latin typeface="Consolas" panose="020B0609020204030204" pitchFamily="49" charset="0"/>
                </a:rPr>
                <a:t>switch </a:t>
              </a:r>
              <a:r>
                <a:rPr lang="zh-CN" altLang="en-US">
                  <a:solidFill>
                    <a:prstClr val="black"/>
                  </a:solidFill>
                  <a:latin typeface="Consolas" panose="020B0609020204030204" pitchFamily="49" charset="0"/>
                </a:rPr>
                <a:t>语句</a:t>
              </a:r>
              <a:endParaRPr lang="en-US" altLang="zh-CN" dirty="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分支结构</a:t>
            </a:r>
            <a:r>
              <a:rPr lang="en-US" altLang="zh-CN" sz="1800" dirty="0"/>
              <a:t>—if </a:t>
            </a:r>
            <a:r>
              <a:rPr lang="zh-CN" altLang="en-US" sz="1800" dirty="0"/>
              <a:t>语句</a:t>
            </a:r>
            <a:endParaRPr 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274423" y="1404851"/>
            <a:ext cx="4847326" cy="1317493"/>
            <a:chOff x="219974" y="2227811"/>
            <a:chExt cx="4847326" cy="1317493"/>
          </a:xfrm>
        </p:grpSpPr>
        <p:sp>
          <p:nvSpPr>
            <p:cNvPr id="19" name="矩形: 圆顶角 18"/>
            <p:cNvSpPr/>
            <p:nvPr/>
          </p:nvSpPr>
          <p:spPr>
            <a:xfrm>
              <a:off x="219974" y="2227811"/>
              <a:ext cx="4847326" cy="394163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2000">
                  <a:solidFill>
                    <a:prstClr val="white"/>
                  </a:solidFill>
                </a:rPr>
                <a:t>if </a:t>
              </a:r>
              <a:r>
                <a:rPr lang="zh-CN" altLang="en-US" sz="2000">
                  <a:solidFill>
                    <a:prstClr val="white"/>
                  </a:solidFill>
                </a:rPr>
                <a:t>语句的语法格式：</a:t>
              </a:r>
              <a:endParaRPr lang="zh-CN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8" name="矩形: 圆角 17"/>
            <p:cNvSpPr/>
            <p:nvPr/>
          </p:nvSpPr>
          <p:spPr>
            <a:xfrm>
              <a:off x="219974" y="2621974"/>
              <a:ext cx="4847326" cy="923330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spAutoFit/>
            </a:bodyPr>
            <a:lstStyle/>
            <a:p>
              <a:pPr lvl="0"/>
              <a:r>
                <a:rPr lang="en-US">
                  <a:solidFill>
                    <a:srgbClr val="0000FF"/>
                  </a:solidFill>
                  <a:latin typeface="Consolas" panose="020B0609020204030204" pitchFamily="49" charset="0"/>
                </a:rPr>
                <a:t>if</a:t>
              </a:r>
              <a:r>
                <a:rPr lang="en-US">
                  <a:solidFill>
                    <a:srgbClr val="000000"/>
                  </a:solidFill>
                  <a:latin typeface="Consolas" panose="020B0609020204030204" pitchFamily="49" charset="0"/>
                </a:rPr>
                <a:t> (expr) { </a:t>
              </a:r>
              <a:r>
                <a:rPr lang="en-US">
                  <a:solidFill>
                    <a:srgbClr val="008000"/>
                  </a:solidFill>
                  <a:latin typeface="Consolas" panose="020B0609020204030204" pitchFamily="49" charset="0"/>
                </a:rPr>
                <a:t>//</a:t>
              </a:r>
              <a:r>
                <a:rPr lang="zh-CN" altLang="en-US">
                  <a:solidFill>
                    <a:srgbClr val="008000"/>
                  </a:solidFill>
                  <a:latin typeface="Consolas" panose="020B0609020204030204" pitchFamily="49" charset="0"/>
                </a:rPr>
                <a:t>条件表达式</a:t>
              </a:r>
              <a:endParaRPr lang="zh-CN" altLang="en-US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0"/>
              <a:r>
                <a:rPr lang="en-US">
                  <a:solidFill>
                    <a:srgbClr val="000000"/>
                  </a:solidFill>
                  <a:latin typeface="Consolas" panose="020B0609020204030204" pitchFamily="49" charset="0"/>
                </a:rPr>
                <a:t>	statement; </a:t>
              </a:r>
              <a:r>
                <a:rPr lang="en-US">
                  <a:solidFill>
                    <a:srgbClr val="008000"/>
                  </a:solidFill>
                  <a:latin typeface="Consolas" panose="020B0609020204030204" pitchFamily="49" charset="0"/>
                </a:rPr>
                <a:t>//</a:t>
              </a:r>
              <a:r>
                <a:rPr lang="zh-CN" altLang="en-US">
                  <a:solidFill>
                    <a:srgbClr val="008000"/>
                  </a:solidFill>
                  <a:latin typeface="Consolas" panose="020B0609020204030204" pitchFamily="49" charset="0"/>
                </a:rPr>
                <a:t>语句</a:t>
              </a:r>
              <a:endParaRPr lang="zh-CN" altLang="en-US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0"/>
              <a:r>
                <a:rPr lang="en-US" altLang="zh-CN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n-US" altLang="zh-CN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74423" y="3116507"/>
            <a:ext cx="4847326" cy="2420712"/>
            <a:chOff x="426823" y="1562027"/>
            <a:chExt cx="4847326" cy="2420712"/>
          </a:xfrm>
        </p:grpSpPr>
        <p:sp>
          <p:nvSpPr>
            <p:cNvPr id="9" name="矩形: 圆顶角 8"/>
            <p:cNvSpPr/>
            <p:nvPr/>
          </p:nvSpPr>
          <p:spPr>
            <a:xfrm>
              <a:off x="426823" y="1562027"/>
              <a:ext cx="4847326" cy="389387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2000">
                  <a:solidFill>
                    <a:prstClr val="white"/>
                  </a:solidFill>
                </a:rPr>
                <a:t>else </a:t>
              </a:r>
              <a:r>
                <a:rPr lang="zh-CN" altLang="en-US" sz="2000">
                  <a:solidFill>
                    <a:prstClr val="white"/>
                  </a:solidFill>
                </a:rPr>
                <a:t>分支结构格式：</a:t>
              </a:r>
              <a:endParaRPr lang="zh-CN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0" name="矩形: 圆角 17"/>
            <p:cNvSpPr/>
            <p:nvPr/>
          </p:nvSpPr>
          <p:spPr>
            <a:xfrm>
              <a:off x="426823" y="1951414"/>
              <a:ext cx="4847326" cy="2031325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spAutoFit/>
            </a:bodyPr>
            <a:lstStyle/>
            <a:p>
              <a:pPr lvl="0"/>
              <a:r>
                <a:rPr lang="en-US">
                  <a:solidFill>
                    <a:srgbClr val="0000FF"/>
                  </a:solidFill>
                  <a:latin typeface="Consolas" panose="020B0609020204030204" pitchFamily="49" charset="0"/>
                </a:rPr>
                <a:t>if</a:t>
              </a:r>
              <a:r>
                <a:rPr lang="en-US">
                  <a:solidFill>
                    <a:srgbClr val="000000"/>
                  </a:solidFill>
                  <a:latin typeface="Consolas" panose="020B0609020204030204" pitchFamily="49" charset="0"/>
                </a:rPr>
                <a:t> (expr) {</a:t>
              </a:r>
              <a:endParaRPr lang="en-US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0"/>
              <a:r>
                <a:rPr lang="en-US">
                  <a:solidFill>
                    <a:srgbClr val="000000"/>
                  </a:solidFill>
                  <a:latin typeface="Consolas" panose="020B0609020204030204" pitchFamily="49" charset="0"/>
                </a:rPr>
                <a:t>	statement1; </a:t>
              </a:r>
              <a:r>
                <a:rPr lang="en-US">
                  <a:solidFill>
                    <a:srgbClr val="008000"/>
                  </a:solidFill>
                  <a:latin typeface="Consolas" panose="020B0609020204030204" pitchFamily="49" charset="0"/>
                </a:rPr>
                <a:t>//</a:t>
              </a:r>
              <a:r>
                <a:rPr lang="zh-CN" altLang="en-US">
                  <a:solidFill>
                    <a:srgbClr val="008000"/>
                  </a:solidFill>
                  <a:latin typeface="Consolas" panose="020B0609020204030204" pitchFamily="49" charset="0"/>
                </a:rPr>
                <a:t>分支语句</a:t>
              </a:r>
              <a:r>
                <a:rPr lang="en-US" altLang="zh-CN">
                  <a:solidFill>
                    <a:srgbClr val="008000"/>
                  </a:solidFill>
                  <a:latin typeface="Consolas" panose="020B0609020204030204" pitchFamily="49" charset="0"/>
                </a:rPr>
                <a:t>1</a:t>
              </a:r>
              <a:endParaRPr lang="zh-CN" altLang="en-US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0"/>
              <a:r>
                <a:rPr lang="en-US" altLang="zh-CN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n-US" altLang="zh-CN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0"/>
              <a:r>
                <a:rPr lang="en-US">
                  <a:solidFill>
                    <a:srgbClr val="0000FF"/>
                  </a:solidFill>
                  <a:latin typeface="Consolas" panose="020B0609020204030204" pitchFamily="49" charset="0"/>
                </a:rPr>
                <a:t>else</a:t>
              </a:r>
              <a:r>
                <a:rPr lang="en-US">
                  <a:solidFill>
                    <a:srgbClr val="000000"/>
                  </a:solidFill>
                  <a:latin typeface="Consolas" panose="020B0609020204030204" pitchFamily="49" charset="0"/>
                </a:rPr>
                <a:t> {</a:t>
              </a:r>
              <a:endParaRPr lang="en-US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0"/>
              <a:r>
                <a:rPr lang="en-US">
                  <a:solidFill>
                    <a:srgbClr val="000000"/>
                  </a:solidFill>
                  <a:latin typeface="Consolas" panose="020B0609020204030204" pitchFamily="49" charset="0"/>
                </a:rPr>
                <a:t>	statement2; </a:t>
              </a:r>
              <a:r>
                <a:rPr lang="en-US">
                  <a:solidFill>
                    <a:srgbClr val="008000"/>
                  </a:solidFill>
                  <a:latin typeface="Consolas" panose="020B0609020204030204" pitchFamily="49" charset="0"/>
                </a:rPr>
                <a:t>//</a:t>
              </a:r>
              <a:r>
                <a:rPr lang="zh-CN" altLang="en-US">
                  <a:solidFill>
                    <a:srgbClr val="008000"/>
                  </a:solidFill>
                  <a:latin typeface="Consolas" panose="020B0609020204030204" pitchFamily="49" charset="0"/>
                </a:rPr>
                <a:t>分支语句</a:t>
              </a:r>
              <a:r>
                <a:rPr lang="en-US" altLang="zh-CN">
                  <a:solidFill>
                    <a:srgbClr val="008000"/>
                  </a:solidFill>
                  <a:latin typeface="Consolas" panose="020B0609020204030204" pitchFamily="49" charset="0"/>
                </a:rPr>
                <a:t>2</a:t>
              </a:r>
              <a:endParaRPr lang="zh-CN" altLang="en-US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0"/>
              <a:r>
                <a:rPr lang="en-US" altLang="zh-CN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n-US" altLang="zh-CN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0"/>
              <a:r>
                <a:rPr lang="zh-CN" altLang="en-US">
                  <a:solidFill>
                    <a:srgbClr val="FF0000"/>
                  </a:solidFill>
                  <a:latin typeface="MicrosoftYaHei"/>
                </a:rPr>
                <a:t>建议</a:t>
              </a:r>
              <a:r>
                <a:rPr lang="zh-CN" altLang="en-US">
                  <a:solidFill>
                    <a:srgbClr val="000000"/>
                  </a:solidFill>
                  <a:latin typeface="MicrosoftYaHei"/>
                </a:rPr>
                <a:t>：尽量使用花括号改善程序的可读性</a:t>
              </a:r>
              <a:endParaRPr lang="en-US" altLang="zh-CN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84789" y="1510188"/>
            <a:ext cx="3184788" cy="34289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13272</Words>
  <Application>WPS 演示</Application>
  <PresentationFormat>全屏显示(4:3)</PresentationFormat>
  <Paragraphs>1192</Paragraphs>
  <Slides>62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83" baseType="lpstr">
      <vt:lpstr>Arial</vt:lpstr>
      <vt:lpstr>宋体</vt:lpstr>
      <vt:lpstr>Wingdings</vt:lpstr>
      <vt:lpstr>微软雅黑</vt:lpstr>
      <vt:lpstr>MicrosoftYaHei</vt:lpstr>
      <vt:lpstr>Segoe Print</vt:lpstr>
      <vt:lpstr>Consolas</vt:lpstr>
      <vt:lpstr>Arial Unicode MS</vt:lpstr>
      <vt:lpstr>等线</vt:lpstr>
      <vt:lpstr>仿宋</vt:lpstr>
      <vt:lpstr>LMSans9-Regular-Identity-H</vt:lpstr>
      <vt:lpstr>LMMono9-Regular-Identity-H</vt:lpstr>
      <vt:lpstr>LMMono10-Regular-Identity-H</vt:lpstr>
      <vt:lpstr>Cambria Math</vt:lpstr>
      <vt:lpstr>LMSans10-Regular-Identity-H</vt:lpstr>
      <vt:lpstr>LMSans12-Regular-Identity-H</vt:lpstr>
      <vt:lpstr>LMMono12-Regular-Identity-H</vt:lpstr>
      <vt:lpstr>LMRoman10-Regular-Identity-H</vt:lpstr>
      <vt:lpstr>CMR10</vt:lpstr>
      <vt:lpstr>LMSans10-Oblique-Identity-H</vt:lpstr>
      <vt:lpstr>Office 主题​​</vt:lpstr>
      <vt:lpstr>PowerPoint 演示文稿</vt:lpstr>
      <vt:lpstr>PowerPoint 演示文稿</vt:lpstr>
      <vt:lpstr>PowerPoint 演示文稿</vt:lpstr>
      <vt:lpstr>3.1 语句—空语句</vt:lpstr>
      <vt:lpstr>3.1 语句—复合语句</vt:lpstr>
      <vt:lpstr>3.1 语句—控制结构语句作用域</vt:lpstr>
      <vt:lpstr>3.1 语句—控制结构语句作用域</vt:lpstr>
      <vt:lpstr>3.2 分支结构</vt:lpstr>
      <vt:lpstr>3.2 分支结构—if 语句</vt:lpstr>
      <vt:lpstr>3.2 分支结构—if 语句</vt:lpstr>
      <vt:lpstr>3.2 分支结构—if 语句</vt:lpstr>
      <vt:lpstr>3.2 分支结构—if 语句</vt:lpstr>
      <vt:lpstr>3.2 分支结构—if 语句</vt:lpstr>
      <vt:lpstr>3.2 分支结构—if 语句</vt:lpstr>
      <vt:lpstr>3.2 分支结构—if 语句</vt:lpstr>
      <vt:lpstr>3.2 分支结构—if 语句</vt:lpstr>
      <vt:lpstr>3.2 分支结构—if 语句</vt:lpstr>
      <vt:lpstr>3.2 分支结构—if 语句</vt:lpstr>
      <vt:lpstr>3.2 分支结构—if 语句</vt:lpstr>
      <vt:lpstr>3.2 分支结构—switch 语句</vt:lpstr>
      <vt:lpstr>3.2 分支结构—switch 语句</vt:lpstr>
      <vt:lpstr>3.2 分支结构—switch 语句</vt:lpstr>
      <vt:lpstr>3.2 分支结构—switch 语句</vt:lpstr>
      <vt:lpstr>3.2 分支结构—switch 语句</vt:lpstr>
      <vt:lpstr>3.2 分支结构—switch 语句</vt:lpstr>
      <vt:lpstr>3.3 循环结构</vt:lpstr>
      <vt:lpstr>3.3 循环结构—while 语句</vt:lpstr>
      <vt:lpstr>3.3 循环结构—while 语句</vt:lpstr>
      <vt:lpstr>3.3 循环结构—while 语句</vt:lpstr>
      <vt:lpstr>3.3 循环结构—while 语句</vt:lpstr>
      <vt:lpstr>3.3 循环结构—do while 语句</vt:lpstr>
      <vt:lpstr>3.3 循环结构—do while 语句</vt:lpstr>
      <vt:lpstr>3.3 循环结构—do while 语句</vt:lpstr>
      <vt:lpstr>3.3 循环结构—do while 语句</vt:lpstr>
      <vt:lpstr>3.3 循环结构—for 语句</vt:lpstr>
      <vt:lpstr>3.3 循环结构—for 语句</vt:lpstr>
      <vt:lpstr>3.3 循环结构—for 语句</vt:lpstr>
      <vt:lpstr>3.3 循环结构—for 语句</vt:lpstr>
      <vt:lpstr>3.3 循环结构—for 语句</vt:lpstr>
      <vt:lpstr>3.3 循环结构</vt:lpstr>
      <vt:lpstr>3.3 循环结构—for 语句</vt:lpstr>
      <vt:lpstr>3.3 循环结构</vt:lpstr>
      <vt:lpstr>3.3 循环结构</vt:lpstr>
      <vt:lpstr>3.4 跳转语句</vt:lpstr>
      <vt:lpstr>3.4 跳转语句—break 语句</vt:lpstr>
      <vt:lpstr>3.4 跳转语句—break 语句</vt:lpstr>
      <vt:lpstr>3.4 跳转语句—break 语句</vt:lpstr>
      <vt:lpstr>3.4 跳转语句—break 语句</vt:lpstr>
      <vt:lpstr>3.4 跳转语句—continue 语句</vt:lpstr>
      <vt:lpstr>3.4 跳转语句—continue 语句</vt:lpstr>
      <vt:lpstr>3.4 跳转语句—continue 语句</vt:lpstr>
      <vt:lpstr>3.5 嵌套结构和应用实例</vt:lpstr>
      <vt:lpstr>3.5 嵌套结构和应用实例</vt:lpstr>
      <vt:lpstr>3.5 嵌套结构和应用实例</vt:lpstr>
      <vt:lpstr>3.5 嵌套结构和应用实例</vt:lpstr>
      <vt:lpstr>3.5 嵌套结构和应用实例</vt:lpstr>
      <vt:lpstr>3.5 嵌套结构和应用实例</vt:lpstr>
      <vt:lpstr>3.5 嵌套结构和应用实例</vt:lpstr>
      <vt:lpstr>3.5 嵌套结构和应用实例</vt:lpstr>
      <vt:lpstr>3.5 嵌套结构和应用实例</vt:lpstr>
      <vt:lpstr>3.5 嵌套结构和应用实例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刘永峰</dc:creator>
  <cp:lastModifiedBy>李长河</cp:lastModifiedBy>
  <cp:revision>685</cp:revision>
  <dcterms:created xsi:type="dcterms:W3CDTF">2019-01-17T01:34:00Z</dcterms:created>
  <dcterms:modified xsi:type="dcterms:W3CDTF">2020-11-28T02:49:13Z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