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14"/>
  </p:handoutMasterIdLst>
  <p:sldIdLst>
    <p:sldId id="256" r:id="rId3"/>
    <p:sldId id="257" r:id="rId4"/>
    <p:sldId id="258" r:id="rId5"/>
    <p:sldId id="292" r:id="rId6"/>
    <p:sldId id="293" r:id="rId8"/>
    <p:sldId id="294" r:id="rId9"/>
    <p:sldId id="295" r:id="rId10"/>
    <p:sldId id="297" r:id="rId11"/>
    <p:sldId id="298" r:id="rId12"/>
    <p:sldId id="299" r:id="rId13"/>
    <p:sldId id="301" r:id="rId14"/>
    <p:sldId id="303" r:id="rId15"/>
    <p:sldId id="304" r:id="rId16"/>
    <p:sldId id="305" r:id="rId17"/>
    <p:sldId id="307" r:id="rId18"/>
    <p:sldId id="308" r:id="rId19"/>
    <p:sldId id="309" r:id="rId20"/>
    <p:sldId id="310" r:id="rId21"/>
    <p:sldId id="311" r:id="rId22"/>
    <p:sldId id="369" r:id="rId23"/>
    <p:sldId id="370" r:id="rId24"/>
    <p:sldId id="312" r:id="rId25"/>
    <p:sldId id="313" r:id="rId26"/>
    <p:sldId id="314" r:id="rId27"/>
    <p:sldId id="316" r:id="rId28"/>
    <p:sldId id="371" r:id="rId29"/>
    <p:sldId id="372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73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74" r:id="rId58"/>
    <p:sldId id="345" r:id="rId59"/>
    <p:sldId id="367" r:id="rId60"/>
    <p:sldId id="346" r:id="rId61"/>
    <p:sldId id="347" r:id="rId62"/>
    <p:sldId id="368" r:id="rId63"/>
    <p:sldId id="348" r:id="rId64"/>
    <p:sldId id="349" r:id="rId65"/>
    <p:sldId id="350" r:id="rId66"/>
    <p:sldId id="351" r:id="rId67"/>
    <p:sldId id="352" r:id="rId68"/>
    <p:sldId id="353" r:id="rId69"/>
    <p:sldId id="355" r:id="rId70"/>
    <p:sldId id="354" r:id="rId71"/>
    <p:sldId id="356" r:id="rId72"/>
    <p:sldId id="357" r:id="rId73"/>
    <p:sldId id="375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366" r:id="rId82"/>
    <p:sldId id="260" r:id="rId83"/>
    <p:sldId id="259" r:id="rId84"/>
    <p:sldId id="262" r:id="rId85"/>
    <p:sldId id="263" r:id="rId86"/>
    <p:sldId id="264" r:id="rId87"/>
    <p:sldId id="265" r:id="rId88"/>
    <p:sldId id="266" r:id="rId89"/>
    <p:sldId id="267" r:id="rId90"/>
    <p:sldId id="268" r:id="rId91"/>
    <p:sldId id="269" r:id="rId92"/>
    <p:sldId id="270" r:id="rId93"/>
    <p:sldId id="271" r:id="rId94"/>
    <p:sldId id="376" r:id="rId95"/>
    <p:sldId id="273" r:id="rId96"/>
    <p:sldId id="274" r:id="rId97"/>
    <p:sldId id="275" r:id="rId98"/>
    <p:sldId id="276" r:id="rId99"/>
    <p:sldId id="277" r:id="rId100"/>
    <p:sldId id="278" r:id="rId101"/>
    <p:sldId id="279" r:id="rId102"/>
    <p:sldId id="377" r:id="rId103"/>
    <p:sldId id="281" r:id="rId104"/>
    <p:sldId id="282" r:id="rId105"/>
    <p:sldId id="283" r:id="rId106"/>
    <p:sldId id="284" r:id="rId107"/>
    <p:sldId id="285" r:id="rId108"/>
    <p:sldId id="286" r:id="rId109"/>
    <p:sldId id="287" r:id="rId110"/>
    <p:sldId id="288" r:id="rId111"/>
    <p:sldId id="289" r:id="rId112"/>
    <p:sldId id="291" r:id="rId1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9F3"/>
    <a:srgbClr val="212AE7"/>
    <a:srgbClr val="3399FF"/>
    <a:srgbClr val="E0F6FC"/>
    <a:srgbClr val="F7E7E5"/>
    <a:srgbClr val="33CC33"/>
    <a:srgbClr val="00FF00"/>
    <a:srgbClr val="151DC1"/>
    <a:srgbClr val="FC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69" autoAdjust="0"/>
  </p:normalViewPr>
  <p:slideViewPr>
    <p:cSldViewPr snapToGrid="0">
      <p:cViewPr varScale="1">
        <p:scale>
          <a:sx n="95" d="100"/>
          <a:sy n="95" d="100"/>
        </p:scale>
        <p:origin x="9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7" Type="http://schemas.openxmlformats.org/officeDocument/2006/relationships/tableStyles" Target="tableStyles.xml"/><Relationship Id="rId116" Type="http://schemas.openxmlformats.org/officeDocument/2006/relationships/viewProps" Target="viewProps.xml"/><Relationship Id="rId115" Type="http://schemas.openxmlformats.org/officeDocument/2006/relationships/presProps" Target="presProps.xml"/><Relationship Id="rId114" Type="http://schemas.openxmlformats.org/officeDocument/2006/relationships/handoutMaster" Target="handoutMasters/handoutMaster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C++</a:t>
            </a:r>
            <a:r>
              <a:rPr lang="zh-CN" altLang="en-US" dirty="0"/>
              <a:t>引用为左值引用，如：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                 C++11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中加入了右值引用，如：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/>
              <a:t> &amp;&amp; iii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;    </a:t>
            </a:r>
            <a:r>
              <a:rPr lang="zh-CN" altLang="en-US" dirty="0"/>
              <a:t>左值的定义表示的是可以获得地址的表达式，出现在赋值语句的左边，可以取得地址。右值表示无法获取地址的对象，如常量值、函数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int</a:t>
            </a:r>
            <a:r>
              <a:rPr lang="en-US" altLang="zh-CN" dirty="0"/>
              <a:t> &amp; ii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表达式等，无法获取地址，但不表示其不可改变，当定义了右值的优质引用后就可改变右值。右值引用关联到到右值时，右值被存储到特定位置，右值引用指向该特定位置，右值引用获取的地址表示临时对象的存储位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做这个程序的关键是搞清楚每个对象的类型。</a:t>
            </a:r>
            <a:r>
              <a:rPr lang="en-US" altLang="zh-CN" dirty="0"/>
              <a:t>Int m=1, int n=2, </a:t>
            </a:r>
            <a:r>
              <a:rPr lang="zh-CN" altLang="en-US" dirty="0"/>
              <a:t>指针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/>
              <a:t>m</a:t>
            </a:r>
            <a:r>
              <a:rPr lang="zh-CN" altLang="en-US" dirty="0"/>
              <a:t>（地址单元），指针</a:t>
            </a:r>
            <a:r>
              <a:rPr lang="en-US" altLang="zh-CN" dirty="0"/>
              <a:t>r</a:t>
            </a:r>
            <a:r>
              <a:rPr lang="zh-CN" altLang="en-US" dirty="0"/>
              <a:t>尚未定义，</a:t>
            </a:r>
            <a:r>
              <a:rPr lang="en-US" altLang="zh-CN" dirty="0"/>
              <a:t>int q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的引用（别名）</a:t>
            </a:r>
            <a:endParaRPr lang="en-US" altLang="zh-CN" dirty="0"/>
          </a:p>
          <a:p>
            <a:r>
              <a:rPr lang="en-US" altLang="zh-CN" dirty="0"/>
              <a:t> r=p // </a:t>
            </a:r>
            <a:r>
              <a:rPr lang="zh-CN" altLang="en-US" dirty="0"/>
              <a:t>指针</a:t>
            </a:r>
            <a:r>
              <a:rPr lang="en-US" altLang="zh-CN" dirty="0"/>
              <a:t>r</a:t>
            </a:r>
            <a:r>
              <a:rPr lang="zh-CN" altLang="en-US" dirty="0"/>
              <a:t>指向</a:t>
            </a:r>
            <a:r>
              <a:rPr lang="en-US" altLang="zh-CN" dirty="0"/>
              <a:t>m</a:t>
            </a:r>
            <a:endParaRPr lang="en-US" altLang="zh-CN" dirty="0"/>
          </a:p>
          <a:p>
            <a:r>
              <a:rPr lang="en-US" altLang="zh-CN" dirty="0"/>
              <a:t>p=q // </a:t>
            </a:r>
            <a:r>
              <a:rPr lang="zh-CN" altLang="en-US" dirty="0"/>
              <a:t>指针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/>
              <a:t>n</a:t>
            </a:r>
            <a:r>
              <a:rPr lang="zh-CN" altLang="en-US" dirty="0"/>
              <a:t>，*</a:t>
            </a:r>
            <a:r>
              <a:rPr lang="en-US" altLang="zh-CN" dirty="0"/>
              <a:t>p=2</a:t>
            </a:r>
            <a:endParaRPr lang="en-US" altLang="zh-CN" dirty="0"/>
          </a:p>
          <a:p>
            <a:r>
              <a:rPr lang="en-US" altLang="zh-CN" dirty="0"/>
              <a:t>q=r//   q</a:t>
            </a:r>
            <a:r>
              <a:rPr lang="zh-CN" altLang="en-US" dirty="0"/>
              <a:t>指向</a:t>
            </a:r>
            <a:r>
              <a:rPr lang="en-US" altLang="zh-CN" dirty="0"/>
              <a:t>m</a:t>
            </a:r>
            <a:r>
              <a:rPr lang="zh-CN" altLang="en-US" dirty="0"/>
              <a:t>，*</a:t>
            </a:r>
            <a:r>
              <a:rPr lang="en-US" altLang="zh-CN" dirty="0"/>
              <a:t>q=1</a:t>
            </a:r>
            <a:endParaRPr lang="en-US" altLang="zh-CN" dirty="0"/>
          </a:p>
          <a:p>
            <a:r>
              <a:rPr lang="en-US" altLang="zh-CN" dirty="0"/>
              <a:t>m, n</a:t>
            </a:r>
            <a:r>
              <a:rPr lang="zh-CN" altLang="en-US"/>
              <a:t>保持不变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标题 9"/>
          <p:cNvSpPr txBox="1"/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28.xml"/><Relationship Id="rId8" Type="http://schemas.openxmlformats.org/officeDocument/2006/relationships/slide" Target="slide23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3" Type="http://schemas.openxmlformats.org/officeDocument/2006/relationships/slide" Target="slide9.xml"/><Relationship Id="rId29" Type="http://schemas.openxmlformats.org/officeDocument/2006/relationships/slideLayout" Target="../slideLayouts/slideLayout2.xml"/><Relationship Id="rId28" Type="http://schemas.openxmlformats.org/officeDocument/2006/relationships/slide" Target="slide108.xml"/><Relationship Id="rId27" Type="http://schemas.openxmlformats.org/officeDocument/2006/relationships/slide" Target="slide106.xml"/><Relationship Id="rId26" Type="http://schemas.openxmlformats.org/officeDocument/2006/relationships/slide" Target="slide97.xml"/><Relationship Id="rId25" Type="http://schemas.openxmlformats.org/officeDocument/2006/relationships/slide" Target="slide96.xml"/><Relationship Id="rId24" Type="http://schemas.openxmlformats.org/officeDocument/2006/relationships/slide" Target="slide95.xml"/><Relationship Id="rId23" Type="http://schemas.openxmlformats.org/officeDocument/2006/relationships/slide" Target="slide94.xml"/><Relationship Id="rId22" Type="http://schemas.openxmlformats.org/officeDocument/2006/relationships/slide" Target="slide90.xml"/><Relationship Id="rId21" Type="http://schemas.openxmlformats.org/officeDocument/2006/relationships/slide" Target="slide83.xml"/><Relationship Id="rId20" Type="http://schemas.openxmlformats.org/officeDocument/2006/relationships/slide" Target="slide81.xml"/><Relationship Id="rId2" Type="http://schemas.openxmlformats.org/officeDocument/2006/relationships/slide" Target="slide8.xml"/><Relationship Id="rId19" Type="http://schemas.openxmlformats.org/officeDocument/2006/relationships/slide" Target="slide80.xml"/><Relationship Id="rId18" Type="http://schemas.openxmlformats.org/officeDocument/2006/relationships/slide" Target="slide73.xml"/><Relationship Id="rId17" Type="http://schemas.openxmlformats.org/officeDocument/2006/relationships/slide" Target="slide70.xml"/><Relationship Id="rId16" Type="http://schemas.openxmlformats.org/officeDocument/2006/relationships/slide" Target="slide69.xml"/><Relationship Id="rId15" Type="http://schemas.openxmlformats.org/officeDocument/2006/relationships/slide" Target="slide56.xml"/><Relationship Id="rId14" Type="http://schemas.openxmlformats.org/officeDocument/2006/relationships/slide" Target="slide43.xml"/><Relationship Id="rId13" Type="http://schemas.openxmlformats.org/officeDocument/2006/relationships/slide" Target="slide36.xml"/><Relationship Id="rId12" Type="http://schemas.openxmlformats.org/officeDocument/2006/relationships/slide" Target="slide34.xml"/><Relationship Id="rId11" Type="http://schemas.openxmlformats.org/officeDocument/2006/relationships/slide" Target="slide33.xml"/><Relationship Id="rId10" Type="http://schemas.openxmlformats.org/officeDocument/2006/relationships/slide" Target="slide32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1470" y="1459030"/>
            <a:ext cx="746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</a:t>
            </a:r>
            <a:r>
              <a:rPr lang="en-US" altLang="zh-CN" sz="3200" dirty="0">
                <a:solidFill>
                  <a:schemeClr val="bg1"/>
                </a:solidFill>
              </a:rPr>
              <a:t>4</a:t>
            </a:r>
            <a:r>
              <a:rPr lang="zh-CN" altLang="en-US" sz="3200" dirty="0">
                <a:solidFill>
                  <a:schemeClr val="bg1"/>
                </a:solidFill>
              </a:rPr>
              <a:t>章  复合类型、</a:t>
            </a:r>
            <a:r>
              <a:rPr lang="en-US" altLang="zh-CN" sz="3200" dirty="0">
                <a:solidFill>
                  <a:schemeClr val="bg1"/>
                </a:solidFill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vector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735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4.1.2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auto </a:t>
            </a:r>
            <a:r>
              <a:rPr lang="zh-CN" altLang="en-US" sz="2000" dirty="0">
                <a:solidFill>
                  <a:schemeClr val="bg1"/>
                </a:solidFill>
              </a:rPr>
              <a:t>和引用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19974" y="1012684"/>
            <a:ext cx="8704052" cy="5228375"/>
            <a:chOff x="219974" y="2044323"/>
            <a:chExt cx="8704052" cy="5228375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以下程序的输出结果是？</a:t>
              </a:r>
              <a:endParaRPr lang="zh-CN" altLang="en-US" sz="2400" dirty="0"/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19974" y="2612833"/>
              <a:ext cx="8704052" cy="4659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1.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0, &amp;b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 = b;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"b="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b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2.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0, &amp;b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&amp;c = b;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"b="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b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485795" y="3515587"/>
            <a:ext cx="2547492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/>
              <a:t>答案： 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a=0,b=0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485795" y="5712229"/>
            <a:ext cx="3182281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a=100, b=100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974" y="1964100"/>
            <a:ext cx="8704052" cy="1785124"/>
            <a:chOff x="219974" y="2044323"/>
            <a:chExt cx="8704052" cy="1785124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-&gt;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运算符简化表达</a:t>
              </a:r>
              <a:endParaRPr lang="zh-CN" altLang="en-US" sz="2400" dirty="0">
                <a:solidFill>
                  <a:srgbClr val="FFFFFF"/>
                </a:solidFill>
                <a:latin typeface="LMMono12-Regular-Identity-H"/>
              </a:endParaRP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2"/>
              <a:ext cx="8704052" cy="1216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it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vs.begin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it !=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vs.end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++it 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it-&gt;size()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974" y="1106238"/>
            <a:ext cx="8704052" cy="2815279"/>
            <a:chOff x="219974" y="2044323"/>
            <a:chExt cx="8704052" cy="2815279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4.5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3"/>
              <a:ext cx="8704052" cy="22467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为例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4.3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中的扫雷游戏地图中的每个方格编号，编号从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开始，按照从上到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下、从左到右的顺序依次编号。例如，第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列编号为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行第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列编号为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，依次类推。</a:t>
              </a:r>
              <a:endPara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要求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：若玩家点击的方格无地雷，则找出所有与该方格连通的非雷区。如点击编号为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49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的方格，则下图中编号下划线的方格都是与之相邻的非雷区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：采用宽度优先搜索（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breadth-first search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）策略来求解。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2" y="4128894"/>
            <a:ext cx="3240000" cy="2437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49" y="4359822"/>
            <a:ext cx="3240000" cy="158560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61219" y="60143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图：宽度优先</a:t>
            </a: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974" y="1106238"/>
            <a:ext cx="8704052" cy="2815279"/>
            <a:chOff x="219974" y="2044323"/>
            <a:chExt cx="8704052" cy="2815279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4.5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3"/>
              <a:ext cx="8704052" cy="22467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为例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4.3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中的扫雷游戏地图中的每个方格编号，编号从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开始，按照从上到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下、从左到右的顺序依次编号。例如，第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列编号为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行第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列编号为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，依次类推。</a:t>
              </a:r>
              <a:endPara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要求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：若玩家点击的方格无地雷，则找出所有与该方格连通的非雷区。如点击编号为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49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的方格，则下图中编号下划线的方格都是与之相邻的非雷区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：采用宽度优先搜索（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breadth-first search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）策略来求解。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2" y="4128894"/>
            <a:ext cx="3240000" cy="24373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94228" y="60143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图：宽度优先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8" y="4233604"/>
            <a:ext cx="4536000" cy="1780791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2618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974" y="1004260"/>
            <a:ext cx="8704052" cy="5585268"/>
            <a:chOff x="219974" y="2044323"/>
            <a:chExt cx="8704052" cy="5585268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3"/>
              <a:ext cx="8704052" cy="50167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(0);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constexpr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8;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6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7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col:row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0.5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的概率设置地雷，使用条件表达式简化代码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8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= rand() % 100 &lt; 50 ?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'0'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9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打印地图， 函数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setw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设置打印字符的宽度（见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10.2.2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节）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10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11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][j] ==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(3)&lt;&lt;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"*"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13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(3)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sz+j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14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15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16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974" y="1044453"/>
            <a:ext cx="8704052" cy="5305320"/>
            <a:chOff x="219974" y="2044323"/>
            <a:chExt cx="8704052" cy="5305320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3"/>
              <a:ext cx="8704052" cy="47368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17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cell;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18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请输入选择的方格编号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[0-"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- 1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"]:"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19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cell;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20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[cell/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 ==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21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选择的是地雷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22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容器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nobomb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存放未处理的方格编号， 初始值为选择的方格编号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23 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result,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(1,cell);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24 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[cell /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'1’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标记该方格已经遍历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25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取出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nobomb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中第一个待处理的方格编号， 找到与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相邻的方格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26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cell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nobomb.front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27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neibor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存放与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相邻的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4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个方格编号， 如果没有对应方格编号标记为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-1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28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neibor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[]={(cell/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&gt;0)?cell-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:-1,(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&gt;0)?cell-1:-1,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29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(cell/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&lt;sz-1)?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cell+sz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:-1,(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cell%sz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&lt;sz-1)?cell+1:-1};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90513" y="652016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3970" y="933246"/>
            <a:ext cx="8716060" cy="5664392"/>
            <a:chOff x="81952" y="2044323"/>
            <a:chExt cx="8716060" cy="5664392"/>
          </a:xfrm>
        </p:grpSpPr>
        <p:sp>
          <p:nvSpPr>
            <p:cNvPr id="8" name="矩形: 圆顶角 7"/>
            <p:cNvSpPr/>
            <p:nvPr/>
          </p:nvSpPr>
          <p:spPr>
            <a:xfrm>
              <a:off x="81952" y="2044323"/>
              <a:ext cx="8716060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4.5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81952" y="2612833"/>
              <a:ext cx="8716060" cy="50958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30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&amp;k :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neibor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注意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k!=-1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必须放到逻辑与的左侧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31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(k != -1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[k/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k%sz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 ==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'0'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32      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nobomb.push_back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(k);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所有与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相邻的无雷方格放到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nobomb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33                 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[k/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k%sz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'1’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标记该方格已经遍历过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34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35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36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result.push_back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(cell);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将处理完的方格编号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放到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result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37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nobomb.erase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nobomb.begin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cell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从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nobomb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中移除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38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(!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nobomb.empty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39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: result)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40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41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42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return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43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4.7 </a:t>
            </a:r>
            <a:r>
              <a:rPr lang="zh-CN" altLang="en-US" sz="3200" dirty="0">
                <a:solidFill>
                  <a:schemeClr val="bg1"/>
                </a:solidFill>
              </a:rPr>
              <a:t>枚举类型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定义枚举类型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974" y="2281304"/>
            <a:ext cx="8704052" cy="4397634"/>
            <a:chOff x="219974" y="2044323"/>
            <a:chExt cx="8704052" cy="4397634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定义枚举类型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38291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不限定作用域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enum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color{red, green, blue};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三个枚举成员的作用域与枚举类型本身的作用域相同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enum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emotion{happy, calm, blue};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错误：枚举成员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blue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已经定义过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限定作用域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enum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class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stoplight{red,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green,yellow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color c = red;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,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可以访问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color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类型的枚举成员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 a = red;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stoplight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类型的枚举成员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red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在此不可访问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 b = stoplight::red;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974" y="1037390"/>
            <a:ext cx="8704052" cy="1028891"/>
            <a:chOff x="219974" y="2044323"/>
            <a:chExt cx="8704052" cy="1028891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增加常量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2"/>
              <a:ext cx="8704052" cy="4603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red = 0; </a:t>
              </a: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green = 1; </a:t>
              </a: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blue = 2; ...</a:t>
              </a:r>
              <a:r>
                <a:rPr lang="en-US" altLang="zh-CN" sz="24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4.7.1 </a:t>
            </a:r>
            <a:r>
              <a:rPr lang="zh-CN" altLang="en-US" sz="3200" dirty="0">
                <a:solidFill>
                  <a:schemeClr val="bg1"/>
                </a:solidFill>
              </a:rPr>
              <a:t>枚举类型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定义枚举类型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974" y="1718939"/>
            <a:ext cx="8704052" cy="3685901"/>
            <a:chOff x="219974" y="2044323"/>
            <a:chExt cx="8704052" cy="3685901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定义枚举类型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311739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每个枚举成员都有一个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常量整数值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，默认值从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开始，依次加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。也可以指定枚举成员的值：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enum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class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week{Sunday = 7, Monday = 1, Tuesday,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Wednesday,Thursday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               Friday, Saturday};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枚举类型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week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中成员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Sunday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7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Monday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Tuesday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、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Wednesday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3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，依次类推。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4.7.2 </a:t>
            </a:r>
            <a:r>
              <a:rPr lang="zh-CN" altLang="en-US" sz="3200" dirty="0">
                <a:solidFill>
                  <a:schemeClr val="bg1"/>
                </a:solidFill>
              </a:rPr>
              <a:t>枚举类型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使用枚举类型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974" y="2281304"/>
            <a:ext cx="8704052" cy="2454795"/>
            <a:chOff x="219974" y="2044323"/>
            <a:chExt cx="8704052" cy="2454795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使用枚举类型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编译器不会把一个整型值自动转换为枚举类型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color c1 = 1;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错误：类型不匹配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要用强制类型转换将一个整型值转换为一个枚举常量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color c2 = 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static_cast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&lt;color&gt;(1);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4.7.2 </a:t>
            </a:r>
            <a:r>
              <a:rPr lang="zh-CN" altLang="en-US" sz="3200" dirty="0">
                <a:solidFill>
                  <a:schemeClr val="bg1"/>
                </a:solidFill>
              </a:rPr>
              <a:t>枚举类型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使用枚举类型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974" y="1057987"/>
            <a:ext cx="8704052" cy="5277490"/>
            <a:chOff x="219974" y="2044323"/>
            <a:chExt cx="8704052" cy="5277490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使用枚举类型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47089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 l= stoplight::red;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stoplight::red: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"stop!"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stoplight::green: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"pass carefully"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stoplight::yellow: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"slow down"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default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"light broken, call 122"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735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4.1.2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auto </a:t>
            </a:r>
            <a:r>
              <a:rPr lang="zh-CN" altLang="en-US" sz="2000" dirty="0">
                <a:solidFill>
                  <a:schemeClr val="bg1"/>
                </a:solidFill>
              </a:rPr>
              <a:t>和引用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19974" y="1874293"/>
            <a:ext cx="8704052" cy="2920051"/>
            <a:chOff x="219974" y="2044323"/>
            <a:chExt cx="8704052" cy="2920051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  <a:endParaRPr lang="zh-CN" altLang="en-US" sz="2400" dirty="0"/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19974" y="2612833"/>
              <a:ext cx="8704052" cy="2351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3.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以下程序有错误吗？若有，则错在哪里？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&amp;b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b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"a= 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93298" y="5188926"/>
            <a:ext cx="819253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zh-CN" altLang="en-US" sz="2000" b="1" dirty="0">
                <a:solidFill>
                  <a:srgbClr val="FF0000"/>
                </a:solidFill>
              </a:rPr>
              <a:t>语句</a:t>
            </a:r>
            <a:r>
              <a:rPr lang="en-US" altLang="zh-CN" sz="2000" b="1" dirty="0">
                <a:solidFill>
                  <a:srgbClr val="FF0000"/>
                </a:solidFill>
              </a:rPr>
              <a:t>b=100</a:t>
            </a:r>
            <a:r>
              <a:rPr lang="zh-CN" altLang="en-US" sz="2000" b="1" dirty="0">
                <a:solidFill>
                  <a:srgbClr val="FF0000"/>
                </a:solidFill>
              </a:rPr>
              <a:t>；错误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const</a:t>
            </a:r>
            <a:r>
              <a:rPr lang="zh-CN" altLang="en-US" sz="2000" b="1" dirty="0"/>
              <a:t>引用，无法修改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的值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58495" y="130340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本章结束</a:t>
            </a:r>
            <a:endParaRPr lang="zh-CN" altLang="en-US" sz="4000" dirty="0"/>
          </a:p>
        </p:txBody>
      </p:sp>
      <p:sp>
        <p:nvSpPr>
          <p:cNvPr id="5" name="矩形: 圆顶角 4"/>
          <p:cNvSpPr/>
          <p:nvPr/>
        </p:nvSpPr>
        <p:spPr>
          <a:xfrm>
            <a:off x="864394" y="235074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课后作业</a:t>
            </a:r>
            <a:endParaRPr lang="zh-CN" altLang="en-US" sz="2000" dirty="0"/>
          </a:p>
        </p:txBody>
      </p:sp>
      <p:sp>
        <p:nvSpPr>
          <p:cNvPr id="6" name="矩形: 圆角 17"/>
          <p:cNvSpPr/>
          <p:nvPr/>
        </p:nvSpPr>
        <p:spPr>
          <a:xfrm>
            <a:off x="864394" y="284273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习题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顶角 6"/>
          <p:cNvSpPr/>
          <p:nvPr/>
        </p:nvSpPr>
        <p:spPr>
          <a:xfrm>
            <a:off x="864394" y="393189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上机练习</a:t>
            </a:r>
            <a:endParaRPr lang="zh-CN" altLang="en-US" sz="2000" dirty="0"/>
          </a:p>
        </p:txBody>
      </p:sp>
      <p:sp>
        <p:nvSpPr>
          <p:cNvPr id="8" name="矩形: 圆角 17"/>
          <p:cNvSpPr/>
          <p:nvPr/>
        </p:nvSpPr>
        <p:spPr>
          <a:xfrm>
            <a:off x="864394" y="442388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实验指导书：第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章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4.1.3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—decltype </a:t>
            </a:r>
            <a:r>
              <a:rPr lang="zh-CN" altLang="en-US" sz="2000" dirty="0">
                <a:solidFill>
                  <a:schemeClr val="bg1"/>
                </a:solidFill>
              </a:rPr>
              <a:t>和引用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193212"/>
            <a:ext cx="8704052" cy="3354617"/>
            <a:chOff x="219974" y="2044323"/>
            <a:chExt cx="8704052" cy="3354617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decltype </a:t>
              </a:r>
              <a:r>
                <a:rPr lang="zh-CN" altLang="en-US" sz="2400" dirty="0"/>
                <a:t>和引用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28146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decltype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能够根据表达式的类型来定义对象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如果表达式是一个对象，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decltype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会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推导出对象的类型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如果表达式是一个引用，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decltype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也会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推导出引用类型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&amp;r1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(r1) r2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//r2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引用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(r1 + 0) r3;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//r3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9974" y="4862747"/>
            <a:ext cx="8704052" cy="1401814"/>
            <a:chOff x="219974" y="2044323"/>
            <a:chExt cx="8704052" cy="1401814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注意：对象名加上圆括号推导出引用</a:t>
              </a:r>
              <a:endParaRPr lang="zh-CN" altLang="en-US" sz="24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612832"/>
              <a:ext cx="8704052" cy="8333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)) r2;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r2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引用，必须初始化</a:t>
              </a:r>
              <a:r>
                <a:rPr lang="zh-CN" altLang="en-US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4.1.4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右值引用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289378"/>
            <a:ext cx="8704052" cy="2431287"/>
            <a:chOff x="219974" y="2044323"/>
            <a:chExt cx="8704052" cy="2431287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右值引用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89128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绑定到右值的引用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，通过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来定义。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&amp;&amp;rr1 = i+1;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rr1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为右值引用，绑定到一个临时对象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rr2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为右值引用，不能绑定到左值对象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3298" y="4106183"/>
            <a:ext cx="8704052" cy="1506547"/>
            <a:chOff x="219974" y="2044323"/>
            <a:chExt cx="8704052" cy="1506547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右值引用功能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9665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程序员可以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操纵右值对象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，尤其是临时对象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可以通过右值引用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获取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即将消亡的右值对象的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资源</a:t>
              </a:r>
              <a:r>
                <a:rPr lang="zh-CN" altLang="en-US" sz="2000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4.1.4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右值引用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2167895"/>
            <a:ext cx="8704052" cy="2522209"/>
            <a:chOff x="219974" y="2044323"/>
            <a:chExt cx="8704052" cy="2522209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33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思考：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98220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F6F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以下代码会出现什么情况？为什么？</a:t>
              </a:r>
              <a:b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&amp;&amp;rr1 = i+1;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&amp;&amp;rr3 = rr1;</a:t>
              </a:r>
              <a:r>
                <a:rPr lang="en-US" altLang="zh-CN" sz="2000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9974" y="4977663"/>
            <a:ext cx="5741257" cy="504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LMMono9-Regular-Identity-H"/>
              </a:rPr>
              <a:t>编译器报错：</a:t>
            </a:r>
            <a:r>
              <a:rPr lang="en-US" altLang="zh-CN" sz="2000" b="1" dirty="0">
                <a:solidFill>
                  <a:schemeClr val="bg1"/>
                </a:solidFill>
                <a:latin typeface="LMMono9-Regular-Identity-H"/>
              </a:rPr>
              <a:t>rr1</a:t>
            </a:r>
            <a:r>
              <a:rPr lang="zh-CN" altLang="en-US" sz="2000" b="1" dirty="0">
                <a:solidFill>
                  <a:schemeClr val="bg1"/>
                </a:solidFill>
                <a:latin typeface="LMMono9-Regular-Identity-H"/>
              </a:rPr>
              <a:t>为左值，</a:t>
            </a:r>
            <a:r>
              <a:rPr lang="en-US" altLang="zh-CN" sz="2000" b="1" dirty="0">
                <a:solidFill>
                  <a:schemeClr val="bg1"/>
                </a:solidFill>
                <a:latin typeface="LMMono9-Regular-Identity-H"/>
              </a:rPr>
              <a:t>rr3</a:t>
            </a:r>
            <a:r>
              <a:rPr lang="zh-CN" altLang="en-US" sz="2000" b="1" dirty="0">
                <a:solidFill>
                  <a:schemeClr val="bg1"/>
                </a:solidFill>
                <a:latin typeface="LMMono9-Regular-Identity-H"/>
              </a:rPr>
              <a:t>不能绑定到左值对象</a:t>
            </a:r>
            <a:endParaRPr lang="en-US" altLang="zh-CN" sz="2000" b="1" dirty="0">
              <a:solidFill>
                <a:schemeClr val="bg1"/>
              </a:solidFill>
              <a:latin typeface="LMMono9-Regular-Identity-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4.1.4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右值引用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6650" y="1160638"/>
            <a:ext cx="8704052" cy="1968211"/>
            <a:chOff x="219974" y="2044323"/>
            <a:chExt cx="8704052" cy="196821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将左值显式转换成右值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428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&amp;&amp;rr3 = std::move(rr1);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转换成右值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有时候有些左值对象具有“临时性”，可以像右值一样使用。如只会使用一次的左值对象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6650" y="3429000"/>
            <a:ext cx="8704052" cy="2892952"/>
            <a:chOff x="219974" y="2044323"/>
            <a:chExt cx="8704052" cy="2892952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00"/>
                  </a:solidFill>
                </a:rPr>
                <a:t>通用引用</a:t>
              </a:r>
              <a:endParaRPr lang="zh-CN" altLang="en-US" sz="2400" dirty="0">
                <a:solidFill>
                  <a:srgbClr val="FFFF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23529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右值引用声明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与类型推导结合，变成一种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通用引用类型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，可与右值或左值绑定：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&amp;&amp;rr1 = 10;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//rr1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为右值引用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&amp;&amp;rr2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//rr2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为左值引用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635367"/>
            <a:ext cx="8704052" cy="3999537"/>
            <a:chOff x="219974" y="2044323"/>
            <a:chExt cx="8704052" cy="3999537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访问数据的方式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345953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直接访问：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对象名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：本质上是数据所在的内存空间的地址映射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间接访问：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引用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r>
                <a:rPr lang="zh-CN" altLang="en-US" sz="2000" dirty="0">
                  <a:solidFill>
                    <a:srgbClr val="C00000"/>
                  </a:solidFill>
                  <a:latin typeface="MicrosoftYaHei"/>
                </a:rPr>
                <a:t>通过引用访问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已经存在的对象的内容，效果上与使用原对象名对数 据的读写相同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：把数据的内存地址存放到专门存放地址的对象中，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通过地址对象对数据进行访问</a:t>
              </a:r>
              <a:r>
                <a:rPr lang="zh-CN" altLang="en-US" sz="2000" dirty="0">
                  <a:solidFill>
                    <a:srgbClr val="FF0000"/>
                  </a:solidFill>
                </a:rPr>
                <a:t> </a:t>
              </a:r>
              <a:endParaRPr lang="zh-CN" altLang="en-US" sz="2000" dirty="0">
                <a:solidFill>
                  <a:srgbClr val="FF0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4.2.1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指针的定义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167129"/>
            <a:ext cx="8704052" cy="1968211"/>
            <a:chOff x="219974" y="2044323"/>
            <a:chExt cx="8704052" cy="196821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指针语法格式：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428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的地址初始化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通过取址符（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&amp;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）获取一个对象的地址，把其存放到一个指针对象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974" y="3648144"/>
            <a:ext cx="4166675" cy="1954895"/>
            <a:chOff x="219974" y="2056680"/>
            <a:chExt cx="3833043" cy="1954895"/>
          </a:xfrm>
        </p:grpSpPr>
        <p:sp>
          <p:nvSpPr>
            <p:cNvPr id="9" name="矩形: 圆顶角 8"/>
            <p:cNvSpPr/>
            <p:nvPr/>
          </p:nvSpPr>
          <p:spPr>
            <a:xfrm>
              <a:off x="219975" y="2056680"/>
              <a:ext cx="383304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上述代码实现的功能：</a:t>
              </a:r>
              <a:endParaRPr lang="zh-CN" altLang="en-US" sz="2400" dirty="0"/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19974" y="2586954"/>
              <a:ext cx="3833043" cy="14246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定义一个指向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类型对象的指针对象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ptr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中存放的是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的地址，指向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。示意图如右图所示</a:t>
              </a:r>
              <a:r>
                <a:rPr lang="zh-CN" altLang="en-US" sz="2000" dirty="0"/>
                <a:t> </a:t>
              </a:r>
              <a:endParaRPr lang="en-US" altLang="zh-CN" sz="20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49" y="3722661"/>
            <a:ext cx="3581705" cy="1895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4.2.1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指针的定义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074962"/>
            <a:ext cx="8704052" cy="1964621"/>
            <a:chOff x="219974" y="2044323"/>
            <a:chExt cx="8704052" cy="196462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解引用操作符（*）：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4246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如果要访问指针指向对象的内容，通过解引用操作符（</a:t>
              </a:r>
              <a:r>
                <a:rPr lang="zh-CN" altLang="en-US" sz="2000" dirty="0">
                  <a:solidFill>
                    <a:srgbClr val="FF0000"/>
                  </a:solidFill>
                  <a:latin typeface="LMMono10-Regular-Identity-H"/>
                </a:rPr>
                <a:t>*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）来实现：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读操作，读取对象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的内容，输出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100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写操作，修改对象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的内容，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的值变为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9974" y="3170006"/>
            <a:ext cx="8704052" cy="3083300"/>
            <a:chOff x="219974" y="2044323"/>
            <a:chExt cx="8704052" cy="3083300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提示：巧读符号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612832"/>
              <a:ext cx="8704052" cy="251479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LMMono10-Regular-Identity-H"/>
                </a:rPr>
                <a:t>*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紧跟类型说明，为指针或引用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LMMono10-Regular-Identity-H"/>
                </a:rPr>
                <a:t>*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出现在表达式中，为解引用或取址符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例如：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紧随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，故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为指针；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&amp;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在表达式中，故为取址符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&amp;ref =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//&amp;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紧随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，故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ref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为引用；</a:t>
              </a:r>
              <a:r>
                <a:rPr lang="zh-CN" altLang="en-US" dirty="0">
                  <a:solidFill>
                    <a:srgbClr val="008000"/>
                  </a:solidFill>
                  <a:latin typeface="LMMono9-Regular-Identity-H"/>
                </a:rPr>
                <a:t>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在表达式中，故为解引用</a:t>
              </a:r>
              <a:r>
                <a:rPr lang="zh-CN" altLang="en-US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83823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4.2.1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指针的定义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908446"/>
            <a:ext cx="8704052" cy="5657940"/>
            <a:chOff x="219974" y="2044323"/>
            <a:chExt cx="8704052" cy="5657940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定义指针对象需注意：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511794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MicrosoftYaHei"/>
                </a:rPr>
                <a:t>用对象地址来初始化一个指针，该对象必须是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之前定义过</a:t>
              </a:r>
              <a:r>
                <a:rPr lang="zh-CN" altLang="en-US" sz="2000" dirty="0">
                  <a:solidFill>
                    <a:schemeClr val="tx1"/>
                  </a:solidFill>
                  <a:latin typeface="MicrosoftYaHei"/>
                </a:rPr>
                <a:t>的。</a:t>
              </a:r>
              <a:endParaRPr lang="en-US" altLang="zh-CN" sz="2000" dirty="0">
                <a:solidFill>
                  <a:schemeClr val="tx1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    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指针的类型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必须和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所指向的对象的类型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一致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的类型不匹配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定义多个相同类型的指针对象，每个对象名前面都要加 </a:t>
              </a:r>
              <a:r>
                <a:rPr lang="zh-CN" altLang="en-US" sz="2000" dirty="0">
                  <a:solidFill>
                    <a:srgbClr val="FF0000"/>
                  </a:solidFill>
                  <a:latin typeface="LMSans10-Regular-Identity-H"/>
                </a:rPr>
                <a:t>*</a:t>
              </a:r>
              <a:br>
                <a:rPr lang="zh-CN" altLang="en-US" sz="2000" dirty="0">
                  <a:solidFill>
                    <a:srgbClr val="FF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*ptr1, *ptr2;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ptr2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为指针对象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无具体的指向对象时，需用</a:t>
              </a:r>
              <a:r>
                <a:rPr lang="en-US" altLang="zh-CN" sz="2000" dirty="0" err="1">
                  <a:solidFill>
                    <a:srgbClr val="FF0000"/>
                  </a:solidFill>
                  <a:latin typeface="LMMono10-Regular-Identity-H"/>
                </a:rPr>
                <a:t>nullptr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来初始化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nullptr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为空指针，没有指向任何对象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ptr2; }</a:t>
              </a:r>
              <a:r>
                <a:rPr lang="zh-CN" altLang="en-US" sz="2000" dirty="0"/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//ptr2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为野指针，有潜在危险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10224" y="33680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思考一下为什么？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74356" y="1128558"/>
            <a:ext cx="3177671" cy="1713445"/>
            <a:chOff x="552090" y="1303327"/>
            <a:chExt cx="3177671" cy="1713445"/>
          </a:xfrm>
        </p:grpSpPr>
        <p:sp>
          <p:nvSpPr>
            <p:cNvPr id="12" name="文本框 11">
              <a:hlinkClick r:id="rId1" action="ppaction://hlinksldjump"/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1.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引用</a:t>
              </a:r>
              <a:endParaRPr lang="zh-CN" altLang="en-US" sz="2000" dirty="0">
                <a:solidFill>
                  <a:srgbClr val="151DC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8777" y="1715325"/>
              <a:ext cx="2800984" cy="1301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" action="ppaction://hlinksldjump"/>
                </a:rPr>
                <a:t>引用</a:t>
              </a:r>
              <a:r>
                <a:rPr lang="en-US" altLang="zh-CN" dirty="0">
                  <a:solidFill>
                    <a:srgbClr val="000000"/>
                  </a:solidFill>
                  <a:hlinkClick r:id="rId2" action="ppaction://hlinksldjump"/>
                </a:rPr>
                <a:t>const</a:t>
              </a:r>
              <a:r>
                <a:rPr lang="zh-CN" altLang="en-US" dirty="0">
                  <a:solidFill>
                    <a:srgbClr val="000000"/>
                  </a:solidFill>
                  <a:hlinkClick r:id="rId2" action="ppaction://hlinksldjump"/>
                </a:rPr>
                <a:t>对象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3" action="ppaction://hlinksldjump"/>
                </a:rPr>
                <a:t>auto</a:t>
              </a:r>
              <a:r>
                <a:rPr lang="zh-CN" altLang="en-US" dirty="0">
                  <a:solidFill>
                    <a:srgbClr val="000000"/>
                  </a:solidFill>
                  <a:hlinkClick r:id="rId3" action="ppaction://hlinksldjump"/>
                </a:rPr>
                <a:t>和引用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4" action="ppaction://hlinksldjump"/>
                </a:rPr>
                <a:t>decltype</a:t>
              </a:r>
              <a:r>
                <a:rPr lang="zh-CN" altLang="en-US" dirty="0">
                  <a:solidFill>
                    <a:srgbClr val="000000"/>
                  </a:solidFill>
                  <a:hlinkClick r:id="rId4" action="ppaction://hlinksldjump"/>
                </a:rPr>
                <a:t>和引用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5" action="ppaction://hlinksldjump"/>
                </a:rPr>
                <a:t>右值引用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74354" y="2879839"/>
            <a:ext cx="2958861" cy="2328998"/>
            <a:chOff x="552090" y="1303327"/>
            <a:chExt cx="2958861" cy="2328998"/>
          </a:xfrm>
        </p:grpSpPr>
        <p:sp>
          <p:nvSpPr>
            <p:cNvPr id="23" name="文本框 22">
              <a:hlinkClick r:id="rId6" action="ppaction://hlinksldjump"/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2.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指针</a:t>
              </a:r>
              <a:endParaRPr lang="zh-CN" altLang="en-US" sz="2000" dirty="0">
                <a:solidFill>
                  <a:srgbClr val="151DC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8777" y="1715325"/>
              <a:ext cx="2582174" cy="191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7" action="ppaction://hlinksldjump"/>
                </a:rPr>
                <a:t>指针定义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8" action="ppaction://hlinksldjump"/>
                </a:rPr>
                <a:t>const</a:t>
              </a:r>
              <a:r>
                <a:rPr lang="zh-CN" altLang="en-US" dirty="0">
                  <a:solidFill>
                    <a:srgbClr val="000000"/>
                  </a:solidFill>
                  <a:hlinkClick r:id="rId8" action="ppaction://hlinksldjump"/>
                </a:rPr>
                <a:t>和指针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9" action="ppaction://hlinksldjump"/>
                </a:rPr>
                <a:t>指针和类型推导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10" action="ppaction://hlinksldjump"/>
                </a:rPr>
                <a:t>void</a:t>
              </a:r>
              <a:r>
                <a:rPr lang="zh-CN" altLang="en-US" dirty="0">
                  <a:solidFill>
                    <a:srgbClr val="000000"/>
                  </a:solidFill>
                  <a:hlinkClick r:id="rId10" action="ppaction://hlinksldjump"/>
                </a:rPr>
                <a:t>指针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1" action="ppaction://hlinksldjump"/>
                </a:rPr>
                <a:t>多级指针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2" action="ppaction://hlinksldjump"/>
                </a:rPr>
                <a:t>引用和指针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74354" y="5266870"/>
            <a:ext cx="2958861" cy="1347685"/>
            <a:chOff x="552090" y="1303327"/>
            <a:chExt cx="2958861" cy="1347685"/>
          </a:xfrm>
        </p:grpSpPr>
        <p:sp>
          <p:nvSpPr>
            <p:cNvPr id="26" name="文本框 25">
              <a:hlinkClick r:id="rId13" action="ppaction://hlinksldjump"/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3.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数组</a:t>
              </a:r>
              <a:endParaRPr lang="zh-CN" altLang="en-US" sz="2000" dirty="0">
                <a:solidFill>
                  <a:srgbClr val="151DC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8777" y="1727682"/>
              <a:ext cx="24075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3" action="ppaction://hlinksldjump"/>
                </a:rPr>
                <a:t>定义和初始化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4" action="ppaction://hlinksldjump"/>
                </a:rPr>
                <a:t>访问数组元素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5" action="ppaction://hlinksldjump"/>
                </a:rPr>
                <a:t>多维数组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10783" y="1163656"/>
            <a:ext cx="3335548" cy="1097891"/>
            <a:chOff x="552090" y="1303327"/>
            <a:chExt cx="3335548" cy="1097891"/>
          </a:xfrm>
        </p:grpSpPr>
        <p:sp>
          <p:nvSpPr>
            <p:cNvPr id="15" name="文本框 14">
              <a:hlinkClick r:id="rId16" action="ppaction://hlinksldjump"/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4.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指针和数组</a:t>
              </a:r>
              <a:endParaRPr lang="zh-CN" altLang="en-US" sz="2000" dirty="0">
                <a:solidFill>
                  <a:srgbClr val="151DC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8777" y="1715325"/>
              <a:ext cx="2958861" cy="68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7" action="ppaction://hlinksldjump"/>
                </a:rPr>
                <a:t>指针指向数组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18" action="ppaction://hlinksldjump"/>
                </a:rPr>
                <a:t>利用指针访问数组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10783" y="2386353"/>
            <a:ext cx="3773940" cy="1380954"/>
            <a:chOff x="552090" y="1303327"/>
            <a:chExt cx="4099280" cy="1380954"/>
          </a:xfrm>
        </p:grpSpPr>
        <p:sp>
          <p:nvSpPr>
            <p:cNvPr id="18" name="文本框 17">
              <a:hlinkClick r:id="rId19" action="ppaction://hlinksldjump"/>
            </p:cNvPr>
            <p:cNvSpPr txBox="1"/>
            <p:nvPr/>
          </p:nvSpPr>
          <p:spPr>
            <a:xfrm>
              <a:off x="552090" y="1303327"/>
              <a:ext cx="2958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5. string</a:t>
              </a:r>
              <a:r>
                <a:rPr lang="zh-CN" altLang="en-US" sz="2000" dirty="0">
                  <a:solidFill>
                    <a:srgbClr val="151DC1"/>
                  </a:solidFill>
                </a:rPr>
                <a:t>类型</a:t>
              </a:r>
              <a:endParaRPr lang="zh-CN" altLang="en-US" sz="2000" dirty="0">
                <a:solidFill>
                  <a:srgbClr val="151DC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8777" y="1690611"/>
              <a:ext cx="3722593" cy="99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0" action="ppaction://hlinksldjump"/>
                </a:rPr>
                <a:t>定义和初始化</a:t>
              </a:r>
              <a:r>
                <a:rPr lang="en-US" altLang="zh-CN" dirty="0">
                  <a:solidFill>
                    <a:srgbClr val="000000"/>
                  </a:solidFill>
                  <a:hlinkClick r:id="rId20" action="ppaction://hlinksldjump"/>
                </a:rPr>
                <a:t>string</a:t>
              </a:r>
              <a:r>
                <a:rPr lang="zh-CN" altLang="en-US" dirty="0">
                  <a:solidFill>
                    <a:srgbClr val="000000"/>
                  </a:solidFill>
                  <a:hlinkClick r:id="rId20" action="ppaction://hlinksldjump"/>
                </a:rPr>
                <a:t>对象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21" action="ppaction://hlinksldjump"/>
                </a:rPr>
                <a:t>string</a:t>
              </a:r>
              <a:r>
                <a:rPr lang="zh-CN" altLang="en-US" dirty="0">
                  <a:solidFill>
                    <a:srgbClr val="000000"/>
                  </a:solidFill>
                  <a:hlinkClick r:id="rId21" action="ppaction://hlinksldjump"/>
                </a:rPr>
                <a:t>类型常用操作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22" action="ppaction://hlinksldjump"/>
                </a:rPr>
                <a:t>C</a:t>
              </a:r>
              <a:r>
                <a:rPr lang="zh-CN" altLang="en-US" dirty="0">
                  <a:solidFill>
                    <a:srgbClr val="000000"/>
                  </a:solidFill>
                  <a:hlinkClick r:id="rId22" action="ppaction://hlinksldjump"/>
                </a:rPr>
                <a:t>风格字符串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10783" y="3848791"/>
            <a:ext cx="3933035" cy="1380954"/>
            <a:chOff x="552090" y="1303327"/>
            <a:chExt cx="3933035" cy="1380954"/>
          </a:xfrm>
        </p:grpSpPr>
        <p:sp>
          <p:nvSpPr>
            <p:cNvPr id="28" name="文本框 27">
              <a:hlinkClick r:id="rId23" action="ppaction://hlinksldjump"/>
            </p:cNvPr>
            <p:cNvSpPr txBox="1"/>
            <p:nvPr/>
          </p:nvSpPr>
          <p:spPr>
            <a:xfrm>
              <a:off x="552090" y="1303327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6. vector</a:t>
              </a:r>
              <a:r>
                <a:rPr lang="zh-CN" altLang="en-US" sz="2000" dirty="0">
                  <a:solidFill>
                    <a:srgbClr val="151DC1"/>
                  </a:solidFill>
                </a:rPr>
                <a:t>类型</a:t>
              </a:r>
              <a:endParaRPr lang="zh-CN" altLang="en-US" sz="2000" dirty="0">
                <a:solidFill>
                  <a:srgbClr val="151DC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8777" y="1690611"/>
              <a:ext cx="3556348" cy="99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4" action="ppaction://hlinksldjump"/>
                </a:rPr>
                <a:t>定义和初始化</a:t>
              </a:r>
              <a:r>
                <a:rPr lang="en-US" altLang="zh-CN" dirty="0">
                  <a:solidFill>
                    <a:srgbClr val="000000"/>
                  </a:solidFill>
                  <a:hlinkClick r:id="rId24" action="ppaction://hlinksldjump"/>
                </a:rPr>
                <a:t>vector</a:t>
              </a:r>
              <a:r>
                <a:rPr lang="zh-CN" altLang="en-US" dirty="0">
                  <a:solidFill>
                    <a:srgbClr val="000000"/>
                  </a:solidFill>
                  <a:hlinkClick r:id="rId24" action="ppaction://hlinksldjump"/>
                </a:rPr>
                <a:t>对象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000000"/>
                  </a:solidFill>
                  <a:hlinkClick r:id="rId25" action="ppaction://hlinksldjump"/>
                </a:rPr>
                <a:t>vector</a:t>
              </a:r>
              <a:r>
                <a:rPr lang="zh-CN" altLang="en-US" dirty="0">
                  <a:solidFill>
                    <a:srgbClr val="000000"/>
                  </a:solidFill>
                  <a:hlinkClick r:id="rId25" action="ppaction://hlinksldjump"/>
                </a:rPr>
                <a:t>类型常用操作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6" action="ppaction://hlinksldjump"/>
                </a:rPr>
                <a:t>使用迭代器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10782" y="5349507"/>
            <a:ext cx="2958861" cy="1061685"/>
            <a:chOff x="5010782" y="5416182"/>
            <a:chExt cx="2958861" cy="1061685"/>
          </a:xfrm>
        </p:grpSpPr>
        <p:sp>
          <p:nvSpPr>
            <p:cNvPr id="31" name="文本框 30">
              <a:hlinkClick r:id="rId27" action="ppaction://hlinksldjump"/>
            </p:cNvPr>
            <p:cNvSpPr txBox="1"/>
            <p:nvPr/>
          </p:nvSpPr>
          <p:spPr>
            <a:xfrm>
              <a:off x="5010782" y="5416182"/>
              <a:ext cx="295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sz="2000" dirty="0">
                  <a:solidFill>
                    <a:srgbClr val="151DC1"/>
                  </a:solidFill>
                </a:rPr>
                <a:t>7. </a:t>
              </a:r>
              <a:r>
                <a:rPr lang="zh-CN" altLang="en-US" sz="2000" dirty="0">
                  <a:solidFill>
                    <a:srgbClr val="151DC1"/>
                  </a:solidFill>
                </a:rPr>
                <a:t>枚举类型</a:t>
              </a:r>
              <a:endParaRPr lang="zh-CN" altLang="en-US" sz="2000" dirty="0">
                <a:solidFill>
                  <a:srgbClr val="151DC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387470" y="5831536"/>
              <a:ext cx="24075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7" action="ppaction://hlinksldjump"/>
                </a:rPr>
                <a:t>定义枚举类型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hlinkClick r:id="rId28" action="ppaction://hlinksldjump"/>
                </a:rPr>
                <a:t>使用枚举类型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4.2.2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指针的赋值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29511" y="873202"/>
            <a:ext cx="8704052" cy="5939940"/>
            <a:chOff x="219974" y="2044323"/>
            <a:chExt cx="8704052" cy="5939940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指针的赋值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539994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latin typeface="MicrosoftYaHei"/>
                </a:rPr>
                <a:t>将对象地址赋值给指针</a:t>
              </a:r>
              <a:endParaRPr lang="en-US" altLang="zh-CN" sz="2000" dirty="0">
                <a:solidFill>
                  <a:schemeClr val="tx1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1.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“地址”中存放的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数据类型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必须与指针类型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一致</a:t>
              </a:r>
              <a:endParaRPr lang="en-US" altLang="zh-CN" sz="2000" dirty="0">
                <a:solidFill>
                  <a:srgbClr val="FF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2.    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给指针对象赋值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必须是地址常量或地址变量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，不能是普通的整数</a:t>
              </a:r>
              <a:endParaRPr lang="en-US" altLang="zh-CN" sz="2000" dirty="0">
                <a:solidFill>
                  <a:srgbClr val="0000FF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10, j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*ptr1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*ptr2 = &amp;j;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ptr2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ptr1 = ptr2;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改变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的指向，使其指向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= &amp;j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nullptr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改变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的指向，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变成空指针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1600" dirty="0">
                  <a:solidFill>
                    <a:srgbClr val="7030A0"/>
                  </a:solidFill>
                </a:rPr>
                <a:t>例外：整数</a:t>
              </a:r>
              <a:r>
                <a:rPr lang="en-US" altLang="zh-CN" sz="1600" dirty="0">
                  <a:solidFill>
                    <a:srgbClr val="7030A0"/>
                  </a:solidFill>
                </a:rPr>
                <a:t>0</a:t>
              </a:r>
              <a:r>
                <a:rPr lang="zh-CN" altLang="en-US" sz="1600" dirty="0">
                  <a:solidFill>
                    <a:srgbClr val="7030A0"/>
                  </a:solidFill>
                </a:rPr>
                <a:t>可以赋值给指针，表示空指针 </a:t>
              </a:r>
              <a:endParaRPr lang="en-US" altLang="zh-CN" sz="1600" dirty="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LMMono9-Regular-Identity-H"/>
                </a:rPr>
                <a:t>         ptr1=0;//</a:t>
              </a:r>
              <a:r>
                <a:rPr lang="zh-CN" altLang="en-US" sz="1600" dirty="0">
                  <a:solidFill>
                    <a:schemeClr val="tx1"/>
                  </a:solidFill>
                  <a:latin typeface="LMMono9-Regular-Identity-H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LMMono9-Regular-Identity-H"/>
                </a:rPr>
                <a:t>c</a:t>
              </a:r>
              <a:r>
                <a:rPr lang="zh-CN" altLang="en-US" sz="1600" dirty="0">
                  <a:solidFill>
                    <a:schemeClr val="tx1"/>
                  </a:solidFill>
                  <a:latin typeface="LMMono9-Regular-Identity-H"/>
                </a:rPr>
                <a:t>语言可用</a:t>
              </a:r>
              <a:r>
                <a:rPr lang="en-US" altLang="zh-CN" sz="1600" dirty="0">
                  <a:solidFill>
                    <a:schemeClr val="tx1"/>
                  </a:solidFill>
                  <a:latin typeface="LMMono9-Regular-Identity-H"/>
                </a:rPr>
                <a:t>0</a:t>
              </a:r>
              <a:r>
                <a:rPr lang="zh-CN" altLang="en-US" sz="1600" dirty="0">
                  <a:solidFill>
                    <a:schemeClr val="tx1"/>
                  </a:solidFill>
                  <a:latin typeface="LMMono9-Regular-Identity-H"/>
                </a:rPr>
                <a:t>或</a:t>
              </a:r>
              <a:r>
                <a:rPr lang="en-US" altLang="zh-CN" sz="1600" dirty="0">
                  <a:solidFill>
                    <a:schemeClr val="tx1"/>
                  </a:solidFill>
                  <a:latin typeface="LMMono9-Regular-Identity-H"/>
                </a:rPr>
                <a:t>null</a:t>
              </a:r>
              <a:endParaRPr lang="en-US" altLang="zh-CN" sz="1600" dirty="0">
                <a:solidFill>
                  <a:schemeClr val="tx1"/>
                </a:solidFill>
                <a:latin typeface="LMMono9-Regular-Identity-H"/>
              </a:endParaRPr>
            </a:p>
            <a:p>
              <a:pPr marL="457200" indent="-457200">
                <a:lnSpc>
                  <a:spcPct val="150000"/>
                </a:lnSpc>
                <a:buAutoNum type="arabicPeriod" startAt="3"/>
              </a:pP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定义为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void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类型的指针，可以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被赋值为任何类型的指针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，但该指针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只能用于存放地址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，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不能用于访问该地址指向的内存空间</a:t>
              </a:r>
              <a:endParaRPr lang="en-US" altLang="zh-CN" sz="2000" dirty="0">
                <a:solidFill>
                  <a:srgbClr val="FF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void 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ptr3;</a:t>
              </a:r>
              <a:endParaRPr lang="zh-CN" altLang="en-US" sz="2000" dirty="0">
                <a:solidFill>
                  <a:srgbClr val="0000FF"/>
                </a:solidFill>
                <a:latin typeface="LMMono9-Regular-Identity-H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96100" y="6407542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29511" y="873202"/>
            <a:ext cx="8704052" cy="4787317"/>
            <a:chOff x="219974" y="2044323"/>
            <a:chExt cx="8704052" cy="4787317"/>
          </a:xfrm>
        </p:grpSpPr>
        <p:sp>
          <p:nvSpPr>
            <p:cNvPr id="5" name="矩形: 圆顶角 4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void</a:t>
              </a:r>
              <a:r>
                <a:rPr lang="zh-CN" altLang="en-US" sz="2400" dirty="0"/>
                <a:t>指针的使用</a:t>
              </a:r>
              <a:endParaRPr lang="zh-CN" altLang="en-US" sz="2400" dirty="0"/>
            </a:p>
          </p:txBody>
        </p:sp>
        <p:sp>
          <p:nvSpPr>
            <p:cNvPr id="6" name="矩形: 圆角 17"/>
            <p:cNvSpPr/>
            <p:nvPr/>
          </p:nvSpPr>
          <p:spPr>
            <a:xfrm>
              <a:off x="219974" y="2584323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#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nclude &lt;iostream&gt;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 std;</a:t>
              </a:r>
              <a:endParaRPr lang="en-US" altLang="zh-CN" sz="2000" dirty="0">
                <a:solidFill>
                  <a:srgbClr val="0000FF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>
                <a:solidFill>
                  <a:srgbClr val="0000FF"/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main(){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void object;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错误，不能声明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void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类型的对象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void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 *</a:t>
              </a:r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pv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;//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声明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void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类型的指针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=5;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MMono9-Regular-Identity-H"/>
              </a:endParaRPr>
            </a:p>
            <a:p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pv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=&amp;</a:t>
              </a:r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;//void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类型指针指向整形对象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 *pint=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static_cast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&lt;int *&gt;(</a:t>
              </a:r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pv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);//void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指针转换为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int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LMMono9-Regular-Identity-H"/>
                </a:rPr>
                <a:t>指针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LMMono9-Regular-Identity-H"/>
              </a:endParaRPr>
            </a:p>
            <a:p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 &lt;&lt;“*pint=”&lt;&lt;*pint&lt;&lt;</a:t>
              </a:r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;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0;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MMono9-Regular-Identity-H"/>
                </a:rPr>
                <a:t>}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MMono9-Regular-Identity-H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4.2.2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指针的赋值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4.2.2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改变指向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2196393"/>
            <a:ext cx="8704052" cy="2426286"/>
            <a:chOff x="219974" y="2044323"/>
            <a:chExt cx="8704052" cy="242628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改变指针指向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10, j =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*ptr1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*ptr2 = &amp;j;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ptr2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ptr1 = ptr2;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改变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的指向，使其指向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= &amp;j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ptr1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nullptr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改变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的指向，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ptr1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变成空指针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4.2.3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—const</a:t>
            </a:r>
            <a:r>
              <a:rPr lang="zh-CN" altLang="en-US" sz="2000" dirty="0">
                <a:solidFill>
                  <a:schemeClr val="bg1"/>
                </a:solidFill>
              </a:rPr>
              <a:t>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972132"/>
            <a:ext cx="8704052" cy="2426286"/>
            <a:chOff x="219974" y="2044323"/>
            <a:chExt cx="8704052" cy="242628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指向</a:t>
              </a:r>
              <a:r>
                <a:rPr lang="en-US" altLang="zh-CN" sz="2400" dirty="0"/>
                <a:t>const</a:t>
              </a:r>
              <a:r>
                <a:rPr lang="zh-CN" altLang="en-US" sz="2400" dirty="0"/>
                <a:t>对象的指针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可以用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修饰符，使其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不能修改所指向对象的值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，即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指向 </a:t>
              </a:r>
              <a:r>
                <a:rPr lang="en-US" altLang="zh-CN" sz="2000" dirty="0">
                  <a:solidFill>
                    <a:srgbClr val="FF0000"/>
                  </a:solidFill>
                  <a:latin typeface="LMSans10-Regular-Identity-H"/>
                </a:rPr>
                <a:t>const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对象的指针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10,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&amp;ci;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指向常量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ci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974" y="3512382"/>
            <a:ext cx="8704052" cy="2507502"/>
            <a:chOff x="219974" y="2044323"/>
            <a:chExt cx="8704052" cy="2507502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  <a:endParaRPr lang="zh-CN" altLang="en-US" sz="2400" dirty="0"/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19974" y="2612833"/>
              <a:ext cx="8704052" cy="193899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下面语句有错误吗？若有，则错在哪里？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 = 30;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*c = &amp;a;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b;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c=&amp;b;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*c = 100;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9974" y="6078217"/>
            <a:ext cx="7924215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答案：</a:t>
            </a:r>
            <a:r>
              <a:rPr lang="zh-CN" altLang="en-US" sz="2000" b="1" dirty="0">
                <a:solidFill>
                  <a:srgbClr val="FF0000"/>
                </a:solidFill>
              </a:rPr>
              <a:t>语句*</a:t>
            </a:r>
            <a:r>
              <a:rPr lang="en-US" altLang="zh-CN" sz="2000" b="1" dirty="0">
                <a:solidFill>
                  <a:srgbClr val="FF0000"/>
                </a:solidFill>
              </a:rPr>
              <a:t>c=100</a:t>
            </a:r>
            <a:r>
              <a:rPr lang="zh-CN" altLang="en-US" sz="2000" b="1" dirty="0">
                <a:solidFill>
                  <a:srgbClr val="FF0000"/>
                </a:solidFill>
              </a:rPr>
              <a:t>；错误</a:t>
            </a:r>
            <a:r>
              <a:rPr lang="zh-CN" altLang="en-US" sz="2000" b="1" dirty="0">
                <a:solidFill>
                  <a:schemeClr val="bg1"/>
                </a:solidFill>
              </a:rPr>
              <a:t>，不能修改指向对象的值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c=&amp;b;</a:t>
            </a:r>
            <a:r>
              <a:rPr lang="zh-CN" altLang="en-US" sz="2000" dirty="0">
                <a:solidFill>
                  <a:srgbClr val="000000"/>
                </a:solidFill>
                <a:latin typeface="LMMono9-Regular-Identity-H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LMMono9-Regular-Identity-H"/>
              </a:rPr>
              <a:t>正确</a:t>
            </a:r>
            <a:r>
              <a:rPr lang="zh-CN" altLang="en-US" sz="2000" dirty="0">
                <a:solidFill>
                  <a:srgbClr val="000000"/>
                </a:solidFill>
                <a:latin typeface="LMMono9-Regular-Identity-H"/>
              </a:rPr>
              <a:t>，指针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LMMono9-Regular-Identity-H"/>
              </a:rPr>
              <a:t>本身的值可以改变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83729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4.2.3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—const</a:t>
            </a:r>
            <a:r>
              <a:rPr lang="zh-CN" altLang="en-US" sz="2000" dirty="0">
                <a:solidFill>
                  <a:schemeClr val="bg1"/>
                </a:solidFill>
              </a:rPr>
              <a:t>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965560"/>
            <a:ext cx="8704052" cy="3349615"/>
            <a:chOff x="219974" y="2044323"/>
            <a:chExt cx="8704052" cy="3349615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指向</a:t>
              </a:r>
              <a:r>
                <a:rPr lang="en-US" altLang="zh-CN" sz="2400" dirty="0"/>
                <a:t>const</a:t>
              </a:r>
              <a:r>
                <a:rPr lang="zh-CN" altLang="en-US" sz="2400" dirty="0"/>
                <a:t>对象的指针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2809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修饰符修饰的指针对象，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可以改变指向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，甚至指向非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对象。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10,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&amp;ci;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指向常量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ci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指向另外一个常量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还可以指向一个非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4.2.3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—const</a:t>
            </a:r>
            <a:r>
              <a:rPr lang="zh-CN" altLang="en-US" sz="2000" dirty="0">
                <a:solidFill>
                  <a:schemeClr val="bg1"/>
                </a:solidFill>
              </a:rPr>
              <a:t>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983249"/>
            <a:ext cx="8704052" cy="1555663"/>
            <a:chOff x="219974" y="2044323"/>
            <a:chExt cx="8704052" cy="1555663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指向</a:t>
              </a:r>
              <a:r>
                <a:rPr lang="en-US" altLang="zh-CN" sz="2400" dirty="0"/>
                <a:t>const</a:t>
              </a:r>
              <a:r>
                <a:rPr lang="zh-CN" altLang="en-US" sz="2400" dirty="0"/>
                <a:t>对象的指针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01566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一个普通指针，不能指向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10,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cj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&amp;ci;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不能指向常量，</a:t>
              </a:r>
              <a:r>
                <a:rPr lang="zh-CN" altLang="en-US" b="1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要用指向</a:t>
              </a:r>
              <a:r>
                <a:rPr lang="en-US" altLang="zh-CN" b="1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const</a:t>
              </a:r>
              <a:r>
                <a:rPr lang="zh-CN" altLang="en-US" b="1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对象的指针</a:t>
              </a:r>
              <a:r>
                <a:rPr lang="zh-CN" altLang="en-US" b="1" dirty="0"/>
                <a:t> </a:t>
              </a:r>
              <a:endParaRPr lang="zh-CN" altLang="en-US" sz="2000" b="1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974" y="2710234"/>
            <a:ext cx="8704052" cy="2171216"/>
            <a:chOff x="219974" y="2044323"/>
            <a:chExt cx="8704052" cy="2171216"/>
          </a:xfrm>
        </p:grpSpPr>
        <p:sp>
          <p:nvSpPr>
            <p:cNvPr id="9" name="矩形: 圆顶角 8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const </a:t>
              </a:r>
              <a:r>
                <a:rPr lang="zh-CN" altLang="en-US" sz="2400" dirty="0"/>
                <a:t>指针</a:t>
              </a:r>
              <a:endParaRPr lang="zh-CN" altLang="en-US" sz="2400" dirty="0"/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219974" y="2584323"/>
              <a:ext cx="8704052" cy="16312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不允许改变指向的指针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，语法格式：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定义时初始化，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只能指向对象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&amp;j;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错误：不能改变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的指向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正确：可以通过</a:t>
              </a:r>
              <a:r>
                <a:rPr lang="zh-CN" altLang="en-US" dirty="0">
                  <a:solidFill>
                    <a:srgbClr val="008000"/>
                  </a:solidFill>
                  <a:latin typeface="LMMono9-Regular-Identity-H"/>
                </a:rPr>
                <a:t>*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cptr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修改其指向的对象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的值</a:t>
              </a:r>
              <a:r>
                <a:rPr lang="zh-CN" altLang="en-US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9974" y="5078983"/>
            <a:ext cx="8704052" cy="1555663"/>
            <a:chOff x="219974" y="2044323"/>
            <a:chExt cx="8704052" cy="1555663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指向 </a:t>
              </a:r>
              <a:r>
                <a:rPr lang="en-US" altLang="zh-CN" sz="2400" dirty="0"/>
                <a:t>const </a:t>
              </a:r>
              <a:r>
                <a:rPr lang="zh-CN" altLang="en-US" sz="2400" dirty="0"/>
                <a:t>对象的 </a:t>
              </a:r>
              <a:r>
                <a:rPr lang="en-US" altLang="zh-CN" sz="2400" dirty="0"/>
                <a:t>const </a:t>
              </a:r>
              <a:r>
                <a:rPr lang="zh-CN" altLang="en-US" sz="2400" dirty="0"/>
                <a:t>指针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101566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cptrc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&amp;ci;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cptrc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是一个指向常量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ci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的常量指针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第一个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修饰符表明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cptrc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为一个指向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对象的指针，第二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修饰符表明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cptrc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不能改变指向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指针的运算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8536" y="1148643"/>
            <a:ext cx="8995464" cy="3814871"/>
            <a:chOff x="219974" y="2044323"/>
            <a:chExt cx="8704052" cy="381487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指针类型的算术运算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32748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指针加上或减去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n</a:t>
              </a: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       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——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其意义是指针指向的位置当前位置的后方或</a:t>
              </a:r>
              <a:r>
                <a:rPr lang="zh-CN" altLang="en-US" dirty="0">
                  <a:solidFill>
                    <a:srgbClr val="FF0000"/>
                  </a:solidFill>
                  <a:latin typeface="LMMono9-Regular-Identity-H"/>
                </a:rPr>
                <a:t>前方第</a:t>
              </a:r>
              <a:r>
                <a:rPr lang="en-US" altLang="zh-CN" dirty="0">
                  <a:solidFill>
                    <a:srgbClr val="FF0000"/>
                  </a:solidFill>
                  <a:latin typeface="LMMono9-Regular-Identity-H"/>
                </a:rPr>
                <a:t>n</a:t>
              </a:r>
              <a:r>
                <a:rPr lang="zh-CN" altLang="en-US" dirty="0">
                  <a:solidFill>
                    <a:srgbClr val="FF0000"/>
                  </a:solidFill>
                  <a:latin typeface="LMMono9-Regular-Identity-H"/>
                </a:rPr>
                <a:t>个数据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的起始位置</a:t>
              </a: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指针的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++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运算</a:t>
              </a: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       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——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指向</a:t>
              </a:r>
              <a:r>
                <a:rPr lang="zh-CN" altLang="en-US" dirty="0">
                  <a:solidFill>
                    <a:srgbClr val="FF0000"/>
                  </a:solidFill>
                  <a:latin typeface="LMMono9-Regular-Identity-H"/>
                </a:rPr>
                <a:t>下一个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LMMono9-Regular-Identity-H"/>
                </a:rPr>
                <a:t>前一个</a:t>
              </a:r>
              <a:r>
                <a:rPr lang="zh-CN" altLang="en-US" dirty="0">
                  <a:solidFill>
                    <a:srgbClr val="0000FF"/>
                  </a:solidFill>
                  <a:latin typeface="LMMono9-Regular-Identity-H"/>
                </a:rPr>
                <a:t>完整数据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的起始位置</a:t>
              </a: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运算结果取决于指针指向的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数据类型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，总是指向一个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完整数据的起始位置</a:t>
              </a:r>
              <a:endParaRPr lang="en-US" altLang="zh-CN" sz="2000" dirty="0">
                <a:solidFill>
                  <a:srgbClr val="FF0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当指针指向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连续存储的同类型数据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时，指针与整数的</a:t>
              </a: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加减法及自增自减运算才有意义</a:t>
              </a:r>
              <a:endParaRPr lang="zh-CN" altLang="en-US" sz="2000" dirty="0">
                <a:solidFill>
                  <a:srgbClr val="0000FF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指针的运算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8536" y="1148643"/>
            <a:ext cx="8704052" cy="2892952"/>
            <a:chOff x="219974" y="2044323"/>
            <a:chExt cx="8704052" cy="2892952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指针类型的关系运算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23529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指向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同类型数据的指针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之间可以进行各种</a:t>
              </a: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关系运算</a:t>
              </a:r>
              <a:endParaRPr lang="en-US" altLang="zh-CN" sz="2000" dirty="0">
                <a:solidFill>
                  <a:srgbClr val="FF0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指向不同数据类型的指针，以及指针与一般整数变量之间进行关系运算是无意义的。</a:t>
              </a: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LMMono9-Regular-Identity-H"/>
                </a:rPr>
                <a:t>指针可以与</a:t>
              </a:r>
              <a:r>
                <a:rPr lang="en-US" altLang="zh-CN" sz="2000" dirty="0">
                  <a:solidFill>
                    <a:srgbClr val="FF0000"/>
                  </a:solidFill>
                  <a:latin typeface="LMMono9-Regular-Identity-H"/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之间进行等于或不等于的关系运算</a:t>
              </a: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例如：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p==0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或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p!=0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判断指针是否为空指针</a:t>
              </a:r>
              <a:endParaRPr lang="zh-CN" altLang="en-US" sz="2000" dirty="0">
                <a:solidFill>
                  <a:schemeClr val="tx1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类型推导和指针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2196393"/>
            <a:ext cx="8704052" cy="2892952"/>
            <a:chOff x="219974" y="2044323"/>
            <a:chExt cx="8704052" cy="2892952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auto </a:t>
              </a:r>
              <a:r>
                <a:rPr lang="zh-CN" altLang="en-US" sz="2400" dirty="0"/>
                <a:t>可自动推导出指针类型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23529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如果表达式的值是地址值，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可以自动推导出指针类型：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ci=10;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//p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 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pc = &amp;ci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//pc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int 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ci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属性被保留</a:t>
              </a:r>
              <a:r>
                <a:rPr lang="zh-CN" altLang="en-US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类型推导和指针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50963" y="1734728"/>
            <a:ext cx="8842074" cy="3474304"/>
            <a:chOff x="81952" y="2044323"/>
            <a:chExt cx="8842074" cy="3474304"/>
          </a:xfrm>
        </p:grpSpPr>
        <p:sp>
          <p:nvSpPr>
            <p:cNvPr id="9" name="矩形: 圆顶角 8"/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</a:t>
              </a:r>
              <a:endParaRPr lang="zh-CN" altLang="en-US" sz="2400" dirty="0"/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81952" y="2612832"/>
              <a:ext cx="8842074" cy="290579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符号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&amp;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zh-CN" altLang="en-US" sz="2000" dirty="0">
                  <a:solidFill>
                    <a:srgbClr val="FF0000"/>
                  </a:solidFill>
                  <a:latin typeface="LMMono10-Regular-Identity-H"/>
                </a:rPr>
                <a:t>*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从属于对象名，并不是类型名的一部分，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只是一个“占位符”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同一条语句中定义多个对象时，对象类型必须一致，例如：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(0);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&amp;ref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//auto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&amp;ref2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ptr2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auto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的推导类型不一致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 ref2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auto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int;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 ptr2: auto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19974" y="2321230"/>
            <a:ext cx="8704052" cy="2458386"/>
            <a:chOff x="219973" y="2044323"/>
            <a:chExt cx="8704053" cy="2458386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学习目标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3" y="2612833"/>
              <a:ext cx="8704051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理解指针和引用的工作机理；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掌握指针、引用和数组的使用方法；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理解指针与数组的关系，能够运用指针访问数组元素；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学会运用数组、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解决实际问题。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类型推导和指针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039719"/>
            <a:ext cx="8704052" cy="3843381"/>
            <a:chOff x="219974" y="2044323"/>
            <a:chExt cx="8704052" cy="384338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32748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以下程序的输出结果为？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 = 1, n = 2, *p = &amp;m, *r;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q = &amp;n;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 = p;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q;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q = r;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m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n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*p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*q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3298" y="5249771"/>
            <a:ext cx="2040943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1, 2, 2, 1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327010" y="2198414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里存的为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的地址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74447" y="2616416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里存的为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的地址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9572" y="3128422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里存的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的地址赋给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9571" y="3567720"/>
            <a:ext cx="693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里存的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的地址赋给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，现在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里存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的地址，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的值为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9570" y="4040744"/>
            <a:ext cx="697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里存的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的地址赋给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，现在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里存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的地址，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m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的值为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4.2.4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类型推导和指针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2196393"/>
            <a:ext cx="8704052" cy="2426286"/>
            <a:chOff x="219974" y="2044323"/>
            <a:chExt cx="8704052" cy="242628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 </a:t>
              </a:r>
              <a:r>
                <a:rPr lang="en-US" altLang="zh-CN" sz="2400" dirty="0"/>
                <a:t>decltype </a:t>
              </a:r>
              <a:r>
                <a:rPr lang="zh-CN" altLang="en-US" sz="2400" dirty="0"/>
                <a:t>进行指针类型推导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ptr2;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//ptr2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refi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refi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&amp;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，必须初始化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(*ptr+0) j;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4.2.5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—void</a:t>
            </a:r>
            <a:r>
              <a:rPr lang="zh-CN" altLang="en-US" sz="2000" dirty="0">
                <a:solidFill>
                  <a:schemeClr val="bg1"/>
                </a:solidFill>
              </a:rPr>
              <a:t>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032110"/>
            <a:ext cx="8704052" cy="2171216"/>
            <a:chOff x="219974" y="2044323"/>
            <a:chExt cx="8704052" cy="217121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void </a:t>
              </a:r>
              <a:r>
                <a:rPr lang="zh-CN" altLang="en-US" sz="2400" dirty="0"/>
                <a:t>指针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6312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4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能够指向任何类型的对象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x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void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&amp;x;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可以存放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double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类型对象的地址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也可以存放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类型对象的地址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974" y="3383096"/>
            <a:ext cx="8704052" cy="3276943"/>
            <a:chOff x="81952" y="2044323"/>
            <a:chExt cx="8842074" cy="3276943"/>
          </a:xfrm>
        </p:grpSpPr>
        <p:sp>
          <p:nvSpPr>
            <p:cNvPr id="9" name="矩形: 圆顶角 8"/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</a:t>
              </a:r>
              <a:endParaRPr lang="zh-CN" altLang="en-US" sz="2400" dirty="0"/>
            </a:p>
          </p:txBody>
        </p:sp>
        <p:sp>
          <p:nvSpPr>
            <p:cNvPr id="10" name="矩形: 圆角 17"/>
            <p:cNvSpPr/>
            <p:nvPr/>
          </p:nvSpPr>
          <p:spPr>
            <a:xfrm>
              <a:off x="81952" y="2612832"/>
              <a:ext cx="8842074" cy="27084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4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将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void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指针赋值给普通指针，必须确保它们指向的对象类型相同，需要进行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类型转换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例如：</a:t>
              </a:r>
              <a:b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x = 0,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&amp;x;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void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&amp;x;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报错：不能直接将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void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指针赋值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double *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类型的指针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ts val="24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正确语句：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static_cast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*&gt;(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4.2.6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多级指针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144249"/>
            <a:ext cx="8704052" cy="3295498"/>
            <a:chOff x="219974" y="2044323"/>
            <a:chExt cx="8704052" cy="3295498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二级指针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275549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将一个指针对象的地址存放到另一个指针对象中即构成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多级指针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(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二级指针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)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格式如下：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1,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用指针对象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的地址初始化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pptr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可用三种方式访问对象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'\t'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'\t'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9974" y="4727586"/>
            <a:ext cx="8704052" cy="1368304"/>
            <a:chOff x="219974" y="2044323"/>
            <a:chExt cx="8704052" cy="1368304"/>
          </a:xfrm>
        </p:grpSpPr>
        <p:sp>
          <p:nvSpPr>
            <p:cNvPr id="14" name="矩形: 圆顶角 13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三级指针</a:t>
              </a:r>
              <a:endParaRPr lang="zh-CN" altLang="en-US" sz="2400" dirty="0"/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219974" y="2584323"/>
              <a:ext cx="8704052" cy="8283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***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***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ppptr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4.2.7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引用和指针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297890"/>
            <a:ext cx="8704052" cy="4446069"/>
            <a:chOff x="219974" y="2044323"/>
            <a:chExt cx="8704052" cy="4446069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引用和指针的区别：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39060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定义引用时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必须初始化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，定义指针时不需要初始化：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j = 1;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错误：引用在定义时需要给定初始值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不存在空引用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。引用必须与有效的内存单元关联，指针可以为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nullptr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；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赋值行为不同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。对引用赋值修改与其相绑定的对象的值，对指针赋值改变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其指向的对象，例如：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j = 1, &amp;r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*p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 = 4;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修改与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相绑定的对象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的值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&amp;j;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修改指针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的值，使其指向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4.2.7 </a:t>
            </a:r>
            <a:r>
              <a:rPr lang="zh-CN" altLang="en-US" sz="3200" dirty="0">
                <a:solidFill>
                  <a:schemeClr val="bg1"/>
                </a:solidFill>
              </a:rPr>
              <a:t>指针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引用和指针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24842"/>
            <a:ext cx="8704052" cy="2522466"/>
            <a:chOff x="219974" y="2044323"/>
            <a:chExt cx="8704052" cy="252246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引用和指针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9824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引用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的行为实际上类似于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的行为，可以把引用看作是支持自动解引用操作的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不允许指针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指向其他对象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引用 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ri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只能与 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绑定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974" y="4587308"/>
            <a:ext cx="8704052" cy="1015683"/>
            <a:chOff x="81952" y="2044323"/>
            <a:chExt cx="8842074" cy="1015683"/>
          </a:xfrm>
        </p:grpSpPr>
        <p:sp>
          <p:nvSpPr>
            <p:cNvPr id="8" name="矩形: 圆顶角 7"/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建议：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81952" y="2612832"/>
              <a:ext cx="8842074" cy="44717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能用引用的地方，不要用指针。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297890"/>
            <a:ext cx="8704052" cy="2141336"/>
            <a:chOff x="219974" y="2044323"/>
            <a:chExt cx="8704052" cy="214133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</a:t>
              </a:r>
              <a:r>
                <a:rPr lang="en-US" altLang="zh-CN" sz="2400" dirty="0"/>
                <a:t>—</a:t>
              </a:r>
              <a:r>
                <a:rPr lang="zh-CN" altLang="en-US" sz="2400" dirty="0">
                  <a:solidFill>
                    <a:srgbClr val="FFC000"/>
                  </a:solidFill>
                </a:rPr>
                <a:t>处理批量数据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6013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数组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是由有限个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同类型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元素组成的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有序集合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，所有元素顺序存放在一段连续的内存空间中。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如下定义一个存储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5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个整型元素的数组：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[5];</a:t>
              </a:r>
              <a:r>
                <a:rPr lang="zh-CN" altLang="en-US" sz="24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7" y="4170414"/>
            <a:ext cx="3296110" cy="17052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9" y="3640004"/>
            <a:ext cx="3152851" cy="2542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619166"/>
            <a:ext cx="8704052" cy="3814871"/>
            <a:chOff x="219974" y="2044323"/>
            <a:chExt cx="8704052" cy="381487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数组长度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32748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数组长度必须为大于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的整型常量表达式：</a:t>
              </a:r>
              <a:r>
                <a:rPr lang="zh-CN" altLang="en-US" sz="2000" dirty="0"/>
                <a:t> </a:t>
              </a:r>
              <a:br>
                <a:rPr lang="zh-CN" altLang="en-US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unsigned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/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];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错误，</a:t>
              </a:r>
              <a:r>
                <a:rPr lang="en-US" altLang="zh-CN" sz="2000" dirty="0" err="1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cnt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不是常量表达式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constexpr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10;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常量表达式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  int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正确：存放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10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个整形数据的数组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  float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[10.];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错误：数组长度必须为整数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其中，第三行代码中的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constexpr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代替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643879"/>
            <a:ext cx="8704052" cy="3811280"/>
            <a:chOff x="219974" y="2044323"/>
            <a:chExt cx="8704052" cy="3811280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数组的初始化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327128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未显式初始化，则用默认的方式初始化。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通常采用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列表初始化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显式初始化数组元素：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 = {1, 2, 3, 4, 5};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显式初始化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部分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数组元素：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 = {1, 2, 3};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等价于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[5] = {1, 2, 3, 0, 0}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列出全部数组元素的初值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时，可以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不指定数组长度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，编译器可推断出来：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数组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的长度为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183227"/>
            <a:ext cx="8704052" cy="2429876"/>
            <a:chOff x="219974" y="2044323"/>
            <a:chExt cx="8704052" cy="242987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字符数组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采用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字符串字面值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来初始化，例如：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name[]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自动添加字符串结束符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’\0’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这种方式等价于：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name[] = {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'L'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's'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'h'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'a'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'\0'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};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974" y="3889649"/>
            <a:ext cx="8704052" cy="1785124"/>
            <a:chOff x="81952" y="2044323"/>
            <a:chExt cx="8842074" cy="1785124"/>
          </a:xfrm>
        </p:grpSpPr>
        <p:sp>
          <p:nvSpPr>
            <p:cNvPr id="8" name="矩形: 圆顶角 7"/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81952" y="2612832"/>
              <a:ext cx="8842074" cy="1216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上面的语句是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初始化操作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不是赋值操作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。不能将字符串常量赋值给一个数组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name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 数组不允许赋值操作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19970" y="5253755"/>
            <a:ext cx="8704052" cy="1082631"/>
            <a:chOff x="219973" y="2044323"/>
            <a:chExt cx="8704053" cy="1082631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说明：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3" y="2586954"/>
              <a:ext cx="8704051" cy="54000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/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C++11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引入了右值引用，如无提示，引用默认为左值引用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9970" y="2937916"/>
            <a:ext cx="8704052" cy="2045977"/>
            <a:chOff x="219974" y="2044323"/>
            <a:chExt cx="8704052" cy="1423941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3758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453626"/>
              <a:ext cx="8704052" cy="101463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为已创建的对象取一个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别名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只将别名绑定到所引用的对象，对象的内容不会复制给引用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函数间共享局部对象的重要途径，对于提高程序的效率有重要作用</a:t>
              </a:r>
              <a:r>
                <a:rPr lang="zh-CN" altLang="en-US" dirty="0"/>
                <a:t> 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970" y="1194717"/>
            <a:ext cx="8704052" cy="1533710"/>
            <a:chOff x="219974" y="2044323"/>
            <a:chExt cx="8704052" cy="1533710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复合类型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2"/>
              <a:ext cx="8704052" cy="96520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复合类型是指基于其它类型定义的类型，包括指针、引用、数组、函数、类、联合体和枚举类型等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7584" y="3768631"/>
            <a:ext cx="8708832" cy="2661390"/>
            <a:chOff x="81952" y="2044323"/>
            <a:chExt cx="8842074" cy="2661390"/>
          </a:xfrm>
        </p:grpSpPr>
        <p:sp>
          <p:nvSpPr>
            <p:cNvPr id="8" name="矩形: 圆顶角 7"/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注意：数组中的数据不能整体操作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81952" y="2612832"/>
              <a:ext cx="8842074" cy="20928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不能用一个数组初始化另外一个数组，也不能用一个数组赋值给另外一个数组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n1[]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“Lisha”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;//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风格的字符串时，可以整个引用整个数组，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spcAft>
                  <a:spcPts val="1200"/>
                </a:spcAft>
                <a:buClr>
                  <a:srgbClr val="0000FF"/>
                </a:buClr>
                <a:buSzPct val="80000"/>
              </a:pP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               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当成字符串来用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n2[] = n1;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不能用数组初始化数组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n2 = n1;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数组不能执行赋值操作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9974" y="1297890"/>
            <a:ext cx="8704052" cy="1373103"/>
            <a:chOff x="219974" y="2044323"/>
            <a:chExt cx="8704052" cy="1373103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</a:t>
              </a:r>
              <a:r>
                <a:rPr lang="en-US" altLang="zh-CN" sz="2400" dirty="0"/>
                <a:t>—</a:t>
              </a:r>
              <a:r>
                <a:rPr lang="zh-CN" altLang="en-US" sz="2400" dirty="0">
                  <a:solidFill>
                    <a:srgbClr val="FFC000"/>
                  </a:solidFill>
                </a:rPr>
                <a:t>表示和存储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584121"/>
              <a:ext cx="8704052" cy="8333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数组名</a:t>
              </a:r>
              <a:r>
                <a:rPr lang="zh-CN" altLang="en-US" sz="2000" dirty="0">
                  <a:solidFill>
                    <a:schemeClr val="tx1"/>
                  </a:solidFill>
                  <a:latin typeface="MicrosoftYaHei"/>
                </a:rPr>
                <a:t>是数组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首元素的内存地址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因此，数组名是一个常量，不能被赋值</a:t>
              </a:r>
              <a:endParaRPr lang="zh-CN" altLang="en-US" sz="2000" dirty="0">
                <a:solidFill>
                  <a:schemeClr val="tx1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783046"/>
            <a:ext cx="8704052" cy="3811280"/>
            <a:chOff x="219974" y="2044323"/>
            <a:chExt cx="8704052" cy="3811280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复杂数组的定义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327128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FF"/>
                  </a:solidFill>
                  <a:latin typeface="MicrosoftYaHei"/>
                </a:rPr>
                <a:t>数组元素的类型是指针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指针数组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定义一个含有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类型元素的数组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含有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int*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类型元素的数组，每个元素都是指针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数组指向其他数组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即数组指针：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)[5]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指向含有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类型元素的数组的指针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数组引用其他数组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即数组的引用：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)[5]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的一个引用定义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2190819"/>
            <a:ext cx="8704052" cy="2508103"/>
            <a:chOff x="219974" y="2044323"/>
            <a:chExt cx="8704052" cy="2508103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定义一个指向 </a:t>
              </a:r>
              <a:r>
                <a:rPr lang="en-US" altLang="zh-CN" sz="2400" dirty="0" err="1"/>
                <a:t>arrp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的指针或引用：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96810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[5];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 *(*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parrp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)[5]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 *(&amp;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rarrp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)[5]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 err="1">
                  <a:solidFill>
                    <a:srgbClr val="000000"/>
                  </a:solidFill>
                  <a:latin typeface="LMMono10-Regular-Identity-H"/>
                </a:rPr>
                <a:t>parrp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10-Regular-Identity-H"/>
                </a:rPr>
                <a:t>rarrp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分别为指向</a:t>
              </a:r>
              <a:r>
                <a:rPr lang="zh-CN" altLang="en-US" sz="24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指针数组 </a:t>
              </a:r>
              <a:r>
                <a:rPr lang="en-US" altLang="zh-CN" sz="2400" dirty="0" err="1">
                  <a:solidFill>
                    <a:srgbClr val="0000FF"/>
                  </a:solidFill>
                  <a:latin typeface="LMMono10-Regular-Identity-H"/>
                </a:rPr>
                <a:t>arrp</a:t>
              </a:r>
              <a:r>
                <a:rPr lang="en-US" altLang="zh-CN" sz="2400" dirty="0">
                  <a:solidFill>
                    <a:srgbClr val="0000FF"/>
                  </a:solidFill>
                  <a:latin typeface="LMMono10-Regular-Identity-H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的指针和引用。</a:t>
              </a:r>
              <a:r>
                <a:rPr lang="zh-CN" altLang="en-US" sz="24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297890"/>
            <a:ext cx="8704052" cy="1758026"/>
            <a:chOff x="219974" y="2044323"/>
            <a:chExt cx="8704052" cy="175802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通过下标操作符 </a:t>
              </a:r>
              <a:r>
                <a:rPr lang="en-US" altLang="zh-CN" sz="2400" dirty="0"/>
                <a:t>[ ] </a:t>
              </a:r>
              <a:r>
                <a:rPr lang="zh-CN" altLang="en-US" sz="2400" dirty="0"/>
                <a:t>访问数组元素：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21802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 ={1, 2, 3, 4, 5} 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 = 10;                  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写操作：修改第一个元素的值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 &lt;&lt;</a:t>
              </a:r>
              <a:r>
                <a:rPr lang="en-US" altLang="zh-CN" sz="2000" dirty="0">
                  <a:solidFill>
                    <a:srgbClr val="FFC000"/>
                  </a:solidFill>
                  <a:latin typeface="LMMono9-Regular-Identity-H"/>
                </a:rPr>
                <a:t>“  “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[4]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读操作，输出结果为：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10, 5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974" y="3486988"/>
            <a:ext cx="8704052" cy="1785124"/>
            <a:chOff x="81952" y="2044323"/>
            <a:chExt cx="8842074" cy="1785124"/>
          </a:xfrm>
        </p:grpSpPr>
        <p:sp>
          <p:nvSpPr>
            <p:cNvPr id="8" name="矩形: 圆顶角 7"/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提示：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81952" y="2612832"/>
              <a:ext cx="8842074" cy="1216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C++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不检查下标索引值是否有效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编译器不提示错误，程序可以运行，输出为：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-858993460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4.3.1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数组的定义和初始化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4708" y="893767"/>
            <a:ext cx="8704052" cy="2892952"/>
            <a:chOff x="219974" y="2044323"/>
            <a:chExt cx="8704052" cy="2892952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C000"/>
                  </a:solidFill>
                </a:rPr>
                <a:t>定义指向数组元素的指针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23529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FF"/>
                  </a:solidFill>
                  <a:latin typeface="LMMono9-Regular-Identity-H"/>
                </a:rPr>
                <a:t>定义与赋值</a:t>
              </a:r>
              <a:endParaRPr lang="en-US" altLang="zh-CN" sz="2000" dirty="0">
                <a:solidFill>
                  <a:srgbClr val="0000FF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      例如：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int a[10],*pa</a:t>
              </a: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                   pa=&amp;a[0];  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或者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pa=a;</a:t>
              </a: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等效形式：*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pa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即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a[0], *(pa+1)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即为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a[1],  *(</a:t>
              </a:r>
              <a:r>
                <a:rPr lang="en-US" altLang="zh-CN" sz="2000" dirty="0" err="1">
                  <a:solidFill>
                    <a:schemeClr val="tx1"/>
                  </a:solidFill>
                  <a:latin typeface="LMMono9-Regular-Identity-H"/>
                </a:rPr>
                <a:t>pa+i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即为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a[</a:t>
              </a:r>
              <a:r>
                <a:rPr lang="en-US" altLang="zh-CN" sz="2000" dirty="0" err="1">
                  <a:solidFill>
                    <a:schemeClr val="tx1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]</a:t>
              </a: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a[</a:t>
              </a:r>
              <a:r>
                <a:rPr lang="en-US" altLang="zh-CN" sz="2000" dirty="0" err="1">
                  <a:solidFill>
                    <a:schemeClr val="tx1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],*(</a:t>
              </a:r>
              <a:r>
                <a:rPr lang="en-US" altLang="zh-CN" sz="2000" dirty="0" err="1">
                  <a:solidFill>
                    <a:schemeClr val="tx1"/>
                  </a:solidFill>
                  <a:latin typeface="LMMono9-Regular-Identity-H"/>
                </a:rPr>
                <a:t>pa+i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),*(</a:t>
              </a:r>
              <a:r>
                <a:rPr lang="en-US" altLang="zh-CN" sz="2000" dirty="0" err="1">
                  <a:solidFill>
                    <a:schemeClr val="tx1"/>
                  </a:solidFill>
                  <a:latin typeface="LMMono9-Regular-Identity-H"/>
                </a:rPr>
                <a:t>a+i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),pa[</a:t>
              </a:r>
              <a:r>
                <a:rPr lang="en-US" altLang="zh-CN" sz="2000" dirty="0" err="1">
                  <a:solidFill>
                    <a:schemeClr val="tx1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]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都是等效的</a:t>
              </a:r>
              <a:endParaRPr lang="zh-CN" altLang="en-US" sz="2000" dirty="0">
                <a:solidFill>
                  <a:schemeClr val="tx1"/>
                </a:solidFill>
                <a:latin typeface="LMMono9-Regular-Identity-H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83" y="4023345"/>
            <a:ext cx="3152851" cy="25429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77696" y="4506685"/>
            <a:ext cx="894304" cy="21048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a[0]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a[1]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a[2]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a[3]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a[4]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6068" y="4461468"/>
            <a:ext cx="894304" cy="21048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399FF"/>
                </a:solidFill>
              </a:rPr>
              <a:t>pa[0]</a:t>
            </a:r>
            <a:endParaRPr lang="en-US" dirty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99FF"/>
                </a:solidFill>
              </a:rPr>
              <a:t>pa[1]</a:t>
            </a:r>
            <a:endParaRPr lang="en-US" dirty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99FF"/>
                </a:solidFill>
              </a:rPr>
              <a:t>pa[2]</a:t>
            </a:r>
            <a:endParaRPr lang="en-US" dirty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99FF"/>
                </a:solidFill>
              </a:rPr>
              <a:t>pa[3]</a:t>
            </a:r>
            <a:endParaRPr lang="en-US" dirty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99FF"/>
                </a:solidFill>
              </a:rPr>
              <a:t>pa[4]</a:t>
            </a:r>
            <a:endParaRPr lang="en-US" dirty="0">
              <a:solidFill>
                <a:srgbClr val="3399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40430" y="4495629"/>
            <a:ext cx="1226840" cy="21209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12AE7"/>
                </a:solidFill>
              </a:rPr>
              <a:t>*pa</a:t>
            </a:r>
            <a:endParaRPr lang="en-US" dirty="0">
              <a:solidFill>
                <a:srgbClr val="212AE7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AE7"/>
                </a:solidFill>
              </a:rPr>
              <a:t>*(pa+1)</a:t>
            </a:r>
            <a:endParaRPr lang="en-US" dirty="0">
              <a:solidFill>
                <a:srgbClr val="212AE7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AE7"/>
                </a:solidFill>
              </a:rPr>
              <a:t>*(pa+2)</a:t>
            </a:r>
            <a:endParaRPr lang="en-US" dirty="0">
              <a:solidFill>
                <a:srgbClr val="212AE7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AE7"/>
                </a:solidFill>
              </a:rPr>
              <a:t>*(pa+3)</a:t>
            </a:r>
            <a:endParaRPr lang="en-US" dirty="0">
              <a:solidFill>
                <a:srgbClr val="212AE7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12AE7"/>
                </a:solidFill>
              </a:rPr>
              <a:t>*(pa+4)</a:t>
            </a:r>
            <a:endParaRPr lang="en-US" dirty="0">
              <a:solidFill>
                <a:srgbClr val="212AE7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03173" y="4490606"/>
            <a:ext cx="1226840" cy="21209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*(a)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*(a+1)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*(a+2)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*(a+3)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*(a+4)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21564"/>
            <a:ext cx="8704052" cy="3814871"/>
            <a:chOff x="219974" y="2044323"/>
            <a:chExt cx="8704052" cy="381487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范围 </a:t>
              </a:r>
              <a:r>
                <a:rPr lang="en-US" altLang="zh-CN" sz="2400" dirty="0"/>
                <a:t>for</a:t>
              </a:r>
              <a:r>
                <a:rPr lang="zh-CN" altLang="en-US" sz="2400" dirty="0"/>
                <a:t>（</a:t>
              </a:r>
              <a:r>
                <a:rPr lang="en-US" altLang="zh-CN" sz="2400" dirty="0"/>
                <a:t>range for</a:t>
              </a:r>
              <a:r>
                <a:rPr lang="zh-CN" altLang="en-US" sz="2400" dirty="0"/>
                <a:t>） 语句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32748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语法格式如下：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212AE7"/>
                  </a:solidFill>
                  <a:latin typeface="LMMono10-Regular-Identity-H"/>
                </a:rPr>
                <a:t>auto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decl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: expr){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statement;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}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expr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必须是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对象序列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，比如数组、容器（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vector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）或字符串（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decl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是与序列中数据元素类型相同的对象，通常用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来推导数据元素的类型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974" y="1175643"/>
            <a:ext cx="8704052" cy="2458386"/>
            <a:chOff x="219974" y="2044323"/>
            <a:chExt cx="8704052" cy="2458386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[5]={1,2,3,4,5};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定义并初始化一个含有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个整型数的数组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i: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中当前元素的副本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打印输出当前获取的整数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8" y="3865059"/>
            <a:ext cx="1980000" cy="2376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22643" y="3810196"/>
            <a:ext cx="5901383" cy="2430863"/>
            <a:chOff x="-624494" y="2044323"/>
            <a:chExt cx="5407113" cy="2430863"/>
          </a:xfrm>
        </p:grpSpPr>
        <p:sp>
          <p:nvSpPr>
            <p:cNvPr id="14" name="矩形: 圆顶角 13"/>
            <p:cNvSpPr/>
            <p:nvPr/>
          </p:nvSpPr>
          <p:spPr>
            <a:xfrm>
              <a:off x="-624494" y="2044323"/>
              <a:ext cx="5407113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33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思考：</a:t>
              </a:r>
              <a:endParaRPr lang="zh-CN" altLang="en-US" sz="2400" dirty="0"/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-624494" y="2585310"/>
              <a:ext cx="5407113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F6F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上述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range for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语句可以对对象的内容进行修改吗？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i: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8361" y="6394947"/>
            <a:ext cx="844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提示，可以在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系统下面调试一下，看看执行完这个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range for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语句，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数组的值变了没有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2224646"/>
            <a:ext cx="8704052" cy="2429876"/>
            <a:chOff x="219974" y="2044323"/>
            <a:chExt cx="8704052" cy="242987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 </a:t>
              </a:r>
              <a:r>
                <a:rPr lang="en-US" altLang="zh-CN" sz="2400" dirty="0"/>
                <a:t>range for </a:t>
              </a:r>
              <a:r>
                <a:rPr lang="zh-CN" altLang="en-US" sz="2400" dirty="0"/>
                <a:t>对数组元素进行写操作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需将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decl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声明为引用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中当前元素的引用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写操作：每一个元素设置为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974" y="948012"/>
            <a:ext cx="8704052" cy="1996401"/>
            <a:chOff x="219974" y="2044323"/>
            <a:chExt cx="8704052" cy="1996401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3"/>
              <a:ext cx="8704052" cy="142789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计算一个班级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30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名学生的数学科目的平均成绩和标准差。学生成绩随机生成。</a:t>
              </a: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：标准差公式：</a:t>
              </a:r>
              <a:endPara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05499" y="1986159"/>
          <a:ext cx="2169101" cy="8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1" imgW="26212800" imgH="15849600" progId="Equation.DSMT4">
                  <p:embed/>
                </p:oleObj>
              </mc:Choice>
              <mc:Fallback>
                <p:oleObj name="Equation" r:id="rId1" imgW="26212800" imgH="158496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5499" y="1986159"/>
                        <a:ext cx="2169101" cy="84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00" y="3041632"/>
            <a:ext cx="1872000" cy="3652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052073"/>
            <a:ext cx="8704052" cy="5295445"/>
            <a:chOff x="219974" y="2044323"/>
            <a:chExt cx="8704052" cy="5295445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472693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cstdlib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2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3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4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5          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(0);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使用固定种子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,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每次运行得到一样的结果， 有助于调式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6          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30;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7  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score[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];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定义一个数组，存放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30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个学生的成绩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8  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mean = 0;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存放平均分数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,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初始值必须为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9  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i:score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 {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使用范围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for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语句访问，注意引用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&amp;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不能丢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10               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50 + rand() % 51;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成绩随机分布在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50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100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之间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11       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mean +=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累加每一个学生成绩到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mean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里面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12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13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mean /=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计算平均成绩</a:t>
              </a:r>
              <a:r>
                <a:rPr lang="zh-CN" altLang="en-US" dirty="0"/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046680"/>
            <a:ext cx="8704052" cy="2878717"/>
            <a:chOff x="219974" y="2044323"/>
            <a:chExt cx="8704052" cy="2878717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引用语法格式：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71499"/>
              <a:ext cx="8704052" cy="2351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counter = 0;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refCnt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counter;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refCnt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引用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counter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对象的内容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&amp;refCnt2;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错误：定义引用时必须和一个对象绑定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refCnt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2;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修改了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counter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所在的内存空间的内容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refCnt</a:t>
              </a: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通过引用读取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counter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对象的内容，并初始化对象</a:t>
              </a:r>
              <a:r>
                <a:rPr lang="en-US" altLang="zh-CN" sz="2000" dirty="0" err="1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i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9974" y="4190693"/>
            <a:ext cx="8704052" cy="2161253"/>
            <a:chOff x="219974" y="2044323"/>
            <a:chExt cx="8704052" cy="2161253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建议：</a:t>
              </a:r>
              <a:endParaRPr lang="zh-CN" altLang="en-US" sz="24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612832"/>
              <a:ext cx="8704052" cy="159274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书写上，把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引用符号与对象名放在一起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，而不是把类型名和引用符号放在一起，这样有助于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提高程序的可读性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counter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refCnt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counter;</a:t>
              </a:r>
              <a:r>
                <a:rPr lang="en-US" altLang="zh-CN" sz="2400" dirty="0"/>
                <a:t> </a:t>
              </a:r>
              <a:endParaRPr lang="en-US" altLang="zh-CN" sz="24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677356"/>
            <a:ext cx="8704052" cy="3503288"/>
            <a:chOff x="219974" y="2044323"/>
            <a:chExt cx="8704052" cy="3503288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4.1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293477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14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dev = 0;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15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｛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16       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dev += pow(score[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]- mean,2);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pow(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x,a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)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计算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x</a:t>
              </a:r>
              <a:r>
                <a:rPr lang="en-US" altLang="zh-CN" baseline="30000" dirty="0" err="1">
                  <a:solidFill>
                    <a:srgbClr val="008000"/>
                  </a:solidFill>
                  <a:latin typeface="LMMono9-Regular-Identity-H"/>
                </a:rPr>
                <a:t>a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17 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18      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dev = sqrt(dev /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19         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平均成绩： </a:t>
              </a:r>
              <a:r>
                <a:rPr lang="en-US" altLang="zh-CN" dirty="0">
                  <a:solidFill>
                    <a:srgbClr val="BF8040"/>
                  </a:solidFill>
                  <a:latin typeface="LMMono9-Regular-Identity-H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 mean &lt;&lt;</a:t>
              </a:r>
              <a:r>
                <a:rPr lang="en-US" altLang="zh-CN" dirty="0">
                  <a:solidFill>
                    <a:srgbClr val="BF8040"/>
                  </a:solidFill>
                  <a:latin typeface="LMMono9-Regular-Identity-H"/>
                </a:rPr>
                <a:t>" </a:t>
              </a:r>
              <a:r>
                <a:rPr lang="zh-CN" altLang="en-US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标准差： </a:t>
              </a:r>
              <a:r>
                <a:rPr lang="en-US" altLang="zh-CN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 dev &lt;&lt;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20         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21   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dirty="0"/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5529" y="1104464"/>
            <a:ext cx="8704052" cy="2915178"/>
            <a:chOff x="219974" y="2044323"/>
            <a:chExt cx="8704052" cy="2915178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4.2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234666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8</a:t>
              </a:r>
              <a:r>
                <a:rPr lang="en-US" altLang="zh-CN" sz="2000" i="1" dirty="0">
                  <a:solidFill>
                    <a:srgbClr val="000000"/>
                  </a:solidFill>
                  <a:latin typeface="CMSY10"/>
                </a:rPr>
                <a:t>×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8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的国际象棋棋盘上摆放八个皇后，使其不能相互攻击，即任意两个皇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后不得处在同一行、同一列或者同一对角斜线上。下图所示是一种符合条件的摆放方案。本题计算出一种方案即可。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：用回溯法求解。回溯法基本思想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: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当探索到某一步时，发现原先选择并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不优或达不到目标，就退回一步重新选择，即走不通就退回重新走。</a:t>
              </a:r>
              <a:r>
                <a:rPr lang="zh-CN" altLang="en-US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6519" y="1153738"/>
            <a:ext cx="5199512" cy="2073666"/>
            <a:chOff x="219973" y="2044323"/>
            <a:chExt cx="4957507" cy="207366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4957506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4.2</a:t>
              </a:r>
              <a:r>
                <a:rPr lang="zh-CN" altLang="en-US" sz="2400" dirty="0"/>
                <a:t>：解的表示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3" y="2612833"/>
              <a:ext cx="4957507" cy="150515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用一个数组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que[8]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来存放每一个皇后的位置，如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que[0]=3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代表第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行的皇后在第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3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列。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que[8] = {3, 6, 2, 7, 1, 4, 0, 5};</a:t>
              </a:r>
              <a:r>
                <a:rPr lang="en-US" altLang="zh-CN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97" y="1915226"/>
            <a:ext cx="3129442" cy="313662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86519" y="3584006"/>
            <a:ext cx="5199512" cy="2935695"/>
            <a:chOff x="81951" y="2044323"/>
            <a:chExt cx="4957505" cy="2935695"/>
          </a:xfrm>
        </p:grpSpPr>
        <p:sp>
          <p:nvSpPr>
            <p:cNvPr id="10" name="矩形: 圆顶角 9"/>
            <p:cNvSpPr/>
            <p:nvPr/>
          </p:nvSpPr>
          <p:spPr>
            <a:xfrm>
              <a:off x="81952" y="2044323"/>
              <a:ext cx="495750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冲突情况：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81951" y="2612832"/>
              <a:ext cx="4957505" cy="23671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）第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j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行的皇后在同一列：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] == que[j]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）第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行和第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j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行的皇后在同一对角线上：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|que[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] - que[j]| == |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- j|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比如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que[0]=1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que[1]=2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表明第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行和第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行的两个皇后在同一个对角线上。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15" name="灯片编号占位符 3"/>
          <p:cNvSpPr txBox="1"/>
          <p:nvPr/>
        </p:nvSpPr>
        <p:spPr>
          <a:xfrm>
            <a:off x="6437854" y="64188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9974" y="1056157"/>
            <a:ext cx="8704052" cy="5646567"/>
            <a:chOff x="219974" y="2044323"/>
            <a:chExt cx="8704052" cy="5646567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4.2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3"/>
              <a:ext cx="8704052" cy="507805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constexpr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= 8;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 = { 0 };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每一行皇后都从第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列开始摆放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= 0;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从第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行开始摆放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&gt;= 0){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6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k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7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(k&lt;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){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检查前面所有皇后是否和第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行皇后冲突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8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(que[k]!=que[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]&amp;&amp;(abs(que[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]-que[k])!=abs(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-k))) ++k;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9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else 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k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行和第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行皇后产生冲突，退出，转到第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11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</a:t>
              </a:r>
              <a:endParaRPr lang="en-US" altLang="zh-CN" sz="2000" dirty="0">
                <a:solidFill>
                  <a:srgbClr val="000000"/>
                </a:solidFill>
                <a:latin typeface="LMMono8-Regular-Identity-H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10              }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11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(k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 {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检测到冲突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++que[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];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处理冲突：移动第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行皇后到当前位置的下一列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13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 ==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){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当前行所有尝试都失败， 需要回溯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14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 = 0;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重置当前行皇后位置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15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--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回溯到上一行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灯片编号占位符 3"/>
          <p:cNvSpPr txBox="1"/>
          <p:nvPr/>
        </p:nvSpPr>
        <p:spPr>
          <a:xfrm>
            <a:off x="6437854" y="64188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4.3.2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访问数组元素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9974" y="1030311"/>
            <a:ext cx="8704052" cy="5665418"/>
            <a:chOff x="219974" y="2044323"/>
            <a:chExt cx="8704052" cy="5665418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4.2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3"/>
              <a:ext cx="8704052" cy="509690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16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 0)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如果回溯到第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行之前，结束运行，转到第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19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17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++que[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];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前一行皇后后移一列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18                    }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19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continue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重新检测是否与前面已安排皇后冲突，转到第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5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20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else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{          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没有检测到冲突，安排下一行皇后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21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 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移动到下一行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22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continue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安排下一行皇后，已安排在第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列，转到第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5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行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23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(k = 0; k&lt;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++k) </a:t>
              </a:r>
              <a:endParaRPr lang="en-US" altLang="zh-CN" sz="2000" dirty="0">
                <a:solidFill>
                  <a:srgbClr val="000000"/>
                </a:solidFill>
                <a:latin typeface="LMMono8-Regular-Identity-H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24         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que[k];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找到一个方案并输出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25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break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 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结束运行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26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27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28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0;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29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灯片编号占位符 3"/>
          <p:cNvSpPr txBox="1"/>
          <p:nvPr/>
        </p:nvSpPr>
        <p:spPr>
          <a:xfrm>
            <a:off x="6749352" y="6258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: 圆角 17"/>
          <p:cNvSpPr/>
          <p:nvPr/>
        </p:nvSpPr>
        <p:spPr>
          <a:xfrm>
            <a:off x="0" y="330210"/>
            <a:ext cx="9144000" cy="679609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main() {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          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constexpr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sz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 = 8;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3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que[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sz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] = { 0 };  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每一行皇后都从第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0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列开始摆放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4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 = 0;                  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从第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0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行开始摆放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5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while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 &gt;= 0){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6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k = 0;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7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while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(k&lt;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){      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检查前面所有皇后是否和第</a:t>
            </a:r>
            <a:r>
              <a:rPr lang="en-US" altLang="zh-CN" dirty="0" err="1">
                <a:solidFill>
                  <a:srgbClr val="008000"/>
                </a:solidFill>
                <a:latin typeface="LMMono8-Regular-Identity-H"/>
              </a:rPr>
              <a:t>i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行皇后冲突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8      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(que[k]!=que[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]&amp;&amp;(abs(que[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]-que[k])!=abs(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-k))) ++k;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9      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else break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k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行和第</a:t>
            </a:r>
            <a:r>
              <a:rPr lang="en-US" altLang="zh-CN" dirty="0" err="1">
                <a:solidFill>
                  <a:srgbClr val="008000"/>
                </a:solidFill>
                <a:latin typeface="LMMono8-Regular-Identity-H"/>
              </a:rPr>
              <a:t>i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行皇后产生冲突，退出，转到第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11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endParaRPr lang="en-US" altLang="zh-CN" sz="2000" dirty="0">
              <a:solidFill>
                <a:srgbClr val="000000"/>
              </a:solidFill>
              <a:latin typeface="LMMono8-Regular-Identity-H"/>
            </a:endParaRPr>
          </a:p>
          <a:p>
            <a:pPr>
              <a:lnSpc>
                <a:spcPts val="1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10              }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11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(k &lt; 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) {          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检测到冲突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12              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++que[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];    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处理冲突：移动第</a:t>
            </a:r>
            <a:r>
              <a:rPr lang="en-US" altLang="zh-CN" dirty="0" err="1">
                <a:solidFill>
                  <a:srgbClr val="008000"/>
                </a:solidFill>
                <a:latin typeface="LMMono8-Regular-Identity-H"/>
              </a:rPr>
              <a:t>i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行皇后到当前位置的下一列</a:t>
            </a:r>
            <a:b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13   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while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(que[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] == 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sz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){   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当前行所有尝试都失败， 需要回溯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14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que[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] = 0;              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重置当前行皇后位置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15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--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;                           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回溯到上一行</a:t>
            </a:r>
            <a:endParaRPr lang="en-US" altLang="zh-CN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16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 &lt; 0)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;    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如果回溯到第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0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行之前，结束运行，转到第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19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17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++que[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];              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前一行皇后后移一列</a:t>
            </a:r>
            <a:endParaRPr lang="en-US" altLang="zh-CN" sz="2000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18                    }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19    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continue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重新检测是否与前面已安排皇后冲突，转到第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5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20          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LMMono8-Regular-Identity-H"/>
            </a:endParaRPr>
          </a:p>
          <a:p>
            <a:pPr>
              <a:lnSpc>
                <a:spcPts val="18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LMMono8-Regular-Identity-H"/>
              </a:rPr>
              <a:t>21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     else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{                                   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没有检测到冲突，安排下一行皇后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22                  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++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;                               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移动到下一行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23       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 &lt; 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sz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continue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;   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安排下一行皇后，已安排在第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0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列，转到第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5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24       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for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(k = 0; k&lt;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sz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; ++k) </a:t>
            </a:r>
            <a:r>
              <a:rPr lang="en-US" altLang="zh-CN" sz="2000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 &lt;&lt; que[k];     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找到一个方案并输出</a:t>
            </a:r>
            <a:endParaRPr lang="en-US" altLang="zh-CN" sz="2000" dirty="0">
              <a:solidFill>
                <a:srgbClr val="000000"/>
              </a:solidFill>
              <a:latin typeface="LMMono8-Regular-Identity-H"/>
            </a:endParaRPr>
          </a:p>
          <a:p>
            <a:pPr>
              <a:lnSpc>
                <a:spcPts val="1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25             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;                          </a:t>
            </a:r>
            <a:r>
              <a:rPr lang="en-US" altLang="zh-CN" sz="2000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结束运行</a:t>
            </a:r>
            <a:br>
              <a: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26           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27     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28          </a:t>
            </a:r>
            <a:r>
              <a:rPr lang="en-US" altLang="zh-CN" sz="2000" dirty="0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0;</a:t>
            </a:r>
            <a:br>
              <a:rPr lang="en-US" altLang="zh-CN" sz="2000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Sans9-Regular-Identity-H"/>
              </a:rPr>
              <a:t>29     </a:t>
            </a:r>
            <a:r>
              <a:rPr lang="en-US" altLang="zh-CN" sz="2000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6990513" y="64040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57381"/>
            <a:ext cx="8704052" cy="4199592"/>
            <a:chOff x="219974" y="2044323"/>
            <a:chExt cx="8704052" cy="4199592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多维数组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365959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00"/>
                  </a:solidFill>
                  <a:latin typeface="MicrosoftYaHei"/>
                </a:rPr>
                <a:t>多维数组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指的是数组中的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元素类型为数组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类型。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二维数组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三维数组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a3d[2][3][5];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ts val="3000"/>
                </a:lnSpc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无论有多少维数，数组元素都存放在一段连续的内存空间。一维数组可以对应数学中的向量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二维数组可对应矩阵。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45295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57381"/>
            <a:ext cx="8704052" cy="5353754"/>
            <a:chOff x="219974" y="2044323"/>
            <a:chExt cx="8704052" cy="5353754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二维数组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481375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二维数组可以看成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由一维数组构成的数组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800100" lvl="1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二维数组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en-US" altLang="zh-CN" sz="2000" dirty="0">
                  <a:solidFill>
                    <a:srgbClr val="000000"/>
                  </a:solidFill>
                  <a:latin typeface="MicrosoftYaHei"/>
                </a:rPr>
                <a:t>             a2d[0]——a2d00	a2d01	 a2d02	  a2d03    a2d04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en-US" altLang="zh-CN" sz="2000" dirty="0">
                  <a:solidFill>
                    <a:srgbClr val="000000"/>
                  </a:solidFill>
                  <a:latin typeface="MicrosoftYaHei"/>
                </a:rPr>
                <a:t>  a2d    a2d[1 ]——a2d10	a2d11	 a2d12	  a2d13	 a2d14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MicrosoftYaHei"/>
                </a:rPr>
                <a:t>                     a2d[2]——a2d20	a2d21	 a2d22	  a2d23	 a2d24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数组</a:t>
              </a:r>
              <a:r>
                <a:rPr lang="en-US" altLang="zh-CN" sz="2000" dirty="0">
                  <a:solidFill>
                    <a:srgbClr val="000000"/>
                  </a:solidFill>
                  <a:latin typeface="MicrosoftYaHei"/>
                </a:rPr>
                <a:t>a2d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的存储顺序为：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500" dirty="0">
                  <a:solidFill>
                    <a:srgbClr val="000000"/>
                  </a:solidFill>
                  <a:latin typeface="MicrosoftYaHei"/>
                </a:rPr>
                <a:t>a2d00    a2d01     a2d02    a2d03     a2d04   a2d10    a2d11	 a22d12     a2d13    a2d14   a2d20    a2d21     a2d22     a2d23   a2d24</a:t>
              </a:r>
              <a:endParaRPr lang="en-US" altLang="zh-CN" sz="15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无论有多少维数，数组元素都存放在一段连续的内存空间。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sp>
        <p:nvSpPr>
          <p:cNvPr id="2" name="左中括号 1"/>
          <p:cNvSpPr/>
          <p:nvPr/>
        </p:nvSpPr>
        <p:spPr>
          <a:xfrm>
            <a:off x="1349694" y="3762376"/>
            <a:ext cx="93344" cy="857250"/>
          </a:xfrm>
          <a:prstGeom prst="leftBracket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742733"/>
            <a:ext cx="8704052" cy="3680219"/>
            <a:chOff x="219974" y="2044323"/>
            <a:chExt cx="8704052" cy="3680219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二维数组初始化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31402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列表方式初始化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多维数组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{0, 1, 2, 1, 4},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{7, 5, 4, 5, 7},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{0, 8, 5, 2, 9}};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3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内嵌的花括号可以省略：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{0, 1, 2, 1, 4, 7, 5, 4, 5, 7, 0, 8, 5, 2, 9};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69738"/>
            <a:ext cx="8704052" cy="2429876"/>
            <a:chOff x="219974" y="2044323"/>
            <a:chExt cx="8704052" cy="242987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二维数组初始化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如果不作任何初始化，局部作用域的非静态数组中会存垃圾数据，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static</a:t>
              </a: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数组中的数据默认初始化为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endParaRPr lang="en-US" altLang="zh-CN" sz="2000" dirty="0">
                <a:solidFill>
                  <a:schemeClr val="tx1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LMMono9-Regular-Identity-H"/>
                </a:rPr>
                <a:t>如果只对部分元素初始化，剩下未显示初始化的元素，将自动初始化为</a:t>
              </a:r>
              <a:r>
                <a:rPr lang="en-US" altLang="zh-CN" sz="2000" dirty="0">
                  <a:solidFill>
                    <a:schemeClr val="tx1"/>
                  </a:solidFill>
                  <a:latin typeface="LMMono9-Regular-Identity-H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30205"/>
            <a:ext cx="8704052" cy="1502956"/>
            <a:chOff x="219974" y="2044323"/>
            <a:chExt cx="8704052" cy="150295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1. </a:t>
              </a:r>
              <a:r>
                <a:rPr lang="zh-CN" altLang="en-US" sz="2400" dirty="0"/>
                <a:t>定义多个引用时，每个引用必须用 </a:t>
              </a:r>
              <a:r>
                <a:rPr lang="en-US" altLang="zh-CN" sz="2400" dirty="0"/>
                <a:t>&amp; </a:t>
              </a:r>
              <a:r>
                <a:rPr lang="zh-CN" altLang="en-US" sz="2400" dirty="0"/>
                <a:t>标明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96295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j = 0, &amp;r2 = r1;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//r1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r2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都是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的引用，而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j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是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9974" y="3173684"/>
            <a:ext cx="8704052" cy="1502956"/>
            <a:chOff x="219974" y="2044323"/>
            <a:chExt cx="8704052" cy="1502956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2. </a:t>
              </a:r>
              <a:r>
                <a:rPr lang="zh-CN" altLang="en-US" sz="2400" dirty="0"/>
                <a:t>只能引用同类型的对象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96295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&amp;r3 = d;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r3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只能引用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类型对象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9974" y="4799907"/>
            <a:ext cx="8704052" cy="1502956"/>
            <a:chOff x="219974" y="2044323"/>
            <a:chExt cx="8704052" cy="1502956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3. </a:t>
              </a:r>
              <a:r>
                <a:rPr lang="zh-CN" altLang="en-US" sz="2400" dirty="0"/>
                <a:t>引用的对象必须是非 </a:t>
              </a:r>
              <a:r>
                <a:rPr lang="en-US" altLang="zh-CN" sz="2400" dirty="0"/>
                <a:t>const </a:t>
              </a:r>
              <a:r>
                <a:rPr lang="zh-CN" altLang="en-US" sz="2400" dirty="0"/>
                <a:t>左值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584323"/>
              <a:ext cx="8704052" cy="96295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&amp;r4 = 100, &amp;r5 = i+1, &amp;r6 = ci;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错误：只能引用非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const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左值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19974" y="1009293"/>
            <a:ext cx="752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定义引用时，除了需要初始化外，还需要注意以下几点：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69738"/>
            <a:ext cx="8704052" cy="4276536"/>
            <a:chOff x="219974" y="2044323"/>
            <a:chExt cx="8704052" cy="427653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多维数组初始化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37365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显式初始化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部分数组元素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{0, 1, 2};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显式初始化每个一维数组中的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部分元素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{{0}, {1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，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5}, {2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，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，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，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6}};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列出全部初始值时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，可以让编译器自动推断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第一维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长度：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a2d[][5] = {0, 1, 2, 1, 4, 7, 5, 4, 5, 7, 0, 8};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或者：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a2d[][5] = {{0}, {1}, {2}};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19143" y="491893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MicrosoftYaHei"/>
              </a:rPr>
              <a:t>思考为什么不能两个下标都不写？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9974" y="1468505"/>
            <a:ext cx="8704052" cy="2920051"/>
            <a:chOff x="219974" y="2044323"/>
            <a:chExt cx="8704052" cy="2920051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3"/>
              <a:ext cx="8704052" cy="2351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以下不能对二维数组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进行正确初始化的是？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A.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a[2][3] = { 0 };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B.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a[][3] = { { 1,2 },{ 0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C.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a[2][3] = { { 1,2 },{ 3,4 },{ 5,6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D.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a[][3] = { 1,2,3,4,5,6 };</a:t>
              </a:r>
              <a:r>
                <a:rPr lang="en-US" altLang="zh-CN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19974" y="4757011"/>
            <a:ext cx="1880675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C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0361" y="850598"/>
            <a:ext cx="8704052" cy="5635882"/>
            <a:chOff x="219974" y="2044323"/>
            <a:chExt cx="8704052" cy="5635882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访问多维数组元素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50958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下标运算符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访问：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{1,2},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{3,4}};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a2d[1][1];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="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= 4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嵌套的 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for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语句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访问：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{{1,2},{3,4}};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2;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++)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0; j &lt; 2;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j++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"a2d["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"]["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j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"]: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a2d[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][j]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84759" y="4355960"/>
            <a:ext cx="281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问题：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cout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&lt;&lt; a2d&lt;&lt;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endl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b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输出什么？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17"/>
          <p:cNvSpPr/>
          <p:nvPr/>
        </p:nvSpPr>
        <p:spPr>
          <a:xfrm>
            <a:off x="219974" y="2072663"/>
            <a:ext cx="8704052" cy="4020075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lnSpc>
                <a:spcPts val="28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MicrosoftYaHei"/>
            </a:endParaRPr>
          </a:p>
          <a:p>
            <a:pPr marL="342900" indent="-342900">
              <a:lnSpc>
                <a:spcPts val="28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MicrosoftYaHei"/>
              </a:rPr>
              <a:t>用嵌套的 </a:t>
            </a:r>
            <a:r>
              <a:rPr lang="en-US" altLang="zh-CN" sz="2400" dirty="0">
                <a:solidFill>
                  <a:srgbClr val="FF0000"/>
                </a:solidFill>
                <a:latin typeface="LMMono10-Regular-Identity-H"/>
              </a:rPr>
              <a:t>for </a:t>
            </a:r>
            <a:r>
              <a:rPr lang="zh-CN" altLang="en-US" sz="2400" dirty="0">
                <a:solidFill>
                  <a:srgbClr val="FF0000"/>
                </a:solidFill>
                <a:latin typeface="MicrosoftYaHei"/>
              </a:rPr>
              <a:t>语句访问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MicrosoftYaHei"/>
            </a:endParaRPr>
          </a:p>
          <a:p>
            <a:pPr>
              <a:lnSpc>
                <a:spcPts val="2800"/>
              </a:lnSpc>
              <a:buClr>
                <a:srgbClr val="0000FF"/>
              </a:buClr>
              <a:buSzPct val="80000"/>
            </a:pPr>
            <a:br>
              <a:rPr lang="zh-CN" altLang="en-US" sz="2400" dirty="0">
                <a:solidFill>
                  <a:srgbClr val="000000"/>
                </a:solidFill>
                <a:latin typeface="MicrosoftYaHei"/>
              </a:rPr>
            </a:br>
            <a:r>
              <a:rPr lang="en-US" altLang="zh-CN" sz="2000" dirty="0">
                <a:solidFill>
                  <a:srgbClr val="0000FF"/>
                </a:solidFill>
                <a:latin typeface="LMMono9-Regular-Identity-H"/>
              </a:rPr>
              <a:t>int 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a2d[2][2] = {{1,2},{3,4}};</a:t>
            </a:r>
            <a:br>
              <a:rPr lang="en-US" altLang="zh-CN" sz="2000" dirty="0">
                <a:solidFill>
                  <a:srgbClr val="000000"/>
                </a:solidFill>
                <a:latin typeface="LMMono9-Regular-Identity-H"/>
              </a:rPr>
            </a:br>
            <a:r>
              <a:rPr lang="en-US" altLang="zh-CN" sz="2000" dirty="0">
                <a:solidFill>
                  <a:srgbClr val="0000FF"/>
                </a:solidFill>
                <a:latin typeface="LMMono9-Regular-Identity-H"/>
              </a:rPr>
              <a:t>for  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LMMono9-Regular-Identity-H"/>
              </a:rPr>
              <a:t>int </a:t>
            </a: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 = 0; </a:t>
            </a: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 &lt; 2; </a:t>
            </a: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++) {</a:t>
            </a:r>
            <a:br>
              <a:rPr lang="en-US" altLang="zh-CN" sz="2000" dirty="0">
                <a:solidFill>
                  <a:srgbClr val="000000"/>
                </a:solidFill>
                <a:latin typeface="LMMono9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LMMono9-Regular-Identity-H"/>
              </a:rPr>
              <a:t>for 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LMMono9-Regular-Identity-H"/>
              </a:rPr>
              <a:t>int 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j = 0; j &lt; 2; </a:t>
            </a: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) {</a:t>
            </a:r>
            <a:br>
              <a:rPr lang="en-US" altLang="zh-CN" sz="2000" dirty="0">
                <a:solidFill>
                  <a:srgbClr val="000000"/>
                </a:solidFill>
                <a:latin typeface="LMMono9-Regular-Identity-H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 &lt;&lt; </a:t>
            </a:r>
            <a:r>
              <a:rPr lang="en-US" altLang="zh-CN" sz="2000" dirty="0">
                <a:solidFill>
                  <a:srgbClr val="BF8040"/>
                </a:solidFill>
                <a:latin typeface="LMMono9-Regular-Identity-H"/>
              </a:rPr>
              <a:t>"a2d[" 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&lt;&lt; </a:t>
            </a: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 &lt;&lt; </a:t>
            </a:r>
            <a:r>
              <a:rPr lang="en-US" altLang="zh-CN" sz="2000" dirty="0">
                <a:solidFill>
                  <a:srgbClr val="BF8040"/>
                </a:solidFill>
                <a:latin typeface="LMMono9-Regular-Identity-H"/>
              </a:rPr>
              <a:t>"][" 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&lt;&lt; j &lt;&lt; </a:t>
            </a:r>
            <a:r>
              <a:rPr lang="en-US" altLang="zh-CN" sz="2000" dirty="0">
                <a:solidFill>
                  <a:srgbClr val="BF8040"/>
                </a:solidFill>
                <a:latin typeface="LMMono9-Regular-Identity-H"/>
              </a:rPr>
              <a:t>"]: "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LMMono9-Regular-Identity-H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 &lt;&lt; a2d[</a:t>
            </a: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][j] &lt;&lt; </a:t>
            </a:r>
            <a:r>
              <a:rPr lang="en-US" altLang="zh-CN" sz="2000" dirty="0" err="1">
                <a:solidFill>
                  <a:srgbClr val="000000"/>
                </a:solidFill>
                <a:latin typeface="LMMono9-Regular-Identity-H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LMMono9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LMMono9-Regular-Identity-H"/>
              </a:rPr>
            </a:br>
            <a:r>
              <a:rPr lang="en-US" altLang="zh-CN" sz="2000" dirty="0">
                <a:solidFill>
                  <a:srgbClr val="000000"/>
                </a:solidFill>
                <a:latin typeface="LMMono9-Regular-Identity-H"/>
              </a:rPr>
              <a:t>}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342900" indent="-342900">
              <a:lnSpc>
                <a:spcPts val="28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008000"/>
              </a:solidFill>
              <a:latin typeface="LMMono9-Regular-Identity-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537527"/>
            <a:ext cx="8704052" cy="4092033"/>
            <a:chOff x="219974" y="2044323"/>
            <a:chExt cx="8704052" cy="4092033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访问多维数组元素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5181080" y="2769152"/>
              <a:ext cx="3742946" cy="33672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FF0000"/>
                  </a:solidFill>
                  <a:latin typeface="MicrosoftYaHei"/>
                </a:rPr>
                <a:t>用范围 </a:t>
              </a:r>
              <a:r>
                <a:rPr lang="en-US" altLang="zh-CN" sz="2400" dirty="0">
                  <a:solidFill>
                    <a:srgbClr val="FF0000"/>
                  </a:solidFill>
                  <a:latin typeface="LMMono10-Regular-Identity-H"/>
                </a:rPr>
                <a:t>for </a:t>
              </a:r>
              <a:r>
                <a:rPr lang="zh-CN" altLang="en-US" sz="2400" dirty="0">
                  <a:solidFill>
                    <a:srgbClr val="FF0000"/>
                  </a:solidFill>
                  <a:latin typeface="MicrosoftYaHei"/>
                </a:rPr>
                <a:t>语句访问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 { 1,2 },{ 3,4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a2d)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&amp;col : row)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col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zh-CN" altLang="en-US" sz="24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4607169" y="2077527"/>
            <a:ext cx="0" cy="3861049"/>
          </a:xfrm>
          <a:prstGeom prst="line">
            <a:avLst/>
          </a:prstGeom>
          <a:ln w="34925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9974" y="1468505"/>
            <a:ext cx="8704052" cy="3935714"/>
            <a:chOff x="219974" y="2044323"/>
            <a:chExt cx="8704052" cy="3935714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3"/>
              <a:ext cx="8704052" cy="33672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以下程序的输出结果是？</a:t>
              </a:r>
              <a:b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a[][3] = { { 1,2 },{ 0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a)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&amp;col : row)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col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3540" y="5570808"/>
            <a:ext cx="2424373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1  2  0</a:t>
            </a:r>
            <a:endParaRPr lang="en-US" altLang="zh-CN" sz="2000" b="1" dirty="0"/>
          </a:p>
          <a:p>
            <a:r>
              <a:rPr lang="en-US" altLang="zh-CN" sz="2000" b="1" dirty="0"/>
              <a:t>          0  0  0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33" y="958363"/>
            <a:ext cx="8842074" cy="5465619"/>
            <a:chOff x="81952" y="2044323"/>
            <a:chExt cx="8842074" cy="5465619"/>
          </a:xfrm>
        </p:grpSpPr>
        <p:sp>
          <p:nvSpPr>
            <p:cNvPr id="8" name="矩形: 圆顶角 7"/>
            <p:cNvSpPr/>
            <p:nvPr/>
          </p:nvSpPr>
          <p:spPr>
            <a:xfrm>
              <a:off x="81952" y="2044323"/>
              <a:ext cx="8842074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注意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81952" y="2612832"/>
              <a:ext cx="8842074" cy="48971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marL="342900" indent="-342900">
                <a:lnSpc>
                  <a:spcPts val="26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除了最内层的循环外，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其它各层循环中必须使用引用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，例如：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 { 1,2 },{ 3,4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FF0000"/>
                  </a:solidFill>
                  <a:latin typeface="LMMono9-Regular-Identity-H"/>
                </a:rPr>
                <a:t>&amp;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row : a2d) {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//row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int(&amp;)[2]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: row)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row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为一维数组的引用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col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2600"/>
                </a:lnSpc>
                <a:spcAft>
                  <a:spcPts val="120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省去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row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前面的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&amp;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，无法通过编译：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a2d[2][2] = { { 1,2 },{ 3,4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row : a2d) {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//row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: row)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row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不是列表类型，不能使用范围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for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col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974" y="1011041"/>
            <a:ext cx="8704052" cy="2097134"/>
            <a:chOff x="219974" y="2044323"/>
            <a:chExt cx="8704052" cy="2097134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4.3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3"/>
              <a:ext cx="8704052" cy="15286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打印扫雷游戏的地图。在一个 </a:t>
              </a:r>
              <a:r>
                <a:rPr lang="en-US" altLang="zh-CN" sz="2400" i="1" dirty="0">
                  <a:solidFill>
                    <a:srgbClr val="000000"/>
                  </a:solidFill>
                  <a:latin typeface="LMSans10-Oblique-Identity-H"/>
                </a:rPr>
                <a:t>n </a:t>
              </a:r>
              <a:r>
                <a:rPr lang="en-US" altLang="zh-CN" sz="2400" i="1" dirty="0">
                  <a:solidFill>
                    <a:srgbClr val="000000"/>
                  </a:solidFill>
                  <a:latin typeface="CMSY10"/>
                </a:rPr>
                <a:t>× </a:t>
              </a:r>
              <a:r>
                <a:rPr lang="en-US" altLang="zh-CN" sz="2400" i="1" dirty="0">
                  <a:solidFill>
                    <a:srgbClr val="000000"/>
                  </a:solidFill>
                  <a:latin typeface="LMSans10-Oblique-Identity-H"/>
                </a:rPr>
                <a:t>n 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网格化的地图上，随机分布一些地雷，要求在每个没有设置地雷的网格内标记出其相邻区域内地雷的数目，每个网格相邻区域只包括同一行和同一列紧邻的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4 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个网格。</a:t>
              </a:r>
              <a:r>
                <a:rPr lang="zh-CN" altLang="en-US" sz="2400" dirty="0"/>
                <a:t> 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97" y="3264289"/>
            <a:ext cx="3312000" cy="311944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9974" y="988904"/>
            <a:ext cx="8704052" cy="5664392"/>
            <a:chOff x="219974" y="2044323"/>
            <a:chExt cx="8704052" cy="5664392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4.3</a:t>
              </a:r>
              <a:r>
                <a:rPr lang="zh-CN" altLang="en-US" sz="2400" dirty="0"/>
                <a:t>，例</a:t>
              </a:r>
              <a:r>
                <a:rPr lang="en-US" altLang="zh-CN" sz="2400" dirty="0"/>
                <a:t>4.3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3"/>
              <a:ext cx="8704052" cy="50958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(time(0));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constexpr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8;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6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&amp;row :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每个元素的引用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7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&amp;col : row)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内嵌数组中每个元素的引用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8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num = rand() % 100;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9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(num &lt;= 40)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0.4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的概率设置每个方格的地雷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10  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11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</a:t>
              </a:r>
              <a:b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 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col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'0’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没有地雷的方格初始化为字符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13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14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4.3.3 </a:t>
            </a:r>
            <a:r>
              <a:rPr lang="zh-CN" altLang="en-US" sz="3200" dirty="0">
                <a:solidFill>
                  <a:schemeClr val="bg1"/>
                </a:solidFill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多维数组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9974" y="949522"/>
            <a:ext cx="8704052" cy="5744180"/>
            <a:chOff x="219974" y="2044323"/>
            <a:chExt cx="8704052" cy="5744180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4.3</a:t>
              </a:r>
              <a:r>
                <a:rPr lang="zh-CN" altLang="en-US" sz="2400" dirty="0"/>
                <a:t>，例</a:t>
              </a:r>
              <a:r>
                <a:rPr lang="en-US" altLang="zh-CN" sz="2400" dirty="0"/>
                <a:t>4.3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7857"/>
              <a:ext cx="8704052" cy="517064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15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16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17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18   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continue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跳过地雷的方格</a:t>
              </a:r>
              <a:r>
                <a:rPr lang="zh-CN" altLang="en-US" sz="2000" dirty="0"/>
                <a:t> </a:t>
              </a:r>
              <a:endParaRPr lang="en-US" altLang="zh-CN" sz="2000" dirty="0"/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19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+ 1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+ 1][j]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+ 1][j] += 1;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20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                  if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- 1 &gt;= 0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- 1][j]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- 1][j] += 1;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21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(j + 1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 + 1]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 + 1] += 1;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22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(j - 1 &gt;= 0 &amp;&amp;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 - 1] !=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 - 1] += 1;</a:t>
              </a:r>
              <a:br>
                <a:rPr lang="zh-CN" altLang="en-US" sz="2000" dirty="0"/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23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24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25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26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sz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27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map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][j]&lt;&lt;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28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29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30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31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 altLang="zh-CN" sz="2000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32    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964250"/>
            <a:ext cx="8704052" cy="2404228"/>
            <a:chOff x="219974" y="2044323"/>
            <a:chExt cx="8704052" cy="2404228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指针和数组的关系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18642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数组名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被转换成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第一个元素的地址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第二句等价于：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[0];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22" y="1520250"/>
            <a:ext cx="2880000" cy="18416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19974" y="3573526"/>
            <a:ext cx="8704052" cy="2070075"/>
            <a:chOff x="219974" y="2044323"/>
            <a:chExt cx="8704052" cy="2070075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对于以下程序段：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3"/>
              <a:ext cx="8704052" cy="15015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a[3] = { 5,7,3 }, *p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a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&amp;a[0] 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p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a[0] 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*p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若数组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</a:t>
              </a:r>
              <a:r>
                <a:rPr lang="zh-CN" altLang="en-US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第二个元素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的地址为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004FFB74,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则该程序的输出为？</a:t>
              </a:r>
              <a:r>
                <a:rPr lang="zh-CN" altLang="en-US" sz="2000" dirty="0"/>
                <a:t> 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9974" y="5888945"/>
            <a:ext cx="5022529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004FFB70  </a:t>
            </a:r>
            <a:r>
              <a:rPr lang="en-US" altLang="zh-CN" sz="2000" b="1" dirty="0" err="1"/>
              <a:t>004FFB70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004FFB70</a:t>
            </a:r>
            <a:br>
              <a:rPr lang="en-US" altLang="zh-CN" sz="2000" b="1" dirty="0"/>
            </a:br>
            <a:r>
              <a:rPr lang="en-US" altLang="zh-CN" sz="2000" b="1" dirty="0"/>
              <a:t>          5 5 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19974" y="1209474"/>
            <a:ext cx="8704052" cy="3935714"/>
            <a:chOff x="219974" y="2044323"/>
            <a:chExt cx="8704052" cy="3935714"/>
          </a:xfrm>
        </p:grpSpPr>
        <p:sp>
          <p:nvSpPr>
            <p:cNvPr id="23" name="矩形: 圆顶角 22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练习：</a:t>
              </a:r>
              <a:endParaRPr lang="zh-CN" altLang="en-US" sz="24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219974" y="2612833"/>
              <a:ext cx="8704052" cy="33672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分析以下程序的执行结果：</a:t>
              </a:r>
              <a:b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&amp;b = a;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b = 10;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"a="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 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239585" y="4245947"/>
            <a:ext cx="243672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/>
              <a:t>答案：</a:t>
            </a:r>
            <a:r>
              <a:rPr lang="en-US" altLang="zh-CN" sz="2000" b="1" dirty="0"/>
              <a:t>a=10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4.4.1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指针指向数组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700549"/>
            <a:ext cx="8704052" cy="3118783"/>
            <a:chOff x="219974" y="2044323"/>
            <a:chExt cx="8704052" cy="3118783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指针和数组的关系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25787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</a:t>
              </a:r>
              <a:r>
                <a:rPr lang="en-US" altLang="zh-CN" sz="2000" dirty="0">
                  <a:solidFill>
                    <a:srgbClr val="0000FF"/>
                  </a:solidFill>
                  <a:latin typeface="LMMono10-Regular-Identity-H"/>
                </a:rPr>
                <a:t>auto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进行类型推导，得到的是一个指针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pa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//pa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类型，显然是一个指针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*pa;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[0]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</a:t>
              </a:r>
              <a:r>
                <a:rPr lang="en-US" altLang="zh-CN" sz="2000" dirty="0">
                  <a:solidFill>
                    <a:srgbClr val="0000FF"/>
                  </a:solidFill>
                  <a:latin typeface="LMMono10-Regular-Identity-H"/>
                </a:rPr>
                <a:t>decltype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定义新数组时，数组名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不会转换为指针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decltype 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ar2;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//ar2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个整型数的一维数组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4.4.1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指针指向数组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144" y="2361034"/>
            <a:ext cx="8704052" cy="3118783"/>
            <a:chOff x="219974" y="2044323"/>
            <a:chExt cx="8704052" cy="3118783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指针和数组的关系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584323"/>
              <a:ext cx="8704052" cy="25787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可用指针指向多维数组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(*p2d)[5] = a2d;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这是一个指针，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a2d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的第一个元素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ts val="2800"/>
                </a:lnSpc>
                <a:buClr>
                  <a:srgbClr val="0000FF"/>
                </a:buClr>
                <a:buSzPct val="80000"/>
              </a:pP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：上面的指针定义中，圆括号不能省略，如：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p2d[5];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这是一个数组，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p2d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是一个含有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个指向整型对象的指针数组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44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4.4.1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指针指向数组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888507"/>
            <a:ext cx="8704052" cy="3353206"/>
            <a:chOff x="219974" y="2044323"/>
            <a:chExt cx="8704052" cy="335320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数组名和指针对象的关系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28132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一个数组名可理解为一个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指针，但两者并不完全等价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如：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可以理解为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指针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sizeof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FF"/>
                  </a:solidFill>
                  <a:latin typeface="LMMono9-Regular-Identity-H"/>
                </a:rPr>
                <a:t>sizeof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(p);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使用运算符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sizeof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测试的输出结果为：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20  4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，分别为一个含有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5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个整型元素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的数组和一个指向整型类型的指针对象的大小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541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245956"/>
            <a:ext cx="8704052" cy="2429876"/>
            <a:chOff x="219974" y="2044323"/>
            <a:chExt cx="8704052" cy="242987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利用指针访问数组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对于如下数组和指针：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指向数组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示意图如下图所示：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06" y="3805361"/>
            <a:ext cx="4032000" cy="25783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83134" y="4006048"/>
            <a:ext cx="623888" cy="176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25000"/>
              </a:lnSpc>
            </a:pPr>
            <a:r>
              <a:rPr lang="zh-CN" altLang="en-US" sz="1000" dirty="0"/>
              <a:t>*</a:t>
            </a:r>
            <a:r>
              <a:rPr lang="en-US" altLang="zh-CN" sz="1000" dirty="0"/>
              <a:t>p</a:t>
            </a:r>
            <a:endParaRPr lang="en-US" altLang="zh-CN" sz="1000" dirty="0"/>
          </a:p>
          <a:p>
            <a:pPr>
              <a:lnSpc>
                <a:spcPct val="225000"/>
              </a:lnSpc>
            </a:pPr>
            <a:r>
              <a:rPr lang="en-US" sz="1000" dirty="0"/>
              <a:t>*(p+1)</a:t>
            </a:r>
            <a:endParaRPr lang="en-US" sz="1000" dirty="0"/>
          </a:p>
          <a:p>
            <a:pPr>
              <a:lnSpc>
                <a:spcPct val="225000"/>
              </a:lnSpc>
            </a:pPr>
            <a:r>
              <a:rPr lang="en-US" sz="1000" dirty="0"/>
              <a:t>*(p+2)</a:t>
            </a:r>
            <a:endParaRPr lang="en-US" sz="1000" dirty="0"/>
          </a:p>
          <a:p>
            <a:pPr>
              <a:lnSpc>
                <a:spcPct val="225000"/>
              </a:lnSpc>
            </a:pPr>
            <a:r>
              <a:rPr lang="en-US" sz="1000" dirty="0"/>
              <a:t>*(p+3)</a:t>
            </a:r>
            <a:endParaRPr lang="en-US" sz="1000" dirty="0"/>
          </a:p>
          <a:p>
            <a:pPr>
              <a:lnSpc>
                <a:spcPct val="225000"/>
              </a:lnSpc>
            </a:pPr>
            <a:r>
              <a:rPr lang="en-US" sz="1000" dirty="0"/>
              <a:t>*(p+4)</a:t>
            </a:r>
            <a:endParaRPr lang="en-US" sz="1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610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184171"/>
            <a:ext cx="8704052" cy="4917737"/>
            <a:chOff x="219974" y="2044323"/>
            <a:chExt cx="8704052" cy="4917737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利用指针访问数组</a:t>
              </a:r>
              <a:r>
                <a:rPr lang="en-US" altLang="zh-CN" sz="2400" dirty="0"/>
                <a:t>——</a:t>
              </a:r>
              <a:r>
                <a:rPr lang="zh-CN" altLang="en-US" sz="2400" dirty="0"/>
                <a:t>指针运算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437773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当指针和数组数组关联时，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C++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支持如下指针运算：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指针的移动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指向数组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p2 = p + 3;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返回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后面</a:t>
              </a: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第</a:t>
              </a:r>
              <a:r>
                <a:rPr lang="en-US" altLang="zh-CN" sz="2000" dirty="0">
                  <a:solidFill>
                    <a:srgbClr val="FF0000"/>
                  </a:solidFill>
                  <a:latin typeface="LMMono9-Regular-Identity-H"/>
                </a:rPr>
                <a:t>3 </a:t>
              </a:r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个元素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的地址，即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[3]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p3 = p++;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后移一个位置，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p3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原来的位置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[0]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p4 = ++p;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继续后移一个位置，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p4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指向同一个位置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[2]</a:t>
              </a:r>
              <a:endParaRPr lang="en-US" altLang="zh-CN" sz="2000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关系运算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p == p4, p4 &gt; p3, p3 &lt;= p2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等都为真。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ts val="28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指针相减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两个指针相减的结果为所指向数组元素的位置距离，比如表达式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p4-p3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结果为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83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777295"/>
            <a:ext cx="8704052" cy="3814871"/>
            <a:chOff x="219974" y="2044323"/>
            <a:chExt cx="8704052" cy="381487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关于指针运算需注意：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32748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0000FF"/>
                </a:buClr>
                <a:buSzPct val="80000"/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       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在运算的过程中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不能越界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。第一个元素到最后一个元素的下一个位置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为有效位置，比如：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p2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[0];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正确：指向第一个元素，等价于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p2 = 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;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p2 =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[5];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正确：指向尾元素后面的一个位置，等价于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p2=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arr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 + 5;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虽然不存在元素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[5]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，但可以计算该位置的地址。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仅当两个指针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指向同一个数组时，它们之间的运算才有意义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r>
                <a:rPr lang="zh-CN" altLang="en-US" sz="2000" dirty="0"/>
                <a:t> </a:t>
              </a:r>
              <a:endParaRPr lang="zh-CN" altLang="en-US" sz="2000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55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777295"/>
            <a:ext cx="8704052" cy="2429876"/>
            <a:chOff x="219974" y="2044323"/>
            <a:chExt cx="8704052" cy="2429876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利用指针访问数组：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18898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{1, 2, 3, 4, 5};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指向数组 </a:t>
              </a:r>
              <a:r>
                <a:rPr lang="en-US" altLang="zh-CN" sz="2000" dirty="0" err="1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arr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B050"/>
                  </a:solidFill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*(p + 2) + 1;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等价于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int </a:t>
              </a:r>
              <a:r>
                <a:rPr lang="en-US" altLang="zh-CN" sz="2000" dirty="0" err="1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val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= </a:t>
              </a:r>
              <a:r>
                <a:rPr lang="en-US" altLang="zh-CN" sz="2000" dirty="0" err="1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[2] + 1;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B050"/>
                  </a:solidFill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val2 = p[2];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等价于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int val2 = </a:t>
              </a:r>
              <a:r>
                <a:rPr lang="en-US" altLang="zh-CN" sz="2000" dirty="0" err="1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arr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[2];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21119" y="6428966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617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915629"/>
            <a:ext cx="8704052" cy="5710418"/>
            <a:chOff x="219974" y="2044323"/>
            <a:chExt cx="8704052" cy="5848775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396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利用指针访问二维数组：</a:t>
              </a:r>
              <a:endParaRPr lang="zh-CN" altLang="en-US" sz="20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440323"/>
              <a:ext cx="8704052" cy="54527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a2d[3][5] = { { 0 },{ 1 },{ 2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(*p2d)[5] = a2d;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p2d[1][1]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输出为</a:t>
              </a:r>
              <a: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  <a:t>0</a:t>
              </a:r>
              <a:b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"a2d: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sz="2000" dirty="0">
                  <a:solidFill>
                    <a:srgbClr val="FF0000"/>
                  </a:solidFill>
                  <a:latin typeface="LMMono8-Regular-Identity-H"/>
                </a:rPr>
                <a:t>a2d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"\t\t &amp;a2d[0]: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sz="2000" dirty="0">
                  <a:solidFill>
                    <a:srgbClr val="FF0000"/>
                  </a:solidFill>
                  <a:latin typeface="LMMono8-Regular-Identity-H"/>
                </a:rPr>
                <a:t>&amp;a2d[0]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"\t p2d: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sz="2000" dirty="0">
                  <a:solidFill>
                    <a:srgbClr val="FF0000"/>
                  </a:solidFill>
                  <a:latin typeface="LMMono8-Regular-Identity-H"/>
                </a:rPr>
                <a:t>p2d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dirty="0">
                  <a:solidFill>
                    <a:srgbClr val="BF8040"/>
                  </a:solidFill>
                  <a:latin typeface="LMMono8-Regular-Identity-H"/>
                </a:rPr>
                <a:t>"a2d[0]: 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a2d[0]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dirty="0">
                  <a:solidFill>
                    <a:srgbClr val="BF8040"/>
                  </a:solidFill>
                  <a:latin typeface="LMMono8-Regular-Identity-H"/>
                </a:rPr>
                <a:t>"\t &amp;a2d[0][0]: 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&amp;a2d[0][0]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BF8040"/>
                  </a:solidFill>
                  <a:latin typeface="LMMono8-Regular-Identity-H"/>
                </a:rPr>
                <a:t>"\t *p2d: 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*p2d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b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"a2d[0][0]: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sz="2000" dirty="0">
                  <a:solidFill>
                    <a:srgbClr val="FF0000"/>
                  </a:solidFill>
                  <a:latin typeface="LMMono8-Regular-Identity-H"/>
                </a:rPr>
                <a:t>a2d[0][0]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8-Regular-Identity-H"/>
                </a:rPr>
                <a:t>"\t\t **p2d: "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sz="2000" dirty="0">
                  <a:solidFill>
                    <a:srgbClr val="FF0000"/>
                  </a:solidFill>
                  <a:latin typeface="LMMono8-Regular-Identity-H"/>
                </a:rPr>
                <a:t>**p2d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  <a:t>:</a:t>
              </a:r>
              <a:endParaRPr lang="en-US" altLang="zh-CN" sz="2000" dirty="0">
                <a:solidFill>
                  <a:srgbClr val="008000"/>
                </a:solidFill>
                <a:latin typeface="LMMono8-Regular-Identity-H"/>
              </a:endParaRPr>
            </a:p>
            <a:p>
              <a:pPr>
                <a:lnSpc>
                  <a:spcPts val="2200"/>
                </a:lnSpc>
              </a:pPr>
              <a:br>
                <a:rPr lang="en-US" altLang="zh-CN" sz="2000" dirty="0">
                  <a:solidFill>
                    <a:srgbClr val="008000"/>
                  </a:solidFill>
                  <a:latin typeface="LMMono8-Regular-Identity-H"/>
                </a:rPr>
              </a:b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200"/>
                </a:lnSpc>
              </a:pP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200"/>
                </a:lnSpc>
              </a:pP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200"/>
                </a:lnSpc>
              </a:pP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200"/>
                </a:lnSpc>
              </a:pP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200"/>
                </a:lnSpc>
              </a:pP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200"/>
                </a:lnSpc>
              </a:pP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200"/>
                </a:lnSpc>
              </a:pP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200"/>
                </a:lnSpc>
              </a:pP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0554" y="3491668"/>
            <a:ext cx="8175424" cy="1004834"/>
          </a:xfrm>
          <a:prstGeom prst="rect">
            <a:avLst/>
          </a:prstGeom>
          <a:solidFill>
            <a:srgbClr val="E9E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a2d: 008FFD98          &amp;a2d[0]: 008FFD98           p2d: 008FFD98</a:t>
            </a:r>
            <a:br>
              <a:rPr lang="en-US" altLang="zh-CN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a2d[0]: 008FFD98     &amp;a2d[0][0]: 008FFD98      *p2d: 008FFD98</a:t>
            </a:r>
            <a:br>
              <a:rPr lang="en-US" altLang="zh-CN" dirty="0">
                <a:solidFill>
                  <a:srgbClr val="000000"/>
                </a:solidFill>
                <a:latin typeface="LMMono8-Regular-Identity-H"/>
              </a:rPr>
            </a:b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a2d[0][0]: 0                **p2d: 0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70133" y="4508645"/>
            <a:ext cx="8175424" cy="1004834"/>
          </a:xfrm>
          <a:prstGeom prst="rect">
            <a:avLst/>
          </a:prstGeom>
          <a:solidFill>
            <a:srgbClr val="E9E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LMSans10-Regular-Identity-H"/>
              </a:rPr>
              <a:t>a2d 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  <a:sym typeface="Wingdings" panose="05000000000000000000" pitchFamily="2" charset="2"/>
              </a:rPr>
              <a:t> </a:t>
            </a:r>
            <a:r>
              <a:rPr lang="en-US" altLang="zh-CN" dirty="0">
                <a:solidFill>
                  <a:srgbClr val="FF0000"/>
                </a:solidFill>
                <a:latin typeface="LMSans10-Regular-Identity-H"/>
                <a:sym typeface="Wingdings" panose="05000000000000000000" pitchFamily="2" charset="2"/>
              </a:rPr>
              <a:t>&amp;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</a:rPr>
              <a:t>a2d[0] 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  <a:sym typeface="Wingdings" panose="05000000000000000000" pitchFamily="2" charset="2"/>
              </a:rPr>
              <a:t>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</a:rPr>
              <a:t> p2d</a:t>
            </a:r>
            <a:br>
              <a:rPr lang="en-US" altLang="zh-CN" dirty="0">
                <a:solidFill>
                  <a:srgbClr val="0000FF"/>
                </a:solidFill>
                <a:latin typeface="LMSans10-Regular-Identity-H"/>
              </a:rPr>
            </a:br>
            <a:r>
              <a:rPr lang="en-US" altLang="zh-CN" dirty="0">
                <a:solidFill>
                  <a:srgbClr val="0000FF"/>
                </a:solidFill>
                <a:latin typeface="LMSans10-Regular-Identity-H"/>
              </a:rPr>
              <a:t>a2d[0] 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  <a:sym typeface="Wingdings" panose="05000000000000000000" pitchFamily="2" charset="2"/>
              </a:rPr>
              <a:t></a:t>
            </a:r>
            <a:r>
              <a:rPr lang="en-US" altLang="zh-CN" dirty="0">
                <a:solidFill>
                  <a:srgbClr val="FF0000"/>
                </a:solidFill>
                <a:latin typeface="LMSans10-Regular-Identity-H"/>
                <a:sym typeface="Wingdings" panose="05000000000000000000" pitchFamily="2" charset="2"/>
              </a:rPr>
              <a:t>&amp;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</a:rPr>
              <a:t>a2d[0][0] 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  <a:sym typeface="Wingdings" panose="05000000000000000000" pitchFamily="2" charset="2"/>
              </a:rPr>
              <a:t> 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</a:rPr>
              <a:t>*p2d</a:t>
            </a:r>
            <a:br>
              <a:rPr lang="en-US" altLang="zh-CN" dirty="0">
                <a:solidFill>
                  <a:srgbClr val="0000FF"/>
                </a:solidFill>
                <a:latin typeface="LMSans10-Regular-Identity-H"/>
              </a:rPr>
            </a:br>
            <a:r>
              <a:rPr lang="en-US" altLang="zh-CN" dirty="0">
                <a:solidFill>
                  <a:srgbClr val="0000FF"/>
                </a:solidFill>
                <a:latin typeface="LMSans10-Regular-Identity-H"/>
              </a:rPr>
              <a:t>a2d[0][0] 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  <a:sym typeface="Wingdings" panose="05000000000000000000" pitchFamily="2" charset="2"/>
              </a:rPr>
              <a:t> </a:t>
            </a:r>
            <a:r>
              <a:rPr lang="en-US" altLang="zh-CN" dirty="0">
                <a:solidFill>
                  <a:srgbClr val="0000FF"/>
                </a:solidFill>
                <a:latin typeface="LMSans10-Regular-Identity-H"/>
              </a:rPr>
              <a:t>**p2d</a:t>
            </a:r>
            <a:endParaRPr lang="en-US" altLang="zh-CN" dirty="0">
              <a:solidFill>
                <a:srgbClr val="0000FF"/>
              </a:solidFill>
              <a:latin typeface="LMSans10-Regular-Identity-H"/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133" y="5524623"/>
            <a:ext cx="8175424" cy="1004834"/>
          </a:xfrm>
          <a:prstGeom prst="rect">
            <a:avLst/>
          </a:prstGeom>
          <a:solidFill>
            <a:srgbClr val="E9E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LMMono10-Regular-Identity-H"/>
              </a:rPr>
              <a:t>p2d[1][1] = 1;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MicrosoftYaHei"/>
              </a:rPr>
              <a:t>与下面代码等价：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LMMono10-Regular-Identity-H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LMMono10-Regular-Identity-H"/>
              </a:rPr>
              <a:t>*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LMMono10-Regular-Identity-H"/>
              </a:rPr>
              <a:t>(*(p2d + 1) + 1) = 1;     *(*(a2d + 1) + 1) = 1;</a:t>
            </a:r>
            <a:b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LMMono10-Regular-Identity-H"/>
              </a:rPr>
            </a:b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LMMono10-Regular-Identity-H"/>
              </a:rPr>
              <a:t>*(p2d[1] + 1) = 1;           *(a2d[1] + 1) = 1;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662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390951"/>
            <a:ext cx="8704052" cy="4582132"/>
            <a:chOff x="219974" y="2044323"/>
            <a:chExt cx="8704052" cy="4582132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 </a:t>
              </a:r>
              <a:r>
                <a:rPr lang="en-US" altLang="zh-CN" sz="2400" dirty="0"/>
                <a:t>auto </a:t>
              </a:r>
              <a:r>
                <a:rPr lang="zh-CN" altLang="en-US" sz="2400" dirty="0"/>
                <a:t>简化代码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40421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 { 1 },{ 1 },{ 1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a2d; p &lt; a2d + 3; ++p) {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//p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的类型为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(*)[5]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q = *p; q &lt; *p + 5; ++q) {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//q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的类型为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int *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*q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输出为：</a:t>
              </a:r>
              <a:b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b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b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5586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603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4.4.2 </a:t>
            </a:r>
            <a:r>
              <a:rPr lang="zh-CN" altLang="en-US" sz="3200" dirty="0">
                <a:solidFill>
                  <a:schemeClr val="bg1"/>
                </a:solidFill>
              </a:rPr>
              <a:t>指针和数组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利用指针访问数组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881632"/>
            <a:ext cx="8704052" cy="5561055"/>
            <a:chOff x="219974" y="2044323"/>
            <a:chExt cx="8704052" cy="5561055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利用数组元素连续的特性遍历数组：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502105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a2d[3][5] = { { 1 },{ 1 },{ 1 } 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p = &amp;a2d[0][0]; p &lt; a2d[0] + 15; ++p)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((p - a2d[0]) % 5 == 0)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//a2d[0]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&amp;a2d[0][0]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每打印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5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个元素后换行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*p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 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输出为：</a:t>
              </a:r>
              <a:b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b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b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1  0  0  0  0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87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4.1.1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const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022253"/>
            <a:ext cx="8704052" cy="1969622"/>
            <a:chOff x="219974" y="2044323"/>
            <a:chExt cx="8704052" cy="1969622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引用 </a:t>
              </a:r>
              <a:r>
                <a:rPr lang="en-US" altLang="zh-CN" sz="2400" dirty="0"/>
                <a:t>const </a:t>
              </a:r>
              <a:r>
                <a:rPr lang="zh-CN" altLang="en-US" sz="2400" dirty="0"/>
                <a:t>对象：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14296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&amp;r1 = ci;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//r1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引用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ci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r1 = 1;                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错误：相当于修改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ci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的值</a:t>
              </a:r>
              <a:r>
                <a:rPr lang="zh-CN" altLang="en-US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9974" y="3150788"/>
            <a:ext cx="8704052" cy="3471572"/>
            <a:chOff x="219974" y="2044323"/>
            <a:chExt cx="8704052" cy="3471572"/>
          </a:xfrm>
        </p:grpSpPr>
        <p:sp>
          <p:nvSpPr>
            <p:cNvPr id="15" name="矩形: 圆顶角 14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const </a:t>
              </a:r>
              <a:r>
                <a:rPr lang="zh-CN" altLang="en-US" sz="2400" dirty="0"/>
                <a:t>对象的引用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4323"/>
              <a:ext cx="8704052" cy="293157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lnSpc>
                  <a:spcPts val="28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无法通过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引用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修改其引用对象的内容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285750" indent="-285750">
                <a:lnSpc>
                  <a:spcPts val="28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只能通过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引用对绑定的对象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进行读操作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285750" indent="-285750">
                <a:lnSpc>
                  <a:spcPts val="28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可用任何类型兼容的对象来初始化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引用，例如：</a:t>
              </a:r>
              <a:br>
                <a:rPr lang="zh-CN" altLang="en-US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= 0;</a:t>
              </a:r>
              <a:b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&amp;r1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;        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正确：使用左值对象初始化</a:t>
              </a:r>
              <a:b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&amp;r2 = 1;       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正确：使用字面值常量初始化</a:t>
              </a:r>
              <a:b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&amp;r3 = i+1;    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正确：使用表达式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i+1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的结果初始化</a:t>
              </a:r>
              <a:b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&amp;r4 = 3.14;  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正确：使用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double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类型数据初始化 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6636" y="1118990"/>
            <a:ext cx="8630728" cy="1304085"/>
            <a:chOff x="219974" y="2044321"/>
            <a:chExt cx="8704052" cy="1148670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1"/>
              <a:ext cx="8704052" cy="5707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类型是 </a:t>
              </a:r>
              <a:r>
                <a:rPr lang="en-US" altLang="zh-CN" sz="2400" dirty="0"/>
                <a:t>C++ </a:t>
              </a:r>
              <a:r>
                <a:rPr lang="zh-CN" altLang="en-US" sz="2400" dirty="0"/>
                <a:t>标准库类型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537656"/>
              <a:ext cx="8704052" cy="65533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151DC1"/>
                </a:buClr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支持变长的字符串和常用的字符串操作。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6636" y="3088403"/>
            <a:ext cx="8630728" cy="2650606"/>
            <a:chOff x="219974" y="2044323"/>
            <a:chExt cx="8704052" cy="2334720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707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using </a:t>
              </a:r>
              <a:r>
                <a:rPr lang="zh-CN" altLang="en-US" sz="2400" dirty="0"/>
                <a:t>声明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2"/>
              <a:ext cx="8704052" cy="1766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如下声明来引入单个名字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std::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一劳永逸地引入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std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命名空间内所有的名字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::std;</a:t>
              </a:r>
              <a:r>
                <a:rPr lang="en-US" altLang="zh-CN" sz="2000" dirty="0"/>
                <a:t> 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4.5.1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定义和初始化 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1470275"/>
            <a:ext cx="8704052" cy="3371841"/>
            <a:chOff x="219974" y="2044323"/>
            <a:chExt cx="8704052" cy="3371841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 </a:t>
              </a:r>
              <a:r>
                <a:rPr lang="en-US" altLang="zh-CN" sz="2400" dirty="0"/>
                <a:t>string </a:t>
              </a:r>
              <a:r>
                <a:rPr lang="zh-CN" altLang="en-US" sz="2400" dirty="0"/>
                <a:t>类型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2803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str1;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默认初始化，定义一个空字符串</a:t>
              </a:r>
              <a:endParaRPr lang="en-US" altLang="zh-CN" sz="24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str2(str1);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等价于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string str2 = str1;str2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是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str1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的一个拷贝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str3 =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LMMono9-Regular-Identity-H"/>
                </a:rPr>
                <a:t>“Rosita”;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复制初始化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str4(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LMMono9-Regular-Identity-H"/>
                </a:rPr>
                <a:t>“Rosita”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);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直接初始化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str5(5,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LMMono9-Regular-Identity-H"/>
                </a:rPr>
                <a:t>’R’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);</a:t>
              </a:r>
              <a:r>
                <a:rPr lang="en-US" altLang="zh-CN" sz="2400" dirty="0"/>
                <a:t>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直接初始化，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str5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的内容为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RRRRR</a:t>
              </a:r>
              <a:endParaRPr lang="zh-CN" altLang="en-US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4.5.1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定义和初始化 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1739938"/>
            <a:ext cx="8704052" cy="3378124"/>
            <a:chOff x="219974" y="2044323"/>
            <a:chExt cx="8704052" cy="3378124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对象的输入和输出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28096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s;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遇到白字符停止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s;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的内容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getline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函数读取空白字符：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getline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s);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当输入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"hello C++ "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时（注意里面的空格），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的内容为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"hello C++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”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r>
                <a:rPr lang="en-US" altLang="zh-CN" sz="2000" dirty="0"/>
                <a:t> 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1470275"/>
            <a:ext cx="8704052" cy="3859025"/>
            <a:chOff x="219974" y="2044323"/>
            <a:chExt cx="8704052" cy="3859025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对象的大小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32905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s;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s.size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里面字符的个数，与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s.length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()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(!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s.empty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())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如果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非空，则输出其内容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s;</a:t>
              </a:r>
              <a:r>
                <a:rPr lang="en-US" altLang="zh-CN" sz="2000" dirty="0"/>
                <a:t> </a:t>
              </a:r>
              <a:br>
                <a:rPr lang="en-US" altLang="zh-CN" sz="2400" dirty="0"/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调用类的成员函数需在对象名后加 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.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操作符。指针对象需用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-&gt;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操作符</a:t>
              </a:r>
              <a:r>
                <a:rPr lang="zh-CN" altLang="en-US" sz="2000" dirty="0">
                  <a:solidFill>
                    <a:srgbClr val="000000"/>
                  </a:solidFill>
                  <a:latin typeface="LMSans10-Regular-Identity-H"/>
                </a:rPr>
                <a:t>：</a:t>
              </a:r>
              <a:endParaRPr lang="en-US" altLang="zh-CN" sz="2000" dirty="0">
                <a:solidFill>
                  <a:srgbClr val="000000"/>
                </a:solidFill>
                <a:latin typeface="LMSans10-Regular-Identity-H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Sans10-Regular-Identity-H"/>
                </a:rPr>
                <a:t>ps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= &amp;s;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定义一个指针对象指向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string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dirty="0" err="1">
                  <a:solidFill>
                    <a:srgbClr val="000000"/>
                  </a:solidFill>
                  <a:latin typeface="LMSans10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Sans10-Regular-Identity-H"/>
                </a:rPr>
                <a:t>ps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 -&gt;size()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Sans10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通过指针调用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size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成员函数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926577"/>
            <a:ext cx="8704052" cy="3509955"/>
            <a:chOff x="219974" y="2044323"/>
            <a:chExt cx="8704052" cy="3509955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对象的关系运算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294144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比较规则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：如果两个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对象长度不一样，且较短的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对象和较长的对象前面的每个字符都一样，则较短的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对象小于较长的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对象；否则返回相同位置上第一对不同字符的比较结果（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字典排序靠前的字符小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），例如：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s1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 C++"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s2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s3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"Hi"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依据上述规则，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大于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s2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s2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小于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s3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</a:t>
              </a:r>
              <a:r>
                <a:rPr lang="en-US" altLang="zh-CN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974" y="4520454"/>
            <a:ext cx="8704052" cy="2166254"/>
            <a:chOff x="219974" y="2044323"/>
            <a:chExt cx="8704052" cy="2166254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对象的加法运算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2"/>
              <a:ext cx="8704052" cy="159774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s1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“Hello ”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s2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“C++”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br>
                <a:rPr lang="en-US" altLang="zh-CN" sz="2000" dirty="0"/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s3 = s1 + s2;</a:t>
              </a:r>
              <a:r>
                <a:rPr lang="en-US" altLang="zh-CN" sz="2000" dirty="0"/>
                <a:t> </a:t>
              </a:r>
              <a:endParaRPr lang="en-US" altLang="zh-CN" sz="2000" dirty="0"/>
            </a:p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s1 += s2;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//s3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s1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的内容都是“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Hello C++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”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s4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“Hello 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+ s2;   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//string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对象可与字面常量相加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1729766"/>
            <a:ext cx="8704052" cy="3864027"/>
            <a:chOff x="219974" y="2044323"/>
            <a:chExt cx="8704052" cy="3864027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访问单个字符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32955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利用下标运算和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at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函数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访问单个字符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s[1]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'H’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对第二个元素进行写操作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s.at(1)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下标运算和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函数都要求一个有效的位置值，最小值为 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，最大值为对象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的长度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-1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。利用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at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成员函数访问是安全的，它会自动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检查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位置的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合法性</a:t>
              </a:r>
              <a:endParaRPr lang="en-US" altLang="zh-CN" sz="2000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front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back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操作访问第一个和最后一个字符：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s.front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s.back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打印输出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h  o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70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19974" y="1462880"/>
            <a:ext cx="8704052" cy="4469578"/>
            <a:chOff x="219974" y="2044323"/>
            <a:chExt cx="8704052" cy="4469578"/>
          </a:xfrm>
        </p:grpSpPr>
        <p:sp>
          <p:nvSpPr>
            <p:cNvPr id="25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26" name="矩形: 圆角 17"/>
            <p:cNvSpPr/>
            <p:nvPr/>
          </p:nvSpPr>
          <p:spPr>
            <a:xfrm>
              <a:off x="219974" y="2612833"/>
              <a:ext cx="8704052" cy="390106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猜单词游戏，其中一个玩家给定一个单词，让另外一个玩家猜。 </a:t>
              </a:r>
              <a:r>
                <a:rPr lang="zh-CN" altLang="en-US" sz="24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规则如下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：每次猜测单词里面可能的一个字母，并给定猜错的最大次数，比如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5 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次。每次猜测要给出相关提示，包括猜测的字母是否正确、字母是否已经猜测过、剩余机会次数以及当前猜测的进度，未猜中的字母用符号 </a:t>
              </a:r>
              <a:r>
                <a:rPr lang="zh-CN" altLang="en-US" sz="2400" dirty="0">
                  <a:solidFill>
                    <a:srgbClr val="000000"/>
                  </a:solidFill>
                  <a:latin typeface="LMMono10-Regular-Identity-H"/>
                </a:rPr>
                <a:t>* </a:t>
              </a:r>
              <a:r>
                <a: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代替。如果在给定的最大猜错次数内正确猜出单词的所有字母，则挑战成功，否则失败。失败时给出单词的全部字母。</a:t>
              </a:r>
              <a:r>
                <a:rPr lang="zh-CN" altLang="en-US" sz="2400" dirty="0"/>
                <a:t> 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70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19974" y="1158944"/>
            <a:ext cx="8704052" cy="5224785"/>
            <a:chOff x="219974" y="2044323"/>
            <a:chExt cx="8704052" cy="5224785"/>
          </a:xfrm>
        </p:grpSpPr>
        <p:sp>
          <p:nvSpPr>
            <p:cNvPr id="25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26" name="矩形: 圆角 17"/>
            <p:cNvSpPr/>
            <p:nvPr/>
          </p:nvSpPr>
          <p:spPr>
            <a:xfrm>
              <a:off x="219974" y="2612833"/>
              <a:ext cx="8704052" cy="46562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target;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请给出一个单词：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target;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6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(100,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'\n’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);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100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个换行</a:t>
              </a:r>
              <a:r>
                <a:rPr lang="en-US" altLang="zh-CN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,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用来隐藏输入的单词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7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length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target.length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8     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attempt(length,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'*'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),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badchars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分别记录当前正确和错误的猜测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9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guesses = 5;         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最大尝试次数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10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单词已准备好，它有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&lt;&lt;length&lt;&lt;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个字母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:"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&lt;&lt;attempt&lt;&lt;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70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19974" y="1106238"/>
            <a:ext cx="8704052" cy="5277491"/>
            <a:chOff x="219974" y="2044323"/>
            <a:chExt cx="8704052" cy="5277491"/>
          </a:xfrm>
        </p:grpSpPr>
        <p:sp>
          <p:nvSpPr>
            <p:cNvPr id="25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26" name="矩形: 圆角 17"/>
            <p:cNvSpPr/>
            <p:nvPr/>
          </p:nvSpPr>
          <p:spPr>
            <a:xfrm>
              <a:off x="219974" y="2612833"/>
              <a:ext cx="8704052" cy="47089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11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letter;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13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请猜测一个字母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: 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14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&gt;&gt; letter;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badchars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或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attempt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中已有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letters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15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badchars.find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(letter) !=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npos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||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16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attempt.find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(letter) !=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npos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17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已经猜过该字母， 请重猜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18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continue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//string::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npos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匹配失败标志位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19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20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loc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target.find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(letter);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使用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auto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自动推导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loc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21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(loc ==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npos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 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22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没有此字母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!"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23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--guesses;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允许错误次数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-1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24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badchars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+= letter;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猜错的字母放到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badchars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里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25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70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4.5.2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</a:rPr>
              <a:t>类型常用操作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19974" y="1106238"/>
            <a:ext cx="8704052" cy="5585268"/>
            <a:chOff x="219974" y="2044323"/>
            <a:chExt cx="8704052" cy="5585268"/>
          </a:xfrm>
        </p:grpSpPr>
        <p:sp>
          <p:nvSpPr>
            <p:cNvPr id="25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，例 </a:t>
              </a:r>
              <a:r>
                <a:rPr lang="en-US" altLang="zh-CN" sz="2400" dirty="0"/>
                <a:t>4.4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26" name="矩形: 圆角 17"/>
            <p:cNvSpPr/>
            <p:nvPr/>
          </p:nvSpPr>
          <p:spPr>
            <a:xfrm>
              <a:off x="219974" y="2612833"/>
              <a:ext cx="8704052" cy="50167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26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27    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有这个字母， 继续加油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!”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28           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{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把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attempt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里面相应的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*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用猜对的字母替换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29     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attempt[loc]=letter;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如果找到， 下一次搜索从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loc+1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开始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30      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loc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target.find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(letter, loc + 1);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31            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(loc !=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::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npos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32      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33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你猜测的单词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:”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attempt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34      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(attempt != target)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35     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剩余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guesses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 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次猜错机会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36    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(guesses &gt; 0 &amp;&amp; attempt != target);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37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if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(guesses &gt; 0)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38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 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成功了，恭喜你！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”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39   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else</a:t>
              </a:r>
              <a:b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40        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</a:t>
              </a:r>
              <a:r>
                <a:rPr lang="zh-CN" altLang="en-US" sz="2000" dirty="0">
                  <a:solidFill>
                    <a:srgbClr val="BF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对不起，失败了，下次再挑战吧，单词是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&lt;&lt;target&lt;&lt;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41   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4.1.2 </a:t>
            </a:r>
            <a:r>
              <a:rPr lang="zh-CN" altLang="en-US" sz="3200" dirty="0">
                <a:solidFill>
                  <a:schemeClr val="bg1"/>
                </a:solidFill>
              </a:rPr>
              <a:t>引用</a:t>
            </a:r>
            <a:r>
              <a:rPr lang="en-US" altLang="zh-CN" sz="2000" dirty="0">
                <a:solidFill>
                  <a:schemeClr val="bg1"/>
                </a:solidFill>
              </a:rPr>
              <a:t>—auto</a:t>
            </a:r>
            <a:r>
              <a:rPr lang="zh-CN" altLang="en-US" sz="2000" dirty="0">
                <a:solidFill>
                  <a:schemeClr val="bg1"/>
                </a:solidFill>
              </a:rPr>
              <a:t>和引用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9974" y="1250630"/>
            <a:ext cx="8704052" cy="4739611"/>
            <a:chOff x="219974" y="2044323"/>
            <a:chExt cx="8704052" cy="4739611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40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auto </a:t>
              </a:r>
              <a:r>
                <a:rPr lang="zh-CN" altLang="en-US" sz="2400" dirty="0"/>
                <a:t>和引用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584323"/>
              <a:ext cx="8704052" cy="41996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不能推导出引用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0, 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r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ri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//r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是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类型而不是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类型引用，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auto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int</a:t>
              </a:r>
              <a:endParaRPr lang="en-US" altLang="zh-CN" dirty="0">
                <a:solidFill>
                  <a:srgbClr val="008000"/>
                </a:solidFill>
                <a:latin typeface="LMMono9-Regular-Identity-H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定义一个整型引用，需要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显式指出引用类型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&amp;r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是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int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类型引用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利用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auto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推导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引用也需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明确指出引用类型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 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const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属性被保留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int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ci=0;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ci; 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</a:rPr>
                <a:t>cr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是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int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类型引用，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auto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被推导为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const int</a:t>
              </a:r>
              <a:r>
                <a:rPr lang="en-US" altLang="zh-CN" dirty="0"/>
                <a:t> </a:t>
              </a:r>
              <a:endParaRPr lang="zh-CN" altLang="en-US" dirty="0">
                <a:solidFill>
                  <a:srgbClr val="008000"/>
                </a:solidFill>
                <a:latin typeface="LMMono9-Regular-Identity-H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4.5.3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C </a:t>
            </a:r>
            <a:r>
              <a:rPr lang="zh-CN" altLang="en-US" sz="2000" dirty="0">
                <a:solidFill>
                  <a:schemeClr val="bg1"/>
                </a:solidFill>
              </a:rPr>
              <a:t>风格字符串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1729766"/>
            <a:ext cx="8704052" cy="1403353"/>
            <a:chOff x="219974" y="2044323"/>
            <a:chExt cx="8704052" cy="1403353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C 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风格字符串</a:t>
              </a:r>
              <a:r>
                <a:rPr lang="zh-CN" altLang="en-US" sz="2400" dirty="0"/>
                <a:t> 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83484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风格字符串不是一种类型，而是以空字符结尾（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'\0'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）的字符数组，例如：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cstr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632" y="3744097"/>
            <a:ext cx="8590394" cy="2199503"/>
            <a:chOff x="333632" y="3744097"/>
            <a:chExt cx="8590394" cy="2199503"/>
          </a:xfrm>
        </p:grpSpPr>
        <p:sp>
          <p:nvSpPr>
            <p:cNvPr id="2" name="矩形 1"/>
            <p:cNvSpPr/>
            <p:nvPr/>
          </p:nvSpPr>
          <p:spPr>
            <a:xfrm>
              <a:off x="333632" y="3744097"/>
              <a:ext cx="8590394" cy="2199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0461" y="3874352"/>
              <a:ext cx="85335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strlen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cstr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)  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返回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cstr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的长度，不包含结束符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‘\0’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strcmp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(s1,s2)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字符串比较函数。和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C++ string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类型对象相比较的规则一</a:t>
              </a:r>
              <a:endPara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            样：如果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s1==s2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，返回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0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；如果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s1&gt;s2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，返回正值；如</a:t>
              </a:r>
              <a:endPara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果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s1&lt;s2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，返回负值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strcpy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(s1,s2)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字符串复制函数。将字符串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s2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复制给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，返回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strcat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(s1,s2)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字符串链接函数。将字符串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s2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附加到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之后，返回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s1</a:t>
              </a:r>
              <a:r>
                <a:rPr lang="en-US" altLang="zh-CN" sz="2000" dirty="0"/>
                <a:t>  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4.5.3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C </a:t>
            </a:r>
            <a:r>
              <a:rPr lang="zh-CN" altLang="en-US" sz="2000" dirty="0">
                <a:solidFill>
                  <a:schemeClr val="bg1"/>
                </a:solidFill>
              </a:rPr>
              <a:t>风格字符串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1951" y="1771942"/>
            <a:ext cx="8704052" cy="2329284"/>
            <a:chOff x="219974" y="2044323"/>
            <a:chExt cx="8704052" cy="2329284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利用指针处理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C 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风格字符串</a:t>
              </a:r>
              <a:r>
                <a:rPr lang="zh-CN" altLang="en-US" sz="2400" dirty="0"/>
                <a:t> 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21974"/>
              <a:ext cx="8704052" cy="17516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cstr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“Hello”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cstr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指向字符数组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cstr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const 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*ps2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“C++”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              //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“</a:t>
              </a:r>
              <a:r>
                <a:rPr lang="en-US" altLang="zh-CN" sz="2000" b="1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C++</a:t>
              </a:r>
              <a:r>
                <a:rPr lang="zh-CN" altLang="en-US" sz="2000" b="1" dirty="0">
                  <a:solidFill>
                    <a:srgbClr val="008000"/>
                  </a:solidFill>
                  <a:latin typeface="LMMono9-Regular-Identity-H"/>
                </a:rPr>
                <a:t>”</a:t>
              </a:r>
              <a:r>
                <a:rPr lang="en-US" altLang="zh-CN" sz="2000" b="1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000" b="1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为常量，前面要加</a:t>
              </a:r>
              <a:r>
                <a:rPr lang="en-US" altLang="zh-CN" sz="2000" b="1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const</a:t>
              </a:r>
              <a:endParaRPr lang="en-US" altLang="zh-CN" sz="2000" b="1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ps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","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&lt;&lt; ps2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Hello,C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++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4.5.3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C </a:t>
            </a:r>
            <a:r>
              <a:rPr lang="zh-CN" altLang="en-US" sz="2000" dirty="0">
                <a:solidFill>
                  <a:schemeClr val="bg1"/>
                </a:solidFill>
              </a:rPr>
              <a:t>风格字符串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144" y="1735319"/>
            <a:ext cx="8704052" cy="3089584"/>
            <a:chOff x="219974" y="2044323"/>
            <a:chExt cx="8704052" cy="3089584"/>
          </a:xfrm>
        </p:grpSpPr>
        <p:sp>
          <p:nvSpPr>
            <p:cNvPr id="8" name="矩形: 圆顶角 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使用处理 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C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风格字符串的函数时应注意：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2"/>
              <a:ext cx="8704052" cy="25210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E7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每个操作对象必须以空字符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‘\0’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结尾，否则会产生未定义的行为：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cs[] = </a:t>
              </a:r>
              <a:r>
                <a:rPr lang="en-US" altLang="zh-CN" sz="20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{</a:t>
              </a:r>
              <a:r>
                <a:rPr lang="en-US" altLang="zh-CN" sz="2000" dirty="0">
                  <a:solidFill>
                    <a:srgbClr val="A31515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'C'</a:t>
              </a:r>
              <a:r>
                <a:rPr lang="en-US" altLang="zh-CN" sz="20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lang="en-US" altLang="zh-CN" sz="2000" dirty="0">
                  <a:solidFill>
                    <a:srgbClr val="A31515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'+'</a:t>
              </a:r>
              <a:r>
                <a:rPr lang="en-US" altLang="zh-CN" sz="20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lang="en-US" altLang="zh-CN" sz="2000" dirty="0">
                  <a:solidFill>
                    <a:srgbClr val="A31515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'+'</a:t>
              </a:r>
              <a:r>
                <a:rPr lang="en-US" altLang="zh-CN" sz="20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strlen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(cs)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cs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没有以空字符结束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如果对操作对象进行修改，必须要有足够大的内存空间：</a:t>
              </a:r>
              <a:b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small[]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"C++"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big[]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"Programming"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strcpy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(small, big)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small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内存空间不足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4.5.3 string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</a:rPr>
              <a:t>C </a:t>
            </a:r>
            <a:r>
              <a:rPr lang="zh-CN" altLang="en-US" sz="2000" dirty="0">
                <a:solidFill>
                  <a:schemeClr val="bg1"/>
                </a:solidFill>
              </a:rPr>
              <a:t>风格字符串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1729766"/>
            <a:ext cx="8704052" cy="3469303"/>
            <a:chOff x="219974" y="2044323"/>
            <a:chExt cx="8704052" cy="3469303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string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类对象使用 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C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风格字符串处理函数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290079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ts val="3000"/>
                </a:lnSpc>
                <a:spcAft>
                  <a:spcPts val="1200"/>
                </a:spcAft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需要通过 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类成员函数</a:t>
              </a:r>
              <a:r>
                <a:rPr lang="en-US" altLang="zh-CN" sz="2000" dirty="0" err="1">
                  <a:solidFill>
                    <a:srgbClr val="C00000"/>
                  </a:solidFill>
                  <a:latin typeface="LMMono10-Regular-Identity-H"/>
                </a:rPr>
                <a:t>c_str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来获取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对象存储的字符串的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首地址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，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MicrosoftYaHei"/>
                </a:rPr>
                <a:t>     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例如：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      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str = 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"hello"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[10];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strcpy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carr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str.c_str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());</a:t>
              </a:r>
              <a:b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string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的成员函数 </a:t>
              </a:r>
              <a:r>
                <a:rPr lang="en-US" altLang="zh-CN" sz="2000" dirty="0" err="1">
                  <a:solidFill>
                    <a:srgbClr val="FF0000"/>
                  </a:solidFill>
                  <a:latin typeface="LMMono10-Regular-Identity-H"/>
                </a:rPr>
                <a:t>c_str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返回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const char*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类型的指针，确保其指向的对象不被修改。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56636" y="1734728"/>
            <a:ext cx="8630728" cy="3448760"/>
            <a:chOff x="219974" y="2044323"/>
            <a:chExt cx="8704052" cy="3037754"/>
          </a:xfrm>
        </p:grpSpPr>
        <p:sp>
          <p:nvSpPr>
            <p:cNvPr id="13" name="矩形: 圆顶角 12"/>
            <p:cNvSpPr/>
            <p:nvPr/>
          </p:nvSpPr>
          <p:spPr>
            <a:xfrm>
              <a:off x="219974" y="2044323"/>
              <a:ext cx="8704052" cy="5707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vector </a:t>
              </a:r>
              <a:r>
                <a:rPr lang="zh-CN" altLang="en-US" sz="2400" dirty="0"/>
                <a:t>类型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2"/>
              <a:ext cx="8704052" cy="246924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和数组都是有序元素的集合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支持</a:t>
              </a:r>
              <a:r>
                <a:rPr lang="zh-CN" altLang="en-US" sz="2400" dirty="0">
                  <a:solidFill>
                    <a:srgbClr val="FF0000"/>
                  </a:solidFill>
                  <a:latin typeface="MicrosoftYaHei"/>
                </a:rPr>
                <a:t>变长操作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，容量大小可根据需要动态调整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是一种容器类型，能够存放类型相同的元素</a:t>
              </a:r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000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使用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需要在程序中包含 </a:t>
              </a:r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头文件</a:t>
              </a:r>
              <a: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#include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4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r>
                <a:rPr lang="en-US" altLang="zh-CN" sz="2400" dirty="0"/>
                <a:t> 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4.6.1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</a:rPr>
              <a:t>定义和初始化 </a:t>
            </a:r>
            <a:r>
              <a:rPr lang="en-US" altLang="zh-CN" sz="2000" dirty="0">
                <a:solidFill>
                  <a:schemeClr val="bg1"/>
                </a:solidFill>
              </a:rPr>
              <a:t>vector </a:t>
            </a:r>
            <a:r>
              <a:rPr lang="zh-CN" altLang="en-US" sz="2000" dirty="0">
                <a:solidFill>
                  <a:schemeClr val="bg1"/>
                </a:solidFill>
              </a:rPr>
              <a:t>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6093" y="3055973"/>
            <a:ext cx="8590394" cy="3324007"/>
            <a:chOff x="219974" y="2044323"/>
            <a:chExt cx="8704052" cy="3324007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定义 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vector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对象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275549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v1;       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存放整数的空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vector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v2 = {0,1,2};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//v2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有三个元素，值分别为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、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2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v3(10);   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//v3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可存放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个整数，值为默认值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v4(10,1);     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//v4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存放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10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个整数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1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v5 = {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Hi"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"Mandy"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"Rosita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&gt;&gt; v6(10,v2);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与数组类似，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vector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里面的元素也是顺序存放在连续的内存空间内</a:t>
              </a:r>
              <a:r>
                <a:rPr lang="zh-CN" altLang="en-US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093" y="976407"/>
            <a:ext cx="8590394" cy="1955894"/>
            <a:chOff x="333632" y="3744097"/>
            <a:chExt cx="8590394" cy="2203727"/>
          </a:xfrm>
        </p:grpSpPr>
        <p:sp>
          <p:nvSpPr>
            <p:cNvPr id="8" name="矩形 7"/>
            <p:cNvSpPr/>
            <p:nvPr/>
          </p:nvSpPr>
          <p:spPr>
            <a:xfrm>
              <a:off x="333632" y="3744097"/>
              <a:ext cx="8590394" cy="2199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461" y="3763140"/>
              <a:ext cx="8533565" cy="2184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v1       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定义一个存放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T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类型元素的空对象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v1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v2(v1)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复制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v1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里面所有元素到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v2</a:t>
              </a:r>
              <a:b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v3(n)           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指定初始元素为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n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v4(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n,value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)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指定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n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个值为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value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的元素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v5={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a,b,c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,...}    </a:t>
              </a:r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采用列表初始化，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v5 </a:t>
              </a:r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的元素个数为列表里面值的个数</a:t>
              </a:r>
              <a:b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vector&lt;T&gt; v6{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a,b,c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,...}      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等价于 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v5={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8-Regular-Identity-H"/>
                </a:rPr>
                <a:t>a,b,c</a:t>
              </a:r>
              <a:r>
                <a:rPr lang="en-US" altLang="zh-CN" sz="2000" dirty="0">
                  <a:solidFill>
                    <a:srgbClr val="000000"/>
                  </a:solidFill>
                  <a:latin typeface="LMMono8-Regular-Identity-H"/>
                </a:rPr>
                <a:t>,...}</a:t>
              </a:r>
              <a:r>
                <a:rPr lang="en-US" altLang="zh-CN" sz="2000" dirty="0"/>
                <a:t> 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4.6.2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en-US" altLang="zh-CN" sz="2000" dirty="0">
                <a:solidFill>
                  <a:srgbClr val="FFFFFF"/>
                </a:solidFill>
                <a:latin typeface="LMMono9-Regular-Identity-H"/>
              </a:rPr>
              <a:t>vector 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类型常用操作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4365901"/>
            <a:ext cx="8704052" cy="1996720"/>
            <a:chOff x="219974" y="2044323"/>
            <a:chExt cx="8704052" cy="1996720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访问元素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142821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可用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下标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运算符或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at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成员函数访问容器里的元素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vi.at(1);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或者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&lt;&lt; vi[1];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at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函数会自动检查访问位置的合法性而下标运算符不会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9974" y="1157651"/>
            <a:ext cx="8704052" cy="2939286"/>
            <a:chOff x="219974" y="2044323"/>
            <a:chExt cx="8704052" cy="2939286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添加、删除元素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237077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3000"/>
                </a:lnSpc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vi;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=0;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 100; ++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vi.push_back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依次添加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100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个数：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0-99</a:t>
              </a:r>
              <a:b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vi.push_back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();  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成员函数称为尾插，即从容器尾端添加元素</a:t>
              </a:r>
              <a:b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vi.pop_back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();    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成员函数可从容器尾端移除一个元素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 err="1">
                  <a:solidFill>
                    <a:srgbClr val="000000"/>
                  </a:solidFill>
                  <a:latin typeface="LMMono10-Regular-Identity-H"/>
                </a:rPr>
                <a:t>vi.clear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();              </a:t>
              </a: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成员函数可移除容器所有元素 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9974" y="4506585"/>
            <a:ext cx="8704052" cy="1069800"/>
            <a:chOff x="219974" y="2044323"/>
            <a:chExt cx="8704052" cy="1069800"/>
          </a:xfrm>
        </p:grpSpPr>
        <p:sp>
          <p:nvSpPr>
            <p:cNvPr id="2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利用解引用获取迭代器指向对象的内容</a:t>
              </a:r>
              <a:endParaRPr lang="zh-CN" altLang="en-US" sz="2400" dirty="0"/>
            </a:p>
          </p:txBody>
        </p:sp>
        <p:sp>
          <p:nvSpPr>
            <p:cNvPr id="29" name="矩形: 圆角 17"/>
            <p:cNvSpPr/>
            <p:nvPr/>
          </p:nvSpPr>
          <p:spPr>
            <a:xfrm>
              <a:off x="219974" y="2612832"/>
              <a:ext cx="8704052" cy="50129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itb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输出第一个元素值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0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9974" y="1559641"/>
            <a:ext cx="8704052" cy="2454795"/>
            <a:chOff x="219974" y="2044323"/>
            <a:chExt cx="8704052" cy="2454795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借助容器的成员函数获取元素迭代器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1886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迭代器行为与指针类似，支持对数据的间接访问以及在元素间移动</a:t>
              </a:r>
              <a:b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int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vi = {0,1,2,3};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itb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vi.begin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itb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vi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的第一个元素</a:t>
              </a:r>
              <a:b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ite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vi.end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ite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vi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尾后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元素</a:t>
              </a:r>
              <a:r>
                <a:rPr lang="zh-CN" altLang="en-US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974" y="1724353"/>
            <a:ext cx="8704052" cy="3751047"/>
            <a:chOff x="219974" y="2044323"/>
            <a:chExt cx="8704052" cy="3751047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指向 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vector </a:t>
              </a:r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类型的迭代器支持指针运算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318253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4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it =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9-Regular-Identity-H"/>
                </a:rPr>
                <a:t>vi.begin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(); it !=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9-Regular-Identity-H"/>
                </a:rPr>
                <a:t>vi.end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(); ++it){</a:t>
              </a:r>
              <a:b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        *it *= 2; </a:t>
              </a:r>
              <a:r>
                <a:rPr lang="en-US" altLang="zh-CN" sz="24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4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每个元素乘 </a:t>
              </a:r>
              <a:r>
                <a:rPr lang="en-US" altLang="zh-CN" sz="2400" dirty="0">
                  <a:solidFill>
                    <a:srgbClr val="008000"/>
                  </a:solidFill>
                  <a:latin typeface="LMMono9-Regular-Identity-H"/>
                </a:rPr>
                <a:t>2</a:t>
              </a:r>
              <a:br>
                <a:rPr lang="en-US" altLang="zh-CN" sz="24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400" dirty="0">
                  <a:solidFill>
                    <a:srgbClr val="008000"/>
                  </a:solidFill>
                  <a:latin typeface="LMMono9-Regular-Identity-H"/>
                </a:rPr>
                <a:t>         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 &lt;&lt; *it &lt;&lt;</a:t>
              </a:r>
              <a:r>
                <a:rPr lang="en-US" altLang="zh-CN" sz="24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b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4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建议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：在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for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循环的结束条件中，为了代码的通用性习惯上为迭代器选择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!=</a:t>
              </a:r>
              <a:b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运算，而不是 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&lt;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运算</a:t>
              </a:r>
              <a:r>
                <a:rPr lang="zh-CN" altLang="en-US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99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4.6.3 vector 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LMMono9-Regular-Identity-H"/>
              </a:rPr>
              <a:t>使用迭代器</a:t>
            </a:r>
            <a:br>
              <a:rPr lang="zh-CN" altLang="en-US" sz="2000" dirty="0"/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974" y="1541039"/>
            <a:ext cx="8704052" cy="3660253"/>
            <a:chOff x="219974" y="2044323"/>
            <a:chExt cx="8704052" cy="3660253"/>
          </a:xfrm>
        </p:grpSpPr>
        <p:sp>
          <p:nvSpPr>
            <p:cNvPr id="11" name="矩形: 圆顶角 10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LMMono12-Regular-Identity-H"/>
                </a:rPr>
                <a:t>使用成员选择运算符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309174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当迭代器指向的元素类型为类类型时，可以用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.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en-US" altLang="zh-CN" sz="2000" dirty="0">
                  <a:solidFill>
                    <a:srgbClr val="FF0000"/>
                  </a:solidFill>
                  <a:latin typeface="LMMono10-Regular-Identity-H"/>
                </a:rPr>
                <a:t>-&gt;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运算符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进行成员选择，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ts val="2800"/>
                </a:lnSpc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例如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sz="2000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&gt; vs = {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Hi"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"Lisha"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"Mandy"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,</a:t>
              </a:r>
              <a:r>
                <a:rPr lang="en-US" altLang="zh-CN" sz="2000" dirty="0" err="1">
                  <a:solidFill>
                    <a:srgbClr val="BF8040"/>
                  </a:solidFill>
                  <a:latin typeface="LMMono9-Regular-Identity-H"/>
                </a:rPr>
                <a:t>"Rosita</a:t>
              </a:r>
              <a:r>
                <a:rPr lang="en-US" altLang="zh-CN" sz="2000" dirty="0">
                  <a:solidFill>
                    <a:srgbClr val="BF8040"/>
                  </a:solidFill>
                  <a:latin typeface="LMMono9-Regular-Identity-H"/>
                </a:rPr>
                <a:t>"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};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for 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sz="2000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it 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vs.begin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it !=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vs.end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(); ++it ){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       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 &lt;&lt; (*it).size() &lt;&lt; 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;  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选择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string 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类成员函数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size</a:t>
              </a:r>
              <a:b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</a:b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b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</a:b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注意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：迭代器外面的圆括号不可缺少，否则将表达完全不同的意思</a:t>
              </a:r>
              <a:r>
                <a:rPr lang="en-US" altLang="zh-CN" sz="2000" dirty="0">
                  <a:solidFill>
                    <a:srgbClr val="000000"/>
                  </a:solidFill>
                  <a:latin typeface="LMSans10-Regular-Identity-H"/>
                </a:rPr>
                <a:t>:</a:t>
              </a:r>
              <a:b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</a:br>
              <a:r>
                <a:rPr lang="zh-CN" altLang="en-US" sz="2000" dirty="0">
                  <a:solidFill>
                    <a:srgbClr val="000000"/>
                  </a:solidFill>
                  <a:latin typeface="LMMono9-Regular-Identity-H"/>
                </a:rPr>
                <a:t>*</a:t>
              </a:r>
              <a:r>
                <a:rPr lang="en-US" altLang="zh-CN" sz="2000" dirty="0" err="1">
                  <a:solidFill>
                    <a:srgbClr val="000000"/>
                  </a:solidFill>
                  <a:latin typeface="LMMono9-Regular-Identity-H"/>
                </a:rPr>
                <a:t>it.size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； 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错误：迭代器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it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没有成员函数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size</a:t>
              </a:r>
              <a:r>
                <a:rPr lang="zh-CN" altLang="en-US" sz="2000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，相当于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</a:rPr>
                <a:t>*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(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</a:rPr>
                <a:t>it.size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());</a:t>
              </a:r>
              <a:r>
                <a:rPr lang="en-US" altLang="zh-CN" sz="2000" dirty="0"/>
                <a:t> </a:t>
              </a:r>
              <a:endParaRPr lang="en-US" altLang="zh-CN" sz="2000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33741</Words>
  <Application>WPS 演示</Application>
  <PresentationFormat>全屏显示(4:3)</PresentationFormat>
  <Paragraphs>1338</Paragraphs>
  <Slides>110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31" baseType="lpstr">
      <vt:lpstr>Arial</vt:lpstr>
      <vt:lpstr>宋体</vt:lpstr>
      <vt:lpstr>Wingdings</vt:lpstr>
      <vt:lpstr>MicrosoftYaHei</vt:lpstr>
      <vt:lpstr>Segoe Print</vt:lpstr>
      <vt:lpstr>LMMono10-Regular-Identity-H</vt:lpstr>
      <vt:lpstr>LMSans10-Regular-Identity-H</vt:lpstr>
      <vt:lpstr>Consolas</vt:lpstr>
      <vt:lpstr>LMMono9-Regular-Identity-H</vt:lpstr>
      <vt:lpstr>仿宋</vt:lpstr>
      <vt:lpstr>LMMono12-Regular-Identity-H</vt:lpstr>
      <vt:lpstr>微软雅黑</vt:lpstr>
      <vt:lpstr>Arial Unicode MS</vt:lpstr>
      <vt:lpstr>等线</vt:lpstr>
      <vt:lpstr>LMSans9-Regular-Identity-H</vt:lpstr>
      <vt:lpstr>CMSY10</vt:lpstr>
      <vt:lpstr>LMMono8-Regular-Identity-H</vt:lpstr>
      <vt:lpstr>LMSans10-Oblique-Identity-H</vt:lpstr>
      <vt:lpstr>新宋体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李长河</cp:lastModifiedBy>
  <cp:revision>534</cp:revision>
  <dcterms:created xsi:type="dcterms:W3CDTF">2019-01-17T01:34:00Z</dcterms:created>
  <dcterms:modified xsi:type="dcterms:W3CDTF">2020-11-28T02:49:39Z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