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handoutMasterIdLst>
    <p:handoutMasterId r:id="rId80"/>
  </p:handoutMasterIdLst>
  <p:sldIdLst>
    <p:sldId id="256" r:id="rId3"/>
    <p:sldId id="257" r:id="rId4"/>
    <p:sldId id="258" r:id="rId5"/>
    <p:sldId id="292" r:id="rId6"/>
    <p:sldId id="367" r:id="rId7"/>
    <p:sldId id="368" r:id="rId8"/>
    <p:sldId id="369" r:id="rId9"/>
    <p:sldId id="370" r:id="rId10"/>
    <p:sldId id="371" r:id="rId11"/>
    <p:sldId id="372" r:id="rId12"/>
    <p:sldId id="373" r:id="rId13"/>
    <p:sldId id="374" r:id="rId14"/>
    <p:sldId id="375" r:id="rId15"/>
    <p:sldId id="376" r:id="rId16"/>
    <p:sldId id="377" r:id="rId17"/>
    <p:sldId id="378" r:id="rId18"/>
    <p:sldId id="440" r:id="rId19"/>
    <p:sldId id="379" r:id="rId20"/>
    <p:sldId id="380" r:id="rId21"/>
    <p:sldId id="381" r:id="rId22"/>
    <p:sldId id="382" r:id="rId23"/>
    <p:sldId id="383" r:id="rId24"/>
    <p:sldId id="384" r:id="rId25"/>
    <p:sldId id="385" r:id="rId26"/>
    <p:sldId id="386" r:id="rId27"/>
    <p:sldId id="387" r:id="rId28"/>
    <p:sldId id="388" r:id="rId29"/>
    <p:sldId id="438" r:id="rId30"/>
    <p:sldId id="389" r:id="rId31"/>
    <p:sldId id="390" r:id="rId32"/>
    <p:sldId id="391" r:id="rId33"/>
    <p:sldId id="392" r:id="rId34"/>
    <p:sldId id="393" r:id="rId35"/>
    <p:sldId id="394" r:id="rId36"/>
    <p:sldId id="395" r:id="rId37"/>
    <p:sldId id="396" r:id="rId38"/>
    <p:sldId id="397" r:id="rId39"/>
    <p:sldId id="439"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0" r:id="rId63"/>
    <p:sldId id="421" r:id="rId64"/>
    <p:sldId id="422" r:id="rId65"/>
    <p:sldId id="423" r:id="rId66"/>
    <p:sldId id="424" r:id="rId67"/>
    <p:sldId id="425" r:id="rId68"/>
    <p:sldId id="426" r:id="rId69"/>
    <p:sldId id="428" r:id="rId70"/>
    <p:sldId id="429" r:id="rId71"/>
    <p:sldId id="430" r:id="rId72"/>
    <p:sldId id="431" r:id="rId73"/>
    <p:sldId id="432" r:id="rId74"/>
    <p:sldId id="433" r:id="rId75"/>
    <p:sldId id="434" r:id="rId76"/>
    <p:sldId id="435" r:id="rId77"/>
    <p:sldId id="437"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FF"/>
    <a:srgbClr val="FF99FF"/>
    <a:srgbClr val="E0AB5B"/>
    <a:srgbClr val="F0F0F0"/>
    <a:srgbClr val="E0F6FC"/>
    <a:srgbClr val="3399FF"/>
    <a:srgbClr val="F7E7E5"/>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6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handoutMaster" Target="handoutMasters/handoutMaster1.xml"/><Relationship Id="rId8" Type="http://schemas.openxmlformats.org/officeDocument/2006/relationships/slide" Target="slides/slide6.xml"/><Relationship Id="rId79" Type="http://schemas.openxmlformats.org/officeDocument/2006/relationships/notesMaster" Target="notesMasters/notesMaster1.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5A6ADB-824E-45FA-A747-878E47232BC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8392C8-E642-46CD-8FB0-D0F7160A898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3E184-144E-4463-9ECF-3C331BE81FB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18746-A2D9-4C89-AF5D-41A84BDD4C6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8" name="矩形: 圆角 7"/>
          <p:cNvSpPr/>
          <p:nvPr userDrawn="1"/>
        </p:nvSpPr>
        <p:spPr>
          <a:xfrm>
            <a:off x="349369" y="1212911"/>
            <a:ext cx="8445261" cy="1103252"/>
          </a:xfrm>
          <a:prstGeom prst="round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B9A82A-D1DC-4330-ACF2-9FF544A42A0E}"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151DC1"/>
                </a:solidFill>
              </a:defRPr>
            </a:lvl1pPr>
          </a:lstStyle>
          <a:p>
            <a:fld id="{6AD33FD5-61D2-4238-98DB-DB8C208BC919}"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2A97E8ED-0AAC-433B-B669-AC4006EE5CCA}"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2815429-D3D2-4C58-9FE5-F213EFD7604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F949D5C-8927-4036-B92A-D9F195A44A7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C9BB35-41E1-485B-AB2D-FE13E300DDA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7" name="文本框 6"/>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3C37409F-01A2-4EE2-932A-74C5D455EDEA}"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8" name="文本框 7"/>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599D3FE-91C7-4F95-9CED-1958A9FBB9D6}"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10" name="文本框 9"/>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229721-762C-41FF-B61C-2C971383CC1A}"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6" name="文本框 5"/>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C9B-5820-4710-8BB1-A553E3B61713}"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FF2FAB9-0B26-4FD9-8099-46B321E0AE9E}"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8" name="文本框 7"/>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 name="标题 9"/>
          <p:cNvSpPr>
            <a:spLocks noGrp="1"/>
          </p:cNvSpPr>
          <p:nvPr>
            <p:ph type="title"/>
          </p:nvPr>
        </p:nvSpPr>
        <p:spPr>
          <a:xfrm>
            <a:off x="81952" y="155276"/>
            <a:ext cx="8433398" cy="584775"/>
          </a:xfrm>
          <a:prstGeom prst="rect">
            <a:avLst/>
          </a:prstGeom>
        </p:spPr>
        <p:txBody>
          <a:bodyPr>
            <a:normAutofit/>
          </a:bodyPr>
          <a:lstStyle>
            <a:lvl1pPr>
              <a:defRPr sz="3200">
                <a:solidFill>
                  <a:schemeClr val="bg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0941DAA-C670-4986-90B4-2EF0B0FBD6C8}"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9144000" cy="845389"/>
          </a:xfrm>
          <a:prstGeom prst="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047B-B5B7-431A-A1BF-925FADB3C544}"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83729"/>
            <a:ext cx="2057400" cy="365125"/>
          </a:xfrm>
          <a:prstGeom prst="rect">
            <a:avLst/>
          </a:prstGeom>
        </p:spPr>
        <p:txBody>
          <a:bodyPr vert="horz" lIns="91440" tIns="45720" rIns="91440" bIns="45720" rtlCol="0" anchor="ctr"/>
          <a:lstStyle>
            <a:lvl1pPr algn="r">
              <a:defRPr sz="1200">
                <a:solidFill>
                  <a:srgbClr val="151DC1"/>
                </a:solidFill>
              </a:defRPr>
            </a:lvl1pPr>
          </a:lstStyle>
          <a:p>
            <a:fld id="{6AD33FD5-61D2-4238-98DB-DB8C208BC919}" type="slidenum">
              <a:rPr lang="zh-CN" altLang="en-US" smtClean="0"/>
            </a:fld>
            <a:endParaRPr lang="zh-CN" altLang="en-US" dirty="0"/>
          </a:p>
        </p:txBody>
      </p:sp>
      <p:sp>
        <p:nvSpPr>
          <p:cNvPr id="9" name="标题 9"/>
          <p:cNvSpPr txBox="1"/>
          <p:nvPr userDrawn="1"/>
        </p:nvSpPr>
        <p:spPr>
          <a:xfrm>
            <a:off x="81952" y="155276"/>
            <a:ext cx="8433398" cy="584775"/>
          </a:xfrm>
          <a:prstGeom prst="rect">
            <a:avLst/>
          </a:prstGeom>
        </p:spPr>
        <p:txBody>
          <a:bodyPr>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slide" Target="slide16.xml"/><Relationship Id="rId8" Type="http://schemas.openxmlformats.org/officeDocument/2006/relationships/slide" Target="slide13.xml"/><Relationship Id="rId7" Type="http://schemas.openxmlformats.org/officeDocument/2006/relationships/slide" Target="slide11.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7.xml"/><Relationship Id="rId31" Type="http://schemas.openxmlformats.org/officeDocument/2006/relationships/slideLayout" Target="../slideLayouts/slideLayout2.xml"/><Relationship Id="rId30" Type="http://schemas.openxmlformats.org/officeDocument/2006/relationships/slide" Target="slide36.xml"/><Relationship Id="rId3" Type="http://schemas.openxmlformats.org/officeDocument/2006/relationships/slide" Target="slide6.xml"/><Relationship Id="rId29" Type="http://schemas.openxmlformats.org/officeDocument/2006/relationships/slide" Target="slide35.xml"/><Relationship Id="rId28" Type="http://schemas.openxmlformats.org/officeDocument/2006/relationships/slide" Target="slide74.xml"/><Relationship Id="rId27" Type="http://schemas.openxmlformats.org/officeDocument/2006/relationships/slide" Target="slide73.xml"/><Relationship Id="rId26" Type="http://schemas.openxmlformats.org/officeDocument/2006/relationships/slide" Target="slide71.xml"/><Relationship Id="rId25" Type="http://schemas.openxmlformats.org/officeDocument/2006/relationships/slide" Target="slide70.xml"/><Relationship Id="rId24" Type="http://schemas.openxmlformats.org/officeDocument/2006/relationships/slide" Target="slide34.xml"/><Relationship Id="rId23" Type="http://schemas.openxmlformats.org/officeDocument/2006/relationships/slide" Target="slide67.xml"/><Relationship Id="rId22" Type="http://schemas.openxmlformats.org/officeDocument/2006/relationships/slide" Target="slide62.xml"/><Relationship Id="rId21" Type="http://schemas.openxmlformats.org/officeDocument/2006/relationships/slide" Target="slide61.xml"/><Relationship Id="rId20" Type="http://schemas.openxmlformats.org/officeDocument/2006/relationships/slide" Target="slide58.xml"/><Relationship Id="rId2" Type="http://schemas.openxmlformats.org/officeDocument/2006/relationships/slide" Target="slide5.xml"/><Relationship Id="rId19" Type="http://schemas.openxmlformats.org/officeDocument/2006/relationships/slide" Target="slide52.xml"/><Relationship Id="rId18" Type="http://schemas.openxmlformats.org/officeDocument/2006/relationships/slide" Target="slide50.xml"/><Relationship Id="rId17" Type="http://schemas.openxmlformats.org/officeDocument/2006/relationships/slide" Target="slide47.xml"/><Relationship Id="rId16" Type="http://schemas.openxmlformats.org/officeDocument/2006/relationships/slide" Target="slide45.xml"/><Relationship Id="rId15" Type="http://schemas.openxmlformats.org/officeDocument/2006/relationships/slide" Target="slide43.xml"/><Relationship Id="rId14" Type="http://schemas.openxmlformats.org/officeDocument/2006/relationships/slide" Target="slide30.xml"/><Relationship Id="rId13" Type="http://schemas.openxmlformats.org/officeDocument/2006/relationships/slide" Target="slide27.xml"/><Relationship Id="rId12" Type="http://schemas.openxmlformats.org/officeDocument/2006/relationships/slide" Target="slide26.xml"/><Relationship Id="rId11" Type="http://schemas.openxmlformats.org/officeDocument/2006/relationships/slide" Target="slide20.xml"/><Relationship Id="rId10" Type="http://schemas.openxmlformats.org/officeDocument/2006/relationships/slide" Target="slide19.xml"/><Relationship Id="rId1" Type="http://schemas.openxmlformats.org/officeDocument/2006/relationships/slide" Target="slide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951470" y="1459030"/>
            <a:ext cx="7463481" cy="584775"/>
          </a:xfrm>
          <a:prstGeom prst="rect">
            <a:avLst/>
          </a:prstGeom>
          <a:noFill/>
        </p:spPr>
        <p:txBody>
          <a:bodyPr wrap="square" rtlCol="0">
            <a:spAutoFit/>
          </a:bodyPr>
          <a:lstStyle/>
          <a:p>
            <a:pPr algn="ctr"/>
            <a:r>
              <a:rPr lang="zh-CN" altLang="en-US" sz="3200" dirty="0">
                <a:solidFill>
                  <a:schemeClr val="bg1"/>
                </a:solidFill>
              </a:rPr>
              <a:t>第五章  函数</a:t>
            </a:r>
            <a:endParaRPr lang="zh-CN" altLang="en-US" sz="3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5.1.5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函数声明</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11" name="组合 10"/>
          <p:cNvGrpSpPr/>
          <p:nvPr/>
        </p:nvGrpSpPr>
        <p:grpSpPr>
          <a:xfrm>
            <a:off x="146650" y="1198706"/>
            <a:ext cx="8704052" cy="1072045"/>
            <a:chOff x="219974" y="2044323"/>
            <a:chExt cx="8704052" cy="1072045"/>
          </a:xfrm>
        </p:grpSpPr>
        <p:sp>
          <p:nvSpPr>
            <p:cNvPr id="13" name="矩形: 圆顶角 12"/>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引入函数声明的原因</a:t>
              </a:r>
              <a:endParaRPr lang="zh-CN" altLang="en-US" sz="2400" dirty="0"/>
            </a:p>
          </p:txBody>
        </p:sp>
        <p:sp>
          <p:nvSpPr>
            <p:cNvPr id="15" name="矩形: 圆角 17"/>
            <p:cNvSpPr/>
            <p:nvPr/>
          </p:nvSpPr>
          <p:spPr>
            <a:xfrm>
              <a:off x="219974" y="2612832"/>
              <a:ext cx="8704052" cy="5035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语法上对程序文件中函数的排列次序要求满足</a:t>
              </a:r>
              <a:r>
                <a:rPr lang="zh-CN" altLang="en-US" sz="2000" dirty="0">
                  <a:solidFill>
                    <a:srgbClr val="FF0000"/>
                  </a:solidFill>
                  <a:latin typeface="MicrosoftYaHei"/>
                </a:rPr>
                <a:t>先定义后使用</a:t>
              </a:r>
              <a:r>
                <a:rPr lang="zh-CN" altLang="en-US" sz="2000" dirty="0"/>
                <a:t> </a:t>
              </a:r>
              <a:endParaRPr lang="zh-CN" altLang="en-US" sz="2000" dirty="0">
                <a:solidFill>
                  <a:srgbClr val="000000"/>
                </a:solidFill>
                <a:latin typeface="Consolas" panose="020B0609020204030204" pitchFamily="49" charset="0"/>
              </a:endParaRPr>
            </a:p>
          </p:txBody>
        </p:sp>
      </p:grpSp>
      <p:sp>
        <p:nvSpPr>
          <p:cNvPr id="2" name="矩形: 圆角 1"/>
          <p:cNvSpPr/>
          <p:nvPr/>
        </p:nvSpPr>
        <p:spPr>
          <a:xfrm>
            <a:off x="146650" y="2589259"/>
            <a:ext cx="4451697" cy="3880021"/>
          </a:xfrm>
          <a:prstGeom prst="roundRect">
            <a:avLst>
              <a:gd name="adj" fmla="val 4560"/>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br>
              <a:rPr lang="zh-CN" altLang="en-US" sz="2000" dirty="0">
                <a:solidFill>
                  <a:srgbClr val="008000"/>
                </a:solidFill>
                <a:latin typeface="仿宋" panose="02010609060101010101" pitchFamily="49" charset="-122"/>
                <a:ea typeface="仿宋" panose="02010609060101010101" pitchFamily="49" charset="-122"/>
              </a:rPr>
            </a:br>
            <a:endParaRPr lang="en-US" altLang="zh-CN" sz="2000" dirty="0">
              <a:solidFill>
                <a:srgbClr val="008000"/>
              </a:solidFill>
              <a:latin typeface="仿宋" panose="02010609060101010101" pitchFamily="49" charset="-122"/>
              <a:ea typeface="仿宋" panose="02010609060101010101" pitchFamily="49" charset="-122"/>
            </a:endParaRPr>
          </a:p>
          <a:p>
            <a:pPr>
              <a:lnSpc>
                <a:spcPts val="2800"/>
              </a:lnSpc>
            </a:pPr>
            <a:r>
              <a:rPr lang="en-US" altLang="zh-CN" sz="2000" dirty="0">
                <a:solidFill>
                  <a:srgbClr val="0000FF"/>
                </a:solidFill>
                <a:latin typeface="LMMono9-Regular-Identity-H"/>
              </a:rPr>
              <a:t>int  </a:t>
            </a:r>
            <a:r>
              <a:rPr lang="en-US" altLang="zh-CN" sz="2000" dirty="0">
                <a:solidFill>
                  <a:srgbClr val="000000"/>
                </a:solidFill>
                <a:latin typeface="LMMono9-Regular-Identity-H"/>
              </a:rPr>
              <a:t>main() {</a:t>
            </a:r>
            <a:br>
              <a:rPr lang="en-US" altLang="zh-CN" sz="2000" dirty="0">
                <a:solidFill>
                  <a:srgbClr val="000000"/>
                </a:solidFill>
                <a:latin typeface="LMMono9-Regular-Identity-H"/>
              </a:rPr>
            </a:br>
            <a:r>
              <a:rPr lang="en-US" altLang="zh-CN" sz="2000" dirty="0">
                <a:solidFill>
                  <a:srgbClr val="000000"/>
                </a:solidFill>
                <a:latin typeface="LMMono9-Regular-Identity-H"/>
              </a:rPr>
              <a:t>       </a:t>
            </a:r>
            <a:r>
              <a:rPr lang="en-US" altLang="zh-CN" sz="2000" dirty="0">
                <a:solidFill>
                  <a:srgbClr val="0000FF"/>
                </a:solidFill>
                <a:latin typeface="LMMono9-Regular-Identity-H"/>
              </a:rPr>
              <a:t>int </a:t>
            </a:r>
            <a:r>
              <a:rPr lang="en-US" altLang="zh-CN" sz="2000" dirty="0">
                <a:solidFill>
                  <a:srgbClr val="000000"/>
                </a:solidFill>
                <a:latin typeface="LMMono9-Regular-Identity-H"/>
              </a:rPr>
              <a:t>x, y, z;</a:t>
            </a:r>
            <a:br>
              <a:rPr lang="en-US" altLang="zh-CN" sz="2000" dirty="0">
                <a:solidFill>
                  <a:srgbClr val="000000"/>
                </a:solidFill>
                <a:latin typeface="LMMono9-Regular-Identity-H"/>
              </a:rPr>
            </a:br>
            <a:r>
              <a:rPr lang="en-US" altLang="zh-CN" sz="2000" dirty="0">
                <a:solidFill>
                  <a:srgbClr val="000000"/>
                </a:solidFill>
                <a:latin typeface="LMMono9-Regular-Identity-H"/>
              </a:rPr>
              <a:t>       </a:t>
            </a:r>
            <a:r>
              <a:rPr lang="en-US" altLang="zh-CN" sz="2000" dirty="0" err="1">
                <a:solidFill>
                  <a:srgbClr val="000000"/>
                </a:solidFill>
                <a:latin typeface="LMMono9-Regular-Identity-H"/>
              </a:rPr>
              <a:t>cin</a:t>
            </a:r>
            <a:r>
              <a:rPr lang="en-US" altLang="zh-CN" sz="2000" dirty="0">
                <a:solidFill>
                  <a:srgbClr val="000000"/>
                </a:solidFill>
                <a:latin typeface="LMMono9-Regular-Identity-H"/>
              </a:rPr>
              <a:t> &gt;&gt; x &gt;&gt; y;</a:t>
            </a:r>
            <a:br>
              <a:rPr lang="en-US" altLang="zh-CN" sz="2000" dirty="0">
                <a:solidFill>
                  <a:srgbClr val="000000"/>
                </a:solidFill>
                <a:latin typeface="LMMono9-Regular-Identity-H"/>
              </a:rPr>
            </a:br>
            <a:r>
              <a:rPr lang="en-US" altLang="zh-CN" sz="2000" dirty="0">
                <a:solidFill>
                  <a:srgbClr val="000000"/>
                </a:solidFill>
                <a:latin typeface="LMMono9-Regular-Identity-H"/>
              </a:rPr>
              <a:t>       z = maximum(x, y);</a:t>
            </a:r>
            <a:br>
              <a:rPr lang="en-US" altLang="zh-CN" sz="2000" dirty="0">
                <a:solidFill>
                  <a:srgbClr val="000000"/>
                </a:solidFill>
                <a:latin typeface="LMMono9-Regular-Identity-H"/>
              </a:rPr>
            </a:br>
            <a:r>
              <a:rPr lang="en-US" altLang="zh-CN" sz="2000" dirty="0">
                <a:solidFill>
                  <a:srgbClr val="000000"/>
                </a:solidFill>
                <a:latin typeface="LMMono9-Regular-Identity-H"/>
              </a:rPr>
              <a:t>       cout &lt;&lt; </a:t>
            </a:r>
            <a:r>
              <a:rPr lang="en-US" altLang="zh-CN" sz="2000" dirty="0">
                <a:solidFill>
                  <a:srgbClr val="BF8040"/>
                </a:solidFill>
                <a:latin typeface="LMMono9-Regular-Identity-H"/>
              </a:rPr>
              <a:t>"z=" </a:t>
            </a:r>
            <a:r>
              <a:rPr lang="en-US" altLang="zh-CN" sz="2000" dirty="0">
                <a:solidFill>
                  <a:srgbClr val="000000"/>
                </a:solidFill>
                <a:latin typeface="LMMono9-Regular-Identity-H"/>
              </a:rPr>
              <a:t>&lt;&lt; z &lt;&lt; </a:t>
            </a:r>
            <a:r>
              <a:rPr lang="en-US" altLang="zh-CN" sz="2000" dirty="0" err="1">
                <a:solidFill>
                  <a:srgbClr val="000000"/>
                </a:solidFill>
                <a:latin typeface="LMMono9-Regular-Identity-H"/>
              </a:rPr>
              <a:t>endl</a:t>
            </a:r>
            <a:r>
              <a:rPr lang="en-US" altLang="zh-CN" sz="2000" dirty="0">
                <a:solidFill>
                  <a:srgbClr val="000000"/>
                </a:solidFill>
                <a:latin typeface="LMMono9-Regular-Identity-H"/>
              </a:rPr>
              <a:t>;</a:t>
            </a:r>
            <a:br>
              <a:rPr lang="en-US" altLang="zh-CN" sz="2000" dirty="0">
                <a:solidFill>
                  <a:srgbClr val="000000"/>
                </a:solidFill>
                <a:latin typeface="LMMono9-Regular-Identity-H"/>
              </a:rPr>
            </a:br>
            <a:r>
              <a:rPr lang="en-US" altLang="zh-CN" sz="2000" dirty="0">
                <a:solidFill>
                  <a:srgbClr val="000000"/>
                </a:solidFill>
                <a:latin typeface="LMMono9-Regular-Identity-H"/>
              </a:rPr>
              <a:t>}</a:t>
            </a:r>
            <a:br>
              <a:rPr lang="en-US" altLang="zh-CN" sz="2000" dirty="0">
                <a:solidFill>
                  <a:srgbClr val="000000"/>
                </a:solidFill>
                <a:latin typeface="LMMono9-Regular-Identity-H"/>
              </a:rPr>
            </a:br>
            <a:r>
              <a:rPr lang="en-US" altLang="zh-CN" sz="2000" dirty="0">
                <a:solidFill>
                  <a:srgbClr val="0000FF"/>
                </a:solidFill>
                <a:latin typeface="LMMono9-Regular-Identity-H"/>
              </a:rPr>
              <a:t>int  </a:t>
            </a:r>
            <a:r>
              <a:rPr lang="en-US" altLang="zh-CN" sz="2000" dirty="0">
                <a:solidFill>
                  <a:srgbClr val="000000"/>
                </a:solidFill>
                <a:latin typeface="LMMono9-Regular-Identity-H"/>
              </a:rPr>
              <a:t>maximum(</a:t>
            </a:r>
            <a:r>
              <a:rPr lang="en-US" altLang="zh-CN" sz="2000" dirty="0">
                <a:solidFill>
                  <a:srgbClr val="0000FF"/>
                </a:solidFill>
                <a:latin typeface="LMMono9-Regular-Identity-H"/>
              </a:rPr>
              <a:t>int </a:t>
            </a:r>
            <a:r>
              <a:rPr lang="en-US" altLang="zh-CN" sz="2000" dirty="0">
                <a:solidFill>
                  <a:srgbClr val="000000"/>
                </a:solidFill>
                <a:latin typeface="LMMono9-Regular-Identity-H"/>
              </a:rPr>
              <a:t>a, </a:t>
            </a:r>
            <a:r>
              <a:rPr lang="en-US" altLang="zh-CN" sz="2000" dirty="0">
                <a:solidFill>
                  <a:srgbClr val="0000FF"/>
                </a:solidFill>
                <a:latin typeface="LMMono9-Regular-Identity-H"/>
              </a:rPr>
              <a:t>int </a:t>
            </a:r>
            <a:r>
              <a:rPr lang="en-US" altLang="zh-CN" sz="2000" dirty="0">
                <a:solidFill>
                  <a:srgbClr val="000000"/>
                </a:solidFill>
                <a:latin typeface="LMMono9-Regular-Identity-H"/>
              </a:rPr>
              <a:t>b) {</a:t>
            </a:r>
            <a:br>
              <a:rPr lang="en-US" altLang="zh-CN" sz="2000" dirty="0">
                <a:solidFill>
                  <a:srgbClr val="000000"/>
                </a:solidFill>
                <a:latin typeface="LMMono9-Regular-Identity-H"/>
              </a:rPr>
            </a:br>
            <a:r>
              <a:rPr lang="en-US" altLang="zh-CN" sz="2000" dirty="0">
                <a:solidFill>
                  <a:srgbClr val="000000"/>
                </a:solidFill>
                <a:latin typeface="LMMono9-Regular-Identity-H"/>
              </a:rPr>
              <a:t>       </a:t>
            </a:r>
            <a:r>
              <a:rPr lang="en-US" altLang="zh-CN" sz="2000" dirty="0">
                <a:solidFill>
                  <a:srgbClr val="0000FF"/>
                </a:solidFill>
                <a:latin typeface="LMMono9-Regular-Identity-H"/>
              </a:rPr>
              <a:t>return </a:t>
            </a:r>
            <a:r>
              <a:rPr lang="en-US" altLang="zh-CN" sz="2000" dirty="0">
                <a:solidFill>
                  <a:srgbClr val="000000"/>
                </a:solidFill>
                <a:latin typeface="LMMono9-Regular-Identity-H"/>
              </a:rPr>
              <a:t>c=a &gt; b ? a : b;</a:t>
            </a:r>
            <a:br>
              <a:rPr lang="en-US" altLang="zh-CN" sz="2000" dirty="0">
                <a:solidFill>
                  <a:srgbClr val="000000"/>
                </a:solidFill>
                <a:latin typeface="LMMono9-Regular-Identity-H"/>
              </a:rPr>
            </a:br>
            <a:r>
              <a:rPr lang="en-US" altLang="zh-CN" sz="2000" dirty="0">
                <a:solidFill>
                  <a:srgbClr val="000000"/>
                </a:solidFill>
                <a:latin typeface="LMMono9-Regular-Identity-H"/>
              </a:rPr>
              <a:t>}</a:t>
            </a:r>
            <a:r>
              <a:rPr lang="en-US" altLang="zh-CN" sz="2000" dirty="0"/>
              <a:t> </a:t>
            </a:r>
            <a:br>
              <a:rPr lang="en-US" altLang="zh-CN" dirty="0"/>
            </a:br>
            <a:endParaRPr lang="zh-CN" altLang="en-US" dirty="0"/>
          </a:p>
        </p:txBody>
      </p:sp>
      <p:sp>
        <p:nvSpPr>
          <p:cNvPr id="6" name="文本框 5"/>
          <p:cNvSpPr txBox="1"/>
          <p:nvPr/>
        </p:nvSpPr>
        <p:spPr>
          <a:xfrm>
            <a:off x="200872" y="2689090"/>
            <a:ext cx="4179477" cy="400110"/>
          </a:xfrm>
          <a:prstGeom prst="rect">
            <a:avLst/>
          </a:prstGeom>
          <a:noFill/>
          <a:ln>
            <a:solidFill>
              <a:srgbClr val="FF0000"/>
            </a:solidFill>
          </a:ln>
        </p:spPr>
        <p:txBody>
          <a:bodyPr wrap="none" rtlCol="0">
            <a:spAutoFit/>
          </a:bodyPr>
          <a:lstStyle/>
          <a:p>
            <a:r>
              <a:rPr lang="en-US" altLang="zh-CN" sz="2000" dirty="0">
                <a:solidFill>
                  <a:srgbClr val="0000FF"/>
                </a:solidFill>
                <a:latin typeface="LMMono9-Regular-Identity-H"/>
              </a:rPr>
              <a:t>int  </a:t>
            </a:r>
            <a:r>
              <a:rPr lang="en-US" altLang="zh-CN" sz="2000" dirty="0">
                <a:solidFill>
                  <a:srgbClr val="000000"/>
                </a:solidFill>
                <a:latin typeface="LMMono9-Regular-Identity-H"/>
              </a:rPr>
              <a:t>maximum(</a:t>
            </a:r>
            <a:r>
              <a:rPr lang="en-US" altLang="zh-CN" sz="2000" dirty="0">
                <a:solidFill>
                  <a:srgbClr val="0000FF"/>
                </a:solidFill>
                <a:latin typeface="LMMono9-Regular-Identity-H"/>
              </a:rPr>
              <a:t>int </a:t>
            </a:r>
            <a:r>
              <a:rPr lang="en-US" altLang="zh-CN" sz="2000" dirty="0">
                <a:solidFill>
                  <a:srgbClr val="000000"/>
                </a:solidFill>
                <a:latin typeface="LMMono9-Regular-Identity-H"/>
              </a:rPr>
              <a:t>a, </a:t>
            </a:r>
            <a:r>
              <a:rPr lang="en-US" altLang="zh-CN" sz="2000" dirty="0">
                <a:solidFill>
                  <a:srgbClr val="0000FF"/>
                </a:solidFill>
                <a:latin typeface="LMMono9-Regular-Identity-H"/>
              </a:rPr>
              <a:t>int </a:t>
            </a:r>
            <a:r>
              <a:rPr lang="en-US" altLang="zh-CN" sz="2000" dirty="0">
                <a:solidFill>
                  <a:srgbClr val="000000"/>
                </a:solidFill>
                <a:latin typeface="LMMono9-Regular-Identity-H"/>
              </a:rPr>
              <a:t>b); </a:t>
            </a:r>
            <a:r>
              <a:rPr lang="en-US" altLang="zh-CN" sz="2000" dirty="0">
                <a:solidFill>
                  <a:srgbClr val="008000"/>
                </a:solidFill>
                <a:latin typeface="LMMono9-Regular-Identity-H"/>
              </a:rPr>
              <a:t>//</a:t>
            </a:r>
            <a:r>
              <a:rPr lang="zh-CN" altLang="en-US" sz="2000" dirty="0">
                <a:solidFill>
                  <a:srgbClr val="008000"/>
                </a:solidFill>
                <a:latin typeface="仿宋" panose="02010609060101010101" pitchFamily="49" charset="-122"/>
                <a:ea typeface="仿宋" panose="02010609060101010101" pitchFamily="49" charset="-122"/>
              </a:rPr>
              <a:t>函数声明</a:t>
            </a:r>
            <a:endParaRPr lang="en-US" sz="2000" dirty="0"/>
          </a:p>
        </p:txBody>
      </p:sp>
      <p:grpSp>
        <p:nvGrpSpPr>
          <p:cNvPr id="17" name="组合 16"/>
          <p:cNvGrpSpPr/>
          <p:nvPr/>
        </p:nvGrpSpPr>
        <p:grpSpPr>
          <a:xfrm>
            <a:off x="5090895" y="4906020"/>
            <a:ext cx="3424455" cy="1506547"/>
            <a:chOff x="219974" y="2044323"/>
            <a:chExt cx="3424455" cy="1506547"/>
          </a:xfrm>
        </p:grpSpPr>
        <p:sp>
          <p:nvSpPr>
            <p:cNvPr id="18" name="矩形: 圆顶角 17"/>
            <p:cNvSpPr/>
            <p:nvPr/>
          </p:nvSpPr>
          <p:spPr>
            <a:xfrm>
              <a:off x="219974" y="2044323"/>
              <a:ext cx="3424453"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函数声明的示例</a:t>
              </a:r>
              <a:endParaRPr lang="zh-CN" altLang="en-US" sz="2400" dirty="0"/>
            </a:p>
          </p:txBody>
        </p:sp>
        <p:sp>
          <p:nvSpPr>
            <p:cNvPr id="21" name="矩形: 圆角 17"/>
            <p:cNvSpPr/>
            <p:nvPr/>
          </p:nvSpPr>
          <p:spPr>
            <a:xfrm>
              <a:off x="219975" y="2584323"/>
              <a:ext cx="3424454"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maximum(</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maximum(</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t> </a:t>
              </a:r>
              <a:endParaRPr lang="en-US" altLang="zh-CN" sz="2000" dirty="0">
                <a:solidFill>
                  <a:srgbClr val="000000"/>
                </a:solidFill>
                <a:latin typeface="Consolas" panose="020B0609020204030204" pitchFamily="49" charset="0"/>
              </a:endParaRPr>
            </a:p>
          </p:txBody>
        </p:sp>
      </p:grpSp>
      <p:grpSp>
        <p:nvGrpSpPr>
          <p:cNvPr id="22" name="组合 21"/>
          <p:cNvGrpSpPr/>
          <p:nvPr/>
        </p:nvGrpSpPr>
        <p:grpSpPr>
          <a:xfrm>
            <a:off x="5090895" y="2532546"/>
            <a:ext cx="3424454" cy="1995374"/>
            <a:chOff x="219974" y="2044323"/>
            <a:chExt cx="3424454" cy="1995374"/>
          </a:xfrm>
        </p:grpSpPr>
        <p:sp>
          <p:nvSpPr>
            <p:cNvPr id="23" name="矩形: 圆顶角 22"/>
            <p:cNvSpPr/>
            <p:nvPr/>
          </p:nvSpPr>
          <p:spPr>
            <a:xfrm>
              <a:off x="219974" y="2044323"/>
              <a:ext cx="3424454"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函数声明（函数原型）</a:t>
              </a:r>
              <a:endParaRPr lang="zh-CN" altLang="en-US" sz="2400" dirty="0"/>
            </a:p>
          </p:txBody>
        </p:sp>
        <p:sp>
          <p:nvSpPr>
            <p:cNvPr id="24" name="矩形: 圆角 17"/>
            <p:cNvSpPr/>
            <p:nvPr/>
          </p:nvSpPr>
          <p:spPr>
            <a:xfrm>
              <a:off x="219974" y="2612832"/>
              <a:ext cx="3424454" cy="14268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返回值类型</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名字</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形参列表</a:t>
              </a:r>
              <a:r>
                <a:rPr lang="zh-CN" altLang="en-US" sz="2000" dirty="0"/>
                <a:t> </a:t>
              </a:r>
              <a:endParaRPr lang="zh-CN" altLang="en-US" sz="2000" dirty="0">
                <a:solidFill>
                  <a:srgbClr val="000000"/>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1" y="155276"/>
            <a:ext cx="6232351" cy="584775"/>
          </a:xfrm>
          <a:prstGeom prst="rect">
            <a:avLst/>
          </a:prstGeom>
          <a:noFill/>
        </p:spPr>
        <p:txBody>
          <a:bodyPr wrap="square" rtlCol="0">
            <a:spAutoFit/>
          </a:bodyPr>
          <a:lstStyle/>
          <a:p>
            <a:r>
              <a:rPr lang="en-US" altLang="zh-CN" sz="3200" dirty="0">
                <a:solidFill>
                  <a:schemeClr val="bg1"/>
                </a:solidFill>
              </a:rPr>
              <a:t>5.2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存储周期</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11" name="组合 10"/>
          <p:cNvGrpSpPr/>
          <p:nvPr/>
        </p:nvGrpSpPr>
        <p:grpSpPr>
          <a:xfrm>
            <a:off x="219974" y="1124348"/>
            <a:ext cx="8704052" cy="1072045"/>
            <a:chOff x="219974" y="2044323"/>
            <a:chExt cx="8704052" cy="1072045"/>
          </a:xfrm>
        </p:grpSpPr>
        <p:sp>
          <p:nvSpPr>
            <p:cNvPr id="13" name="矩形: 圆顶角 12"/>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对象的生命期和作用域</a:t>
              </a:r>
              <a:endParaRPr lang="zh-CN" altLang="en-US" sz="2400" dirty="0"/>
            </a:p>
          </p:txBody>
        </p:sp>
        <p:sp>
          <p:nvSpPr>
            <p:cNvPr id="15" name="矩形: 圆角 17"/>
            <p:cNvSpPr/>
            <p:nvPr/>
          </p:nvSpPr>
          <p:spPr>
            <a:xfrm>
              <a:off x="219974" y="2612832"/>
              <a:ext cx="8704052" cy="5035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一个对象的生命期取决于其</a:t>
              </a:r>
              <a:r>
                <a:rPr lang="zh-CN" altLang="en-US" sz="2000" dirty="0">
                  <a:solidFill>
                    <a:srgbClr val="FF0000"/>
                  </a:solidFill>
                  <a:latin typeface="MicrosoftYaHei"/>
                </a:rPr>
                <a:t>存储周期</a:t>
              </a:r>
              <a:r>
                <a:rPr lang="zh-CN" altLang="en-US" sz="2000" dirty="0">
                  <a:solidFill>
                    <a:srgbClr val="000000"/>
                  </a:solidFill>
                  <a:latin typeface="MicrosoftYaHei"/>
                </a:rPr>
                <a:t>类型，可访问性取决于</a:t>
              </a:r>
              <a:r>
                <a:rPr lang="zh-CN" altLang="en-US" sz="2000" dirty="0">
                  <a:solidFill>
                    <a:srgbClr val="FF0000"/>
                  </a:solidFill>
                  <a:latin typeface="MicrosoftYaHei"/>
                </a:rPr>
                <a:t>作用域</a:t>
              </a:r>
              <a:r>
                <a:rPr lang="zh-CN" altLang="en-US" sz="2000" dirty="0">
                  <a:solidFill>
                    <a:srgbClr val="000000"/>
                  </a:solidFill>
                  <a:latin typeface="MicrosoftYaHei"/>
                </a:rPr>
                <a:t>和</a:t>
              </a:r>
              <a:r>
                <a:rPr lang="zh-CN" altLang="en-US" sz="2000" dirty="0">
                  <a:solidFill>
                    <a:srgbClr val="FF0000"/>
                  </a:solidFill>
                  <a:latin typeface="MicrosoftYaHei"/>
                </a:rPr>
                <a:t>链接性</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16" name="组合 15"/>
          <p:cNvGrpSpPr/>
          <p:nvPr/>
        </p:nvGrpSpPr>
        <p:grpSpPr>
          <a:xfrm>
            <a:off x="219974" y="2495268"/>
            <a:ext cx="8704052" cy="1073391"/>
            <a:chOff x="219974" y="2044323"/>
            <a:chExt cx="8704052" cy="1073391"/>
          </a:xfrm>
        </p:grpSpPr>
        <p:sp>
          <p:nvSpPr>
            <p:cNvPr id="17" name="矩形: 圆顶角 16"/>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存储周期</a:t>
              </a:r>
              <a:endParaRPr lang="zh-CN" altLang="en-US" sz="2400" dirty="0"/>
            </a:p>
          </p:txBody>
        </p:sp>
        <p:sp>
          <p:nvSpPr>
            <p:cNvPr id="18" name="矩形: 圆角 17"/>
            <p:cNvSpPr/>
            <p:nvPr/>
          </p:nvSpPr>
          <p:spPr>
            <a:xfrm>
              <a:off x="219974" y="2612832"/>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存储周期（</a:t>
              </a:r>
              <a:r>
                <a:rPr lang="en-US" altLang="zh-CN" sz="2000" dirty="0">
                  <a:solidFill>
                    <a:srgbClr val="000000"/>
                  </a:solidFill>
                  <a:latin typeface="LMSans10-Regular-Identity-H"/>
                </a:rPr>
                <a:t>storage duration</a:t>
              </a:r>
              <a:r>
                <a:rPr lang="zh-CN" altLang="en-US" sz="2000" dirty="0">
                  <a:solidFill>
                    <a:srgbClr val="000000"/>
                  </a:solidFill>
                  <a:latin typeface="MicrosoftYaHei"/>
                </a:rPr>
                <a:t>）表明了对象可以在内存里面存在的时间</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21" name="组合 20"/>
          <p:cNvGrpSpPr/>
          <p:nvPr/>
        </p:nvGrpSpPr>
        <p:grpSpPr>
          <a:xfrm>
            <a:off x="219974" y="3925344"/>
            <a:ext cx="8704052" cy="2458385"/>
            <a:chOff x="219974" y="2044323"/>
            <a:chExt cx="8704052" cy="2458385"/>
          </a:xfrm>
        </p:grpSpPr>
        <p:sp>
          <p:nvSpPr>
            <p:cNvPr id="22" name="矩形: 圆顶角 21"/>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C++ </a:t>
              </a:r>
              <a:r>
                <a:rPr lang="zh-CN" altLang="en-US" sz="2400" dirty="0"/>
                <a:t>支持四种类型的存储周期</a:t>
              </a:r>
              <a:endParaRPr lang="zh-CN" altLang="en-US" sz="2400" dirty="0"/>
            </a:p>
          </p:txBody>
        </p:sp>
        <p:sp>
          <p:nvSpPr>
            <p:cNvPr id="23" name="矩形: 圆角 17"/>
            <p:cNvSpPr/>
            <p:nvPr/>
          </p:nvSpPr>
          <p:spPr>
            <a:xfrm>
              <a:off x="219974" y="2612832"/>
              <a:ext cx="8704052"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自动存储周期（</a:t>
              </a:r>
              <a:r>
                <a:rPr lang="en-US" altLang="zh-CN" sz="2000" dirty="0">
                  <a:solidFill>
                    <a:srgbClr val="000000"/>
                  </a:solidFill>
                  <a:latin typeface="LMSans10-Regular-Identity-H"/>
                </a:rPr>
                <a:t>automatic storage duration</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静态存储周期（</a:t>
              </a:r>
              <a:r>
                <a:rPr lang="en-US" altLang="zh-CN" sz="2000" dirty="0">
                  <a:solidFill>
                    <a:srgbClr val="000000"/>
                  </a:solidFill>
                  <a:latin typeface="LMSans10-Regular-Identity-H"/>
                </a:rPr>
                <a:t>static storage duration</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动态存储周期（</a:t>
              </a:r>
              <a:r>
                <a:rPr lang="en-US" altLang="zh-CN" sz="2000" dirty="0">
                  <a:solidFill>
                    <a:srgbClr val="000000"/>
                  </a:solidFill>
                  <a:latin typeface="LMSans10-Regular-Identity-H"/>
                </a:rPr>
                <a:t>dynamic storage duration</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线程存储周期（</a:t>
              </a:r>
              <a:r>
                <a:rPr lang="en-US" altLang="zh-CN" sz="2000" dirty="0">
                  <a:solidFill>
                    <a:srgbClr val="000000"/>
                  </a:solidFill>
                  <a:latin typeface="LMSans10-Regular-Identity-H"/>
                </a:rPr>
                <a:t>thread storage duration</a:t>
              </a:r>
              <a:r>
                <a:rPr lang="zh-CN" altLang="en-US" sz="2000" dirty="0">
                  <a:solidFill>
                    <a:srgbClr val="000000"/>
                  </a:solidFill>
                  <a:latin typeface="MicrosoftYaHei"/>
                </a:rPr>
                <a:t>）。</a:t>
              </a:r>
              <a:r>
                <a:rPr lang="en-US" altLang="zh-CN" sz="2000" dirty="0"/>
                <a:t> </a:t>
              </a:r>
              <a:endParaRPr lang="zh-CN" altLang="en-US" sz="2000" dirty="0">
                <a:solidFill>
                  <a:srgbClr val="000000"/>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375998" cy="584775"/>
          </a:xfrm>
          <a:prstGeom prst="rect">
            <a:avLst/>
          </a:prstGeom>
          <a:noFill/>
        </p:spPr>
        <p:txBody>
          <a:bodyPr wrap="square" rtlCol="0">
            <a:spAutoFit/>
          </a:bodyPr>
          <a:lstStyle/>
          <a:p>
            <a:r>
              <a:rPr lang="en-US" altLang="zh-CN" sz="3200" dirty="0">
                <a:solidFill>
                  <a:schemeClr val="bg1"/>
                </a:solidFill>
              </a:rPr>
              <a:t>5.2.1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存储周期</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11" name="组合 10"/>
          <p:cNvGrpSpPr/>
          <p:nvPr/>
        </p:nvGrpSpPr>
        <p:grpSpPr>
          <a:xfrm>
            <a:off x="219974" y="938933"/>
            <a:ext cx="8704052" cy="1363973"/>
            <a:chOff x="219974" y="2044323"/>
            <a:chExt cx="8704052" cy="1363973"/>
          </a:xfrm>
        </p:grpSpPr>
        <p:sp>
          <p:nvSpPr>
            <p:cNvPr id="13" name="矩形: 圆顶角 12"/>
            <p:cNvSpPr/>
            <p:nvPr/>
          </p:nvSpPr>
          <p:spPr>
            <a:xfrm>
              <a:off x="219974" y="2044323"/>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自动存储周期</a:t>
              </a:r>
              <a:endParaRPr lang="zh-CN" altLang="en-US" sz="2400" dirty="0"/>
            </a:p>
          </p:txBody>
        </p:sp>
        <p:sp>
          <p:nvSpPr>
            <p:cNvPr id="15" name="矩形: 圆角 17"/>
            <p:cNvSpPr/>
            <p:nvPr/>
          </p:nvSpPr>
          <p:spPr>
            <a:xfrm>
              <a:off x="219974" y="2489262"/>
              <a:ext cx="8704052" cy="91903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定义在函数体或语句块内部的对象（包括函数的形参）。在程序执行到其定义的位置时创建，离开其作用域时被释放，在</a:t>
              </a:r>
              <a:r>
                <a:rPr lang="zh-CN" altLang="en-US" dirty="0">
                  <a:solidFill>
                    <a:srgbClr val="FF0000"/>
                  </a:solidFill>
                  <a:latin typeface="MicrosoftYaHei"/>
                </a:rPr>
                <a:t>栈</a:t>
              </a:r>
              <a:r>
                <a:rPr lang="zh-CN" altLang="en-US" dirty="0">
                  <a:solidFill>
                    <a:srgbClr val="000000"/>
                  </a:solidFill>
                  <a:latin typeface="MicrosoftYaHei"/>
                </a:rPr>
                <a:t>（</a:t>
              </a:r>
              <a:r>
                <a:rPr lang="en-US" altLang="zh-CN" dirty="0">
                  <a:solidFill>
                    <a:srgbClr val="000000"/>
                  </a:solidFill>
                  <a:latin typeface="LMSans10-Regular-Identity-H"/>
                </a:rPr>
                <a:t>stack</a:t>
              </a:r>
              <a:r>
                <a:rPr lang="zh-CN" altLang="en-US" dirty="0">
                  <a:solidFill>
                    <a:srgbClr val="000000"/>
                  </a:solidFill>
                  <a:latin typeface="MicrosoftYaHei"/>
                </a:rPr>
                <a:t>）区分配存储空间</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16" name="组合 15"/>
          <p:cNvGrpSpPr/>
          <p:nvPr/>
        </p:nvGrpSpPr>
        <p:grpSpPr>
          <a:xfrm>
            <a:off x="219974" y="2375113"/>
            <a:ext cx="8704052" cy="1393689"/>
            <a:chOff x="219974" y="2143179"/>
            <a:chExt cx="8704052" cy="1393689"/>
          </a:xfrm>
        </p:grpSpPr>
        <p:sp>
          <p:nvSpPr>
            <p:cNvPr id="17" name="矩形: 圆顶角 16"/>
            <p:cNvSpPr/>
            <p:nvPr/>
          </p:nvSpPr>
          <p:spPr>
            <a:xfrm>
              <a:off x="219974" y="2143179"/>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静态存储周期</a:t>
              </a:r>
              <a:endParaRPr lang="zh-CN" altLang="en-US" sz="2400" dirty="0"/>
            </a:p>
          </p:txBody>
        </p:sp>
        <p:sp>
          <p:nvSpPr>
            <p:cNvPr id="18" name="矩形: 圆角 17"/>
            <p:cNvSpPr/>
            <p:nvPr/>
          </p:nvSpPr>
          <p:spPr>
            <a:xfrm>
              <a:off x="219974" y="2612832"/>
              <a:ext cx="8704052" cy="9240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定义在函数外面或使用 </a:t>
              </a:r>
              <a:r>
                <a:rPr lang="en-US" altLang="zh-CN" sz="2000" dirty="0">
                  <a:solidFill>
                    <a:srgbClr val="0000FF"/>
                  </a:solidFill>
                  <a:latin typeface="LMSans10-Regular-Identity-H"/>
                </a:rPr>
                <a:t>static </a:t>
              </a:r>
              <a:r>
                <a:rPr lang="zh-CN" altLang="en-US" dirty="0">
                  <a:solidFill>
                    <a:srgbClr val="000000"/>
                  </a:solidFill>
                  <a:latin typeface="MicrosoftYaHei"/>
                </a:rPr>
                <a:t>关键字声明的对象具有静态存储周期，即在程序运行期间，始终存在，直到程序结束，在</a:t>
              </a:r>
              <a:r>
                <a:rPr lang="zh-CN" altLang="en-US" dirty="0">
                  <a:solidFill>
                    <a:srgbClr val="FF0000"/>
                  </a:solidFill>
                  <a:latin typeface="MicrosoftYaHei"/>
                </a:rPr>
                <a:t>全局数据区</a:t>
              </a:r>
              <a:r>
                <a:rPr lang="zh-CN" altLang="en-US" dirty="0">
                  <a:solidFill>
                    <a:srgbClr val="000000"/>
                  </a:solidFill>
                  <a:latin typeface="MicrosoftYaHei"/>
                </a:rPr>
                <a:t>分配存储空间</a:t>
              </a:r>
              <a:r>
                <a:rPr lang="zh-CN" altLang="en-US" dirty="0"/>
                <a:t> </a:t>
              </a:r>
              <a:endParaRPr lang="zh-CN" altLang="en-US" dirty="0">
                <a:solidFill>
                  <a:srgbClr val="000000"/>
                </a:solidFill>
                <a:latin typeface="Consolas" panose="020B0609020204030204" pitchFamily="49" charset="0"/>
              </a:endParaRPr>
            </a:p>
          </p:txBody>
        </p:sp>
      </p:grpSp>
      <p:grpSp>
        <p:nvGrpSpPr>
          <p:cNvPr id="21" name="组合 20"/>
          <p:cNvGrpSpPr/>
          <p:nvPr/>
        </p:nvGrpSpPr>
        <p:grpSpPr>
          <a:xfrm>
            <a:off x="219974" y="3844780"/>
            <a:ext cx="8704052" cy="1436200"/>
            <a:chOff x="219974" y="2143179"/>
            <a:chExt cx="8704052" cy="1436200"/>
          </a:xfrm>
        </p:grpSpPr>
        <p:sp>
          <p:nvSpPr>
            <p:cNvPr id="22" name="矩形: 圆顶角 21"/>
            <p:cNvSpPr/>
            <p:nvPr/>
          </p:nvSpPr>
          <p:spPr>
            <a:xfrm>
              <a:off x="219974" y="2143179"/>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动态存储周期</a:t>
              </a:r>
              <a:endParaRPr lang="zh-CN" altLang="en-US" sz="2400" dirty="0"/>
            </a:p>
          </p:txBody>
        </p:sp>
        <p:sp>
          <p:nvSpPr>
            <p:cNvPr id="23" name="矩形: 圆角 17"/>
            <p:cNvSpPr/>
            <p:nvPr/>
          </p:nvSpPr>
          <p:spPr>
            <a:xfrm>
              <a:off x="219974" y="2612832"/>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利用运算符 </a:t>
              </a:r>
              <a:r>
                <a:rPr lang="en-US" altLang="zh-CN" sz="2000" dirty="0">
                  <a:solidFill>
                    <a:srgbClr val="0000FF"/>
                  </a:solidFill>
                  <a:latin typeface="LMSans10-Regular-Identity-H"/>
                </a:rPr>
                <a:t>new</a:t>
              </a:r>
              <a:r>
                <a:rPr lang="en-US" altLang="zh-CN" dirty="0">
                  <a:solidFill>
                    <a:srgbClr val="0000FF"/>
                  </a:solidFill>
                  <a:latin typeface="LMSans10-Regular-Identity-H"/>
                </a:rPr>
                <a:t> </a:t>
              </a:r>
              <a:r>
                <a:rPr lang="zh-CN" altLang="en-US" dirty="0">
                  <a:solidFill>
                    <a:srgbClr val="000000"/>
                  </a:solidFill>
                  <a:latin typeface="MicrosoftYaHei"/>
                </a:rPr>
                <a:t>生成的对象具有动态存储周期，可利用运算符 </a:t>
              </a:r>
              <a:r>
                <a:rPr lang="en-US" altLang="zh-CN" sz="2000" dirty="0">
                  <a:solidFill>
                    <a:srgbClr val="0000FF"/>
                  </a:solidFill>
                  <a:latin typeface="LMSans10-Regular-Identity-H"/>
                </a:rPr>
                <a:t>delete</a:t>
              </a:r>
              <a:r>
                <a:rPr lang="en-US" altLang="zh-CN" dirty="0">
                  <a:solidFill>
                    <a:srgbClr val="0000FF"/>
                  </a:solidFill>
                  <a:latin typeface="LMSans10-Regular-Identity-H"/>
                </a:rPr>
                <a:t> </a:t>
              </a:r>
              <a:r>
                <a:rPr lang="zh-CN" altLang="en-US" dirty="0">
                  <a:solidFill>
                    <a:srgbClr val="000000"/>
                  </a:solidFill>
                  <a:latin typeface="MicrosoftYaHei"/>
                </a:rPr>
                <a:t>释放其内存空间，存储周期从 </a:t>
              </a:r>
              <a:r>
                <a:rPr lang="en-US" altLang="zh-CN" sz="2000" dirty="0">
                  <a:solidFill>
                    <a:srgbClr val="0000FF"/>
                  </a:solidFill>
                  <a:latin typeface="LMSans10-Regular-Identity-H"/>
                </a:rPr>
                <a:t>new </a:t>
              </a:r>
              <a:r>
                <a:rPr lang="zh-CN" altLang="en-US" dirty="0">
                  <a:solidFill>
                    <a:srgbClr val="000000"/>
                  </a:solidFill>
                  <a:latin typeface="MicrosoftYaHei"/>
                </a:rPr>
                <a:t>操作开始，到 </a:t>
              </a:r>
              <a:r>
                <a:rPr lang="en-US" altLang="zh-CN" dirty="0">
                  <a:solidFill>
                    <a:srgbClr val="0000FF"/>
                  </a:solidFill>
                  <a:latin typeface="LMSans10-Regular-Identity-H"/>
                </a:rPr>
                <a:t>delete</a:t>
              </a:r>
              <a:r>
                <a:rPr lang="en-US" altLang="zh-CN" sz="2000" dirty="0">
                  <a:solidFill>
                    <a:srgbClr val="0000FF"/>
                  </a:solidFill>
                  <a:latin typeface="LMSans10-Regular-Identity-H"/>
                </a:rPr>
                <a:t> </a:t>
              </a:r>
              <a:r>
                <a:rPr lang="zh-CN" altLang="en-US" dirty="0">
                  <a:solidFill>
                    <a:srgbClr val="000000"/>
                  </a:solidFill>
                  <a:latin typeface="MicrosoftYaHei"/>
                </a:rPr>
                <a:t>操作结束，在</a:t>
              </a:r>
              <a:r>
                <a:rPr lang="zh-CN" altLang="en-US" sz="2000" dirty="0">
                  <a:solidFill>
                    <a:srgbClr val="FF0000"/>
                  </a:solidFill>
                  <a:latin typeface="MicrosoftYaHei"/>
                </a:rPr>
                <a:t>堆</a:t>
              </a:r>
              <a:r>
                <a:rPr lang="zh-CN" altLang="en-US" sz="2000" dirty="0">
                  <a:solidFill>
                    <a:srgbClr val="000000"/>
                  </a:solidFill>
                  <a:latin typeface="MicrosoftYaHei"/>
                </a:rPr>
                <a:t>（</a:t>
              </a:r>
              <a:r>
                <a:rPr lang="en-US" altLang="zh-CN" sz="2000" dirty="0">
                  <a:solidFill>
                    <a:srgbClr val="000000"/>
                  </a:solidFill>
                  <a:latin typeface="LMSans10-Regular-Identity-H"/>
                </a:rPr>
                <a:t>heap</a:t>
              </a:r>
              <a:r>
                <a:rPr lang="zh-CN" altLang="en-US" sz="2000" dirty="0">
                  <a:solidFill>
                    <a:srgbClr val="000000"/>
                  </a:solidFill>
                  <a:latin typeface="MicrosoftYaHei"/>
                </a:rPr>
                <a:t>）</a:t>
              </a:r>
              <a:r>
                <a:rPr lang="zh-CN" altLang="en-US" dirty="0">
                  <a:solidFill>
                    <a:srgbClr val="000000"/>
                  </a:solidFill>
                  <a:latin typeface="MicrosoftYaHei"/>
                </a:rPr>
                <a:t>区分配存储空间</a:t>
              </a:r>
              <a:r>
                <a:rPr lang="zh-CN" altLang="en-US" dirty="0"/>
                <a:t> </a:t>
              </a:r>
              <a:endParaRPr lang="en-US" altLang="zh-CN" dirty="0">
                <a:solidFill>
                  <a:srgbClr val="000000"/>
                </a:solidFill>
                <a:latin typeface="MicrosoftYaHei"/>
              </a:endParaRPr>
            </a:p>
          </p:txBody>
        </p:sp>
      </p:grpSp>
      <p:grpSp>
        <p:nvGrpSpPr>
          <p:cNvPr id="14" name="组合 13"/>
          <p:cNvGrpSpPr/>
          <p:nvPr/>
        </p:nvGrpSpPr>
        <p:grpSpPr>
          <a:xfrm>
            <a:off x="219974" y="5366305"/>
            <a:ext cx="8704052" cy="1382549"/>
            <a:chOff x="219974" y="2155536"/>
            <a:chExt cx="8704052" cy="1382549"/>
          </a:xfrm>
        </p:grpSpPr>
        <p:sp>
          <p:nvSpPr>
            <p:cNvPr id="19" name="矩形: 圆顶角 18"/>
            <p:cNvSpPr/>
            <p:nvPr/>
          </p:nvSpPr>
          <p:spPr>
            <a:xfrm>
              <a:off x="219974" y="2155536"/>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线程存储周期</a:t>
              </a:r>
              <a:endParaRPr lang="zh-CN" altLang="en-US" sz="2400" dirty="0"/>
            </a:p>
          </p:txBody>
        </p:sp>
        <p:sp>
          <p:nvSpPr>
            <p:cNvPr id="20" name="矩形: 圆角 17"/>
            <p:cNvSpPr/>
            <p:nvPr/>
          </p:nvSpPr>
          <p:spPr>
            <a:xfrm>
              <a:off x="219974" y="2612832"/>
              <a:ext cx="8704052" cy="92525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为了支持并行程序设计</a:t>
              </a:r>
              <a:r>
                <a:rPr lang="zh-CN" altLang="en-US" sz="2000" dirty="0">
                  <a:solidFill>
                    <a:srgbClr val="000000"/>
                  </a:solidFill>
                  <a:latin typeface="MicrosoftYaHei"/>
                </a:rPr>
                <a:t>， </a:t>
              </a:r>
              <a:r>
                <a:rPr lang="en-US" altLang="zh-CN" sz="2000" dirty="0">
                  <a:solidFill>
                    <a:srgbClr val="FF0000"/>
                  </a:solidFill>
                  <a:latin typeface="LMSans10-Regular-Identity-H"/>
                </a:rPr>
                <a:t>C++11 </a:t>
              </a:r>
              <a:r>
                <a:rPr lang="zh-CN" altLang="en-US" dirty="0">
                  <a:solidFill>
                    <a:srgbClr val="000000"/>
                  </a:solidFill>
                  <a:latin typeface="MicrosoftYaHei"/>
                </a:rPr>
                <a:t>引入</a:t>
              </a:r>
              <a:r>
                <a:rPr lang="zh-CN" altLang="en-US" sz="2000" dirty="0">
                  <a:solidFill>
                    <a:srgbClr val="000000"/>
                  </a:solidFill>
                  <a:latin typeface="MicrosoftYaHei"/>
                </a:rPr>
                <a:t>了 </a:t>
              </a:r>
              <a:r>
                <a:rPr lang="en-US" altLang="zh-CN" sz="2000" dirty="0" err="1">
                  <a:solidFill>
                    <a:srgbClr val="0000FF"/>
                  </a:solidFill>
                  <a:latin typeface="LMSans10-Regular-Identity-H"/>
                </a:rPr>
                <a:t>thread_local</a:t>
              </a:r>
              <a:r>
                <a:rPr lang="en-US" altLang="zh-CN" sz="2000" dirty="0">
                  <a:solidFill>
                    <a:srgbClr val="0000FF"/>
                  </a:solidFill>
                  <a:latin typeface="LMSans10-Regular-Identity-H"/>
                </a:rPr>
                <a:t> </a:t>
              </a:r>
              <a:r>
                <a:rPr lang="zh-CN" altLang="en-US" dirty="0">
                  <a:solidFill>
                    <a:srgbClr val="000000"/>
                  </a:solidFill>
                  <a:latin typeface="MicrosoftYaHei"/>
                </a:rPr>
                <a:t>关键字。存储周期在其所</a:t>
              </a:r>
              <a:br>
                <a:rPr lang="zh-CN" altLang="en-US" dirty="0">
                  <a:solidFill>
                    <a:srgbClr val="000000"/>
                  </a:solidFill>
                  <a:latin typeface="MicrosoftYaHei"/>
                </a:rPr>
              </a:br>
              <a:r>
                <a:rPr lang="zh-CN" altLang="en-US" dirty="0">
                  <a:solidFill>
                    <a:srgbClr val="000000"/>
                  </a:solidFill>
                  <a:latin typeface="MicrosoftYaHei"/>
                </a:rPr>
                <a:t>在的线程创建时开始，线程结束时结束</a:t>
              </a:r>
              <a:r>
                <a:rPr lang="zh-CN" altLang="en-US" dirty="0"/>
                <a:t> </a:t>
              </a:r>
              <a:endParaRPr lang="en-US" altLang="zh-CN" dirty="0">
                <a:solidFill>
                  <a:srgbClr val="000000"/>
                </a:solidFill>
                <a:latin typeface="Microsoft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1" y="155276"/>
            <a:ext cx="6664837" cy="584775"/>
          </a:xfrm>
          <a:prstGeom prst="rect">
            <a:avLst/>
          </a:prstGeom>
          <a:noFill/>
        </p:spPr>
        <p:txBody>
          <a:bodyPr wrap="square" rtlCol="0">
            <a:spAutoFit/>
          </a:bodyPr>
          <a:lstStyle/>
          <a:p>
            <a:r>
              <a:rPr lang="en-US" altLang="zh-CN" sz="3200" dirty="0">
                <a:solidFill>
                  <a:schemeClr val="bg1"/>
                </a:solidFill>
              </a:rPr>
              <a:t>5.2.2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局部对象</a:t>
            </a:r>
            <a:endParaRPr lang="zh-CN" altLang="en-US" sz="3200" dirty="0">
              <a:solidFill>
                <a:schemeClr val="bg1"/>
              </a:solidFill>
            </a:endParaRPr>
          </a:p>
        </p:txBody>
      </p:sp>
      <p:sp>
        <p:nvSpPr>
          <p:cNvPr id="12" name="矩形 11"/>
          <p:cNvSpPr/>
          <p:nvPr/>
        </p:nvSpPr>
        <p:spPr>
          <a:xfrm>
            <a:off x="338343" y="2395633"/>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24" name="组合 23"/>
          <p:cNvGrpSpPr/>
          <p:nvPr/>
        </p:nvGrpSpPr>
        <p:grpSpPr>
          <a:xfrm>
            <a:off x="138151" y="3939591"/>
            <a:ext cx="8708047" cy="2377756"/>
            <a:chOff x="148413" y="3025518"/>
            <a:chExt cx="8708047" cy="2377756"/>
          </a:xfrm>
        </p:grpSpPr>
        <p:sp>
          <p:nvSpPr>
            <p:cNvPr id="25" name="矩形: 圆顶角 24"/>
            <p:cNvSpPr/>
            <p:nvPr/>
          </p:nvSpPr>
          <p:spPr>
            <a:xfrm>
              <a:off x="148413" y="3025518"/>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bg1"/>
                </a:solidFill>
              </a:endParaRPr>
            </a:p>
            <a:p>
              <a:r>
                <a:rPr lang="zh-CN" altLang="en-US" sz="2000" dirty="0">
                  <a:solidFill>
                    <a:schemeClr val="bg1"/>
                  </a:solidFill>
                </a:rPr>
                <a:t>局部对象（</a:t>
              </a:r>
              <a:r>
                <a:rPr lang="en-US" altLang="zh-CN" sz="2000" dirty="0">
                  <a:solidFill>
                    <a:schemeClr val="bg1"/>
                  </a:solidFill>
                </a:rPr>
                <a:t>local object</a:t>
              </a:r>
              <a:r>
                <a:rPr lang="zh-CN" altLang="en-US" sz="2000" dirty="0">
                  <a:solidFill>
                    <a:schemeClr val="bg1"/>
                  </a:solidFill>
                </a:rPr>
                <a:t>）</a:t>
              </a:r>
              <a:r>
                <a:rPr lang="zh-CN" altLang="en-US" sz="2000" dirty="0">
                  <a:solidFill>
                    <a:schemeClr val="bg1"/>
                  </a:solidFill>
                  <a:latin typeface="MicrosoftYaHei"/>
                </a:rPr>
                <a:t>在</a:t>
              </a:r>
              <a:r>
                <a:rPr lang="zh-CN" altLang="en-US" sz="2000" dirty="0">
                  <a:solidFill>
                    <a:srgbClr val="FF99FF"/>
                  </a:solidFill>
                  <a:latin typeface="MicrosoftYaHei"/>
                </a:rPr>
                <a:t>函数内部</a:t>
              </a:r>
              <a:r>
                <a:rPr lang="zh-CN" altLang="en-US" sz="2000" dirty="0">
                  <a:solidFill>
                    <a:schemeClr val="bg1"/>
                  </a:solidFill>
                  <a:latin typeface="MicrosoftYaHei"/>
                </a:rPr>
                <a:t>定义的对象，包括函数的形参。</a:t>
              </a:r>
              <a:endParaRPr lang="en-US" altLang="zh-CN" sz="2000" dirty="0">
                <a:solidFill>
                  <a:schemeClr val="bg1"/>
                </a:solidFill>
                <a:latin typeface="MicrosoftYaHei"/>
              </a:endParaRPr>
            </a:p>
            <a:p>
              <a:endParaRPr lang="zh-CN" altLang="en-US" sz="2400" dirty="0"/>
            </a:p>
          </p:txBody>
        </p:sp>
        <p:sp>
          <p:nvSpPr>
            <p:cNvPr id="26" name="矩形: 圆角 17"/>
            <p:cNvSpPr/>
            <p:nvPr/>
          </p:nvSpPr>
          <p:spPr>
            <a:xfrm>
              <a:off x="152408" y="3513718"/>
              <a:ext cx="8704052" cy="188955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仅在相应的语句块内部可见；</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屏蔽外层作用域中的同名对象；</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生命期取决于存储类型</a:t>
              </a:r>
              <a:r>
                <a:rPr lang="zh-CN" altLang="en-US" sz="2000" dirty="0"/>
                <a:t> </a:t>
              </a:r>
              <a:endParaRPr lang="en-US" altLang="zh-CN" sz="2000" dirty="0"/>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FF0000"/>
                  </a:solidFill>
                  <a:latin typeface="Consolas" panose="020B0609020204030204" pitchFamily="49" charset="0"/>
                </a:rPr>
                <a:t>局部自动对象</a:t>
              </a:r>
              <a:r>
                <a:rPr lang="zh-CN" altLang="en-US" sz="2000" dirty="0">
                  <a:solidFill>
                    <a:srgbClr val="000000"/>
                  </a:solidFill>
                  <a:latin typeface="Consolas" panose="020B0609020204030204" pitchFamily="49" charset="0"/>
                </a:rPr>
                <a:t>和</a:t>
              </a:r>
              <a:r>
                <a:rPr lang="zh-CN" altLang="en-US" sz="2000" dirty="0">
                  <a:solidFill>
                    <a:srgbClr val="FF0000"/>
                  </a:solidFill>
                  <a:latin typeface="Consolas" panose="020B0609020204030204" pitchFamily="49" charset="0"/>
                </a:rPr>
                <a:t>局部静态对象</a:t>
              </a:r>
              <a:endParaRPr lang="zh-CN" altLang="en-US" sz="2000" dirty="0">
                <a:solidFill>
                  <a:srgbClr val="FF0000"/>
                </a:solidFill>
                <a:latin typeface="Consolas" panose="020B0609020204030204" pitchFamily="49" charset="0"/>
              </a:endParaRPr>
            </a:p>
          </p:txBody>
        </p:sp>
      </p:grpSp>
      <p:grpSp>
        <p:nvGrpSpPr>
          <p:cNvPr id="8" name="组合 7"/>
          <p:cNvGrpSpPr/>
          <p:nvPr/>
        </p:nvGrpSpPr>
        <p:grpSpPr>
          <a:xfrm>
            <a:off x="191695" y="1643033"/>
            <a:ext cx="8704052" cy="1506227"/>
            <a:chOff x="152408" y="2973718"/>
            <a:chExt cx="8704052" cy="1506227"/>
          </a:xfrm>
        </p:grpSpPr>
        <p:sp>
          <p:nvSpPr>
            <p:cNvPr id="9" name="矩形: 圆顶角 8"/>
            <p:cNvSpPr/>
            <p:nvPr/>
          </p:nvSpPr>
          <p:spPr>
            <a:xfrm>
              <a:off x="152408" y="2973718"/>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按照对象定义的位置</a:t>
              </a:r>
              <a:endParaRPr lang="zh-CN" altLang="en-US" sz="2400" dirty="0"/>
            </a:p>
          </p:txBody>
        </p:sp>
        <p:sp>
          <p:nvSpPr>
            <p:cNvPr id="10" name="矩形: 圆角 17"/>
            <p:cNvSpPr/>
            <p:nvPr/>
          </p:nvSpPr>
          <p:spPr>
            <a:xfrm>
              <a:off x="152408" y="3513718"/>
              <a:ext cx="8704052" cy="96622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Consolas" panose="020B0609020204030204" pitchFamily="49" charset="0"/>
                </a:rPr>
                <a:t>局部对象：函数内部定义</a:t>
              </a:r>
              <a:endParaRPr lang="en-US" altLang="zh-CN" sz="2000" dirty="0">
                <a:solidFill>
                  <a:srgbClr val="000000"/>
                </a:solidFill>
                <a:latin typeface="Consolas" panose="020B0609020204030204" pitchFamily="49" charset="0"/>
              </a:endParaRPr>
            </a:p>
            <a:p>
              <a:pPr>
                <a:lnSpc>
                  <a:spcPct val="150000"/>
                </a:lnSpc>
              </a:pPr>
              <a:r>
                <a:rPr lang="zh-CN" altLang="en-US" sz="2000" dirty="0">
                  <a:solidFill>
                    <a:srgbClr val="000000"/>
                  </a:solidFill>
                  <a:latin typeface="Consolas" panose="020B0609020204030204" pitchFamily="49" charset="0"/>
                </a:rPr>
                <a:t>全局对象：函数外部定义</a:t>
              </a:r>
              <a:endParaRPr lang="zh-CN" altLang="en-US" sz="2000" dirty="0">
                <a:solidFill>
                  <a:srgbClr val="000000"/>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1" y="155276"/>
            <a:ext cx="6862545" cy="584775"/>
          </a:xfrm>
          <a:prstGeom prst="rect">
            <a:avLst/>
          </a:prstGeom>
          <a:noFill/>
        </p:spPr>
        <p:txBody>
          <a:bodyPr wrap="square" rtlCol="0">
            <a:spAutoFit/>
          </a:bodyPr>
          <a:lstStyle/>
          <a:p>
            <a:r>
              <a:rPr lang="en-US" altLang="zh-CN" sz="3200" dirty="0">
                <a:solidFill>
                  <a:schemeClr val="bg1"/>
                </a:solidFill>
              </a:rPr>
              <a:t>5.2.2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局部对象</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24" name="组合 23"/>
          <p:cNvGrpSpPr/>
          <p:nvPr/>
        </p:nvGrpSpPr>
        <p:grpSpPr>
          <a:xfrm>
            <a:off x="210705" y="870127"/>
            <a:ext cx="8704052" cy="1140468"/>
            <a:chOff x="219974" y="2044323"/>
            <a:chExt cx="8704052" cy="1140468"/>
          </a:xfrm>
        </p:grpSpPr>
        <p:sp>
          <p:nvSpPr>
            <p:cNvPr id="25" name="矩形: 圆顶角 24"/>
            <p:cNvSpPr/>
            <p:nvPr/>
          </p:nvSpPr>
          <p:spPr>
            <a:xfrm>
              <a:off x="219974" y="2044323"/>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局部自动对象</a:t>
              </a:r>
              <a:endParaRPr lang="zh-CN" altLang="en-US" sz="2400" dirty="0"/>
            </a:p>
          </p:txBody>
        </p:sp>
        <p:sp>
          <p:nvSpPr>
            <p:cNvPr id="26" name="矩形: 圆角 17"/>
            <p:cNvSpPr/>
            <p:nvPr/>
          </p:nvSpPr>
          <p:spPr>
            <a:xfrm>
              <a:off x="219974" y="2476905"/>
              <a:ext cx="8704052" cy="70788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自动存储周期；</a:t>
              </a:r>
              <a:endParaRPr lang="en-US" altLang="zh-CN" sz="2000" dirty="0">
                <a:solidFill>
                  <a:srgbClr val="000000"/>
                </a:solidFill>
                <a:latin typeface="MicrosoftYaHei"/>
              </a:endParaRPr>
            </a:p>
            <a:p>
              <a:pPr marL="342900"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初始化方式：（</a:t>
              </a:r>
              <a:r>
                <a:rPr lang="en-US" altLang="zh-CN" sz="2000" dirty="0">
                  <a:solidFill>
                    <a:srgbClr val="000000"/>
                  </a:solidFill>
                  <a:latin typeface="LMSans10-Regular-Identity-H"/>
                </a:rPr>
                <a:t>1</a:t>
              </a:r>
              <a:r>
                <a:rPr lang="zh-CN" altLang="en-US" sz="2000" dirty="0">
                  <a:solidFill>
                    <a:srgbClr val="000000"/>
                  </a:solidFill>
                  <a:latin typeface="MicrosoftYaHei"/>
                </a:rPr>
                <a:t>）初始值；（</a:t>
              </a:r>
              <a:r>
                <a:rPr lang="en-US" altLang="zh-CN" sz="2000" dirty="0">
                  <a:solidFill>
                    <a:srgbClr val="000000"/>
                  </a:solidFill>
                  <a:latin typeface="LMSans10-Regular-Identity-H"/>
                </a:rPr>
                <a:t>2</a:t>
              </a:r>
              <a:r>
                <a:rPr lang="zh-CN" altLang="en-US" sz="2000" dirty="0">
                  <a:solidFill>
                    <a:srgbClr val="000000"/>
                  </a:solidFill>
                  <a:latin typeface="MicrosoftYaHei"/>
                </a:rPr>
                <a:t>）默认初始化（内置类型除外）</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8" name="组合 7"/>
          <p:cNvGrpSpPr/>
          <p:nvPr/>
        </p:nvGrpSpPr>
        <p:grpSpPr>
          <a:xfrm>
            <a:off x="210705" y="2291615"/>
            <a:ext cx="8704052" cy="3535321"/>
            <a:chOff x="210705" y="2238474"/>
            <a:chExt cx="8704052" cy="3535321"/>
          </a:xfrm>
        </p:grpSpPr>
        <p:sp>
          <p:nvSpPr>
            <p:cNvPr id="9" name="矩形: 圆顶角 8"/>
            <p:cNvSpPr/>
            <p:nvPr/>
          </p:nvSpPr>
          <p:spPr>
            <a:xfrm>
              <a:off x="210705" y="2238474"/>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使用自动对象的例子</a:t>
              </a:r>
              <a:endParaRPr lang="zh-CN" altLang="en-US" sz="2400" dirty="0"/>
            </a:p>
          </p:txBody>
        </p:sp>
        <p:sp>
          <p:nvSpPr>
            <p:cNvPr id="10" name="矩形: 圆角 17"/>
            <p:cNvSpPr/>
            <p:nvPr/>
          </p:nvSpPr>
          <p:spPr>
            <a:xfrm>
              <a:off x="210705" y="2634474"/>
              <a:ext cx="8704052" cy="31393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dirty="0">
                  <a:solidFill>
                    <a:srgbClr val="0000FF"/>
                  </a:solidFill>
                  <a:latin typeface="LMMono8-Regular-Identity-H"/>
                </a:rPr>
                <a:t>void </a:t>
              </a:r>
              <a:r>
                <a:rPr lang="en-US" altLang="zh-CN" dirty="0">
                  <a:solidFill>
                    <a:srgbClr val="000000"/>
                  </a:solidFill>
                  <a:latin typeface="LMMono8-Regular-Identity-H"/>
                </a:rPr>
                <a:t>fun(</a:t>
              </a:r>
              <a:r>
                <a:rPr lang="en-US" altLang="zh-CN" dirty="0">
                  <a:solidFill>
                    <a:srgbClr val="0000FF"/>
                  </a:solidFill>
                  <a:latin typeface="LMMono8-Regular-Identity-H"/>
                </a:rPr>
                <a:t>float </a:t>
              </a:r>
              <a:r>
                <a:rPr lang="en-US" altLang="zh-CN" dirty="0">
                  <a:solidFill>
                    <a:srgbClr val="000000"/>
                  </a:solidFill>
                  <a:latin typeface="LMMono8-Regular-Identity-H"/>
                </a:rPr>
                <a:t>x) </a:t>
              </a:r>
              <a:r>
                <a:rPr lang="en-US" altLang="zh-CN" dirty="0">
                  <a:solidFill>
                    <a:schemeClr val="tx1"/>
                  </a:solidFill>
                  <a:ea typeface="华文仿宋" panose="02010600040101010101" pitchFamily="2" charset="-122"/>
                </a:rPr>
                <a:t>{		</a:t>
              </a:r>
              <a:r>
                <a:rPr lang="en-US" altLang="zh-CN" b="1" dirty="0">
                  <a:solidFill>
                    <a:schemeClr val="accent6">
                      <a:lumMod val="75000"/>
                    </a:schemeClr>
                  </a:solidFill>
                  <a:latin typeface="华文仿宋" panose="02010600040101010101" pitchFamily="2" charset="-122"/>
                  <a:ea typeface="华文仿宋" panose="02010600040101010101" pitchFamily="2" charset="-122"/>
                </a:rPr>
                <a:t>// x </a:t>
              </a:r>
              <a:r>
                <a:rPr lang="zh-CN" altLang="en-US" b="1" dirty="0">
                  <a:solidFill>
                    <a:schemeClr val="accent6">
                      <a:lumMod val="75000"/>
                    </a:schemeClr>
                  </a:solidFill>
                  <a:latin typeface="华文仿宋" panose="02010600040101010101" pitchFamily="2" charset="-122"/>
                  <a:ea typeface="华文仿宋" panose="02010600040101010101" pitchFamily="2" charset="-122"/>
                </a:rPr>
                <a:t>和 </a:t>
              </a:r>
              <a:r>
                <a:rPr lang="en-US" altLang="zh-CN" b="1" dirty="0">
                  <a:solidFill>
                    <a:schemeClr val="accent6">
                      <a:lumMod val="75000"/>
                    </a:schemeClr>
                  </a:solidFill>
                  <a:latin typeface="华文仿宋" panose="02010600040101010101" pitchFamily="2" charset="-122"/>
                  <a:ea typeface="华文仿宋" panose="02010600040101010101" pitchFamily="2" charset="-122"/>
                </a:rPr>
                <a:t>t </a:t>
              </a:r>
              <a:r>
                <a:rPr lang="zh-CN" altLang="en-US" b="1" dirty="0">
                  <a:solidFill>
                    <a:schemeClr val="accent6">
                      <a:lumMod val="75000"/>
                    </a:schemeClr>
                  </a:solidFill>
                  <a:latin typeface="华文仿宋" panose="02010600040101010101" pitchFamily="2" charset="-122"/>
                  <a:ea typeface="华文仿宋" panose="02010600040101010101" pitchFamily="2" charset="-122"/>
                </a:rPr>
                <a:t>均为局部自动对象</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t = x + 5;</a:t>
              </a:r>
              <a:br>
                <a:rPr lang="en-US" altLang="zh-CN" dirty="0">
                  <a:solidFill>
                    <a:srgbClr val="000000"/>
                  </a:solidFill>
                  <a:latin typeface="LMMono8-Regular-Identity-H"/>
                </a:rPr>
              </a:br>
              <a:r>
                <a:rPr lang="en-US" altLang="zh-CN" dirty="0">
                  <a:solidFill>
                    <a:srgbClr val="000000"/>
                  </a:solidFill>
                  <a:latin typeface="LMMono8-Regular-Identity-H"/>
                </a:rPr>
                <a:t>       cout &lt;&lt; </a:t>
              </a:r>
              <a:r>
                <a:rPr lang="en-US" altLang="zh-CN" dirty="0">
                  <a:solidFill>
                    <a:srgbClr val="BF8040"/>
                  </a:solidFill>
                  <a:latin typeface="LMMono8-Regular-Identity-H"/>
                </a:rPr>
                <a:t>“t=” </a:t>
              </a:r>
              <a:r>
                <a:rPr lang="en-US" altLang="zh-CN" dirty="0">
                  <a:solidFill>
                    <a:srgbClr val="000000"/>
                  </a:solidFill>
                  <a:latin typeface="LMMono8-Regular-Identity-H"/>
                </a:rPr>
                <a:t>&lt;&lt; t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float </a:t>
              </a:r>
              <a:r>
                <a:rPr lang="en-US" altLang="zh-CN" dirty="0">
                  <a:solidFill>
                    <a:srgbClr val="000000"/>
                  </a:solidFill>
                  <a:latin typeface="LMMono8-Regular-Identity-H"/>
                </a:rPr>
                <a:t>t = 3.5;</a:t>
              </a:r>
              <a:br>
                <a:rPr lang="en-US" altLang="zh-CN" dirty="0">
                  <a:solidFill>
                    <a:srgbClr val="000000"/>
                  </a:solidFill>
                  <a:latin typeface="LMMono8-Regular-Identity-H"/>
                </a:rPr>
              </a:br>
              <a:r>
                <a:rPr lang="en-US" altLang="zh-CN" dirty="0">
                  <a:solidFill>
                    <a:srgbClr val="000000"/>
                  </a:solidFill>
                  <a:latin typeface="LMMono8-Regular-Identity-H"/>
                </a:rPr>
                <a:t>      cout &lt;&lt; </a:t>
              </a:r>
              <a:r>
                <a:rPr lang="en-US" altLang="zh-CN" dirty="0">
                  <a:solidFill>
                    <a:srgbClr val="BF8040"/>
                  </a:solidFill>
                  <a:latin typeface="LMMono8-Regular-Identity-H"/>
                </a:rPr>
                <a:t>“t=” </a:t>
              </a:r>
              <a:r>
                <a:rPr lang="en-US" altLang="zh-CN" dirty="0">
                  <a:solidFill>
                    <a:srgbClr val="000000"/>
                  </a:solidFill>
                  <a:latin typeface="LMMono8-Regular-Identity-H"/>
                </a:rPr>
                <a:t>&lt;&lt; t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fun(t);</a:t>
              </a:r>
              <a:br>
                <a:rPr lang="en-US" altLang="zh-CN" dirty="0">
                  <a:solidFill>
                    <a:srgbClr val="000000"/>
                  </a:solidFill>
                  <a:latin typeface="LMMono8-Regular-Identity-H"/>
                </a:rPr>
              </a:br>
              <a:br>
                <a:rPr lang="zh-CN" altLang="en-US" dirty="0">
                  <a:solidFill>
                    <a:srgbClr val="008000"/>
                  </a:solidFill>
                  <a:latin typeface="仿宋" panose="02010609060101010101" pitchFamily="49" charset="-122"/>
                  <a:ea typeface="仿宋" panose="02010609060101010101" pitchFamily="49" charset="-122"/>
                </a:rPr>
              </a:br>
              <a:r>
                <a:rPr lang="zh-CN" altLang="en-US" dirty="0">
                  <a:solidFill>
                    <a:srgbClr val="008000"/>
                  </a:solidFill>
                  <a:latin typeface="仿宋" panose="02010609060101010101" pitchFamily="49" charset="-122"/>
                  <a:ea typeface="仿宋" panose="02010609060101010101" pitchFamily="49" charset="-122"/>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grpSp>
        <p:nvGrpSpPr>
          <p:cNvPr id="31" name="组合 30"/>
          <p:cNvGrpSpPr/>
          <p:nvPr/>
        </p:nvGrpSpPr>
        <p:grpSpPr>
          <a:xfrm>
            <a:off x="375138" y="2869279"/>
            <a:ext cx="7404296" cy="895411"/>
            <a:chOff x="375138" y="2869279"/>
            <a:chExt cx="7404296" cy="895411"/>
          </a:xfrm>
        </p:grpSpPr>
        <p:cxnSp>
          <p:nvCxnSpPr>
            <p:cNvPr id="7" name="直接箭头连接符 6"/>
            <p:cNvCxnSpPr/>
            <p:nvPr/>
          </p:nvCxnSpPr>
          <p:spPr>
            <a:xfrm flipH="1">
              <a:off x="375138" y="3764690"/>
              <a:ext cx="740429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直接箭头连接符 15"/>
            <p:cNvCxnSpPr/>
            <p:nvPr/>
          </p:nvCxnSpPr>
          <p:spPr>
            <a:xfrm flipH="1">
              <a:off x="5219114" y="2890148"/>
              <a:ext cx="256032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直接连接符 14"/>
            <p:cNvCxnSpPr/>
            <p:nvPr/>
          </p:nvCxnSpPr>
          <p:spPr>
            <a:xfrm>
              <a:off x="7779434" y="2869279"/>
              <a:ext cx="0" cy="895411"/>
            </a:xfrm>
            <a:prstGeom prst="line">
              <a:avLst/>
            </a:prstGeom>
          </p:spPr>
          <p:style>
            <a:lnRef idx="3">
              <a:schemeClr val="accent2"/>
            </a:lnRef>
            <a:fillRef idx="0">
              <a:schemeClr val="accent2"/>
            </a:fillRef>
            <a:effectRef idx="2">
              <a:schemeClr val="accent2"/>
            </a:effectRef>
            <a:fontRef idx="minor">
              <a:schemeClr val="tx1"/>
            </a:fontRef>
          </p:style>
        </p:cxnSp>
      </p:grpSp>
      <p:cxnSp>
        <p:nvCxnSpPr>
          <p:cNvPr id="20" name="直接箭头连接符 19"/>
          <p:cNvCxnSpPr/>
          <p:nvPr/>
        </p:nvCxnSpPr>
        <p:spPr>
          <a:xfrm flipH="1">
            <a:off x="1836459" y="3192603"/>
            <a:ext cx="594297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30" name="组合 29"/>
          <p:cNvGrpSpPr/>
          <p:nvPr/>
        </p:nvGrpSpPr>
        <p:grpSpPr>
          <a:xfrm>
            <a:off x="436098" y="4256512"/>
            <a:ext cx="4508696" cy="1395048"/>
            <a:chOff x="436098" y="4256512"/>
            <a:chExt cx="4508696" cy="1395048"/>
          </a:xfrm>
        </p:grpSpPr>
        <p:cxnSp>
          <p:nvCxnSpPr>
            <p:cNvPr id="22" name="直接箭头连接符 21"/>
            <p:cNvCxnSpPr/>
            <p:nvPr/>
          </p:nvCxnSpPr>
          <p:spPr>
            <a:xfrm flipH="1" flipV="1">
              <a:off x="1779563" y="4256512"/>
              <a:ext cx="3162886" cy="7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p:cNvCxnSpPr/>
            <p:nvPr/>
          </p:nvCxnSpPr>
          <p:spPr>
            <a:xfrm flipH="1">
              <a:off x="436098" y="5651559"/>
              <a:ext cx="4506351"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直接连接符 27"/>
            <p:cNvCxnSpPr/>
            <p:nvPr/>
          </p:nvCxnSpPr>
          <p:spPr>
            <a:xfrm flipH="1">
              <a:off x="4942449" y="4256512"/>
              <a:ext cx="2345" cy="1395047"/>
            </a:xfrm>
            <a:prstGeom prst="line">
              <a:avLst/>
            </a:prstGeom>
          </p:spPr>
          <p:style>
            <a:lnRef idx="3">
              <a:schemeClr val="accent2"/>
            </a:lnRef>
            <a:fillRef idx="0">
              <a:schemeClr val="accent2"/>
            </a:fillRef>
            <a:effectRef idx="2">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righ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6950610" cy="584775"/>
          </a:xfrm>
          <a:prstGeom prst="rect">
            <a:avLst/>
          </a:prstGeom>
          <a:noFill/>
        </p:spPr>
        <p:txBody>
          <a:bodyPr wrap="square" rtlCol="0">
            <a:spAutoFit/>
          </a:bodyPr>
          <a:lstStyle/>
          <a:p>
            <a:r>
              <a:rPr lang="en-US" altLang="zh-CN" sz="3200" dirty="0">
                <a:solidFill>
                  <a:schemeClr val="bg1"/>
                </a:solidFill>
              </a:rPr>
              <a:t>5.2.2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局部对象</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24" name="组合 23"/>
          <p:cNvGrpSpPr/>
          <p:nvPr/>
        </p:nvGrpSpPr>
        <p:grpSpPr>
          <a:xfrm>
            <a:off x="293298" y="951752"/>
            <a:ext cx="8704052" cy="2032572"/>
            <a:chOff x="219974" y="2044323"/>
            <a:chExt cx="8704052" cy="2032572"/>
          </a:xfrm>
        </p:grpSpPr>
        <p:sp>
          <p:nvSpPr>
            <p:cNvPr id="25" name="矩形: 圆顶角 24"/>
            <p:cNvSpPr/>
            <p:nvPr/>
          </p:nvSpPr>
          <p:spPr>
            <a:xfrm>
              <a:off x="219974" y="2044323"/>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局部静态对象</a:t>
              </a:r>
              <a:endParaRPr lang="zh-CN" altLang="en-US" sz="2400" dirty="0"/>
            </a:p>
          </p:txBody>
        </p:sp>
        <p:sp>
          <p:nvSpPr>
            <p:cNvPr id="26" name="矩形: 圆角 17"/>
            <p:cNvSpPr/>
            <p:nvPr/>
          </p:nvSpPr>
          <p:spPr>
            <a:xfrm>
              <a:off x="219974" y="2476905"/>
              <a:ext cx="8704052" cy="159999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zh-CN" altLang="en-US" sz="2000" dirty="0">
                  <a:solidFill>
                    <a:srgbClr val="000000"/>
                  </a:solidFill>
                  <a:latin typeface="MicrosoftYaHei"/>
                </a:rPr>
                <a:t>函数体内部定义的局部对象需要静态存储周期，保存上一次调用的计算结果</a:t>
              </a:r>
              <a:endParaRPr lang="en-US" altLang="zh-CN" sz="2000" dirty="0">
                <a:solidFill>
                  <a:srgbClr val="000000"/>
                </a:solidFill>
                <a:latin typeface="MicrosoftYaHei"/>
              </a:endParaRPr>
            </a:p>
            <a:p>
              <a:pPr marL="800100" lvl="1"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局部作用域；</a:t>
              </a:r>
              <a:endParaRPr lang="en-US" altLang="zh-CN" sz="2000" dirty="0">
                <a:solidFill>
                  <a:srgbClr val="000000"/>
                </a:solidFill>
                <a:latin typeface="MicrosoftYaHei"/>
              </a:endParaRPr>
            </a:p>
            <a:p>
              <a:pPr marL="800100" lvl="1" indent="-342900">
                <a:lnSpc>
                  <a:spcPts val="3000"/>
                </a:lnSpc>
                <a:buClr>
                  <a:srgbClr val="0000FF"/>
                </a:buClr>
                <a:buSzPct val="80000"/>
                <a:buFont typeface="Wingdings" panose="05000000000000000000" pitchFamily="2" charset="2"/>
                <a:buChar char="l"/>
              </a:pPr>
              <a:r>
                <a:rPr lang="zh-CN" altLang="en-US" sz="2000" dirty="0">
                  <a:solidFill>
                    <a:srgbClr val="FF0000"/>
                  </a:solidFill>
                  <a:latin typeface="MicrosoftYaHei"/>
                </a:rPr>
                <a:t>静态生命周期</a:t>
              </a:r>
              <a:r>
                <a:rPr lang="zh-CN" altLang="en-US" sz="2000" dirty="0">
                  <a:solidFill>
                    <a:srgbClr val="FF0000"/>
                  </a:solidFill>
                </a:rPr>
                <a:t> </a:t>
              </a:r>
              <a:r>
                <a:rPr lang="en-US" altLang="zh-CN" sz="2000" dirty="0">
                  <a:solidFill>
                    <a:srgbClr val="FF0000"/>
                  </a:solidFill>
                </a:rPr>
                <a:t>——</a:t>
              </a:r>
              <a:r>
                <a:rPr lang="zh-CN" altLang="en-US" sz="2000" dirty="0">
                  <a:solidFill>
                    <a:srgbClr val="FF0000"/>
                  </a:solidFill>
                </a:rPr>
                <a:t>存在全局数据区，到程序结束才消亡</a:t>
              </a:r>
              <a:endParaRPr lang="en-US" altLang="zh-CN" sz="2000" dirty="0">
                <a:solidFill>
                  <a:srgbClr val="FF0000"/>
                </a:solidFill>
              </a:endParaRPr>
            </a:p>
            <a:p>
              <a:pPr marL="800100" lvl="1" indent="-342900">
                <a:lnSpc>
                  <a:spcPts val="3000"/>
                </a:lnSpc>
                <a:buClr>
                  <a:srgbClr val="0000FF"/>
                </a:buClr>
                <a:buSzPct val="80000"/>
                <a:buFont typeface="Wingdings" panose="05000000000000000000" pitchFamily="2" charset="2"/>
                <a:buChar char="l"/>
              </a:pPr>
              <a:r>
                <a:rPr lang="zh-CN" altLang="en-US" sz="2000" dirty="0">
                  <a:solidFill>
                    <a:srgbClr val="FF0000"/>
                  </a:solidFill>
                </a:rPr>
                <a:t>如果内置类型的局部静态对象没有提供初始值，则初始化为 </a:t>
              </a:r>
              <a:r>
                <a:rPr lang="en-US" altLang="zh-CN" sz="2000" dirty="0">
                  <a:solidFill>
                    <a:srgbClr val="FF0000"/>
                  </a:solidFill>
                </a:rPr>
                <a:t>0</a:t>
              </a:r>
              <a:r>
                <a:rPr lang="zh-CN" altLang="en-US" sz="2000" dirty="0">
                  <a:solidFill>
                    <a:srgbClr val="FF0000"/>
                  </a:solidFill>
                </a:rPr>
                <a:t> </a:t>
              </a:r>
              <a:endParaRPr lang="zh-CN" altLang="en-US" sz="2000" dirty="0">
                <a:solidFill>
                  <a:srgbClr val="FF0000"/>
                </a:solidFill>
                <a:latin typeface="Consolas" panose="020B0609020204030204" pitchFamily="49" charset="0"/>
              </a:endParaRPr>
            </a:p>
          </p:txBody>
        </p:sp>
      </p:grpSp>
      <p:grpSp>
        <p:nvGrpSpPr>
          <p:cNvPr id="8" name="组合 7"/>
          <p:cNvGrpSpPr/>
          <p:nvPr/>
        </p:nvGrpSpPr>
        <p:grpSpPr>
          <a:xfrm>
            <a:off x="293298" y="3149959"/>
            <a:ext cx="8704052" cy="3266395"/>
            <a:chOff x="219974" y="2044323"/>
            <a:chExt cx="8704052" cy="3266395"/>
          </a:xfrm>
        </p:grpSpPr>
        <p:sp>
          <p:nvSpPr>
            <p:cNvPr id="9" name="矩形: 圆顶角 8"/>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请问程序输出结果？</a:t>
              </a:r>
              <a:endParaRPr lang="zh-CN" altLang="en-US" sz="2400" dirty="0"/>
            </a:p>
          </p:txBody>
        </p:sp>
        <p:sp>
          <p:nvSpPr>
            <p:cNvPr id="10" name="矩形: 圆角 17"/>
            <p:cNvSpPr/>
            <p:nvPr/>
          </p:nvSpPr>
          <p:spPr>
            <a:xfrm>
              <a:off x="219974" y="2448396"/>
              <a:ext cx="8704052" cy="286232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2000" dirty="0">
                  <a:solidFill>
                    <a:srgbClr val="0000FF"/>
                  </a:solidFill>
                  <a:latin typeface="LMMono8-Regular-Identity-H"/>
                </a:rPr>
                <a:t>int </a:t>
              </a:r>
              <a:r>
                <a:rPr lang="en-US" altLang="zh-CN" sz="2000" dirty="0">
                  <a:solidFill>
                    <a:srgbClr val="000000"/>
                  </a:solidFill>
                  <a:latin typeface="LMMono8-Regular-Identity-H"/>
                </a:rPr>
                <a:t>fun()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a = 0;               </a:t>
              </a:r>
              <a:r>
                <a:rPr lang="en-US" altLang="zh-CN" sz="2000" dirty="0">
                  <a:solidFill>
                    <a:srgbClr val="008000"/>
                  </a:solidFill>
                  <a:latin typeface="LMMono8-Regular-Identity-H"/>
                </a:rPr>
                <a:t>//a</a:t>
              </a:r>
              <a:r>
                <a:rPr lang="zh-CN" altLang="en-US" sz="2000" dirty="0">
                  <a:solidFill>
                    <a:srgbClr val="008000"/>
                  </a:solidFill>
                  <a:latin typeface="仿宋" panose="02010609060101010101" pitchFamily="49" charset="-122"/>
                  <a:ea typeface="仿宋" panose="02010609060101010101" pitchFamily="49" charset="-122"/>
                </a:rPr>
                <a:t>为局部自动对象</a:t>
              </a:r>
              <a:br>
                <a:rPr lang="zh-CN" altLang="en-US" sz="2000" dirty="0">
                  <a:solidFill>
                    <a:srgbClr val="008000"/>
                  </a:solidFill>
                  <a:latin typeface="仿宋" panose="02010609060101010101" pitchFamily="49" charset="-122"/>
                  <a:ea typeface="仿宋" panose="02010609060101010101" pitchFamily="49" charset="-122"/>
                </a:rPr>
              </a:br>
              <a:r>
                <a:rPr lang="zh-CN" altLang="en-US" sz="2000" dirty="0">
                  <a:solidFill>
                    <a:srgbClr val="008000"/>
                  </a:solidFill>
                  <a:latin typeface="仿宋" panose="02010609060101010101" pitchFamily="49" charset="-122"/>
                  <a:ea typeface="仿宋" panose="02010609060101010101" pitchFamily="49" charset="-122"/>
                </a:rPr>
                <a:t>   </a:t>
              </a:r>
              <a:r>
                <a:rPr lang="en-US" altLang="zh-CN" sz="2000" dirty="0">
                  <a:solidFill>
                    <a:srgbClr val="0000FF"/>
                  </a:solidFill>
                  <a:latin typeface="LMMono8-Regular-Identity-H"/>
                </a:rPr>
                <a:t>static int </a:t>
              </a:r>
              <a:r>
                <a:rPr lang="en-US" altLang="zh-CN" sz="2000" dirty="0">
                  <a:solidFill>
                    <a:srgbClr val="000000"/>
                  </a:solidFill>
                  <a:latin typeface="LMMono8-Regular-Identity-H"/>
                </a:rPr>
                <a:t>b = 0;   </a:t>
              </a:r>
              <a:r>
                <a:rPr lang="en-US" altLang="zh-CN" sz="2000" dirty="0">
                  <a:solidFill>
                    <a:srgbClr val="008000"/>
                  </a:solidFill>
                  <a:latin typeface="LMMono8-Regular-Identity-H"/>
                </a:rPr>
                <a:t>//b</a:t>
              </a:r>
              <a:r>
                <a:rPr lang="zh-CN" altLang="en-US" sz="2000" dirty="0">
                  <a:solidFill>
                    <a:srgbClr val="008000"/>
                  </a:solidFill>
                  <a:latin typeface="仿宋" panose="02010609060101010101" pitchFamily="49" charset="-122"/>
                  <a:ea typeface="仿宋" panose="02010609060101010101" pitchFamily="49" charset="-122"/>
                </a:rPr>
                <a:t>为局部静态对象</a:t>
              </a:r>
              <a:br>
                <a:rPr lang="zh-CN" altLang="en-US" sz="2000" dirty="0">
                  <a:solidFill>
                    <a:srgbClr val="008000"/>
                  </a:solidFill>
                  <a:latin typeface="仿宋" panose="02010609060101010101" pitchFamily="49" charset="-122"/>
                  <a:ea typeface="仿宋" panose="02010609060101010101" pitchFamily="49" charset="-122"/>
                </a:rPr>
              </a:br>
              <a:r>
                <a:rPr lang="zh-CN" altLang="en-US" sz="2000" dirty="0">
                  <a:solidFill>
                    <a:srgbClr val="008000"/>
                  </a:solidFill>
                  <a:latin typeface="仿宋" panose="02010609060101010101" pitchFamily="49" charset="-122"/>
                  <a:ea typeface="仿宋" panose="02010609060101010101" pitchFamily="49" charset="-122"/>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++b + ++a;</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for </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0;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 3;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cout &lt;&lt; fun()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
        <p:nvSpPr>
          <p:cNvPr id="11" name="文本框 10"/>
          <p:cNvSpPr txBox="1"/>
          <p:nvPr/>
        </p:nvSpPr>
        <p:spPr>
          <a:xfrm>
            <a:off x="5081914" y="5903272"/>
            <a:ext cx="2412832"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000" b="1" dirty="0"/>
              <a:t>结果为：</a:t>
            </a:r>
            <a:r>
              <a:rPr lang="en-US" altLang="zh-CN" sz="2000" b="1" dirty="0"/>
              <a:t>2  3  4</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951" y="155276"/>
            <a:ext cx="6488945" cy="584775"/>
          </a:xfrm>
          <a:prstGeom prst="rect">
            <a:avLst/>
          </a:prstGeom>
          <a:noFill/>
        </p:spPr>
        <p:txBody>
          <a:bodyPr wrap="square" rtlCol="0">
            <a:spAutoFit/>
          </a:bodyPr>
          <a:lstStyle/>
          <a:p>
            <a:r>
              <a:rPr lang="en-US" altLang="zh-CN" sz="3200" dirty="0">
                <a:solidFill>
                  <a:schemeClr val="bg1"/>
                </a:solidFill>
              </a:rPr>
              <a:t>5.2.3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全局对象</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24" name="组合 23"/>
          <p:cNvGrpSpPr/>
          <p:nvPr/>
        </p:nvGrpSpPr>
        <p:grpSpPr>
          <a:xfrm>
            <a:off x="293298" y="951752"/>
            <a:ext cx="8704052" cy="2321112"/>
            <a:chOff x="219974" y="2044323"/>
            <a:chExt cx="8704052" cy="2321112"/>
          </a:xfrm>
        </p:grpSpPr>
        <p:sp>
          <p:nvSpPr>
            <p:cNvPr id="25" name="矩形: 圆顶角 24"/>
            <p:cNvSpPr/>
            <p:nvPr/>
          </p:nvSpPr>
          <p:spPr>
            <a:xfrm>
              <a:off x="219974" y="2044323"/>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全局对象</a:t>
              </a:r>
              <a:endParaRPr lang="zh-CN" altLang="en-US" sz="2400" dirty="0"/>
            </a:p>
          </p:txBody>
        </p:sp>
        <p:sp>
          <p:nvSpPr>
            <p:cNvPr id="26" name="矩形: 圆角 17"/>
            <p:cNvSpPr/>
            <p:nvPr/>
          </p:nvSpPr>
          <p:spPr>
            <a:xfrm>
              <a:off x="219974" y="2476905"/>
              <a:ext cx="8704052" cy="18885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在</a:t>
              </a:r>
              <a:r>
                <a:rPr lang="zh-CN" altLang="en-US" sz="2000" dirty="0">
                  <a:solidFill>
                    <a:srgbClr val="FF0000"/>
                  </a:solidFill>
                  <a:latin typeface="MicrosoftYaHei"/>
                </a:rPr>
                <a:t>函数外面</a:t>
              </a:r>
              <a:r>
                <a:rPr lang="zh-CN" altLang="en-US" sz="2000" dirty="0">
                  <a:solidFill>
                    <a:srgbClr val="000000"/>
                  </a:solidFill>
                  <a:latin typeface="MicrosoftYaHei"/>
                </a:rPr>
                <a:t>定义的对象称为全局对象。</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静态存储周期；</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全局作用域（文件域）</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FF0000"/>
                  </a:solidFill>
                </a:rPr>
                <a:t>如果内置类型的全局对象没有提供初始值，则初始化为 </a:t>
              </a:r>
              <a:r>
                <a:rPr lang="en-US" altLang="zh-CN" sz="2000" dirty="0">
                  <a:solidFill>
                    <a:srgbClr val="FF0000"/>
                  </a:solidFill>
                </a:rPr>
                <a:t>0</a:t>
              </a:r>
              <a:endParaRPr lang="zh-CN" altLang="en-US" sz="2000" dirty="0">
                <a:solidFill>
                  <a:srgbClr val="000000"/>
                </a:solidFill>
                <a:latin typeface="Consolas" panose="020B0609020204030204" pitchFamily="49" charset="0"/>
              </a:endParaRPr>
            </a:p>
          </p:txBody>
        </p:sp>
      </p:grpSp>
      <p:grpSp>
        <p:nvGrpSpPr>
          <p:cNvPr id="8" name="组合 7"/>
          <p:cNvGrpSpPr/>
          <p:nvPr/>
        </p:nvGrpSpPr>
        <p:grpSpPr>
          <a:xfrm>
            <a:off x="329333" y="3490111"/>
            <a:ext cx="8704052" cy="2986447"/>
            <a:chOff x="219974" y="2044323"/>
            <a:chExt cx="8704052" cy="2986447"/>
          </a:xfrm>
        </p:grpSpPr>
        <p:sp>
          <p:nvSpPr>
            <p:cNvPr id="9" name="矩形: 圆顶角 8"/>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全局对象使用示例</a:t>
              </a:r>
              <a:endParaRPr lang="zh-CN" altLang="en-US" sz="2400" dirty="0"/>
            </a:p>
          </p:txBody>
        </p:sp>
        <p:sp>
          <p:nvSpPr>
            <p:cNvPr id="10" name="矩形: 圆角 17"/>
            <p:cNvSpPr/>
            <p:nvPr/>
          </p:nvSpPr>
          <p:spPr>
            <a:xfrm>
              <a:off x="219974" y="2448396"/>
              <a:ext cx="8704052" cy="258237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8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sum = 10;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定义全局对象</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sum = 1;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定义局部对象</a:t>
              </a:r>
              <a:br>
                <a:rPr lang="zh-CN" altLang="en-US" sz="2000" dirty="0">
                  <a:solidFill>
                    <a:srgbClr val="008000"/>
                  </a:solidFill>
                  <a:latin typeface="仿宋" panose="02010609060101010101" pitchFamily="49" charset="-122"/>
                  <a:ea typeface="仿宋" panose="02010609060101010101" pitchFamily="49" charset="-122"/>
                </a:rPr>
              </a:br>
              <a:r>
                <a:rPr lang="zh-CN" altLang="en-US" sz="2000" dirty="0">
                  <a:solidFill>
                    <a:srgbClr val="008000"/>
                  </a:solidFill>
                  <a:latin typeface="仿宋" panose="02010609060101010101" pitchFamily="49" charset="-122"/>
                  <a:ea typeface="仿宋" panose="02010609060101010101" pitchFamily="49" charset="-122"/>
                </a:rPr>
                <a:t>   </a:t>
              </a:r>
              <a:r>
                <a:rPr lang="en-US" altLang="zh-CN" sz="2000" dirty="0">
                  <a:solidFill>
                    <a:srgbClr val="000000"/>
                  </a:solidFill>
                  <a:latin typeface="LMMono8-Regular-Identity-H"/>
                </a:rPr>
                <a:t>std::cout &lt;&lt; sum &lt;&lt; std::</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访问局部对象</a:t>
              </a:r>
              <a:r>
                <a:rPr lang="en-US" altLang="zh-CN" sz="2000" dirty="0">
                  <a:solidFill>
                    <a:srgbClr val="008000"/>
                  </a:solidFill>
                  <a:latin typeface="LMMono8-Regular-Identity-H"/>
                </a:rPr>
                <a:t>sum</a:t>
              </a:r>
              <a:r>
                <a:rPr lang="zh-CN" altLang="en-US" sz="2000" dirty="0">
                  <a:solidFill>
                    <a:srgbClr val="008000"/>
                  </a:solidFill>
                  <a:latin typeface="仿宋" panose="02010609060101010101" pitchFamily="49" charset="-122"/>
                  <a:ea typeface="仿宋" panose="02010609060101010101" pitchFamily="49" charset="-122"/>
                </a:rPr>
                <a:t>，打印输出</a:t>
              </a:r>
              <a:r>
                <a:rPr lang="en-US" altLang="zh-CN" sz="2000" dirty="0">
                  <a:solidFill>
                    <a:srgbClr val="008000"/>
                  </a:solidFill>
                  <a:latin typeface="LMMono8-Regular-Identity-H"/>
                </a:rPr>
                <a:t>1</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a:solidFill>
                    <a:srgbClr val="000000"/>
                  </a:solidFill>
                  <a:latin typeface="LMMono8-Regular-Identity-H"/>
                </a:rPr>
                <a:t>std::cout &lt;&lt; ::sum &lt;&lt; std::</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访问全局对象</a:t>
              </a:r>
              <a:r>
                <a:rPr lang="en-US" altLang="zh-CN" sz="2000" dirty="0">
                  <a:solidFill>
                    <a:srgbClr val="008000"/>
                  </a:solidFill>
                  <a:latin typeface="LMMono8-Regular-Identity-H"/>
                </a:rPr>
                <a:t>sum</a:t>
              </a:r>
              <a:r>
                <a:rPr lang="zh-CN" altLang="en-US" sz="2000" dirty="0">
                  <a:solidFill>
                    <a:srgbClr val="008000"/>
                  </a:solidFill>
                  <a:latin typeface="仿宋" panose="02010609060101010101" pitchFamily="49" charset="-122"/>
                  <a:ea typeface="仿宋" panose="02010609060101010101" pitchFamily="49" charset="-122"/>
                </a:rPr>
                <a:t>，打印输出</a:t>
              </a:r>
              <a:r>
                <a:rPr lang="en-US" altLang="zh-CN" sz="2000" dirty="0">
                  <a:solidFill>
                    <a:srgbClr val="008000"/>
                  </a:solidFill>
                  <a:latin typeface="LMMono8-Regular-Identity-H"/>
                </a:rPr>
                <a:t>10</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
        <p:nvSpPr>
          <p:cNvPr id="11" name="灯片编号占位符 3"/>
          <p:cNvSpPr>
            <a:spLocks noGrp="1"/>
          </p:cNvSpPr>
          <p:nvPr>
            <p:ph type="sldNum" sz="quarter" idx="12"/>
          </p:nvPr>
        </p:nvSpPr>
        <p:spPr>
          <a:xfrm>
            <a:off x="6457950" y="6383729"/>
            <a:ext cx="2057400" cy="365125"/>
          </a:xfrm>
        </p:spPr>
        <p:txBody>
          <a:bodyPr/>
          <a:lstStyle/>
          <a:p>
            <a:fld id="{6AD33FD5-61D2-4238-98DB-DB8C208BC91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4" name="文本框 3"/>
          <p:cNvSpPr txBox="1"/>
          <p:nvPr/>
        </p:nvSpPr>
        <p:spPr>
          <a:xfrm>
            <a:off x="0" y="60152"/>
            <a:ext cx="8698523" cy="6986528"/>
          </a:xfrm>
          <a:prstGeom prst="rect">
            <a:avLst/>
          </a:prstGeom>
          <a:noFill/>
        </p:spPr>
        <p:txBody>
          <a:bodyPr wrap="square" rtlCol="0">
            <a:spAutoFit/>
          </a:bodyPr>
          <a:lstStyle/>
          <a:p>
            <a:r>
              <a:rPr lang="en-US" altLang="zh-CN" sz="1600" dirty="0">
                <a:solidFill>
                  <a:schemeClr val="bg1"/>
                </a:solidFill>
              </a:rPr>
              <a:t>#include&lt;iostream&gt;</a:t>
            </a:r>
            <a:endParaRPr lang="en-US" altLang="zh-CN" sz="1600" dirty="0">
              <a:solidFill>
                <a:schemeClr val="bg1"/>
              </a:solidFill>
            </a:endParaRPr>
          </a:p>
          <a:p>
            <a:r>
              <a:rPr lang="en-US" altLang="zh-CN" sz="1600" dirty="0">
                <a:solidFill>
                  <a:schemeClr val="bg1"/>
                </a:solidFill>
              </a:rPr>
              <a:t>u</a:t>
            </a:r>
            <a:r>
              <a:rPr lang="en-US" sz="1600" dirty="0">
                <a:solidFill>
                  <a:schemeClr val="bg1"/>
                </a:solidFill>
              </a:rPr>
              <a:t>sing namespace std;</a:t>
            </a:r>
            <a:endParaRPr lang="en-US" sz="1600" dirty="0">
              <a:solidFill>
                <a:schemeClr val="bg1"/>
              </a:solidFill>
            </a:endParaRPr>
          </a:p>
          <a:p>
            <a:endParaRPr lang="en-US" sz="1600" dirty="0"/>
          </a:p>
          <a:p>
            <a:r>
              <a:rPr lang="en-US" altLang="zh-CN" sz="1600" dirty="0">
                <a:solidFill>
                  <a:srgbClr val="0000FF"/>
                </a:solidFill>
              </a:rPr>
              <a:t>int</a:t>
            </a:r>
            <a:r>
              <a:rPr lang="en-US" altLang="zh-CN" sz="1600" dirty="0"/>
              <a:t> </a:t>
            </a:r>
            <a:r>
              <a:rPr lang="en-US" altLang="zh-CN" sz="1600" dirty="0" err="1"/>
              <a:t>i</a:t>
            </a:r>
            <a:r>
              <a:rPr lang="en-US" altLang="zh-CN" sz="1600" dirty="0"/>
              <a:t>=1 ;</a:t>
            </a:r>
            <a:endParaRPr lang="en-US" altLang="zh-CN" sz="1600" dirty="0"/>
          </a:p>
          <a:p>
            <a:r>
              <a:rPr lang="en-US" sz="1600" dirty="0">
                <a:solidFill>
                  <a:srgbClr val="0000FF"/>
                </a:solidFill>
              </a:rPr>
              <a:t>void</a:t>
            </a:r>
            <a:r>
              <a:rPr lang="en-US" sz="1600" dirty="0"/>
              <a:t> other( ){</a:t>
            </a:r>
            <a:endParaRPr lang="en-US" sz="1600" dirty="0"/>
          </a:p>
          <a:p>
            <a:r>
              <a:rPr lang="en-US" sz="1600" dirty="0">
                <a:solidFill>
                  <a:srgbClr val="0000FF"/>
                </a:solidFill>
              </a:rPr>
              <a:t>static int  </a:t>
            </a:r>
            <a:r>
              <a:rPr lang="en-US" sz="1600" dirty="0"/>
              <a:t>a=2;</a:t>
            </a:r>
            <a:endParaRPr lang="en-US" sz="1600" dirty="0"/>
          </a:p>
          <a:p>
            <a:r>
              <a:rPr lang="en-US" sz="1600" dirty="0">
                <a:solidFill>
                  <a:srgbClr val="0000FF"/>
                </a:solidFill>
              </a:rPr>
              <a:t>static int  </a:t>
            </a:r>
            <a:r>
              <a:rPr lang="en-US" sz="1600" dirty="0"/>
              <a:t>b;</a:t>
            </a:r>
            <a:endParaRPr lang="en-US" sz="1600" dirty="0"/>
          </a:p>
          <a:p>
            <a:r>
              <a:rPr lang="en-US" sz="1600" dirty="0">
                <a:solidFill>
                  <a:srgbClr val="0000FF"/>
                </a:solidFill>
              </a:rPr>
              <a:t>int</a:t>
            </a:r>
            <a:r>
              <a:rPr lang="en-US" sz="1600" dirty="0"/>
              <a:t> c=10;</a:t>
            </a:r>
            <a:endParaRPr lang="en-US" sz="1600" dirty="0"/>
          </a:p>
          <a:p>
            <a:r>
              <a:rPr lang="en-US" sz="1600" dirty="0"/>
              <a:t>a+=2; </a:t>
            </a:r>
            <a:r>
              <a:rPr lang="en-US" sz="1600" dirty="0" err="1"/>
              <a:t>i</a:t>
            </a:r>
            <a:r>
              <a:rPr lang="en-US" sz="1600" dirty="0"/>
              <a:t>+=32;c+=5;</a:t>
            </a:r>
            <a:endParaRPr lang="en-US" sz="1600" dirty="0"/>
          </a:p>
          <a:p>
            <a:r>
              <a:rPr lang="en-US" sz="1600" dirty="0"/>
              <a:t>cout&lt;&lt;“---OTHER---\n”;</a:t>
            </a:r>
            <a:endParaRPr lang="en-US" sz="1600" dirty="0"/>
          </a:p>
          <a:p>
            <a:r>
              <a:rPr lang="en-US" sz="1600" dirty="0"/>
              <a:t>cout&lt;&lt;“  i:”&lt;&lt;i&lt;&lt;“  a:”&lt;&lt;a&lt;&lt;“  b:”&lt;&lt;b&lt;&lt;“  c:”&lt;&lt;c&lt;&lt;endl;</a:t>
            </a:r>
            <a:endParaRPr lang="en-US" sz="1600" dirty="0"/>
          </a:p>
          <a:p>
            <a:r>
              <a:rPr lang="en-US" sz="1600" dirty="0"/>
              <a:t>b=a;</a:t>
            </a:r>
            <a:endParaRPr lang="en-US" sz="1600" dirty="0"/>
          </a:p>
          <a:p>
            <a:r>
              <a:rPr lang="en-US" sz="1600" dirty="0"/>
              <a:t>}</a:t>
            </a:r>
            <a:endParaRPr lang="en-US" sz="1600" dirty="0"/>
          </a:p>
          <a:p>
            <a:endParaRPr lang="en-US" sz="1600" dirty="0"/>
          </a:p>
          <a:p>
            <a:r>
              <a:rPr lang="en-US" sz="1600" dirty="0">
                <a:solidFill>
                  <a:srgbClr val="0000FF"/>
                </a:solidFill>
              </a:rPr>
              <a:t>int</a:t>
            </a:r>
            <a:r>
              <a:rPr lang="en-US" sz="1600" dirty="0"/>
              <a:t> main(){</a:t>
            </a:r>
            <a:endParaRPr lang="en-US" sz="1600" dirty="0"/>
          </a:p>
          <a:p>
            <a:r>
              <a:rPr lang="en-US" sz="1600" dirty="0">
                <a:solidFill>
                  <a:srgbClr val="0000FF"/>
                </a:solidFill>
              </a:rPr>
              <a:t>static int  </a:t>
            </a:r>
            <a:r>
              <a:rPr lang="en-US" sz="1600" dirty="0"/>
              <a:t>a;</a:t>
            </a:r>
            <a:endParaRPr lang="en-US" sz="1600" dirty="0"/>
          </a:p>
          <a:p>
            <a:r>
              <a:rPr lang="en-US" sz="1600" dirty="0">
                <a:solidFill>
                  <a:srgbClr val="0000FF"/>
                </a:solidFill>
              </a:rPr>
              <a:t>int</a:t>
            </a:r>
            <a:r>
              <a:rPr lang="en-US" sz="1600" dirty="0"/>
              <a:t>  b=-10;</a:t>
            </a:r>
            <a:endParaRPr lang="en-US" sz="1600" dirty="0"/>
          </a:p>
          <a:p>
            <a:r>
              <a:rPr lang="en-US" sz="1600" dirty="0">
                <a:solidFill>
                  <a:srgbClr val="0000FF"/>
                </a:solidFill>
              </a:rPr>
              <a:t>int</a:t>
            </a:r>
            <a:r>
              <a:rPr lang="en-US" sz="1600" dirty="0"/>
              <a:t>  c=0;</a:t>
            </a:r>
            <a:endParaRPr lang="en-US" sz="1600" dirty="0"/>
          </a:p>
          <a:p>
            <a:r>
              <a:rPr lang="en-US" sz="1600" dirty="0"/>
              <a:t>cout &lt;&lt;“---MAIN---\n”;</a:t>
            </a:r>
            <a:endParaRPr lang="en-US" sz="1600" dirty="0"/>
          </a:p>
          <a:p>
            <a:r>
              <a:rPr lang="en-US" sz="1600" dirty="0"/>
              <a:t>cout&lt;&lt;“  i:”&lt;&lt;i&lt;&lt;“  a:”&lt;&lt;a&lt;&lt;“  b:”&lt;&lt;b&lt;&lt;“  c:”&lt;&lt;c&lt;&lt;endl;</a:t>
            </a:r>
            <a:endParaRPr lang="en-US" sz="1600" dirty="0"/>
          </a:p>
          <a:p>
            <a:r>
              <a:rPr lang="en-US" sz="1600" dirty="0"/>
              <a:t>c+=8;</a:t>
            </a:r>
            <a:endParaRPr lang="en-US" sz="1600" dirty="0"/>
          </a:p>
          <a:p>
            <a:r>
              <a:rPr lang="en-US" sz="1600" dirty="0"/>
              <a:t>other();</a:t>
            </a:r>
            <a:endParaRPr lang="en-US" sz="1600" dirty="0"/>
          </a:p>
          <a:p>
            <a:r>
              <a:rPr lang="en-US" sz="1600" dirty="0"/>
              <a:t>cout &lt;&lt;“---MAIN---\n”;</a:t>
            </a:r>
            <a:endParaRPr lang="en-US" sz="1600" dirty="0"/>
          </a:p>
          <a:p>
            <a:r>
              <a:rPr lang="en-US" sz="1600" dirty="0"/>
              <a:t>cout&lt;&lt;“  i:”&lt;&lt;i&lt;&lt;“  a:”&lt;&lt;a&lt;&lt;“  b:”&lt;&lt;b&lt;&lt;“  c:”&lt;&lt;c&lt;&lt;endl;</a:t>
            </a:r>
            <a:endParaRPr lang="en-US" sz="1600" dirty="0"/>
          </a:p>
          <a:p>
            <a:r>
              <a:rPr lang="en-US" sz="1600" dirty="0" err="1"/>
              <a:t>i</a:t>
            </a:r>
            <a:r>
              <a:rPr lang="en-US" sz="1600" dirty="0"/>
              <a:t>+=10;</a:t>
            </a:r>
            <a:endParaRPr lang="en-US" sz="1600" dirty="0"/>
          </a:p>
          <a:p>
            <a:r>
              <a:rPr lang="en-US" sz="1600" dirty="0"/>
              <a:t>other();</a:t>
            </a:r>
            <a:endParaRPr lang="en-US" sz="1600" dirty="0"/>
          </a:p>
          <a:p>
            <a:r>
              <a:rPr lang="en-US" sz="1600" dirty="0">
                <a:solidFill>
                  <a:srgbClr val="0000FF"/>
                </a:solidFill>
              </a:rPr>
              <a:t>return</a:t>
            </a:r>
            <a:r>
              <a:rPr lang="en-US" sz="1600" dirty="0"/>
              <a:t> 0;</a:t>
            </a:r>
            <a:endParaRPr lang="en-US" sz="1600" dirty="0"/>
          </a:p>
          <a:p>
            <a:r>
              <a:rPr lang="en-US" sz="1600" dirty="0"/>
              <a:t>}</a:t>
            </a:r>
            <a:endParaRPr lang="en-US" sz="16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88187" y="2846802"/>
            <a:ext cx="3095882" cy="18429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6973756" cy="584775"/>
          </a:xfrm>
          <a:prstGeom prst="rect">
            <a:avLst/>
          </a:prstGeom>
          <a:noFill/>
        </p:spPr>
        <p:txBody>
          <a:bodyPr wrap="square" rtlCol="0">
            <a:spAutoFit/>
          </a:bodyPr>
          <a:lstStyle/>
          <a:p>
            <a:r>
              <a:rPr lang="en-US" altLang="zh-CN" sz="3200" dirty="0">
                <a:solidFill>
                  <a:schemeClr val="bg1"/>
                </a:solidFill>
              </a:rPr>
              <a:t>5.2.3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全局对象</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24" name="组合 23"/>
          <p:cNvGrpSpPr/>
          <p:nvPr/>
        </p:nvGrpSpPr>
        <p:grpSpPr>
          <a:xfrm>
            <a:off x="293298" y="951752"/>
            <a:ext cx="8704052" cy="2382897"/>
            <a:chOff x="219974" y="2044323"/>
            <a:chExt cx="8704052" cy="2382897"/>
          </a:xfrm>
        </p:grpSpPr>
        <p:sp>
          <p:nvSpPr>
            <p:cNvPr id="25" name="矩形: 圆顶角 24"/>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链接性（</a:t>
              </a:r>
              <a:r>
                <a:rPr lang="en-US" altLang="zh-CN" sz="2400" dirty="0"/>
                <a:t>linkage</a:t>
              </a:r>
              <a:r>
                <a:rPr lang="zh-CN" altLang="en-US" sz="2400" dirty="0"/>
                <a:t>）：在作用域外部的可见性</a:t>
              </a:r>
              <a:endParaRPr lang="zh-CN" altLang="en-US" sz="2400" dirty="0"/>
            </a:p>
          </p:txBody>
        </p:sp>
        <p:sp>
          <p:nvSpPr>
            <p:cNvPr id="26" name="矩形: 圆角 17"/>
            <p:cNvSpPr/>
            <p:nvPr/>
          </p:nvSpPr>
          <p:spPr>
            <a:xfrm>
              <a:off x="219974" y="2538690"/>
              <a:ext cx="8704052" cy="18885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局部对象没有链接性，不能共享；</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全局对象具有</a:t>
              </a:r>
              <a:r>
                <a:rPr lang="zh-CN" altLang="en-US" sz="2000" dirty="0">
                  <a:solidFill>
                    <a:srgbClr val="FF0000"/>
                  </a:solidFill>
                  <a:latin typeface="MicrosoftYaHei"/>
                </a:rPr>
                <a:t>外部链接性</a:t>
              </a:r>
              <a:r>
                <a:rPr lang="zh-CN" altLang="en-US" sz="2000" dirty="0">
                  <a:solidFill>
                    <a:srgbClr val="000000"/>
                  </a:solidFill>
                  <a:latin typeface="MicrosoftYaHei"/>
                </a:rPr>
                <a:t>（</a:t>
              </a:r>
              <a:r>
                <a:rPr lang="en-US" altLang="zh-CN" sz="2000" dirty="0">
                  <a:solidFill>
                    <a:srgbClr val="000000"/>
                  </a:solidFill>
                  <a:latin typeface="LMSans10-Regular-Identity-H"/>
                </a:rPr>
                <a:t>external linkage</a:t>
              </a:r>
              <a:r>
                <a:rPr lang="zh-CN" altLang="en-US" sz="2000" dirty="0">
                  <a:solidFill>
                    <a:srgbClr val="000000"/>
                  </a:solidFill>
                  <a:latin typeface="MicrosoftYaHei"/>
                </a:rPr>
                <a:t>），</a:t>
              </a:r>
              <a:r>
                <a:rPr lang="zh-CN" altLang="en-US" sz="2000" dirty="0">
                  <a:solidFill>
                    <a:srgbClr val="FF0000"/>
                  </a:solidFill>
                  <a:latin typeface="MicrosoftYaHei"/>
                </a:rPr>
                <a:t>可在文件间共享</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en-US" altLang="zh-CN" sz="2000" dirty="0">
                  <a:solidFill>
                    <a:srgbClr val="0000FF"/>
                  </a:solidFill>
                  <a:latin typeface="LMSans10-Regular-Identity-H"/>
                </a:rPr>
                <a:t>static </a:t>
              </a:r>
              <a:r>
                <a:rPr lang="zh-CN" altLang="en-US" sz="2000" dirty="0">
                  <a:solidFill>
                    <a:srgbClr val="000000"/>
                  </a:solidFill>
                  <a:latin typeface="MicrosoftYaHei"/>
                </a:rPr>
                <a:t>修饰的全局对象具有内部链接性（</a:t>
              </a:r>
              <a:r>
                <a:rPr lang="en-US" altLang="zh-CN" sz="2000" dirty="0">
                  <a:solidFill>
                    <a:srgbClr val="000000"/>
                  </a:solidFill>
                  <a:latin typeface="LMSans10-Regular-Identity-H"/>
                </a:rPr>
                <a:t>internal linkage</a:t>
              </a:r>
              <a:r>
                <a:rPr lang="zh-CN" altLang="en-US" sz="2000" dirty="0">
                  <a:solidFill>
                    <a:srgbClr val="000000"/>
                  </a:solidFill>
                  <a:latin typeface="MicrosoftYaHei"/>
                </a:rPr>
                <a:t>），只能由同一个</a:t>
              </a:r>
              <a:br>
                <a:rPr lang="zh-CN" altLang="en-US" sz="2000" dirty="0">
                  <a:solidFill>
                    <a:srgbClr val="000000"/>
                  </a:solidFill>
                  <a:latin typeface="MicrosoftYaHei"/>
                </a:rPr>
              </a:br>
              <a:r>
                <a:rPr lang="zh-CN" altLang="en-US" sz="2000" dirty="0">
                  <a:solidFill>
                    <a:srgbClr val="000000"/>
                  </a:solidFill>
                  <a:latin typeface="MicrosoftYaHei"/>
                </a:rPr>
                <a:t>文件中的函数共享</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8" name="组合 7"/>
          <p:cNvGrpSpPr/>
          <p:nvPr/>
        </p:nvGrpSpPr>
        <p:grpSpPr>
          <a:xfrm>
            <a:off x="293298" y="3484606"/>
            <a:ext cx="4030750" cy="1506547"/>
            <a:chOff x="219974" y="2044323"/>
            <a:chExt cx="4030750" cy="1506547"/>
          </a:xfrm>
        </p:grpSpPr>
        <p:sp>
          <p:nvSpPr>
            <p:cNvPr id="9" name="矩形: 圆顶角 8"/>
            <p:cNvSpPr/>
            <p:nvPr/>
          </p:nvSpPr>
          <p:spPr>
            <a:xfrm>
              <a:off x="219974" y="2044323"/>
              <a:ext cx="40307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fun.cpp</a:t>
              </a:r>
              <a:endParaRPr lang="zh-CN" altLang="en-US" sz="2400" dirty="0"/>
            </a:p>
          </p:txBody>
        </p:sp>
        <p:sp>
          <p:nvSpPr>
            <p:cNvPr id="10" name="矩形: 圆角 17"/>
            <p:cNvSpPr/>
            <p:nvPr/>
          </p:nvSpPr>
          <p:spPr>
            <a:xfrm>
              <a:off x="219974" y="2584323"/>
              <a:ext cx="4030750"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8000"/>
                  </a:solidFill>
                  <a:latin typeface="LMMono8-Regular-Identity-H"/>
                </a:rPr>
                <a:t>//</a:t>
              </a:r>
              <a:r>
                <a:rPr lang="en-US" altLang="zh-CN" sz="2000" dirty="0" err="1">
                  <a:solidFill>
                    <a:srgbClr val="008000"/>
                  </a:solidFill>
                  <a:latin typeface="LMMono8-Regular-Identity-H"/>
                </a:rPr>
                <a:t>g_val</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具有外部链接性</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FF"/>
                  </a:solidFill>
                  <a:latin typeface="LMMono8-Regular-Identity-H"/>
                </a:rPr>
                <a:t>int </a:t>
              </a:r>
              <a:r>
                <a:rPr lang="en-US" altLang="zh-CN" sz="2000" dirty="0" err="1">
                  <a:solidFill>
                    <a:srgbClr val="000000"/>
                  </a:solidFill>
                  <a:latin typeface="LMMono8-Regular-Identity-H"/>
                </a:rPr>
                <a:t>g_val</a:t>
              </a:r>
              <a:r>
                <a:rPr lang="en-US" altLang="zh-CN" sz="2000" dirty="0">
                  <a:solidFill>
                    <a:srgbClr val="000000"/>
                  </a:solidFill>
                  <a:latin typeface="LMMono8-Regular-Identity-H"/>
                </a:rPr>
                <a:t> = 10;</a:t>
              </a:r>
              <a:r>
                <a:rPr lang="en-US" altLang="zh-CN" sz="2000" dirty="0"/>
                <a:t> </a:t>
              </a:r>
              <a:endParaRPr lang="zh-CN" altLang="en-US" sz="2000" dirty="0">
                <a:solidFill>
                  <a:srgbClr val="008000"/>
                </a:solidFill>
                <a:latin typeface="LMMono9-Regular-Identity-H"/>
              </a:endParaRPr>
            </a:p>
          </p:txBody>
        </p:sp>
      </p:grpSp>
      <p:grpSp>
        <p:nvGrpSpPr>
          <p:cNvPr id="13" name="组合 12"/>
          <p:cNvGrpSpPr/>
          <p:nvPr/>
        </p:nvGrpSpPr>
        <p:grpSpPr>
          <a:xfrm>
            <a:off x="4966600" y="3434912"/>
            <a:ext cx="4030750" cy="2786769"/>
            <a:chOff x="219974" y="2044323"/>
            <a:chExt cx="4030750" cy="2786769"/>
          </a:xfrm>
        </p:grpSpPr>
        <p:sp>
          <p:nvSpPr>
            <p:cNvPr id="14" name="矩形: 圆顶角 13"/>
            <p:cNvSpPr/>
            <p:nvPr/>
          </p:nvSpPr>
          <p:spPr>
            <a:xfrm>
              <a:off x="219974" y="2044323"/>
              <a:ext cx="40307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main.cpp</a:t>
              </a:r>
              <a:endParaRPr lang="zh-CN" altLang="en-US" sz="2400" dirty="0"/>
            </a:p>
          </p:txBody>
        </p:sp>
        <p:sp>
          <p:nvSpPr>
            <p:cNvPr id="15" name="矩形: 圆角 17"/>
            <p:cNvSpPr/>
            <p:nvPr/>
          </p:nvSpPr>
          <p:spPr>
            <a:xfrm>
              <a:off x="219974" y="2584323"/>
              <a:ext cx="4030750" cy="22467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FF"/>
                  </a:solidFill>
                  <a:latin typeface="LMMono8-Regular-Identity-H"/>
                </a:rPr>
                <a:t>extern int </a:t>
              </a:r>
              <a:r>
                <a:rPr lang="en-US" altLang="zh-CN" sz="2000" dirty="0" err="1">
                  <a:solidFill>
                    <a:srgbClr val="000000"/>
                  </a:solidFill>
                  <a:latin typeface="LMMono8-Regular-Identity-H"/>
                </a:rPr>
                <a:t>g_val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en-US" altLang="zh-CN" sz="2000" dirty="0" err="1">
                  <a:solidFill>
                    <a:srgbClr val="008000"/>
                  </a:solidFill>
                  <a:latin typeface="LMMono8-Regular-Identity-H"/>
                </a:rPr>
                <a:t>gs_val</a:t>
              </a:r>
              <a:r>
                <a:rPr lang="zh-CN" altLang="en-US" sz="2000" dirty="0">
                  <a:solidFill>
                    <a:srgbClr val="008000"/>
                  </a:solidFill>
                  <a:latin typeface="仿宋" panose="02010609060101010101" pitchFamily="49" charset="-122"/>
                  <a:ea typeface="仿宋" panose="02010609060101010101" pitchFamily="49" charset="-122"/>
                </a:rPr>
                <a:t>内部链接性</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FF"/>
                  </a:solidFill>
                  <a:latin typeface="LMMono8-Regular-Identity-H"/>
                </a:rPr>
                <a:t>static int </a:t>
              </a:r>
              <a:r>
                <a:rPr lang="en-US" altLang="zh-CN" sz="2000" dirty="0" err="1">
                  <a:solidFill>
                    <a:srgbClr val="000000"/>
                  </a:solidFill>
                  <a:latin typeface="LMMono8-Regular-Identity-H"/>
                </a:rPr>
                <a:t>gs_val</a:t>
              </a:r>
              <a:r>
                <a:rPr lang="en-US" altLang="zh-CN" sz="2000" dirty="0">
                  <a:solidFill>
                    <a:srgbClr val="000000"/>
                  </a:solidFill>
                  <a:latin typeface="LMMono8-Regular-Identity-H"/>
                </a:rPr>
                <a:t> = 20;</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cout &lt;&lt; </a:t>
              </a:r>
              <a:r>
                <a:rPr lang="en-US" altLang="zh-CN" sz="2000" dirty="0" err="1">
                  <a:solidFill>
                    <a:srgbClr val="000000"/>
                  </a:solidFill>
                  <a:latin typeface="LMMono8-Regular-Identity-H"/>
                </a:rPr>
                <a:t>g_val</a:t>
              </a:r>
              <a:r>
                <a:rPr lang="en-US" altLang="zh-CN" sz="2000" dirty="0">
                  <a:solidFill>
                    <a:srgbClr val="000000"/>
                  </a:solidFill>
                  <a:latin typeface="LMMono8-Regular-Identity-H"/>
                </a:rPr>
                <a:t> + </a:t>
              </a:r>
              <a:r>
                <a:rPr lang="en-US" altLang="zh-CN" sz="2000" dirty="0" err="1">
                  <a:solidFill>
                    <a:srgbClr val="000000"/>
                  </a:solidFill>
                  <a:latin typeface="LMMono8-Regular-Identity-H"/>
                </a:rPr>
                <a:t>gs_val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6" name="组合 15"/>
          <p:cNvGrpSpPr/>
          <p:nvPr/>
        </p:nvGrpSpPr>
        <p:grpSpPr>
          <a:xfrm>
            <a:off x="293299" y="5205998"/>
            <a:ext cx="4030750" cy="1130208"/>
            <a:chOff x="81953" y="2044323"/>
            <a:chExt cx="4030750" cy="1130208"/>
          </a:xfrm>
        </p:grpSpPr>
        <p:sp>
          <p:nvSpPr>
            <p:cNvPr id="17" name="矩形: 圆顶角 16"/>
            <p:cNvSpPr/>
            <p:nvPr/>
          </p:nvSpPr>
          <p:spPr>
            <a:xfrm>
              <a:off x="81953" y="2044323"/>
              <a:ext cx="4030750"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提示：</a:t>
              </a:r>
              <a:endParaRPr lang="zh-CN" altLang="en-US" sz="2400" dirty="0"/>
            </a:p>
          </p:txBody>
        </p:sp>
        <p:sp>
          <p:nvSpPr>
            <p:cNvPr id="18" name="矩形: 圆角 17"/>
            <p:cNvSpPr/>
            <p:nvPr/>
          </p:nvSpPr>
          <p:spPr>
            <a:xfrm>
              <a:off x="81953" y="2634531"/>
              <a:ext cx="4030750"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3000"/>
                </a:lnSpc>
                <a:spcAft>
                  <a:spcPts val="1200"/>
                </a:spcAft>
              </a:pPr>
              <a:r>
                <a:rPr lang="zh-CN" altLang="en-US" sz="2000" dirty="0">
                  <a:solidFill>
                    <a:srgbClr val="000000"/>
                  </a:solidFill>
                  <a:latin typeface="MicrosoftYaHei"/>
                </a:rPr>
                <a:t>尽量不要使用全局对象。</a:t>
              </a:r>
              <a:r>
                <a:rPr lang="zh-CN" altLang="en-US" sz="2000" dirty="0"/>
                <a:t> </a:t>
              </a:r>
              <a:endParaRPr lang="en-US" altLang="zh-CN" sz="2000" dirty="0">
                <a:solidFill>
                  <a:srgbClr val="000000"/>
                </a:solidFill>
                <a:latin typeface="Microsoft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 </a:t>
            </a:r>
            <a:r>
              <a:rPr lang="zh-CN" altLang="en-US" sz="3200" dirty="0">
                <a:solidFill>
                  <a:schemeClr val="bg1"/>
                </a:solidFill>
              </a:rPr>
              <a:t>参数传递</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24" name="组合 23"/>
          <p:cNvGrpSpPr/>
          <p:nvPr/>
        </p:nvGrpSpPr>
        <p:grpSpPr>
          <a:xfrm>
            <a:off x="219974" y="4177882"/>
            <a:ext cx="8704052" cy="1460914"/>
            <a:chOff x="219974" y="2044323"/>
            <a:chExt cx="8704052" cy="1460914"/>
          </a:xfrm>
        </p:grpSpPr>
        <p:sp>
          <p:nvSpPr>
            <p:cNvPr id="25" name="矩形: 圆顶角 24"/>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实参和形参的交互方式</a:t>
              </a:r>
              <a:endParaRPr lang="zh-CN" altLang="en-US" sz="2400" dirty="0"/>
            </a:p>
          </p:txBody>
        </p:sp>
        <p:sp>
          <p:nvSpPr>
            <p:cNvPr id="26" name="矩形: 圆角 17"/>
            <p:cNvSpPr/>
            <p:nvPr/>
          </p:nvSpPr>
          <p:spPr>
            <a:xfrm>
              <a:off x="219974" y="2538690"/>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单向的值传递（</a:t>
              </a:r>
              <a:r>
                <a:rPr lang="en-US" altLang="zh-CN" sz="2000" dirty="0">
                  <a:solidFill>
                    <a:srgbClr val="000000"/>
                  </a:solidFill>
                  <a:latin typeface="LMSans10-Regular-Identity-H"/>
                </a:rPr>
                <a:t>passed by value</a:t>
              </a:r>
              <a:r>
                <a:rPr lang="zh-CN" altLang="en-US" sz="2000" dirty="0">
                  <a:solidFill>
                    <a:srgbClr val="000000"/>
                  </a:solidFill>
                  <a:latin typeface="MicrosoftYaHei"/>
                </a:rPr>
                <a:t>）方式；</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双向的引用传递（</a:t>
              </a:r>
              <a:r>
                <a:rPr lang="en-US" altLang="zh-CN" sz="2000" dirty="0">
                  <a:solidFill>
                    <a:srgbClr val="000000"/>
                  </a:solidFill>
                  <a:latin typeface="LMSans10-Regular-Identity-H"/>
                </a:rPr>
                <a:t>passed by reference</a:t>
              </a:r>
              <a:r>
                <a:rPr lang="zh-CN" altLang="en-US" sz="2000" dirty="0">
                  <a:solidFill>
                    <a:srgbClr val="000000"/>
                  </a:solidFill>
                  <a:latin typeface="MicrosoftYaHei"/>
                </a:rPr>
                <a:t>）方式</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8" name="组合 7"/>
          <p:cNvGrpSpPr/>
          <p:nvPr/>
        </p:nvGrpSpPr>
        <p:grpSpPr>
          <a:xfrm>
            <a:off x="259763" y="1873471"/>
            <a:ext cx="8704052" cy="1459568"/>
            <a:chOff x="219974" y="2044323"/>
            <a:chExt cx="8704052" cy="1459568"/>
          </a:xfrm>
        </p:grpSpPr>
        <p:sp>
          <p:nvSpPr>
            <p:cNvPr id="9" name="矩形: 圆顶角 8"/>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参数传递</a:t>
              </a:r>
              <a:endParaRPr lang="zh-CN" altLang="en-US" sz="2400" dirty="0"/>
            </a:p>
          </p:txBody>
        </p:sp>
        <p:sp>
          <p:nvSpPr>
            <p:cNvPr id="10" name="矩形: 圆角 17"/>
            <p:cNvSpPr/>
            <p:nvPr/>
          </p:nvSpPr>
          <p:spPr>
            <a:xfrm>
              <a:off x="219974" y="2538690"/>
              <a:ext cx="8704052" cy="96520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Consolas" panose="020B0609020204030204" pitchFamily="49" charset="0"/>
                </a:rPr>
                <a:t>主调函数与被调函数之间信息传递的主要方式，通过实参和形参来实现信息传递</a:t>
              </a:r>
              <a:endParaRPr lang="zh-CN" altLang="en-US" sz="2000" dirty="0">
                <a:solidFill>
                  <a:srgbClr val="000000"/>
                </a:solidFill>
                <a:latin typeface="Consolas" panose="020B0609020204030204" pitchFamily="49"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目录</a:t>
            </a:r>
            <a:endParaRPr lang="zh-CN" altLang="en-US" sz="3200" dirty="0">
              <a:solidFill>
                <a:schemeClr val="bg1"/>
              </a:solidFill>
            </a:endParaRPr>
          </a:p>
        </p:txBody>
      </p:sp>
      <p:grpSp>
        <p:nvGrpSpPr>
          <p:cNvPr id="21" name="组合 20"/>
          <p:cNvGrpSpPr/>
          <p:nvPr/>
        </p:nvGrpSpPr>
        <p:grpSpPr>
          <a:xfrm>
            <a:off x="1108609" y="937717"/>
            <a:ext cx="4891179" cy="1815184"/>
            <a:chOff x="552090" y="1303327"/>
            <a:chExt cx="4891179" cy="1815184"/>
          </a:xfrm>
        </p:grpSpPr>
        <p:sp>
          <p:nvSpPr>
            <p:cNvPr id="12" name="文本框 11">
              <a:hlinkClick r:id="rId1" action="ppaction://hlinksldjump"/>
            </p:cNvPr>
            <p:cNvSpPr txBox="1"/>
            <p:nvPr/>
          </p:nvSpPr>
          <p:spPr>
            <a:xfrm>
              <a:off x="552090" y="1303327"/>
              <a:ext cx="2958861"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1. </a:t>
              </a:r>
              <a:r>
                <a:rPr lang="zh-CN" altLang="en-US" sz="2000" dirty="0">
                  <a:solidFill>
                    <a:srgbClr val="151DC1"/>
                  </a:solidFill>
                </a:rPr>
                <a:t>认识函数</a:t>
              </a:r>
              <a:endParaRPr lang="zh-CN" altLang="en-US" sz="2000" dirty="0">
                <a:solidFill>
                  <a:srgbClr val="151DC1"/>
                </a:solidFill>
              </a:endParaRPr>
            </a:p>
          </p:txBody>
        </p:sp>
        <p:sp>
          <p:nvSpPr>
            <p:cNvPr id="13" name="文本框 12"/>
            <p:cNvSpPr txBox="1"/>
            <p:nvPr/>
          </p:nvSpPr>
          <p:spPr>
            <a:xfrm>
              <a:off x="928777" y="1641183"/>
              <a:ext cx="4514492" cy="1477328"/>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2" action="ppaction://hlinksldjump"/>
                </a:rPr>
                <a:t>定义函数</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3" action="ppaction://hlinksldjump"/>
                </a:rPr>
                <a:t>调用函数</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4" action="ppaction://hlinksldjump"/>
                </a:rPr>
                <a:t>调用规则</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5" action="ppaction://hlinksldjump"/>
                </a:rPr>
                <a:t>无参列表和</a:t>
              </a:r>
              <a:r>
                <a:rPr lang="en-US" altLang="zh-CN" dirty="0">
                  <a:solidFill>
                    <a:srgbClr val="000000"/>
                  </a:solidFill>
                  <a:hlinkClick r:id="rId5" action="ppaction://hlinksldjump"/>
                </a:rPr>
                <a:t>void</a:t>
              </a:r>
              <a:r>
                <a:rPr lang="zh-CN" altLang="en-US" dirty="0">
                  <a:solidFill>
                    <a:srgbClr val="000000"/>
                  </a:solidFill>
                  <a:hlinkClick r:id="rId5" action="ppaction://hlinksldjump"/>
                </a:rPr>
                <a:t>返回类型</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6" action="ppaction://hlinksldjump"/>
                </a:rPr>
                <a:t>函数声明</a:t>
              </a:r>
              <a:endParaRPr lang="zh-CN" altLang="en-US" dirty="0">
                <a:solidFill>
                  <a:srgbClr val="000000"/>
                </a:solidFill>
              </a:endParaRPr>
            </a:p>
          </p:txBody>
        </p:sp>
      </p:grpSp>
      <p:grpSp>
        <p:nvGrpSpPr>
          <p:cNvPr id="22" name="组合 21"/>
          <p:cNvGrpSpPr/>
          <p:nvPr/>
        </p:nvGrpSpPr>
        <p:grpSpPr>
          <a:xfrm>
            <a:off x="1108609" y="2803550"/>
            <a:ext cx="2958861" cy="1261186"/>
            <a:chOff x="552090" y="1303327"/>
            <a:chExt cx="2958861" cy="1261186"/>
          </a:xfrm>
        </p:grpSpPr>
        <p:sp>
          <p:nvSpPr>
            <p:cNvPr id="23" name="文本框 22">
              <a:hlinkClick r:id="rId7" action="ppaction://hlinksldjump"/>
            </p:cNvPr>
            <p:cNvSpPr txBox="1"/>
            <p:nvPr/>
          </p:nvSpPr>
          <p:spPr>
            <a:xfrm>
              <a:off x="552090" y="1303327"/>
              <a:ext cx="2958861"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2. </a:t>
              </a:r>
              <a:r>
                <a:rPr lang="zh-CN" altLang="en-US" sz="2000" dirty="0">
                  <a:solidFill>
                    <a:srgbClr val="151DC1"/>
                  </a:solidFill>
                </a:rPr>
                <a:t>局部对象和全局对象</a:t>
              </a:r>
              <a:endParaRPr lang="zh-CN" altLang="en-US" sz="2000" dirty="0">
                <a:solidFill>
                  <a:srgbClr val="151DC1"/>
                </a:solidFill>
              </a:endParaRPr>
            </a:p>
          </p:txBody>
        </p:sp>
        <p:sp>
          <p:nvSpPr>
            <p:cNvPr id="24" name="文本框 23"/>
            <p:cNvSpPr txBox="1"/>
            <p:nvPr/>
          </p:nvSpPr>
          <p:spPr>
            <a:xfrm>
              <a:off x="928777" y="1641183"/>
              <a:ext cx="2582174"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7" action="ppaction://hlinksldjump"/>
                </a:rPr>
                <a:t>存储周期</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8" action="ppaction://hlinksldjump"/>
                </a:rPr>
                <a:t>局部对象</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9" action="ppaction://hlinksldjump"/>
                </a:rPr>
                <a:t>全局对象</a:t>
              </a:r>
              <a:endParaRPr lang="en-US" altLang="zh-CN" dirty="0">
                <a:solidFill>
                  <a:srgbClr val="000000"/>
                </a:solidFill>
              </a:endParaRPr>
            </a:p>
          </p:txBody>
        </p:sp>
      </p:grpSp>
      <p:grpSp>
        <p:nvGrpSpPr>
          <p:cNvPr id="25" name="组合 24"/>
          <p:cNvGrpSpPr/>
          <p:nvPr/>
        </p:nvGrpSpPr>
        <p:grpSpPr>
          <a:xfrm>
            <a:off x="1108608" y="4111811"/>
            <a:ext cx="2958861" cy="1538185"/>
            <a:chOff x="552090" y="1303327"/>
            <a:chExt cx="2958861" cy="1538185"/>
          </a:xfrm>
        </p:grpSpPr>
        <p:sp>
          <p:nvSpPr>
            <p:cNvPr id="26" name="文本框 25">
              <a:hlinkClick r:id="rId10" action="ppaction://hlinksldjump"/>
            </p:cNvPr>
            <p:cNvSpPr txBox="1"/>
            <p:nvPr/>
          </p:nvSpPr>
          <p:spPr>
            <a:xfrm>
              <a:off x="552090" y="1303327"/>
              <a:ext cx="2958861"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3. </a:t>
              </a:r>
              <a:r>
                <a:rPr lang="zh-CN" altLang="en-US" sz="2000" dirty="0">
                  <a:solidFill>
                    <a:srgbClr val="151DC1"/>
                  </a:solidFill>
                </a:rPr>
                <a:t>参数传递</a:t>
              </a:r>
              <a:endParaRPr lang="zh-CN" altLang="en-US" sz="2000" dirty="0">
                <a:solidFill>
                  <a:srgbClr val="151DC1"/>
                </a:solidFill>
              </a:endParaRPr>
            </a:p>
          </p:txBody>
        </p:sp>
        <p:sp>
          <p:nvSpPr>
            <p:cNvPr id="27" name="文本框 26"/>
            <p:cNvSpPr txBox="1"/>
            <p:nvPr/>
          </p:nvSpPr>
          <p:spPr>
            <a:xfrm>
              <a:off x="928777" y="1641183"/>
              <a:ext cx="2407547"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11" action="ppaction://hlinksldjump"/>
                </a:rPr>
                <a:t>值传递</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12" action="ppaction://hlinksldjump"/>
                </a:rPr>
                <a:t>引用传递</a:t>
              </a:r>
              <a:endParaRPr lang="en-US" altLang="zh-CN" dirty="0">
                <a:solidFill>
                  <a:srgbClr val="000000"/>
                </a:solidFill>
              </a:endParaRPr>
            </a:p>
            <a:p>
              <a:pPr marL="342900" indent="-342900">
                <a:buFont typeface="Arial" panose="020B0604020202020204" pitchFamily="34" charset="0"/>
                <a:buChar char="•"/>
              </a:pPr>
              <a:r>
                <a:rPr lang="en-US" altLang="zh-CN" dirty="0">
                  <a:solidFill>
                    <a:srgbClr val="000000"/>
                  </a:solidFill>
                  <a:hlinkClick r:id="rId13" action="ppaction://hlinksldjump"/>
                </a:rPr>
                <a:t>const</a:t>
              </a:r>
              <a:r>
                <a:rPr lang="zh-CN" altLang="en-US" dirty="0">
                  <a:solidFill>
                    <a:srgbClr val="000000"/>
                  </a:solidFill>
                  <a:hlinkClick r:id="rId13" action="ppaction://hlinksldjump"/>
                </a:rPr>
                <a:t>形参</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14" action="ppaction://hlinksldjump"/>
                </a:rPr>
                <a:t>数组形参</a:t>
              </a:r>
              <a:endParaRPr lang="zh-CN" altLang="en-US" dirty="0">
                <a:solidFill>
                  <a:srgbClr val="000000"/>
                </a:solidFill>
              </a:endParaRPr>
            </a:p>
          </p:txBody>
        </p:sp>
      </p:grpSp>
      <p:grpSp>
        <p:nvGrpSpPr>
          <p:cNvPr id="14" name="组合 13"/>
          <p:cNvGrpSpPr/>
          <p:nvPr/>
        </p:nvGrpSpPr>
        <p:grpSpPr>
          <a:xfrm>
            <a:off x="5010783" y="1125556"/>
            <a:ext cx="3773940" cy="1538185"/>
            <a:chOff x="552090" y="1303327"/>
            <a:chExt cx="3335548" cy="1538185"/>
          </a:xfrm>
        </p:grpSpPr>
        <p:sp>
          <p:nvSpPr>
            <p:cNvPr id="15" name="文本框 14">
              <a:hlinkClick r:id="rId15" action="ppaction://hlinksldjump"/>
            </p:cNvPr>
            <p:cNvSpPr txBox="1"/>
            <p:nvPr/>
          </p:nvSpPr>
          <p:spPr>
            <a:xfrm>
              <a:off x="552090" y="1303327"/>
              <a:ext cx="3335548"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5. </a:t>
              </a:r>
              <a:r>
                <a:rPr lang="zh-CN" altLang="en-US" sz="2000" dirty="0">
                  <a:solidFill>
                    <a:srgbClr val="151DC1"/>
                  </a:solidFill>
                </a:rPr>
                <a:t>函数重载和特殊用途的函数</a:t>
              </a:r>
              <a:endParaRPr lang="zh-CN" altLang="en-US" sz="2000" dirty="0">
                <a:solidFill>
                  <a:srgbClr val="151DC1"/>
                </a:solidFill>
              </a:endParaRPr>
            </a:p>
          </p:txBody>
        </p:sp>
        <p:sp>
          <p:nvSpPr>
            <p:cNvPr id="16" name="文本框 15"/>
            <p:cNvSpPr txBox="1"/>
            <p:nvPr/>
          </p:nvSpPr>
          <p:spPr>
            <a:xfrm>
              <a:off x="928777" y="1641183"/>
              <a:ext cx="2958861"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15" action="ppaction://hlinksldjump"/>
                </a:rPr>
                <a:t>函数重载</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16" action="ppaction://hlinksldjump"/>
                </a:rPr>
                <a:t>默认参数</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17" action="ppaction://hlinksldjump"/>
                </a:rPr>
                <a:t>内联函数</a:t>
              </a:r>
              <a:endParaRPr lang="en-US" altLang="zh-CN" dirty="0">
                <a:solidFill>
                  <a:srgbClr val="000000"/>
                </a:solidFill>
              </a:endParaRPr>
            </a:p>
            <a:p>
              <a:pPr marL="342900" indent="-342900">
                <a:buFont typeface="Arial" panose="020B0604020202020204" pitchFamily="34" charset="0"/>
                <a:buChar char="•"/>
              </a:pPr>
              <a:r>
                <a:rPr lang="en-US" altLang="zh-CN" dirty="0" err="1">
                  <a:solidFill>
                    <a:srgbClr val="000000"/>
                  </a:solidFill>
                  <a:hlinkClick r:id="rId18" action="ppaction://hlinksldjump"/>
                </a:rPr>
                <a:t>constexpr</a:t>
              </a:r>
              <a:r>
                <a:rPr lang="zh-CN" altLang="en-US" dirty="0">
                  <a:solidFill>
                    <a:srgbClr val="000000"/>
                  </a:solidFill>
                  <a:hlinkClick r:id="rId18" action="ppaction://hlinksldjump"/>
                </a:rPr>
                <a:t>函数</a:t>
              </a:r>
              <a:r>
                <a:rPr lang="zh-CN" altLang="en-US" dirty="0">
                  <a:solidFill>
                    <a:srgbClr val="000000"/>
                  </a:solidFill>
                </a:rPr>
                <a:t> *</a:t>
              </a:r>
              <a:endParaRPr lang="zh-CN" altLang="en-US" dirty="0">
                <a:solidFill>
                  <a:srgbClr val="000000"/>
                </a:solidFill>
              </a:endParaRPr>
            </a:p>
          </p:txBody>
        </p:sp>
      </p:grpSp>
      <p:grpSp>
        <p:nvGrpSpPr>
          <p:cNvPr id="17" name="组合 16"/>
          <p:cNvGrpSpPr/>
          <p:nvPr/>
        </p:nvGrpSpPr>
        <p:grpSpPr>
          <a:xfrm>
            <a:off x="5010783" y="2818913"/>
            <a:ext cx="3773940" cy="984187"/>
            <a:chOff x="552090" y="1303327"/>
            <a:chExt cx="4099280" cy="984187"/>
          </a:xfrm>
        </p:grpSpPr>
        <p:sp>
          <p:nvSpPr>
            <p:cNvPr id="18" name="文本框 17">
              <a:hlinkClick r:id="rId19" action="ppaction://hlinksldjump"/>
            </p:cNvPr>
            <p:cNvSpPr txBox="1"/>
            <p:nvPr/>
          </p:nvSpPr>
          <p:spPr>
            <a:xfrm>
              <a:off x="552090" y="1303327"/>
              <a:ext cx="3889454"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6. </a:t>
              </a:r>
              <a:r>
                <a:rPr lang="zh-CN" altLang="en-US" sz="2000" dirty="0">
                  <a:solidFill>
                    <a:srgbClr val="151DC1"/>
                  </a:solidFill>
                </a:rPr>
                <a:t>函数指针和</a:t>
              </a:r>
              <a:r>
                <a:rPr lang="en-US" altLang="zh-CN" sz="2000" dirty="0">
                  <a:solidFill>
                    <a:srgbClr val="151DC1"/>
                  </a:solidFill>
                </a:rPr>
                <a:t>lambda</a:t>
              </a:r>
              <a:r>
                <a:rPr lang="zh-CN" altLang="en-US" sz="2000" dirty="0">
                  <a:solidFill>
                    <a:srgbClr val="151DC1"/>
                  </a:solidFill>
                </a:rPr>
                <a:t>表达式</a:t>
              </a:r>
              <a:endParaRPr lang="zh-CN" altLang="en-US" sz="2000" dirty="0">
                <a:solidFill>
                  <a:srgbClr val="151DC1"/>
                </a:solidFill>
              </a:endParaRPr>
            </a:p>
          </p:txBody>
        </p:sp>
        <p:sp>
          <p:nvSpPr>
            <p:cNvPr id="19" name="文本框 18"/>
            <p:cNvSpPr txBox="1"/>
            <p:nvPr/>
          </p:nvSpPr>
          <p:spPr>
            <a:xfrm>
              <a:off x="928777" y="1641183"/>
              <a:ext cx="3722593"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19" action="ppaction://hlinksldjump"/>
                </a:rPr>
                <a:t>函数指针</a:t>
              </a:r>
              <a:endParaRPr lang="en-US" altLang="zh-CN" dirty="0">
                <a:solidFill>
                  <a:srgbClr val="000000"/>
                </a:solidFill>
              </a:endParaRPr>
            </a:p>
            <a:p>
              <a:pPr marL="342900" indent="-342900">
                <a:buFont typeface="Arial" panose="020B0604020202020204" pitchFamily="34" charset="0"/>
                <a:buChar char="•"/>
              </a:pPr>
              <a:r>
                <a:rPr lang="en-US" altLang="zh-CN" dirty="0">
                  <a:solidFill>
                    <a:srgbClr val="000000"/>
                  </a:solidFill>
                  <a:hlinkClick r:id="rId20" action="ppaction://hlinksldjump"/>
                </a:rPr>
                <a:t>lambda</a:t>
              </a:r>
              <a:r>
                <a:rPr lang="zh-CN" altLang="en-US" dirty="0">
                  <a:solidFill>
                    <a:srgbClr val="000000"/>
                  </a:solidFill>
                  <a:hlinkClick r:id="rId20" action="ppaction://hlinksldjump"/>
                </a:rPr>
                <a:t>表达式</a:t>
              </a:r>
              <a:endParaRPr lang="zh-CN" altLang="en-US" dirty="0">
                <a:solidFill>
                  <a:srgbClr val="000000"/>
                </a:solidFill>
              </a:endParaRPr>
            </a:p>
          </p:txBody>
        </p:sp>
      </p:grpSp>
      <p:grpSp>
        <p:nvGrpSpPr>
          <p:cNvPr id="20" name="组合 19"/>
          <p:cNvGrpSpPr/>
          <p:nvPr/>
        </p:nvGrpSpPr>
        <p:grpSpPr>
          <a:xfrm>
            <a:off x="5010783" y="4003017"/>
            <a:ext cx="3933035" cy="984187"/>
            <a:chOff x="552090" y="1303327"/>
            <a:chExt cx="3933035" cy="984187"/>
          </a:xfrm>
        </p:grpSpPr>
        <p:sp>
          <p:nvSpPr>
            <p:cNvPr id="28" name="文本框 27">
              <a:hlinkClick r:id="rId21" action="ppaction://hlinksldjump"/>
            </p:cNvPr>
            <p:cNvSpPr txBox="1"/>
            <p:nvPr/>
          </p:nvSpPr>
          <p:spPr>
            <a:xfrm>
              <a:off x="552090" y="1303327"/>
              <a:ext cx="2958861"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7. </a:t>
              </a:r>
              <a:r>
                <a:rPr lang="zh-CN" altLang="en-US" sz="2000" dirty="0">
                  <a:solidFill>
                    <a:srgbClr val="151DC1"/>
                  </a:solidFill>
                </a:rPr>
                <a:t>递归调用</a:t>
              </a:r>
              <a:endParaRPr lang="zh-CN" altLang="en-US" sz="2000" dirty="0">
                <a:solidFill>
                  <a:srgbClr val="151DC1"/>
                </a:solidFill>
              </a:endParaRPr>
            </a:p>
          </p:txBody>
        </p:sp>
        <p:sp>
          <p:nvSpPr>
            <p:cNvPr id="29" name="文本框 28"/>
            <p:cNvSpPr txBox="1"/>
            <p:nvPr/>
          </p:nvSpPr>
          <p:spPr>
            <a:xfrm>
              <a:off x="928777" y="1641183"/>
              <a:ext cx="3556348"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22" action="ppaction://hlinksldjump"/>
                </a:rPr>
                <a:t>递推和回归</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23" action="ppaction://hlinksldjump"/>
                </a:rPr>
                <a:t>递归和循环</a:t>
              </a:r>
              <a:endParaRPr lang="zh-CN" altLang="en-US" dirty="0">
                <a:solidFill>
                  <a:srgbClr val="000000"/>
                </a:solidFill>
              </a:endParaRPr>
            </a:p>
          </p:txBody>
        </p:sp>
      </p:grpSp>
      <p:sp>
        <p:nvSpPr>
          <p:cNvPr id="30" name="文本框 29">
            <a:hlinkClick r:id="rId24" action="ppaction://hlinksldjump"/>
          </p:cNvPr>
          <p:cNvSpPr txBox="1"/>
          <p:nvPr/>
        </p:nvSpPr>
        <p:spPr>
          <a:xfrm>
            <a:off x="1110797" y="5656551"/>
            <a:ext cx="2057400"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4. </a:t>
            </a:r>
            <a:r>
              <a:rPr lang="zh-CN" altLang="en-US" sz="2000" dirty="0">
                <a:solidFill>
                  <a:srgbClr val="151DC1"/>
                </a:solidFill>
              </a:rPr>
              <a:t>返回值类型</a:t>
            </a:r>
            <a:endParaRPr lang="zh-CN" altLang="en-US" sz="2000" dirty="0">
              <a:solidFill>
                <a:srgbClr val="151DC1"/>
              </a:solidFill>
            </a:endParaRPr>
          </a:p>
        </p:txBody>
      </p:sp>
      <p:grpSp>
        <p:nvGrpSpPr>
          <p:cNvPr id="32" name="组合 31"/>
          <p:cNvGrpSpPr/>
          <p:nvPr/>
        </p:nvGrpSpPr>
        <p:grpSpPr>
          <a:xfrm>
            <a:off x="5010783" y="5204088"/>
            <a:ext cx="3933035" cy="1261186"/>
            <a:chOff x="552090" y="1303327"/>
            <a:chExt cx="3933035" cy="1261186"/>
          </a:xfrm>
        </p:grpSpPr>
        <p:sp>
          <p:nvSpPr>
            <p:cNvPr id="33" name="文本框 32">
              <a:hlinkClick r:id="rId25" action="ppaction://hlinksldjump"/>
            </p:cNvPr>
            <p:cNvSpPr txBox="1"/>
            <p:nvPr/>
          </p:nvSpPr>
          <p:spPr>
            <a:xfrm>
              <a:off x="552090" y="1303327"/>
              <a:ext cx="3418842"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8. </a:t>
              </a:r>
              <a:r>
                <a:rPr lang="zh-CN" altLang="en-US" sz="2000" dirty="0">
                  <a:solidFill>
                    <a:srgbClr val="151DC1"/>
                  </a:solidFill>
                </a:rPr>
                <a:t>编译预处理和多文件结构</a:t>
              </a:r>
              <a:endParaRPr lang="zh-CN" altLang="en-US" sz="2000" dirty="0">
                <a:solidFill>
                  <a:srgbClr val="151DC1"/>
                </a:solidFill>
              </a:endParaRPr>
            </a:p>
          </p:txBody>
        </p:sp>
        <p:sp>
          <p:nvSpPr>
            <p:cNvPr id="34" name="文本框 33"/>
            <p:cNvSpPr txBox="1"/>
            <p:nvPr/>
          </p:nvSpPr>
          <p:spPr>
            <a:xfrm>
              <a:off x="928777" y="1641183"/>
              <a:ext cx="3556348"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26" action="ppaction://hlinksldjump"/>
                </a:rPr>
                <a:t>宏定义</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27" action="ppaction://hlinksldjump"/>
                </a:rPr>
                <a:t>条件编译</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28" action="ppaction://hlinksldjump"/>
                </a:rPr>
                <a:t>多文件结构</a:t>
              </a:r>
              <a:endParaRPr lang="zh-CN" altLang="en-US" dirty="0">
                <a:solidFill>
                  <a:srgbClr val="000000"/>
                </a:solidFill>
              </a:endParaRPr>
            </a:p>
          </p:txBody>
        </p:sp>
      </p:grpSp>
      <p:sp>
        <p:nvSpPr>
          <p:cNvPr id="31" name="文本框 30"/>
          <p:cNvSpPr txBox="1"/>
          <p:nvPr/>
        </p:nvSpPr>
        <p:spPr>
          <a:xfrm>
            <a:off x="1485295" y="6142108"/>
            <a:ext cx="1846927"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29" action="ppaction://hlinksldjump"/>
              </a:rPr>
              <a:t>无值返回</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30" action="ppaction://hlinksldjump"/>
              </a:rPr>
              <a:t>有值返回</a:t>
            </a:r>
            <a:endParaRPr lang="zh-CN" altLang="en-US"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24" name="组合 23"/>
          <p:cNvGrpSpPr/>
          <p:nvPr/>
        </p:nvGrpSpPr>
        <p:grpSpPr>
          <a:xfrm>
            <a:off x="293298" y="919166"/>
            <a:ext cx="8704052" cy="1970660"/>
            <a:chOff x="219974" y="2044323"/>
            <a:chExt cx="8704052" cy="1970660"/>
          </a:xfrm>
        </p:grpSpPr>
        <p:sp>
          <p:nvSpPr>
            <p:cNvPr id="25" name="矩形: 圆顶角 24"/>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普通值传递</a:t>
              </a:r>
              <a:endParaRPr lang="zh-CN" altLang="en-US" sz="2400" dirty="0"/>
            </a:p>
          </p:txBody>
        </p:sp>
        <p:sp>
          <p:nvSpPr>
            <p:cNvPr id="26" name="矩形: 圆角 17"/>
            <p:cNvSpPr/>
            <p:nvPr/>
          </p:nvSpPr>
          <p:spPr>
            <a:xfrm>
              <a:off x="219974" y="2588118"/>
              <a:ext cx="8704052" cy="14268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将实参的值</a:t>
              </a:r>
              <a:r>
                <a:rPr lang="zh-CN" altLang="en-US" sz="2000" dirty="0">
                  <a:solidFill>
                    <a:srgbClr val="FF0000"/>
                  </a:solidFill>
                  <a:latin typeface="MicrosoftYaHei"/>
                </a:rPr>
                <a:t>拷贝</a:t>
              </a:r>
              <a:r>
                <a:rPr lang="zh-CN" altLang="en-US" sz="2000" dirty="0">
                  <a:solidFill>
                    <a:srgbClr val="000000"/>
                  </a:solidFill>
                  <a:latin typeface="MicrosoftYaHei"/>
                </a:rPr>
                <a:t>给形参。</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非引用类型；</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改变形参的值，不会影响到实参</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8" name="组合 7"/>
          <p:cNvGrpSpPr/>
          <p:nvPr/>
        </p:nvGrpSpPr>
        <p:grpSpPr>
          <a:xfrm>
            <a:off x="293298" y="2958833"/>
            <a:ext cx="8704052" cy="3722456"/>
            <a:chOff x="219974" y="2044323"/>
            <a:chExt cx="8704052" cy="3722456"/>
          </a:xfrm>
        </p:grpSpPr>
        <p:sp>
          <p:nvSpPr>
            <p:cNvPr id="9" name="矩形: 圆顶角 8"/>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普通值传递的例子</a:t>
              </a:r>
              <a:endParaRPr lang="zh-CN" altLang="en-US" sz="2400" dirty="0"/>
            </a:p>
          </p:txBody>
        </p:sp>
        <p:sp>
          <p:nvSpPr>
            <p:cNvPr id="10" name="矩形: 圆角 17"/>
            <p:cNvSpPr/>
            <p:nvPr/>
          </p:nvSpPr>
          <p:spPr>
            <a:xfrm>
              <a:off x="219974" y="2596680"/>
              <a:ext cx="8704052" cy="317009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Swap(</a:t>
              </a:r>
              <a:r>
                <a:rPr lang="en-US" altLang="zh-CN" sz="2000" dirty="0">
                  <a:solidFill>
                    <a:srgbClr val="0000FF"/>
                  </a:solidFill>
                  <a:latin typeface="LMMono8-Regular-Identity-H"/>
                </a:rPr>
                <a:t>int </a:t>
              </a:r>
              <a:r>
                <a:rPr lang="en-US" altLang="zh-CN" sz="2000" dirty="0">
                  <a:solidFill>
                    <a:srgbClr val="000000"/>
                  </a:solidFill>
                  <a:latin typeface="LMMono8-Regular-Identity-H"/>
                </a:rPr>
                <a:t>x, </a:t>
              </a:r>
              <a:r>
                <a:rPr lang="en-US" altLang="zh-CN" sz="2000" dirty="0">
                  <a:solidFill>
                    <a:srgbClr val="0000FF"/>
                  </a:solidFill>
                  <a:latin typeface="LMMono8-Regular-Identity-H"/>
                </a:rPr>
                <a:t>int </a:t>
              </a:r>
              <a:r>
                <a:rPr lang="en-US" altLang="zh-CN" sz="2000" dirty="0">
                  <a:solidFill>
                    <a:srgbClr val="000000"/>
                  </a:solidFill>
                  <a:latin typeface="LMMono8-Regular-Identity-H"/>
                </a:rPr>
                <a:t>y)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z(x);</a:t>
              </a:r>
              <a:br>
                <a:rPr lang="en-US" altLang="zh-CN" sz="2000" dirty="0">
                  <a:solidFill>
                    <a:srgbClr val="000000"/>
                  </a:solidFill>
                  <a:latin typeface="LMMono8-Regular-Identity-H"/>
                </a:rPr>
              </a:br>
              <a:r>
                <a:rPr lang="en-US" altLang="zh-CN" sz="2000" dirty="0">
                  <a:solidFill>
                    <a:srgbClr val="000000"/>
                  </a:solidFill>
                  <a:latin typeface="LMMono8-Regular-Identity-H"/>
                </a:rPr>
                <a:t>         x = y;</a:t>
              </a:r>
              <a:br>
                <a:rPr lang="en-US" altLang="zh-CN" sz="2000" dirty="0">
                  <a:solidFill>
                    <a:srgbClr val="000000"/>
                  </a:solidFill>
                  <a:latin typeface="LMMono8-Regular-Identity-H"/>
                </a:rPr>
              </a:br>
              <a:r>
                <a:rPr lang="en-US" altLang="zh-CN" sz="2000" dirty="0">
                  <a:solidFill>
                    <a:srgbClr val="000000"/>
                  </a:solidFill>
                  <a:latin typeface="LMMono8-Regular-Identity-H"/>
                </a:rPr>
                <a:t>         y = z;</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交换</a:t>
              </a:r>
              <a:r>
                <a:rPr lang="en-US" altLang="zh-CN" sz="2000" dirty="0">
                  <a:solidFill>
                    <a:srgbClr val="008000"/>
                  </a:solidFill>
                  <a:latin typeface="LMMono8-Regular-Identity-H"/>
                </a:rPr>
                <a:t>x</a:t>
              </a:r>
              <a:r>
                <a:rPr lang="zh-CN" altLang="en-US" sz="2000" dirty="0">
                  <a:solidFill>
                    <a:srgbClr val="008000"/>
                  </a:solidFill>
                  <a:latin typeface="仿宋" panose="02010609060101010101" pitchFamily="49" charset="-122"/>
                  <a:ea typeface="仿宋" panose="02010609060101010101" pitchFamily="49" charset="-122"/>
                </a:rPr>
                <a:t>和</a:t>
              </a:r>
              <a:r>
                <a:rPr lang="en-US" altLang="zh-CN" sz="2000" dirty="0">
                  <a:solidFill>
                    <a:srgbClr val="008000"/>
                  </a:solidFill>
                  <a:latin typeface="LMMono8-Regular-Identity-H"/>
                </a:rPr>
                <a:t>y</a:t>
              </a:r>
              <a:r>
                <a:rPr lang="zh-CN" altLang="en-US" sz="2000" dirty="0">
                  <a:solidFill>
                    <a:srgbClr val="008000"/>
                  </a:solidFill>
                  <a:latin typeface="仿宋" panose="02010609060101010101" pitchFamily="49" charset="-122"/>
                  <a:ea typeface="仿宋" panose="02010609060101010101" pitchFamily="49" charset="-122"/>
                </a:rPr>
                <a:t>的值</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(4), j(5);</a:t>
              </a:r>
              <a:br>
                <a:rPr lang="en-US" altLang="zh-CN" sz="2000" dirty="0">
                  <a:solidFill>
                    <a:srgbClr val="000000"/>
                  </a:solidFill>
                  <a:latin typeface="LMMono8-Regular-Identity-H"/>
                </a:rPr>
              </a:br>
              <a:r>
                <a:rPr lang="en-US" altLang="zh-CN" sz="2000" dirty="0">
                  <a:solidFill>
                    <a:srgbClr val="000000"/>
                  </a:solidFill>
                  <a:latin typeface="LMMono8-Regular-Identity-H"/>
                </a:rPr>
                <a:t>         Swap(</a:t>
              </a:r>
              <a:r>
                <a:rPr lang="en-US" altLang="zh-CN" sz="2000" dirty="0" err="1">
                  <a:solidFill>
                    <a:srgbClr val="000000"/>
                  </a:solidFill>
                  <a:latin typeface="LMMono8-Regular-Identity-H"/>
                </a:rPr>
                <a:t>i</a:t>
              </a:r>
              <a:r>
                <a:rPr lang="en-US" altLang="zh-CN" sz="2000" dirty="0">
                  <a:solidFill>
                    <a:srgbClr val="000000"/>
                  </a:solidFill>
                  <a:latin typeface="LMMono8-Regular-Identity-H"/>
                </a:rPr>
                <a:t>, j);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调用</a:t>
              </a:r>
              <a:r>
                <a:rPr lang="en-US" altLang="zh-CN" sz="2000" dirty="0">
                  <a:solidFill>
                    <a:srgbClr val="008000"/>
                  </a:solidFill>
                  <a:latin typeface="LMMono8-Regular-Identity-H"/>
                </a:rPr>
                <a:t>Swap</a:t>
              </a:r>
              <a:r>
                <a:rPr lang="zh-CN" altLang="en-US" sz="2000" dirty="0">
                  <a:solidFill>
                    <a:srgbClr val="008000"/>
                  </a:solidFill>
                  <a:latin typeface="仿宋" panose="02010609060101010101" pitchFamily="49" charset="-122"/>
                  <a:ea typeface="仿宋" panose="02010609060101010101" pitchFamily="49" charset="-122"/>
                </a:rPr>
                <a:t>函数，实参</a:t>
              </a:r>
              <a:r>
                <a:rPr lang="en-US" altLang="zh-CN" sz="2000" dirty="0" err="1">
                  <a:solidFill>
                    <a:srgbClr val="008000"/>
                  </a:solidFill>
                  <a:latin typeface="LMMono8-Regular-Identity-H"/>
                </a:rPr>
                <a:t>i</a:t>
              </a:r>
              <a:r>
                <a:rPr lang="zh-CN" altLang="en-US" sz="2000" dirty="0">
                  <a:solidFill>
                    <a:srgbClr val="008000"/>
                  </a:solidFill>
                  <a:latin typeface="仿宋" panose="02010609060101010101" pitchFamily="49" charset="-122"/>
                  <a:ea typeface="仿宋" panose="02010609060101010101" pitchFamily="49" charset="-122"/>
                </a:rPr>
                <a:t>和</a:t>
              </a:r>
              <a:r>
                <a:rPr lang="en-US" altLang="zh-CN" sz="2000" dirty="0">
                  <a:solidFill>
                    <a:srgbClr val="008000"/>
                  </a:solidFill>
                  <a:latin typeface="LMMono8-Regular-Identity-H"/>
                </a:rPr>
                <a:t>j</a:t>
              </a:r>
              <a:r>
                <a:rPr lang="zh-CN" altLang="en-US" sz="2000" dirty="0">
                  <a:solidFill>
                    <a:srgbClr val="008000"/>
                  </a:solidFill>
                  <a:latin typeface="仿宋" panose="02010609060101010101" pitchFamily="49" charset="-122"/>
                  <a:ea typeface="仿宋" panose="02010609060101010101" pitchFamily="49" charset="-122"/>
                </a:rPr>
                <a:t>分别初始化</a:t>
              </a:r>
              <a:r>
                <a:rPr lang="en-US" altLang="zh-CN" sz="2000" dirty="0">
                  <a:solidFill>
                    <a:srgbClr val="008000"/>
                  </a:solidFill>
                  <a:latin typeface="LMMono8-Regular-Identity-H"/>
                </a:rPr>
                <a:t>Swap</a:t>
              </a:r>
              <a:r>
                <a:rPr lang="zh-CN" altLang="en-US" sz="2000" dirty="0">
                  <a:solidFill>
                    <a:srgbClr val="008000"/>
                  </a:solidFill>
                  <a:latin typeface="仿宋" panose="02010609060101010101" pitchFamily="49" charset="-122"/>
                  <a:ea typeface="仿宋" panose="02010609060101010101" pitchFamily="49" charset="-122"/>
                </a:rPr>
                <a:t>函数的形参</a:t>
              </a:r>
              <a:r>
                <a:rPr lang="en-US" altLang="zh-CN" sz="2000" dirty="0">
                  <a:solidFill>
                    <a:srgbClr val="008000"/>
                  </a:solidFill>
                  <a:latin typeface="LMMono8-Regular-Identity-H"/>
                </a:rPr>
                <a:t>x</a:t>
              </a:r>
              <a:r>
                <a:rPr lang="zh-CN" altLang="en-US" sz="2000" dirty="0">
                  <a:solidFill>
                    <a:srgbClr val="008000"/>
                  </a:solidFill>
                  <a:latin typeface="仿宋" panose="02010609060101010101" pitchFamily="49" charset="-122"/>
                  <a:ea typeface="仿宋" panose="02010609060101010101" pitchFamily="49" charset="-122"/>
                </a:rPr>
                <a:t>和</a:t>
              </a:r>
              <a:r>
                <a:rPr lang="en-US" altLang="zh-CN" sz="2000" dirty="0">
                  <a:solidFill>
                    <a:srgbClr val="008000"/>
                  </a:solidFill>
                  <a:latin typeface="LMMono8-Regular-Identity-H"/>
                </a:rPr>
                <a:t>y</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a:solidFill>
                    <a:srgbClr val="000000"/>
                  </a:solidFill>
                  <a:latin typeface="LMMono8-Regular-Identity-H"/>
                </a:rPr>
                <a:t>cout &lt;&lt; </a:t>
              </a:r>
              <a:r>
                <a:rPr lang="en-US" altLang="zh-CN" sz="2000" dirty="0">
                  <a:solidFill>
                    <a:srgbClr val="BF8040"/>
                  </a:solidFill>
                  <a:latin typeface="LMMono8-Regular-Identity-H"/>
                </a:rPr>
                <a:t>"</a:t>
              </a:r>
              <a:r>
                <a:rPr lang="en-US" altLang="zh-CN" sz="2000" dirty="0" err="1">
                  <a:solidFill>
                    <a:srgbClr val="BF8040"/>
                  </a:solidFill>
                  <a:latin typeface="LMMono8-Regular-Identity-H"/>
                </a:rPr>
                <a:t>i</a:t>
              </a:r>
              <a:r>
                <a:rPr lang="en-US" altLang="zh-CN" sz="2000" dirty="0">
                  <a:solidFill>
                    <a:srgbClr val="BF8040"/>
                  </a:solidFill>
                  <a:latin typeface="LMMono8-Regular-Identity-H"/>
                </a:rPr>
                <a: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&lt;&lt; </a:t>
              </a:r>
              <a:r>
                <a:rPr lang="en-US" altLang="zh-CN" sz="2000" dirty="0">
                  <a:solidFill>
                    <a:srgbClr val="BF8040"/>
                  </a:solidFill>
                  <a:latin typeface="LMMono8-Regular-Identity-H"/>
                </a:rPr>
                <a:t>",j=" </a:t>
              </a:r>
              <a:r>
                <a:rPr lang="en-US" altLang="zh-CN" sz="2000" dirty="0">
                  <a:solidFill>
                    <a:srgbClr val="000000"/>
                  </a:solidFill>
                  <a:latin typeface="LMMono8-Regular-Identity-H"/>
                </a:rPr>
                <a:t>&lt;&lt; j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输出</a:t>
              </a:r>
              <a:r>
                <a:rPr lang="en-US" altLang="zh-CN" sz="2000" dirty="0" err="1">
                  <a:solidFill>
                    <a:srgbClr val="008000"/>
                  </a:solidFill>
                  <a:latin typeface="LMMono8-Regular-Identity-H"/>
                </a:rPr>
                <a:t>i</a:t>
              </a:r>
              <a:r>
                <a:rPr lang="en-US" altLang="zh-CN" sz="2000" dirty="0">
                  <a:solidFill>
                    <a:srgbClr val="008000"/>
                  </a:solidFill>
                  <a:latin typeface="LMMono8-Regular-Identity-H"/>
                </a:rPr>
                <a:t>=4, j=5</a:t>
              </a:r>
              <a:br>
                <a:rPr lang="en-US" altLang="zh-CN" sz="2000" dirty="0">
                  <a:solidFill>
                    <a:srgbClr val="008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11" name="组合 10"/>
          <p:cNvGrpSpPr/>
          <p:nvPr/>
        </p:nvGrpSpPr>
        <p:grpSpPr>
          <a:xfrm>
            <a:off x="219974" y="3612815"/>
            <a:ext cx="8704052" cy="1529799"/>
            <a:chOff x="219973" y="2044323"/>
            <a:chExt cx="8704053" cy="1529799"/>
          </a:xfrm>
        </p:grpSpPr>
        <p:sp>
          <p:nvSpPr>
            <p:cNvPr id="13" name="矩形: 圆顶角 12"/>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分析</a:t>
              </a:r>
              <a:endParaRPr lang="zh-CN" altLang="en-US" sz="2400" dirty="0"/>
            </a:p>
          </p:txBody>
        </p:sp>
        <p:sp>
          <p:nvSpPr>
            <p:cNvPr id="14" name="矩形: 圆角 17"/>
            <p:cNvSpPr/>
            <p:nvPr/>
          </p:nvSpPr>
          <p:spPr>
            <a:xfrm>
              <a:off x="219973" y="2612833"/>
              <a:ext cx="8704051" cy="9612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回文数指左右对称的数，如 </a:t>
              </a:r>
              <a:r>
                <a:rPr lang="en-US" altLang="zh-CN" sz="2000" dirty="0">
                  <a:solidFill>
                    <a:srgbClr val="000000"/>
                  </a:solidFill>
                  <a:latin typeface="LMSans10-Regular-Identity-H"/>
                </a:rPr>
                <a:t>11</a:t>
              </a:r>
              <a:r>
                <a:rPr lang="zh-CN" altLang="en-US" sz="2000" dirty="0">
                  <a:solidFill>
                    <a:srgbClr val="000000"/>
                  </a:solidFill>
                  <a:latin typeface="MicrosoftYaHei"/>
                </a:rPr>
                <a:t>、</a:t>
              </a:r>
              <a:r>
                <a:rPr lang="en-US" altLang="zh-CN" sz="2000" dirty="0">
                  <a:solidFill>
                    <a:srgbClr val="000000"/>
                  </a:solidFill>
                  <a:latin typeface="LMSans10-Regular-Identity-H"/>
                </a:rPr>
                <a:t>121</a:t>
              </a:r>
              <a:r>
                <a:rPr lang="zh-CN" altLang="en-US" sz="2000" dirty="0">
                  <a:solidFill>
                    <a:srgbClr val="000000"/>
                  </a:solidFill>
                  <a:latin typeface="MicrosoftYaHei"/>
                </a:rPr>
                <a:t>、</a:t>
              </a:r>
              <a:r>
                <a:rPr lang="en-US" altLang="zh-CN" sz="2000" dirty="0">
                  <a:solidFill>
                    <a:srgbClr val="000000"/>
                  </a:solidFill>
                  <a:latin typeface="LMSans10-Regular-Identity-H"/>
                </a:rPr>
                <a:t>14341 </a:t>
              </a:r>
              <a:r>
                <a:rPr lang="zh-CN" altLang="en-US" sz="2000" dirty="0">
                  <a:solidFill>
                    <a:srgbClr val="000000"/>
                  </a:solidFill>
                  <a:latin typeface="MicrosoftYaHei"/>
                </a:rPr>
                <a:t>等。判断一个数是否是回文数，可以把该数字的每一位数计算出来，然后再按照回文数定义判断</a:t>
              </a:r>
              <a:r>
                <a:rPr lang="zh-CN" altLang="en-US" sz="2000" dirty="0"/>
                <a:t> </a:t>
              </a:r>
              <a:endParaRPr lang="en-US" altLang="zh-CN" sz="2000" dirty="0">
                <a:solidFill>
                  <a:schemeClr val="tx1"/>
                </a:solidFill>
              </a:endParaRPr>
            </a:p>
          </p:txBody>
        </p:sp>
      </p:grpSp>
      <p:grpSp>
        <p:nvGrpSpPr>
          <p:cNvPr id="15" name="组合 14"/>
          <p:cNvGrpSpPr/>
          <p:nvPr/>
        </p:nvGrpSpPr>
        <p:grpSpPr>
          <a:xfrm>
            <a:off x="219972" y="1830445"/>
            <a:ext cx="8704052" cy="1108510"/>
            <a:chOff x="219974" y="2044323"/>
            <a:chExt cx="8704052" cy="1108510"/>
          </a:xfrm>
        </p:grpSpPr>
        <p:sp>
          <p:nvSpPr>
            <p:cNvPr id="16" name="矩形: 圆顶角 15"/>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5.1</a:t>
              </a:r>
              <a:r>
                <a:rPr lang="zh-CN" altLang="en-US" sz="2400" dirty="0"/>
                <a:t>：</a:t>
              </a:r>
              <a:endParaRPr lang="zh-CN" altLang="en-US" sz="2400" dirty="0"/>
            </a:p>
          </p:txBody>
        </p:sp>
        <p:sp>
          <p:nvSpPr>
            <p:cNvPr id="17" name="矩形: 圆角 17"/>
            <p:cNvSpPr/>
            <p:nvPr/>
          </p:nvSpPr>
          <p:spPr>
            <a:xfrm>
              <a:off x="219974" y="2612833"/>
              <a:ext cx="8704052"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000" dirty="0">
                  <a:solidFill>
                    <a:srgbClr val="000000"/>
                  </a:solidFill>
                  <a:latin typeface="MicrosoftYaHei"/>
                </a:rPr>
                <a:t>找出 </a:t>
              </a:r>
              <a:r>
                <a:rPr lang="en-US" altLang="zh-CN" sz="2000" dirty="0">
                  <a:solidFill>
                    <a:srgbClr val="000000"/>
                  </a:solidFill>
                  <a:latin typeface="LMSans10-Regular-Identity-H"/>
                </a:rPr>
                <a:t>10 </a:t>
              </a:r>
              <a:r>
                <a:rPr lang="zh-CN" altLang="en-US" sz="2000" dirty="0">
                  <a:solidFill>
                    <a:srgbClr val="000000"/>
                  </a:solidFill>
                  <a:latin typeface="MicrosoftYaHei"/>
                </a:rPr>
                <a:t>到 </a:t>
              </a:r>
              <a:r>
                <a:rPr lang="en-US" altLang="zh-CN" sz="2000" dirty="0">
                  <a:solidFill>
                    <a:srgbClr val="000000"/>
                  </a:solidFill>
                  <a:latin typeface="LMSans10-Regular-Identity-H"/>
                </a:rPr>
                <a:t>1000 </a:t>
              </a:r>
              <a:r>
                <a:rPr lang="zh-CN" altLang="en-US" sz="2000" dirty="0">
                  <a:solidFill>
                    <a:srgbClr val="000000"/>
                  </a:solidFill>
                  <a:latin typeface="MicrosoftYaHei"/>
                </a:rPr>
                <a:t>之内的所有回文数。</a:t>
              </a:r>
              <a:r>
                <a:rPr lang="zh-CN" altLang="en-US" sz="2000" dirty="0"/>
                <a:t> </a:t>
              </a:r>
              <a:endParaRPr lang="en-US" sz="2000" dirty="0">
                <a:solidFill>
                  <a:srgbClr val="000000"/>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2" name="组合 1"/>
          <p:cNvGrpSpPr/>
          <p:nvPr/>
        </p:nvGrpSpPr>
        <p:grpSpPr>
          <a:xfrm>
            <a:off x="219974" y="938095"/>
            <a:ext cx="8704052" cy="5709607"/>
            <a:chOff x="219974" y="2094623"/>
            <a:chExt cx="8704052" cy="5709607"/>
          </a:xfrm>
        </p:grpSpPr>
        <p:sp>
          <p:nvSpPr>
            <p:cNvPr id="12" name="矩形: 圆顶角 11"/>
            <p:cNvSpPr/>
            <p:nvPr/>
          </p:nvSpPr>
          <p:spPr>
            <a:xfrm>
              <a:off x="219974" y="20946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代码清单 </a:t>
              </a:r>
              <a:r>
                <a:rPr lang="en-US" altLang="zh-CN" sz="2000" dirty="0"/>
                <a:t>5.1</a:t>
              </a:r>
              <a:r>
                <a:rPr lang="zh-CN" altLang="en-US" sz="2000" dirty="0"/>
                <a:t>，例 </a:t>
              </a:r>
              <a:r>
                <a:rPr lang="en-US" altLang="zh-CN" sz="2000" dirty="0"/>
                <a:t>5.1</a:t>
              </a:r>
              <a:endParaRPr lang="zh-CN" altLang="en-US" sz="2000" dirty="0"/>
            </a:p>
          </p:txBody>
        </p:sp>
        <p:grpSp>
          <p:nvGrpSpPr>
            <p:cNvPr id="19" name="组合 18"/>
            <p:cNvGrpSpPr/>
            <p:nvPr/>
          </p:nvGrpSpPr>
          <p:grpSpPr>
            <a:xfrm>
              <a:off x="219974" y="2479695"/>
              <a:ext cx="8704052" cy="5324535"/>
              <a:chOff x="219974" y="1230789"/>
              <a:chExt cx="8704052" cy="5324535"/>
            </a:xfrm>
          </p:grpSpPr>
          <p:sp>
            <p:nvSpPr>
              <p:cNvPr id="20" name="矩形: 圆顶角 19"/>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代码清单 </a:t>
                </a:r>
                <a:r>
                  <a:rPr lang="en-US" altLang="zh-CN" sz="2400" dirty="0"/>
                  <a:t>5.1</a:t>
                </a:r>
                <a:r>
                  <a:rPr lang="zh-CN" altLang="en-US" sz="2400" dirty="0"/>
                  <a:t>，例 </a:t>
                </a:r>
                <a:r>
                  <a:rPr lang="en-US" altLang="zh-CN" sz="2400" dirty="0"/>
                  <a:t>5.1</a:t>
                </a:r>
                <a:endParaRPr lang="zh-CN" altLang="en-US" sz="2400" dirty="0"/>
              </a:p>
            </p:txBody>
          </p:sp>
          <p:sp>
            <p:nvSpPr>
              <p:cNvPr id="21" name="矩形: 圆角 17"/>
              <p:cNvSpPr/>
              <p:nvPr/>
            </p:nvSpPr>
            <p:spPr>
              <a:xfrm>
                <a:off x="219974" y="1230789"/>
                <a:ext cx="8704052" cy="532453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en-US" altLang="zh-CN" sz="2000" dirty="0">
                    <a:solidFill>
                      <a:srgbClr val="0000FF"/>
                    </a:solidFill>
                    <a:latin typeface="LMMono8-Regular-Identity-H"/>
                  </a:rPr>
                  <a:t>bool </a:t>
                </a:r>
                <a:r>
                  <a:rPr lang="en-US" altLang="zh-CN" sz="2000" dirty="0" err="1">
                    <a:solidFill>
                      <a:srgbClr val="000000"/>
                    </a:solidFill>
                    <a:latin typeface="LMMono8-Regular-Identity-H"/>
                  </a:rPr>
                  <a:t>is_palindrome</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x);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函数声明</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for </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10;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 1000;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if </a:t>
                </a:r>
                <a:r>
                  <a:rPr lang="en-US" altLang="zh-CN" sz="2000" dirty="0">
                    <a:solidFill>
                      <a:srgbClr val="000000"/>
                    </a:solidFill>
                    <a:latin typeface="LMMono8-Regular-Identity-H"/>
                  </a:rPr>
                  <a:t>(</a:t>
                </a:r>
                <a:r>
                  <a:rPr lang="en-US" altLang="zh-CN" sz="2000" dirty="0" err="1">
                    <a:solidFill>
                      <a:srgbClr val="000000"/>
                    </a:solidFill>
                    <a:latin typeface="LMMono8-Regular-Identity-H"/>
                  </a:rPr>
                  <a:t>is_palindrome</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cout &lt;&lt;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bool </a:t>
                </a:r>
                <a:r>
                  <a:rPr lang="en-US" altLang="zh-CN" sz="2000" dirty="0" err="1">
                    <a:solidFill>
                      <a:srgbClr val="000000"/>
                    </a:solidFill>
                    <a:latin typeface="LMMono8-Regular-Identity-H"/>
                  </a:rPr>
                  <a:t>is_palindrome</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x)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80"/>
                    </a:solidFill>
                    <a:latin typeface="LMMono8-Regular-Identity-H"/>
                  </a:rPr>
                  <a:t>vector</a:t>
                </a:r>
                <a:r>
                  <a:rPr lang="en-US" altLang="zh-CN" sz="2000" dirty="0">
                    <a:solidFill>
                      <a:srgbClr val="000000"/>
                    </a:solidFill>
                    <a:latin typeface="LMMono8-Regular-Identity-H"/>
                  </a:rPr>
                  <a:t>&lt;</a:t>
                </a:r>
                <a:r>
                  <a:rPr lang="en-US" altLang="zh-CN" sz="2000" dirty="0">
                    <a:solidFill>
                      <a:srgbClr val="0000FF"/>
                    </a:solidFill>
                    <a:latin typeface="LMMono8-Regular-Identity-H"/>
                  </a:rPr>
                  <a:t>int</a:t>
                </a:r>
                <a:r>
                  <a:rPr lang="en-US" altLang="zh-CN" sz="2000" dirty="0">
                    <a:solidFill>
                      <a:srgbClr val="000000"/>
                    </a:solidFill>
                    <a:latin typeface="LMMono8-Regular-Identity-H"/>
                  </a:rPr>
                  <a:t>&gt; digit;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存放</a:t>
                </a:r>
                <a:r>
                  <a:rPr lang="en-US" altLang="zh-CN" dirty="0">
                    <a:solidFill>
                      <a:srgbClr val="008000"/>
                    </a:solidFill>
                    <a:latin typeface="LMMono8-Regular-Identity-H"/>
                  </a:rPr>
                  <a:t>x</a:t>
                </a:r>
                <a:r>
                  <a:rPr lang="zh-CN" altLang="en-US" dirty="0">
                    <a:solidFill>
                      <a:srgbClr val="008000"/>
                    </a:solidFill>
                    <a:latin typeface="仿宋" panose="02010609060101010101" pitchFamily="49" charset="-122"/>
                    <a:ea typeface="仿宋" panose="02010609060101010101" pitchFamily="49" charset="-122"/>
                  </a:rPr>
                  <a:t>的每一位数字</a:t>
                </a:r>
                <a:br>
                  <a:rPr lang="zh-CN" altLang="en-US" sz="2000" dirty="0">
                    <a:solidFill>
                      <a:srgbClr val="008000"/>
                    </a:solidFill>
                    <a:latin typeface="仿宋" panose="02010609060101010101" pitchFamily="49" charset="-122"/>
                    <a:ea typeface="仿宋" panose="02010609060101010101" pitchFamily="49" charset="-122"/>
                  </a:rPr>
                </a:br>
                <a:r>
                  <a:rPr lang="zh-CN" altLang="en-US" sz="2000" dirty="0">
                    <a:solidFill>
                      <a:srgbClr val="008000"/>
                    </a:solidFill>
                    <a:latin typeface="仿宋" panose="02010609060101010101" pitchFamily="49" charset="-122"/>
                    <a:ea typeface="仿宋" panose="02010609060101010101" pitchFamily="49" charset="-122"/>
                  </a:rPr>
                  <a:t>    </a:t>
                </a:r>
                <a:r>
                  <a:rPr lang="en-US" altLang="zh-CN" sz="2000" dirty="0">
                    <a:solidFill>
                      <a:srgbClr val="0000FF"/>
                    </a:solidFill>
                    <a:latin typeface="LMMono8-Regular-Identity-H"/>
                  </a:rPr>
                  <a:t>while </a:t>
                </a:r>
                <a:r>
                  <a:rPr lang="en-US" altLang="zh-CN" sz="2000" dirty="0">
                    <a:solidFill>
                      <a:srgbClr val="000000"/>
                    </a:solidFill>
                    <a:latin typeface="LMMono8-Regular-Identity-H"/>
                  </a:rPr>
                  <a:t>(x != 0)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digit.push_back</a:t>
                </a:r>
                <a:r>
                  <a:rPr lang="en-US" altLang="zh-CN" sz="2000" dirty="0">
                    <a:solidFill>
                      <a:srgbClr val="000000"/>
                    </a:solidFill>
                    <a:latin typeface="LMMono8-Regular-Identity-H"/>
                  </a:rPr>
                  <a:t>(x % 10);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获取当前</a:t>
                </a:r>
                <a:r>
                  <a:rPr lang="en-US" altLang="zh-CN" dirty="0">
                    <a:solidFill>
                      <a:srgbClr val="008000"/>
                    </a:solidFill>
                    <a:latin typeface="LMMono8-Regular-Identity-H"/>
                  </a:rPr>
                  <a:t>x</a:t>
                </a:r>
                <a:r>
                  <a:rPr lang="zh-CN" altLang="en-US" dirty="0">
                    <a:solidFill>
                      <a:srgbClr val="008000"/>
                    </a:solidFill>
                    <a:latin typeface="仿宋" panose="02010609060101010101" pitchFamily="49" charset="-122"/>
                    <a:ea typeface="仿宋" panose="02010609060101010101" pitchFamily="49" charset="-122"/>
                  </a:rPr>
                  <a:t>的个位数，并将其尾插到</a:t>
                </a:r>
                <a:r>
                  <a:rPr lang="en-US" altLang="zh-CN" dirty="0">
                    <a:solidFill>
                      <a:srgbClr val="008000"/>
                    </a:solidFill>
                    <a:latin typeface="LMMono8-Regular-Identity-H"/>
                  </a:rPr>
                  <a:t>~digit~</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a:solidFill>
                      <a:srgbClr val="000000"/>
                    </a:solidFill>
                    <a:latin typeface="LMMono8-Regular-Identity-H"/>
                  </a:rPr>
                  <a:t>x /= 10;}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去掉</a:t>
                </a:r>
                <a:r>
                  <a:rPr lang="en-US" altLang="zh-CN" dirty="0">
                    <a:solidFill>
                      <a:srgbClr val="008000"/>
                    </a:solidFill>
                    <a:latin typeface="LMMono8-Regular-Identity-H"/>
                  </a:rPr>
                  <a:t>~x~</a:t>
                </a:r>
                <a:r>
                  <a:rPr lang="zh-CN" altLang="en-US" dirty="0">
                    <a:solidFill>
                      <a:srgbClr val="008000"/>
                    </a:solidFill>
                    <a:latin typeface="仿宋" panose="02010609060101010101" pitchFamily="49" charset="-122"/>
                    <a:ea typeface="仿宋" panose="02010609060101010101" pitchFamily="49" charset="-122"/>
                  </a:rPr>
                  <a:t>的个位数</a:t>
                </a:r>
                <a:r>
                  <a:rPr lang="en-US" altLang="zh-CN" dirty="0">
                    <a:solidFill>
                      <a:srgbClr val="000000"/>
                    </a:solidFill>
                    <a:latin typeface="LMMono8-Regular-Identity-H"/>
                    <a:ea typeface="仿宋" panose="02010609060101010101" pitchFamily="49" charset="-122"/>
                  </a:rPr>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for </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0, j = </a:t>
                </a:r>
                <a:r>
                  <a:rPr lang="en-US" altLang="zh-CN" sz="2000" dirty="0" err="1">
                    <a:solidFill>
                      <a:srgbClr val="000000"/>
                    </a:solidFill>
                    <a:latin typeface="LMMono8-Regular-Identity-H"/>
                  </a:rPr>
                  <a:t>digit.size</a:t>
                </a:r>
                <a:r>
                  <a:rPr lang="en-US" altLang="zh-CN" sz="2000" dirty="0">
                    <a:solidFill>
                      <a:srgbClr val="000000"/>
                    </a:solidFill>
                    <a:latin typeface="LMMono8-Regular-Identity-H"/>
                  </a:rPr>
                  <a:t>() - 1;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 j;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--j)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if </a:t>
                </a:r>
                <a:r>
                  <a:rPr lang="en-US" altLang="zh-CN" sz="2000" dirty="0">
                    <a:solidFill>
                      <a:srgbClr val="000000"/>
                    </a:solidFill>
                    <a:latin typeface="LMMono8-Regular-Identity-H"/>
                  </a:rPr>
                  <a:t>(digit[</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digit[j])</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false</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true</a:t>
                </a:r>
                <a:r>
                  <a:rPr lang="en-US" altLang="zh-CN" sz="2000" dirty="0">
                    <a:solidFill>
                      <a:srgbClr val="000000"/>
                    </a:solidFill>
                    <a:latin typeface="LMMono8-Regular-Identity-H"/>
                  </a:rPr>
                  <a:t>;</a:t>
                </a:r>
                <a:endParaRPr lang="en-US" altLang="zh-CN" sz="2000" dirty="0">
                  <a:solidFill>
                    <a:srgbClr val="000000"/>
                  </a:solidFill>
                  <a:latin typeface="LMMono8-Regular-Identity-H"/>
                </a:endParaRPr>
              </a:p>
              <a:p>
                <a:pPr>
                  <a:lnSpc>
                    <a:spcPts val="2400"/>
                  </a:lnSpc>
                </a:pP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9" name="组合 8"/>
          <p:cNvGrpSpPr/>
          <p:nvPr/>
        </p:nvGrpSpPr>
        <p:grpSpPr>
          <a:xfrm>
            <a:off x="219974" y="1088179"/>
            <a:ext cx="8704052" cy="4587174"/>
            <a:chOff x="219974" y="2044323"/>
            <a:chExt cx="8704052" cy="4587174"/>
          </a:xfrm>
        </p:grpSpPr>
        <p:sp>
          <p:nvSpPr>
            <p:cNvPr id="10" name="矩形: 圆顶角 9"/>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下面程序输出的结果是什么？</a:t>
              </a:r>
              <a:endParaRPr lang="zh-CN" altLang="en-US" sz="2400" dirty="0"/>
            </a:p>
          </p:txBody>
        </p:sp>
        <p:sp>
          <p:nvSpPr>
            <p:cNvPr id="11" name="矩形: 圆角 17"/>
            <p:cNvSpPr/>
            <p:nvPr/>
          </p:nvSpPr>
          <p:spPr>
            <a:xfrm>
              <a:off x="219974" y="2612833"/>
              <a:ext cx="8704052" cy="40186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8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f(</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c;</a:t>
              </a:r>
              <a:br>
                <a:rPr lang="en-US" altLang="zh-CN" sz="2000" dirty="0">
                  <a:solidFill>
                    <a:srgbClr val="000000"/>
                  </a:solidFill>
                  <a:latin typeface="LMMono8-Regular-Identity-H"/>
                </a:rPr>
              </a:br>
              <a:r>
                <a:rPr lang="en-US" altLang="zh-CN" sz="2000" dirty="0">
                  <a:solidFill>
                    <a:srgbClr val="000000"/>
                  </a:solidFill>
                  <a:latin typeface="LMMono8-Regular-Identity-H"/>
                </a:rPr>
                <a:t>       c = a + b;</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c;</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x = 6, y = 7, z = 8, r;</a:t>
              </a:r>
              <a:br>
                <a:rPr lang="en-US" altLang="zh-CN" sz="2000" dirty="0">
                  <a:solidFill>
                    <a:srgbClr val="000000"/>
                  </a:solidFill>
                  <a:latin typeface="LMMono8-Regular-Identity-H"/>
                </a:rPr>
              </a:br>
              <a:r>
                <a:rPr lang="en-US" altLang="zh-CN" sz="2000" dirty="0">
                  <a:solidFill>
                    <a:srgbClr val="000000"/>
                  </a:solidFill>
                  <a:latin typeface="LMMono8-Regular-Identity-H"/>
                </a:rPr>
                <a:t>       r = f((x--, y++, x + y), z--);</a:t>
              </a:r>
              <a:br>
                <a:rPr lang="en-US" altLang="zh-CN" sz="2000" dirty="0">
                  <a:solidFill>
                    <a:srgbClr val="000000"/>
                  </a:solidFill>
                  <a:latin typeface="LMMono8-Regular-Identity-H"/>
                </a:rPr>
              </a:br>
              <a:r>
                <a:rPr lang="en-US" altLang="zh-CN" sz="2000" dirty="0">
                  <a:solidFill>
                    <a:srgbClr val="000000"/>
                  </a:solidFill>
                  <a:latin typeface="LMMono8-Regular-Identity-H"/>
                </a:rPr>
                <a:t>       cout &lt;&lt; r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sp>
        <p:nvSpPr>
          <p:cNvPr id="13" name="文本框 12"/>
          <p:cNvSpPr txBox="1"/>
          <p:nvPr/>
        </p:nvSpPr>
        <p:spPr>
          <a:xfrm>
            <a:off x="3964071" y="5191903"/>
            <a:ext cx="1658253"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000" b="1" dirty="0"/>
              <a:t>答案：</a:t>
            </a:r>
            <a:r>
              <a:rPr lang="en-US" altLang="zh-CN" sz="2000" b="1" dirty="0"/>
              <a:t>21</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10" name="组合 9"/>
          <p:cNvGrpSpPr/>
          <p:nvPr/>
        </p:nvGrpSpPr>
        <p:grpSpPr>
          <a:xfrm>
            <a:off x="219974" y="962906"/>
            <a:ext cx="8704052" cy="1506547"/>
            <a:chOff x="219974" y="2044323"/>
            <a:chExt cx="8704052" cy="1506547"/>
          </a:xfrm>
        </p:grpSpPr>
        <p:sp>
          <p:nvSpPr>
            <p:cNvPr id="12" name="矩形: 圆顶角 11"/>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地址传递</a:t>
              </a:r>
              <a:endParaRPr lang="zh-CN" altLang="en-US" sz="2400" dirty="0"/>
            </a:p>
          </p:txBody>
        </p:sp>
        <p:sp>
          <p:nvSpPr>
            <p:cNvPr id="18" name="矩形: 圆角 17"/>
            <p:cNvSpPr/>
            <p:nvPr/>
          </p:nvSpPr>
          <p:spPr>
            <a:xfrm>
              <a:off x="219974" y="258432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将实参的地址传递给形参，也就是说形参的类型为指针类型，</a:t>
              </a:r>
              <a:r>
                <a:rPr lang="zh-CN" altLang="en-US" sz="2000" dirty="0">
                  <a:solidFill>
                    <a:srgbClr val="FF0000"/>
                  </a:solidFill>
                  <a:latin typeface="MicrosoftYaHei"/>
                </a:rPr>
                <a:t>通过形参改变实参的值</a:t>
              </a:r>
              <a:r>
                <a:rPr lang="zh-CN" altLang="en-US" sz="2000" dirty="0">
                  <a:solidFill>
                    <a:srgbClr val="FF0000"/>
                  </a:solidFill>
                </a:rPr>
                <a:t> </a:t>
              </a:r>
              <a:endParaRPr lang="zh-CN" altLang="en-US" sz="2000" dirty="0">
                <a:solidFill>
                  <a:srgbClr val="FF0000"/>
                </a:solidFill>
                <a:latin typeface="LMMono9-Regular-Identity-H"/>
              </a:endParaRPr>
            </a:p>
          </p:txBody>
        </p:sp>
      </p:grpSp>
      <p:grpSp>
        <p:nvGrpSpPr>
          <p:cNvPr id="19" name="组合 18"/>
          <p:cNvGrpSpPr/>
          <p:nvPr/>
        </p:nvGrpSpPr>
        <p:grpSpPr>
          <a:xfrm>
            <a:off x="219974" y="2665090"/>
            <a:ext cx="4352026" cy="4000563"/>
            <a:chOff x="219974" y="2044323"/>
            <a:chExt cx="4352026" cy="4000563"/>
          </a:xfrm>
        </p:grpSpPr>
        <p:sp>
          <p:nvSpPr>
            <p:cNvPr id="20" name="矩形: 圆顶角 19"/>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 </a:t>
              </a:r>
              <a:r>
                <a:rPr lang="en-US" altLang="zh-CN" sz="2400" dirty="0"/>
                <a:t>1</a:t>
              </a:r>
              <a:endParaRPr lang="zh-CN" altLang="en-US" sz="2400" dirty="0"/>
            </a:p>
          </p:txBody>
        </p:sp>
        <p:sp>
          <p:nvSpPr>
            <p:cNvPr id="21" name="矩形: 圆角 17"/>
            <p:cNvSpPr/>
            <p:nvPr/>
          </p:nvSpPr>
          <p:spPr>
            <a:xfrm>
              <a:off x="219974" y="2584323"/>
              <a:ext cx="4352026" cy="34605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void </a:t>
              </a:r>
              <a:r>
                <a:rPr lang="en-US" altLang="zh-CN" dirty="0">
                  <a:solidFill>
                    <a:srgbClr val="000000"/>
                  </a:solidFill>
                  <a:latin typeface="LMMono8-Regular-Identity-H"/>
                </a:rPr>
                <a:t>Swap(</a:t>
              </a:r>
              <a:r>
                <a:rPr lang="en-US" altLang="zh-CN" dirty="0">
                  <a:solidFill>
                    <a:srgbClr val="0000FF"/>
                  </a:solidFill>
                  <a:latin typeface="LMMono8-Regular-Identity-H"/>
                </a:rPr>
                <a:t>int </a:t>
              </a:r>
              <a:r>
                <a:rPr lang="en-US" altLang="zh-CN" dirty="0">
                  <a:solidFill>
                    <a:srgbClr val="000000"/>
                  </a:solidFill>
                  <a:latin typeface="LMMono8-Regular-Identity-H"/>
                </a:rPr>
                <a:t>*x, </a:t>
              </a:r>
              <a:r>
                <a:rPr lang="en-US" altLang="zh-CN" dirty="0">
                  <a:solidFill>
                    <a:srgbClr val="0000FF"/>
                  </a:solidFill>
                  <a:latin typeface="LMMono8-Regular-Identity-H"/>
                </a:rPr>
                <a:t>int </a:t>
              </a:r>
              <a:r>
                <a:rPr lang="en-US" altLang="zh-CN" dirty="0">
                  <a:solidFill>
                    <a:srgbClr val="000000"/>
                  </a:solidFill>
                  <a:latin typeface="LMMono8-Regular-Identity-H"/>
                </a:rPr>
                <a:t>*y)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z(*x);</a:t>
              </a:r>
              <a:br>
                <a:rPr lang="en-US" altLang="zh-CN" dirty="0">
                  <a:solidFill>
                    <a:srgbClr val="000000"/>
                  </a:solidFill>
                  <a:latin typeface="LMMono8-Regular-Identity-H"/>
                </a:rPr>
              </a:br>
              <a:r>
                <a:rPr lang="en-US" altLang="zh-CN" dirty="0">
                  <a:solidFill>
                    <a:srgbClr val="000000"/>
                  </a:solidFill>
                  <a:latin typeface="LMMono8-Regular-Identity-H"/>
                </a:rPr>
                <a:t>      *x = *y;</a:t>
              </a:r>
              <a:br>
                <a:rPr lang="en-US" altLang="zh-CN" dirty="0">
                  <a:solidFill>
                    <a:srgbClr val="000000"/>
                  </a:solidFill>
                  <a:latin typeface="LMMono8-Regular-Identity-H"/>
                </a:rPr>
              </a:br>
              <a:r>
                <a:rPr lang="en-US" altLang="zh-CN" dirty="0">
                  <a:solidFill>
                    <a:srgbClr val="000000"/>
                  </a:solidFill>
                  <a:latin typeface="LMMono8-Regular-Identity-H"/>
                </a:rPr>
                <a:t>      *y = z;</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(4), j(5);</a:t>
              </a:r>
              <a:br>
                <a:rPr lang="en-US" altLang="zh-CN" dirty="0">
                  <a:solidFill>
                    <a:srgbClr val="000000"/>
                  </a:solidFill>
                  <a:latin typeface="LMMono8-Regular-Identity-H"/>
                </a:rPr>
              </a:br>
              <a:r>
                <a:rPr lang="en-US" altLang="zh-CN" dirty="0">
                  <a:solidFill>
                    <a:srgbClr val="000000"/>
                  </a:solidFill>
                  <a:latin typeface="LMMono8-Regular-Identity-H"/>
                </a:rPr>
                <a:t>      Swap(&amp;</a:t>
              </a:r>
              <a:r>
                <a:rPr lang="en-US" altLang="zh-CN" dirty="0" err="1">
                  <a:solidFill>
                    <a:srgbClr val="000000"/>
                  </a:solidFill>
                  <a:latin typeface="LMMono8-Regular-Identity-H"/>
                </a:rPr>
                <a:t>i</a:t>
              </a:r>
              <a:r>
                <a:rPr lang="en-US" altLang="zh-CN" dirty="0">
                  <a:solidFill>
                    <a:srgbClr val="000000"/>
                  </a:solidFill>
                  <a:latin typeface="LMMono8-Regular-Identity-H"/>
                </a:rPr>
                <a:t>, &amp;j);</a:t>
              </a:r>
              <a:br>
                <a:rPr lang="en-US" altLang="zh-CN" dirty="0">
                  <a:solidFill>
                    <a:srgbClr val="000000"/>
                  </a:solidFill>
                  <a:latin typeface="LMMono8-Regular-Identity-H"/>
                </a:rPr>
              </a:br>
              <a:r>
                <a:rPr lang="en-US" altLang="zh-CN" dirty="0">
                  <a:solidFill>
                    <a:srgbClr val="000000"/>
                  </a:solidFill>
                  <a:latin typeface="LMMono8-Regular-Identity-H"/>
                </a:rPr>
                <a:t>      cout &lt;&lt; </a:t>
              </a:r>
              <a:r>
                <a:rPr lang="en-US" altLang="zh-CN" dirty="0">
                  <a:solidFill>
                    <a:srgbClr val="BF8040"/>
                  </a:solidFill>
                  <a:latin typeface="LMMono8-Regular-Identity-H"/>
                </a:rPr>
                <a:t>"</a:t>
              </a:r>
              <a:r>
                <a:rPr lang="en-US" altLang="zh-CN" dirty="0" err="1">
                  <a:solidFill>
                    <a:srgbClr val="BF8040"/>
                  </a:solidFill>
                  <a:latin typeface="LMMono8-Regular-Identity-H"/>
                </a:rPr>
                <a:t>i</a:t>
              </a:r>
              <a:r>
                <a:rPr lang="en-US" altLang="zh-CN" dirty="0">
                  <a:solidFill>
                    <a:srgbClr val="BF8040"/>
                  </a:solidFill>
                  <a:latin typeface="LMMono8-Regular-Identity-H"/>
                </a:rPr>
                <a:t>=" </a:t>
              </a:r>
              <a:r>
                <a:rPr lang="en-US" altLang="zh-CN" dirty="0">
                  <a:solidFill>
                    <a:srgbClr val="000000"/>
                  </a:solidFill>
                  <a:latin typeface="LMMono8-Regular-Identity-H"/>
                </a:rPr>
                <a:t>&lt;&lt; </a:t>
              </a:r>
              <a:r>
                <a:rPr lang="en-US" altLang="zh-CN" dirty="0" err="1">
                  <a:solidFill>
                    <a:srgbClr val="000000"/>
                  </a:solidFill>
                  <a:latin typeface="LMMono8-Regular-Identity-H"/>
                </a:rPr>
                <a:t>i</a:t>
              </a:r>
              <a:r>
                <a:rPr lang="en-US" altLang="zh-CN" dirty="0">
                  <a:solidFill>
                    <a:srgbClr val="000000"/>
                  </a:solidFill>
                  <a:latin typeface="LMMono8-Regular-Identity-H"/>
                </a:rPr>
                <a:t> &lt;&lt; </a:t>
              </a:r>
              <a:r>
                <a:rPr lang="en-US" altLang="zh-CN" dirty="0">
                  <a:solidFill>
                    <a:srgbClr val="BF8040"/>
                  </a:solidFill>
                  <a:latin typeface="LMMono8-Regular-Identity-H"/>
                </a:rPr>
                <a:t>",j=" </a:t>
              </a:r>
              <a:r>
                <a:rPr lang="en-US" altLang="zh-CN" dirty="0">
                  <a:solidFill>
                    <a:srgbClr val="000000"/>
                  </a:solidFill>
                  <a:latin typeface="LMMono8-Regular-Identity-H"/>
                </a:rPr>
                <a:t>&lt;&lt; j&lt;&lt;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17396" y="2916145"/>
            <a:ext cx="2553056" cy="3467584"/>
          </a:xfrm>
          <a:prstGeom prst="rect">
            <a:avLst/>
          </a:prstGeom>
        </p:spPr>
      </p:pic>
      <p:sp>
        <p:nvSpPr>
          <p:cNvPr id="2" name="文本框 1"/>
          <p:cNvSpPr txBox="1"/>
          <p:nvPr/>
        </p:nvSpPr>
        <p:spPr>
          <a:xfrm>
            <a:off x="5728106" y="4860283"/>
            <a:ext cx="3261953" cy="369332"/>
          </a:xfrm>
          <a:prstGeom prst="rect">
            <a:avLst/>
          </a:prstGeom>
          <a:noFill/>
        </p:spPr>
        <p:txBody>
          <a:bodyPr wrap="square" rtlCol="0">
            <a:spAutoFit/>
          </a:bodyPr>
          <a:lstStyle/>
          <a:p>
            <a:r>
              <a:rPr lang="zh-CN" altLang="en-US" dirty="0">
                <a:solidFill>
                  <a:srgbClr val="FF0000"/>
                </a:solidFill>
              </a:rPr>
              <a:t>改变了指针指向对象的值</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10" name="组合 9"/>
          <p:cNvGrpSpPr/>
          <p:nvPr/>
        </p:nvGrpSpPr>
        <p:grpSpPr>
          <a:xfrm>
            <a:off x="219974" y="962906"/>
            <a:ext cx="8704052" cy="1506547"/>
            <a:chOff x="219974" y="2044323"/>
            <a:chExt cx="8704052" cy="1506547"/>
          </a:xfrm>
        </p:grpSpPr>
        <p:sp>
          <p:nvSpPr>
            <p:cNvPr id="12" name="矩形: 圆顶角 11"/>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地址传递</a:t>
              </a:r>
              <a:endParaRPr lang="zh-CN" altLang="en-US" sz="2400" dirty="0"/>
            </a:p>
          </p:txBody>
        </p:sp>
        <p:sp>
          <p:nvSpPr>
            <p:cNvPr id="18" name="矩形: 圆角 17"/>
            <p:cNvSpPr/>
            <p:nvPr/>
          </p:nvSpPr>
          <p:spPr>
            <a:xfrm>
              <a:off x="219974" y="258432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将实参的地址传递给形参，也就是说形参的类型为指针类型，通过间接访问实参</a:t>
              </a:r>
              <a:endParaRPr lang="zh-CN" altLang="en-US" sz="2000" dirty="0">
                <a:solidFill>
                  <a:srgbClr val="008000"/>
                </a:solidFill>
                <a:latin typeface="LMMono9-Regular-Identity-H"/>
              </a:endParaRPr>
            </a:p>
          </p:txBody>
        </p:sp>
      </p:grpSp>
      <p:grpSp>
        <p:nvGrpSpPr>
          <p:cNvPr id="19" name="组合 18"/>
          <p:cNvGrpSpPr/>
          <p:nvPr/>
        </p:nvGrpSpPr>
        <p:grpSpPr>
          <a:xfrm>
            <a:off x="219974" y="2665090"/>
            <a:ext cx="4352026" cy="4000563"/>
            <a:chOff x="219974" y="2044323"/>
            <a:chExt cx="4352026" cy="4000563"/>
          </a:xfrm>
        </p:grpSpPr>
        <p:sp>
          <p:nvSpPr>
            <p:cNvPr id="20" name="矩形: 圆顶角 19"/>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 </a:t>
              </a:r>
              <a:r>
                <a:rPr lang="en-US" altLang="zh-CN" sz="2400" dirty="0"/>
                <a:t>1</a:t>
              </a:r>
              <a:endParaRPr lang="zh-CN" altLang="en-US" sz="2400" dirty="0"/>
            </a:p>
          </p:txBody>
        </p:sp>
        <p:sp>
          <p:nvSpPr>
            <p:cNvPr id="21" name="矩形: 圆角 17"/>
            <p:cNvSpPr/>
            <p:nvPr/>
          </p:nvSpPr>
          <p:spPr>
            <a:xfrm>
              <a:off x="219974" y="2584323"/>
              <a:ext cx="4352026" cy="34605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void </a:t>
              </a:r>
              <a:r>
                <a:rPr lang="en-US" altLang="zh-CN" dirty="0">
                  <a:solidFill>
                    <a:srgbClr val="000000"/>
                  </a:solidFill>
                  <a:latin typeface="LMMono8-Regular-Identity-H"/>
                </a:rPr>
                <a:t>Swap(</a:t>
              </a:r>
              <a:r>
                <a:rPr lang="en-US" altLang="zh-CN" dirty="0">
                  <a:solidFill>
                    <a:srgbClr val="0000FF"/>
                  </a:solidFill>
                  <a:latin typeface="LMMono8-Regular-Identity-H"/>
                </a:rPr>
                <a:t>int </a:t>
              </a:r>
              <a:r>
                <a:rPr lang="en-US" altLang="zh-CN" dirty="0">
                  <a:solidFill>
                    <a:srgbClr val="000000"/>
                  </a:solidFill>
                  <a:latin typeface="LMMono8-Regular-Identity-H"/>
                </a:rPr>
                <a:t>*x, </a:t>
              </a:r>
              <a:r>
                <a:rPr lang="en-US" altLang="zh-CN" dirty="0">
                  <a:solidFill>
                    <a:srgbClr val="0000FF"/>
                  </a:solidFill>
                  <a:latin typeface="LMMono8-Regular-Identity-H"/>
                </a:rPr>
                <a:t>int </a:t>
              </a:r>
              <a:r>
                <a:rPr lang="en-US" altLang="zh-CN" dirty="0">
                  <a:solidFill>
                    <a:srgbClr val="000000"/>
                  </a:solidFill>
                  <a:latin typeface="LMMono8-Regular-Identity-H"/>
                </a:rPr>
                <a:t>*y)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*z(x);</a:t>
              </a:r>
              <a:br>
                <a:rPr lang="en-US" altLang="zh-CN" dirty="0">
                  <a:solidFill>
                    <a:srgbClr val="000000"/>
                  </a:solidFill>
                  <a:latin typeface="LMMono8-Regular-Identity-H"/>
                </a:rPr>
              </a:br>
              <a:r>
                <a:rPr lang="en-US" altLang="zh-CN" dirty="0">
                  <a:solidFill>
                    <a:srgbClr val="000000"/>
                  </a:solidFill>
                  <a:latin typeface="LMMono8-Regular-Identity-H"/>
                </a:rPr>
                <a:t>       x = y;</a:t>
              </a:r>
              <a:br>
                <a:rPr lang="en-US" altLang="zh-CN" dirty="0">
                  <a:solidFill>
                    <a:srgbClr val="000000"/>
                  </a:solidFill>
                  <a:latin typeface="LMMono8-Regular-Identity-H"/>
                </a:rPr>
              </a:br>
              <a:r>
                <a:rPr lang="en-US" altLang="zh-CN" dirty="0">
                  <a:solidFill>
                    <a:srgbClr val="000000"/>
                  </a:solidFill>
                  <a:latin typeface="LMMono8-Regular-Identity-H"/>
                </a:rPr>
                <a:t>       y = z;</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(4), j(5);</a:t>
              </a:r>
              <a:br>
                <a:rPr lang="en-US" altLang="zh-CN" dirty="0">
                  <a:solidFill>
                    <a:srgbClr val="000000"/>
                  </a:solidFill>
                  <a:latin typeface="LMMono8-Regular-Identity-H"/>
                </a:rPr>
              </a:br>
              <a:r>
                <a:rPr lang="en-US" altLang="zh-CN" dirty="0">
                  <a:solidFill>
                    <a:srgbClr val="000000"/>
                  </a:solidFill>
                  <a:latin typeface="LMMono8-Regular-Identity-H"/>
                </a:rPr>
                <a:t>      Swap(&amp;</a:t>
              </a:r>
              <a:r>
                <a:rPr lang="en-US" altLang="zh-CN" dirty="0" err="1">
                  <a:solidFill>
                    <a:srgbClr val="000000"/>
                  </a:solidFill>
                  <a:latin typeface="LMMono8-Regular-Identity-H"/>
                </a:rPr>
                <a:t>i</a:t>
              </a:r>
              <a:r>
                <a:rPr lang="en-US" altLang="zh-CN" dirty="0">
                  <a:solidFill>
                    <a:srgbClr val="000000"/>
                  </a:solidFill>
                  <a:latin typeface="LMMono8-Regular-Identity-H"/>
                </a:rPr>
                <a:t>, &amp;j);</a:t>
              </a:r>
              <a:br>
                <a:rPr lang="en-US" altLang="zh-CN" dirty="0">
                  <a:solidFill>
                    <a:srgbClr val="000000"/>
                  </a:solidFill>
                  <a:latin typeface="LMMono8-Regular-Identity-H"/>
                </a:rPr>
              </a:br>
              <a:r>
                <a:rPr lang="en-US" altLang="zh-CN" dirty="0">
                  <a:solidFill>
                    <a:srgbClr val="000000"/>
                  </a:solidFill>
                  <a:latin typeface="LMMono8-Regular-Identity-H"/>
                </a:rPr>
                <a:t>      cout &lt;&lt; </a:t>
              </a:r>
              <a:r>
                <a:rPr lang="en-US" altLang="zh-CN" dirty="0">
                  <a:solidFill>
                    <a:srgbClr val="BF8040"/>
                  </a:solidFill>
                  <a:latin typeface="LMMono8-Regular-Identity-H"/>
                </a:rPr>
                <a:t>"</a:t>
              </a:r>
              <a:r>
                <a:rPr lang="en-US" altLang="zh-CN" dirty="0" err="1">
                  <a:solidFill>
                    <a:srgbClr val="BF8040"/>
                  </a:solidFill>
                  <a:latin typeface="LMMono8-Regular-Identity-H"/>
                </a:rPr>
                <a:t>i</a:t>
              </a:r>
              <a:r>
                <a:rPr lang="en-US" altLang="zh-CN" dirty="0">
                  <a:solidFill>
                    <a:srgbClr val="BF8040"/>
                  </a:solidFill>
                  <a:latin typeface="LMMono8-Regular-Identity-H"/>
                </a:rPr>
                <a:t>=" </a:t>
              </a:r>
              <a:r>
                <a:rPr lang="en-US" altLang="zh-CN" dirty="0">
                  <a:solidFill>
                    <a:srgbClr val="000000"/>
                  </a:solidFill>
                  <a:latin typeface="LMMono8-Regular-Identity-H"/>
                </a:rPr>
                <a:t>&lt;&lt; </a:t>
              </a:r>
              <a:r>
                <a:rPr lang="en-US" altLang="zh-CN" dirty="0" err="1">
                  <a:solidFill>
                    <a:srgbClr val="000000"/>
                  </a:solidFill>
                  <a:latin typeface="LMMono8-Regular-Identity-H"/>
                </a:rPr>
                <a:t>i</a:t>
              </a:r>
              <a:r>
                <a:rPr lang="en-US" altLang="zh-CN" dirty="0">
                  <a:solidFill>
                    <a:srgbClr val="000000"/>
                  </a:solidFill>
                  <a:latin typeface="LMMono8-Regular-Identity-H"/>
                </a:rPr>
                <a:t> &lt;&lt; </a:t>
              </a:r>
              <a:r>
                <a:rPr lang="en-US" altLang="zh-CN" dirty="0">
                  <a:solidFill>
                    <a:srgbClr val="BF8040"/>
                  </a:solidFill>
                  <a:latin typeface="LMMono8-Regular-Identity-H"/>
                </a:rPr>
                <a:t>",j=" </a:t>
              </a:r>
              <a:r>
                <a:rPr lang="en-US" altLang="zh-CN" dirty="0">
                  <a:solidFill>
                    <a:srgbClr val="000000"/>
                  </a:solidFill>
                  <a:latin typeface="LMMono8-Regular-Identity-H"/>
                </a:rPr>
                <a:t>&lt;&lt; j&lt;&lt;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66823" y="2794959"/>
            <a:ext cx="2553056" cy="3467584"/>
          </a:xfrm>
          <a:prstGeom prst="rect">
            <a:avLst/>
          </a:prstGeom>
        </p:spPr>
      </p:pic>
      <p:sp>
        <p:nvSpPr>
          <p:cNvPr id="11" name="文本框 10"/>
          <p:cNvSpPr txBox="1"/>
          <p:nvPr/>
        </p:nvSpPr>
        <p:spPr>
          <a:xfrm>
            <a:off x="6142515" y="4788213"/>
            <a:ext cx="2235731" cy="369332"/>
          </a:xfrm>
          <a:prstGeom prst="rect">
            <a:avLst/>
          </a:prstGeom>
          <a:noFill/>
        </p:spPr>
        <p:txBody>
          <a:bodyPr wrap="square" rtlCol="0">
            <a:spAutoFit/>
          </a:bodyPr>
          <a:lstStyle/>
          <a:p>
            <a:r>
              <a:rPr lang="zh-CN" altLang="en-US" dirty="0">
                <a:solidFill>
                  <a:srgbClr val="0000FF"/>
                </a:solidFill>
              </a:rPr>
              <a:t>改变了指针的指向</a:t>
            </a:r>
            <a:endParaRPr 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5.3.2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引用传递</a:t>
            </a:r>
            <a:endParaRPr lang="zh-CN" altLang="en-US" sz="3200" dirty="0">
              <a:solidFill>
                <a:schemeClr val="bg1"/>
              </a:solidFill>
            </a:endParaRPr>
          </a:p>
        </p:txBody>
      </p:sp>
      <p:grpSp>
        <p:nvGrpSpPr>
          <p:cNvPr id="10" name="组合 9"/>
          <p:cNvGrpSpPr/>
          <p:nvPr/>
        </p:nvGrpSpPr>
        <p:grpSpPr>
          <a:xfrm>
            <a:off x="219974" y="962906"/>
            <a:ext cx="8704052" cy="1756615"/>
            <a:chOff x="219974" y="2044323"/>
            <a:chExt cx="8704052" cy="1756615"/>
          </a:xfrm>
        </p:grpSpPr>
        <p:sp>
          <p:nvSpPr>
            <p:cNvPr id="12" name="矩形: 圆顶角 11"/>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引用传递</a:t>
              </a:r>
              <a:endParaRPr lang="zh-CN" altLang="en-US" sz="2400" dirty="0"/>
            </a:p>
          </p:txBody>
        </p:sp>
        <p:sp>
          <p:nvSpPr>
            <p:cNvPr id="18" name="矩形: 圆角 17"/>
            <p:cNvSpPr/>
            <p:nvPr/>
          </p:nvSpPr>
          <p:spPr>
            <a:xfrm>
              <a:off x="219974" y="2584323"/>
              <a:ext cx="8704052" cy="1216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zh-CN" altLang="en-US" sz="2000" dirty="0">
                  <a:solidFill>
                    <a:srgbClr val="000000"/>
                  </a:solidFill>
                  <a:latin typeface="MicrosoftYaHei"/>
                </a:rPr>
                <a:t>形参是实参的引用</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引用类型；</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通过形参改变实参的值</a:t>
              </a:r>
              <a:r>
                <a:rPr lang="zh-CN" altLang="en-US" sz="2000" dirty="0"/>
                <a:t> </a:t>
              </a:r>
              <a:endParaRPr lang="zh-CN" altLang="en-US" sz="2000" dirty="0">
                <a:solidFill>
                  <a:srgbClr val="008000"/>
                </a:solidFill>
                <a:latin typeface="LMMono9-Regular-Identity-H"/>
              </a:endParaRPr>
            </a:p>
          </p:txBody>
        </p:sp>
      </p:grpSp>
      <p:grpSp>
        <p:nvGrpSpPr>
          <p:cNvPr id="19" name="组合 18"/>
          <p:cNvGrpSpPr/>
          <p:nvPr/>
        </p:nvGrpSpPr>
        <p:grpSpPr>
          <a:xfrm>
            <a:off x="219974" y="2857437"/>
            <a:ext cx="8704052" cy="3724846"/>
            <a:chOff x="219974" y="2044323"/>
            <a:chExt cx="4352026" cy="3724846"/>
          </a:xfrm>
        </p:grpSpPr>
        <p:sp>
          <p:nvSpPr>
            <p:cNvPr id="20" name="矩形: 圆顶角 19"/>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引用传递的例子</a:t>
              </a:r>
              <a:endParaRPr lang="zh-CN" altLang="en-US" sz="2400" dirty="0"/>
            </a:p>
          </p:txBody>
        </p:sp>
        <p:sp>
          <p:nvSpPr>
            <p:cNvPr id="21" name="矩形: 圆角 17"/>
            <p:cNvSpPr/>
            <p:nvPr/>
          </p:nvSpPr>
          <p:spPr>
            <a:xfrm>
              <a:off x="219974" y="2584323"/>
              <a:ext cx="4352026" cy="318484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2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Swap(</a:t>
              </a:r>
              <a:r>
                <a:rPr lang="en-US" altLang="zh-CN" sz="2000" dirty="0">
                  <a:solidFill>
                    <a:srgbClr val="0000FF"/>
                  </a:solidFill>
                  <a:latin typeface="LMMono8-Regular-Identity-H"/>
                </a:rPr>
                <a:t>int </a:t>
              </a:r>
              <a:r>
                <a:rPr lang="en-US" altLang="zh-CN" sz="2000" dirty="0">
                  <a:solidFill>
                    <a:srgbClr val="000000"/>
                  </a:solidFill>
                  <a:latin typeface="LMMono8-Regular-Identity-H"/>
                </a:rPr>
                <a:t>&amp;x,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&amp;y) {  </a:t>
              </a:r>
              <a:r>
                <a:rPr lang="en-US" altLang="zh-CN" sz="2000" dirty="0">
                  <a:solidFill>
                    <a:srgbClr val="008000"/>
                  </a:solidFill>
                  <a:latin typeface="LMMono8-Regular-Identity-H"/>
                </a:rPr>
                <a:t>//x</a:t>
              </a:r>
              <a:r>
                <a:rPr lang="zh-CN" altLang="en-US" sz="2000" dirty="0">
                  <a:solidFill>
                    <a:srgbClr val="008000"/>
                  </a:solidFill>
                  <a:latin typeface="仿宋" panose="02010609060101010101" pitchFamily="49" charset="-122"/>
                  <a:ea typeface="仿宋" panose="02010609060101010101" pitchFamily="49" charset="-122"/>
                </a:rPr>
                <a:t>和</a:t>
              </a:r>
              <a:r>
                <a:rPr lang="en-US" altLang="zh-CN" sz="2000" dirty="0">
                  <a:solidFill>
                    <a:srgbClr val="008000"/>
                  </a:solidFill>
                  <a:latin typeface="LMMono8-Regular-Identity-H"/>
                </a:rPr>
                <a:t>y</a:t>
              </a:r>
              <a:r>
                <a:rPr lang="zh-CN" altLang="en-US" sz="2000" dirty="0">
                  <a:solidFill>
                    <a:srgbClr val="008000"/>
                  </a:solidFill>
                  <a:latin typeface="仿宋" panose="02010609060101010101" pitchFamily="49" charset="-122"/>
                  <a:ea typeface="仿宋" panose="02010609060101010101" pitchFamily="49" charset="-122"/>
                </a:rPr>
                <a:t>分别是实参</a:t>
              </a:r>
              <a:r>
                <a:rPr lang="en-US" altLang="zh-CN" sz="2000" dirty="0" err="1">
                  <a:solidFill>
                    <a:srgbClr val="008000"/>
                  </a:solidFill>
                  <a:latin typeface="LMMono8-Regular-Identity-H"/>
                </a:rPr>
                <a:t>i</a:t>
              </a:r>
              <a:r>
                <a:rPr lang="zh-CN" altLang="en-US" sz="2000" dirty="0">
                  <a:solidFill>
                    <a:srgbClr val="008000"/>
                  </a:solidFill>
                  <a:latin typeface="仿宋" panose="02010609060101010101" pitchFamily="49" charset="-122"/>
                  <a:ea typeface="仿宋" panose="02010609060101010101" pitchFamily="49" charset="-122"/>
                </a:rPr>
                <a:t>和</a:t>
              </a:r>
              <a:r>
                <a:rPr lang="en-US" altLang="zh-CN" sz="2000" dirty="0">
                  <a:solidFill>
                    <a:srgbClr val="008000"/>
                  </a:solidFill>
                  <a:latin typeface="LMMono8-Regular-Identity-H"/>
                </a:rPr>
                <a:t>j</a:t>
              </a:r>
              <a:r>
                <a:rPr lang="zh-CN" altLang="en-US" sz="2000" dirty="0">
                  <a:solidFill>
                    <a:srgbClr val="008000"/>
                  </a:solidFill>
                  <a:latin typeface="仿宋" panose="02010609060101010101" pitchFamily="49" charset="-122"/>
                  <a:ea typeface="仿宋" panose="02010609060101010101" pitchFamily="49" charset="-122"/>
                </a:rPr>
                <a:t>的别名</a:t>
              </a:r>
              <a:br>
                <a:rPr lang="zh-CN" altLang="en-US" sz="2000" dirty="0">
                  <a:solidFill>
                    <a:srgbClr val="008000"/>
                  </a:solidFill>
                  <a:latin typeface="仿宋" panose="02010609060101010101" pitchFamily="49" charset="-122"/>
                  <a:ea typeface="仿宋" panose="02010609060101010101" pitchFamily="49" charset="-122"/>
                </a:rPr>
              </a:br>
              <a:r>
                <a:rPr lang="zh-CN" altLang="en-US" sz="2000" dirty="0">
                  <a:solidFill>
                    <a:srgbClr val="008000"/>
                  </a:solidFill>
                  <a:latin typeface="仿宋" panose="02010609060101010101" pitchFamily="49" charset="-122"/>
                  <a:ea typeface="仿宋" panose="02010609060101010101" pitchFamily="49" charset="-122"/>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z(x);</a:t>
              </a:r>
              <a:br>
                <a:rPr lang="en-US" altLang="zh-CN" sz="2000" dirty="0">
                  <a:solidFill>
                    <a:srgbClr val="000000"/>
                  </a:solidFill>
                  <a:latin typeface="LMMono8-Regular-Identity-H"/>
                </a:rPr>
              </a:br>
              <a:r>
                <a:rPr lang="en-US" altLang="zh-CN" sz="2000" dirty="0">
                  <a:solidFill>
                    <a:srgbClr val="000000"/>
                  </a:solidFill>
                  <a:latin typeface="LMMono8-Regular-Identity-H"/>
                </a:rPr>
                <a:t>      x = y;</a:t>
              </a:r>
              <a:br>
                <a:rPr lang="en-US" altLang="zh-CN" sz="2000" dirty="0">
                  <a:solidFill>
                    <a:srgbClr val="000000"/>
                  </a:solidFill>
                  <a:latin typeface="LMMono8-Regular-Identity-H"/>
                </a:rPr>
              </a:br>
              <a:r>
                <a:rPr lang="en-US" altLang="zh-CN" sz="2000" dirty="0">
                  <a:solidFill>
                    <a:srgbClr val="000000"/>
                  </a:solidFill>
                  <a:latin typeface="LMMono8-Regular-Identity-H"/>
                </a:rPr>
                <a:t>      y = z;</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交换</a:t>
              </a:r>
              <a:r>
                <a:rPr lang="en-US" altLang="zh-CN" sz="2000" dirty="0">
                  <a:solidFill>
                    <a:srgbClr val="008000"/>
                  </a:solidFill>
                  <a:latin typeface="LMMono8-Regular-Identity-H"/>
                </a:rPr>
                <a:t>x</a:t>
              </a:r>
              <a:r>
                <a:rPr lang="zh-CN" altLang="en-US" sz="2000" dirty="0">
                  <a:solidFill>
                    <a:srgbClr val="008000"/>
                  </a:solidFill>
                  <a:latin typeface="仿宋" panose="02010609060101010101" pitchFamily="49" charset="-122"/>
                  <a:ea typeface="仿宋" panose="02010609060101010101" pitchFamily="49" charset="-122"/>
                </a:rPr>
                <a:t>和</a:t>
              </a:r>
              <a:r>
                <a:rPr lang="en-US" altLang="zh-CN" sz="2000" dirty="0">
                  <a:solidFill>
                    <a:srgbClr val="008000"/>
                  </a:solidFill>
                  <a:latin typeface="LMMono8-Regular-Identity-H"/>
                </a:rPr>
                <a:t>y</a:t>
              </a:r>
              <a:r>
                <a:rPr lang="zh-CN" altLang="en-US" sz="2000" dirty="0">
                  <a:solidFill>
                    <a:srgbClr val="008000"/>
                  </a:solidFill>
                  <a:latin typeface="仿宋" panose="02010609060101010101" pitchFamily="49" charset="-122"/>
                  <a:ea typeface="仿宋" panose="02010609060101010101" pitchFamily="49" charset="-122"/>
                </a:rPr>
                <a:t>所绑定的对象的值</a:t>
              </a:r>
              <a:endParaRPr lang="en-US" altLang="zh-CN" sz="2000" dirty="0">
                <a:solidFill>
                  <a:srgbClr val="008000"/>
                </a:solidFill>
                <a:latin typeface="仿宋" panose="02010609060101010101" pitchFamily="49" charset="-122"/>
                <a:ea typeface="仿宋" panose="02010609060101010101" pitchFamily="49" charset="-122"/>
              </a:endParaRPr>
            </a:p>
            <a:p>
              <a:pPr>
                <a:lnSpc>
                  <a:spcPts val="22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(4), j(5);</a:t>
              </a:r>
              <a:br>
                <a:rPr lang="en-US" altLang="zh-CN" sz="2000" dirty="0">
                  <a:solidFill>
                    <a:srgbClr val="000000"/>
                  </a:solidFill>
                  <a:latin typeface="LMMono8-Regular-Identity-H"/>
                </a:rPr>
              </a:br>
              <a:r>
                <a:rPr lang="en-US" altLang="zh-CN" sz="2000" dirty="0">
                  <a:solidFill>
                    <a:srgbClr val="000000"/>
                  </a:solidFill>
                  <a:latin typeface="LMMono8-Regular-Identity-H"/>
                </a:rPr>
                <a:t>      Swap(</a:t>
              </a:r>
              <a:r>
                <a:rPr lang="en-US" altLang="zh-CN" sz="2000" dirty="0" err="1">
                  <a:solidFill>
                    <a:srgbClr val="000000"/>
                  </a:solidFill>
                  <a:latin typeface="LMMono8-Regular-Identity-H"/>
                </a:rPr>
                <a:t>i</a:t>
              </a:r>
              <a:r>
                <a:rPr lang="en-US" altLang="zh-CN" sz="2000" dirty="0">
                  <a:solidFill>
                    <a:srgbClr val="000000"/>
                  </a:solidFill>
                  <a:latin typeface="LMMono8-Regular-Identity-H"/>
                </a:rPr>
                <a:t>, j);</a:t>
              </a:r>
              <a:br>
                <a:rPr lang="en-US" altLang="zh-CN" sz="2000" dirty="0">
                  <a:solidFill>
                    <a:srgbClr val="000000"/>
                  </a:solidFill>
                  <a:latin typeface="LMMono8-Regular-Identity-H"/>
                </a:rPr>
              </a:br>
              <a:r>
                <a:rPr lang="en-US" altLang="zh-CN" sz="2000" dirty="0">
                  <a:solidFill>
                    <a:srgbClr val="000000"/>
                  </a:solidFill>
                  <a:latin typeface="LMMono8-Regular-Identity-H"/>
                </a:rPr>
                <a:t>      cout &lt;&lt; </a:t>
              </a:r>
              <a:r>
                <a:rPr lang="en-US" altLang="zh-CN" sz="2000" dirty="0">
                  <a:solidFill>
                    <a:srgbClr val="BF8040"/>
                  </a:solidFill>
                  <a:latin typeface="LMMono8-Regular-Identity-H"/>
                </a:rPr>
                <a:t>"</a:t>
              </a:r>
              <a:r>
                <a:rPr lang="en-US" altLang="zh-CN" sz="2000" dirty="0" err="1">
                  <a:solidFill>
                    <a:srgbClr val="BF8040"/>
                  </a:solidFill>
                  <a:latin typeface="LMMono8-Regular-Identity-H"/>
                </a:rPr>
                <a:t>i</a:t>
              </a:r>
              <a:r>
                <a:rPr lang="en-US" altLang="zh-CN" sz="2000" dirty="0">
                  <a:solidFill>
                    <a:srgbClr val="BF8040"/>
                  </a:solidFill>
                  <a:latin typeface="LMMono8-Regular-Identity-H"/>
                </a:rPr>
                <a: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&lt;&lt; </a:t>
              </a:r>
              <a:r>
                <a:rPr lang="en-US" altLang="zh-CN" sz="2000" dirty="0">
                  <a:solidFill>
                    <a:srgbClr val="BF8040"/>
                  </a:solidFill>
                  <a:latin typeface="LMMono8-Regular-Identity-H"/>
                </a:rPr>
                <a:t>",j=" </a:t>
              </a:r>
              <a:r>
                <a:rPr lang="en-US" altLang="zh-CN" sz="2000" dirty="0">
                  <a:solidFill>
                    <a:srgbClr val="000000"/>
                  </a:solidFill>
                  <a:latin typeface="LMMono8-Regular-Identity-H"/>
                </a:rPr>
                <a:t>&lt;&lt; j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输出</a:t>
              </a:r>
              <a:r>
                <a:rPr lang="en-US" altLang="zh-CN" sz="2000" dirty="0" err="1">
                  <a:solidFill>
                    <a:srgbClr val="008000"/>
                  </a:solidFill>
                  <a:latin typeface="LMMono8-Regular-Identity-H"/>
                </a:rPr>
                <a:t>i</a:t>
              </a:r>
              <a:r>
                <a:rPr lang="en-US" altLang="zh-CN" sz="2000" dirty="0">
                  <a:solidFill>
                    <a:srgbClr val="008000"/>
                  </a:solidFill>
                  <a:latin typeface="LMMono8-Regular-Identity-H"/>
                </a:rPr>
                <a:t>=5,j=4</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5.3.3 </a:t>
            </a:r>
            <a:r>
              <a:rPr lang="zh-CN" altLang="en-US" sz="3200" dirty="0">
                <a:solidFill>
                  <a:schemeClr val="bg1"/>
                </a:solidFill>
              </a:rPr>
              <a:t>参数传递</a:t>
            </a:r>
            <a:r>
              <a:rPr lang="en-US" altLang="zh-CN" sz="2000" dirty="0">
                <a:solidFill>
                  <a:schemeClr val="bg1"/>
                </a:solidFill>
              </a:rPr>
              <a:t>—const</a:t>
            </a:r>
            <a:r>
              <a:rPr lang="zh-CN" altLang="en-US" sz="2000" dirty="0">
                <a:solidFill>
                  <a:schemeClr val="bg1"/>
                </a:solidFill>
              </a:rPr>
              <a:t>形参</a:t>
            </a:r>
            <a:endParaRPr lang="zh-CN" altLang="en-US" sz="3200" dirty="0">
              <a:solidFill>
                <a:schemeClr val="bg1"/>
              </a:solidFill>
            </a:endParaRPr>
          </a:p>
        </p:txBody>
      </p:sp>
      <p:grpSp>
        <p:nvGrpSpPr>
          <p:cNvPr id="10" name="组合 9"/>
          <p:cNvGrpSpPr/>
          <p:nvPr/>
        </p:nvGrpSpPr>
        <p:grpSpPr>
          <a:xfrm>
            <a:off x="219974" y="3030746"/>
            <a:ext cx="8704052" cy="1002114"/>
            <a:chOff x="219974" y="2044323"/>
            <a:chExt cx="8704052" cy="1002114"/>
          </a:xfrm>
        </p:grpSpPr>
        <p:sp>
          <p:nvSpPr>
            <p:cNvPr id="12" name="矩形: 圆顶角 11"/>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const </a:t>
              </a:r>
              <a:r>
                <a:rPr lang="zh-CN" altLang="en-US" sz="2400" dirty="0"/>
                <a:t>形参</a:t>
              </a:r>
              <a:endParaRPr lang="zh-CN" altLang="en-US" sz="2400" dirty="0"/>
            </a:p>
          </p:txBody>
        </p:sp>
        <p:sp>
          <p:nvSpPr>
            <p:cNvPr id="18" name="矩形: 圆角 17"/>
            <p:cNvSpPr/>
            <p:nvPr/>
          </p:nvSpPr>
          <p:spPr>
            <a:xfrm>
              <a:off x="219974" y="2584323"/>
              <a:ext cx="8704052" cy="46211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400" dirty="0">
                  <a:solidFill>
                    <a:srgbClr val="000000"/>
                  </a:solidFill>
                  <a:latin typeface="LMSans10-Regular-Identity-H"/>
                </a:rPr>
                <a:t>const </a:t>
              </a:r>
              <a:r>
                <a:rPr lang="zh-CN" altLang="en-US" sz="2000" dirty="0">
                  <a:solidFill>
                    <a:srgbClr val="000000"/>
                  </a:solidFill>
                  <a:latin typeface="MicrosoftYaHei"/>
                </a:rPr>
                <a:t>修饰的形参名字和</a:t>
              </a:r>
              <a:r>
                <a:rPr lang="zh-CN" altLang="en-US" sz="2400" dirty="0">
                  <a:solidFill>
                    <a:srgbClr val="000000"/>
                  </a:solidFill>
                  <a:latin typeface="MicrosoftYaHei"/>
                </a:rPr>
                <a:t> </a:t>
              </a:r>
              <a:r>
                <a:rPr lang="en-US" altLang="zh-CN" sz="2400" dirty="0">
                  <a:solidFill>
                    <a:srgbClr val="000000"/>
                  </a:solidFill>
                  <a:latin typeface="LMSans10-Regular-Identity-H"/>
                </a:rPr>
                <a:t>const </a:t>
              </a:r>
              <a:r>
                <a:rPr lang="zh-CN" altLang="en-US" sz="2000" dirty="0">
                  <a:solidFill>
                    <a:srgbClr val="000000"/>
                  </a:solidFill>
                  <a:latin typeface="MicrosoftYaHei"/>
                </a:rPr>
                <a:t>修饰的对象名字的含义相同</a:t>
              </a:r>
              <a:r>
                <a:rPr lang="zh-CN" altLang="en-US" sz="2000" dirty="0"/>
                <a:t> </a:t>
              </a:r>
              <a:endParaRPr lang="zh-CN" altLang="en-US" sz="2000" dirty="0">
                <a:solidFill>
                  <a:srgbClr val="008000"/>
                </a:solidFill>
                <a:latin typeface="LMMono9-Regular-Identity-H"/>
              </a:endParaRPr>
            </a:p>
          </p:txBody>
        </p:sp>
      </p:grpSp>
      <p:grpSp>
        <p:nvGrpSpPr>
          <p:cNvPr id="19" name="组合 18"/>
          <p:cNvGrpSpPr/>
          <p:nvPr/>
        </p:nvGrpSpPr>
        <p:grpSpPr>
          <a:xfrm>
            <a:off x="219974" y="4307364"/>
            <a:ext cx="8704052" cy="1968211"/>
            <a:chOff x="219974" y="2044323"/>
            <a:chExt cx="4352026" cy="1968211"/>
          </a:xfrm>
        </p:grpSpPr>
        <p:sp>
          <p:nvSpPr>
            <p:cNvPr id="20" name="矩形: 圆顶角 19"/>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请问以下 </a:t>
              </a:r>
              <a:r>
                <a:rPr lang="en-US" altLang="zh-CN" sz="2400" dirty="0"/>
                <a:t>const </a:t>
              </a:r>
              <a:r>
                <a:rPr lang="zh-CN" altLang="en-US" sz="2400" dirty="0"/>
                <a:t>修饰的形参名字的含义</a:t>
              </a:r>
              <a:endParaRPr lang="zh-CN" altLang="en-US" sz="2400" dirty="0"/>
            </a:p>
          </p:txBody>
        </p:sp>
        <p:sp>
          <p:nvSpPr>
            <p:cNvPr id="21" name="矩形: 圆角 17"/>
            <p:cNvSpPr/>
            <p:nvPr/>
          </p:nvSpPr>
          <p:spPr>
            <a:xfrm>
              <a:off x="219974" y="2584323"/>
              <a:ext cx="4352026"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void </a:t>
              </a:r>
              <a:r>
                <a:rPr lang="en-US" altLang="zh-CN" sz="2000" dirty="0" err="1">
                  <a:solidFill>
                    <a:srgbClr val="000000"/>
                  </a:solidFill>
                  <a:latin typeface="LMMono8-Regular-Identity-H"/>
                </a:rPr>
                <a:t>f_cval</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err="1">
                  <a:solidFill>
                    <a:srgbClr val="000000"/>
                  </a:solidFill>
                  <a:latin typeface="LMMono8-Regular-Identity-H"/>
                </a:rPr>
                <a:t>f_cptr</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err="1">
                  <a:solidFill>
                    <a:srgbClr val="000000"/>
                  </a:solidFill>
                  <a:latin typeface="LMMono8-Regular-Identity-H"/>
                </a:rPr>
                <a:t>f_cref</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
        <p:nvSpPr>
          <p:cNvPr id="2" name="矩形 1"/>
          <p:cNvSpPr/>
          <p:nvPr/>
        </p:nvSpPr>
        <p:spPr>
          <a:xfrm>
            <a:off x="3000801" y="4966787"/>
            <a:ext cx="1824859" cy="369332"/>
          </a:xfrm>
          <a:prstGeom prst="rect">
            <a:avLst/>
          </a:prstGeom>
        </p:spPr>
        <p:txBody>
          <a:bodyPr wrap="none">
            <a:spAutoFit/>
          </a:bodyPr>
          <a:lstStyle/>
          <a:p>
            <a:r>
              <a:rPr lang="en-US" altLang="zh-CN" dirty="0">
                <a:solidFill>
                  <a:srgbClr val="00B050"/>
                </a:solidFill>
                <a:latin typeface="MicrosoftYaHei"/>
              </a:rPr>
              <a:t>// </a:t>
            </a:r>
            <a:r>
              <a:rPr lang="en-US" altLang="zh-CN" dirty="0" err="1">
                <a:solidFill>
                  <a:srgbClr val="00B050"/>
                </a:solidFill>
                <a:latin typeface="MicrosoftYaHei"/>
              </a:rPr>
              <a:t>i</a:t>
            </a:r>
            <a:r>
              <a:rPr lang="en-US" altLang="zh-CN" dirty="0">
                <a:solidFill>
                  <a:srgbClr val="00B050"/>
                </a:solidFill>
                <a:latin typeface="MicrosoftYaHei"/>
              </a:rPr>
              <a:t> </a:t>
            </a:r>
            <a:r>
              <a:rPr lang="zh-CN" altLang="en-US" dirty="0">
                <a:solidFill>
                  <a:srgbClr val="00B050"/>
                </a:solidFill>
                <a:latin typeface="MicrosoftYaHei"/>
              </a:rPr>
              <a:t>为 </a:t>
            </a:r>
            <a:r>
              <a:rPr lang="en-US" altLang="zh-CN" dirty="0">
                <a:solidFill>
                  <a:srgbClr val="00B050"/>
                </a:solidFill>
                <a:latin typeface="MicrosoftYaHei"/>
              </a:rPr>
              <a:t>const </a:t>
            </a:r>
            <a:r>
              <a:rPr lang="zh-CN" altLang="en-US" dirty="0">
                <a:solidFill>
                  <a:srgbClr val="00B050"/>
                </a:solidFill>
                <a:latin typeface="MicrosoftYaHei"/>
              </a:rPr>
              <a:t>对象</a:t>
            </a:r>
            <a:endParaRPr lang="zh-CN" altLang="en-US" dirty="0">
              <a:solidFill>
                <a:srgbClr val="00B050"/>
              </a:solidFill>
            </a:endParaRPr>
          </a:p>
        </p:txBody>
      </p:sp>
      <p:sp>
        <p:nvSpPr>
          <p:cNvPr id="11" name="矩形 10"/>
          <p:cNvSpPr/>
          <p:nvPr/>
        </p:nvSpPr>
        <p:spPr>
          <a:xfrm>
            <a:off x="2958738" y="5382860"/>
            <a:ext cx="2695290" cy="369332"/>
          </a:xfrm>
          <a:prstGeom prst="rect">
            <a:avLst/>
          </a:prstGeom>
        </p:spPr>
        <p:txBody>
          <a:bodyPr wrap="none">
            <a:spAutoFit/>
          </a:bodyPr>
          <a:lstStyle/>
          <a:p>
            <a:r>
              <a:rPr lang="en-US" altLang="zh-CN" dirty="0">
                <a:solidFill>
                  <a:srgbClr val="00B050"/>
                </a:solidFill>
                <a:latin typeface="MicrosoftYaHei"/>
              </a:rPr>
              <a:t>// </a:t>
            </a:r>
            <a:r>
              <a:rPr lang="en-US" altLang="zh-CN" dirty="0" err="1">
                <a:solidFill>
                  <a:srgbClr val="00B050"/>
                </a:solidFill>
                <a:latin typeface="MicrosoftYaHei"/>
              </a:rPr>
              <a:t>i</a:t>
            </a:r>
            <a:r>
              <a:rPr lang="zh-CN" altLang="en-US" dirty="0">
                <a:solidFill>
                  <a:srgbClr val="00B050"/>
                </a:solidFill>
                <a:latin typeface="MicrosoftYaHei"/>
              </a:rPr>
              <a:t>指向 </a:t>
            </a:r>
            <a:r>
              <a:rPr lang="en-US" altLang="zh-CN" dirty="0">
                <a:solidFill>
                  <a:srgbClr val="00B050"/>
                </a:solidFill>
                <a:latin typeface="MicrosoftYaHei"/>
              </a:rPr>
              <a:t>const </a:t>
            </a:r>
            <a:r>
              <a:rPr lang="zh-CN" altLang="en-US" dirty="0">
                <a:solidFill>
                  <a:srgbClr val="00B050"/>
                </a:solidFill>
                <a:latin typeface="MicrosoftYaHei"/>
              </a:rPr>
              <a:t>类型的实参</a:t>
            </a:r>
            <a:endParaRPr lang="zh-CN" altLang="en-US" dirty="0">
              <a:solidFill>
                <a:srgbClr val="00B050"/>
              </a:solidFill>
            </a:endParaRPr>
          </a:p>
        </p:txBody>
      </p:sp>
      <p:sp>
        <p:nvSpPr>
          <p:cNvPr id="13" name="矩形 12"/>
          <p:cNvSpPr/>
          <p:nvPr/>
        </p:nvSpPr>
        <p:spPr>
          <a:xfrm>
            <a:off x="2968754" y="5874798"/>
            <a:ext cx="2926122" cy="369332"/>
          </a:xfrm>
          <a:prstGeom prst="rect">
            <a:avLst/>
          </a:prstGeom>
        </p:spPr>
        <p:txBody>
          <a:bodyPr wrap="none">
            <a:spAutoFit/>
          </a:bodyPr>
          <a:lstStyle/>
          <a:p>
            <a:r>
              <a:rPr lang="en-US" altLang="zh-CN" dirty="0">
                <a:solidFill>
                  <a:srgbClr val="00B050"/>
                </a:solidFill>
                <a:latin typeface="MicrosoftYaHei"/>
              </a:rPr>
              <a:t>// </a:t>
            </a:r>
            <a:r>
              <a:rPr lang="en-US" altLang="zh-CN" dirty="0" err="1">
                <a:solidFill>
                  <a:srgbClr val="00B050"/>
                </a:solidFill>
                <a:latin typeface="MicrosoftYaHei"/>
              </a:rPr>
              <a:t>i</a:t>
            </a:r>
            <a:r>
              <a:rPr lang="zh-CN" altLang="en-US" dirty="0">
                <a:solidFill>
                  <a:srgbClr val="00B050"/>
                </a:solidFill>
                <a:latin typeface="MicrosoftYaHei"/>
              </a:rPr>
              <a:t>为 </a:t>
            </a:r>
            <a:r>
              <a:rPr lang="en-US" altLang="zh-CN" dirty="0">
                <a:solidFill>
                  <a:srgbClr val="00B050"/>
                </a:solidFill>
                <a:latin typeface="MicrosoftYaHei"/>
              </a:rPr>
              <a:t>const </a:t>
            </a:r>
            <a:r>
              <a:rPr lang="zh-CN" altLang="en-US" dirty="0">
                <a:solidFill>
                  <a:srgbClr val="00B050"/>
                </a:solidFill>
                <a:latin typeface="MicrosoftYaHei"/>
              </a:rPr>
              <a:t>类型实参的引用</a:t>
            </a:r>
            <a:endParaRPr lang="zh-CN" altLang="en-US" dirty="0">
              <a:solidFill>
                <a:srgbClr val="00B050"/>
              </a:solidFill>
            </a:endParaRPr>
          </a:p>
        </p:txBody>
      </p:sp>
      <p:grpSp>
        <p:nvGrpSpPr>
          <p:cNvPr id="17" name="组合 16"/>
          <p:cNvGrpSpPr/>
          <p:nvPr/>
        </p:nvGrpSpPr>
        <p:grpSpPr>
          <a:xfrm>
            <a:off x="219974" y="1149561"/>
            <a:ext cx="8704052" cy="1371894"/>
            <a:chOff x="219974" y="2044323"/>
            <a:chExt cx="8704052" cy="1371894"/>
          </a:xfrm>
        </p:grpSpPr>
        <p:sp>
          <p:nvSpPr>
            <p:cNvPr id="22" name="矩形: 圆顶角 21"/>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兼顾效率与安全</a:t>
              </a:r>
              <a:endParaRPr lang="zh-CN" altLang="en-US" sz="2400" dirty="0"/>
            </a:p>
          </p:txBody>
        </p:sp>
        <p:sp>
          <p:nvSpPr>
            <p:cNvPr id="23" name="矩形: 圆角 17"/>
            <p:cNvSpPr/>
            <p:nvPr/>
          </p:nvSpPr>
          <p:spPr>
            <a:xfrm>
              <a:off x="219974" y="2584323"/>
              <a:ext cx="8704052" cy="83189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避免内容的拷贝：高效性；</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不能通过形参改变实参：安全性</a:t>
              </a:r>
              <a:r>
                <a:rPr lang="zh-CN" altLang="en-US"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5.3.3 </a:t>
            </a:r>
            <a:r>
              <a:rPr lang="zh-CN" altLang="en-US" sz="3200" dirty="0">
                <a:solidFill>
                  <a:schemeClr val="bg1"/>
                </a:solidFill>
              </a:rPr>
              <a:t>参数传递</a:t>
            </a:r>
            <a:r>
              <a:rPr lang="en-US" altLang="zh-CN" sz="2000" dirty="0">
                <a:solidFill>
                  <a:schemeClr val="bg1"/>
                </a:solidFill>
              </a:rPr>
              <a:t>—const</a:t>
            </a:r>
            <a:r>
              <a:rPr lang="zh-CN" altLang="en-US" sz="2000" dirty="0">
                <a:solidFill>
                  <a:schemeClr val="bg1"/>
                </a:solidFill>
              </a:rPr>
              <a:t>形参</a:t>
            </a:r>
            <a:endParaRPr lang="zh-CN" altLang="en-US" sz="3200" dirty="0">
              <a:solidFill>
                <a:schemeClr val="bg1"/>
              </a:solidFill>
            </a:endParaRPr>
          </a:p>
        </p:txBody>
      </p:sp>
      <p:grpSp>
        <p:nvGrpSpPr>
          <p:cNvPr id="19" name="组合 18"/>
          <p:cNvGrpSpPr/>
          <p:nvPr/>
        </p:nvGrpSpPr>
        <p:grpSpPr>
          <a:xfrm>
            <a:off x="219972" y="1244051"/>
            <a:ext cx="8704052" cy="3945875"/>
            <a:chOff x="219974" y="2044322"/>
            <a:chExt cx="4352026" cy="3945875"/>
          </a:xfrm>
        </p:grpSpPr>
        <p:sp>
          <p:nvSpPr>
            <p:cNvPr id="20" name="矩形: 圆顶角 19"/>
            <p:cNvSpPr/>
            <p:nvPr/>
          </p:nvSpPr>
          <p:spPr>
            <a:xfrm>
              <a:off x="219974" y="2044322"/>
              <a:ext cx="4352026" cy="468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2000" dirty="0"/>
                <a:t>非</a:t>
              </a:r>
              <a:r>
                <a:rPr lang="en-US" altLang="zh-CN" sz="2000" dirty="0"/>
                <a:t>const </a:t>
              </a:r>
              <a:r>
                <a:rPr lang="zh-CN" altLang="en-US" sz="2000" dirty="0"/>
                <a:t>引用形参</a:t>
              </a:r>
              <a:endParaRPr lang="en-US" altLang="zh-CN" sz="2000" dirty="0"/>
            </a:p>
          </p:txBody>
        </p:sp>
        <p:sp>
          <p:nvSpPr>
            <p:cNvPr id="21" name="矩形: 圆角 17"/>
            <p:cNvSpPr/>
            <p:nvPr/>
          </p:nvSpPr>
          <p:spPr>
            <a:xfrm>
              <a:off x="219974" y="2512322"/>
              <a:ext cx="4352026" cy="347787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zh-CN" altLang="en-US" sz="2000" dirty="0">
                  <a:solidFill>
                    <a:srgbClr val="FF0000"/>
                  </a:solidFill>
                  <a:latin typeface="MicrosoftYaHei"/>
                </a:rPr>
                <a:t>非</a:t>
              </a:r>
              <a:r>
                <a:rPr lang="en-US" altLang="zh-CN" sz="2000" dirty="0">
                  <a:solidFill>
                    <a:srgbClr val="FF0000"/>
                  </a:solidFill>
                  <a:latin typeface="MicrosoftYaHei"/>
                </a:rPr>
                <a:t>const</a:t>
              </a:r>
              <a:r>
                <a:rPr lang="zh-CN" altLang="en-US" sz="2000" dirty="0">
                  <a:solidFill>
                    <a:srgbClr val="FF0000"/>
                  </a:solidFill>
                  <a:latin typeface="MicrosoftYaHei"/>
                </a:rPr>
                <a:t>引用形参不能接受</a:t>
              </a:r>
              <a:r>
                <a:rPr lang="zh-CN" altLang="en-US" sz="2000" dirty="0">
                  <a:solidFill>
                    <a:srgbClr val="000000"/>
                  </a:solidFill>
                  <a:latin typeface="MicrosoftYaHei"/>
                </a:rPr>
                <a:t>字面值常量、表达式的求值结果、需要转换的对象或者 </a:t>
              </a:r>
              <a:r>
                <a:rPr lang="en-US" altLang="zh-CN" sz="2000" dirty="0">
                  <a:solidFill>
                    <a:srgbClr val="000000"/>
                  </a:solidFill>
                  <a:latin typeface="MicrosoftYaHei"/>
                </a:rPr>
                <a:t>const </a:t>
              </a:r>
              <a:r>
                <a:rPr lang="zh-CN" altLang="en-US" sz="2000" dirty="0">
                  <a:solidFill>
                    <a:srgbClr val="000000"/>
                  </a:solidFill>
                  <a:latin typeface="MicrosoftYaHei"/>
                </a:rPr>
                <a:t>对象。</a:t>
              </a:r>
              <a:endParaRPr lang="en-US" altLang="zh-CN" sz="2000" dirty="0">
                <a:solidFill>
                  <a:srgbClr val="000000"/>
                </a:solidFill>
                <a:latin typeface="MicrosoftYaHei"/>
              </a:endParaRPr>
            </a:p>
            <a:p>
              <a:endParaRPr lang="en-US" altLang="zh-CN" sz="2000" dirty="0">
                <a:solidFill>
                  <a:srgbClr val="0000FF"/>
                </a:solidFill>
                <a:latin typeface="LMMono8-Regular-Identity-H"/>
              </a:endParaRPr>
            </a:p>
            <a:p>
              <a:r>
                <a:rPr lang="en-US" altLang="zh-CN" sz="2000" dirty="0">
                  <a:solidFill>
                    <a:srgbClr val="0000FF"/>
                  </a:solidFill>
                  <a:latin typeface="LMMono8-Regular-Identity-H"/>
                </a:rPr>
                <a:t>void </a:t>
              </a:r>
              <a:r>
                <a:rPr lang="en-US" altLang="zh-CN" sz="2000" dirty="0" err="1">
                  <a:solidFill>
                    <a:srgbClr val="000000"/>
                  </a:solidFill>
                  <a:latin typeface="LMMono8-Regular-Identity-H"/>
                </a:rPr>
                <a:t>f_ref</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&amp;</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引用形参</a:t>
              </a:r>
              <a:endParaRPr lang="en-US" altLang="zh-CN" sz="2000" dirty="0">
                <a:solidFill>
                  <a:srgbClr val="008000"/>
                </a:solidFill>
                <a:latin typeface="仿宋" panose="02010609060101010101" pitchFamily="49" charset="-122"/>
                <a:ea typeface="仿宋" panose="02010609060101010101" pitchFamily="49" charset="-122"/>
              </a:endParaRPr>
            </a:p>
            <a:p>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FF"/>
                  </a:solidFill>
                  <a:latin typeface="LMMono8-Regular-Identity-H"/>
                </a:rPr>
                <a:t>const int </a:t>
              </a:r>
              <a:r>
                <a:rPr lang="en-US" altLang="zh-CN" sz="2000" dirty="0">
                  <a:solidFill>
                    <a:srgbClr val="000000"/>
                  </a:solidFill>
                  <a:latin typeface="LMMono8-Regular-Identity-H"/>
                </a:rPr>
                <a:t>cx = 1;</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x = 1;</a:t>
              </a:r>
              <a:endParaRPr lang="en-US" altLang="zh-CN" sz="2000" dirty="0">
                <a:solidFill>
                  <a:srgbClr val="000000"/>
                </a:solidFill>
                <a:latin typeface="LMMono8-Regular-Identity-H"/>
              </a:endParaRPr>
            </a:p>
            <a:p>
              <a:br>
                <a:rPr lang="en-US" altLang="zh-CN" sz="2000" dirty="0">
                  <a:solidFill>
                    <a:srgbClr val="000000"/>
                  </a:solidFill>
                  <a:latin typeface="LMMono8-Regular-Identity-H"/>
                </a:rPr>
              </a:br>
              <a:r>
                <a:rPr lang="en-US" altLang="zh-CN" sz="2000" dirty="0" err="1">
                  <a:solidFill>
                    <a:srgbClr val="000000"/>
                  </a:solidFill>
                  <a:latin typeface="LMMono8-Regular-Identity-H"/>
                </a:rPr>
                <a:t>f_ref</a:t>
              </a:r>
              <a:r>
                <a:rPr lang="en-US" altLang="zh-CN" sz="2000" dirty="0">
                  <a:solidFill>
                    <a:srgbClr val="000000"/>
                  </a:solidFill>
                  <a:latin typeface="LMMono8-Regular-Identity-H"/>
                </a:rPr>
                <a:t>(41);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错误：左值引用不能绑定字面值常量</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err="1">
                  <a:solidFill>
                    <a:srgbClr val="000000"/>
                  </a:solidFill>
                  <a:latin typeface="LMMono8-Regular-Identity-H"/>
                </a:rPr>
                <a:t>f_ref</a:t>
              </a:r>
              <a:r>
                <a:rPr lang="en-US" altLang="zh-CN" sz="2000" dirty="0">
                  <a:solidFill>
                    <a:srgbClr val="000000"/>
                  </a:solidFill>
                  <a:latin typeface="LMMono8-Regular-Identity-H"/>
                </a:rPr>
                <a:t>(cx);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错误：左值引用不能绑定常量</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err="1">
                  <a:solidFill>
                    <a:srgbClr val="000000"/>
                  </a:solidFill>
                  <a:latin typeface="LMMono8-Regular-Identity-H"/>
                </a:rPr>
                <a:t>f_ref</a:t>
              </a:r>
              <a:r>
                <a:rPr lang="en-US" altLang="zh-CN" sz="2000" dirty="0">
                  <a:solidFill>
                    <a:srgbClr val="000000"/>
                  </a:solidFill>
                  <a:latin typeface="LMMono8-Regular-Identity-H"/>
                </a:rPr>
                <a:t>(x+1);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错误：左值引用不能绑定右值表达式</a:t>
              </a:r>
              <a:r>
                <a:rPr lang="zh-CN" altLang="en-US"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5.3.3 </a:t>
            </a:r>
            <a:r>
              <a:rPr lang="zh-CN" altLang="en-US" sz="3200" dirty="0">
                <a:solidFill>
                  <a:schemeClr val="bg1"/>
                </a:solidFill>
              </a:rPr>
              <a:t>参数传递</a:t>
            </a:r>
            <a:r>
              <a:rPr lang="en-US" altLang="zh-CN" sz="2000" dirty="0">
                <a:solidFill>
                  <a:schemeClr val="bg1"/>
                </a:solidFill>
              </a:rPr>
              <a:t>—const</a:t>
            </a:r>
            <a:r>
              <a:rPr lang="zh-CN" altLang="en-US" sz="2000" dirty="0">
                <a:solidFill>
                  <a:schemeClr val="bg1"/>
                </a:solidFill>
              </a:rPr>
              <a:t>形参</a:t>
            </a:r>
            <a:endParaRPr lang="zh-CN" altLang="en-US" sz="3200" dirty="0">
              <a:solidFill>
                <a:schemeClr val="bg1"/>
              </a:solidFill>
            </a:endParaRPr>
          </a:p>
        </p:txBody>
      </p:sp>
      <p:grpSp>
        <p:nvGrpSpPr>
          <p:cNvPr id="19" name="组合 18"/>
          <p:cNvGrpSpPr/>
          <p:nvPr/>
        </p:nvGrpSpPr>
        <p:grpSpPr>
          <a:xfrm>
            <a:off x="219972" y="1244051"/>
            <a:ext cx="8704052" cy="3638099"/>
            <a:chOff x="219974" y="2044322"/>
            <a:chExt cx="4352026" cy="3638099"/>
          </a:xfrm>
        </p:grpSpPr>
        <p:sp>
          <p:nvSpPr>
            <p:cNvPr id="20" name="矩形: 圆顶角 19"/>
            <p:cNvSpPr/>
            <p:nvPr/>
          </p:nvSpPr>
          <p:spPr>
            <a:xfrm>
              <a:off x="219974" y="2044322"/>
              <a:ext cx="4352026" cy="468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2000" dirty="0"/>
                <a:t>非</a:t>
              </a:r>
              <a:r>
                <a:rPr lang="en-US" altLang="zh-CN" sz="2000" dirty="0"/>
                <a:t>const </a:t>
              </a:r>
              <a:r>
                <a:rPr lang="zh-CN" altLang="en-US" sz="2000" dirty="0"/>
                <a:t>引用形参</a:t>
              </a:r>
              <a:endParaRPr lang="en-US" altLang="zh-CN" sz="2000" dirty="0"/>
            </a:p>
          </p:txBody>
        </p:sp>
        <p:sp>
          <p:nvSpPr>
            <p:cNvPr id="21" name="矩形: 圆角 17"/>
            <p:cNvSpPr/>
            <p:nvPr/>
          </p:nvSpPr>
          <p:spPr>
            <a:xfrm>
              <a:off x="219974" y="2512322"/>
              <a:ext cx="4352026" cy="317009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zh-CN" altLang="en-US" sz="2000" dirty="0">
                  <a:solidFill>
                    <a:srgbClr val="000000"/>
                  </a:solidFill>
                  <a:latin typeface="MicrosoftYaHei"/>
                </a:rPr>
                <a:t>可以接受字面值常量、表达式的求值结果、需要转换的对象或者 </a:t>
              </a:r>
              <a:r>
                <a:rPr lang="en-US" altLang="zh-CN" sz="2000" dirty="0">
                  <a:solidFill>
                    <a:srgbClr val="000000"/>
                  </a:solidFill>
                  <a:latin typeface="MicrosoftYaHei"/>
                </a:rPr>
                <a:t>const </a:t>
              </a:r>
              <a:r>
                <a:rPr lang="zh-CN" altLang="en-US" sz="2000" dirty="0">
                  <a:solidFill>
                    <a:srgbClr val="000000"/>
                  </a:solidFill>
                  <a:latin typeface="MicrosoftYaHei"/>
                </a:rPr>
                <a:t>对象。</a:t>
              </a:r>
              <a:endParaRPr lang="en-US" altLang="zh-CN" sz="2000" dirty="0">
                <a:solidFill>
                  <a:srgbClr val="000000"/>
                </a:solidFill>
                <a:latin typeface="MicrosoftYaHei"/>
              </a:endParaRPr>
            </a:p>
            <a:p>
              <a:endParaRPr lang="en-US" altLang="zh-CN" sz="2000" dirty="0">
                <a:solidFill>
                  <a:srgbClr val="0000FF"/>
                </a:solidFill>
                <a:latin typeface="LMMono8-Regular-Identity-H"/>
              </a:endParaRPr>
            </a:p>
            <a:p>
              <a:r>
                <a:rPr lang="en-US" altLang="zh-CN" sz="2000" dirty="0">
                  <a:solidFill>
                    <a:srgbClr val="0000FF"/>
                  </a:solidFill>
                  <a:latin typeface="LMMono8-Regular-Identity-H"/>
                </a:rPr>
                <a:t>void </a:t>
              </a:r>
              <a:r>
                <a:rPr lang="en-US" altLang="zh-CN" sz="2000" dirty="0" err="1">
                  <a:solidFill>
                    <a:srgbClr val="000000"/>
                  </a:solidFill>
                  <a:latin typeface="LMMono8-Regular-Identity-H"/>
                </a:rPr>
                <a:t>f_ref</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&amp;</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引用形参</a:t>
              </a:r>
              <a:endParaRPr lang="en-US" altLang="zh-CN" sz="2000" dirty="0">
                <a:solidFill>
                  <a:srgbClr val="008000"/>
                </a:solidFill>
                <a:latin typeface="仿宋" panose="02010609060101010101" pitchFamily="49" charset="-122"/>
                <a:ea typeface="仿宋" panose="02010609060101010101" pitchFamily="49" charset="-122"/>
              </a:endParaRPr>
            </a:p>
            <a:p>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FF"/>
                  </a:solidFill>
                  <a:latin typeface="LMMono8-Regular-Identity-H"/>
                </a:rPr>
                <a:t>const int </a:t>
              </a:r>
              <a:r>
                <a:rPr lang="en-US" altLang="zh-CN" sz="2000" dirty="0">
                  <a:solidFill>
                    <a:srgbClr val="000000"/>
                  </a:solidFill>
                  <a:latin typeface="LMMono8-Regular-Identity-H"/>
                </a:rPr>
                <a:t>cx = 1;</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x = 1;</a:t>
              </a:r>
              <a:endParaRPr lang="en-US" altLang="zh-CN" sz="2000" dirty="0">
                <a:solidFill>
                  <a:srgbClr val="000000"/>
                </a:solidFill>
                <a:latin typeface="LMMono8-Regular-Identity-H"/>
              </a:endParaRPr>
            </a:p>
            <a:p>
              <a:br>
                <a:rPr lang="en-US" altLang="zh-CN" sz="2000" dirty="0">
                  <a:solidFill>
                    <a:srgbClr val="000000"/>
                  </a:solidFill>
                  <a:latin typeface="LMMono8-Regular-Identity-H"/>
                </a:rPr>
              </a:br>
              <a:r>
                <a:rPr lang="en-US" altLang="zh-CN" sz="2000" dirty="0" err="1">
                  <a:solidFill>
                    <a:srgbClr val="000000"/>
                  </a:solidFill>
                  <a:latin typeface="LMMono8-Regular-Identity-H"/>
                </a:rPr>
                <a:t>f_ref</a:t>
              </a:r>
              <a:r>
                <a:rPr lang="en-US" altLang="zh-CN" sz="2000" dirty="0">
                  <a:solidFill>
                    <a:srgbClr val="000000"/>
                  </a:solidFill>
                  <a:latin typeface="LMMono8-Regular-Identity-H"/>
                </a:rPr>
                <a:t>(41);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错误：左值引用不能绑定字面值常量</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err="1">
                  <a:solidFill>
                    <a:srgbClr val="000000"/>
                  </a:solidFill>
                  <a:latin typeface="LMMono8-Regular-Identity-H"/>
                </a:rPr>
                <a:t>f_ref</a:t>
              </a:r>
              <a:r>
                <a:rPr lang="en-US" altLang="zh-CN" sz="2000" dirty="0">
                  <a:solidFill>
                    <a:srgbClr val="000000"/>
                  </a:solidFill>
                  <a:latin typeface="LMMono8-Regular-Identity-H"/>
                </a:rPr>
                <a:t>(cx);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错误：左值引用不能绑定常量</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err="1">
                  <a:solidFill>
                    <a:srgbClr val="000000"/>
                  </a:solidFill>
                  <a:latin typeface="LMMono8-Regular-Identity-H"/>
                </a:rPr>
                <a:t>f_ref</a:t>
              </a:r>
              <a:r>
                <a:rPr lang="en-US" altLang="zh-CN" sz="2000" dirty="0">
                  <a:solidFill>
                    <a:srgbClr val="000000"/>
                  </a:solidFill>
                  <a:latin typeface="LMMono8-Regular-Identity-H"/>
                </a:rPr>
                <a:t>(x+1);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错误：左值引用不能绑定右值表达式</a:t>
              </a:r>
              <a:r>
                <a:rPr lang="zh-CN" altLang="en-US" sz="2000" dirty="0"/>
                <a:t> </a:t>
              </a:r>
              <a:endParaRPr lang="zh-CN" altLang="en-US" sz="2000" dirty="0">
                <a:solidFill>
                  <a:srgbClr val="008000"/>
                </a:solidFill>
                <a:latin typeface="LMMono9-Regular-Identity-H"/>
              </a:endParaRPr>
            </a:p>
          </p:txBody>
        </p:sp>
      </p:grpSp>
      <p:grpSp>
        <p:nvGrpSpPr>
          <p:cNvPr id="14" name="组合 13"/>
          <p:cNvGrpSpPr/>
          <p:nvPr/>
        </p:nvGrpSpPr>
        <p:grpSpPr>
          <a:xfrm>
            <a:off x="219972" y="5154358"/>
            <a:ext cx="8704052" cy="986010"/>
            <a:chOff x="81952" y="2044323"/>
            <a:chExt cx="8704052" cy="986010"/>
          </a:xfrm>
        </p:grpSpPr>
        <p:sp>
          <p:nvSpPr>
            <p:cNvPr id="15" name="矩形: 圆顶角 14"/>
            <p:cNvSpPr/>
            <p:nvPr/>
          </p:nvSpPr>
          <p:spPr>
            <a:xfrm>
              <a:off x="81952" y="2044323"/>
              <a:ext cx="8704052" cy="468000"/>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建议：</a:t>
              </a:r>
              <a:endParaRPr lang="zh-CN" altLang="en-US" sz="2400" dirty="0"/>
            </a:p>
          </p:txBody>
        </p:sp>
        <p:sp>
          <p:nvSpPr>
            <p:cNvPr id="16" name="矩形: 圆角 17"/>
            <p:cNvSpPr/>
            <p:nvPr/>
          </p:nvSpPr>
          <p:spPr>
            <a:xfrm>
              <a:off x="81952" y="2526333"/>
              <a:ext cx="8704052"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3000"/>
                </a:lnSpc>
                <a:spcAft>
                  <a:spcPts val="1200"/>
                </a:spcAft>
              </a:pPr>
              <a:r>
                <a:rPr lang="zh-CN" altLang="en-US" sz="2000" dirty="0">
                  <a:solidFill>
                    <a:srgbClr val="000000"/>
                  </a:solidFill>
                  <a:latin typeface="MicrosoftYaHei"/>
                </a:rPr>
                <a:t>尽量使用引用形参，需要的时候使用指针形参</a:t>
              </a:r>
              <a:r>
                <a:rPr lang="zh-CN" altLang="en-US" sz="2000" dirty="0"/>
                <a:t> </a:t>
              </a:r>
              <a:endParaRPr lang="en-US" altLang="zh-CN" sz="2000" dirty="0">
                <a:solidFill>
                  <a:srgbClr val="000000"/>
                </a:solidFill>
                <a:latin typeface="Microsoft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9" name="组合 8"/>
          <p:cNvGrpSpPr/>
          <p:nvPr/>
        </p:nvGrpSpPr>
        <p:grpSpPr>
          <a:xfrm>
            <a:off x="219974" y="2383014"/>
            <a:ext cx="8704052" cy="2453128"/>
            <a:chOff x="219973" y="2044323"/>
            <a:chExt cx="8704053" cy="2453128"/>
          </a:xfrm>
        </p:grpSpPr>
        <p:sp>
          <p:nvSpPr>
            <p:cNvPr id="10" name="矩形: 圆顶角 9"/>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学习目标</a:t>
              </a:r>
              <a:endParaRPr lang="zh-CN" altLang="en-US" sz="2400" dirty="0"/>
            </a:p>
          </p:txBody>
        </p:sp>
        <p:sp>
          <p:nvSpPr>
            <p:cNvPr id="14" name="矩形: 圆角 17"/>
            <p:cNvSpPr/>
            <p:nvPr/>
          </p:nvSpPr>
          <p:spPr>
            <a:xfrm>
              <a:off x="219973" y="2612833"/>
              <a:ext cx="8704051" cy="188461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2000" dirty="0">
                  <a:solidFill>
                    <a:srgbClr val="000000"/>
                  </a:solidFill>
                  <a:latin typeface="MicrosoftYaHei"/>
                </a:rPr>
                <a:t>掌握函数的定义，以及常用的参数传递方式和值返回方式；</a:t>
              </a:r>
              <a:endParaRPr lang="en-US" altLang="zh-CN" sz="2000" dirty="0">
                <a:solidFill>
                  <a:srgbClr val="000000"/>
                </a:solidFill>
                <a:latin typeface="MicrosoftYaHei"/>
              </a:endParaRPr>
            </a:p>
            <a:p>
              <a:pPr marL="285750" indent="-285750">
                <a:lnSpc>
                  <a:spcPct val="150000"/>
                </a:lnSpc>
                <a:buClr>
                  <a:srgbClr val="151DC1"/>
                </a:buClr>
                <a:buFont typeface="Consolas" panose="020B0609020204030204" pitchFamily="49" charset="0"/>
                <a:buChar char="●"/>
              </a:pPr>
              <a:r>
                <a:rPr lang="zh-CN" altLang="en-US" sz="2000" dirty="0">
                  <a:solidFill>
                    <a:srgbClr val="000000"/>
                  </a:solidFill>
                  <a:latin typeface="MicrosoftYaHei"/>
                </a:rPr>
                <a:t>理解函数调用机制及对象生命期的概念；</a:t>
              </a:r>
              <a:endParaRPr lang="en-US" altLang="zh-CN" sz="2000" dirty="0">
                <a:solidFill>
                  <a:srgbClr val="000000"/>
                </a:solidFill>
                <a:latin typeface="MicrosoftYaHei"/>
              </a:endParaRPr>
            </a:p>
            <a:p>
              <a:pPr marL="285750" indent="-285750">
                <a:lnSpc>
                  <a:spcPct val="150000"/>
                </a:lnSpc>
                <a:buClr>
                  <a:srgbClr val="151DC1"/>
                </a:buClr>
                <a:buFont typeface="Consolas" panose="020B0609020204030204" pitchFamily="49" charset="0"/>
                <a:buChar char="●"/>
              </a:pPr>
              <a:r>
                <a:rPr lang="zh-CN" altLang="en-US" sz="2000" dirty="0">
                  <a:solidFill>
                    <a:srgbClr val="000000"/>
                  </a:solidFill>
                  <a:latin typeface="MicrosoftYaHei"/>
                </a:rPr>
                <a:t>能够根据需要编写具有一定实际用途的函数；</a:t>
              </a:r>
              <a:endParaRPr lang="en-US" altLang="zh-CN" sz="2000" dirty="0">
                <a:solidFill>
                  <a:srgbClr val="000000"/>
                </a:solidFill>
                <a:latin typeface="MicrosoftYaHei"/>
              </a:endParaRPr>
            </a:p>
            <a:p>
              <a:pPr marL="285750" indent="-285750">
                <a:lnSpc>
                  <a:spcPct val="150000"/>
                </a:lnSpc>
                <a:buClr>
                  <a:srgbClr val="151DC1"/>
                </a:buClr>
                <a:buFont typeface="Consolas" panose="020B0609020204030204" pitchFamily="49" charset="0"/>
                <a:buChar char="●"/>
              </a:pPr>
              <a:r>
                <a:rPr lang="zh-CN" altLang="en-US" sz="2000" dirty="0">
                  <a:solidFill>
                    <a:srgbClr val="000000"/>
                  </a:solidFill>
                  <a:latin typeface="MicrosoftYaHei"/>
                </a:rPr>
                <a:t>掌握递归程序设计方法和多文件结构的使用；</a:t>
              </a:r>
              <a:r>
                <a:rPr lang="zh-CN" altLang="en-US" sz="2000" dirty="0"/>
                <a:t> </a:t>
              </a:r>
              <a:endParaRPr lang="en-US" altLang="zh-CN" sz="2000" dirty="0">
                <a:solidFill>
                  <a:schemeClr val="tx1"/>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52536" y="6477645"/>
            <a:ext cx="2057400" cy="365125"/>
          </a:xfrm>
        </p:spPr>
        <p:txBody>
          <a:bodyPr/>
          <a:lstStyle/>
          <a:p>
            <a:fld id="{6AD33FD5-61D2-4238-98DB-DB8C208BC919}" type="slidenum">
              <a:rPr lang="zh-CN" altLang="en-US" smtClean="0"/>
            </a:fld>
            <a:endParaRPr lang="zh-CN" altLang="en-US" dirty="0"/>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5.3.4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数组形参</a:t>
            </a:r>
            <a:endParaRPr lang="zh-CN" altLang="en-US" sz="3200" dirty="0">
              <a:solidFill>
                <a:schemeClr val="bg1"/>
              </a:solidFill>
            </a:endParaRPr>
          </a:p>
        </p:txBody>
      </p:sp>
      <p:grpSp>
        <p:nvGrpSpPr>
          <p:cNvPr id="10" name="组合 9"/>
          <p:cNvGrpSpPr/>
          <p:nvPr/>
        </p:nvGrpSpPr>
        <p:grpSpPr>
          <a:xfrm>
            <a:off x="219974" y="981006"/>
            <a:ext cx="4092534" cy="1259684"/>
            <a:chOff x="219974" y="2044323"/>
            <a:chExt cx="3944253" cy="1259684"/>
          </a:xfrm>
        </p:grpSpPr>
        <p:sp>
          <p:nvSpPr>
            <p:cNvPr id="12" name="矩形: 圆顶角 11"/>
            <p:cNvSpPr/>
            <p:nvPr/>
          </p:nvSpPr>
          <p:spPr>
            <a:xfrm>
              <a:off x="219974" y="2044323"/>
              <a:ext cx="3944253"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数组的特点</a:t>
              </a:r>
              <a:endParaRPr lang="zh-CN" altLang="en-US" sz="2400" dirty="0"/>
            </a:p>
          </p:txBody>
        </p:sp>
        <p:sp>
          <p:nvSpPr>
            <p:cNvPr id="18" name="矩形: 圆角 17"/>
            <p:cNvSpPr/>
            <p:nvPr/>
          </p:nvSpPr>
          <p:spPr>
            <a:xfrm>
              <a:off x="219974" y="2584323"/>
              <a:ext cx="3944253" cy="71968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500"/>
                </a:lnSpc>
                <a:buClr>
                  <a:srgbClr val="0000FF"/>
                </a:buClr>
                <a:buSzPct val="80000"/>
                <a:buFont typeface="Wingdings" panose="05000000000000000000" pitchFamily="2" charset="2"/>
                <a:buChar char="l"/>
              </a:pPr>
              <a:r>
                <a:rPr lang="zh-CN" altLang="en-US" sz="2000" dirty="0">
                  <a:solidFill>
                    <a:srgbClr val="000000"/>
                  </a:solidFill>
                  <a:latin typeface="MicrosoftYaHei"/>
                </a:rPr>
                <a:t>不可复制；</a:t>
              </a:r>
              <a:endParaRPr lang="en-US" altLang="zh-CN" sz="2000" dirty="0">
                <a:solidFill>
                  <a:srgbClr val="000000"/>
                </a:solidFill>
                <a:latin typeface="MicrosoftYaHei"/>
              </a:endParaRPr>
            </a:p>
            <a:p>
              <a:pPr marL="342900" indent="-342900">
                <a:lnSpc>
                  <a:spcPts val="2500"/>
                </a:lnSpc>
                <a:buClr>
                  <a:srgbClr val="0000FF"/>
                </a:buClr>
                <a:buSzPct val="80000"/>
                <a:buFont typeface="Wingdings" panose="05000000000000000000" pitchFamily="2" charset="2"/>
                <a:buChar char="l"/>
              </a:pPr>
              <a:r>
                <a:rPr lang="zh-CN" altLang="en-US" sz="2000" dirty="0">
                  <a:solidFill>
                    <a:srgbClr val="000000"/>
                  </a:solidFill>
                  <a:latin typeface="MicrosoftYaHei"/>
                </a:rPr>
                <a:t>指针化</a:t>
              </a:r>
              <a:r>
                <a:rPr lang="zh-CN" altLang="en-US" sz="2000" dirty="0"/>
                <a:t> </a:t>
              </a:r>
              <a:endParaRPr lang="zh-CN" altLang="en-US" sz="2000" dirty="0">
                <a:solidFill>
                  <a:srgbClr val="008000"/>
                </a:solidFill>
                <a:latin typeface="LMMono9-Regular-Identity-H"/>
              </a:endParaRPr>
            </a:p>
          </p:txBody>
        </p:sp>
      </p:grpSp>
      <p:grpSp>
        <p:nvGrpSpPr>
          <p:cNvPr id="13" name="组合 12"/>
          <p:cNvGrpSpPr/>
          <p:nvPr/>
        </p:nvGrpSpPr>
        <p:grpSpPr>
          <a:xfrm>
            <a:off x="4831493" y="981006"/>
            <a:ext cx="4092533" cy="1259684"/>
            <a:chOff x="219974" y="2044323"/>
            <a:chExt cx="3944253" cy="1259684"/>
          </a:xfrm>
        </p:grpSpPr>
        <p:sp>
          <p:nvSpPr>
            <p:cNvPr id="17" name="矩形: 圆顶角 16"/>
            <p:cNvSpPr/>
            <p:nvPr/>
          </p:nvSpPr>
          <p:spPr>
            <a:xfrm>
              <a:off x="219974" y="2044323"/>
              <a:ext cx="3944253"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数组形参</a:t>
              </a:r>
              <a:endParaRPr lang="zh-CN" altLang="en-US" sz="2400" dirty="0"/>
            </a:p>
          </p:txBody>
        </p:sp>
        <p:sp>
          <p:nvSpPr>
            <p:cNvPr id="22" name="矩形: 圆角 17"/>
            <p:cNvSpPr/>
            <p:nvPr/>
          </p:nvSpPr>
          <p:spPr>
            <a:xfrm>
              <a:off x="219974" y="2584323"/>
              <a:ext cx="3944253" cy="71968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500"/>
                </a:lnSpc>
              </a:pPr>
              <a:r>
                <a:rPr lang="zh-CN" altLang="en-US" sz="2000" dirty="0">
                  <a:solidFill>
                    <a:srgbClr val="000000"/>
                  </a:solidFill>
                  <a:latin typeface="MicrosoftYaHei"/>
                </a:rPr>
                <a:t>通常使用指针的方式来传递首元素的地址</a:t>
              </a:r>
              <a:r>
                <a:rPr lang="zh-CN" altLang="en-US" sz="2000" dirty="0"/>
                <a:t> </a:t>
              </a:r>
              <a:endParaRPr lang="zh-CN" altLang="en-US" sz="2000" dirty="0">
                <a:solidFill>
                  <a:srgbClr val="008000"/>
                </a:solidFill>
                <a:latin typeface="LMMono9-Regular-Identity-H"/>
              </a:endParaRPr>
            </a:p>
          </p:txBody>
        </p:sp>
      </p:grpSp>
      <p:grpSp>
        <p:nvGrpSpPr>
          <p:cNvPr id="23" name="组合 22"/>
          <p:cNvGrpSpPr/>
          <p:nvPr/>
        </p:nvGrpSpPr>
        <p:grpSpPr>
          <a:xfrm>
            <a:off x="219974" y="2333837"/>
            <a:ext cx="8704052" cy="1373305"/>
            <a:chOff x="219974" y="2044323"/>
            <a:chExt cx="8704052" cy="1373305"/>
          </a:xfrm>
        </p:grpSpPr>
        <p:sp>
          <p:nvSpPr>
            <p:cNvPr id="24" name="矩形: 圆顶角 23"/>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endParaRPr lang="zh-CN" altLang="en-US" sz="2400" dirty="0"/>
            </a:p>
          </p:txBody>
        </p:sp>
        <p:sp>
          <p:nvSpPr>
            <p:cNvPr id="25" name="矩形: 圆角 17"/>
            <p:cNvSpPr/>
            <p:nvPr/>
          </p:nvSpPr>
          <p:spPr>
            <a:xfrm>
              <a:off x="219974" y="2584323"/>
              <a:ext cx="8704052" cy="83330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00FF"/>
                  </a:solidFill>
                  <a:latin typeface="LMMono8-Regular-Identity-H"/>
                </a:rPr>
                <a:t>int </a:t>
              </a:r>
              <a:r>
                <a:rPr lang="en-US" altLang="zh-CN" sz="2000" dirty="0">
                  <a:solidFill>
                    <a:srgbClr val="000000"/>
                  </a:solidFill>
                  <a:latin typeface="LMMono8-Regular-Identity-H"/>
                </a:rPr>
                <a:t>*p);</a:t>
              </a:r>
              <a:br>
                <a:rPr lang="en-US" altLang="zh-CN"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fun2(</a:t>
              </a:r>
              <a:r>
                <a:rPr lang="en-US" altLang="zh-CN" sz="2000" dirty="0">
                  <a:solidFill>
                    <a:srgbClr val="0000FF"/>
                  </a:solidFill>
                  <a:latin typeface="LMMono8-Regular-Identity-H"/>
                </a:rPr>
                <a:t>int </a:t>
              </a:r>
              <a:r>
                <a:rPr lang="en-US" altLang="zh-CN" sz="2000" dirty="0">
                  <a:solidFill>
                    <a:srgbClr val="000000"/>
                  </a:solidFill>
                  <a:latin typeface="LMMono8-Regular-Identity-H"/>
                </a:rPr>
                <a:t>p[]);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等价于上式，数组的方式</a:t>
              </a:r>
              <a:r>
                <a:rPr lang="zh-CN" altLang="en-US" dirty="0"/>
                <a:t> </a:t>
              </a:r>
              <a:endParaRPr lang="zh-CN" altLang="en-US" dirty="0">
                <a:solidFill>
                  <a:srgbClr val="008000"/>
                </a:solidFill>
                <a:latin typeface="LMMono9-Regular-Identity-H"/>
              </a:endParaRPr>
            </a:p>
          </p:txBody>
        </p:sp>
      </p:grpSp>
      <p:grpSp>
        <p:nvGrpSpPr>
          <p:cNvPr id="26" name="组合 25"/>
          <p:cNvGrpSpPr/>
          <p:nvPr/>
        </p:nvGrpSpPr>
        <p:grpSpPr>
          <a:xfrm>
            <a:off x="219974" y="3838361"/>
            <a:ext cx="8704052" cy="1555663"/>
            <a:chOff x="219974" y="2044323"/>
            <a:chExt cx="8704052" cy="1555663"/>
          </a:xfrm>
        </p:grpSpPr>
        <p:sp>
          <p:nvSpPr>
            <p:cNvPr id="27" name="矩形: 圆顶角 26"/>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调用方式</a:t>
              </a:r>
              <a:endParaRPr lang="zh-CN" altLang="en-US" sz="2400" dirty="0"/>
            </a:p>
          </p:txBody>
        </p:sp>
        <p:sp>
          <p:nvSpPr>
            <p:cNvPr id="28" name="矩形: 圆角 17"/>
            <p:cNvSpPr/>
            <p:nvPr/>
          </p:nvSpPr>
          <p:spPr>
            <a:xfrm>
              <a:off x="219974" y="2584323"/>
              <a:ext cx="8704052" cy="10156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2000" dirty="0">
                  <a:solidFill>
                    <a:srgbClr val="0000FF"/>
                  </a:solidFill>
                  <a:latin typeface="LMMono8-Regular-Identity-H"/>
                </a:rPr>
                <a:t>int </a:t>
              </a:r>
              <a:r>
                <a:rPr lang="en-US" altLang="zh-CN" sz="2000" dirty="0" err="1">
                  <a:solidFill>
                    <a:srgbClr val="000000"/>
                  </a:solidFill>
                  <a:latin typeface="LMMono8-Regular-Identity-H"/>
                </a:rPr>
                <a:t>arr</a:t>
              </a:r>
              <a:r>
                <a:rPr lang="en-US" altLang="zh-CN" sz="2000" dirty="0">
                  <a:solidFill>
                    <a:srgbClr val="000000"/>
                  </a:solidFill>
                  <a:latin typeface="LMMono8-Regular-Identity-H"/>
                </a:rPr>
                <a:t>[5] = {1, 2};</a:t>
              </a:r>
              <a:br>
                <a:rPr lang="en-US" altLang="zh-CN" sz="2000" dirty="0">
                  <a:solidFill>
                    <a:srgbClr val="000000"/>
                  </a:solidFill>
                  <a:latin typeface="LMMono8-Regular-Identity-H"/>
                </a:rPr>
              </a:br>
              <a:r>
                <a:rPr lang="en-US" altLang="zh-CN" sz="2000" dirty="0">
                  <a:solidFill>
                    <a:srgbClr val="000000"/>
                  </a:solidFill>
                  <a:latin typeface="LMMono8-Regular-Identity-H"/>
                </a:rPr>
                <a:t>fun(</a:t>
              </a:r>
              <a:r>
                <a:rPr lang="en-US" altLang="zh-CN" sz="2000" dirty="0" err="1">
                  <a:solidFill>
                    <a:srgbClr val="000000"/>
                  </a:solidFill>
                  <a:latin typeface="LMMono8-Regular-Identity-H"/>
                </a:rPr>
                <a:t>arr</a:t>
              </a:r>
              <a:r>
                <a:rPr lang="en-US" altLang="zh-CN" sz="2000"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正确：数组名转化为首元素的地址</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00"/>
                  </a:solidFill>
                  <a:latin typeface="LMMono8-Regular-Identity-H"/>
                </a:rPr>
                <a:t>fun(&amp;</a:t>
              </a:r>
              <a:r>
                <a:rPr lang="en-US" altLang="zh-CN" sz="2000" dirty="0" err="1">
                  <a:solidFill>
                    <a:srgbClr val="000000"/>
                  </a:solidFill>
                  <a:latin typeface="LMMono8-Regular-Identity-H"/>
                </a:rPr>
                <a:t>arr</a:t>
              </a:r>
              <a:r>
                <a:rPr lang="en-US" altLang="zh-CN" sz="2000" dirty="0">
                  <a:solidFill>
                    <a:srgbClr val="000000"/>
                  </a:solidFill>
                  <a:latin typeface="LMMono8-Regular-Identity-H"/>
                </a:rPr>
                <a:t>[0]);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正确：显式传递首元素的地址</a:t>
              </a:r>
              <a:r>
                <a:rPr lang="zh-CN" altLang="en-US" dirty="0"/>
                <a:t> </a:t>
              </a:r>
              <a:endParaRPr lang="zh-CN" altLang="en-US" sz="2000" dirty="0">
                <a:solidFill>
                  <a:srgbClr val="008000"/>
                </a:solidFill>
                <a:latin typeface="LMMono9-Regular-Identity-H"/>
              </a:endParaRPr>
            </a:p>
          </p:txBody>
        </p:sp>
      </p:grpSp>
      <p:grpSp>
        <p:nvGrpSpPr>
          <p:cNvPr id="29" name="组合 28"/>
          <p:cNvGrpSpPr/>
          <p:nvPr/>
        </p:nvGrpSpPr>
        <p:grpSpPr>
          <a:xfrm>
            <a:off x="219974" y="5461982"/>
            <a:ext cx="8704052" cy="1108509"/>
            <a:chOff x="81952" y="2044323"/>
            <a:chExt cx="8704052" cy="1108509"/>
          </a:xfrm>
        </p:grpSpPr>
        <p:sp>
          <p:nvSpPr>
            <p:cNvPr id="30" name="矩形: 圆顶角 29"/>
            <p:cNvSpPr/>
            <p:nvPr/>
          </p:nvSpPr>
          <p:spPr>
            <a:xfrm>
              <a:off x="81952" y="2044323"/>
              <a:ext cx="8704052"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传递的是数组首元素的地址，编译器不会检查数组的大小</a:t>
              </a:r>
              <a:endParaRPr lang="zh-CN" altLang="en-US" sz="2400" dirty="0"/>
            </a:p>
          </p:txBody>
        </p:sp>
        <p:sp>
          <p:nvSpPr>
            <p:cNvPr id="31" name="矩形: 圆角 17"/>
            <p:cNvSpPr/>
            <p:nvPr/>
          </p:nvSpPr>
          <p:spPr>
            <a:xfrm>
              <a:off x="81952" y="2612832"/>
              <a:ext cx="8704052"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3000"/>
                </a:lnSpc>
                <a:spcAft>
                  <a:spcPts val="1200"/>
                </a:spcAft>
              </a:pP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00FF"/>
                  </a:solidFill>
                  <a:latin typeface="LMMono8-Regular-Identity-H"/>
                </a:rPr>
                <a:t>int </a:t>
              </a:r>
              <a:r>
                <a:rPr lang="en-US" altLang="zh-CN" sz="2000" dirty="0">
                  <a:solidFill>
                    <a:srgbClr val="000000"/>
                  </a:solidFill>
                  <a:latin typeface="LMMono8-Regular-Identity-H"/>
                </a:rPr>
                <a:t>p[5]);  </a:t>
              </a:r>
              <a:r>
                <a:rPr lang="en-US" altLang="zh-CN" dirty="0">
                  <a:solidFill>
                    <a:srgbClr val="008000"/>
                  </a:solidFill>
                  <a:latin typeface="LMMono8-Regular-Identity-H"/>
                </a:rPr>
                <a:t>//</a:t>
              </a:r>
              <a:r>
                <a:rPr lang="en-US" altLang="zh-CN" dirty="0">
                  <a:solidFill>
                    <a:srgbClr val="008000"/>
                  </a:solidFill>
                  <a:latin typeface="仿宋" panose="02010609060101010101" pitchFamily="49" charset="-122"/>
                  <a:ea typeface="仿宋" panose="02010609060101010101" pitchFamily="49" charset="-122"/>
                </a:rPr>
                <a:t>“</a:t>
              </a:r>
              <a:r>
                <a:rPr lang="zh-CN" altLang="en-US" dirty="0">
                  <a:solidFill>
                    <a:srgbClr val="008000"/>
                  </a:solidFill>
                  <a:latin typeface="仿宋" panose="02010609060101010101" pitchFamily="49" charset="-122"/>
                  <a:ea typeface="仿宋" panose="02010609060101010101" pitchFamily="49" charset="-122"/>
                </a:rPr>
                <a:t>指明”数组的长度，无用</a:t>
              </a:r>
              <a:r>
                <a:rPr lang="zh-CN" altLang="en-US" dirty="0"/>
                <a:t> </a:t>
              </a:r>
              <a:endParaRPr lang="en-US" altLang="zh-CN" sz="2000" dirty="0">
                <a:solidFill>
                  <a:srgbClr val="000000"/>
                </a:solidFill>
                <a:latin typeface="Microsoft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5.3.4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数组形参</a:t>
            </a:r>
            <a:endParaRPr lang="zh-CN" altLang="en-US" sz="3200" dirty="0">
              <a:solidFill>
                <a:schemeClr val="bg1"/>
              </a:solidFill>
            </a:endParaRPr>
          </a:p>
        </p:txBody>
      </p:sp>
      <p:grpSp>
        <p:nvGrpSpPr>
          <p:cNvPr id="23" name="组合 22"/>
          <p:cNvGrpSpPr/>
          <p:nvPr/>
        </p:nvGrpSpPr>
        <p:grpSpPr>
          <a:xfrm>
            <a:off x="219974" y="910602"/>
            <a:ext cx="8704052" cy="1863439"/>
            <a:chOff x="219974" y="2044323"/>
            <a:chExt cx="8704052" cy="1863439"/>
          </a:xfrm>
        </p:grpSpPr>
        <p:sp>
          <p:nvSpPr>
            <p:cNvPr id="24" name="矩形: 圆顶角 23"/>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显式传递数组的长度</a:t>
              </a:r>
              <a:endParaRPr lang="zh-CN" altLang="en-US" sz="2400" dirty="0"/>
            </a:p>
          </p:txBody>
        </p:sp>
        <p:sp>
          <p:nvSpPr>
            <p:cNvPr id="25" name="矩形: 圆角 17"/>
            <p:cNvSpPr/>
            <p:nvPr/>
          </p:nvSpPr>
          <p:spPr>
            <a:xfrm>
              <a:off x="219974" y="2584323"/>
              <a:ext cx="8704052" cy="13234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char </a:t>
              </a:r>
              <a:r>
                <a:rPr lang="en-US" altLang="zh-CN" sz="2000" dirty="0">
                  <a:solidFill>
                    <a:srgbClr val="000000"/>
                  </a:solidFill>
                  <a:latin typeface="LMMono8-Regular-Identity-H"/>
                </a:rPr>
                <a:t>*str, </a:t>
              </a:r>
              <a:r>
                <a:rPr lang="en-US" altLang="zh-CN" sz="2000" dirty="0">
                  <a:solidFill>
                    <a:srgbClr val="0000FF"/>
                  </a:solidFill>
                  <a:latin typeface="LMMono8-Regular-Identity-H"/>
                </a:rPr>
                <a:t>unsigned </a:t>
              </a:r>
              <a:r>
                <a:rPr lang="en-US" altLang="zh-CN" sz="2000" dirty="0">
                  <a:solidFill>
                    <a:srgbClr val="000000"/>
                  </a:solidFill>
                  <a:latin typeface="LMMono8-Regular-Identity-H"/>
                </a:rPr>
                <a:t>size)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for </a:t>
              </a:r>
              <a:r>
                <a:rPr lang="en-US" altLang="zh-CN" sz="2000" dirty="0">
                  <a:solidFill>
                    <a:srgbClr val="000000"/>
                  </a:solidFill>
                  <a:latin typeface="LMMono8-Regular-Identity-H"/>
                </a:rPr>
                <a:t>(</a:t>
              </a:r>
              <a:r>
                <a:rPr lang="en-US" altLang="zh-CN" sz="2000" dirty="0">
                  <a:solidFill>
                    <a:srgbClr val="0000FF"/>
                  </a:solidFill>
                  <a:latin typeface="LMMono8-Regular-Identity-H"/>
                </a:rPr>
                <a:t>unsigned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0;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 size;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cout &lt;&lt; str[</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26" name="组合 25"/>
          <p:cNvGrpSpPr/>
          <p:nvPr/>
        </p:nvGrpSpPr>
        <p:grpSpPr>
          <a:xfrm>
            <a:off x="219974" y="2953007"/>
            <a:ext cx="4352026" cy="3692786"/>
            <a:chOff x="219974" y="2044323"/>
            <a:chExt cx="4352026" cy="3692786"/>
          </a:xfrm>
        </p:grpSpPr>
        <p:sp>
          <p:nvSpPr>
            <p:cNvPr id="27" name="矩形: 圆顶角 26"/>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使用标记位来识别数组长度</a:t>
              </a:r>
              <a:endParaRPr lang="zh-CN" altLang="en-US" sz="2400" dirty="0"/>
            </a:p>
          </p:txBody>
        </p:sp>
        <p:sp>
          <p:nvSpPr>
            <p:cNvPr id="28" name="矩形: 圆角 17"/>
            <p:cNvSpPr/>
            <p:nvPr/>
          </p:nvSpPr>
          <p:spPr>
            <a:xfrm>
              <a:off x="219974" y="2584323"/>
              <a:ext cx="4352026" cy="315278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void </a:t>
              </a:r>
              <a:r>
                <a:rPr lang="en-US" altLang="zh-CN" dirty="0">
                  <a:solidFill>
                    <a:srgbClr val="000000"/>
                  </a:solidFill>
                  <a:latin typeface="LMMono8-Regular-Identity-H"/>
                </a:rPr>
                <a:t>print(</a:t>
              </a:r>
              <a:r>
                <a:rPr lang="en-US" altLang="zh-CN" dirty="0">
                  <a:solidFill>
                    <a:srgbClr val="0000FF"/>
                  </a:solidFill>
                  <a:latin typeface="LMMono8-Regular-Identity-H"/>
                </a:rPr>
                <a:t>char </a:t>
              </a:r>
              <a:r>
                <a:rPr lang="en-US" altLang="zh-CN" dirty="0">
                  <a:solidFill>
                    <a:srgbClr val="000000"/>
                  </a:solidFill>
                  <a:latin typeface="LMMono8-Regular-Identity-H"/>
                </a:rPr>
                <a:t>*str)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if </a:t>
              </a:r>
              <a:r>
                <a:rPr lang="en-US" altLang="zh-CN" dirty="0">
                  <a:solidFill>
                    <a:srgbClr val="000000"/>
                  </a:solidFill>
                  <a:latin typeface="LMMono8-Regular-Identity-H"/>
                </a:rPr>
                <a:t>(str)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如果</a:t>
              </a:r>
              <a:r>
                <a:rPr lang="en-US" altLang="zh-CN" dirty="0">
                  <a:solidFill>
                    <a:srgbClr val="008000"/>
                  </a:solidFill>
                  <a:latin typeface="LMMono8-Regular-Identity-H"/>
                </a:rPr>
                <a:t>str</a:t>
              </a:r>
              <a:r>
                <a:rPr lang="zh-CN" altLang="en-US" dirty="0">
                  <a:solidFill>
                    <a:srgbClr val="008000"/>
                  </a:solidFill>
                  <a:latin typeface="仿宋" panose="02010609060101010101" pitchFamily="49" charset="-122"/>
                  <a:ea typeface="仿宋" panose="02010609060101010101" pitchFamily="49" charset="-122"/>
                </a:rPr>
                <a:t>不是一个空指针</a:t>
              </a:r>
              <a:br>
                <a:rPr lang="zh-CN" altLang="en-US" dirty="0">
                  <a:solidFill>
                    <a:srgbClr val="008000"/>
                  </a:solidFill>
                  <a:latin typeface="仿宋" panose="02010609060101010101" pitchFamily="49" charset="-122"/>
                  <a:ea typeface="仿宋" panose="02010609060101010101" pitchFamily="49" charset="-122"/>
                </a:rPr>
              </a:br>
              <a:r>
                <a:rPr lang="zh-CN" altLang="en-US" dirty="0">
                  <a:solidFill>
                    <a:srgbClr val="008000"/>
                  </a:solidFill>
                  <a:latin typeface="仿宋" panose="02010609060101010101" pitchFamily="49" charset="-122"/>
                  <a:ea typeface="仿宋" panose="02010609060101010101" pitchFamily="49" charset="-122"/>
                </a:rPr>
                <a:t>     </a:t>
              </a:r>
              <a:r>
                <a:rPr lang="en-US" altLang="zh-CN" dirty="0">
                  <a:solidFill>
                    <a:srgbClr val="0000FF"/>
                  </a:solidFill>
                  <a:latin typeface="LMMono8-Regular-Identity-H"/>
                </a:rPr>
                <a:t>while </a:t>
              </a:r>
              <a:r>
                <a:rPr lang="en-US" altLang="zh-CN" dirty="0">
                  <a:solidFill>
                    <a:srgbClr val="000000"/>
                  </a:solidFill>
                  <a:latin typeface="LMMono8-Regular-Identity-H"/>
                </a:rPr>
                <a:t>(*str)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当前指针指向非空字符</a:t>
              </a:r>
              <a:br>
                <a:rPr lang="zh-CN" altLang="en-US" dirty="0">
                  <a:solidFill>
                    <a:srgbClr val="008000"/>
                  </a:solidFill>
                  <a:latin typeface="仿宋" panose="02010609060101010101" pitchFamily="49" charset="-122"/>
                  <a:ea typeface="仿宋" panose="02010609060101010101" pitchFamily="49" charset="-122"/>
                </a:rPr>
              </a:br>
              <a:r>
                <a:rPr lang="zh-CN" altLang="en-US" dirty="0">
                  <a:solidFill>
                    <a:srgbClr val="008000"/>
                  </a:solidFill>
                  <a:latin typeface="仿宋" panose="02010609060101010101" pitchFamily="49" charset="-122"/>
                  <a:ea typeface="仿宋" panose="02010609060101010101" pitchFamily="49" charset="-122"/>
                </a:rPr>
                <a:t>        </a:t>
              </a:r>
              <a:r>
                <a:rPr lang="en-US" altLang="zh-CN" dirty="0">
                  <a:solidFill>
                    <a:srgbClr val="000000"/>
                  </a:solidFill>
                  <a:latin typeface="LMMono8-Regular-Identity-H"/>
                </a:rPr>
                <a:t>cout &lt;&lt; *str++;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输出当前指</a:t>
              </a:r>
              <a:br>
                <a:rPr lang="zh-CN" altLang="en-US" dirty="0">
                  <a:solidFill>
                    <a:srgbClr val="008000"/>
                  </a:solidFill>
                  <a:latin typeface="仿宋" panose="02010609060101010101" pitchFamily="49" charset="-122"/>
                  <a:ea typeface="仿宋" panose="02010609060101010101" pitchFamily="49" charset="-122"/>
                </a:rPr>
              </a:br>
              <a:r>
                <a:rPr lang="zh-CN" altLang="en-US" dirty="0">
                  <a:solidFill>
                    <a:srgbClr val="008000"/>
                  </a:solidFill>
                  <a:latin typeface="仿宋" panose="02010609060101010101" pitchFamily="49" charset="-122"/>
                  <a:ea typeface="仿宋" panose="02010609060101010101" pitchFamily="49" charset="-122"/>
                </a:rPr>
                <a:t>        针指向的字符并指向下一个字符</a:t>
              </a:r>
              <a:br>
                <a:rPr lang="zh-CN" altLang="en-US" dirty="0">
                  <a:solidFill>
                    <a:srgbClr val="008000"/>
                  </a:solidFill>
                  <a:latin typeface="仿宋" panose="02010609060101010101" pitchFamily="49" charset="-122"/>
                  <a:ea typeface="仿宋" panose="02010609060101010101" pitchFamily="49" charset="-122"/>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char </a:t>
              </a:r>
              <a:r>
                <a:rPr lang="en-US" altLang="zh-CN" dirty="0" err="1">
                  <a:solidFill>
                    <a:srgbClr val="000000"/>
                  </a:solidFill>
                  <a:latin typeface="LMMono8-Regular-Identity-H"/>
                </a:rPr>
                <a:t>arr</a:t>
              </a:r>
              <a:r>
                <a:rPr lang="en-US" altLang="zh-CN" dirty="0">
                  <a:solidFill>
                    <a:srgbClr val="000000"/>
                  </a:solidFill>
                  <a:latin typeface="LMMono8-Regular-Identity-H"/>
                </a:rPr>
                <a:t>[] = </a:t>
              </a:r>
              <a:r>
                <a:rPr lang="en-US" altLang="zh-CN" dirty="0">
                  <a:solidFill>
                    <a:srgbClr val="BF8040"/>
                  </a:solidFill>
                  <a:latin typeface="LMMono8-Regular-Identity-H"/>
                </a:rPr>
                <a:t>"Hello C++"</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print(</a:t>
              </a:r>
              <a:r>
                <a:rPr lang="en-US" altLang="zh-CN" dirty="0" err="1">
                  <a:solidFill>
                    <a:srgbClr val="000000"/>
                  </a:solidFill>
                  <a:latin typeface="LMMono8-Regular-Identity-H"/>
                </a:rPr>
                <a:t>arr</a:t>
              </a:r>
              <a:r>
                <a:rPr lang="en-US" altLang="zh-CN" dirty="0">
                  <a:solidFill>
                    <a:srgbClr val="000000"/>
                  </a:solidFill>
                  <a:latin typeface="LMMono8-Regular-Identity-H"/>
                </a:rPr>
                <a:t>);</a:t>
              </a:r>
              <a:br>
                <a:rPr lang="en-US" altLang="zh-CN" sz="2000" dirty="0">
                  <a:solidFill>
                    <a:srgbClr val="000000"/>
                  </a:solidFill>
                  <a:latin typeface="LMMono8-Regular-Identity-H"/>
                </a:rPr>
              </a:br>
              <a:r>
                <a:rPr lang="zh-CN" altLang="en-US" dirty="0">
                  <a:solidFill>
                    <a:srgbClr val="FF0000"/>
                  </a:solidFill>
                  <a:latin typeface="MicrosoftYaHei"/>
                </a:rPr>
                <a:t>常处理 </a:t>
              </a:r>
              <a:r>
                <a:rPr lang="en-US" altLang="zh-CN" dirty="0">
                  <a:solidFill>
                    <a:srgbClr val="FF0000"/>
                  </a:solidFill>
                  <a:latin typeface="LMSans10-Regular-Identity-H"/>
                </a:rPr>
                <a:t>C </a:t>
              </a:r>
              <a:r>
                <a:rPr lang="zh-CN" altLang="en-US" dirty="0">
                  <a:solidFill>
                    <a:srgbClr val="FF0000"/>
                  </a:solidFill>
                  <a:latin typeface="MicrosoftYaHei"/>
                </a:rPr>
                <a:t>风格的字符数组，对其他数</a:t>
              </a:r>
              <a:br>
                <a:rPr lang="zh-CN" altLang="en-US" dirty="0">
                  <a:solidFill>
                    <a:srgbClr val="FF0000"/>
                  </a:solidFill>
                  <a:latin typeface="MicrosoftYaHei"/>
                </a:rPr>
              </a:br>
              <a:r>
                <a:rPr lang="zh-CN" altLang="en-US" dirty="0">
                  <a:solidFill>
                    <a:srgbClr val="FF0000"/>
                  </a:solidFill>
                  <a:latin typeface="MicrosoftYaHei"/>
                </a:rPr>
                <a:t>据类型的数组可能没有效果</a:t>
              </a:r>
              <a:r>
                <a:rPr lang="zh-CN" altLang="en-US" dirty="0">
                  <a:solidFill>
                    <a:srgbClr val="FF0000"/>
                  </a:solidFill>
                </a:rPr>
                <a:t> </a:t>
              </a:r>
              <a:endParaRPr lang="zh-CN" altLang="en-US" sz="2000" dirty="0">
                <a:solidFill>
                  <a:srgbClr val="FF0000"/>
                </a:solidFill>
                <a:latin typeface="LMMono9-Regular-Identity-H"/>
              </a:endParaRPr>
            </a:p>
          </p:txBody>
        </p:sp>
      </p:grpSp>
      <p:grpSp>
        <p:nvGrpSpPr>
          <p:cNvPr id="19" name="组合 18"/>
          <p:cNvGrpSpPr/>
          <p:nvPr/>
        </p:nvGrpSpPr>
        <p:grpSpPr>
          <a:xfrm>
            <a:off x="4697239" y="2941406"/>
            <a:ext cx="4226787" cy="3679321"/>
            <a:chOff x="219974" y="2044323"/>
            <a:chExt cx="4226787" cy="3679321"/>
          </a:xfrm>
        </p:grpSpPr>
        <p:sp>
          <p:nvSpPr>
            <p:cNvPr id="20" name="矩形: 圆顶角 19"/>
            <p:cNvSpPr/>
            <p:nvPr/>
          </p:nvSpPr>
          <p:spPr>
            <a:xfrm>
              <a:off x="219974" y="2044323"/>
              <a:ext cx="422678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利用指针标明访问范围</a:t>
              </a:r>
              <a:endParaRPr lang="zh-CN" altLang="en-US" sz="2400" dirty="0"/>
            </a:p>
          </p:txBody>
        </p:sp>
        <p:sp>
          <p:nvSpPr>
            <p:cNvPr id="21" name="矩形: 圆角 17"/>
            <p:cNvSpPr/>
            <p:nvPr/>
          </p:nvSpPr>
          <p:spPr>
            <a:xfrm>
              <a:off x="219974" y="2584323"/>
              <a:ext cx="4226787" cy="31393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dirty="0">
                  <a:solidFill>
                    <a:srgbClr val="0000FF"/>
                  </a:solidFill>
                  <a:latin typeface="LMMono8-Regular-Identity-H"/>
                </a:rPr>
                <a:t>void </a:t>
              </a:r>
              <a:r>
                <a:rPr lang="en-US" altLang="zh-CN" dirty="0">
                  <a:solidFill>
                    <a:srgbClr val="000000"/>
                  </a:solidFill>
                  <a:latin typeface="LMMono8-Regular-Identity-H"/>
                </a:rPr>
                <a:t>print(</a:t>
              </a:r>
              <a:r>
                <a:rPr lang="en-US" altLang="zh-CN" dirty="0">
                  <a:solidFill>
                    <a:srgbClr val="0000FF"/>
                  </a:solidFill>
                  <a:latin typeface="LMMono8-Regular-Identity-H"/>
                </a:rPr>
                <a:t>char </a:t>
              </a:r>
              <a:r>
                <a:rPr lang="en-US" altLang="zh-CN" dirty="0">
                  <a:solidFill>
                    <a:srgbClr val="000000"/>
                  </a:solidFill>
                  <a:latin typeface="LMMono8-Regular-Identity-H"/>
                </a:rPr>
                <a:t>*beg, </a:t>
              </a:r>
              <a:r>
                <a:rPr lang="en-US" altLang="zh-CN" dirty="0">
                  <a:solidFill>
                    <a:srgbClr val="0000FF"/>
                  </a:solidFill>
                  <a:latin typeface="LMMono8-Regular-Identity-H"/>
                </a:rPr>
                <a:t>char </a:t>
              </a:r>
              <a:r>
                <a:rPr lang="en-US" altLang="zh-CN" dirty="0">
                  <a:solidFill>
                    <a:srgbClr val="000000"/>
                  </a:solidFill>
                  <a:latin typeface="LMMono8-Regular-Identity-H"/>
                </a:rPr>
                <a:t>* end)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输出</a:t>
              </a:r>
              <a:r>
                <a:rPr lang="en-US" altLang="zh-CN" dirty="0">
                  <a:solidFill>
                    <a:srgbClr val="008000"/>
                  </a:solidFill>
                  <a:latin typeface="LMMono8-Regular-Identity-H"/>
                </a:rPr>
                <a:t>beg</a:t>
              </a:r>
              <a:r>
                <a:rPr lang="zh-CN" altLang="en-US" dirty="0">
                  <a:solidFill>
                    <a:srgbClr val="008000"/>
                  </a:solidFill>
                  <a:latin typeface="仿宋" panose="02010609060101010101" pitchFamily="49" charset="-122"/>
                  <a:ea typeface="仿宋" panose="02010609060101010101" pitchFamily="49" charset="-122"/>
                </a:rPr>
                <a:t>和</a:t>
              </a:r>
              <a:r>
                <a:rPr lang="en-US" altLang="zh-CN" dirty="0">
                  <a:solidFill>
                    <a:srgbClr val="008000"/>
                  </a:solidFill>
                  <a:latin typeface="LMMono8-Regular-Identity-H"/>
                </a:rPr>
                <a:t>end</a:t>
              </a:r>
              <a:r>
                <a:rPr lang="zh-CN" altLang="en-US" dirty="0">
                  <a:solidFill>
                    <a:srgbClr val="008000"/>
                  </a:solidFill>
                  <a:latin typeface="仿宋" panose="02010609060101010101" pitchFamily="49" charset="-122"/>
                  <a:ea typeface="仿宋" panose="02010609060101010101" pitchFamily="49" charset="-122"/>
                </a:rPr>
                <a:t>之间的元素（包含</a:t>
              </a:r>
              <a:r>
                <a:rPr lang="en-US" altLang="zh-CN" dirty="0">
                  <a:solidFill>
                    <a:srgbClr val="008000"/>
                  </a:solidFill>
                  <a:latin typeface="LMMono8-Regular-Identity-H"/>
                </a:rPr>
                <a:t>beg </a:t>
              </a:r>
              <a:endParaRPr lang="en-US" altLang="zh-CN" dirty="0">
                <a:solidFill>
                  <a:srgbClr val="008000"/>
                </a:solidFill>
                <a:latin typeface="LMMono8-Regular-Identity-H"/>
              </a:endParaRPr>
            </a:p>
            <a:p>
              <a:r>
                <a:rPr lang="en-US" altLang="zh-CN" dirty="0">
                  <a:solidFill>
                    <a:srgbClr val="008000"/>
                  </a:solidFill>
                  <a:latin typeface="LMMono8-Regular-Identity-H"/>
                  <a:ea typeface="仿宋" panose="02010609060101010101" pitchFamily="49" charset="-122"/>
                </a:rPr>
                <a:t>        </a:t>
              </a:r>
              <a:r>
                <a:rPr lang="zh-CN" altLang="en-US" dirty="0">
                  <a:solidFill>
                    <a:srgbClr val="008000"/>
                  </a:solidFill>
                  <a:latin typeface="仿宋" panose="02010609060101010101" pitchFamily="49" charset="-122"/>
                  <a:ea typeface="仿宋" panose="02010609060101010101" pitchFamily="49" charset="-122"/>
                </a:rPr>
                <a:t>但不包含</a:t>
              </a:r>
              <a:r>
                <a:rPr lang="en-US" altLang="zh-CN" dirty="0">
                  <a:solidFill>
                    <a:srgbClr val="008000"/>
                  </a:solidFill>
                  <a:latin typeface="LMMono8-Regular-Identity-H"/>
                </a:rPr>
                <a:t>end</a:t>
              </a:r>
              <a:r>
                <a:rPr lang="zh-CN" altLang="en-US" dirty="0">
                  <a:solidFill>
                    <a:srgbClr val="008000"/>
                  </a:solidFill>
                  <a:latin typeface="仿宋" panose="02010609060101010101" pitchFamily="49" charset="-122"/>
                  <a:ea typeface="仿宋" panose="02010609060101010101" pitchFamily="49" charset="-122"/>
                </a:rPr>
                <a:t>指向的元素）</a:t>
              </a:r>
              <a:br>
                <a:rPr lang="zh-CN" altLang="en-US" dirty="0">
                  <a:solidFill>
                    <a:srgbClr val="008000"/>
                  </a:solidFill>
                  <a:latin typeface="仿宋" panose="02010609060101010101" pitchFamily="49" charset="-122"/>
                  <a:ea typeface="仿宋" panose="02010609060101010101" pitchFamily="49" charset="-122"/>
                </a:rPr>
              </a:br>
              <a:r>
                <a:rPr lang="zh-CN" altLang="en-US" dirty="0">
                  <a:solidFill>
                    <a:srgbClr val="008000"/>
                  </a:solidFill>
                  <a:latin typeface="仿宋" panose="02010609060101010101" pitchFamily="49" charset="-122"/>
                  <a:ea typeface="仿宋" panose="02010609060101010101" pitchFamily="49" charset="-122"/>
                </a:rPr>
                <a:t>   </a:t>
              </a:r>
              <a:r>
                <a:rPr lang="en-US" altLang="zh-CN" dirty="0">
                  <a:solidFill>
                    <a:srgbClr val="0000FF"/>
                  </a:solidFill>
                  <a:latin typeface="LMMono8-Regular-Identity-H"/>
                </a:rPr>
                <a:t>while </a:t>
              </a:r>
              <a:r>
                <a:rPr lang="en-US" altLang="zh-CN" dirty="0">
                  <a:solidFill>
                    <a:srgbClr val="000000"/>
                  </a:solidFill>
                  <a:latin typeface="LMMono8-Regular-Identity-H"/>
                </a:rPr>
                <a:t>(beg != end)</a:t>
              </a:r>
              <a:br>
                <a:rPr lang="en-US" altLang="zh-CN" dirty="0">
                  <a:solidFill>
                    <a:srgbClr val="000000"/>
                  </a:solidFill>
                  <a:latin typeface="LMMono8-Regular-Identity-H"/>
                </a:rPr>
              </a:br>
              <a:r>
                <a:rPr lang="en-US" altLang="zh-CN" dirty="0">
                  <a:solidFill>
                    <a:srgbClr val="000000"/>
                  </a:solidFill>
                  <a:latin typeface="LMMono8-Regular-Identity-H"/>
                </a:rPr>
                <a:t>              cout &lt;&lt; *beg++;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输出当前指针       </a:t>
              </a:r>
              <a:endParaRPr lang="en-US" altLang="zh-CN" dirty="0">
                <a:solidFill>
                  <a:srgbClr val="008000"/>
                </a:solidFill>
                <a:latin typeface="仿宋" panose="02010609060101010101" pitchFamily="49" charset="-122"/>
                <a:ea typeface="仿宋" panose="02010609060101010101" pitchFamily="49" charset="-122"/>
              </a:endParaRPr>
            </a:p>
            <a:p>
              <a:r>
                <a:rPr lang="en-US" altLang="zh-CN" dirty="0">
                  <a:solidFill>
                    <a:srgbClr val="008000"/>
                  </a:solidFill>
                  <a:latin typeface="仿宋" panose="02010609060101010101" pitchFamily="49" charset="-122"/>
                  <a:ea typeface="仿宋" panose="02010609060101010101" pitchFamily="49" charset="-122"/>
                </a:rPr>
                <a:t>         </a:t>
              </a:r>
              <a:r>
                <a:rPr lang="zh-CN" altLang="en-US" dirty="0">
                  <a:solidFill>
                    <a:srgbClr val="008000"/>
                  </a:solidFill>
                  <a:latin typeface="仿宋" panose="02010609060101010101" pitchFamily="49" charset="-122"/>
                  <a:ea typeface="仿宋" panose="02010609060101010101" pitchFamily="49" charset="-122"/>
                </a:rPr>
                <a:t>指向的字符并指向下一个字符</a:t>
              </a:r>
              <a:br>
                <a:rPr lang="zh-CN" altLang="en-US" dirty="0">
                  <a:solidFill>
                    <a:srgbClr val="008000"/>
                  </a:solidFill>
                  <a:latin typeface="仿宋" panose="02010609060101010101" pitchFamily="49" charset="-122"/>
                  <a:ea typeface="仿宋" panose="02010609060101010101" pitchFamily="49" charset="-122"/>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char </a:t>
              </a:r>
              <a:r>
                <a:rPr lang="en-US" altLang="zh-CN" dirty="0" err="1">
                  <a:solidFill>
                    <a:srgbClr val="000000"/>
                  </a:solidFill>
                  <a:latin typeface="LMMono8-Regular-Identity-H"/>
                </a:rPr>
                <a:t>arr</a:t>
              </a:r>
              <a:r>
                <a:rPr lang="en-US" altLang="zh-CN" dirty="0">
                  <a:solidFill>
                    <a:srgbClr val="000000"/>
                  </a:solidFill>
                  <a:latin typeface="LMMono8-Regular-Identity-H"/>
                </a:rPr>
                <a:t>[] = </a:t>
              </a:r>
              <a:r>
                <a:rPr lang="en-US" altLang="zh-CN" dirty="0">
                  <a:solidFill>
                    <a:srgbClr val="BF8040"/>
                  </a:solidFill>
                  <a:latin typeface="LMMono8-Regular-Identity-H"/>
                </a:rPr>
                <a:t>"Hello C++"</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print(begin(</a:t>
              </a:r>
              <a:r>
                <a:rPr lang="en-US" altLang="zh-CN" dirty="0" err="1">
                  <a:solidFill>
                    <a:srgbClr val="000000"/>
                  </a:solidFill>
                  <a:latin typeface="LMMono8-Regular-Identity-H"/>
                </a:rPr>
                <a:t>arr</a:t>
              </a:r>
              <a:r>
                <a:rPr lang="en-US" altLang="zh-CN" dirty="0">
                  <a:solidFill>
                    <a:srgbClr val="000000"/>
                  </a:solidFill>
                  <a:latin typeface="LMMono8-Regular-Identity-H"/>
                </a:rPr>
                <a:t>), end(</a:t>
              </a:r>
              <a:r>
                <a:rPr lang="en-US" altLang="zh-CN" dirty="0" err="1">
                  <a:solidFill>
                    <a:srgbClr val="000000"/>
                  </a:solidFill>
                  <a:latin typeface="LMMono8-Regular-Identity-H"/>
                </a:rPr>
                <a:t>arr</a:t>
              </a:r>
              <a:r>
                <a:rPr lang="en-US" altLang="zh-CN" dirty="0">
                  <a:solidFill>
                    <a:srgbClr val="000000"/>
                  </a:solidFill>
                  <a:latin typeface="LMMono8-Regular-Identity-H"/>
                </a:rPr>
                <a:t>));</a:t>
              </a:r>
              <a:br>
                <a:rPr lang="en-US" altLang="zh-CN" sz="2000" dirty="0">
                  <a:solidFill>
                    <a:srgbClr val="000000"/>
                  </a:solidFill>
                  <a:latin typeface="LMMono8-Regular-Identity-H"/>
                </a:rPr>
              </a:br>
              <a:r>
                <a:rPr lang="en-US" altLang="zh-CN" dirty="0">
                  <a:solidFill>
                    <a:srgbClr val="000000"/>
                  </a:solidFill>
                  <a:latin typeface="LMSans10-Regular-Identity-H"/>
                </a:rPr>
                <a:t>begin </a:t>
              </a:r>
              <a:r>
                <a:rPr lang="zh-CN" altLang="en-US" dirty="0">
                  <a:solidFill>
                    <a:srgbClr val="000000"/>
                  </a:solidFill>
                  <a:latin typeface="MicrosoftYaHei"/>
                </a:rPr>
                <a:t>和 </a:t>
              </a:r>
              <a:r>
                <a:rPr lang="en-US" altLang="zh-CN" dirty="0">
                  <a:solidFill>
                    <a:srgbClr val="000000"/>
                  </a:solidFill>
                  <a:latin typeface="LMSans10-Regular-Identity-H"/>
                </a:rPr>
                <a:t>end </a:t>
              </a:r>
              <a:r>
                <a:rPr lang="zh-CN" altLang="en-US" dirty="0">
                  <a:solidFill>
                    <a:srgbClr val="000000"/>
                  </a:solidFill>
                  <a:latin typeface="MicrosoftYaHei"/>
                </a:rPr>
                <a:t>函数可以获取数组的首</a:t>
              </a:r>
              <a:br>
                <a:rPr lang="zh-CN" altLang="en-US" dirty="0">
                  <a:solidFill>
                    <a:srgbClr val="000000"/>
                  </a:solidFill>
                  <a:latin typeface="MicrosoftYaHei"/>
                </a:rPr>
              </a:br>
              <a:r>
                <a:rPr lang="zh-CN" altLang="en-US" dirty="0">
                  <a:solidFill>
                    <a:srgbClr val="000000"/>
                  </a:solidFill>
                  <a:latin typeface="MicrosoftYaHei"/>
                </a:rPr>
                <a:t>元素和尾后元素的地址</a:t>
              </a:r>
              <a:r>
                <a:rPr lang="zh-CN" altLang="en-US" dirty="0"/>
                <a:t> </a:t>
              </a:r>
              <a:endParaRPr lang="zh-CN" altLang="en-US" sz="2000" dirty="0">
                <a:solidFill>
                  <a:srgbClr val="008000"/>
                </a:solidFill>
                <a:latin typeface="LMMono9-Regular-Identity-H"/>
              </a:endParaRPr>
            </a:p>
          </p:txBody>
        </p:sp>
      </p:grpSp>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5.3.4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数组形参</a:t>
            </a:r>
            <a:endParaRPr lang="zh-CN" altLang="en-US" sz="3200" dirty="0">
              <a:solidFill>
                <a:schemeClr val="bg1"/>
              </a:solidFill>
            </a:endParaRPr>
          </a:p>
        </p:txBody>
      </p:sp>
      <p:grpSp>
        <p:nvGrpSpPr>
          <p:cNvPr id="23" name="组合 22"/>
          <p:cNvGrpSpPr/>
          <p:nvPr/>
        </p:nvGrpSpPr>
        <p:grpSpPr>
          <a:xfrm>
            <a:off x="219970" y="1017049"/>
            <a:ext cx="8704052" cy="1756615"/>
            <a:chOff x="219974" y="2044323"/>
            <a:chExt cx="8704052" cy="1756615"/>
          </a:xfrm>
        </p:grpSpPr>
        <p:sp>
          <p:nvSpPr>
            <p:cNvPr id="24" name="矩形: 圆顶角 23"/>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 </a:t>
              </a:r>
              <a:r>
                <a:rPr lang="en-US" altLang="zh-CN" sz="2400" dirty="0"/>
                <a:t>const </a:t>
              </a:r>
              <a:r>
                <a:rPr lang="zh-CN" altLang="en-US" sz="2400" dirty="0"/>
                <a:t>形参</a:t>
              </a:r>
              <a:endParaRPr lang="zh-CN" altLang="en-US" sz="2400" dirty="0"/>
            </a:p>
          </p:txBody>
        </p:sp>
        <p:sp>
          <p:nvSpPr>
            <p:cNvPr id="25" name="矩形: 圆角 17"/>
            <p:cNvSpPr/>
            <p:nvPr/>
          </p:nvSpPr>
          <p:spPr>
            <a:xfrm>
              <a:off x="219974" y="2584323"/>
              <a:ext cx="8704052" cy="1216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const char </a:t>
              </a:r>
              <a:r>
                <a:rPr lang="en-US" altLang="zh-CN" sz="2000" dirty="0">
                  <a:solidFill>
                    <a:srgbClr val="000000"/>
                  </a:solidFill>
                  <a:latin typeface="LMMono8-Regular-Identity-H"/>
                </a:rPr>
                <a:t>*str);</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const char </a:t>
              </a:r>
              <a:r>
                <a:rPr lang="en-US" altLang="zh-CN" sz="2000" dirty="0">
                  <a:solidFill>
                    <a:srgbClr val="000000"/>
                  </a:solidFill>
                  <a:latin typeface="LMMono8-Regular-Identity-H"/>
                </a:rPr>
                <a:t>*str, </a:t>
              </a:r>
              <a:r>
                <a:rPr lang="en-US" altLang="zh-CN" sz="2000" dirty="0">
                  <a:solidFill>
                    <a:srgbClr val="0000FF"/>
                  </a:solidFill>
                  <a:latin typeface="LMMono8-Regular-Identity-H"/>
                </a:rPr>
                <a:t>unsigned </a:t>
              </a:r>
              <a:r>
                <a:rPr lang="en-US" altLang="zh-CN" sz="2000" dirty="0">
                  <a:solidFill>
                    <a:srgbClr val="000000"/>
                  </a:solidFill>
                  <a:latin typeface="LMMono8-Regular-Identity-H"/>
                </a:rPr>
                <a:t>size);</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const char </a:t>
              </a:r>
              <a:r>
                <a:rPr lang="en-US" altLang="zh-CN" sz="2000" dirty="0">
                  <a:solidFill>
                    <a:srgbClr val="000000"/>
                  </a:solidFill>
                  <a:latin typeface="LMMono8-Regular-Identity-H"/>
                </a:rPr>
                <a:t>*beg, </a:t>
              </a:r>
              <a:r>
                <a:rPr lang="en-US" altLang="zh-CN" sz="2000" dirty="0">
                  <a:solidFill>
                    <a:srgbClr val="0000FF"/>
                  </a:solidFill>
                  <a:latin typeface="LMMono8-Regular-Identity-H"/>
                </a:rPr>
                <a:t>const char </a:t>
              </a:r>
              <a:r>
                <a:rPr lang="en-US" altLang="zh-CN" sz="2000" dirty="0">
                  <a:solidFill>
                    <a:srgbClr val="000000"/>
                  </a:solidFill>
                  <a:latin typeface="LMMono8-Regular-Identity-H"/>
                </a:rPr>
                <a:t>* end);</a:t>
              </a:r>
              <a:r>
                <a:rPr lang="en-US" altLang="zh-CN" sz="2000" dirty="0"/>
                <a:t> </a:t>
              </a:r>
              <a:endParaRPr lang="zh-CN" altLang="en-US" sz="2000" dirty="0">
                <a:solidFill>
                  <a:srgbClr val="008000"/>
                </a:solidFill>
                <a:latin typeface="LMMono9-Regular-Identity-H"/>
              </a:endParaRPr>
            </a:p>
          </p:txBody>
        </p:sp>
      </p:grpSp>
      <p:grpSp>
        <p:nvGrpSpPr>
          <p:cNvPr id="13" name="组合 12"/>
          <p:cNvGrpSpPr/>
          <p:nvPr/>
        </p:nvGrpSpPr>
        <p:grpSpPr>
          <a:xfrm>
            <a:off x="219970" y="2965755"/>
            <a:ext cx="8704052" cy="1419087"/>
            <a:chOff x="219974" y="2044323"/>
            <a:chExt cx="8704052" cy="1419087"/>
          </a:xfrm>
        </p:grpSpPr>
        <p:sp>
          <p:nvSpPr>
            <p:cNvPr id="14" name="矩形: 圆顶角 13"/>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 </a:t>
              </a:r>
              <a:r>
                <a:rPr lang="en-US" altLang="zh-CN" sz="2400" dirty="0"/>
                <a:t>const </a:t>
              </a:r>
              <a:r>
                <a:rPr lang="zh-CN" altLang="en-US" sz="2400" dirty="0"/>
                <a:t>形参提高安全性</a:t>
              </a:r>
              <a:endParaRPr lang="zh-CN" altLang="en-US" sz="2400" dirty="0"/>
            </a:p>
          </p:txBody>
        </p:sp>
        <p:sp>
          <p:nvSpPr>
            <p:cNvPr id="15" name="矩形: 圆角 17"/>
            <p:cNvSpPr/>
            <p:nvPr/>
          </p:nvSpPr>
          <p:spPr>
            <a:xfrm>
              <a:off x="219974" y="2584323"/>
              <a:ext cx="8704052" cy="8790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只有当对数组进行写操作时，数组形参才使用非 </a:t>
              </a:r>
              <a:r>
                <a:rPr lang="en-US" altLang="zh-CN" dirty="0">
                  <a:solidFill>
                    <a:srgbClr val="000000"/>
                  </a:solidFill>
                  <a:latin typeface="LMSans10-Regular-Identity-H"/>
                </a:rPr>
                <a:t>const </a:t>
              </a:r>
              <a:r>
                <a:rPr lang="zh-CN" altLang="en-US" dirty="0">
                  <a:solidFill>
                    <a:srgbClr val="000000"/>
                  </a:solidFill>
                  <a:latin typeface="MicrosoftYaHei"/>
                </a:rPr>
                <a:t>类型，否则一律要使</a:t>
              </a:r>
              <a:br>
                <a:rPr lang="zh-CN" altLang="en-US" dirty="0">
                  <a:solidFill>
                    <a:srgbClr val="000000"/>
                  </a:solidFill>
                  <a:latin typeface="MicrosoftYaHei"/>
                </a:rPr>
              </a:br>
              <a:r>
                <a:rPr lang="zh-CN" altLang="en-US" dirty="0">
                  <a:solidFill>
                    <a:srgbClr val="000000"/>
                  </a:solidFill>
                  <a:latin typeface="MicrosoftYaHei"/>
                </a:rPr>
                <a:t>用 </a:t>
              </a:r>
              <a:r>
                <a:rPr lang="en-US" altLang="zh-CN" dirty="0">
                  <a:solidFill>
                    <a:srgbClr val="000000"/>
                  </a:solidFill>
                  <a:latin typeface="LMSans10-Regular-Identity-H"/>
                </a:rPr>
                <a:t>const </a:t>
              </a:r>
              <a:r>
                <a:rPr lang="zh-CN" altLang="en-US" dirty="0">
                  <a:solidFill>
                    <a:srgbClr val="000000"/>
                  </a:solidFill>
                  <a:latin typeface="MicrosoftYaHei"/>
                </a:rPr>
                <a:t>修饰，保证程序的安全性。</a:t>
              </a:r>
              <a:r>
                <a:rPr lang="zh-CN" altLang="en-US" dirty="0"/>
                <a:t> </a:t>
              </a:r>
              <a:endParaRPr lang="zh-CN" altLang="en-US" dirty="0">
                <a:solidFill>
                  <a:srgbClr val="008000"/>
                </a:solidFill>
                <a:latin typeface="LMMono9-Regular-Identity-H"/>
              </a:endParaRPr>
            </a:p>
          </p:txBody>
        </p:sp>
      </p:grpSp>
      <p:grpSp>
        <p:nvGrpSpPr>
          <p:cNvPr id="16" name="组合 15"/>
          <p:cNvGrpSpPr/>
          <p:nvPr/>
        </p:nvGrpSpPr>
        <p:grpSpPr>
          <a:xfrm>
            <a:off x="219970" y="4619386"/>
            <a:ext cx="8704052" cy="1529799"/>
            <a:chOff x="219973" y="2044323"/>
            <a:chExt cx="8704053" cy="1529799"/>
          </a:xfrm>
        </p:grpSpPr>
        <p:sp>
          <p:nvSpPr>
            <p:cNvPr id="17" name="矩形: 圆顶角 16"/>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课下思考</a:t>
              </a:r>
              <a:endParaRPr lang="zh-CN" altLang="en-US" sz="2400" dirty="0"/>
            </a:p>
          </p:txBody>
        </p:sp>
        <p:sp>
          <p:nvSpPr>
            <p:cNvPr id="18" name="矩形: 圆角 17"/>
            <p:cNvSpPr/>
            <p:nvPr/>
          </p:nvSpPr>
          <p:spPr>
            <a:xfrm>
              <a:off x="219973" y="2612833"/>
              <a:ext cx="8704051" cy="9612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如何传递一个数组而非首元素地址？并分析以这种参数传递方式编写的函数是否可以处理任意长度的数组。</a:t>
              </a:r>
              <a:r>
                <a:rPr lang="zh-CN" altLang="en-US" sz="2000" dirty="0"/>
                <a:t> </a:t>
              </a:r>
              <a:endParaRPr lang="en-US" altLang="zh-CN" sz="20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5.3.4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数组形参</a:t>
            </a:r>
            <a:endParaRPr lang="zh-CN" altLang="en-US" sz="3200" dirty="0">
              <a:solidFill>
                <a:schemeClr val="bg1"/>
              </a:solidFill>
            </a:endParaRPr>
          </a:p>
        </p:txBody>
      </p:sp>
      <p:grpSp>
        <p:nvGrpSpPr>
          <p:cNvPr id="23" name="组合 22"/>
          <p:cNvGrpSpPr/>
          <p:nvPr/>
        </p:nvGrpSpPr>
        <p:grpSpPr>
          <a:xfrm>
            <a:off x="219974" y="3429000"/>
            <a:ext cx="8704052" cy="2137745"/>
            <a:chOff x="219974" y="2044323"/>
            <a:chExt cx="8704052" cy="2137745"/>
          </a:xfrm>
        </p:grpSpPr>
        <p:sp>
          <p:nvSpPr>
            <p:cNvPr id="24" name="矩形: 圆顶角 23"/>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 </a:t>
              </a:r>
              <a:r>
                <a:rPr lang="en-US" altLang="zh-CN" sz="2400" dirty="0"/>
                <a:t>const </a:t>
              </a:r>
              <a:r>
                <a:rPr lang="zh-CN" altLang="en-US" sz="2400" dirty="0"/>
                <a:t>形参示例</a:t>
              </a:r>
              <a:endParaRPr lang="zh-CN" altLang="en-US" sz="2400" dirty="0"/>
            </a:p>
          </p:txBody>
        </p:sp>
        <p:sp>
          <p:nvSpPr>
            <p:cNvPr id="25" name="矩形: 圆角 17"/>
            <p:cNvSpPr/>
            <p:nvPr/>
          </p:nvSpPr>
          <p:spPr>
            <a:xfrm>
              <a:off x="219974" y="2584323"/>
              <a:ext cx="8704052" cy="159774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00FF"/>
                  </a:solidFill>
                  <a:latin typeface="LMMono8-Regular-Identity-H"/>
                </a:rPr>
                <a:t>int </a:t>
              </a:r>
              <a:r>
                <a:rPr lang="en-US" altLang="zh-CN" sz="2000" dirty="0">
                  <a:solidFill>
                    <a:srgbClr val="000000"/>
                  </a:solidFill>
                  <a:latin typeface="LMMono8-Regular-Identity-H"/>
                </a:rPr>
                <a:t>(*a2d)[5]);   </a:t>
              </a:r>
              <a:r>
                <a:rPr lang="en-US" altLang="zh-CN" sz="2000" dirty="0">
                  <a:solidFill>
                    <a:srgbClr val="008000"/>
                  </a:solidFill>
                  <a:latin typeface="LMMono8-Regular-Identity-H"/>
                </a:rPr>
                <a:t>//a2d </a:t>
              </a:r>
              <a:r>
                <a:rPr lang="zh-CN" altLang="en-US" sz="2000" dirty="0">
                  <a:solidFill>
                    <a:srgbClr val="008000"/>
                  </a:solidFill>
                  <a:latin typeface="仿宋" panose="02010609060101010101" pitchFamily="49" charset="-122"/>
                  <a:ea typeface="仿宋" panose="02010609060101010101" pitchFamily="49" charset="-122"/>
                </a:rPr>
                <a:t>指向一个含有</a:t>
              </a:r>
              <a:r>
                <a:rPr lang="en-US" altLang="zh-CN" sz="2000" dirty="0">
                  <a:solidFill>
                    <a:srgbClr val="008000"/>
                  </a:solidFill>
                  <a:latin typeface="LMMono8-Regular-Identity-H"/>
                </a:rPr>
                <a:t>5</a:t>
              </a:r>
              <a:r>
                <a:rPr lang="zh-CN" altLang="en-US" sz="2000" dirty="0">
                  <a:solidFill>
                    <a:srgbClr val="008000"/>
                  </a:solidFill>
                  <a:latin typeface="仿宋" panose="02010609060101010101" pitchFamily="49" charset="-122"/>
                  <a:ea typeface="仿宋" panose="02010609060101010101" pitchFamily="49" charset="-122"/>
                </a:rPr>
                <a:t>个元素的一维实参数组</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00FF"/>
                  </a:solidFill>
                  <a:latin typeface="LMMono8-Regular-Identity-H"/>
                </a:rPr>
                <a:t>int </a:t>
              </a:r>
              <a:r>
                <a:rPr lang="en-US" altLang="zh-CN" sz="2000" dirty="0">
                  <a:solidFill>
                    <a:srgbClr val="000000"/>
                  </a:solidFill>
                  <a:latin typeface="LMMono8-Regular-Identity-H"/>
                </a:rPr>
                <a:t>a2d[][5]);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与上式等价</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matrix[4][5] = {};</a:t>
              </a:r>
              <a:br>
                <a:rPr lang="en-US" altLang="zh-CN" sz="2000" dirty="0">
                  <a:solidFill>
                    <a:srgbClr val="000000"/>
                  </a:solidFill>
                  <a:latin typeface="LMMono8-Regular-Identity-H"/>
                </a:rPr>
              </a:br>
              <a:r>
                <a:rPr lang="en-US" altLang="zh-CN" sz="2000" dirty="0">
                  <a:solidFill>
                    <a:srgbClr val="000000"/>
                  </a:solidFill>
                  <a:latin typeface="LMMono8-Regular-Identity-H"/>
                </a:rPr>
                <a:t>fun(matrix);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传递 </a:t>
              </a:r>
              <a:r>
                <a:rPr lang="en-US" altLang="zh-CN" sz="2000" dirty="0">
                  <a:solidFill>
                    <a:srgbClr val="008000"/>
                  </a:solidFill>
                  <a:latin typeface="LMMono8-Regular-Identity-H"/>
                </a:rPr>
                <a:t>matrix </a:t>
              </a:r>
              <a:r>
                <a:rPr lang="zh-CN" altLang="en-US" sz="2000" dirty="0">
                  <a:solidFill>
                    <a:srgbClr val="008000"/>
                  </a:solidFill>
                  <a:latin typeface="仿宋" panose="02010609060101010101" pitchFamily="49" charset="-122"/>
                  <a:ea typeface="仿宋" panose="02010609060101010101" pitchFamily="49" charset="-122"/>
                </a:rPr>
                <a:t>首元素地址，即一个具有</a:t>
              </a:r>
              <a:r>
                <a:rPr lang="en-US" altLang="zh-CN" sz="2000" dirty="0">
                  <a:solidFill>
                    <a:srgbClr val="008000"/>
                  </a:solidFill>
                  <a:latin typeface="LMMono8-Regular-Identity-H"/>
                </a:rPr>
                <a:t>5</a:t>
              </a:r>
              <a:r>
                <a:rPr lang="zh-CN" altLang="en-US" sz="2000" dirty="0">
                  <a:solidFill>
                    <a:srgbClr val="008000"/>
                  </a:solidFill>
                  <a:latin typeface="仿宋" panose="02010609060101010101" pitchFamily="49" charset="-122"/>
                  <a:ea typeface="仿宋" panose="02010609060101010101" pitchFamily="49" charset="-122"/>
                </a:rPr>
                <a:t>个元素的一维数组</a:t>
              </a:r>
              <a:r>
                <a:rPr lang="zh-CN" altLang="en-US" sz="2000" dirty="0"/>
                <a:t> </a:t>
              </a:r>
              <a:endParaRPr lang="zh-CN" altLang="en-US" sz="2000" dirty="0">
                <a:solidFill>
                  <a:srgbClr val="008000"/>
                </a:solidFill>
                <a:latin typeface="LMMono9-Regular-Identity-H"/>
              </a:endParaRPr>
            </a:p>
          </p:txBody>
        </p:sp>
      </p:grpSp>
      <p:grpSp>
        <p:nvGrpSpPr>
          <p:cNvPr id="13" name="组合 12"/>
          <p:cNvGrpSpPr/>
          <p:nvPr/>
        </p:nvGrpSpPr>
        <p:grpSpPr>
          <a:xfrm>
            <a:off x="219974" y="1439180"/>
            <a:ext cx="8704052" cy="1506547"/>
            <a:chOff x="219974" y="2044323"/>
            <a:chExt cx="8704052" cy="1506547"/>
          </a:xfrm>
        </p:grpSpPr>
        <p:sp>
          <p:nvSpPr>
            <p:cNvPr id="14" name="矩形: 圆顶角 13"/>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多维数组特点</a:t>
              </a:r>
              <a:endParaRPr lang="zh-CN" altLang="en-US" sz="2400" dirty="0"/>
            </a:p>
          </p:txBody>
        </p:sp>
        <p:sp>
          <p:nvSpPr>
            <p:cNvPr id="15" name="矩形: 圆角 17"/>
            <p:cNvSpPr/>
            <p:nvPr/>
          </p:nvSpPr>
          <p:spPr>
            <a:xfrm>
              <a:off x="219974" y="258432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传递的是数组的首元素地址；</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编译器只忽略第一维的长度。</a:t>
              </a:r>
              <a:r>
                <a:rPr lang="zh-CN" altLang="en-US"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5. 4 </a:t>
            </a:r>
            <a:r>
              <a:rPr lang="zh-CN" altLang="en-US" sz="3200" dirty="0">
                <a:solidFill>
                  <a:schemeClr val="bg1"/>
                </a:solidFill>
              </a:rPr>
              <a:t>返回值类型</a:t>
            </a:r>
            <a:endParaRPr lang="zh-CN" altLang="en-US" sz="3200" dirty="0">
              <a:solidFill>
                <a:schemeClr val="bg1"/>
              </a:solidFill>
            </a:endParaRPr>
          </a:p>
        </p:txBody>
      </p:sp>
      <p:grpSp>
        <p:nvGrpSpPr>
          <p:cNvPr id="13" name="组合 12"/>
          <p:cNvGrpSpPr/>
          <p:nvPr/>
        </p:nvGrpSpPr>
        <p:grpSpPr>
          <a:xfrm>
            <a:off x="219974" y="2796312"/>
            <a:ext cx="8704052" cy="1506547"/>
            <a:chOff x="219974" y="2044323"/>
            <a:chExt cx="8704052" cy="1506547"/>
          </a:xfrm>
        </p:grpSpPr>
        <p:sp>
          <p:nvSpPr>
            <p:cNvPr id="14" name="矩形: 圆顶角 13"/>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返回值类型</a:t>
              </a:r>
              <a:endParaRPr lang="zh-CN" altLang="en-US" sz="2400" dirty="0"/>
            </a:p>
          </p:txBody>
        </p:sp>
        <p:sp>
          <p:nvSpPr>
            <p:cNvPr id="15" name="矩形: 圆角 17"/>
            <p:cNvSpPr/>
            <p:nvPr/>
          </p:nvSpPr>
          <p:spPr>
            <a:xfrm>
              <a:off x="219974" y="258432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有值返回；</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无值返回（返回一个 </a:t>
              </a:r>
              <a:r>
                <a:rPr lang="en-US" altLang="zh-CN" sz="2000" dirty="0">
                  <a:solidFill>
                    <a:srgbClr val="000000"/>
                  </a:solidFill>
                  <a:latin typeface="LMSans10-Regular-Identity-H"/>
                </a:rPr>
                <a:t>void </a:t>
              </a:r>
              <a:r>
                <a:rPr lang="zh-CN" altLang="en-US" sz="2000" dirty="0">
                  <a:solidFill>
                    <a:srgbClr val="000000"/>
                  </a:solidFill>
                  <a:latin typeface="MicrosoftYaHei"/>
                </a:rPr>
                <a:t>类型）。</a:t>
              </a:r>
              <a:r>
                <a:rPr lang="zh-CN" altLang="en-US" sz="2000" dirty="0"/>
                <a:t> </a:t>
              </a:r>
              <a:endParaRPr lang="zh-CN" altLang="en-US" sz="2000" dirty="0">
                <a:solidFill>
                  <a:srgbClr val="008000"/>
                </a:solidFill>
                <a:latin typeface="LMMono9-Regular-Identity-H"/>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1" y="155276"/>
            <a:ext cx="5775151" cy="584775"/>
          </a:xfrm>
          <a:prstGeom prst="rect">
            <a:avLst/>
          </a:prstGeom>
          <a:noFill/>
        </p:spPr>
        <p:txBody>
          <a:bodyPr wrap="square" rtlCol="0">
            <a:spAutoFit/>
          </a:bodyPr>
          <a:lstStyle/>
          <a:p>
            <a:r>
              <a:rPr lang="en-US" altLang="zh-CN" sz="3200" dirty="0">
                <a:solidFill>
                  <a:schemeClr val="bg1"/>
                </a:solidFill>
              </a:rPr>
              <a:t>5.4.1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无值返回</a:t>
            </a:r>
            <a:endParaRPr lang="zh-CN" altLang="en-US" sz="3200" dirty="0">
              <a:solidFill>
                <a:schemeClr val="bg1"/>
              </a:solidFill>
            </a:endParaRPr>
          </a:p>
        </p:txBody>
      </p:sp>
      <p:grpSp>
        <p:nvGrpSpPr>
          <p:cNvPr id="7" name="组合 6"/>
          <p:cNvGrpSpPr/>
          <p:nvPr/>
        </p:nvGrpSpPr>
        <p:grpSpPr>
          <a:xfrm>
            <a:off x="219974" y="1211752"/>
            <a:ext cx="8704052" cy="3094545"/>
            <a:chOff x="219974" y="2044323"/>
            <a:chExt cx="8704052" cy="3094545"/>
          </a:xfrm>
        </p:grpSpPr>
        <p:sp>
          <p:nvSpPr>
            <p:cNvPr id="8" name="矩形: 圆顶角 7"/>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无值返回示例</a:t>
              </a:r>
              <a:endParaRPr lang="zh-CN" altLang="en-US" sz="2400" dirty="0"/>
            </a:p>
          </p:txBody>
        </p:sp>
        <p:sp>
          <p:nvSpPr>
            <p:cNvPr id="9" name="矩形: 圆角 17"/>
            <p:cNvSpPr/>
            <p:nvPr/>
          </p:nvSpPr>
          <p:spPr>
            <a:xfrm>
              <a:off x="219974" y="2584323"/>
              <a:ext cx="8704052" cy="255454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Swap(</a:t>
              </a:r>
              <a:r>
                <a:rPr lang="en-US" altLang="zh-CN" sz="2000" dirty="0">
                  <a:solidFill>
                    <a:srgbClr val="0000FF"/>
                  </a:solidFill>
                  <a:latin typeface="LMMono8-Regular-Identity-H"/>
                </a:rPr>
                <a:t>int </a:t>
              </a:r>
              <a:r>
                <a:rPr lang="en-US" altLang="zh-CN" sz="2000" dirty="0">
                  <a:solidFill>
                    <a:srgbClr val="000000"/>
                  </a:solidFill>
                  <a:latin typeface="LMMono8-Regular-Identity-H"/>
                </a:rPr>
                <a:t>&amp;x,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&amp;y)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if </a:t>
              </a:r>
              <a:r>
                <a:rPr lang="en-US" altLang="zh-CN" sz="2000" dirty="0">
                  <a:solidFill>
                    <a:srgbClr val="000000"/>
                  </a:solidFill>
                  <a:latin typeface="LMMono8-Regular-Identity-H"/>
                </a:rPr>
                <a:t>(x == y)</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a:t>
              </a:r>
              <a:r>
                <a:rPr lang="en-US" altLang="zh-CN" sz="2000" dirty="0">
                  <a:solidFill>
                    <a:srgbClr val="000000"/>
                  </a:solidFill>
                  <a:latin typeface="LMMono8-Regular-Identity-H"/>
                </a:rPr>
                <a:t>;</a:t>
              </a:r>
              <a:r>
                <a:rPr lang="zh-CN" altLang="en-US" sz="2000" dirty="0">
                  <a:solidFill>
                    <a:srgbClr val="008000"/>
                  </a:solidFill>
                  <a:latin typeface="LMMono8-Regular-Identity-H"/>
                </a:rPr>
                <a:t>  </a:t>
              </a:r>
              <a:r>
                <a:rPr lang="zh-CN" altLang="en-US" sz="2000" dirty="0"/>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z(x);</a:t>
              </a:r>
              <a:br>
                <a:rPr lang="en-US" altLang="zh-CN" sz="2000" dirty="0">
                  <a:solidFill>
                    <a:srgbClr val="000000"/>
                  </a:solidFill>
                  <a:latin typeface="LMMono8-Regular-Identity-H"/>
                </a:rPr>
              </a:br>
              <a:r>
                <a:rPr lang="en-US" altLang="zh-CN" sz="2000" dirty="0">
                  <a:solidFill>
                    <a:srgbClr val="000000"/>
                  </a:solidFill>
                  <a:latin typeface="LMMono8-Regular-Identity-H"/>
                </a:rPr>
                <a:t>      x = y;</a:t>
              </a:r>
              <a:br>
                <a:rPr lang="en-US" altLang="zh-CN" sz="2000" dirty="0">
                  <a:solidFill>
                    <a:srgbClr val="000000"/>
                  </a:solidFill>
                  <a:latin typeface="LMMono8-Regular-Identity-H"/>
                </a:rPr>
              </a:br>
              <a:r>
                <a:rPr lang="en-US" altLang="zh-CN" sz="2000" dirty="0">
                  <a:solidFill>
                    <a:srgbClr val="000000"/>
                  </a:solidFill>
                  <a:latin typeface="LMMono8-Regular-Identity-H"/>
                </a:rPr>
                <a:t>      y = z;</a:t>
              </a:r>
              <a:endParaRPr lang="en-US" altLang="zh-CN" sz="2000" dirty="0">
                <a:solidFill>
                  <a:srgbClr val="000000"/>
                </a:solidFill>
                <a:latin typeface="LMMono8-Regular-Identity-H"/>
              </a:endParaRPr>
            </a:p>
            <a:p>
              <a:pPr>
                <a:lnSpc>
                  <a:spcPts val="2400"/>
                </a:lnSpc>
              </a:pP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0" name="组合 9"/>
          <p:cNvGrpSpPr/>
          <p:nvPr/>
        </p:nvGrpSpPr>
        <p:grpSpPr>
          <a:xfrm>
            <a:off x="219974" y="4539793"/>
            <a:ext cx="8704052" cy="1106455"/>
            <a:chOff x="219974" y="2044323"/>
            <a:chExt cx="8704052" cy="1106455"/>
          </a:xfrm>
        </p:grpSpPr>
        <p:sp>
          <p:nvSpPr>
            <p:cNvPr id="11" name="矩形: 圆顶角 10"/>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endParaRPr lang="zh-CN" altLang="en-US" sz="2400" dirty="0"/>
            </a:p>
          </p:txBody>
        </p:sp>
        <p:sp>
          <p:nvSpPr>
            <p:cNvPr id="12" name="矩形: 圆角 17"/>
            <p:cNvSpPr/>
            <p:nvPr/>
          </p:nvSpPr>
          <p:spPr>
            <a:xfrm>
              <a:off x="219974" y="2682778"/>
              <a:ext cx="8704052" cy="468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en-US" altLang="zh-CN" sz="2000" dirty="0">
                  <a:solidFill>
                    <a:srgbClr val="000000"/>
                  </a:solidFill>
                  <a:latin typeface="LMSans10-Regular-Identity-H"/>
                </a:rPr>
                <a:t>return </a:t>
              </a:r>
              <a:r>
                <a:rPr lang="zh-CN" altLang="en-US" sz="2000" dirty="0">
                  <a:solidFill>
                    <a:srgbClr val="000000"/>
                  </a:solidFill>
                  <a:latin typeface="MicrosoftYaHei"/>
                </a:rPr>
                <a:t>的作用是什么？</a:t>
              </a:r>
              <a:r>
                <a:rPr lang="en-US" altLang="zh-CN" sz="2000" dirty="0"/>
                <a:t> </a:t>
              </a:r>
              <a:endParaRPr lang="en-US" sz="2000" dirty="0">
                <a:solidFill>
                  <a:srgbClr val="000000"/>
                </a:solidFill>
                <a:latin typeface="Consolas" panose="020B0609020204030204" pitchFamily="49" charset="0"/>
              </a:endParaRPr>
            </a:p>
          </p:txBody>
        </p:sp>
      </p:grpSp>
      <p:sp>
        <p:nvSpPr>
          <p:cNvPr id="16" name="文本框 15"/>
          <p:cNvSpPr txBox="1"/>
          <p:nvPr/>
        </p:nvSpPr>
        <p:spPr>
          <a:xfrm>
            <a:off x="219974" y="5819243"/>
            <a:ext cx="5563804"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000" b="1" dirty="0"/>
              <a:t>回答：使用</a:t>
            </a:r>
            <a:r>
              <a:rPr lang="en-US" altLang="zh-CN" sz="2000" b="1" dirty="0"/>
              <a:t>return</a:t>
            </a:r>
            <a:r>
              <a:rPr lang="zh-CN" altLang="en-US" sz="2000" b="1" dirty="0"/>
              <a:t>语句来控制程序执行的流向</a:t>
            </a:r>
            <a:endParaRPr lang="zh-CN" altLang="en-US" sz="2000" b="1" dirty="0"/>
          </a:p>
        </p:txBody>
      </p:sp>
      <p:sp>
        <p:nvSpPr>
          <p:cNvPr id="2" name="矩形 1"/>
          <p:cNvSpPr/>
          <p:nvPr/>
        </p:nvSpPr>
        <p:spPr>
          <a:xfrm>
            <a:off x="1864095" y="2399364"/>
            <a:ext cx="2210862" cy="369332"/>
          </a:xfrm>
          <a:prstGeom prst="rect">
            <a:avLst/>
          </a:prstGeom>
        </p:spPr>
        <p:txBody>
          <a:bodyPr wrap="none">
            <a:spAutoFit/>
          </a:bodyPr>
          <a:lstStyle/>
          <a:p>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显式返回主调函数</a:t>
            </a:r>
            <a:endParaRPr lang="zh-CN" altLang="en-US" dirty="0"/>
          </a:p>
        </p:txBody>
      </p:sp>
      <p:sp>
        <p:nvSpPr>
          <p:cNvPr id="13" name="矩形 12"/>
          <p:cNvSpPr/>
          <p:nvPr/>
        </p:nvSpPr>
        <p:spPr>
          <a:xfrm>
            <a:off x="570755" y="3617646"/>
            <a:ext cx="4141455" cy="369332"/>
          </a:xfrm>
          <a:prstGeom prst="rect">
            <a:avLst/>
          </a:prstGeom>
        </p:spPr>
        <p:txBody>
          <a:bodyPr wrap="none">
            <a:spAutoFit/>
          </a:bodyPr>
          <a:lstStyle/>
          <a:p>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隐式返回主调函数，无需</a:t>
            </a:r>
            <a:r>
              <a:rPr lang="en-US" altLang="zh-CN" dirty="0">
                <a:solidFill>
                  <a:srgbClr val="008000"/>
                </a:solidFill>
                <a:latin typeface="LMMono8-Regular-Identity-H"/>
              </a:rPr>
              <a:t>return</a:t>
            </a:r>
            <a:r>
              <a:rPr lang="zh-CN" altLang="en-US" dirty="0">
                <a:solidFill>
                  <a:srgbClr val="008000"/>
                </a:solidFill>
                <a:latin typeface="仿宋" panose="02010609060101010101" pitchFamily="49" charset="-122"/>
                <a:ea typeface="仿宋" panose="02010609060101010101" pitchFamily="49" charset="-122"/>
              </a:rPr>
              <a:t>语句</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grpSp>
        <p:nvGrpSpPr>
          <p:cNvPr id="13" name="组合 12"/>
          <p:cNvGrpSpPr/>
          <p:nvPr/>
        </p:nvGrpSpPr>
        <p:grpSpPr>
          <a:xfrm>
            <a:off x="219974" y="2536821"/>
            <a:ext cx="8704052" cy="1968211"/>
            <a:chOff x="219974" y="2044323"/>
            <a:chExt cx="8704052" cy="1968211"/>
          </a:xfrm>
        </p:grpSpPr>
        <p:sp>
          <p:nvSpPr>
            <p:cNvPr id="14" name="矩形: 圆顶角 13"/>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有值返回</a:t>
              </a:r>
              <a:endParaRPr lang="zh-CN" altLang="en-US" sz="2400" dirty="0"/>
            </a:p>
          </p:txBody>
        </p:sp>
        <p:sp>
          <p:nvSpPr>
            <p:cNvPr id="15" name="矩形: 圆角 17"/>
            <p:cNvSpPr/>
            <p:nvPr/>
          </p:nvSpPr>
          <p:spPr>
            <a:xfrm>
              <a:off x="219974" y="2584323"/>
              <a:ext cx="8704052"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值返回（</a:t>
              </a:r>
              <a:r>
                <a:rPr lang="en-US" altLang="zh-CN" sz="2000" dirty="0">
                  <a:solidFill>
                    <a:srgbClr val="000000"/>
                  </a:solidFill>
                  <a:latin typeface="LMSans10-Regular-Identity-H"/>
                </a:rPr>
                <a:t>return by value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引用返回（</a:t>
              </a:r>
              <a:r>
                <a:rPr lang="en-US" altLang="zh-CN" sz="2000" dirty="0">
                  <a:solidFill>
                    <a:srgbClr val="000000"/>
                  </a:solidFill>
                  <a:latin typeface="LMSans10-Regular-Identity-H"/>
                </a:rPr>
                <a:t>return by reference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指针返回（</a:t>
              </a:r>
              <a:r>
                <a:rPr lang="en-US" altLang="zh-CN" sz="2000" dirty="0">
                  <a:solidFill>
                    <a:srgbClr val="000000"/>
                  </a:solidFill>
                  <a:latin typeface="LMSans10-Regular-Identity-H"/>
                </a:rPr>
                <a:t>return by pointer</a:t>
              </a:r>
              <a:r>
                <a:rPr lang="zh-CN" altLang="en-US" sz="2000" dirty="0">
                  <a:solidFill>
                    <a:srgbClr val="000000"/>
                  </a:solidFill>
                  <a:latin typeface="MicrosoftYaHei"/>
                </a:rPr>
                <a:t>）。</a:t>
              </a:r>
              <a:r>
                <a:rPr lang="en-US" altLang="zh-CN" sz="2000" dirty="0"/>
                <a:t> </a:t>
              </a:r>
              <a:endParaRPr lang="zh-CN" altLang="en-US" sz="2000" dirty="0">
                <a:solidFill>
                  <a:srgbClr val="008000"/>
                </a:solidFill>
                <a:latin typeface="LMMono9-Regular-Identity-H"/>
              </a:endParaRPr>
            </a:p>
          </p:txBody>
        </p:sp>
      </p:grpSp>
      <p:sp>
        <p:nvSpPr>
          <p:cNvPr id="7" name="文本框 6"/>
          <p:cNvSpPr txBox="1"/>
          <p:nvPr/>
        </p:nvSpPr>
        <p:spPr>
          <a:xfrm>
            <a:off x="81951" y="155276"/>
            <a:ext cx="5775151"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923354" y="641769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13" name="组合 12"/>
          <p:cNvGrpSpPr/>
          <p:nvPr/>
        </p:nvGrpSpPr>
        <p:grpSpPr>
          <a:xfrm>
            <a:off x="276702" y="2082621"/>
            <a:ext cx="8704052" cy="1727512"/>
            <a:chOff x="219974" y="2044323"/>
            <a:chExt cx="8704052" cy="1727512"/>
          </a:xfrm>
        </p:grpSpPr>
        <p:sp>
          <p:nvSpPr>
            <p:cNvPr id="14" name="矩形: 圆顶角 13"/>
            <p:cNvSpPr/>
            <p:nvPr/>
          </p:nvSpPr>
          <p:spPr>
            <a:xfrm>
              <a:off x="219974" y="2044323"/>
              <a:ext cx="8704052" cy="396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值返回</a:t>
              </a:r>
              <a:endParaRPr lang="zh-CN" altLang="en-US" sz="2400" dirty="0"/>
            </a:p>
          </p:txBody>
        </p:sp>
        <p:sp>
          <p:nvSpPr>
            <p:cNvPr id="15" name="矩形: 圆角 17"/>
            <p:cNvSpPr/>
            <p:nvPr/>
          </p:nvSpPr>
          <p:spPr>
            <a:xfrm>
              <a:off x="219974" y="2448396"/>
              <a:ext cx="8704052" cy="13234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zh-CN" altLang="en-US" sz="2000" dirty="0">
                  <a:solidFill>
                    <a:srgbClr val="000000"/>
                  </a:solidFill>
                  <a:latin typeface="MicrosoftYaHei"/>
                </a:rPr>
                <a:t>通过拷贝返回值的方式将结果传递给主调函数。</a:t>
              </a:r>
              <a:endParaRPr lang="en-US" altLang="zh-CN" sz="2000" dirty="0">
                <a:solidFill>
                  <a:srgbClr val="000000"/>
                </a:solidFill>
                <a:latin typeface="MicrosoftYaHei"/>
              </a:endParaRPr>
            </a:p>
            <a:p>
              <a:pPr marL="800100" lvl="1"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简单；</a:t>
              </a:r>
              <a:endParaRPr lang="en-US" altLang="zh-CN" sz="2000" dirty="0">
                <a:solidFill>
                  <a:srgbClr val="000000"/>
                </a:solidFill>
                <a:latin typeface="MicrosoftYaHei"/>
              </a:endParaRPr>
            </a:p>
            <a:p>
              <a:pPr marL="800100" lvl="1"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安全；</a:t>
              </a:r>
              <a:endParaRPr lang="en-US" altLang="zh-CN" sz="2000" dirty="0">
                <a:solidFill>
                  <a:srgbClr val="000000"/>
                </a:solidFill>
                <a:latin typeface="MicrosoftYaHei"/>
              </a:endParaRPr>
            </a:p>
            <a:p>
              <a:pPr marL="800100" lvl="1"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效率低。</a:t>
              </a:r>
              <a:r>
                <a:rPr lang="zh-CN" altLang="en-US" sz="2000" dirty="0"/>
                <a:t> </a:t>
              </a:r>
              <a:endParaRPr lang="zh-CN" altLang="en-US" sz="2000" dirty="0">
                <a:solidFill>
                  <a:srgbClr val="008000"/>
                </a:solidFill>
                <a:latin typeface="LMMono9-Regular-Identity-H"/>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923355" y="6305084"/>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23" name="组合 22"/>
          <p:cNvGrpSpPr/>
          <p:nvPr/>
        </p:nvGrpSpPr>
        <p:grpSpPr>
          <a:xfrm>
            <a:off x="165921" y="1609369"/>
            <a:ext cx="8704052" cy="1620688"/>
            <a:chOff x="219974" y="2044323"/>
            <a:chExt cx="8704052" cy="1620688"/>
          </a:xfrm>
        </p:grpSpPr>
        <p:sp>
          <p:nvSpPr>
            <p:cNvPr id="24" name="矩形: 圆顶角 23"/>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值返回示例</a:t>
              </a:r>
              <a:endParaRPr lang="zh-CN" altLang="en-US" sz="2400" dirty="0"/>
            </a:p>
          </p:txBody>
        </p:sp>
        <p:sp>
          <p:nvSpPr>
            <p:cNvPr id="25" name="矩形: 圆角 17"/>
            <p:cNvSpPr/>
            <p:nvPr/>
          </p:nvSpPr>
          <p:spPr>
            <a:xfrm>
              <a:off x="219974" y="2448396"/>
              <a:ext cx="8704052" cy="1216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maximum(</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0" name="组合 9"/>
          <p:cNvGrpSpPr/>
          <p:nvPr/>
        </p:nvGrpSpPr>
        <p:grpSpPr>
          <a:xfrm>
            <a:off x="165921" y="3805602"/>
            <a:ext cx="8704052" cy="912940"/>
            <a:chOff x="219974" y="2044323"/>
            <a:chExt cx="8704052" cy="912940"/>
          </a:xfrm>
        </p:grpSpPr>
        <p:sp>
          <p:nvSpPr>
            <p:cNvPr id="11" name="矩形: 圆顶角 10"/>
            <p:cNvSpPr/>
            <p:nvPr/>
          </p:nvSpPr>
          <p:spPr>
            <a:xfrm>
              <a:off x="219974" y="2044323"/>
              <a:ext cx="8704052" cy="432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endParaRPr lang="zh-CN" altLang="en-US" sz="2400" dirty="0"/>
            </a:p>
          </p:txBody>
        </p:sp>
        <p:sp>
          <p:nvSpPr>
            <p:cNvPr id="12" name="矩形: 圆角 17"/>
            <p:cNvSpPr/>
            <p:nvPr/>
          </p:nvSpPr>
          <p:spPr>
            <a:xfrm>
              <a:off x="219974" y="2489263"/>
              <a:ext cx="8704052" cy="468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000" dirty="0">
                  <a:solidFill>
                    <a:srgbClr val="000000"/>
                  </a:solidFill>
                  <a:latin typeface="MicrosoftYaHei"/>
                </a:rPr>
                <a:t>为什么值返回效率低？</a:t>
              </a:r>
              <a:r>
                <a:rPr lang="zh-CN" altLang="en-US" sz="2000" dirty="0"/>
                <a:t> </a:t>
              </a:r>
              <a:endParaRPr lang="en-US" sz="2000" dirty="0">
                <a:solidFill>
                  <a:srgbClr val="000000"/>
                </a:solidFill>
                <a:latin typeface="Consolas" panose="020B0609020204030204" pitchFamily="49" charset="0"/>
              </a:endParaRPr>
            </a:p>
          </p:txBody>
        </p:sp>
      </p:grpSp>
      <p:grpSp>
        <p:nvGrpSpPr>
          <p:cNvPr id="6" name="组合 5"/>
          <p:cNvGrpSpPr/>
          <p:nvPr/>
        </p:nvGrpSpPr>
        <p:grpSpPr>
          <a:xfrm>
            <a:off x="350603" y="5037812"/>
            <a:ext cx="8569905" cy="1243121"/>
            <a:chOff x="219974" y="5459603"/>
            <a:chExt cx="8569905" cy="1243121"/>
          </a:xfrm>
        </p:grpSpPr>
        <p:sp>
          <p:nvSpPr>
            <p:cNvPr id="3" name="矩形: 圆角 2"/>
            <p:cNvSpPr/>
            <p:nvPr/>
          </p:nvSpPr>
          <p:spPr>
            <a:xfrm>
              <a:off x="219974" y="5459603"/>
              <a:ext cx="8442112" cy="1243121"/>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54120" y="5459603"/>
              <a:ext cx="8435759" cy="1216615"/>
            </a:xfrm>
            <a:prstGeom prst="rect">
              <a:avLst/>
            </a:prstGeom>
          </p:spPr>
          <p:txBody>
            <a:bodyPr wrap="square">
              <a:spAutoFit/>
            </a:bodyPr>
            <a:lstStyle/>
            <a:p>
              <a:pPr>
                <a:lnSpc>
                  <a:spcPts val="30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a = 10, b = 5;</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c = maximum(a, b);</a:t>
              </a:r>
              <a:br>
                <a:rPr lang="en-US" altLang="zh-CN" dirty="0">
                  <a:solidFill>
                    <a:srgbClr val="000000"/>
                  </a:solidFill>
                  <a:latin typeface="LMMono8-Regular-Identity-H"/>
                </a:rPr>
              </a:br>
              <a:r>
                <a:rPr lang="en-US" altLang="zh-CN" sz="2000" dirty="0">
                  <a:solidFill>
                    <a:srgbClr val="000000"/>
                  </a:solidFill>
                  <a:latin typeface="LMSans10-Regular-Identity-H"/>
                </a:rPr>
                <a:t>maximum </a:t>
              </a:r>
              <a:r>
                <a:rPr lang="zh-CN" altLang="en-US" sz="2000" dirty="0">
                  <a:solidFill>
                    <a:srgbClr val="000000"/>
                  </a:solidFill>
                  <a:latin typeface="MicrosoftYaHei"/>
                </a:rPr>
                <a:t>函数返回值</a:t>
              </a:r>
              <a:r>
                <a:rPr lang="zh-CN" altLang="en-US" sz="2000" dirty="0">
                  <a:solidFill>
                    <a:srgbClr val="FF0000"/>
                  </a:solidFill>
                  <a:latin typeface="MicrosoftYaHei"/>
                </a:rPr>
                <a:t>存放在一个临时对象</a:t>
              </a:r>
              <a:r>
                <a:rPr lang="zh-CN" altLang="en-US" sz="2000" dirty="0">
                  <a:solidFill>
                    <a:srgbClr val="000000"/>
                  </a:solidFill>
                  <a:latin typeface="MicrosoftYaHei"/>
                </a:rPr>
                <a:t>里，用来初始化对象 </a:t>
              </a:r>
              <a:r>
                <a:rPr lang="en-US" altLang="zh-CN" sz="2000" dirty="0">
                  <a:solidFill>
                    <a:srgbClr val="000000"/>
                  </a:solidFill>
                  <a:latin typeface="LMSans10-Regular-Identity-H"/>
                </a:rPr>
                <a:t>c</a:t>
              </a:r>
              <a:r>
                <a:rPr lang="zh-CN" altLang="en-US" sz="2000" dirty="0">
                  <a:solidFill>
                    <a:srgbClr val="000000"/>
                  </a:solidFill>
                  <a:latin typeface="MicrosoftYaHei"/>
                </a:rPr>
                <a:t>。</a:t>
              </a:r>
              <a:r>
                <a:rPr lang="en-US" altLang="zh-CN"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23" name="组合 22"/>
          <p:cNvGrpSpPr/>
          <p:nvPr/>
        </p:nvGrpSpPr>
        <p:grpSpPr>
          <a:xfrm>
            <a:off x="219974" y="2369374"/>
            <a:ext cx="8704052" cy="3159571"/>
            <a:chOff x="219974" y="2044323"/>
            <a:chExt cx="8704052" cy="3159571"/>
          </a:xfrm>
        </p:grpSpPr>
        <p:sp>
          <p:nvSpPr>
            <p:cNvPr id="24" name="矩形: 圆顶角 23"/>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引用返回示例</a:t>
              </a:r>
              <a:endParaRPr lang="zh-CN" altLang="en-US" sz="2400" dirty="0"/>
            </a:p>
          </p:txBody>
        </p:sp>
        <p:sp>
          <p:nvSpPr>
            <p:cNvPr id="25" name="矩形: 圆角 17"/>
            <p:cNvSpPr/>
            <p:nvPr/>
          </p:nvSpPr>
          <p:spPr>
            <a:xfrm>
              <a:off x="219974" y="2448396"/>
              <a:ext cx="8704052" cy="27554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const int </a:t>
              </a:r>
              <a:r>
                <a:rPr lang="en-US" altLang="zh-CN" sz="2000" dirty="0">
                  <a:solidFill>
                    <a:srgbClr val="FF0000"/>
                  </a:solidFill>
                  <a:latin typeface="LMMono8-Regular-Identity-H"/>
                </a:rPr>
                <a:t>&amp;</a:t>
              </a:r>
              <a:r>
                <a:rPr lang="en-US" altLang="zh-CN" sz="2000" dirty="0">
                  <a:solidFill>
                    <a:srgbClr val="000000"/>
                  </a:solidFill>
                  <a:latin typeface="LMMono8-Regular-Identity-H"/>
                </a:rPr>
                <a:t> maximum(</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返回对象</a:t>
              </a:r>
              <a:r>
                <a:rPr lang="en-US" altLang="zh-CN" sz="2000" dirty="0">
                  <a:solidFill>
                    <a:srgbClr val="008000"/>
                  </a:solidFill>
                  <a:latin typeface="LMMono8-Regular-Identity-H"/>
                </a:rPr>
                <a:t>a</a:t>
              </a:r>
              <a:r>
                <a:rPr lang="zh-CN" altLang="en-US" sz="2000" dirty="0">
                  <a:solidFill>
                    <a:srgbClr val="008000"/>
                  </a:solidFill>
                  <a:latin typeface="仿宋" panose="02010609060101010101" pitchFamily="49" charset="-122"/>
                  <a:ea typeface="仿宋" panose="02010609060101010101" pitchFamily="49" charset="-122"/>
                </a:rPr>
                <a:t>或对象</a:t>
              </a:r>
              <a:r>
                <a:rPr lang="en-US" altLang="zh-CN" sz="2000" dirty="0">
                  <a:solidFill>
                    <a:srgbClr val="008000"/>
                  </a:solidFill>
                  <a:latin typeface="LMMono8-Regular-Identity-H"/>
                </a:rPr>
                <a:t>b</a:t>
              </a:r>
              <a:r>
                <a:rPr lang="zh-CN" altLang="en-US" sz="2000" dirty="0">
                  <a:solidFill>
                    <a:srgbClr val="008000"/>
                  </a:solidFill>
                  <a:latin typeface="仿宋" panose="02010609060101010101" pitchFamily="49" charset="-122"/>
                  <a:ea typeface="仿宋" panose="02010609060101010101" pitchFamily="49" charset="-122"/>
                </a:rPr>
                <a:t>的引用</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zh-CN" altLang="en-US" sz="2000" dirty="0">
                  <a:solidFill>
                    <a:srgbClr val="000000"/>
                  </a:solidFill>
                  <a:latin typeface="MicrosoftYaHei"/>
                </a:rPr>
                <a:t>调用 </a:t>
              </a:r>
              <a:r>
                <a:rPr lang="en-US" altLang="zh-CN" sz="2000" dirty="0">
                  <a:solidFill>
                    <a:srgbClr val="000000"/>
                  </a:solidFill>
                  <a:latin typeface="LMSans10-Regular-Identity-H"/>
                </a:rPr>
                <a:t>maximum </a:t>
              </a:r>
              <a:r>
                <a:rPr lang="zh-CN" altLang="en-US" sz="2000" dirty="0">
                  <a:solidFill>
                    <a:srgbClr val="000000"/>
                  </a:solidFill>
                  <a:latin typeface="MicrosoftYaHei"/>
                </a:rPr>
                <a:t>函数</a:t>
              </a:r>
              <a:br>
                <a:rPr lang="zh-CN" altLang="en-US" sz="2800" dirty="0">
                  <a:solidFill>
                    <a:srgbClr val="000000"/>
                  </a:solidFill>
                  <a:latin typeface="MicrosoftYaHei"/>
                </a:rPr>
              </a:br>
              <a:r>
                <a:rPr lang="en-US" altLang="zh-CN" sz="2000" dirty="0">
                  <a:solidFill>
                    <a:srgbClr val="0000FF"/>
                  </a:solidFill>
                  <a:latin typeface="LMMono8-Regular-Identity-H"/>
                </a:rPr>
                <a:t>int </a:t>
              </a:r>
              <a:r>
                <a:rPr lang="en-US" altLang="zh-CN" sz="2000" dirty="0" err="1">
                  <a:solidFill>
                    <a:srgbClr val="000000"/>
                  </a:solidFill>
                  <a:latin typeface="LMMono8-Regular-Identity-H"/>
                </a:rPr>
                <a:t>x,y</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err="1">
                  <a:solidFill>
                    <a:srgbClr val="000000"/>
                  </a:solidFill>
                  <a:latin typeface="LMMono8-Regular-Identity-H"/>
                </a:rPr>
                <a:t>cin</a:t>
              </a:r>
              <a:r>
                <a:rPr lang="en-US" altLang="zh-CN" sz="2000" dirty="0">
                  <a:solidFill>
                    <a:srgbClr val="000000"/>
                  </a:solidFill>
                  <a:latin typeface="LMMono8-Regular-Identity-H"/>
                </a:rPr>
                <a:t> &gt;&gt; x &gt;&gt; y;</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z = </a:t>
              </a:r>
              <a:r>
                <a:rPr lang="en-US" altLang="zh-CN" sz="2000" dirty="0" err="1">
                  <a:solidFill>
                    <a:srgbClr val="000000"/>
                  </a:solidFill>
                  <a:latin typeface="LMMono8-Regular-Identity-H"/>
                </a:rPr>
                <a:t>maxinum</a:t>
              </a:r>
              <a:r>
                <a:rPr lang="en-US" altLang="zh-CN" sz="2000" dirty="0">
                  <a:solidFill>
                    <a:srgbClr val="000000"/>
                  </a:solidFill>
                  <a:latin typeface="LMMono8-Regular-Identity-H"/>
                </a:rPr>
                <a:t>(</a:t>
              </a:r>
              <a:r>
                <a:rPr lang="en-US" altLang="zh-CN" sz="2000" dirty="0" err="1">
                  <a:solidFill>
                    <a:srgbClr val="000000"/>
                  </a:solidFill>
                  <a:latin typeface="LMMono8-Regular-Identity-H"/>
                </a:rPr>
                <a:t>x,y</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3" name="组合 12"/>
          <p:cNvGrpSpPr/>
          <p:nvPr/>
        </p:nvGrpSpPr>
        <p:grpSpPr>
          <a:xfrm>
            <a:off x="219974" y="1101472"/>
            <a:ext cx="8704052" cy="1111959"/>
            <a:chOff x="219974" y="2044323"/>
            <a:chExt cx="8704052" cy="1111959"/>
          </a:xfrm>
        </p:grpSpPr>
        <p:sp>
          <p:nvSpPr>
            <p:cNvPr id="14" name="矩形: 圆顶角 13"/>
            <p:cNvSpPr/>
            <p:nvPr/>
          </p:nvSpPr>
          <p:spPr>
            <a:xfrm>
              <a:off x="219974" y="2044323"/>
              <a:ext cx="8704052" cy="396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引用返回</a:t>
              </a:r>
              <a:endParaRPr lang="zh-CN" altLang="en-US" sz="2400" dirty="0"/>
            </a:p>
          </p:txBody>
        </p:sp>
        <p:sp>
          <p:nvSpPr>
            <p:cNvPr id="15" name="矩形: 圆角 17"/>
            <p:cNvSpPr/>
            <p:nvPr/>
          </p:nvSpPr>
          <p:spPr>
            <a:xfrm>
              <a:off x="219974" y="2448396"/>
              <a:ext cx="8704052" cy="70788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zh-CN" altLang="en-US" sz="2000" dirty="0">
                  <a:solidFill>
                    <a:srgbClr val="000000"/>
                  </a:solidFill>
                  <a:latin typeface="MicrosoftYaHei"/>
                </a:rPr>
                <a:t>返回的对象的一个别名，与</a:t>
              </a:r>
              <a:r>
                <a:rPr lang="zh-CN" altLang="en-US" sz="2000" dirty="0">
                  <a:solidFill>
                    <a:srgbClr val="FF0000"/>
                  </a:solidFill>
                  <a:latin typeface="MicrosoftYaHei"/>
                </a:rPr>
                <a:t>返回对象指向同一个存储空间</a:t>
              </a:r>
              <a:r>
                <a:rPr lang="zh-CN" altLang="en-US" sz="2000" dirty="0">
                  <a:solidFill>
                    <a:srgbClr val="000000"/>
                  </a:solidFill>
                  <a:latin typeface="MicrosoftYaHei"/>
                </a:rPr>
                <a:t>，不会产生临时对象。</a:t>
              </a:r>
              <a:r>
                <a:rPr lang="zh-CN" altLang="en-US" sz="2000" dirty="0"/>
                <a:t>  </a:t>
              </a:r>
              <a:endParaRPr lang="zh-CN" altLang="en-US" sz="2000" dirty="0">
                <a:solidFill>
                  <a:srgbClr val="008000"/>
                </a:solidFill>
                <a:latin typeface="LMMono9-Regular-Identity-H"/>
              </a:endParaRPr>
            </a:p>
          </p:txBody>
        </p:sp>
      </p:grpSp>
      <p:grpSp>
        <p:nvGrpSpPr>
          <p:cNvPr id="16" name="组合 15"/>
          <p:cNvGrpSpPr/>
          <p:nvPr/>
        </p:nvGrpSpPr>
        <p:grpSpPr>
          <a:xfrm>
            <a:off x="265019" y="5584726"/>
            <a:ext cx="8704052" cy="908955"/>
            <a:chOff x="219974" y="2044323"/>
            <a:chExt cx="8704052" cy="908955"/>
          </a:xfrm>
        </p:grpSpPr>
        <p:sp>
          <p:nvSpPr>
            <p:cNvPr id="17" name="矩形: 圆顶角 16"/>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定义 </a:t>
              </a:r>
              <a:r>
                <a:rPr lang="en-US" altLang="zh-CN" sz="2400" dirty="0"/>
                <a:t>x </a:t>
              </a:r>
              <a:r>
                <a:rPr lang="zh-CN" altLang="en-US" sz="2400" dirty="0"/>
                <a:t>或 </a:t>
              </a:r>
              <a:r>
                <a:rPr lang="en-US" altLang="zh-CN" sz="2400" dirty="0"/>
                <a:t>y </a:t>
              </a:r>
              <a:r>
                <a:rPr lang="zh-CN" altLang="en-US" sz="2400" dirty="0"/>
                <a:t>的引用</a:t>
              </a:r>
              <a:endParaRPr lang="zh-CN" altLang="en-US" sz="2400" dirty="0"/>
            </a:p>
          </p:txBody>
        </p:sp>
        <p:sp>
          <p:nvSpPr>
            <p:cNvPr id="18" name="矩形: 圆角 17"/>
            <p:cNvSpPr/>
            <p:nvPr/>
          </p:nvSpPr>
          <p:spPr>
            <a:xfrm>
              <a:off x="219974" y="2448396"/>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fr-FR" altLang="zh-CN" sz="2000" dirty="0">
                  <a:solidFill>
                    <a:srgbClr val="0000FF"/>
                  </a:solidFill>
                  <a:latin typeface="LMMono8-Regular-Identity-H"/>
                </a:rPr>
                <a:t>const int </a:t>
              </a:r>
              <a:r>
                <a:rPr lang="fr-FR" altLang="zh-CN" sz="2000" dirty="0">
                  <a:solidFill>
                    <a:srgbClr val="000000"/>
                  </a:solidFill>
                  <a:latin typeface="LMMono8-Regular-Identity-H"/>
                </a:rPr>
                <a:t>&amp;ref = maximum(x,y);</a:t>
              </a:r>
              <a:r>
                <a:rPr lang="fr-FR" altLang="zh-CN"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270075" cy="584775"/>
          </a:xfrm>
          <a:prstGeom prst="rect">
            <a:avLst/>
          </a:prstGeom>
          <a:noFill/>
        </p:spPr>
        <p:txBody>
          <a:bodyPr wrap="square" rtlCol="0">
            <a:spAutoFit/>
          </a:bodyPr>
          <a:lstStyle/>
          <a:p>
            <a:r>
              <a:rPr lang="en-US" altLang="zh-CN" sz="3200" dirty="0">
                <a:solidFill>
                  <a:schemeClr val="bg1"/>
                </a:solidFill>
              </a:rPr>
              <a:t>5.1 </a:t>
            </a:r>
            <a:r>
              <a:rPr lang="zh-CN" altLang="en-US" sz="3200" dirty="0">
                <a:solidFill>
                  <a:schemeClr val="bg1"/>
                </a:solidFill>
              </a:rPr>
              <a:t>认识函数</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11" name="组合 10"/>
          <p:cNvGrpSpPr/>
          <p:nvPr/>
        </p:nvGrpSpPr>
        <p:grpSpPr>
          <a:xfrm>
            <a:off x="219974" y="2666234"/>
            <a:ext cx="8704052" cy="1995374"/>
            <a:chOff x="219974" y="2044323"/>
            <a:chExt cx="8704052" cy="1995374"/>
          </a:xfrm>
        </p:grpSpPr>
        <p:sp>
          <p:nvSpPr>
            <p:cNvPr id="13" name="矩形: 圆顶角 12"/>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函数</a:t>
              </a:r>
              <a:endParaRPr lang="zh-CN" altLang="en-US" sz="2400" dirty="0"/>
            </a:p>
          </p:txBody>
        </p:sp>
        <p:sp>
          <p:nvSpPr>
            <p:cNvPr id="18" name="矩形: 圆角 17"/>
            <p:cNvSpPr/>
            <p:nvPr/>
          </p:nvSpPr>
          <p:spPr>
            <a:xfrm>
              <a:off x="219974" y="2612832"/>
              <a:ext cx="8704052" cy="14268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具有名字的语句块。</a:t>
              </a:r>
              <a:endParaRPr lang="en-US" altLang="zh-CN" sz="2000" dirty="0">
                <a:solidFill>
                  <a:srgbClr val="000000"/>
                </a:solidFill>
                <a:latin typeface="MicrosoftYaHei"/>
              </a:endParaRPr>
            </a:p>
            <a:p>
              <a:pPr marL="800100" lvl="1" indent="-342900">
                <a:lnSpc>
                  <a:spcPct val="150000"/>
                </a:lnSpc>
                <a:buClr>
                  <a:srgbClr val="0000FF"/>
                </a:buClr>
                <a:buSzPct val="60000"/>
                <a:buFont typeface="Wingdings" panose="05000000000000000000" pitchFamily="2" charset="2"/>
                <a:buChar char="l"/>
              </a:pPr>
              <a:r>
                <a:rPr lang="zh-CN" altLang="en-US" sz="2000" dirty="0">
                  <a:solidFill>
                    <a:srgbClr val="000000"/>
                  </a:solidFill>
                  <a:latin typeface="MicrosoftYaHei"/>
                </a:rPr>
                <a:t>通过调用函数的名字可以执行相应的代码块；</a:t>
              </a:r>
              <a:endParaRPr lang="en-US" altLang="zh-CN" sz="2000" dirty="0">
                <a:solidFill>
                  <a:srgbClr val="000000"/>
                </a:solidFill>
                <a:latin typeface="MicrosoftYaHei"/>
              </a:endParaRPr>
            </a:p>
            <a:p>
              <a:pPr marL="800100" lvl="1" indent="-342900">
                <a:lnSpc>
                  <a:spcPct val="150000"/>
                </a:lnSpc>
                <a:buClr>
                  <a:srgbClr val="0000FF"/>
                </a:buClr>
                <a:buSzPct val="60000"/>
                <a:buFont typeface="Wingdings" panose="05000000000000000000" pitchFamily="2" charset="2"/>
                <a:buChar char="l"/>
              </a:pPr>
              <a:r>
                <a:rPr lang="zh-CN" altLang="en-US" sz="2000" dirty="0">
                  <a:solidFill>
                    <a:srgbClr val="000000"/>
                  </a:solidFill>
                  <a:latin typeface="MicrosoftYaHei"/>
                </a:rPr>
                <a:t>模块化程序设计的基础。</a:t>
              </a:r>
              <a:r>
                <a:rPr lang="zh-CN" altLang="en-US" sz="2000" dirty="0"/>
                <a:t> </a:t>
              </a:r>
              <a:endParaRPr lang="zh-CN" altLang="en-US" sz="2000" dirty="0">
                <a:solidFill>
                  <a:srgbClr val="000000"/>
                </a:solidFill>
                <a:latin typeface="Consolas" panose="020B0609020204030204" pitchFamily="49"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26" name="组合 25"/>
          <p:cNvGrpSpPr/>
          <p:nvPr/>
        </p:nvGrpSpPr>
        <p:grpSpPr>
          <a:xfrm>
            <a:off x="81953" y="2034411"/>
            <a:ext cx="4094632" cy="4199592"/>
            <a:chOff x="219974" y="2044323"/>
            <a:chExt cx="4144057" cy="4199592"/>
          </a:xfrm>
        </p:grpSpPr>
        <p:sp>
          <p:nvSpPr>
            <p:cNvPr id="27" name="矩形: 圆顶角 26"/>
            <p:cNvSpPr/>
            <p:nvPr/>
          </p:nvSpPr>
          <p:spPr>
            <a:xfrm>
              <a:off x="219974" y="2044323"/>
              <a:ext cx="414405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返回一个非 </a:t>
              </a:r>
              <a:r>
                <a:rPr lang="en-US" altLang="zh-CN" sz="2400" dirty="0"/>
                <a:t>const </a:t>
              </a:r>
              <a:r>
                <a:rPr lang="zh-CN" altLang="en-US" sz="2400" dirty="0"/>
                <a:t>左值引用</a:t>
              </a:r>
              <a:endParaRPr lang="zh-CN" altLang="en-US" sz="2400" dirty="0"/>
            </a:p>
          </p:txBody>
        </p:sp>
        <p:sp>
          <p:nvSpPr>
            <p:cNvPr id="28" name="矩形: 圆角 17"/>
            <p:cNvSpPr/>
            <p:nvPr/>
          </p:nvSpPr>
          <p:spPr>
            <a:xfrm>
              <a:off x="219974" y="2584323"/>
              <a:ext cx="4144057" cy="36595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int</a:t>
              </a:r>
              <a:r>
                <a:rPr lang="en-US" altLang="zh-CN" sz="2000" dirty="0">
                  <a:solidFill>
                    <a:srgbClr val="FF0000"/>
                  </a:solidFill>
                  <a:latin typeface="LMMono8-Regular-Identity-H"/>
                </a:rPr>
                <a:t>&amp;</a:t>
              </a:r>
              <a:r>
                <a:rPr lang="en-US" altLang="zh-CN" sz="2000" dirty="0">
                  <a:solidFill>
                    <a:srgbClr val="000000"/>
                  </a:solidFill>
                  <a:latin typeface="LMMono8-Regular-Identity-H"/>
                </a:rPr>
                <a:t> </a:t>
              </a:r>
              <a:r>
                <a:rPr lang="en-US" altLang="zh-CN" sz="2000" dirty="0" err="1">
                  <a:solidFill>
                    <a:srgbClr val="000000"/>
                  </a:solidFill>
                  <a:latin typeface="LMMono8-Regular-Identity-H"/>
                </a:rPr>
                <a:t>setMaximum</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返回对象</a:t>
              </a:r>
              <a:r>
                <a:rPr lang="en-US" altLang="zh-CN" sz="2000" dirty="0">
                  <a:solidFill>
                    <a:srgbClr val="008000"/>
                  </a:solidFill>
                  <a:latin typeface="LMMono8-Regular-Identity-H"/>
                </a:rPr>
                <a:t>a </a:t>
              </a:r>
              <a:r>
                <a:rPr lang="zh-CN" altLang="en-US" sz="2000" dirty="0">
                  <a:solidFill>
                    <a:srgbClr val="008000"/>
                  </a:solidFill>
                  <a:latin typeface="仿宋" panose="02010609060101010101" pitchFamily="49" charset="-122"/>
                  <a:ea typeface="仿宋" panose="02010609060101010101" pitchFamily="49" charset="-122"/>
                </a:rPr>
                <a:t>或对象</a:t>
              </a:r>
              <a:r>
                <a:rPr lang="en-US" altLang="zh-CN" sz="2000" dirty="0">
                  <a:solidFill>
                    <a:srgbClr val="008000"/>
                  </a:solidFill>
                  <a:latin typeface="LMMono8-Regular-Identity-H"/>
                </a:rPr>
                <a:t>b </a:t>
              </a:r>
              <a:r>
                <a:rPr lang="zh-CN" altLang="en-US" sz="2000" dirty="0">
                  <a:solidFill>
                    <a:srgbClr val="008000"/>
                  </a:solidFill>
                  <a:latin typeface="仿宋" panose="02010609060101010101" pitchFamily="49" charset="-122"/>
                  <a:ea typeface="仿宋" panose="02010609060101010101" pitchFamily="49" charset="-122"/>
                </a:rPr>
                <a:t>的引用</a:t>
              </a:r>
              <a:br>
                <a:rPr lang="zh-CN" altLang="en-US" sz="2000" dirty="0">
                  <a:solidFill>
                    <a:srgbClr val="008000"/>
                  </a:solidFill>
                  <a:latin typeface="仿宋" panose="02010609060101010101" pitchFamily="49" charset="-122"/>
                  <a:ea typeface="仿宋" panose="02010609060101010101" pitchFamily="49" charset="-122"/>
                </a:rPr>
              </a:br>
              <a:r>
                <a:rPr lang="zh-CN" altLang="en-US" sz="2000" dirty="0">
                  <a:solidFill>
                    <a:srgbClr val="008000"/>
                  </a:solidFill>
                  <a:latin typeface="仿宋" panose="02010609060101010101" pitchFamily="49" charset="-122"/>
                  <a:ea typeface="仿宋" panose="02010609060101010101" pitchFamily="49" charset="-122"/>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x = 0, y = 1;</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把整数</a:t>
              </a:r>
              <a:r>
                <a:rPr lang="en-US" altLang="zh-CN" sz="2000" dirty="0">
                  <a:solidFill>
                    <a:srgbClr val="008000"/>
                  </a:solidFill>
                  <a:latin typeface="LMMono8-Regular-Identity-H"/>
                </a:rPr>
                <a:t>10</a:t>
              </a:r>
              <a:r>
                <a:rPr lang="zh-CN" altLang="en-US" sz="2000" dirty="0">
                  <a:solidFill>
                    <a:srgbClr val="008000"/>
                  </a:solidFill>
                  <a:latin typeface="仿宋" panose="02010609060101010101" pitchFamily="49" charset="-122"/>
                  <a:ea typeface="仿宋" panose="02010609060101010101" pitchFamily="49" charset="-122"/>
                </a:rPr>
                <a:t>赋值给</a:t>
              </a:r>
              <a:r>
                <a:rPr lang="en-US" altLang="zh-CN" sz="2000" dirty="0">
                  <a:solidFill>
                    <a:srgbClr val="008000"/>
                  </a:solidFill>
                  <a:latin typeface="LMMono8-Regular-Identity-H"/>
                </a:rPr>
                <a:t>x </a:t>
              </a:r>
              <a:r>
                <a:rPr lang="zh-CN" altLang="en-US" sz="2000" dirty="0">
                  <a:solidFill>
                    <a:srgbClr val="008000"/>
                  </a:solidFill>
                  <a:latin typeface="仿宋" panose="02010609060101010101" pitchFamily="49" charset="-122"/>
                  <a:ea typeface="仿宋" panose="02010609060101010101" pitchFamily="49" charset="-122"/>
                </a:rPr>
                <a:t>和</a:t>
              </a:r>
              <a:r>
                <a:rPr lang="en-US" altLang="zh-CN" sz="2000" dirty="0">
                  <a:solidFill>
                    <a:srgbClr val="008000"/>
                  </a:solidFill>
                  <a:latin typeface="LMMono8-Regular-Identity-H"/>
                </a:rPr>
                <a:t>y </a:t>
              </a:r>
              <a:r>
                <a:rPr lang="zh-CN" altLang="en-US" sz="2000" dirty="0">
                  <a:solidFill>
                    <a:srgbClr val="008000"/>
                  </a:solidFill>
                  <a:latin typeface="仿宋" panose="02010609060101010101" pitchFamily="49" charset="-122"/>
                  <a:ea typeface="仿宋" panose="02010609060101010101" pitchFamily="49" charset="-122"/>
                </a:rPr>
                <a:t>中较大者</a:t>
              </a:r>
              <a:br>
                <a:rPr lang="zh-CN" altLang="en-US" sz="2000" dirty="0">
                  <a:solidFill>
                    <a:srgbClr val="008000"/>
                  </a:solidFill>
                  <a:latin typeface="仿宋" panose="02010609060101010101" pitchFamily="49" charset="-122"/>
                  <a:ea typeface="仿宋" panose="02010609060101010101" pitchFamily="49" charset="-122"/>
                </a:rPr>
              </a:br>
              <a:r>
                <a:rPr lang="zh-CN" altLang="en-US" sz="2000" dirty="0">
                  <a:solidFill>
                    <a:srgbClr val="008000"/>
                  </a:solidFill>
                  <a:latin typeface="仿宋" panose="02010609060101010101" pitchFamily="49" charset="-122"/>
                  <a:ea typeface="仿宋" panose="02010609060101010101" pitchFamily="49" charset="-122"/>
                </a:rPr>
                <a:t>   </a:t>
              </a:r>
              <a:r>
                <a:rPr lang="en-US" altLang="zh-CN" sz="2000" dirty="0" err="1">
                  <a:solidFill>
                    <a:srgbClr val="000000"/>
                  </a:solidFill>
                  <a:latin typeface="LMMono8-Regular-Identity-H"/>
                </a:rPr>
                <a:t>setMaximum</a:t>
              </a:r>
              <a:r>
                <a:rPr lang="en-US" altLang="zh-CN" sz="2000" dirty="0">
                  <a:solidFill>
                    <a:srgbClr val="000000"/>
                  </a:solidFill>
                  <a:latin typeface="LMMono8-Regular-Identity-H"/>
                </a:rPr>
                <a:t>(x, y) = 10;</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400" dirty="0">
                <a:solidFill>
                  <a:srgbClr val="008000"/>
                </a:solidFill>
                <a:latin typeface="LMMono9-Regular-Identity-H"/>
              </a:endParaRPr>
            </a:p>
          </p:txBody>
        </p:sp>
      </p:grpSp>
      <p:grpSp>
        <p:nvGrpSpPr>
          <p:cNvPr id="19" name="组合 18"/>
          <p:cNvGrpSpPr/>
          <p:nvPr/>
        </p:nvGrpSpPr>
        <p:grpSpPr>
          <a:xfrm>
            <a:off x="4312509" y="2034411"/>
            <a:ext cx="4749539" cy="3840519"/>
            <a:chOff x="219974" y="2044323"/>
            <a:chExt cx="4226787" cy="3840519"/>
          </a:xfrm>
        </p:grpSpPr>
        <p:sp>
          <p:nvSpPr>
            <p:cNvPr id="20" name="矩形: 圆顶角 19"/>
            <p:cNvSpPr/>
            <p:nvPr/>
          </p:nvSpPr>
          <p:spPr>
            <a:xfrm>
              <a:off x="219974" y="2044323"/>
              <a:ext cx="422678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返回实参对象的地址</a:t>
              </a:r>
              <a:endParaRPr lang="zh-CN" altLang="en-US" sz="2400" dirty="0"/>
            </a:p>
          </p:txBody>
        </p:sp>
        <p:sp>
          <p:nvSpPr>
            <p:cNvPr id="21" name="矩形: 圆角 17"/>
            <p:cNvSpPr/>
            <p:nvPr/>
          </p:nvSpPr>
          <p:spPr>
            <a:xfrm>
              <a:off x="219974" y="2584323"/>
              <a:ext cx="4226787" cy="330051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int</a:t>
              </a:r>
              <a:r>
                <a:rPr lang="en-US" altLang="zh-CN" sz="2000" dirty="0">
                  <a:solidFill>
                    <a:srgbClr val="FF0000"/>
                  </a:solidFill>
                  <a:latin typeface="LMMono8-Regular-Identity-H"/>
                </a:rPr>
                <a:t>*</a:t>
              </a:r>
              <a:r>
                <a:rPr lang="en-US" altLang="zh-CN" sz="2000" dirty="0">
                  <a:solidFill>
                    <a:srgbClr val="000000"/>
                  </a:solidFill>
                  <a:latin typeface="LMMono8-Regular-Identity-H"/>
                </a:rPr>
                <a:t> </a:t>
              </a:r>
              <a:r>
                <a:rPr lang="en-US" altLang="zh-CN" sz="2000" dirty="0" err="1">
                  <a:solidFill>
                    <a:srgbClr val="000000"/>
                  </a:solidFill>
                  <a:latin typeface="LMMono8-Regular-Identity-H"/>
                </a:rPr>
                <a:t>setMaximum</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返回引用</a:t>
              </a:r>
              <a:r>
                <a:rPr lang="en-US" altLang="zh-CN" sz="2000" dirty="0">
                  <a:solidFill>
                    <a:srgbClr val="008000"/>
                  </a:solidFill>
                  <a:latin typeface="LMMono8-Regular-Identity-H"/>
                </a:rPr>
                <a:t>a</a:t>
              </a:r>
              <a:r>
                <a:rPr lang="zh-CN" altLang="en-US" sz="2000" dirty="0">
                  <a:solidFill>
                    <a:srgbClr val="008000"/>
                  </a:solidFill>
                  <a:latin typeface="仿宋" panose="02010609060101010101" pitchFamily="49" charset="-122"/>
                  <a:ea typeface="仿宋" panose="02010609060101010101" pitchFamily="49" charset="-122"/>
                </a:rPr>
                <a:t>或</a:t>
              </a:r>
              <a:r>
                <a:rPr lang="en-US" altLang="zh-CN" sz="2000" dirty="0">
                  <a:solidFill>
                    <a:srgbClr val="008000"/>
                  </a:solidFill>
                  <a:latin typeface="LMMono8-Regular-Identity-H"/>
                </a:rPr>
                <a:t>b</a:t>
              </a:r>
              <a:r>
                <a:rPr lang="zh-CN" altLang="en-US" sz="2000" dirty="0">
                  <a:solidFill>
                    <a:srgbClr val="008000"/>
                  </a:solidFill>
                  <a:latin typeface="仿宋" panose="02010609060101010101" pitchFamily="49" charset="-122"/>
                  <a:ea typeface="仿宋" panose="02010609060101010101" pitchFamily="49" charset="-122"/>
                </a:rPr>
                <a:t>所绑定的实参对象的地址</a:t>
              </a:r>
              <a:br>
                <a:rPr lang="zh-CN" altLang="en-US" sz="2000" dirty="0">
                  <a:solidFill>
                    <a:srgbClr val="008000"/>
                  </a:solidFill>
                  <a:latin typeface="仿宋" panose="02010609060101010101" pitchFamily="49" charset="-122"/>
                  <a:ea typeface="仿宋" panose="02010609060101010101" pitchFamily="49" charset="-122"/>
                </a:rPr>
              </a:br>
              <a:r>
                <a:rPr lang="zh-CN" altLang="en-US" sz="2000" dirty="0">
                  <a:solidFill>
                    <a:srgbClr val="008000"/>
                  </a:solidFill>
                  <a:latin typeface="仿宋" panose="02010609060101010101" pitchFamily="49" charset="-122"/>
                  <a:ea typeface="仿宋" panose="02010609060101010101" pitchFamily="49" charset="-122"/>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t>
              </a:r>
              <a:r>
                <a:rPr lang="en-US" altLang="zh-CN" sz="2000" dirty="0">
                  <a:solidFill>
                    <a:srgbClr val="FF0000"/>
                  </a:solidFill>
                  <a:latin typeface="LMMono8-Regular-Identity-H"/>
                </a:rPr>
                <a:t>&amp;</a:t>
              </a:r>
              <a:r>
                <a:rPr lang="en-US" altLang="zh-CN" sz="2000" dirty="0">
                  <a:solidFill>
                    <a:srgbClr val="000000"/>
                  </a:solidFill>
                  <a:latin typeface="LMMono8-Regular-Identity-H"/>
                </a:rPr>
                <a:t>a : </a:t>
              </a:r>
              <a:r>
                <a:rPr lang="en-US" altLang="zh-CN" sz="2000" dirty="0">
                  <a:solidFill>
                    <a:srgbClr val="FF0000"/>
                  </a:solidFill>
                  <a:latin typeface="LMMono8-Regular-Identity-H"/>
                </a:rPr>
                <a:t>&amp;</a:t>
              </a:r>
              <a:r>
                <a:rPr lang="en-US" altLang="zh-CN" sz="2000" dirty="0">
                  <a:solidFill>
                    <a:srgbClr val="000000"/>
                  </a:solidFill>
                  <a:latin typeface="LMMono8-Regular-Identity-H"/>
                </a:rPr>
                <a:t>b;</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x = 0, y = 1;</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通过返回指针把</a:t>
              </a:r>
              <a:r>
                <a:rPr lang="en-US" altLang="zh-CN" sz="2000" dirty="0">
                  <a:solidFill>
                    <a:srgbClr val="008000"/>
                  </a:solidFill>
                  <a:latin typeface="LMMono8-Regular-Identity-H"/>
                </a:rPr>
                <a:t>10</a:t>
              </a:r>
              <a:r>
                <a:rPr lang="zh-CN" altLang="en-US" sz="2000" dirty="0">
                  <a:solidFill>
                    <a:srgbClr val="008000"/>
                  </a:solidFill>
                  <a:latin typeface="仿宋" panose="02010609060101010101" pitchFamily="49" charset="-122"/>
                  <a:ea typeface="仿宋" panose="02010609060101010101" pitchFamily="49" charset="-122"/>
                </a:rPr>
                <a:t>赋值给</a:t>
              </a:r>
              <a:r>
                <a:rPr lang="en-US" altLang="zh-CN" sz="2000" dirty="0">
                  <a:solidFill>
                    <a:srgbClr val="008000"/>
                  </a:solidFill>
                  <a:latin typeface="LMMono8-Regular-Identity-H"/>
                </a:rPr>
                <a:t>x</a:t>
              </a:r>
              <a:r>
                <a:rPr lang="zh-CN" altLang="en-US" sz="2000" dirty="0">
                  <a:solidFill>
                    <a:srgbClr val="008000"/>
                  </a:solidFill>
                  <a:latin typeface="仿宋" panose="02010609060101010101" pitchFamily="49" charset="-122"/>
                  <a:ea typeface="仿宋" panose="02010609060101010101" pitchFamily="49" charset="-122"/>
                </a:rPr>
                <a:t>和</a:t>
              </a:r>
              <a:r>
                <a:rPr lang="en-US" altLang="zh-CN" sz="2000" dirty="0">
                  <a:solidFill>
                    <a:srgbClr val="008000"/>
                  </a:solidFill>
                  <a:latin typeface="LMMono8-Regular-Identity-H"/>
                </a:rPr>
                <a:t>y</a:t>
              </a:r>
              <a:r>
                <a:rPr lang="zh-CN" altLang="en-US" sz="2000" dirty="0">
                  <a:solidFill>
                    <a:srgbClr val="008000"/>
                  </a:solidFill>
                  <a:latin typeface="仿宋" panose="02010609060101010101" pitchFamily="49" charset="-122"/>
                  <a:ea typeface="仿宋" panose="02010609060101010101" pitchFamily="49" charset="-122"/>
                </a:rPr>
                <a:t>中较大者</a:t>
              </a:r>
              <a:br>
                <a:rPr lang="zh-CN" altLang="en-US" sz="2000" dirty="0">
                  <a:solidFill>
                    <a:srgbClr val="008000"/>
                  </a:solidFill>
                  <a:latin typeface="仿宋" panose="02010609060101010101" pitchFamily="49" charset="-122"/>
                  <a:ea typeface="仿宋" panose="02010609060101010101" pitchFamily="49" charset="-122"/>
                </a:rPr>
              </a:br>
              <a:r>
                <a:rPr lang="zh-CN" altLang="en-US" sz="2000" dirty="0">
                  <a:solidFill>
                    <a:srgbClr val="008000"/>
                  </a:solidFill>
                  <a:latin typeface="仿宋" panose="02010609060101010101" pitchFamily="49" charset="-122"/>
                  <a:ea typeface="仿宋" panose="02010609060101010101" pitchFamily="49" charset="-122"/>
                </a:rPr>
                <a:t>   </a:t>
              </a:r>
              <a:r>
                <a:rPr lang="zh-CN" altLang="en-US" sz="2000" dirty="0">
                  <a:solidFill>
                    <a:srgbClr val="FF0000"/>
                  </a:solidFill>
                  <a:latin typeface="LMMono8-Regular-Identity-H"/>
                </a:rPr>
                <a:t>*</a:t>
              </a:r>
              <a:r>
                <a:rPr lang="en-US" altLang="zh-CN" sz="2000" dirty="0" err="1">
                  <a:solidFill>
                    <a:srgbClr val="000000"/>
                  </a:solidFill>
                  <a:latin typeface="LMMono8-Regular-Identity-H"/>
                </a:rPr>
                <a:t>setMaximum</a:t>
              </a:r>
              <a:r>
                <a:rPr lang="en-US" altLang="zh-CN" sz="2000" dirty="0">
                  <a:solidFill>
                    <a:srgbClr val="000000"/>
                  </a:solidFill>
                  <a:latin typeface="LMMono8-Regular-Identity-H"/>
                </a:rPr>
                <a:t>(x, y) = 10;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en-US" altLang="zh-CN" sz="2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10" name="组合 9"/>
          <p:cNvGrpSpPr/>
          <p:nvPr/>
        </p:nvGrpSpPr>
        <p:grpSpPr>
          <a:xfrm>
            <a:off x="219974" y="1139526"/>
            <a:ext cx="8704052" cy="1996721"/>
            <a:chOff x="219974" y="2044323"/>
            <a:chExt cx="8704052" cy="1996721"/>
          </a:xfrm>
        </p:grpSpPr>
        <p:sp>
          <p:nvSpPr>
            <p:cNvPr id="11" name="矩形: 圆顶角 10"/>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r>
                <a:rPr lang="en-US" altLang="zh-CN" sz="2400" dirty="0"/>
                <a:t>: </a:t>
              </a:r>
              <a:r>
                <a:rPr lang="zh-CN" altLang="en-US" sz="2400" dirty="0"/>
                <a:t>下面程序是否有问题，为什么？如果有问题，该如何修改？</a:t>
              </a:r>
              <a:endParaRPr lang="zh-CN" altLang="en-US" sz="2400" dirty="0"/>
            </a:p>
          </p:txBody>
        </p:sp>
        <p:sp>
          <p:nvSpPr>
            <p:cNvPr id="12" name="矩形: 圆角 17"/>
            <p:cNvSpPr/>
            <p:nvPr/>
          </p:nvSpPr>
          <p:spPr>
            <a:xfrm>
              <a:off x="219974" y="2612833"/>
              <a:ext cx="8704052"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int</a:t>
              </a:r>
              <a:r>
                <a:rPr lang="en-US" altLang="zh-CN" sz="2000" dirty="0">
                  <a:solidFill>
                    <a:srgbClr val="000000"/>
                  </a:solidFill>
                  <a:latin typeface="LMMono8-Regular-Identity-H"/>
                </a:rPr>
                <a:t>&amp; maximum(</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grpSp>
        <p:nvGrpSpPr>
          <p:cNvPr id="13" name="组合 12"/>
          <p:cNvGrpSpPr/>
          <p:nvPr/>
        </p:nvGrpSpPr>
        <p:grpSpPr>
          <a:xfrm>
            <a:off x="260514" y="3302655"/>
            <a:ext cx="8704052" cy="3324008"/>
            <a:chOff x="219974" y="2044323"/>
            <a:chExt cx="8704052" cy="3324008"/>
          </a:xfrm>
        </p:grpSpPr>
        <p:sp>
          <p:nvSpPr>
            <p:cNvPr id="14" name="矩形: 圆顶角 13"/>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回答：</a:t>
              </a:r>
              <a:r>
                <a:rPr lang="zh-CN" altLang="en-US" sz="2400" dirty="0">
                  <a:solidFill>
                    <a:srgbClr val="FFFF00"/>
                  </a:solidFill>
                </a:rPr>
                <a:t>切忌返回局部对象的地址或引用</a:t>
              </a:r>
              <a:endParaRPr lang="zh-CN" altLang="en-US" sz="2400" dirty="0">
                <a:solidFill>
                  <a:srgbClr val="FFFF00"/>
                </a:solidFill>
              </a:endParaRPr>
            </a:p>
          </p:txBody>
        </p:sp>
        <p:sp>
          <p:nvSpPr>
            <p:cNvPr id="15" name="矩形: 圆角 17"/>
            <p:cNvSpPr/>
            <p:nvPr/>
          </p:nvSpPr>
          <p:spPr>
            <a:xfrm>
              <a:off x="219974" y="2612833"/>
              <a:ext cx="8704052" cy="27554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zh-CN" altLang="en-US" sz="2000" dirty="0">
                  <a:solidFill>
                    <a:srgbClr val="000000"/>
                  </a:solidFill>
                  <a:latin typeface="MicrosoftYaHei"/>
                </a:rPr>
                <a:t>形参对象 </a:t>
              </a:r>
              <a:r>
                <a:rPr lang="en-US" altLang="zh-CN" sz="2000" dirty="0">
                  <a:solidFill>
                    <a:srgbClr val="000000"/>
                  </a:solidFill>
                  <a:latin typeface="LMSans10-Regular-Identity-H"/>
                </a:rPr>
                <a:t>a </a:t>
              </a:r>
              <a:r>
                <a:rPr lang="zh-CN" altLang="en-US" sz="2000" dirty="0">
                  <a:solidFill>
                    <a:srgbClr val="000000"/>
                  </a:solidFill>
                  <a:latin typeface="MicrosoftYaHei"/>
                </a:rPr>
                <a:t>和 </a:t>
              </a:r>
              <a:r>
                <a:rPr lang="en-US" altLang="zh-CN" sz="2000" dirty="0">
                  <a:solidFill>
                    <a:srgbClr val="000000"/>
                  </a:solidFill>
                  <a:latin typeface="LMSans10-Regular-Identity-H"/>
                </a:rPr>
                <a:t>b </a:t>
              </a:r>
              <a:r>
                <a:rPr lang="zh-CN" altLang="en-US" sz="2000" dirty="0">
                  <a:solidFill>
                    <a:srgbClr val="000000"/>
                  </a:solidFill>
                  <a:latin typeface="MicrosoftYaHei"/>
                </a:rPr>
                <a:t>都是局部对象， </a:t>
              </a:r>
              <a:r>
                <a:rPr lang="en-US" altLang="zh-CN" sz="2000" dirty="0">
                  <a:solidFill>
                    <a:srgbClr val="000000"/>
                  </a:solidFill>
                  <a:latin typeface="LMSans10-Regular-Identity-H"/>
                </a:rPr>
                <a:t>maximum </a:t>
              </a:r>
              <a:r>
                <a:rPr lang="zh-CN" altLang="en-US" sz="2000" dirty="0">
                  <a:solidFill>
                    <a:srgbClr val="000000"/>
                  </a:solidFill>
                  <a:latin typeface="MicrosoftYaHei"/>
                </a:rPr>
                <a:t>函数终止时将会从内存中消亡，因</a:t>
              </a:r>
              <a:br>
                <a:rPr lang="zh-CN" altLang="en-US" sz="2000" dirty="0">
                  <a:solidFill>
                    <a:srgbClr val="000000"/>
                  </a:solidFill>
                  <a:latin typeface="MicrosoftYaHei"/>
                </a:rPr>
              </a:br>
              <a:r>
                <a:rPr lang="zh-CN" altLang="en-US" sz="2000" dirty="0">
                  <a:solidFill>
                    <a:srgbClr val="000000"/>
                  </a:solidFill>
                  <a:latin typeface="MicrosoftYaHei"/>
                </a:rPr>
                <a:t>此返回一个已经不存在的对象的引用是无效的引用。</a:t>
              </a:r>
              <a:br>
                <a:rPr lang="zh-CN" altLang="en-US" sz="2800" dirty="0">
                  <a:solidFill>
                    <a:srgbClr val="000000"/>
                  </a:solidFill>
                  <a:latin typeface="MicrosoftYaHei"/>
                </a:rPr>
              </a:br>
              <a:r>
                <a:rPr lang="en-US" altLang="zh-CN" sz="2000" dirty="0">
                  <a:solidFill>
                    <a:srgbClr val="0000FF"/>
                  </a:solidFill>
                  <a:latin typeface="LMMono8-Regular-Identity-H"/>
                </a:rPr>
                <a:t>int</a:t>
              </a:r>
              <a:r>
                <a:rPr lang="en-US" altLang="zh-CN" sz="2000" dirty="0">
                  <a:solidFill>
                    <a:srgbClr val="000000"/>
                  </a:solidFill>
                  <a:latin typeface="LMMono8-Regular-Identity-H"/>
                </a:rPr>
                <a:t>&amp; maximum(</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static int </a:t>
              </a:r>
              <a:r>
                <a:rPr lang="en-US" altLang="zh-CN" sz="2000" dirty="0">
                  <a:solidFill>
                    <a:srgbClr val="000000"/>
                  </a:solidFill>
                  <a:latin typeface="LMMono8-Regular-Identity-H"/>
                </a:rPr>
                <a:t>c;</a:t>
              </a:r>
              <a:br>
                <a:rPr lang="en-US" altLang="zh-CN" sz="2000" dirty="0">
                  <a:solidFill>
                    <a:srgbClr val="000000"/>
                  </a:solidFill>
                  <a:latin typeface="LMMono8-Regular-Identity-H"/>
                </a:rPr>
              </a:br>
              <a:r>
                <a:rPr lang="en-US" altLang="zh-CN" sz="2000" dirty="0">
                  <a:solidFill>
                    <a:srgbClr val="000000"/>
                  </a:solidFill>
                  <a:latin typeface="LMMono8-Regular-Identity-H"/>
                </a:rPr>
                <a:t>      c = 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c;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正确：返回静态局部对象</a:t>
              </a:r>
              <a:r>
                <a:rPr lang="en-US" altLang="zh-CN" sz="2000" dirty="0">
                  <a:solidFill>
                    <a:srgbClr val="008000"/>
                  </a:solidFill>
                  <a:latin typeface="LMMono8-Regular-Identity-H"/>
                </a:rPr>
                <a:t>c</a:t>
              </a:r>
              <a:r>
                <a:rPr lang="zh-CN" altLang="en-US" sz="2000" dirty="0">
                  <a:solidFill>
                    <a:srgbClr val="008000"/>
                  </a:solidFill>
                  <a:latin typeface="仿宋" panose="02010609060101010101" pitchFamily="49" charset="-122"/>
                  <a:ea typeface="仿宋" panose="02010609060101010101" pitchFamily="49" charset="-122"/>
                </a:rPr>
                <a:t>的引用</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00"/>
                  </a:solidFill>
                  <a:latin typeface="LMMono8-Regular-Identity-H"/>
                </a:rPr>
                <a:t>}</a:t>
              </a:r>
              <a:r>
                <a:rPr lang="zh-CN" altLang="en-US" sz="2000" dirty="0"/>
                <a:t> </a:t>
              </a:r>
              <a:endParaRPr lang="en-US" sz="2000" dirty="0">
                <a:solidFill>
                  <a:srgbClr val="000000"/>
                </a:solidFill>
                <a:latin typeface="Consolas" panose="020B0609020204030204" pitchFamily="49" charset="0"/>
              </a:endParaRPr>
            </a:p>
          </p:txBody>
        </p:sp>
      </p:grpSp>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13" name="组合 12"/>
          <p:cNvGrpSpPr/>
          <p:nvPr/>
        </p:nvGrpSpPr>
        <p:grpSpPr>
          <a:xfrm>
            <a:off x="0" y="2111231"/>
            <a:ext cx="9144000" cy="3790157"/>
            <a:chOff x="219974" y="2044323"/>
            <a:chExt cx="8704052" cy="3790157"/>
          </a:xfrm>
        </p:grpSpPr>
        <p:sp>
          <p:nvSpPr>
            <p:cNvPr id="14" name="矩形: 圆顶角 13"/>
            <p:cNvSpPr/>
            <p:nvPr/>
          </p:nvSpPr>
          <p:spPr>
            <a:xfrm>
              <a:off x="219974" y="2044323"/>
              <a:ext cx="8704052"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值返回方法比较</a:t>
              </a:r>
              <a:endParaRPr lang="zh-CN" altLang="en-US" sz="2400" dirty="0"/>
            </a:p>
          </p:txBody>
        </p:sp>
        <p:sp>
          <p:nvSpPr>
            <p:cNvPr id="15" name="矩形: 圆角 17"/>
            <p:cNvSpPr/>
            <p:nvPr/>
          </p:nvSpPr>
          <p:spPr>
            <a:xfrm>
              <a:off x="219974" y="2559609"/>
              <a:ext cx="8704052" cy="32748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值返回方式可以返回局部对象的值，但需要借助于一个额外的临时对象完</a:t>
              </a:r>
              <a:br>
                <a:rPr lang="zh-CN" altLang="en-US" sz="2000" dirty="0">
                  <a:solidFill>
                    <a:srgbClr val="000000"/>
                  </a:solidFill>
                  <a:latin typeface="MicrosoftYaHei"/>
                </a:rPr>
              </a:br>
              <a:r>
                <a:rPr lang="zh-CN" altLang="en-US" sz="2000" dirty="0">
                  <a:solidFill>
                    <a:srgbClr val="000000"/>
                  </a:solidFill>
                  <a:latin typeface="MicrosoftYaHei"/>
                </a:rPr>
                <a:t>成值的返回；</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引用和指针返回不需要借助于临时对象，但不能返回局部对象的引用或地址；</a:t>
              </a:r>
              <a:br>
                <a:rPr lang="zh-CN" altLang="en-US" sz="2000" dirty="0">
                  <a:solidFill>
                    <a:srgbClr val="000000"/>
                  </a:solidFill>
                  <a:latin typeface="MicrosoftYaHei"/>
                </a:rPr>
              </a:b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指针返回还经常用于返回一个具有动态存储周期的对象的地址。</a:t>
              </a:r>
              <a:endParaRPr lang="en-US" altLang="zh-CN" sz="2000" dirty="0">
                <a:solidFill>
                  <a:srgbClr val="000000"/>
                </a:solidFill>
                <a:latin typeface="MicrosoftYaHei"/>
              </a:endParaRPr>
            </a:p>
            <a:p>
              <a:pPr>
                <a:lnSpc>
                  <a:spcPct val="150000"/>
                </a:lnSpc>
              </a:pPr>
              <a:endParaRPr lang="en-US" altLang="zh-CN" sz="2000" dirty="0">
                <a:solidFill>
                  <a:srgbClr val="000000"/>
                </a:solidFill>
                <a:latin typeface="MicrosoftYaHei"/>
              </a:endParaRPr>
            </a:p>
            <a:p>
              <a:pPr>
                <a:lnSpc>
                  <a:spcPct val="150000"/>
                </a:lnSpc>
              </a:pPr>
              <a:r>
                <a:rPr lang="en-US" altLang="zh-CN" sz="2000" dirty="0">
                  <a:solidFill>
                    <a:srgbClr val="000000"/>
                  </a:solidFill>
                  <a:latin typeface="MicrosoftYaHei"/>
                </a:rPr>
                <a:t>       </a:t>
              </a:r>
              <a:r>
                <a:rPr lang="zh-CN" altLang="en-US" sz="2000" dirty="0">
                  <a:solidFill>
                    <a:srgbClr val="000000"/>
                  </a:solidFill>
                  <a:latin typeface="MicrosoftYaHei"/>
                </a:rPr>
                <a:t>根据实际需要并结合安全性和效率来进行选择</a:t>
              </a:r>
              <a:r>
                <a:rPr lang="zh-CN" altLang="en-US" sz="2000" dirty="0"/>
                <a:t> </a:t>
              </a:r>
              <a:endParaRPr lang="zh-CN" altLang="en-US" sz="2000" dirty="0">
                <a:solidFill>
                  <a:srgbClr val="008000"/>
                </a:solidFill>
                <a:latin typeface="LMMono9-Regular-Identity-H"/>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函数重载</a:t>
            </a:r>
            <a:endParaRPr lang="zh-CN" altLang="en-US" sz="3200" dirty="0">
              <a:solidFill>
                <a:schemeClr val="bg1"/>
              </a:solidFill>
            </a:endParaRPr>
          </a:p>
        </p:txBody>
      </p:sp>
      <p:grpSp>
        <p:nvGrpSpPr>
          <p:cNvPr id="13" name="组合 12"/>
          <p:cNvGrpSpPr/>
          <p:nvPr/>
        </p:nvGrpSpPr>
        <p:grpSpPr>
          <a:xfrm>
            <a:off x="81952" y="977626"/>
            <a:ext cx="8864337" cy="1481833"/>
            <a:chOff x="219974" y="2044323"/>
            <a:chExt cx="7811918" cy="1481833"/>
          </a:xfrm>
        </p:grpSpPr>
        <p:sp>
          <p:nvSpPr>
            <p:cNvPr id="14" name="矩形: 圆顶角 13"/>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重载</a:t>
              </a:r>
              <a:endParaRPr lang="zh-CN" altLang="en-US" sz="2400" dirty="0"/>
            </a:p>
          </p:txBody>
        </p:sp>
        <p:sp>
          <p:nvSpPr>
            <p:cNvPr id="15" name="矩形: 圆角 17"/>
            <p:cNvSpPr/>
            <p:nvPr/>
          </p:nvSpPr>
          <p:spPr>
            <a:xfrm>
              <a:off x="219974" y="2559609"/>
              <a:ext cx="7811918"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把同一作用域下具有相同名字但不同形参列表的一组函数称为重载</a:t>
              </a:r>
              <a:r>
                <a:rPr lang="en-US" altLang="zh-CN" sz="2000" dirty="0">
                  <a:solidFill>
                    <a:srgbClr val="000000"/>
                  </a:solidFill>
                  <a:latin typeface="MicrosoftYaHei"/>
                </a:rPr>
                <a:t>(</a:t>
              </a:r>
              <a:r>
                <a:rPr lang="en-US" altLang="zh-CN" sz="2000" dirty="0">
                  <a:solidFill>
                    <a:srgbClr val="000000"/>
                  </a:solidFill>
                  <a:latin typeface="LMSans10-Regular-Identity-H"/>
                </a:rPr>
                <a:t>overloaded</a:t>
              </a:r>
              <a:r>
                <a:rPr lang="en-US" altLang="zh-CN" sz="2000" dirty="0">
                  <a:solidFill>
                    <a:srgbClr val="000000"/>
                  </a:solidFill>
                  <a:latin typeface="MicrosoftYaHei"/>
                </a:rPr>
                <a:t>)</a:t>
              </a:r>
              <a:r>
                <a:rPr lang="zh-CN" altLang="en-US" sz="2000" dirty="0">
                  <a:solidFill>
                    <a:srgbClr val="000000"/>
                  </a:solidFill>
                  <a:latin typeface="MicrosoftYaHei"/>
                </a:rPr>
                <a:t>函数，这些函数执行相似的操作。</a:t>
              </a:r>
              <a:r>
                <a:rPr lang="zh-CN" altLang="en-US" sz="2000" dirty="0"/>
                <a:t> </a:t>
              </a:r>
              <a:endParaRPr lang="zh-CN" altLang="en-US" sz="2000" dirty="0">
                <a:solidFill>
                  <a:srgbClr val="008000"/>
                </a:solidFill>
                <a:latin typeface="LMMono9-Regular-Identity-H"/>
              </a:endParaRPr>
            </a:p>
          </p:txBody>
        </p:sp>
      </p:grpSp>
      <p:grpSp>
        <p:nvGrpSpPr>
          <p:cNvPr id="7" name="组合 6"/>
          <p:cNvGrpSpPr/>
          <p:nvPr/>
        </p:nvGrpSpPr>
        <p:grpSpPr>
          <a:xfrm>
            <a:off x="81952" y="2622897"/>
            <a:ext cx="4922534" cy="4017875"/>
            <a:chOff x="-90766" y="2044323"/>
            <a:chExt cx="4490048" cy="4017875"/>
          </a:xfrm>
        </p:grpSpPr>
        <p:sp>
          <p:nvSpPr>
            <p:cNvPr id="8" name="矩形: 圆顶角 7"/>
            <p:cNvSpPr/>
            <p:nvPr/>
          </p:nvSpPr>
          <p:spPr>
            <a:xfrm>
              <a:off x="-90766" y="2044323"/>
              <a:ext cx="449004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endParaRPr lang="zh-CN" altLang="en-US" sz="2400" dirty="0"/>
            </a:p>
          </p:txBody>
        </p:sp>
        <p:sp>
          <p:nvSpPr>
            <p:cNvPr id="9" name="矩形: 圆角 17"/>
            <p:cNvSpPr/>
            <p:nvPr/>
          </p:nvSpPr>
          <p:spPr>
            <a:xfrm>
              <a:off x="-90765" y="2584323"/>
              <a:ext cx="4490047" cy="347787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sz="2000" dirty="0">
                  <a:solidFill>
                    <a:srgbClr val="0000FF"/>
                  </a:solidFill>
                  <a:latin typeface="LMMono8-Regular-Identity-H"/>
                </a:rPr>
                <a:t>const int</a:t>
              </a:r>
              <a:r>
                <a:rPr lang="en-US" altLang="zh-CN" sz="2000" dirty="0">
                  <a:solidFill>
                    <a:srgbClr val="000000"/>
                  </a:solidFill>
                  <a:latin typeface="LMMono8-Regular-Identity-H"/>
                </a:rPr>
                <a:t>&amp; getMax(</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t>
              </a:r>
              <a:r>
                <a:rPr lang="en-US" altLang="zh-CN" sz="2000" dirty="0" err="1">
                  <a:solidFill>
                    <a:srgbClr val="000000"/>
                  </a:solidFill>
                  <a:latin typeface="LMMono8-Regular-Identity-H"/>
                </a:rPr>
                <a:t>a,</a:t>
              </a:r>
              <a:r>
                <a:rPr lang="en-US" altLang="zh-CN" sz="2000" dirty="0" err="1">
                  <a:solidFill>
                    <a:srgbClr val="0000FF"/>
                  </a:solidFill>
                  <a:latin typeface="LMMono8-Regular-Identity-H"/>
                </a:rPr>
                <a:t>const</a:t>
              </a:r>
              <a:r>
                <a:rPr lang="en-US" altLang="zh-CN" sz="2000" dirty="0">
                  <a:solidFill>
                    <a:srgbClr val="0000FF"/>
                  </a:solidFill>
                  <a:latin typeface="LMMono8-Regular-Identity-H"/>
                </a:rPr>
                <a:t> 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const int</a:t>
              </a:r>
              <a:r>
                <a:rPr lang="en-US" altLang="zh-CN" sz="2000" dirty="0">
                  <a:solidFill>
                    <a:srgbClr val="000000"/>
                  </a:solidFill>
                  <a:latin typeface="LMMono8-Regular-Identity-H"/>
                </a:rPr>
                <a:t>&amp; getMax(</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&amp;b,                      </a:t>
              </a:r>
              <a:endParaRPr lang="en-US" altLang="zh-CN" sz="2000" dirty="0">
                <a:solidFill>
                  <a:srgbClr val="000000"/>
                </a:solidFill>
                <a:latin typeface="LMMono8-Regular-Identity-H"/>
              </a:endParaRPr>
            </a:p>
            <a:p>
              <a:r>
                <a:rPr lang="en-US" altLang="zh-CN" sz="2000" dirty="0">
                  <a:solidFill>
                    <a:srgbClr val="000000"/>
                  </a:solidFill>
                  <a:latin typeface="LMMono8-Regular-Identity-H"/>
                </a:rPr>
                <a:t>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&amp;c)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&gt; c ? a : c) : (b &gt; c ? b : c);</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a:t>
              </a:r>
              <a:r>
                <a:rPr lang="en-US" altLang="zh-CN" sz="2000" dirty="0">
                  <a:solidFill>
                    <a:srgbClr val="000000"/>
                  </a:solidFill>
                  <a:latin typeface="LMMono8-Regular-Identity-H"/>
                </a:rPr>
                <a:t>&amp; getMax(</a:t>
              </a: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&amp;a</a:t>
              </a:r>
              <a:r>
                <a:rPr lang="zh-CN" altLang="en-US"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en-US" altLang="zh-CN" sz="2000" dirty="0"/>
            </a:p>
          </p:txBody>
        </p:sp>
      </p:grpSp>
      <p:grpSp>
        <p:nvGrpSpPr>
          <p:cNvPr id="10" name="组合 9"/>
          <p:cNvGrpSpPr/>
          <p:nvPr/>
        </p:nvGrpSpPr>
        <p:grpSpPr>
          <a:xfrm>
            <a:off x="5115695" y="2622897"/>
            <a:ext cx="3830595" cy="3815805"/>
            <a:chOff x="122621" y="2044323"/>
            <a:chExt cx="3830595" cy="3815805"/>
          </a:xfrm>
        </p:grpSpPr>
        <p:sp>
          <p:nvSpPr>
            <p:cNvPr id="11" name="矩形: 圆顶角 10"/>
            <p:cNvSpPr/>
            <p:nvPr/>
          </p:nvSpPr>
          <p:spPr>
            <a:xfrm>
              <a:off x="122622" y="2044323"/>
              <a:ext cx="3830594"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最佳匹配的原则</a:t>
              </a:r>
              <a:endParaRPr lang="zh-CN" altLang="en-US" sz="2400" dirty="0"/>
            </a:p>
          </p:txBody>
        </p:sp>
        <p:sp>
          <p:nvSpPr>
            <p:cNvPr id="12" name="矩形: 圆角 17"/>
            <p:cNvSpPr/>
            <p:nvPr/>
          </p:nvSpPr>
          <p:spPr>
            <a:xfrm>
              <a:off x="122621" y="2559609"/>
              <a:ext cx="3830594" cy="330051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如果有</a:t>
              </a:r>
              <a:r>
                <a:rPr lang="zh-CN" altLang="en-US" sz="2000" dirty="0">
                  <a:solidFill>
                    <a:srgbClr val="FF0000"/>
                  </a:solidFill>
                  <a:latin typeface="MicrosoftYaHei"/>
                </a:rPr>
                <a:t>精确匹配</a:t>
              </a:r>
              <a:r>
                <a:rPr lang="zh-CN" altLang="en-US" sz="2000" dirty="0">
                  <a:solidFill>
                    <a:srgbClr val="000000"/>
                  </a:solidFill>
                  <a:latin typeface="MicrosoftYaHei"/>
                </a:rPr>
                <a:t>的函数，则调用此函数；否则选择</a:t>
              </a:r>
              <a:r>
                <a:rPr lang="zh-CN" altLang="en-US" sz="2000" dirty="0">
                  <a:solidFill>
                    <a:srgbClr val="FF0000"/>
                  </a:solidFill>
                  <a:latin typeface="MicrosoftYaHei"/>
                </a:rPr>
                <a:t>实参与形参类型最接近</a:t>
              </a:r>
              <a:r>
                <a:rPr lang="zh-CN" altLang="en-US" sz="2000" dirty="0">
                  <a:solidFill>
                    <a:srgbClr val="000000"/>
                  </a:solidFill>
                  <a:latin typeface="MicrosoftYaHei"/>
                </a:rPr>
                <a:t>的转换函数；</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如果有一个以上无法区分的匹配，则会出现二义性调用</a:t>
              </a:r>
              <a:br>
                <a:rPr lang="zh-CN" altLang="en-US" sz="2000" dirty="0">
                  <a:solidFill>
                    <a:srgbClr val="000000"/>
                  </a:solidFill>
                  <a:latin typeface="MicrosoftYaHei"/>
                </a:rPr>
              </a:br>
              <a:r>
                <a:rPr lang="zh-CN" altLang="en-US" sz="2000" dirty="0">
                  <a:solidFill>
                    <a:srgbClr val="000000"/>
                  </a:solidFill>
                  <a:latin typeface="MicrosoftYaHei"/>
                </a:rPr>
                <a:t>（</a:t>
              </a:r>
              <a:r>
                <a:rPr lang="en-US" altLang="zh-CN" sz="2000" dirty="0">
                  <a:solidFill>
                    <a:srgbClr val="000000"/>
                  </a:solidFill>
                  <a:latin typeface="LMSans10-Regular-Identity-H"/>
                </a:rPr>
                <a:t>ambiguous call</a:t>
              </a:r>
              <a:r>
                <a:rPr lang="zh-CN" altLang="en-US" sz="2000" dirty="0">
                  <a:solidFill>
                    <a:srgbClr val="000000"/>
                  </a:solidFill>
                  <a:latin typeface="MicrosoftYaHei"/>
                </a:rPr>
                <a:t>）错误；</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如果找不到任何一个与实参相匹配的函数，则会出现无匹配错误。</a:t>
              </a:r>
              <a:r>
                <a:rPr lang="zh-CN" altLang="en-US"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5.5.1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函数重载</a:t>
            </a:r>
            <a:endParaRPr lang="zh-CN" altLang="en-US" sz="3200" dirty="0">
              <a:solidFill>
                <a:schemeClr val="bg1"/>
              </a:solidFill>
            </a:endParaRPr>
          </a:p>
        </p:txBody>
      </p:sp>
      <p:grpSp>
        <p:nvGrpSpPr>
          <p:cNvPr id="7" name="组合 6"/>
          <p:cNvGrpSpPr/>
          <p:nvPr/>
        </p:nvGrpSpPr>
        <p:grpSpPr>
          <a:xfrm>
            <a:off x="219974" y="1135165"/>
            <a:ext cx="8704051" cy="3402322"/>
            <a:chOff x="-90766" y="2044323"/>
            <a:chExt cx="4490048" cy="3402322"/>
          </a:xfrm>
        </p:grpSpPr>
        <p:sp>
          <p:nvSpPr>
            <p:cNvPr id="8" name="矩形: 圆顶角 7"/>
            <p:cNvSpPr/>
            <p:nvPr/>
          </p:nvSpPr>
          <p:spPr>
            <a:xfrm>
              <a:off x="-90766" y="2044323"/>
              <a:ext cx="449004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endParaRPr lang="zh-CN" altLang="en-US" sz="2400" dirty="0"/>
            </a:p>
          </p:txBody>
        </p:sp>
        <p:sp>
          <p:nvSpPr>
            <p:cNvPr id="9" name="矩形: 圆角 17"/>
            <p:cNvSpPr/>
            <p:nvPr/>
          </p:nvSpPr>
          <p:spPr>
            <a:xfrm>
              <a:off x="-90765" y="2584323"/>
              <a:ext cx="4490047" cy="286232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sz="2000" dirty="0">
                  <a:solidFill>
                    <a:srgbClr val="0000FF"/>
                  </a:solidFill>
                  <a:latin typeface="LMMono8-Regular-Identity-H"/>
                </a:rPr>
                <a:t>const int</a:t>
              </a:r>
              <a:r>
                <a:rPr lang="en-US" altLang="zh-CN" sz="2000" dirty="0">
                  <a:solidFill>
                    <a:srgbClr val="000000"/>
                  </a:solidFill>
                  <a:latin typeface="LMMono8-Regular-Identity-H"/>
                </a:rPr>
                <a:t>&amp; getMax(</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const int</a:t>
              </a:r>
              <a:r>
                <a:rPr lang="en-US" altLang="zh-CN" sz="2000" dirty="0">
                  <a:solidFill>
                    <a:srgbClr val="000000"/>
                  </a:solidFill>
                  <a:latin typeface="LMMono8-Regular-Identity-H"/>
                </a:rPr>
                <a:t>&amp; getMax(</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&amp;b,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&amp;c)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&gt; c ? a : c) : (b &gt; c ? b : c);</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a:t>
              </a:r>
              <a:r>
                <a:rPr lang="en-US" altLang="zh-CN" sz="2000" dirty="0">
                  <a:solidFill>
                    <a:srgbClr val="000000"/>
                  </a:solidFill>
                  <a:latin typeface="LMMono8-Regular-Identity-H"/>
                </a:rPr>
                <a:t>&amp; getMax(</a:t>
              </a: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400" dirty="0">
                <a:solidFill>
                  <a:srgbClr val="008000"/>
                </a:solidFill>
                <a:latin typeface="LMMono9-Regular-Identity-H"/>
              </a:endParaRPr>
            </a:p>
          </p:txBody>
        </p:sp>
      </p:grpSp>
      <p:grpSp>
        <p:nvGrpSpPr>
          <p:cNvPr id="16" name="组合 15"/>
          <p:cNvGrpSpPr/>
          <p:nvPr/>
        </p:nvGrpSpPr>
        <p:grpSpPr>
          <a:xfrm>
            <a:off x="219971" y="4693079"/>
            <a:ext cx="8704052" cy="1535057"/>
            <a:chOff x="219974" y="2044323"/>
            <a:chExt cx="8704052" cy="1535057"/>
          </a:xfrm>
        </p:grpSpPr>
        <p:sp>
          <p:nvSpPr>
            <p:cNvPr id="17" name="矩形: 圆顶角 16"/>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r>
                <a:rPr lang="en-US" altLang="zh-CN" sz="2400" dirty="0"/>
                <a:t>: </a:t>
              </a:r>
              <a:r>
                <a:rPr lang="zh-CN" altLang="en-US" sz="2400" dirty="0"/>
                <a:t>以下函数调用第几个重载函数？</a:t>
              </a:r>
              <a:endParaRPr lang="zh-CN" altLang="en-US" sz="2400" dirty="0"/>
            </a:p>
          </p:txBody>
        </p:sp>
        <p:sp>
          <p:nvSpPr>
            <p:cNvPr id="18" name="矩形: 圆角 17"/>
            <p:cNvSpPr/>
            <p:nvPr/>
          </p:nvSpPr>
          <p:spPr>
            <a:xfrm>
              <a:off x="219974" y="261283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00"/>
                  </a:solidFill>
                  <a:latin typeface="LMMono8-Regular-Identity-H"/>
                </a:rPr>
                <a:t>getMax(7, 8);</a:t>
              </a:r>
              <a:br>
                <a:rPr lang="en-US" altLang="zh-CN" sz="2000" dirty="0">
                  <a:solidFill>
                    <a:srgbClr val="000000"/>
                  </a:solidFill>
                  <a:latin typeface="LMMono8-Regular-Identity-H"/>
                </a:rPr>
              </a:br>
              <a:r>
                <a:rPr lang="en-US" altLang="zh-CN" sz="2000" dirty="0">
                  <a:solidFill>
                    <a:srgbClr val="000000"/>
                  </a:solidFill>
                  <a:latin typeface="LMMono8-Regular-Identity-H"/>
                </a:rPr>
                <a:t>getMax(</a:t>
              </a:r>
              <a:r>
                <a:rPr lang="en-US" altLang="zh-CN" sz="2000" dirty="0">
                  <a:solidFill>
                    <a:srgbClr val="BF8040"/>
                  </a:solidFill>
                  <a:latin typeface="LMMono8-Regular-Identity-H"/>
                </a:rPr>
                <a:t>"C++"</a:t>
              </a:r>
              <a:r>
                <a:rPr lang="en-US" altLang="zh-CN" sz="2000" dirty="0">
                  <a:solidFill>
                    <a:srgbClr val="000000"/>
                  </a:solidFill>
                  <a:latin typeface="LMMono8-Regular-Identity-H"/>
                </a:rPr>
                <a:t>, </a:t>
              </a:r>
              <a:r>
                <a:rPr lang="en-US" altLang="zh-CN" sz="2000" dirty="0">
                  <a:solidFill>
                    <a:srgbClr val="BF8040"/>
                  </a:solidFill>
                  <a:latin typeface="LMMono8-Regular-Identity-H"/>
                </a:rPr>
                <a:t>"Programming"</a:t>
              </a: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5.5.2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默认参数</a:t>
            </a:r>
            <a:endParaRPr lang="zh-CN" altLang="en-US" sz="3200" dirty="0">
              <a:solidFill>
                <a:schemeClr val="bg1"/>
              </a:solidFill>
            </a:endParaRPr>
          </a:p>
        </p:txBody>
      </p:sp>
      <p:grpSp>
        <p:nvGrpSpPr>
          <p:cNvPr id="7" name="组合 6"/>
          <p:cNvGrpSpPr/>
          <p:nvPr/>
        </p:nvGrpSpPr>
        <p:grpSpPr>
          <a:xfrm>
            <a:off x="335304" y="2888987"/>
            <a:ext cx="3833043" cy="940110"/>
            <a:chOff x="-90765" y="2044323"/>
            <a:chExt cx="1977303" cy="940110"/>
          </a:xfrm>
        </p:grpSpPr>
        <p:sp>
          <p:nvSpPr>
            <p:cNvPr id="8" name="矩形: 圆顶角 7"/>
            <p:cNvSpPr/>
            <p:nvPr/>
          </p:nvSpPr>
          <p:spPr>
            <a:xfrm>
              <a:off x="-90765" y="2044323"/>
              <a:ext cx="197730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endParaRPr lang="zh-CN" altLang="en-US" sz="2400" dirty="0"/>
            </a:p>
          </p:txBody>
        </p:sp>
        <p:sp>
          <p:nvSpPr>
            <p:cNvPr id="9" name="矩形: 圆角 17"/>
            <p:cNvSpPr/>
            <p:nvPr/>
          </p:nvSpPr>
          <p:spPr>
            <a:xfrm>
              <a:off x="-90763" y="2584323"/>
              <a:ext cx="1977301" cy="4001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sz="2000" dirty="0">
                  <a:solidFill>
                    <a:srgbClr val="0000FF"/>
                  </a:solidFill>
                  <a:latin typeface="LMMono8-Regular-Identity-H"/>
                </a:rPr>
                <a:t>void </a:t>
              </a:r>
              <a:r>
                <a:rPr lang="en-US" altLang="zh-CN" sz="2000" dirty="0">
                  <a:solidFill>
                    <a:srgbClr val="000000"/>
                  </a:solidFill>
                  <a:latin typeface="LMMono8-Regular-Identity-H"/>
                </a:rPr>
                <a:t>turnoff(</a:t>
              </a:r>
              <a:r>
                <a:rPr lang="en-US" altLang="zh-CN" sz="2000" dirty="0">
                  <a:solidFill>
                    <a:srgbClr val="0000FF"/>
                  </a:solidFill>
                  <a:latin typeface="LMMono8-Regular-Identity-H"/>
                </a:rPr>
                <a:t>int </a:t>
              </a:r>
              <a:r>
                <a:rPr lang="en-US" altLang="zh-CN" sz="2000" dirty="0">
                  <a:solidFill>
                    <a:srgbClr val="000000"/>
                  </a:solidFill>
                  <a:latin typeface="LMMono8-Regular-Identity-H"/>
                </a:rPr>
                <a:t>time = 21);</a:t>
              </a:r>
              <a:r>
                <a:rPr lang="en-US" altLang="zh-CN" sz="2000" dirty="0"/>
                <a:t> </a:t>
              </a:r>
              <a:endParaRPr lang="zh-CN" altLang="en-US" sz="2400" dirty="0">
                <a:solidFill>
                  <a:srgbClr val="008000"/>
                </a:solidFill>
                <a:latin typeface="LMMono9-Regular-Identity-H"/>
              </a:endParaRPr>
            </a:p>
          </p:txBody>
        </p:sp>
      </p:grpSp>
      <p:grpSp>
        <p:nvGrpSpPr>
          <p:cNvPr id="11" name="组合 10"/>
          <p:cNvGrpSpPr/>
          <p:nvPr/>
        </p:nvGrpSpPr>
        <p:grpSpPr>
          <a:xfrm>
            <a:off x="335304" y="4746449"/>
            <a:ext cx="8704049" cy="1044000"/>
            <a:chOff x="-90766" y="2044323"/>
            <a:chExt cx="4490047" cy="1044000"/>
          </a:xfrm>
        </p:grpSpPr>
        <p:sp>
          <p:nvSpPr>
            <p:cNvPr id="12" name="矩形: 圆顶角 11"/>
            <p:cNvSpPr/>
            <p:nvPr/>
          </p:nvSpPr>
          <p:spPr>
            <a:xfrm>
              <a:off x="-90766" y="2044323"/>
              <a:ext cx="449004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形参的默认值可以是任何可以转换成形参类型的表达式</a:t>
              </a:r>
              <a:endParaRPr lang="zh-CN" altLang="en-US" sz="2400" dirty="0"/>
            </a:p>
          </p:txBody>
        </p:sp>
        <p:sp>
          <p:nvSpPr>
            <p:cNvPr id="13" name="矩形: 圆角 17"/>
            <p:cNvSpPr/>
            <p:nvPr/>
          </p:nvSpPr>
          <p:spPr>
            <a:xfrm>
              <a:off x="-90764" y="2584323"/>
              <a:ext cx="4488785"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r>
                <a:rPr lang="en-US" altLang="zh-CN" sz="2000" dirty="0">
                  <a:solidFill>
                    <a:srgbClr val="0000FF"/>
                  </a:solidFill>
                  <a:latin typeface="LMMono8-Regular-Identity-H"/>
                </a:rPr>
                <a:t>void </a:t>
              </a:r>
              <a:r>
                <a:rPr lang="en-US" altLang="zh-CN" sz="2000" dirty="0">
                  <a:solidFill>
                    <a:srgbClr val="000000"/>
                  </a:solidFill>
                  <a:latin typeface="LMMono8-Regular-Identity-H"/>
                </a:rPr>
                <a:t>turnoff(</a:t>
              </a:r>
              <a:r>
                <a:rPr lang="en-US" altLang="zh-CN" sz="2000" dirty="0">
                  <a:solidFill>
                    <a:srgbClr val="0000FF"/>
                  </a:solidFill>
                  <a:latin typeface="LMMono8-Regular-Identity-H"/>
                </a:rPr>
                <a:t>int </a:t>
              </a:r>
              <a:r>
                <a:rPr lang="en-US" altLang="zh-CN" sz="2000" dirty="0">
                  <a:solidFill>
                    <a:srgbClr val="000000"/>
                  </a:solidFill>
                  <a:latin typeface="LMMono8-Regular-Identity-H"/>
                </a:rPr>
                <a:t>time = </a:t>
              </a:r>
              <a:r>
                <a:rPr lang="en-US" altLang="zh-CN" sz="2000" dirty="0" err="1">
                  <a:solidFill>
                    <a:srgbClr val="000000"/>
                  </a:solidFill>
                  <a:latin typeface="LMMono8-Regular-Identity-H"/>
                </a:rPr>
                <a:t>getTime</a:t>
              </a:r>
              <a:r>
                <a:rPr lang="en-US" altLang="zh-CN" sz="2000" dirty="0">
                  <a:solidFill>
                    <a:srgbClr val="000000"/>
                  </a:solidFill>
                  <a:latin typeface="LMMono8-Regular-Identity-H"/>
                </a:rPr>
                <a:t>());</a:t>
              </a:r>
              <a:r>
                <a:rPr lang="en-US" altLang="zh-CN" sz="2000" dirty="0"/>
                <a:t> </a:t>
              </a:r>
              <a:endParaRPr lang="zh-CN" altLang="en-US" sz="2400" dirty="0">
                <a:solidFill>
                  <a:srgbClr val="008000"/>
                </a:solidFill>
                <a:latin typeface="LMMono9-Regular-Identity-H"/>
              </a:endParaRPr>
            </a:p>
          </p:txBody>
        </p:sp>
      </p:grpSp>
      <p:grpSp>
        <p:nvGrpSpPr>
          <p:cNvPr id="14" name="组合 13"/>
          <p:cNvGrpSpPr/>
          <p:nvPr/>
        </p:nvGrpSpPr>
        <p:grpSpPr>
          <a:xfrm>
            <a:off x="4481383" y="2888987"/>
            <a:ext cx="4450873" cy="1502956"/>
            <a:chOff x="-90765" y="2044323"/>
            <a:chExt cx="1977302" cy="1502956"/>
          </a:xfrm>
        </p:grpSpPr>
        <p:sp>
          <p:nvSpPr>
            <p:cNvPr id="15" name="矩形: 圆顶角 14"/>
            <p:cNvSpPr/>
            <p:nvPr/>
          </p:nvSpPr>
          <p:spPr>
            <a:xfrm>
              <a:off x="-90765" y="2044323"/>
              <a:ext cx="197730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a:t>
              </a:r>
              <a:endParaRPr lang="zh-CN" altLang="en-US" sz="2400" dirty="0"/>
            </a:p>
          </p:txBody>
        </p:sp>
        <p:sp>
          <p:nvSpPr>
            <p:cNvPr id="19" name="矩形: 圆角 17"/>
            <p:cNvSpPr/>
            <p:nvPr/>
          </p:nvSpPr>
          <p:spPr>
            <a:xfrm>
              <a:off x="-90765" y="2584323"/>
              <a:ext cx="1977301" cy="96295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00"/>
                  </a:solidFill>
                  <a:latin typeface="LMMono8-Regular-Identity-H"/>
                </a:rPr>
                <a:t>turnoff();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省略实参，使用默认值</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00"/>
                  </a:solidFill>
                  <a:latin typeface="LMMono8-Regular-Identity-H"/>
                </a:rPr>
                <a:t>turnoff(22);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提供实参，接受实参值</a:t>
              </a:r>
              <a:r>
                <a:rPr lang="zh-CN" altLang="en-US" sz="2000" dirty="0"/>
                <a:t> </a:t>
              </a:r>
              <a:endParaRPr lang="zh-CN" altLang="en-US" sz="2400" dirty="0">
                <a:solidFill>
                  <a:srgbClr val="008000"/>
                </a:solidFill>
                <a:latin typeface="LMMono9-Regular-Identity-H"/>
              </a:endParaRPr>
            </a:p>
          </p:txBody>
        </p:sp>
      </p:grpSp>
      <p:grpSp>
        <p:nvGrpSpPr>
          <p:cNvPr id="20" name="组合 19"/>
          <p:cNvGrpSpPr/>
          <p:nvPr/>
        </p:nvGrpSpPr>
        <p:grpSpPr>
          <a:xfrm>
            <a:off x="335304" y="1438531"/>
            <a:ext cx="8596952" cy="1020168"/>
            <a:chOff x="219974" y="2044323"/>
            <a:chExt cx="7811918" cy="1020168"/>
          </a:xfrm>
        </p:grpSpPr>
        <p:sp>
          <p:nvSpPr>
            <p:cNvPr id="21" name="矩形: 圆顶角 20"/>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默认参数</a:t>
              </a:r>
              <a:endParaRPr lang="zh-CN" altLang="en-US" sz="2400" dirty="0"/>
            </a:p>
          </p:txBody>
        </p:sp>
        <p:sp>
          <p:nvSpPr>
            <p:cNvPr id="22" name="矩形: 圆角 17"/>
            <p:cNvSpPr/>
            <p:nvPr/>
          </p:nvSpPr>
          <p:spPr>
            <a:xfrm>
              <a:off x="219974" y="2559609"/>
              <a:ext cx="7811918"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函数的某些形参总是接受一个默认的实参值（</a:t>
              </a:r>
              <a:r>
                <a:rPr lang="en-US" altLang="zh-CN" sz="2000" dirty="0">
                  <a:solidFill>
                    <a:srgbClr val="000000"/>
                  </a:solidFill>
                  <a:latin typeface="LMSans10-Regular-Identity-H"/>
                </a:rPr>
                <a:t>default argument</a:t>
              </a:r>
              <a:r>
                <a:rPr lang="zh-CN" altLang="en-US" sz="2000" dirty="0">
                  <a:solidFill>
                    <a:srgbClr val="000000"/>
                  </a:solidFill>
                  <a:latin typeface="MicrosoftYaHei"/>
                </a:rPr>
                <a:t>）。</a:t>
              </a:r>
              <a:r>
                <a:rPr lang="zh-CN" altLang="en-US"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5.5.2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默认参数</a:t>
            </a:r>
            <a:endParaRPr lang="zh-CN" altLang="en-US" sz="3200" dirty="0">
              <a:solidFill>
                <a:schemeClr val="bg1"/>
              </a:solidFill>
            </a:endParaRPr>
          </a:p>
        </p:txBody>
      </p:sp>
      <p:grpSp>
        <p:nvGrpSpPr>
          <p:cNvPr id="20" name="组合 19"/>
          <p:cNvGrpSpPr/>
          <p:nvPr/>
        </p:nvGrpSpPr>
        <p:grpSpPr>
          <a:xfrm>
            <a:off x="219974" y="1003617"/>
            <a:ext cx="8704051" cy="1020168"/>
            <a:chOff x="219974" y="2044323"/>
            <a:chExt cx="7811918" cy="1020168"/>
          </a:xfrm>
        </p:grpSpPr>
        <p:sp>
          <p:nvSpPr>
            <p:cNvPr id="21" name="矩形: 圆顶角 20"/>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具有多个默认值</a:t>
              </a:r>
              <a:r>
                <a:rPr lang="zh-CN" altLang="en-US" sz="2400" dirty="0"/>
                <a:t> </a:t>
              </a:r>
              <a:endParaRPr lang="zh-CN" altLang="en-US" sz="2400" dirty="0"/>
            </a:p>
          </p:txBody>
        </p:sp>
        <p:sp>
          <p:nvSpPr>
            <p:cNvPr id="22" name="矩形: 圆角 17"/>
            <p:cNvSpPr/>
            <p:nvPr/>
          </p:nvSpPr>
          <p:spPr>
            <a:xfrm>
              <a:off x="219974" y="2559609"/>
              <a:ext cx="7811918"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一个函数可以有多个默认值，但所有具有默认值的参数必须</a:t>
              </a:r>
              <a:r>
                <a:rPr lang="zh-CN" altLang="en-US" sz="2000" dirty="0">
                  <a:solidFill>
                    <a:srgbClr val="FF0000"/>
                  </a:solidFill>
                  <a:latin typeface="MicrosoftYaHei"/>
                </a:rPr>
                <a:t>靠右侧</a:t>
              </a:r>
              <a:r>
                <a:rPr lang="zh-CN" altLang="en-US" sz="2000" dirty="0">
                  <a:solidFill>
                    <a:srgbClr val="000000"/>
                  </a:solidFill>
                  <a:latin typeface="MicrosoftYaHei"/>
                </a:rPr>
                <a:t>放置。</a:t>
              </a:r>
              <a:r>
                <a:rPr lang="zh-CN" altLang="en-US" sz="2000" dirty="0"/>
                <a:t> </a:t>
              </a:r>
              <a:endParaRPr lang="zh-CN" altLang="en-US" sz="2000" dirty="0">
                <a:solidFill>
                  <a:srgbClr val="008000"/>
                </a:solidFill>
                <a:latin typeface="LMMono9-Regular-Identity-H"/>
              </a:endParaRPr>
            </a:p>
          </p:txBody>
        </p:sp>
      </p:grpSp>
      <p:grpSp>
        <p:nvGrpSpPr>
          <p:cNvPr id="16" name="组合 15"/>
          <p:cNvGrpSpPr/>
          <p:nvPr/>
        </p:nvGrpSpPr>
        <p:grpSpPr>
          <a:xfrm>
            <a:off x="219973" y="2195445"/>
            <a:ext cx="8704052" cy="1996721"/>
            <a:chOff x="219974" y="2044323"/>
            <a:chExt cx="8704052" cy="1996721"/>
          </a:xfrm>
        </p:grpSpPr>
        <p:sp>
          <p:nvSpPr>
            <p:cNvPr id="17" name="矩形: 圆顶角 16"/>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定义是否正确？</a:t>
              </a:r>
              <a:endParaRPr lang="zh-CN" altLang="en-US" sz="2400" dirty="0"/>
            </a:p>
          </p:txBody>
        </p:sp>
        <p:sp>
          <p:nvSpPr>
            <p:cNvPr id="18" name="矩形: 圆角 17"/>
            <p:cNvSpPr/>
            <p:nvPr/>
          </p:nvSpPr>
          <p:spPr>
            <a:xfrm>
              <a:off x="219974" y="2612833"/>
              <a:ext cx="8704052"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r>
                <a:rPr lang="en-US" altLang="zh-CN" sz="2000" dirty="0">
                  <a:solidFill>
                    <a:srgbClr val="0000FF"/>
                  </a:solidFill>
                  <a:latin typeface="LMMono8-Regular-Identity-H"/>
                </a:rPr>
                <a:t>int </a:t>
              </a:r>
              <a:r>
                <a:rPr lang="en-US" altLang="zh-CN" sz="2000" dirty="0">
                  <a:solidFill>
                    <a:srgbClr val="000000"/>
                  </a:solidFill>
                  <a:latin typeface="LMMono8-Regular-Identity-H"/>
                </a:rPr>
                <a:t>c = 3);</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 2, </a:t>
              </a:r>
              <a:r>
                <a:rPr lang="en-US" altLang="zh-CN" sz="2000" dirty="0">
                  <a:solidFill>
                    <a:srgbClr val="0000FF"/>
                  </a:solidFill>
                  <a:latin typeface="LMMono8-Regular-Identity-H"/>
                </a:rPr>
                <a:t>int </a:t>
              </a:r>
              <a:r>
                <a:rPr lang="en-US" altLang="zh-CN" sz="2000" dirty="0">
                  <a:solidFill>
                    <a:srgbClr val="000000"/>
                  </a:solidFill>
                  <a:latin typeface="LMMono8-Regular-Identity-H"/>
                </a:rPr>
                <a:t>c);</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 1, </a:t>
              </a:r>
              <a:r>
                <a:rPr lang="en-US" altLang="zh-CN" sz="2000" dirty="0">
                  <a:solidFill>
                    <a:srgbClr val="0000FF"/>
                  </a:solidFill>
                  <a:latin typeface="LMMono8-Regular-Identity-H"/>
                </a:rPr>
                <a:t>int </a:t>
              </a:r>
              <a:r>
                <a:rPr lang="en-US" altLang="zh-CN" sz="2000" dirty="0">
                  <a:solidFill>
                    <a:srgbClr val="000000"/>
                  </a:solidFill>
                  <a:latin typeface="LMMono8-Regular-Identity-H"/>
                </a:rPr>
                <a:t>b = 2, </a:t>
              </a:r>
              <a:r>
                <a:rPr lang="en-US" altLang="zh-CN" sz="2000" dirty="0">
                  <a:solidFill>
                    <a:srgbClr val="0000FF"/>
                  </a:solidFill>
                  <a:latin typeface="LMMono8-Regular-Identity-H"/>
                </a:rPr>
                <a:t>int </a:t>
              </a:r>
              <a:r>
                <a:rPr lang="en-US" altLang="zh-CN" sz="2000" dirty="0">
                  <a:solidFill>
                    <a:srgbClr val="000000"/>
                  </a:solidFill>
                  <a:latin typeface="LMMono8-Regular-Identity-H"/>
                </a:rPr>
                <a:t>c = 3);</a:t>
              </a:r>
              <a:r>
                <a:rPr lang="en-US" altLang="zh-CN" sz="2000" dirty="0"/>
                <a:t> </a:t>
              </a:r>
              <a:endParaRPr lang="en-US" sz="2000" dirty="0">
                <a:solidFill>
                  <a:srgbClr val="000000"/>
                </a:solidFill>
                <a:latin typeface="Consolas" panose="020B0609020204030204" pitchFamily="49" charset="0"/>
              </a:endParaRPr>
            </a:p>
          </p:txBody>
        </p:sp>
      </p:grpSp>
      <p:grpSp>
        <p:nvGrpSpPr>
          <p:cNvPr id="23" name="组合 22"/>
          <p:cNvGrpSpPr/>
          <p:nvPr/>
        </p:nvGrpSpPr>
        <p:grpSpPr>
          <a:xfrm>
            <a:off x="219973" y="4362659"/>
            <a:ext cx="8704052" cy="1993131"/>
            <a:chOff x="219974" y="2044323"/>
            <a:chExt cx="8704052" cy="1993131"/>
          </a:xfrm>
        </p:grpSpPr>
        <p:sp>
          <p:nvSpPr>
            <p:cNvPr id="24" name="矩形: 圆顶角 23"/>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答案</a:t>
              </a:r>
              <a:endParaRPr lang="zh-CN" altLang="en-US" sz="2400" dirty="0"/>
            </a:p>
          </p:txBody>
        </p:sp>
        <p:sp>
          <p:nvSpPr>
            <p:cNvPr id="25" name="矩形: 圆角 17"/>
            <p:cNvSpPr/>
            <p:nvPr/>
          </p:nvSpPr>
          <p:spPr>
            <a:xfrm>
              <a:off x="219974" y="2612833"/>
              <a:ext cx="8704052" cy="14246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r>
                <a:rPr lang="en-US" altLang="zh-CN" sz="2000" dirty="0">
                  <a:solidFill>
                    <a:srgbClr val="0000FF"/>
                  </a:solidFill>
                  <a:latin typeface="LMMono8-Regular-Identity-H"/>
                </a:rPr>
                <a:t>int </a:t>
              </a:r>
              <a:r>
                <a:rPr lang="en-US" altLang="zh-CN" sz="2000" dirty="0">
                  <a:solidFill>
                    <a:srgbClr val="000000"/>
                  </a:solidFill>
                  <a:latin typeface="LMMono8-Regular-Identity-H"/>
                </a:rPr>
                <a:t>c = 3);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正确：部分参数具有默认值</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 2, </a:t>
              </a:r>
              <a:r>
                <a:rPr lang="en-US" altLang="zh-CN" sz="2000" dirty="0">
                  <a:solidFill>
                    <a:srgbClr val="0000FF"/>
                  </a:solidFill>
                  <a:latin typeface="LMMono8-Regular-Identity-H"/>
                </a:rPr>
                <a:t>int </a:t>
              </a:r>
              <a:r>
                <a:rPr lang="en-US" altLang="zh-CN" sz="2000" dirty="0">
                  <a:solidFill>
                    <a:srgbClr val="000000"/>
                  </a:solidFill>
                  <a:latin typeface="LMMono8-Regular-Identity-H"/>
                </a:rPr>
                <a:t>c);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错误：最右侧参数没有默认值</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 1, </a:t>
              </a:r>
              <a:r>
                <a:rPr lang="en-US" altLang="zh-CN" sz="2000" dirty="0">
                  <a:solidFill>
                    <a:srgbClr val="0000FF"/>
                  </a:solidFill>
                  <a:latin typeface="LMMono8-Regular-Identity-H"/>
                </a:rPr>
                <a:t>int </a:t>
              </a:r>
              <a:r>
                <a:rPr lang="en-US" altLang="zh-CN" sz="2000" dirty="0">
                  <a:solidFill>
                    <a:srgbClr val="000000"/>
                  </a:solidFill>
                  <a:latin typeface="LMMono8-Regular-Identity-H"/>
                </a:rPr>
                <a:t>b = 2, </a:t>
              </a:r>
              <a:r>
                <a:rPr lang="en-US" altLang="zh-CN" sz="2000" dirty="0">
                  <a:solidFill>
                    <a:srgbClr val="0000FF"/>
                  </a:solidFill>
                  <a:latin typeface="LMMono8-Regular-Identity-H"/>
                </a:rPr>
                <a:t>int </a:t>
              </a:r>
              <a:r>
                <a:rPr lang="en-US" altLang="zh-CN" sz="2000" dirty="0">
                  <a:solidFill>
                    <a:srgbClr val="000000"/>
                  </a:solidFill>
                  <a:latin typeface="LMMono8-Regular-Identity-H"/>
                </a:rPr>
                <a:t>c = 3);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正确：所有参数具有默认值</a:t>
              </a:r>
              <a:r>
                <a:rPr lang="zh-CN" altLang="en-US" sz="2000" dirty="0"/>
                <a:t> </a:t>
              </a:r>
              <a:endParaRPr lang="en-US" sz="2000" dirty="0">
                <a:solidFill>
                  <a:srgbClr val="000000"/>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5.5.3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内联函数</a:t>
            </a:r>
            <a:endParaRPr lang="zh-CN" altLang="en-US" sz="3200" dirty="0">
              <a:solidFill>
                <a:schemeClr val="bg1"/>
              </a:solidFill>
            </a:endParaRPr>
          </a:p>
        </p:txBody>
      </p:sp>
      <p:grpSp>
        <p:nvGrpSpPr>
          <p:cNvPr id="20" name="组合 19"/>
          <p:cNvGrpSpPr/>
          <p:nvPr/>
        </p:nvGrpSpPr>
        <p:grpSpPr>
          <a:xfrm>
            <a:off x="219974" y="904761"/>
            <a:ext cx="8704051" cy="2020442"/>
            <a:chOff x="219974" y="2044323"/>
            <a:chExt cx="7811918" cy="2020442"/>
          </a:xfrm>
        </p:grpSpPr>
        <p:sp>
          <p:nvSpPr>
            <p:cNvPr id="21" name="矩形: 圆顶角 20"/>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函数优缺点</a:t>
              </a:r>
              <a:endParaRPr lang="zh-CN" altLang="en-US" sz="2400" dirty="0"/>
            </a:p>
          </p:txBody>
        </p:sp>
        <p:sp>
          <p:nvSpPr>
            <p:cNvPr id="22" name="矩形: 圆角 17"/>
            <p:cNvSpPr/>
            <p:nvPr/>
          </p:nvSpPr>
          <p:spPr>
            <a:xfrm>
              <a:off x="219974" y="2559609"/>
              <a:ext cx="7811918" cy="150515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函数的使用体现了模块化程序设计思想，降低了程序设计的复杂性；</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函数调用，比如执行流的转移操作、参数传递、返回值处理等，需要时间</a:t>
              </a:r>
              <a:br>
                <a:rPr lang="zh-CN" altLang="en-US" sz="2000" dirty="0">
                  <a:solidFill>
                    <a:srgbClr val="000000"/>
                  </a:solidFill>
                  <a:latin typeface="MicrosoftYaHei"/>
                </a:rPr>
              </a:br>
              <a:r>
                <a:rPr lang="zh-CN" altLang="en-US" sz="2000" dirty="0">
                  <a:solidFill>
                    <a:srgbClr val="000000"/>
                  </a:solidFill>
                  <a:latin typeface="MicrosoftYaHei"/>
                </a:rPr>
                <a:t>和空间的开销。</a:t>
              </a:r>
              <a:endParaRPr lang="en-US" altLang="zh-CN" sz="2000" dirty="0">
                <a:solidFill>
                  <a:srgbClr val="000000"/>
                </a:solidFill>
                <a:latin typeface="MicrosoftYaHei"/>
              </a:endParaRPr>
            </a:p>
            <a:p>
              <a:pPr>
                <a:lnSpc>
                  <a:spcPts val="2800"/>
                </a:lnSpc>
              </a:pPr>
              <a:r>
                <a:rPr lang="en-US" altLang="zh-CN" sz="2000" dirty="0">
                  <a:solidFill>
                    <a:srgbClr val="000000"/>
                  </a:solidFill>
                  <a:latin typeface="LMSans10-Regular-Identity-H"/>
                </a:rPr>
                <a:t>C++ </a:t>
              </a:r>
              <a:r>
                <a:rPr lang="zh-CN" altLang="en-US" sz="2000" dirty="0">
                  <a:solidFill>
                    <a:srgbClr val="000000"/>
                  </a:solidFill>
                  <a:latin typeface="MicrosoftYaHei"/>
                </a:rPr>
                <a:t>提供了一种即保证函数化的形式又兼顾执行效率的方法： </a:t>
              </a:r>
              <a:r>
                <a:rPr lang="zh-CN" altLang="en-US" sz="2000" dirty="0">
                  <a:solidFill>
                    <a:srgbClr val="FF0000"/>
                  </a:solidFill>
                  <a:latin typeface="MicrosoftYaHei"/>
                </a:rPr>
                <a:t>内联函数</a:t>
              </a:r>
              <a:r>
                <a:rPr lang="zh-CN" altLang="en-US" sz="2000" dirty="0">
                  <a:solidFill>
                    <a:srgbClr val="000000"/>
                  </a:solidFill>
                  <a:latin typeface="MicrosoftYaHei"/>
                </a:rPr>
                <a:t>。</a:t>
              </a:r>
              <a:r>
                <a:rPr lang="zh-CN" altLang="en-US" sz="2000" dirty="0"/>
                <a:t> </a:t>
              </a:r>
              <a:endParaRPr lang="zh-CN" altLang="en-US" sz="2000" dirty="0">
                <a:solidFill>
                  <a:srgbClr val="008000"/>
                </a:solidFill>
                <a:latin typeface="LMMono9-Regular-Identity-H"/>
              </a:endParaRPr>
            </a:p>
          </p:txBody>
        </p:sp>
      </p:grpSp>
      <p:grpSp>
        <p:nvGrpSpPr>
          <p:cNvPr id="13" name="组合 12"/>
          <p:cNvGrpSpPr/>
          <p:nvPr/>
        </p:nvGrpSpPr>
        <p:grpSpPr>
          <a:xfrm>
            <a:off x="219974" y="4209129"/>
            <a:ext cx="8761347" cy="1302296"/>
            <a:chOff x="219974" y="2044323"/>
            <a:chExt cx="7811918" cy="1302296"/>
          </a:xfrm>
        </p:grpSpPr>
        <p:sp>
          <p:nvSpPr>
            <p:cNvPr id="14" name="矩形: 圆顶角 13"/>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减少开销</a:t>
              </a:r>
              <a:endParaRPr lang="zh-CN" altLang="en-US" sz="2400" dirty="0"/>
            </a:p>
          </p:txBody>
        </p:sp>
        <p:sp>
          <p:nvSpPr>
            <p:cNvPr id="15" name="矩形: 圆角 17"/>
            <p:cNvSpPr/>
            <p:nvPr/>
          </p:nvSpPr>
          <p:spPr>
            <a:xfrm>
              <a:off x="219974" y="2559609"/>
              <a:ext cx="7811918" cy="7870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zh-CN" altLang="en-US" sz="2000" dirty="0">
                  <a:solidFill>
                    <a:srgbClr val="000000"/>
                  </a:solidFill>
                  <a:latin typeface="MicrosoftYaHei"/>
                </a:rPr>
                <a:t>编译器将在调用处嵌入内联函数的代码，不会发生函数调用，因而也不会产生函数调用的开销了。</a:t>
              </a:r>
              <a:r>
                <a:rPr lang="zh-CN" altLang="en-US" sz="2000" dirty="0"/>
                <a:t> </a:t>
              </a:r>
              <a:endParaRPr lang="zh-CN" altLang="en-US" sz="2000" dirty="0">
                <a:solidFill>
                  <a:srgbClr val="008000"/>
                </a:solidFill>
                <a:latin typeface="LMMono9-Regular-Identity-H"/>
              </a:endParaRPr>
            </a:p>
          </p:txBody>
        </p:sp>
      </p:grpSp>
      <p:grpSp>
        <p:nvGrpSpPr>
          <p:cNvPr id="19" name="组合 18"/>
          <p:cNvGrpSpPr/>
          <p:nvPr/>
        </p:nvGrpSpPr>
        <p:grpSpPr>
          <a:xfrm>
            <a:off x="219973" y="5616182"/>
            <a:ext cx="8761347" cy="1072509"/>
            <a:chOff x="81952" y="2044323"/>
            <a:chExt cx="8842074" cy="1072509"/>
          </a:xfrm>
        </p:grpSpPr>
        <p:sp>
          <p:nvSpPr>
            <p:cNvPr id="26" name="矩形: 圆顶角 25"/>
            <p:cNvSpPr/>
            <p:nvPr/>
          </p:nvSpPr>
          <p:spPr>
            <a:xfrm>
              <a:off x="81952" y="2044323"/>
              <a:ext cx="8842074"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注意</a:t>
              </a:r>
              <a:endParaRPr lang="zh-CN" altLang="en-US" sz="2400" dirty="0"/>
            </a:p>
          </p:txBody>
        </p:sp>
        <p:sp>
          <p:nvSpPr>
            <p:cNvPr id="27" name="矩形: 圆角 17"/>
            <p:cNvSpPr/>
            <p:nvPr/>
          </p:nvSpPr>
          <p:spPr>
            <a:xfrm>
              <a:off x="81952" y="2612832"/>
              <a:ext cx="8842074"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3000"/>
                </a:lnSpc>
                <a:spcAft>
                  <a:spcPts val="1200"/>
                </a:spcAft>
              </a:pPr>
              <a:r>
                <a:rPr lang="zh-CN" altLang="en-US" sz="2000" dirty="0">
                  <a:solidFill>
                    <a:srgbClr val="000000"/>
                  </a:solidFill>
                  <a:latin typeface="MicrosoftYaHei"/>
                </a:rPr>
                <a:t>对于编译器来说， </a:t>
              </a:r>
              <a:r>
                <a:rPr lang="en-US" altLang="zh-CN" sz="2000" dirty="0">
                  <a:solidFill>
                    <a:srgbClr val="000000"/>
                  </a:solidFill>
                  <a:latin typeface="LMSans10-Regular-Identity-H"/>
                </a:rPr>
                <a:t>inline </a:t>
              </a:r>
              <a:r>
                <a:rPr lang="zh-CN" altLang="en-US" sz="2000" dirty="0">
                  <a:solidFill>
                    <a:srgbClr val="000000"/>
                  </a:solidFill>
                  <a:latin typeface="MicrosoftYaHei"/>
                </a:rPr>
                <a:t>关键字只是一个建议。</a:t>
              </a:r>
              <a:r>
                <a:rPr lang="zh-CN" altLang="en-US" sz="2000" dirty="0"/>
                <a:t> </a:t>
              </a:r>
              <a:endParaRPr lang="en-US" altLang="zh-CN" sz="2000" dirty="0">
                <a:solidFill>
                  <a:srgbClr val="000000"/>
                </a:solidFill>
                <a:latin typeface="MicrosoftYaHei"/>
              </a:endParaRPr>
            </a:p>
          </p:txBody>
        </p:sp>
      </p:grpSp>
      <p:grpSp>
        <p:nvGrpSpPr>
          <p:cNvPr id="28" name="组合 27"/>
          <p:cNvGrpSpPr/>
          <p:nvPr/>
        </p:nvGrpSpPr>
        <p:grpSpPr>
          <a:xfrm>
            <a:off x="219973" y="3042486"/>
            <a:ext cx="8704052" cy="1044882"/>
            <a:chOff x="219974" y="2044323"/>
            <a:chExt cx="8704052" cy="1044882"/>
          </a:xfrm>
        </p:grpSpPr>
        <p:sp>
          <p:nvSpPr>
            <p:cNvPr id="29" name="矩形: 圆顶角 28"/>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endParaRPr lang="zh-CN" altLang="en-US" sz="2400" dirty="0"/>
            </a:p>
          </p:txBody>
        </p:sp>
        <p:sp>
          <p:nvSpPr>
            <p:cNvPr id="30" name="矩形: 圆角 17"/>
            <p:cNvSpPr/>
            <p:nvPr/>
          </p:nvSpPr>
          <p:spPr>
            <a:xfrm>
              <a:off x="219974" y="2584323"/>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inline void </a:t>
              </a:r>
              <a:r>
                <a:rPr lang="en-US" altLang="zh-CN" sz="2000" dirty="0">
                  <a:solidFill>
                    <a:srgbClr val="000000"/>
                  </a:solidFill>
                  <a:latin typeface="LMMono8-Regular-Identity-H"/>
                </a:rPr>
                <a:t>Swap(</a:t>
              </a:r>
              <a:r>
                <a:rPr lang="en-US" altLang="zh-CN" sz="2000" dirty="0">
                  <a:solidFill>
                    <a:srgbClr val="0000FF"/>
                  </a:solidFill>
                  <a:latin typeface="LMMono8-Regular-Identity-H"/>
                </a:rPr>
                <a:t>int </a:t>
              </a:r>
              <a:r>
                <a:rPr lang="en-US" altLang="zh-CN" sz="2000" dirty="0">
                  <a:solidFill>
                    <a:srgbClr val="000000"/>
                  </a:solidFill>
                  <a:latin typeface="LMMono8-Regular-Identity-H"/>
                </a:rPr>
                <a:t>&amp;x,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&amp;y){ </a:t>
              </a:r>
              <a:r>
                <a:rPr lang="en-US" altLang="zh-CN" sz="2000" dirty="0">
                  <a:solidFill>
                    <a:srgbClr val="008000"/>
                  </a:solidFill>
                  <a:latin typeface="LMMono8-Regular-Identity-H"/>
                </a:rPr>
                <a:t>/*...*/ </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5.5.3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内联函数</a:t>
            </a:r>
            <a:endParaRPr lang="zh-CN" altLang="en-US" sz="3200" dirty="0">
              <a:solidFill>
                <a:schemeClr val="bg1"/>
              </a:solidFill>
            </a:endParaRPr>
          </a:p>
        </p:txBody>
      </p:sp>
      <p:grpSp>
        <p:nvGrpSpPr>
          <p:cNvPr id="16" name="组合 15"/>
          <p:cNvGrpSpPr/>
          <p:nvPr/>
        </p:nvGrpSpPr>
        <p:grpSpPr>
          <a:xfrm>
            <a:off x="219974" y="1142765"/>
            <a:ext cx="8704052" cy="1108510"/>
            <a:chOff x="219974" y="2044323"/>
            <a:chExt cx="8704052" cy="1108510"/>
          </a:xfrm>
        </p:grpSpPr>
        <p:sp>
          <p:nvSpPr>
            <p:cNvPr id="17" name="矩形: 圆顶角 16"/>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5.2</a:t>
              </a:r>
              <a:r>
                <a:rPr lang="zh-CN" altLang="en-US" sz="2400" dirty="0"/>
                <a:t>：</a:t>
              </a:r>
              <a:endParaRPr lang="zh-CN" altLang="en-US" sz="2400" dirty="0"/>
            </a:p>
          </p:txBody>
        </p:sp>
        <p:sp>
          <p:nvSpPr>
            <p:cNvPr id="18" name="矩形: 圆角 17"/>
            <p:cNvSpPr/>
            <p:nvPr/>
          </p:nvSpPr>
          <p:spPr>
            <a:xfrm>
              <a:off x="219974" y="2612833"/>
              <a:ext cx="8704052"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000" dirty="0">
                  <a:solidFill>
                    <a:srgbClr val="000000"/>
                  </a:solidFill>
                  <a:latin typeface="MicrosoftYaHei"/>
                </a:rPr>
                <a:t>利用冒泡排序法将容器中的学生成绩排序。</a:t>
              </a:r>
              <a:r>
                <a:rPr lang="zh-CN" altLang="en-US" sz="2000" dirty="0"/>
                <a:t> </a:t>
              </a:r>
              <a:endParaRPr lang="en-US" sz="2000" dirty="0">
                <a:solidFill>
                  <a:srgbClr val="000000"/>
                </a:solidFill>
                <a:latin typeface="Consolas" panose="020B0609020204030204" pitchFamily="49" charset="0"/>
              </a:endParaRPr>
            </a:p>
          </p:txBody>
        </p:sp>
      </p:grpSp>
      <p:grpSp>
        <p:nvGrpSpPr>
          <p:cNvPr id="6" name="组合 5"/>
          <p:cNvGrpSpPr/>
          <p:nvPr/>
        </p:nvGrpSpPr>
        <p:grpSpPr>
          <a:xfrm>
            <a:off x="1611673" y="2519634"/>
            <a:ext cx="5580000" cy="3595736"/>
            <a:chOff x="1611673" y="2519634"/>
            <a:chExt cx="5580000" cy="3595736"/>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11673" y="2519634"/>
              <a:ext cx="5580000" cy="3595736"/>
            </a:xfrm>
            <a:prstGeom prst="rect">
              <a:avLst/>
            </a:prstGeom>
          </p:spPr>
        </p:pic>
        <p:sp>
          <p:nvSpPr>
            <p:cNvPr id="2" name="矩形 1"/>
            <p:cNvSpPr/>
            <p:nvPr/>
          </p:nvSpPr>
          <p:spPr>
            <a:xfrm>
              <a:off x="1616177" y="4202636"/>
              <a:ext cx="504497" cy="495488"/>
            </a:xfrm>
            <a:prstGeom prst="rect">
              <a:avLst/>
            </a:prstGeom>
            <a:solidFill>
              <a:srgbClr val="FFFFFF"/>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85000"/>
                    </a:schemeClr>
                  </a:solidFill>
                  <a:latin typeface="仿宋" panose="02010609060101010101" pitchFamily="49" charset="-122"/>
                  <a:ea typeface="仿宋" panose="02010609060101010101" pitchFamily="49" charset="-122"/>
                  <a:cs typeface="Times New Roman" panose="02020603050405020304" pitchFamily="18" charset="0"/>
                </a:rPr>
                <a:t>1</a:t>
              </a:r>
              <a:endParaRPr lang="en-US" sz="2000" dirty="0">
                <a:solidFill>
                  <a:schemeClr val="bg1">
                    <a:lumMod val="85000"/>
                  </a:schemeClr>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9" name="矩形 8"/>
            <p:cNvSpPr/>
            <p:nvPr/>
          </p:nvSpPr>
          <p:spPr>
            <a:xfrm>
              <a:off x="1616177" y="4864037"/>
              <a:ext cx="504497" cy="495488"/>
            </a:xfrm>
            <a:prstGeom prst="rect">
              <a:avLst/>
            </a:prstGeom>
            <a:solidFill>
              <a:srgbClr val="FFFFFF"/>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85000"/>
                    </a:schemeClr>
                  </a:solidFill>
                  <a:latin typeface="仿宋" panose="02010609060101010101" pitchFamily="49" charset="-122"/>
                  <a:ea typeface="仿宋" panose="02010609060101010101" pitchFamily="49" charset="-122"/>
                  <a:cs typeface="Times New Roman" panose="02020603050405020304" pitchFamily="18" charset="0"/>
                </a:rPr>
                <a:t>1</a:t>
              </a:r>
              <a:endParaRPr lang="en-US" sz="2000" dirty="0">
                <a:solidFill>
                  <a:schemeClr val="bg1">
                    <a:lumMod val="85000"/>
                  </a:schemeClr>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10" name="矩形 9"/>
            <p:cNvSpPr/>
            <p:nvPr/>
          </p:nvSpPr>
          <p:spPr>
            <a:xfrm>
              <a:off x="2291843" y="4864037"/>
              <a:ext cx="504497" cy="495488"/>
            </a:xfrm>
            <a:prstGeom prst="rect">
              <a:avLst/>
            </a:prstGeom>
            <a:solidFill>
              <a:srgbClr val="FFFFFF"/>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85000"/>
                    </a:schemeClr>
                  </a:solidFill>
                  <a:latin typeface="仿宋" panose="02010609060101010101" pitchFamily="49" charset="-122"/>
                  <a:ea typeface="仿宋" panose="02010609060101010101" pitchFamily="49" charset="-122"/>
                  <a:cs typeface="Times New Roman" panose="02020603050405020304" pitchFamily="18" charset="0"/>
                </a:rPr>
                <a:t>5</a:t>
              </a:r>
              <a:endParaRPr lang="en-US" sz="2000" dirty="0">
                <a:solidFill>
                  <a:schemeClr val="bg1">
                    <a:lumMod val="85000"/>
                  </a:schemeClr>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11" name="矩形 10"/>
            <p:cNvSpPr/>
            <p:nvPr/>
          </p:nvSpPr>
          <p:spPr>
            <a:xfrm>
              <a:off x="1633281" y="5525438"/>
              <a:ext cx="504497" cy="495488"/>
            </a:xfrm>
            <a:prstGeom prst="rect">
              <a:avLst/>
            </a:prstGeom>
            <a:solidFill>
              <a:srgbClr val="FFFFFF"/>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85000"/>
                    </a:schemeClr>
                  </a:solidFill>
                  <a:latin typeface="仿宋" panose="02010609060101010101" pitchFamily="49" charset="-122"/>
                  <a:ea typeface="仿宋" panose="02010609060101010101" pitchFamily="49" charset="-122"/>
                  <a:cs typeface="Times New Roman" panose="02020603050405020304" pitchFamily="18" charset="0"/>
                </a:rPr>
                <a:t>1</a:t>
              </a:r>
              <a:endParaRPr lang="en-US" sz="2000" dirty="0">
                <a:solidFill>
                  <a:schemeClr val="bg1">
                    <a:lumMod val="85000"/>
                  </a:schemeClr>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12" name="矩形 11"/>
            <p:cNvSpPr/>
            <p:nvPr/>
          </p:nvSpPr>
          <p:spPr>
            <a:xfrm>
              <a:off x="2291842" y="5525438"/>
              <a:ext cx="504497" cy="495488"/>
            </a:xfrm>
            <a:prstGeom prst="rect">
              <a:avLst/>
            </a:prstGeom>
            <a:solidFill>
              <a:srgbClr val="FFFFFF"/>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85000"/>
                    </a:schemeClr>
                  </a:solidFill>
                  <a:latin typeface="仿宋" panose="02010609060101010101" pitchFamily="49" charset="-122"/>
                  <a:ea typeface="仿宋" panose="02010609060101010101" pitchFamily="49" charset="-122"/>
                  <a:cs typeface="Times New Roman" panose="02020603050405020304" pitchFamily="18" charset="0"/>
                </a:rPr>
                <a:t>5</a:t>
              </a:r>
              <a:endParaRPr lang="en-US" sz="2000" dirty="0">
                <a:solidFill>
                  <a:schemeClr val="bg1">
                    <a:lumMod val="85000"/>
                  </a:schemeClr>
                </a:solidFill>
                <a:latin typeface="仿宋" panose="02010609060101010101" pitchFamily="49" charset="-122"/>
                <a:ea typeface="仿宋" panose="02010609060101010101" pitchFamily="49" charset="-122"/>
                <a:cs typeface="Times New Roman" panose="02020603050405020304" pitchFamily="18"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5.5.3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内联函数</a:t>
            </a:r>
            <a:endParaRPr lang="zh-CN" altLang="en-US" sz="3200" dirty="0">
              <a:solidFill>
                <a:schemeClr val="bg1"/>
              </a:solidFill>
            </a:endParaRPr>
          </a:p>
        </p:txBody>
      </p:sp>
      <p:grpSp>
        <p:nvGrpSpPr>
          <p:cNvPr id="8" name="组合 7"/>
          <p:cNvGrpSpPr/>
          <p:nvPr/>
        </p:nvGrpSpPr>
        <p:grpSpPr>
          <a:xfrm>
            <a:off x="219974" y="871304"/>
            <a:ext cx="8704052" cy="5895312"/>
            <a:chOff x="219974" y="2044323"/>
            <a:chExt cx="8704052" cy="5895312"/>
          </a:xfrm>
        </p:grpSpPr>
        <p:sp>
          <p:nvSpPr>
            <p:cNvPr id="9" name="矩形: 圆顶角 8"/>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利用冒泡排序法将容器中的学生成绩排序</a:t>
              </a:r>
              <a:endParaRPr lang="zh-CN" altLang="en-US" sz="2400" dirty="0"/>
            </a:p>
          </p:txBody>
        </p:sp>
        <p:sp>
          <p:nvSpPr>
            <p:cNvPr id="10" name="矩形: 圆角 17"/>
            <p:cNvSpPr/>
            <p:nvPr/>
          </p:nvSpPr>
          <p:spPr>
            <a:xfrm>
              <a:off x="219974" y="2584323"/>
              <a:ext cx="8704052" cy="53553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dirty="0">
                  <a:solidFill>
                    <a:srgbClr val="0000FF"/>
                  </a:solidFill>
                  <a:latin typeface="LMMono8-Regular-Identity-H"/>
                </a:rPr>
                <a:t>inline void </a:t>
              </a:r>
              <a:r>
                <a:rPr lang="en-US" altLang="zh-CN" dirty="0">
                  <a:solidFill>
                    <a:srgbClr val="000000"/>
                  </a:solidFill>
                  <a:latin typeface="LMMono8-Regular-Identity-H"/>
                </a:rPr>
                <a:t>Swap(</a:t>
              </a:r>
              <a:r>
                <a:rPr lang="en-US" altLang="zh-CN" dirty="0">
                  <a:solidFill>
                    <a:srgbClr val="0000FF"/>
                  </a:solidFill>
                  <a:latin typeface="LMMono8-Regular-Identity-H"/>
                </a:rPr>
                <a:t>int </a:t>
              </a:r>
              <a:r>
                <a:rPr lang="en-US" altLang="zh-CN" dirty="0">
                  <a:solidFill>
                    <a:srgbClr val="000000"/>
                  </a:solidFill>
                  <a:latin typeface="LMMono8-Regular-Identity-H"/>
                </a:rPr>
                <a:t>&amp;x, </a:t>
              </a:r>
              <a:r>
                <a:rPr lang="en-US" altLang="zh-CN" dirty="0">
                  <a:solidFill>
                    <a:srgbClr val="0000FF"/>
                  </a:solidFill>
                  <a:latin typeface="LMMono8-Regular-Identity-H"/>
                </a:rPr>
                <a:t>int </a:t>
              </a:r>
              <a:r>
                <a:rPr lang="en-US" altLang="zh-CN" dirty="0">
                  <a:solidFill>
                    <a:srgbClr val="000000"/>
                  </a:solidFill>
                  <a:latin typeface="LMMono8-Regular-Identity-H"/>
                </a:rPr>
                <a:t>&amp;y)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z(x);</a:t>
              </a:r>
              <a:br>
                <a:rPr lang="en-US" altLang="zh-CN" dirty="0">
                  <a:solidFill>
                    <a:srgbClr val="000000"/>
                  </a:solidFill>
                  <a:latin typeface="LMMono8-Regular-Identity-H"/>
                </a:rPr>
              </a:br>
              <a:r>
                <a:rPr lang="en-US" altLang="zh-CN" dirty="0">
                  <a:solidFill>
                    <a:srgbClr val="000000"/>
                  </a:solidFill>
                  <a:latin typeface="LMMono8-Regular-Identity-H"/>
                </a:rPr>
                <a:t>     x = y;</a:t>
              </a:r>
              <a:br>
                <a:rPr lang="en-US" altLang="zh-CN" dirty="0">
                  <a:solidFill>
                    <a:srgbClr val="000000"/>
                  </a:solidFill>
                  <a:latin typeface="LMMono8-Regular-Identity-H"/>
                </a:rPr>
              </a:br>
              <a:r>
                <a:rPr lang="en-US" altLang="zh-CN" dirty="0">
                  <a:solidFill>
                    <a:srgbClr val="000000"/>
                  </a:solidFill>
                  <a:latin typeface="LMMono8-Regular-Identity-H"/>
                </a:rPr>
                <a:t>     y = z;</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srand</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8080"/>
                  </a:solidFill>
                  <a:latin typeface="LMMono8-Regular-Identity-H"/>
                </a:rPr>
                <a:t>vector</a:t>
              </a:r>
              <a:r>
                <a:rPr lang="en-US" altLang="zh-CN" dirty="0">
                  <a:solidFill>
                    <a:srgbClr val="000000"/>
                  </a:solidFill>
                  <a:latin typeface="LMMono8-Regular-Identity-H"/>
                </a:rPr>
                <a:t>&lt;</a:t>
              </a:r>
              <a:r>
                <a:rPr lang="en-US" altLang="zh-CN" dirty="0">
                  <a:solidFill>
                    <a:srgbClr val="0000FF"/>
                  </a:solidFill>
                  <a:latin typeface="LMMono8-Regular-Identity-H"/>
                </a:rPr>
                <a:t>int</a:t>
              </a:r>
              <a:r>
                <a:rPr lang="en-US" altLang="zh-CN" dirty="0">
                  <a:solidFill>
                    <a:srgbClr val="000000"/>
                  </a:solidFill>
                  <a:latin typeface="LMMono8-Regular-Identity-H"/>
                </a:rPr>
                <a:t>&gt; score(5);</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auto </a:t>
              </a:r>
              <a:r>
                <a:rPr lang="en-US" altLang="zh-CN" dirty="0">
                  <a:solidFill>
                    <a:srgbClr val="000000"/>
                  </a:solidFill>
                  <a:latin typeface="LMMono8-Regular-Identity-H"/>
                </a:rPr>
                <a:t>&amp;</a:t>
              </a:r>
              <a:r>
                <a:rPr lang="en-US" altLang="zh-CN" dirty="0" err="1">
                  <a:solidFill>
                    <a:srgbClr val="000000"/>
                  </a:solidFill>
                  <a:latin typeface="LMMono8-Regular-Identity-H"/>
                </a:rPr>
                <a:t>i</a:t>
              </a:r>
              <a:r>
                <a:rPr lang="en-US" altLang="zh-CN" dirty="0">
                  <a:solidFill>
                    <a:srgbClr val="000000"/>
                  </a:solidFill>
                  <a:latin typeface="LMMono8-Regular-Identity-H"/>
                </a:rPr>
                <a:t> : score)</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i</a:t>
              </a:r>
              <a:r>
                <a:rPr lang="en-US" altLang="zh-CN" dirty="0">
                  <a:solidFill>
                    <a:srgbClr val="000000"/>
                  </a:solidFill>
                  <a:latin typeface="LMMono8-Regular-Identity-H"/>
                </a:rPr>
                <a:t> = rand() % 100;</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 = </a:t>
              </a:r>
              <a:r>
                <a:rPr lang="en-US" altLang="zh-CN" dirty="0" err="1">
                  <a:solidFill>
                    <a:srgbClr val="000000"/>
                  </a:solidFill>
                  <a:latin typeface="LMMono8-Regular-Identity-H"/>
                </a:rPr>
                <a:t>score.size</a:t>
              </a:r>
              <a:r>
                <a:rPr lang="en-US" altLang="zh-CN" dirty="0">
                  <a:solidFill>
                    <a:srgbClr val="000000"/>
                  </a:solidFill>
                  <a:latin typeface="LMMono8-Regular-Identity-H"/>
                </a:rPr>
                <a:t>()-1; </a:t>
              </a:r>
              <a:r>
                <a:rPr lang="en-US" altLang="zh-CN" dirty="0" err="1">
                  <a:solidFill>
                    <a:srgbClr val="000000"/>
                  </a:solidFill>
                  <a:latin typeface="LMMono8-Regular-Identity-H"/>
                </a:rPr>
                <a:t>i</a:t>
              </a:r>
              <a:r>
                <a:rPr lang="en-US" altLang="zh-CN" dirty="0">
                  <a:solidFill>
                    <a:srgbClr val="000000"/>
                  </a:solidFill>
                  <a:latin typeface="LMMono8-Regular-Identity-H"/>
                </a:rPr>
                <a:t> &gt;=0; --</a:t>
              </a:r>
              <a:r>
                <a:rPr lang="en-US" altLang="zh-CN" dirty="0" err="1">
                  <a:solidFill>
                    <a:srgbClr val="000000"/>
                  </a:solidFill>
                  <a:latin typeface="LMMono8-Regular-Identity-H"/>
                </a:rPr>
                <a:t>i</a:t>
              </a:r>
              <a:r>
                <a:rPr lang="en-US" altLang="zh-CN" dirty="0">
                  <a:solidFill>
                    <a:srgbClr val="000000"/>
                  </a:solidFill>
                  <a:latin typeface="LMMono8-Regular-Identity-H"/>
                </a:rPr>
                <a:t>)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a:solidFill>
                    <a:srgbClr val="000000"/>
                  </a:solidFill>
                  <a:latin typeface="LMMono8-Regular-Identity-H"/>
                </a:rPr>
                <a:t>j = 0; j &lt; </a:t>
              </a:r>
              <a:r>
                <a:rPr lang="en-US" altLang="zh-CN" dirty="0" err="1">
                  <a:solidFill>
                    <a:srgbClr val="000000"/>
                  </a:solidFill>
                  <a:latin typeface="LMMono8-Regular-Identity-H"/>
                </a:rPr>
                <a:t>i</a:t>
              </a:r>
              <a:r>
                <a:rPr lang="en-US" altLang="zh-CN" dirty="0">
                  <a:solidFill>
                    <a:srgbClr val="000000"/>
                  </a:solidFill>
                  <a:latin typeface="LMMono8-Regular-Identity-H"/>
                </a:rPr>
                <a:t>;++j) {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每一轮冒泡过程将最大的数浮出来（右边）</a:t>
              </a:r>
              <a:br>
                <a:rPr lang="zh-CN" altLang="en-US" dirty="0">
                  <a:solidFill>
                    <a:srgbClr val="008000"/>
                  </a:solidFill>
                  <a:latin typeface="仿宋" panose="02010609060101010101" pitchFamily="49" charset="-122"/>
                  <a:ea typeface="仿宋" panose="02010609060101010101" pitchFamily="49" charset="-122"/>
                </a:rPr>
              </a:br>
              <a:r>
                <a:rPr lang="zh-CN" altLang="en-US" dirty="0">
                  <a:solidFill>
                    <a:srgbClr val="008000"/>
                  </a:solidFill>
                  <a:latin typeface="仿宋" panose="02010609060101010101" pitchFamily="49" charset="-122"/>
                  <a:ea typeface="仿宋" panose="02010609060101010101" pitchFamily="49" charset="-122"/>
                </a:rPr>
                <a:t>         </a:t>
              </a:r>
              <a:r>
                <a:rPr lang="en-US" altLang="zh-CN" dirty="0">
                  <a:solidFill>
                    <a:srgbClr val="0000FF"/>
                  </a:solidFill>
                  <a:latin typeface="LMMono8-Regular-Identity-H"/>
                </a:rPr>
                <a:t>if </a:t>
              </a:r>
              <a:r>
                <a:rPr lang="en-US" altLang="zh-CN" dirty="0">
                  <a:solidFill>
                    <a:srgbClr val="000000"/>
                  </a:solidFill>
                  <a:latin typeface="LMMono8-Regular-Identity-H"/>
                </a:rPr>
                <a:t>(score[j+1] &lt; score[j])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相邻的两个数比较</a:t>
              </a:r>
              <a:br>
                <a:rPr lang="zh-CN" altLang="en-US" dirty="0">
                  <a:solidFill>
                    <a:srgbClr val="008000"/>
                  </a:solidFill>
                  <a:latin typeface="仿宋" panose="02010609060101010101" pitchFamily="49" charset="-122"/>
                  <a:ea typeface="仿宋" panose="02010609060101010101" pitchFamily="49" charset="-122"/>
                </a:rPr>
              </a:br>
              <a:r>
                <a:rPr lang="zh-CN" altLang="en-US" dirty="0">
                  <a:solidFill>
                    <a:srgbClr val="008000"/>
                  </a:solidFill>
                  <a:latin typeface="仿宋" panose="02010609060101010101" pitchFamily="49" charset="-122"/>
                  <a:ea typeface="仿宋" panose="02010609060101010101" pitchFamily="49" charset="-122"/>
                </a:rPr>
                <a:t>            </a:t>
              </a:r>
              <a:r>
                <a:rPr lang="en-US" altLang="zh-CN" dirty="0">
                  <a:solidFill>
                    <a:srgbClr val="000000"/>
                  </a:solidFill>
                  <a:latin typeface="LMMono8-Regular-Identity-H"/>
                </a:rPr>
                <a:t>Swap(score[j+1], score[j]);}</a:t>
              </a:r>
              <a:br>
                <a:rPr lang="en-US" altLang="zh-CN" dirty="0">
                  <a:solidFill>
                    <a:srgbClr val="000000"/>
                  </a:solidFill>
                  <a:latin typeface="LMMono8-Regular-Identity-H"/>
                </a:rPr>
              </a:br>
              <a:r>
                <a:rPr lang="en-US" altLang="zh-CN" dirty="0">
                  <a:solidFill>
                    <a:srgbClr val="000000"/>
                  </a:solidFill>
                  <a:latin typeface="LMMono8-Regular-Identity-H"/>
                </a:rPr>
                <a:t>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auto </a:t>
              </a:r>
              <a:r>
                <a:rPr lang="en-US" altLang="zh-CN" dirty="0">
                  <a:solidFill>
                    <a:srgbClr val="000000"/>
                  </a:solidFill>
                  <a:latin typeface="LMMono8-Regular-Identity-H"/>
                </a:rPr>
                <a:t>&amp;</a:t>
              </a:r>
              <a:r>
                <a:rPr lang="en-US" altLang="zh-CN" dirty="0" err="1">
                  <a:solidFill>
                    <a:srgbClr val="000000"/>
                  </a:solidFill>
                  <a:latin typeface="LMMono8-Regular-Identity-H"/>
                </a:rPr>
                <a:t>i</a:t>
              </a:r>
              <a:r>
                <a:rPr lang="en-US" altLang="zh-CN" dirty="0">
                  <a:solidFill>
                    <a:srgbClr val="000000"/>
                  </a:solidFill>
                  <a:latin typeface="LMMono8-Regular-Identity-H"/>
                </a:rPr>
                <a:t> : score)</a:t>
              </a:r>
              <a:br>
                <a:rPr lang="en-US" altLang="zh-CN" dirty="0">
                  <a:solidFill>
                    <a:srgbClr val="000000"/>
                  </a:solidFill>
                  <a:latin typeface="LMMono8-Regular-Identity-H"/>
                </a:rPr>
              </a:br>
              <a:r>
                <a:rPr lang="en-US" altLang="zh-CN" dirty="0">
                  <a:solidFill>
                    <a:srgbClr val="000000"/>
                  </a:solidFill>
                  <a:latin typeface="LMMono8-Regular-Identity-H"/>
                </a:rPr>
                <a:t>             cout &lt;&lt; </a:t>
              </a:r>
              <a:r>
                <a:rPr lang="en-US" altLang="zh-CN" dirty="0" err="1">
                  <a:solidFill>
                    <a:srgbClr val="000000"/>
                  </a:solidFill>
                  <a:latin typeface="LMMono8-Regular-Identity-H"/>
                </a:rPr>
                <a:t>i</a:t>
              </a:r>
              <a:r>
                <a:rPr lang="en-US" altLang="zh-CN" dirty="0">
                  <a:solidFill>
                    <a:srgbClr val="000000"/>
                  </a:solidFill>
                  <a:latin typeface="LMMono8-Regular-Identity-H"/>
                </a:rPr>
                <a:t>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5.1.1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定义函数</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11" name="组合 10"/>
          <p:cNvGrpSpPr/>
          <p:nvPr/>
        </p:nvGrpSpPr>
        <p:grpSpPr>
          <a:xfrm>
            <a:off x="219974" y="1090546"/>
            <a:ext cx="8704052" cy="2458385"/>
            <a:chOff x="219974" y="2044323"/>
            <a:chExt cx="8704052" cy="2458385"/>
          </a:xfrm>
        </p:grpSpPr>
        <p:sp>
          <p:nvSpPr>
            <p:cNvPr id="13" name="矩形: 圆顶角 12"/>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函数四要素</a:t>
              </a:r>
              <a:endParaRPr lang="zh-CN" altLang="en-US" sz="2400" dirty="0"/>
            </a:p>
          </p:txBody>
        </p:sp>
        <p:sp>
          <p:nvSpPr>
            <p:cNvPr id="18" name="矩形: 圆角 17"/>
            <p:cNvSpPr/>
            <p:nvPr/>
          </p:nvSpPr>
          <p:spPr>
            <a:xfrm>
              <a:off x="219974" y="2612832"/>
              <a:ext cx="8704052"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返回值类型 </a:t>
              </a:r>
              <a:r>
                <a:rPr lang="en-US" altLang="zh-CN" sz="2000" dirty="0">
                  <a:solidFill>
                    <a:srgbClr val="000000"/>
                  </a:solidFill>
                  <a:latin typeface="LMSans10-Regular-Identity-H"/>
                </a:rPr>
                <a:t>(return type)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函数名 </a:t>
              </a:r>
              <a:r>
                <a:rPr lang="en-US" altLang="zh-CN" sz="2000" dirty="0">
                  <a:solidFill>
                    <a:srgbClr val="000000"/>
                  </a:solidFill>
                  <a:latin typeface="LMSans10-Regular-Identity-H"/>
                </a:rPr>
                <a:t>(function name)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参数列表 </a:t>
              </a:r>
              <a:r>
                <a:rPr lang="en-US" altLang="zh-CN" sz="2000" dirty="0">
                  <a:solidFill>
                    <a:srgbClr val="000000"/>
                  </a:solidFill>
                  <a:latin typeface="LMSans10-Regular-Identity-H"/>
                </a:rPr>
                <a:t>(parameter list)</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函数体 </a:t>
              </a:r>
              <a:r>
                <a:rPr lang="en-US" altLang="zh-CN" sz="2000" dirty="0">
                  <a:solidFill>
                    <a:srgbClr val="000000"/>
                  </a:solidFill>
                  <a:latin typeface="LMSans10-Regular-Identity-H"/>
                </a:rPr>
                <a:t>(function body)</a:t>
              </a:r>
              <a:r>
                <a:rPr lang="zh-CN" altLang="en-US" sz="2000" dirty="0">
                  <a:solidFill>
                    <a:srgbClr val="000000"/>
                  </a:solidFill>
                  <a:latin typeface="MicrosoftYaHei"/>
                </a:rPr>
                <a:t>。</a:t>
              </a:r>
              <a:r>
                <a:rPr lang="en-US" altLang="zh-CN" sz="2000" dirty="0"/>
                <a:t> </a:t>
              </a:r>
              <a:endParaRPr lang="zh-CN" altLang="en-US" sz="2000" dirty="0">
                <a:solidFill>
                  <a:srgbClr val="000000"/>
                </a:solidFill>
                <a:latin typeface="Consolas" panose="020B0609020204030204" pitchFamily="49" charset="0"/>
              </a:endParaRPr>
            </a:p>
          </p:txBody>
        </p:sp>
      </p:grpSp>
      <p:grpSp>
        <p:nvGrpSpPr>
          <p:cNvPr id="8" name="组合 7"/>
          <p:cNvGrpSpPr/>
          <p:nvPr/>
        </p:nvGrpSpPr>
        <p:grpSpPr>
          <a:xfrm>
            <a:off x="219974" y="3716865"/>
            <a:ext cx="8704052" cy="2891221"/>
            <a:chOff x="219974" y="2044323"/>
            <a:chExt cx="8704052" cy="2891221"/>
          </a:xfrm>
        </p:grpSpPr>
        <p:sp>
          <p:nvSpPr>
            <p:cNvPr id="9" name="矩形: 圆顶角 8"/>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maximum </a:t>
              </a:r>
              <a:r>
                <a:rPr lang="zh-CN" altLang="en-US" sz="2400" dirty="0"/>
                <a:t>函数</a:t>
              </a:r>
              <a:r>
                <a:rPr lang="en-US" altLang="zh-CN" sz="2400" dirty="0"/>
                <a:t>: </a:t>
              </a:r>
              <a:r>
                <a:rPr lang="zh-CN" altLang="en-US" sz="2400" dirty="0"/>
                <a:t>返回两个整数中较大的数</a:t>
              </a:r>
              <a:endParaRPr lang="zh-CN" altLang="en-US" sz="2400" dirty="0"/>
            </a:p>
          </p:txBody>
        </p:sp>
        <p:sp>
          <p:nvSpPr>
            <p:cNvPr id="10" name="矩形: 圆角 17"/>
            <p:cNvSpPr/>
            <p:nvPr/>
          </p:nvSpPr>
          <p:spPr>
            <a:xfrm>
              <a:off x="219974" y="2584323"/>
              <a:ext cx="8704052" cy="23512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9-Regular-Identity-H"/>
                </a:rPr>
                <a:t>int </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maximum(</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a ,</a:t>
              </a:r>
              <a:r>
                <a:rPr lang="en-US" altLang="zh-CN" sz="2000" dirty="0">
                  <a:solidFill>
                    <a:srgbClr val="008000"/>
                  </a:solidFill>
                  <a:latin typeface="LMMono9-Regular-Identity-H"/>
                </a:rPr>
                <a:t> </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b){ </a:t>
              </a:r>
              <a:r>
                <a:rPr lang="en-US" altLang="zh-CN" dirty="0">
                  <a:solidFill>
                    <a:srgbClr val="008000"/>
                  </a:solidFill>
                  <a:latin typeface="LMMono9-Regular-Identity-H"/>
                </a:rPr>
                <a:t>//a</a:t>
              </a:r>
              <a:r>
                <a:rPr lang="zh-CN" altLang="en-US" dirty="0">
                  <a:solidFill>
                    <a:srgbClr val="008000"/>
                  </a:solidFill>
                  <a:latin typeface="LMMono9-Regular-Identity-H"/>
                </a:rPr>
                <a:t>和</a:t>
              </a:r>
              <a:r>
                <a:rPr lang="en-US" altLang="zh-CN" dirty="0">
                  <a:solidFill>
                    <a:srgbClr val="008000"/>
                  </a:solidFill>
                  <a:latin typeface="LMMono9-Regular-Identity-H"/>
                </a:rPr>
                <a:t>b</a:t>
              </a:r>
              <a:r>
                <a:rPr lang="zh-CN" altLang="en-US" dirty="0">
                  <a:solidFill>
                    <a:srgbClr val="008000"/>
                  </a:solidFill>
                  <a:latin typeface="LMMono9-Regular-Identity-H"/>
                </a:rPr>
                <a:t>为两个</a:t>
              </a:r>
              <a:r>
                <a:rPr lang="en-US" altLang="zh-CN" dirty="0">
                  <a:solidFill>
                    <a:srgbClr val="008000"/>
                  </a:solidFill>
                  <a:latin typeface="LMMono9-Regular-Identity-H"/>
                </a:rPr>
                <a:t>int</a:t>
              </a:r>
              <a:r>
                <a:rPr lang="zh-CN" altLang="en-US" dirty="0">
                  <a:solidFill>
                    <a:srgbClr val="008000"/>
                  </a:solidFill>
                  <a:latin typeface="LMMono9-Regular-Identity-H"/>
                </a:rPr>
                <a:t>类型的</a:t>
              </a:r>
              <a:r>
                <a:rPr lang="zh-CN" altLang="en-US" dirty="0">
                  <a:solidFill>
                    <a:srgbClr val="FF0000"/>
                  </a:solidFill>
                  <a:latin typeface="LMMono9-Regular-Identity-H"/>
                </a:rPr>
                <a:t>形参</a:t>
              </a:r>
              <a:endParaRPr lang="en-US" altLang="zh-CN" sz="2000" dirty="0">
                <a:solidFill>
                  <a:srgbClr val="FF0000"/>
                </a:solidFill>
                <a:latin typeface="LMMono9-Regular-Identity-H"/>
              </a:endParaRPr>
            </a:p>
            <a:p>
              <a:pPr>
                <a:lnSpc>
                  <a:spcPct val="150000"/>
                </a:lnSpc>
              </a:pPr>
              <a:r>
                <a:rPr lang="en-US" altLang="zh-CN" sz="2000" dirty="0">
                  <a:solidFill>
                    <a:srgbClr val="0000FF"/>
                  </a:solidFill>
                  <a:latin typeface="LMMono9-Regular-Identity-H"/>
                </a:rPr>
                <a:t>       </a:t>
              </a:r>
              <a:r>
                <a:rPr lang="en-US" altLang="zh-CN" sz="2000">
                  <a:solidFill>
                    <a:srgbClr val="0000FF"/>
                  </a:solidFill>
                  <a:latin typeface="LMMono9-Regular-Identity-H"/>
                </a:rPr>
                <a:t>int</a:t>
              </a:r>
              <a:r>
                <a:rPr lang="en-US" altLang="zh-CN" sz="2000">
                  <a:solidFill>
                    <a:srgbClr val="008000"/>
                  </a:solidFill>
                  <a:latin typeface="LMMono9-Regular-Identity-H"/>
                </a:rPr>
                <a:t> </a:t>
              </a:r>
              <a:r>
                <a:rPr lang="en-US" altLang="zh-CN" sz="2000">
                  <a:solidFill>
                    <a:srgbClr val="000000"/>
                  </a:solidFill>
                  <a:latin typeface="Consolas" panose="020B0609020204030204" pitchFamily="49" charset="0"/>
                </a:rPr>
                <a:t>c;                </a:t>
              </a:r>
              <a:r>
                <a:rPr lang="en-US" altLang="zh-CN" dirty="0">
                  <a:solidFill>
                    <a:srgbClr val="008000"/>
                  </a:solidFill>
                  <a:latin typeface="LMMono9-Regular-Identity-H"/>
                </a:rPr>
                <a:t>//</a:t>
              </a:r>
              <a:r>
                <a:rPr lang="zh-CN" altLang="en-US" dirty="0">
                  <a:solidFill>
                    <a:srgbClr val="008000"/>
                  </a:solidFill>
                  <a:latin typeface="LMMono9-Regular-Identity-H"/>
                </a:rPr>
                <a:t>用来保存结果</a:t>
              </a:r>
              <a:endParaRPr lang="en-US" altLang="zh-CN" dirty="0">
                <a:solidFill>
                  <a:srgbClr val="008000"/>
                </a:solidFill>
                <a:latin typeface="LMMono9-Regular-Identity-H"/>
              </a:endParaRPr>
            </a:p>
            <a:p>
              <a:pPr>
                <a:lnSpc>
                  <a:spcPct val="150000"/>
                </a:lnSpc>
              </a:pPr>
              <a:r>
                <a:rPr lang="en-US" altLang="zh-CN" sz="2000" dirty="0">
                  <a:solidFill>
                    <a:srgbClr val="000000"/>
                  </a:solidFill>
                  <a:latin typeface="Consolas" panose="020B0609020204030204" pitchFamily="49" charset="0"/>
                </a:rPr>
                <a:t>   c=a&gt;b? a:b;</a:t>
              </a:r>
              <a:endParaRPr lang="en-US" altLang="zh-CN" sz="2000" dirty="0">
                <a:solidFill>
                  <a:srgbClr val="000000"/>
                </a:solidFill>
                <a:latin typeface="Consolas" panose="020B0609020204030204" pitchFamily="49" charset="0"/>
              </a:endParaRPr>
            </a:p>
            <a:p>
              <a:pPr>
                <a:lnSpc>
                  <a:spcPct val="150000"/>
                </a:lnSpc>
              </a:pPr>
              <a:r>
                <a:rPr lang="en-US" altLang="zh-CN" sz="2000" dirty="0">
                  <a:solidFill>
                    <a:srgbClr val="0000FF"/>
                  </a:solidFill>
                  <a:latin typeface="LMMono9-Regular-Identity-H"/>
                </a:rPr>
                <a:t>       return</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a:t>
              </a:r>
              <a:r>
                <a:rPr lang="en-US" altLang="zh-CN" sz="2000" dirty="0">
                  <a:solidFill>
                    <a:srgbClr val="008000"/>
                  </a:solidFill>
                  <a:latin typeface="LMMono9-Regular-Identity-H"/>
                </a:rPr>
                <a:t>                                </a:t>
              </a:r>
              <a:r>
                <a:rPr lang="en-US" altLang="zh-CN" dirty="0">
                  <a:solidFill>
                    <a:srgbClr val="008000"/>
                  </a:solidFill>
                  <a:latin typeface="LMMono9-Regular-Identity-H"/>
                </a:rPr>
                <a:t>//</a:t>
              </a:r>
              <a:r>
                <a:rPr lang="zh-CN" altLang="en-US" dirty="0">
                  <a:solidFill>
                    <a:srgbClr val="008000"/>
                  </a:solidFill>
                  <a:latin typeface="LMMono9-Regular-Identity-H"/>
                </a:rPr>
                <a:t>返回结果</a:t>
              </a:r>
              <a:endParaRPr lang="en-US" altLang="zh-CN" dirty="0">
                <a:solidFill>
                  <a:srgbClr val="008000"/>
                </a:solidFill>
                <a:latin typeface="LMMono9-Regular-Identity-H"/>
              </a:endParaRPr>
            </a:p>
            <a:p>
              <a:pPr>
                <a:lnSpc>
                  <a:spcPct val="150000"/>
                </a:lnSpc>
              </a:pPr>
              <a:r>
                <a:rPr lang="en-US" altLang="zh-CN" sz="2000" dirty="0">
                  <a:solidFill>
                    <a:srgbClr val="000000"/>
                  </a:solidFill>
                  <a:latin typeface="Consolas" panose="020B0609020204030204" pitchFamily="49" charset="0"/>
                </a:rPr>
                <a:t>}</a:t>
              </a:r>
              <a:endParaRPr lang="zh-CN" altLang="en-US" sz="2000" dirty="0">
                <a:solidFill>
                  <a:srgbClr val="000000"/>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5.5.4 </a:t>
            </a:r>
            <a:r>
              <a:rPr lang="zh-CN" altLang="en-US" sz="3200" dirty="0">
                <a:solidFill>
                  <a:schemeClr val="bg1"/>
                </a:solidFill>
              </a:rPr>
              <a:t>函数重载和特殊用途的函数</a:t>
            </a:r>
            <a:r>
              <a:rPr lang="en-US" altLang="zh-CN" sz="2000" dirty="0">
                <a:solidFill>
                  <a:schemeClr val="bg1"/>
                </a:solidFill>
              </a:rPr>
              <a:t>—constexpr</a:t>
            </a:r>
            <a:r>
              <a:rPr lang="zh-CN" altLang="en-US" sz="2000" dirty="0">
                <a:solidFill>
                  <a:schemeClr val="bg1"/>
                </a:solidFill>
              </a:rPr>
              <a:t>函数</a:t>
            </a:r>
            <a:endParaRPr lang="zh-CN" altLang="en-US" sz="3200" dirty="0">
              <a:solidFill>
                <a:schemeClr val="bg1"/>
              </a:solidFill>
            </a:endParaRPr>
          </a:p>
        </p:txBody>
      </p:sp>
      <p:grpSp>
        <p:nvGrpSpPr>
          <p:cNvPr id="7" name="组合 6"/>
          <p:cNvGrpSpPr/>
          <p:nvPr/>
        </p:nvGrpSpPr>
        <p:grpSpPr>
          <a:xfrm>
            <a:off x="219974" y="1654239"/>
            <a:ext cx="8704052" cy="2458386"/>
            <a:chOff x="219974" y="2044323"/>
            <a:chExt cx="8704052" cy="2458386"/>
          </a:xfrm>
        </p:grpSpPr>
        <p:sp>
          <p:nvSpPr>
            <p:cNvPr id="11" name="矩形: 圆顶角 10"/>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endParaRPr lang="zh-CN" altLang="en-US" sz="2400" dirty="0"/>
            </a:p>
          </p:txBody>
        </p:sp>
        <p:sp>
          <p:nvSpPr>
            <p:cNvPr id="12" name="矩形: 圆角 17"/>
            <p:cNvSpPr/>
            <p:nvPr/>
          </p:nvSpPr>
          <p:spPr>
            <a:xfrm>
              <a:off x="219974" y="2612833"/>
              <a:ext cx="8704052"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以下程序是否正确，为什么，该如何修改？</a:t>
              </a:r>
              <a:br>
                <a:rPr lang="zh-CN" altLang="en-US" sz="2800" dirty="0">
                  <a:solidFill>
                    <a:srgbClr val="000000"/>
                  </a:solidFill>
                  <a:latin typeface="MicrosoftYaHei"/>
                </a:rPr>
              </a:br>
              <a:r>
                <a:rPr lang="en-US" altLang="zh-CN" sz="2000" dirty="0">
                  <a:solidFill>
                    <a:srgbClr val="0000FF"/>
                  </a:solidFill>
                  <a:latin typeface="LMMono8-Regular-Identity-H"/>
                </a:rPr>
                <a:t>const int </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 {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10; }</a:t>
              </a:r>
              <a:br>
                <a:rPr lang="en-US" altLang="zh-CN" sz="2000" dirty="0">
                  <a:solidFill>
                    <a:srgbClr val="000000"/>
                  </a:solidFill>
                  <a:latin typeface="LMMono8-Regular-Identity-H"/>
                </a:rPr>
              </a:br>
              <a:r>
                <a:rPr lang="en-US" altLang="zh-CN" sz="2000" dirty="0">
                  <a:solidFill>
                    <a:srgbClr val="0000FF"/>
                  </a:solidFill>
                  <a:latin typeface="LMMono8-Regular-Identity-H"/>
                </a:rPr>
                <a:t>const int </a:t>
              </a:r>
              <a:r>
                <a:rPr lang="en-US" altLang="zh-CN" sz="2000" dirty="0" err="1">
                  <a:solidFill>
                    <a:srgbClr val="000000"/>
                  </a:solidFill>
                  <a:latin typeface="LMMono8-Regular-Identity-H"/>
                </a:rPr>
                <a:t>numStudent</a:t>
              </a:r>
              <a:r>
                <a:rPr lang="en-US" altLang="zh-CN" sz="2000" dirty="0">
                  <a:solidFill>
                    <a:srgbClr val="000000"/>
                  </a:solidFill>
                  <a:latin typeface="LMMono8-Regular-Identity-H"/>
                </a:rPr>
                <a:t> = </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err="1">
                  <a:solidFill>
                    <a:srgbClr val="000000"/>
                  </a:solidFill>
                  <a:latin typeface="LMMono8-Regular-Identity-H"/>
                </a:rPr>
                <a:t>arr</a:t>
              </a:r>
              <a:r>
                <a:rPr lang="en-US" altLang="zh-CN" sz="2000" dirty="0">
                  <a:solidFill>
                    <a:srgbClr val="000000"/>
                  </a:solidFill>
                  <a:latin typeface="LMMono8-Regular-Identity-H"/>
                </a:rPr>
                <a:t>[</a:t>
              </a:r>
              <a:r>
                <a:rPr lang="en-US" altLang="zh-CN" sz="2000" dirty="0" err="1">
                  <a:solidFill>
                    <a:srgbClr val="000000"/>
                  </a:solidFill>
                  <a:latin typeface="LMMono8-Regular-Identity-H"/>
                </a:rPr>
                <a:t>numStudent</a:t>
              </a: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sp>
        <p:nvSpPr>
          <p:cNvPr id="13" name="文本框 12"/>
          <p:cNvSpPr txBox="1"/>
          <p:nvPr/>
        </p:nvSpPr>
        <p:spPr>
          <a:xfrm>
            <a:off x="219974" y="4502994"/>
            <a:ext cx="8704051" cy="9665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nSpc>
                <a:spcPct val="150000"/>
              </a:lnSpc>
            </a:pPr>
            <a:r>
              <a:rPr lang="zh-CN" altLang="en-US" sz="2000" b="1" dirty="0">
                <a:solidFill>
                  <a:schemeClr val="bg1"/>
                </a:solidFill>
                <a:latin typeface="MicrosoftYaHei"/>
              </a:rPr>
              <a:t>此时编译器会报错，提示无法在编译时计算 </a:t>
            </a:r>
            <a:r>
              <a:rPr lang="en-US" altLang="zh-CN" sz="2000" b="1" dirty="0" err="1">
                <a:solidFill>
                  <a:schemeClr val="bg1"/>
                </a:solidFill>
                <a:latin typeface="LMSans10-Regular-Identity-H"/>
              </a:rPr>
              <a:t>numStudent</a:t>
            </a:r>
            <a:r>
              <a:rPr lang="en-US" altLang="zh-CN" sz="2000" b="1" dirty="0">
                <a:solidFill>
                  <a:schemeClr val="bg1"/>
                </a:solidFill>
                <a:latin typeface="LMSans10-Regular-Identity-H"/>
              </a:rPr>
              <a:t> </a:t>
            </a:r>
            <a:r>
              <a:rPr lang="zh-CN" altLang="en-US" sz="2000" b="1" dirty="0">
                <a:solidFill>
                  <a:schemeClr val="bg1"/>
                </a:solidFill>
                <a:latin typeface="MicrosoftYaHei"/>
              </a:rPr>
              <a:t>的值。这是因为只能在运行期间调用函数 </a:t>
            </a:r>
            <a:r>
              <a:rPr lang="en-US" altLang="zh-CN" sz="2000" b="1" dirty="0" err="1">
                <a:solidFill>
                  <a:schemeClr val="bg1"/>
                </a:solidFill>
                <a:latin typeface="LMSans10-Regular-Identity-H"/>
              </a:rPr>
              <a:t>getNumber</a:t>
            </a:r>
            <a:r>
              <a:rPr lang="en-US" altLang="zh-CN" sz="2000" b="1" dirty="0">
                <a:solidFill>
                  <a:schemeClr val="bg1"/>
                </a:solidFill>
                <a:latin typeface="LMSans10-Regular-Identity-H"/>
              </a:rPr>
              <a:t> </a:t>
            </a:r>
            <a:r>
              <a:rPr lang="zh-CN" altLang="en-US" sz="2000" b="1" dirty="0">
                <a:solidFill>
                  <a:schemeClr val="bg1"/>
                </a:solidFill>
                <a:latin typeface="MicrosoftYaHei"/>
              </a:rPr>
              <a:t>后才能计算 </a:t>
            </a:r>
            <a:r>
              <a:rPr lang="en-US" altLang="zh-CN" sz="2000" b="1" dirty="0" err="1">
                <a:solidFill>
                  <a:schemeClr val="bg1"/>
                </a:solidFill>
                <a:latin typeface="LMSans10-Regular-Identity-H"/>
              </a:rPr>
              <a:t>numStudent</a:t>
            </a:r>
            <a:r>
              <a:rPr lang="en-US" altLang="zh-CN" sz="2000" b="1" dirty="0">
                <a:solidFill>
                  <a:schemeClr val="bg1"/>
                </a:solidFill>
                <a:latin typeface="LMSans10-Regular-Identity-H"/>
              </a:rPr>
              <a:t> </a:t>
            </a:r>
            <a:r>
              <a:rPr lang="zh-CN" altLang="en-US" sz="2000" b="1" dirty="0">
                <a:solidFill>
                  <a:schemeClr val="bg1"/>
                </a:solidFill>
                <a:latin typeface="MicrosoftYaHei"/>
              </a:rPr>
              <a:t>的值。</a:t>
            </a:r>
            <a:r>
              <a:rPr lang="zh-CN" altLang="en-US" sz="2000" b="1" dirty="0">
                <a:solidFill>
                  <a:schemeClr val="bg1"/>
                </a:solidFill>
              </a:rPr>
              <a:t> </a:t>
            </a:r>
            <a:endParaRPr lang="zh-CN" altLang="en-US" sz="20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5.5.4 </a:t>
            </a:r>
            <a:r>
              <a:rPr lang="zh-CN" altLang="en-US" sz="3200" dirty="0">
                <a:solidFill>
                  <a:schemeClr val="bg1"/>
                </a:solidFill>
              </a:rPr>
              <a:t>函数重载和特殊用途的函数</a:t>
            </a:r>
            <a:r>
              <a:rPr lang="en-US" altLang="zh-CN" sz="2000" dirty="0">
                <a:solidFill>
                  <a:schemeClr val="bg1"/>
                </a:solidFill>
              </a:rPr>
              <a:t>—constexpr</a:t>
            </a:r>
            <a:r>
              <a:rPr lang="zh-CN" altLang="en-US" sz="2000" dirty="0">
                <a:solidFill>
                  <a:schemeClr val="bg1"/>
                </a:solidFill>
              </a:rPr>
              <a:t>函数</a:t>
            </a:r>
            <a:endParaRPr lang="zh-CN" altLang="en-US" sz="3200" dirty="0">
              <a:solidFill>
                <a:schemeClr val="bg1"/>
              </a:solidFill>
            </a:endParaRPr>
          </a:p>
        </p:txBody>
      </p:sp>
      <p:grpSp>
        <p:nvGrpSpPr>
          <p:cNvPr id="8" name="组合 7"/>
          <p:cNvGrpSpPr/>
          <p:nvPr/>
        </p:nvGrpSpPr>
        <p:grpSpPr>
          <a:xfrm>
            <a:off x="219973" y="5605397"/>
            <a:ext cx="8704052" cy="1072509"/>
            <a:chOff x="81952" y="2044323"/>
            <a:chExt cx="8842074" cy="1072509"/>
          </a:xfrm>
        </p:grpSpPr>
        <p:sp>
          <p:nvSpPr>
            <p:cNvPr id="9" name="矩形: 圆顶角 8"/>
            <p:cNvSpPr/>
            <p:nvPr/>
          </p:nvSpPr>
          <p:spPr>
            <a:xfrm>
              <a:off x="81952" y="2044323"/>
              <a:ext cx="8842074"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提示：</a:t>
              </a:r>
              <a:endParaRPr lang="zh-CN" altLang="en-US" sz="2400" dirty="0"/>
            </a:p>
          </p:txBody>
        </p:sp>
        <p:sp>
          <p:nvSpPr>
            <p:cNvPr id="10" name="矩形: 圆角 17"/>
            <p:cNvSpPr/>
            <p:nvPr/>
          </p:nvSpPr>
          <p:spPr>
            <a:xfrm>
              <a:off x="81952" y="2612832"/>
              <a:ext cx="8842074"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3000"/>
                </a:lnSpc>
                <a:spcAft>
                  <a:spcPts val="1200"/>
                </a:spcAft>
              </a:pPr>
              <a:r>
                <a:rPr lang="en-US" altLang="zh-CN" sz="2000" dirty="0">
                  <a:solidFill>
                    <a:srgbClr val="000000"/>
                  </a:solidFill>
                  <a:latin typeface="LMSans10-Regular-Identity-H"/>
                </a:rPr>
                <a:t>constexpr </a:t>
              </a:r>
              <a:r>
                <a:rPr lang="zh-CN" altLang="en-US" sz="2000" dirty="0">
                  <a:solidFill>
                    <a:srgbClr val="000000"/>
                  </a:solidFill>
                  <a:latin typeface="MicrosoftYaHei"/>
                </a:rPr>
                <a:t>函数会隐式转化为内联函数。</a:t>
              </a:r>
              <a:r>
                <a:rPr lang="zh-CN" altLang="en-US" sz="2000" dirty="0"/>
                <a:t> </a:t>
              </a:r>
              <a:endParaRPr lang="en-US" altLang="zh-CN" sz="2000" dirty="0">
                <a:solidFill>
                  <a:srgbClr val="000000"/>
                </a:solidFill>
                <a:latin typeface="MicrosoftYaHei"/>
              </a:endParaRPr>
            </a:p>
          </p:txBody>
        </p:sp>
      </p:grpSp>
      <p:grpSp>
        <p:nvGrpSpPr>
          <p:cNvPr id="14" name="组合 13"/>
          <p:cNvGrpSpPr/>
          <p:nvPr/>
        </p:nvGrpSpPr>
        <p:grpSpPr>
          <a:xfrm>
            <a:off x="219973" y="3032219"/>
            <a:ext cx="8704052" cy="2394354"/>
            <a:chOff x="219974" y="2044323"/>
            <a:chExt cx="8704052" cy="2394354"/>
          </a:xfrm>
        </p:grpSpPr>
        <p:sp>
          <p:nvSpPr>
            <p:cNvPr id="15" name="矩形: 圆顶角 14"/>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endParaRPr lang="zh-CN" altLang="en-US" sz="2400" dirty="0"/>
            </a:p>
          </p:txBody>
        </p:sp>
        <p:sp>
          <p:nvSpPr>
            <p:cNvPr id="16" name="矩形: 圆角 17"/>
            <p:cNvSpPr/>
            <p:nvPr/>
          </p:nvSpPr>
          <p:spPr>
            <a:xfrm>
              <a:off x="219974" y="2584323"/>
              <a:ext cx="8704052" cy="18543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800"/>
                </a:lnSpc>
              </a:pPr>
              <a:r>
                <a:rPr lang="en-US" altLang="zh-CN" sz="2000" dirty="0">
                  <a:solidFill>
                    <a:srgbClr val="000000"/>
                  </a:solidFill>
                  <a:latin typeface="LMMono8-Regular-Identity-H"/>
                </a:rPr>
                <a:t>constexpr </a:t>
              </a:r>
              <a:r>
                <a:rPr lang="en-US" altLang="zh-CN" sz="2000" dirty="0">
                  <a:solidFill>
                    <a:srgbClr val="0000FF"/>
                  </a:solidFill>
                  <a:latin typeface="LMMono8-Regular-Identity-H"/>
                </a:rPr>
                <a:t>int </a:t>
              </a:r>
              <a:r>
                <a:rPr lang="en-US" altLang="zh-CN" sz="2000" dirty="0">
                  <a:solidFill>
                    <a:srgbClr val="000000"/>
                  </a:solidFill>
                  <a:latin typeface="LMMono8-Regular-Identity-H"/>
                </a:rPr>
                <a:t>f() {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10; }</a:t>
              </a:r>
              <a:br>
                <a:rPr lang="en-US" altLang="zh-CN" sz="2000" dirty="0">
                  <a:solidFill>
                    <a:srgbClr val="000000"/>
                  </a:solidFill>
                  <a:latin typeface="LMMono8-Regular-Identity-H"/>
                </a:rPr>
              </a:br>
              <a:r>
                <a:rPr lang="en-US" altLang="zh-CN" sz="2000" dirty="0">
                  <a:solidFill>
                    <a:srgbClr val="000000"/>
                  </a:solidFill>
                  <a:latin typeface="LMMono8-Regular-Identity-H"/>
                </a:rPr>
                <a:t>constexpr </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a:t>
              </a:r>
              <a:r>
                <a:rPr lang="en-US" altLang="zh-CN" sz="2000" dirty="0">
                  <a:solidFill>
                    <a:srgbClr val="0000FF"/>
                  </a:solidFill>
                  <a:latin typeface="LMMono8-Regular-Identity-H"/>
                </a:rPr>
                <a:t>return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stu1[</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(10)];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正确：</a:t>
              </a:r>
              <a:r>
                <a:rPr lang="en-US" altLang="zh-CN" sz="2000" dirty="0" err="1">
                  <a:solidFill>
                    <a:srgbClr val="008000"/>
                  </a:solidFill>
                  <a:latin typeface="LMMono8-Regular-Identity-H"/>
                </a:rPr>
                <a:t>getNumber</a:t>
              </a:r>
              <a:r>
                <a:rPr lang="en-US" altLang="zh-CN" sz="2000" dirty="0">
                  <a:solidFill>
                    <a:srgbClr val="008000"/>
                  </a:solidFill>
                  <a:latin typeface="LMMono8-Regular-Identity-H"/>
                </a:rPr>
                <a:t>(10)</a:t>
              </a:r>
              <a:r>
                <a:rPr lang="zh-CN" altLang="en-US" sz="2000" dirty="0">
                  <a:solidFill>
                    <a:srgbClr val="008000"/>
                  </a:solidFill>
                  <a:latin typeface="仿宋" panose="02010609060101010101" pitchFamily="49" charset="-122"/>
                  <a:ea typeface="仿宋" panose="02010609060101010101" pitchFamily="49" charset="-122"/>
                </a:rPr>
                <a:t>是常量表达式</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num = 10;</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stu2[</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(num)];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错误：运行时才能确定</a:t>
              </a:r>
              <a:r>
                <a:rPr lang="en-US" altLang="zh-CN" sz="2000" dirty="0">
                  <a:solidFill>
                    <a:srgbClr val="008000"/>
                  </a:solidFill>
                  <a:latin typeface="LMMono8-Regular-Identity-H"/>
                </a:rPr>
                <a:t>num</a:t>
              </a:r>
              <a:r>
                <a:rPr lang="zh-CN" altLang="en-US" sz="2000" dirty="0">
                  <a:solidFill>
                    <a:srgbClr val="008000"/>
                  </a:solidFill>
                  <a:latin typeface="仿宋" panose="02010609060101010101" pitchFamily="49" charset="-122"/>
                  <a:ea typeface="仿宋" panose="02010609060101010101" pitchFamily="49" charset="-122"/>
                </a:rPr>
                <a:t>的值</a:t>
              </a:r>
              <a:r>
                <a:rPr lang="zh-CN" altLang="en-US" sz="2000" dirty="0"/>
                <a:t> </a:t>
              </a:r>
              <a:endParaRPr lang="zh-CN" altLang="en-US" sz="2000" dirty="0">
                <a:solidFill>
                  <a:srgbClr val="008000"/>
                </a:solidFill>
                <a:latin typeface="LMMono9-Regular-Identity-H"/>
              </a:endParaRPr>
            </a:p>
          </p:txBody>
        </p:sp>
      </p:grpSp>
      <p:grpSp>
        <p:nvGrpSpPr>
          <p:cNvPr id="17" name="组合 16"/>
          <p:cNvGrpSpPr/>
          <p:nvPr/>
        </p:nvGrpSpPr>
        <p:grpSpPr>
          <a:xfrm>
            <a:off x="219974" y="1003617"/>
            <a:ext cx="8704051" cy="1838725"/>
            <a:chOff x="219974" y="2044323"/>
            <a:chExt cx="7811918" cy="1838725"/>
          </a:xfrm>
        </p:grpSpPr>
        <p:sp>
          <p:nvSpPr>
            <p:cNvPr id="18" name="矩形: 圆顶角 17"/>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constexpr </a:t>
              </a:r>
              <a:r>
                <a:rPr lang="zh-CN" altLang="en-US" sz="2400" dirty="0">
                  <a:solidFill>
                    <a:srgbClr val="FFFFFF"/>
                  </a:solidFill>
                  <a:latin typeface="MicrosoftYaHei"/>
                </a:rPr>
                <a:t>函数</a:t>
              </a:r>
              <a:endParaRPr lang="zh-CN" altLang="en-US" sz="2400" dirty="0"/>
            </a:p>
          </p:txBody>
        </p:sp>
        <p:sp>
          <p:nvSpPr>
            <p:cNvPr id="19" name="矩形: 圆角 17"/>
            <p:cNvSpPr/>
            <p:nvPr/>
          </p:nvSpPr>
          <p:spPr>
            <a:xfrm>
              <a:off x="219974" y="2559609"/>
              <a:ext cx="7811918" cy="13234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00"/>
                  </a:solidFill>
                  <a:latin typeface="LMSans10-Regular-Identity-H"/>
                </a:rPr>
                <a:t>constexpr </a:t>
              </a:r>
              <a:r>
                <a:rPr lang="zh-CN" altLang="en-US" sz="2000" dirty="0">
                  <a:solidFill>
                    <a:srgbClr val="000000"/>
                  </a:solidFill>
                  <a:latin typeface="MicrosoftYaHei"/>
                </a:rPr>
                <a:t>函数指的是能用于常量表达式的函数。要求：</a:t>
              </a:r>
              <a:endParaRPr lang="en-US" altLang="zh-CN" sz="2000" dirty="0">
                <a:solidFill>
                  <a:srgbClr val="000000"/>
                </a:solidFill>
                <a:latin typeface="MicrosoftYaHei"/>
              </a:endParaRPr>
            </a:p>
            <a:p>
              <a:pPr marL="342900"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函数体中有且仅有一条 </a:t>
              </a:r>
              <a:r>
                <a:rPr lang="en-US" altLang="zh-CN" sz="2000" dirty="0">
                  <a:solidFill>
                    <a:srgbClr val="000000"/>
                  </a:solidFill>
                  <a:latin typeface="LMSans10-Regular-Identity-H"/>
                </a:rPr>
                <a:t>return </a:t>
              </a:r>
              <a:r>
                <a:rPr lang="zh-CN" altLang="en-US" sz="2000" dirty="0">
                  <a:solidFill>
                    <a:srgbClr val="000000"/>
                  </a:solidFill>
                  <a:latin typeface="MicrosoftYaHei"/>
                </a:rPr>
                <a:t>语句；</a:t>
              </a:r>
              <a:endParaRPr lang="en-US" altLang="zh-CN" sz="2000" dirty="0">
                <a:solidFill>
                  <a:srgbClr val="000000"/>
                </a:solidFill>
                <a:latin typeface="MicrosoftYaHei"/>
              </a:endParaRPr>
            </a:p>
            <a:p>
              <a:pPr marL="342900"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函数返回值类型不能为 </a:t>
              </a:r>
              <a:r>
                <a:rPr lang="en-US" altLang="zh-CN" sz="2000" dirty="0">
                  <a:solidFill>
                    <a:srgbClr val="000000"/>
                  </a:solidFill>
                  <a:latin typeface="LMSans10-Regular-Identity-H"/>
                </a:rPr>
                <a:t>void</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ts val="24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return </a:t>
              </a:r>
              <a:r>
                <a:rPr lang="zh-CN" altLang="en-US" sz="2000" dirty="0">
                  <a:solidFill>
                    <a:srgbClr val="000000"/>
                  </a:solidFill>
                  <a:latin typeface="MicrosoftYaHei"/>
                </a:rPr>
                <a:t>语句中的表达式必须是编译时的常量表达式。</a:t>
              </a:r>
              <a:r>
                <a:rPr lang="zh-CN" altLang="en-US"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4" name="组合 13"/>
          <p:cNvGrpSpPr/>
          <p:nvPr/>
        </p:nvGrpSpPr>
        <p:grpSpPr>
          <a:xfrm>
            <a:off x="219972" y="2810378"/>
            <a:ext cx="8704052" cy="1682492"/>
            <a:chOff x="219974" y="2044323"/>
            <a:chExt cx="8704052" cy="1682492"/>
          </a:xfrm>
        </p:grpSpPr>
        <p:sp>
          <p:nvSpPr>
            <p:cNvPr id="15" name="矩形: 圆顶角 14"/>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endParaRPr lang="zh-CN" altLang="en-US" sz="2400" dirty="0"/>
            </a:p>
          </p:txBody>
        </p:sp>
        <p:sp>
          <p:nvSpPr>
            <p:cNvPr id="16" name="矩形: 圆角 17"/>
            <p:cNvSpPr/>
            <p:nvPr/>
          </p:nvSpPr>
          <p:spPr>
            <a:xfrm>
              <a:off x="219974" y="2584323"/>
              <a:ext cx="8704052" cy="11424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800"/>
                </a:lnSpc>
              </a:pP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声明一个</a:t>
              </a:r>
              <a:r>
                <a:rPr lang="en-US" altLang="zh-CN" sz="2000" dirty="0">
                  <a:solidFill>
                    <a:srgbClr val="008000"/>
                  </a:solidFill>
                  <a:latin typeface="LMMono8-Regular-Identity-H"/>
                </a:rPr>
                <a:t>~</a:t>
              </a:r>
              <a:r>
                <a:rPr lang="en-US" altLang="zh-CN" sz="2000" dirty="0" err="1">
                  <a:solidFill>
                    <a:srgbClr val="008000"/>
                  </a:solidFill>
                  <a:latin typeface="LMMono8-Regular-Identity-H"/>
                </a:rPr>
                <a:t>compareInt</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函数：比较两个整数大小</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FF"/>
                  </a:solidFill>
                  <a:latin typeface="LMMono8-Regular-Identity-H"/>
                </a:rPr>
                <a:t>bool </a:t>
              </a:r>
              <a:r>
                <a:rPr lang="en-US" altLang="zh-CN" sz="2000" dirty="0" err="1">
                  <a:solidFill>
                    <a:srgbClr val="000000"/>
                  </a:solidFill>
                  <a:latin typeface="LMMono8-Regular-Identity-H"/>
                </a:rPr>
                <a:t>compareInt</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bool</a:t>
              </a:r>
              <a:r>
                <a:rPr lang="en-US" altLang="zh-CN" sz="2000" dirty="0">
                  <a:solidFill>
                    <a:srgbClr val="000000"/>
                  </a:solidFill>
                  <a:latin typeface="LMMono8-Regular-Identity-H"/>
                </a:rPr>
                <a:t>(*pf)(</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定义一个指向此类型函数的指针</a:t>
              </a:r>
              <a:r>
                <a:rPr lang="zh-CN" altLang="en-US" sz="2000" dirty="0"/>
                <a:t> </a:t>
              </a:r>
              <a:endParaRPr lang="zh-CN" altLang="en-US" sz="2000" dirty="0">
                <a:solidFill>
                  <a:srgbClr val="008000"/>
                </a:solidFill>
                <a:latin typeface="LMMono9-Regular-Identity-H"/>
              </a:endParaRPr>
            </a:p>
          </p:txBody>
        </p:sp>
      </p:grpSp>
      <p:grpSp>
        <p:nvGrpSpPr>
          <p:cNvPr id="17" name="组合 16"/>
          <p:cNvGrpSpPr/>
          <p:nvPr/>
        </p:nvGrpSpPr>
        <p:grpSpPr>
          <a:xfrm>
            <a:off x="219974" y="966546"/>
            <a:ext cx="8704051" cy="1661369"/>
            <a:chOff x="219974" y="2044323"/>
            <a:chExt cx="7811918" cy="1661369"/>
          </a:xfrm>
        </p:grpSpPr>
        <p:sp>
          <p:nvSpPr>
            <p:cNvPr id="18" name="矩形: 圆顶角 17"/>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函数指针</a:t>
              </a:r>
              <a:endParaRPr lang="zh-CN" altLang="en-US" sz="2400" dirty="0"/>
            </a:p>
          </p:txBody>
        </p:sp>
        <p:sp>
          <p:nvSpPr>
            <p:cNvPr id="19" name="矩形: 圆角 17"/>
            <p:cNvSpPr/>
            <p:nvPr/>
          </p:nvSpPr>
          <p:spPr>
            <a:xfrm>
              <a:off x="219974" y="2559609"/>
              <a:ext cx="7811918" cy="11460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函数名对应于函数的执行代码的入口地址；</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指针可以指向一个函数；</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b="1" dirty="0">
                  <a:solidFill>
                    <a:srgbClr val="000000"/>
                  </a:solidFill>
                  <a:latin typeface="MicrosoftYaHei"/>
                </a:rPr>
                <a:t>函数的类型</a:t>
              </a:r>
              <a:r>
                <a:rPr lang="zh-CN" altLang="en-US" sz="2000" dirty="0">
                  <a:solidFill>
                    <a:srgbClr val="000000"/>
                  </a:solidFill>
                  <a:latin typeface="MicrosoftYaHei"/>
                </a:rPr>
                <a:t>由</a:t>
              </a:r>
              <a:r>
                <a:rPr lang="zh-CN" altLang="en-US" sz="2000" dirty="0">
                  <a:solidFill>
                    <a:srgbClr val="FF0000"/>
                  </a:solidFill>
                  <a:latin typeface="MicrosoftYaHei"/>
                </a:rPr>
                <a:t>返回值类型</a:t>
              </a:r>
              <a:r>
                <a:rPr lang="zh-CN" altLang="en-US" sz="2000" dirty="0">
                  <a:solidFill>
                    <a:srgbClr val="000000"/>
                  </a:solidFill>
                  <a:latin typeface="MicrosoftYaHei"/>
                </a:rPr>
                <a:t>和</a:t>
              </a:r>
              <a:r>
                <a:rPr lang="zh-CN" altLang="en-US" sz="2000" dirty="0">
                  <a:solidFill>
                    <a:srgbClr val="FF0000"/>
                  </a:solidFill>
                  <a:latin typeface="MicrosoftYaHei"/>
                </a:rPr>
                <a:t>形参列表</a:t>
              </a:r>
              <a:r>
                <a:rPr lang="zh-CN" altLang="en-US" sz="2000" dirty="0">
                  <a:solidFill>
                    <a:srgbClr val="000000"/>
                  </a:solidFill>
                  <a:latin typeface="MicrosoftYaHei"/>
                </a:rPr>
                <a:t>决定。</a:t>
              </a:r>
              <a:r>
                <a:rPr lang="zh-CN" altLang="en-US" sz="2000" dirty="0"/>
                <a:t> </a:t>
              </a:r>
              <a:endParaRPr lang="zh-CN" altLang="en-US" sz="2000" dirty="0">
                <a:solidFill>
                  <a:srgbClr val="008000"/>
                </a:solidFill>
                <a:latin typeface="LMMono9-Regular-Identity-H"/>
              </a:endParaRPr>
            </a:p>
          </p:txBody>
        </p:sp>
      </p:grpSp>
      <p:grpSp>
        <p:nvGrpSpPr>
          <p:cNvPr id="13" name="组合 12"/>
          <p:cNvGrpSpPr/>
          <p:nvPr/>
        </p:nvGrpSpPr>
        <p:grpSpPr>
          <a:xfrm>
            <a:off x="219972" y="4653733"/>
            <a:ext cx="8704052" cy="1073392"/>
            <a:chOff x="219974" y="2044323"/>
            <a:chExt cx="8704052" cy="1073392"/>
          </a:xfrm>
        </p:grpSpPr>
        <p:sp>
          <p:nvSpPr>
            <p:cNvPr id="20" name="矩形: 圆顶角 19"/>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问题：请说明下面指针的含义？</a:t>
              </a:r>
              <a:endParaRPr lang="zh-CN" altLang="en-US" sz="2400" dirty="0"/>
            </a:p>
          </p:txBody>
        </p:sp>
        <p:sp>
          <p:nvSpPr>
            <p:cNvPr id="21" name="矩形: 圆角 17"/>
            <p:cNvSpPr/>
            <p:nvPr/>
          </p:nvSpPr>
          <p:spPr>
            <a:xfrm>
              <a:off x="219974" y="2612833"/>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bool</a:t>
              </a:r>
              <a:r>
                <a:rPr lang="en-US" altLang="zh-CN" sz="2000" dirty="0">
                  <a:solidFill>
                    <a:srgbClr val="000000"/>
                  </a:solidFill>
                  <a:latin typeface="LMMono8-Regular-Identity-H"/>
                </a:rPr>
                <a:t>* pf(</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sp>
        <p:nvSpPr>
          <p:cNvPr id="22" name="文本框 21"/>
          <p:cNvSpPr txBox="1"/>
          <p:nvPr/>
        </p:nvSpPr>
        <p:spPr>
          <a:xfrm>
            <a:off x="219973" y="5887988"/>
            <a:ext cx="8704051" cy="5048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nSpc>
                <a:spcPct val="150000"/>
              </a:lnSpc>
            </a:pPr>
            <a:r>
              <a:rPr lang="zh-CN" altLang="en-US" sz="2000" b="1" dirty="0">
                <a:solidFill>
                  <a:schemeClr val="bg1"/>
                </a:solidFill>
                <a:latin typeface="MicrosoftYaHei"/>
              </a:rPr>
              <a:t>函数名为 </a:t>
            </a:r>
            <a:r>
              <a:rPr lang="en-US" altLang="zh-CN" sz="2000" b="1" dirty="0">
                <a:solidFill>
                  <a:schemeClr val="bg1"/>
                </a:solidFill>
                <a:latin typeface="LMSans10-Regular-Identity-H"/>
              </a:rPr>
              <a:t>pf</a:t>
            </a:r>
            <a:r>
              <a:rPr lang="zh-CN" altLang="en-US" sz="2000" b="1" dirty="0">
                <a:solidFill>
                  <a:schemeClr val="bg1"/>
                </a:solidFill>
                <a:latin typeface="MicrosoftYaHei"/>
              </a:rPr>
              <a:t>，返回值类型为 </a:t>
            </a:r>
            <a:r>
              <a:rPr lang="en-US" altLang="zh-CN" sz="2000" b="1" dirty="0">
                <a:solidFill>
                  <a:schemeClr val="bg1"/>
                </a:solidFill>
                <a:latin typeface="LMSans10-Regular-Identity-H"/>
              </a:rPr>
              <a:t>bool* </a:t>
            </a:r>
            <a:r>
              <a:rPr lang="zh-CN" altLang="en-US" sz="2000" b="1" dirty="0">
                <a:solidFill>
                  <a:schemeClr val="bg1"/>
                </a:solidFill>
                <a:latin typeface="MicrosoftYaHei"/>
              </a:rPr>
              <a:t>的函数声明。</a:t>
            </a:r>
            <a:r>
              <a:rPr lang="zh-CN" altLang="en-US" sz="2000" b="1" dirty="0">
                <a:solidFill>
                  <a:schemeClr val="bg1"/>
                </a:solidFill>
              </a:rPr>
              <a:t> </a:t>
            </a:r>
            <a:endParaRPr lang="zh-CN" altLang="en-US" sz="20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4" name="组合 13"/>
          <p:cNvGrpSpPr/>
          <p:nvPr/>
        </p:nvGrpSpPr>
        <p:grpSpPr>
          <a:xfrm>
            <a:off x="219973" y="3244792"/>
            <a:ext cx="8704052" cy="1964621"/>
            <a:chOff x="219974" y="2044323"/>
            <a:chExt cx="8704052" cy="1964621"/>
          </a:xfrm>
        </p:grpSpPr>
        <p:sp>
          <p:nvSpPr>
            <p:cNvPr id="15" name="矩形: 圆顶角 14"/>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endParaRPr lang="zh-CN" altLang="en-US" sz="2400" dirty="0"/>
            </a:p>
          </p:txBody>
        </p:sp>
        <p:sp>
          <p:nvSpPr>
            <p:cNvPr id="16" name="矩形: 圆角 17"/>
            <p:cNvSpPr/>
            <p:nvPr/>
          </p:nvSpPr>
          <p:spPr>
            <a:xfrm>
              <a:off x="219974" y="2584323"/>
              <a:ext cx="8704052" cy="14246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typedef bool</a:t>
              </a:r>
              <a:r>
                <a:rPr lang="en-US" altLang="zh-CN" sz="2000" dirty="0">
                  <a:solidFill>
                    <a:srgbClr val="000000"/>
                  </a:solidFill>
                  <a:latin typeface="LMMono8-Regular-Identity-H"/>
                </a:rPr>
                <a:t>(*</a:t>
              </a:r>
              <a:r>
                <a:rPr lang="en-US" altLang="zh-CN" sz="2000" dirty="0" err="1">
                  <a:solidFill>
                    <a:srgbClr val="000000"/>
                  </a:solidFill>
                  <a:latin typeface="LMMono8-Regular-Identity-H"/>
                </a:rPr>
                <a:t>pFun</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using </a:t>
              </a:r>
              <a:r>
                <a:rPr lang="en-US" altLang="zh-CN" sz="2000" dirty="0" err="1">
                  <a:solidFill>
                    <a:srgbClr val="000000"/>
                  </a:solidFill>
                  <a:latin typeface="LMMono8-Regular-Identity-H"/>
                </a:rPr>
                <a:t>pFun</a:t>
              </a:r>
              <a:r>
                <a:rPr lang="en-US" altLang="zh-CN" sz="2000" dirty="0">
                  <a:solidFill>
                    <a:srgbClr val="000000"/>
                  </a:solidFill>
                  <a:latin typeface="LMMono8-Regular-Identity-H"/>
                </a:rPr>
                <a:t> = </a:t>
              </a:r>
              <a:r>
                <a:rPr lang="en-US" altLang="zh-CN" sz="2000" dirty="0">
                  <a:solidFill>
                    <a:srgbClr val="0000FF"/>
                  </a:solidFill>
                  <a:latin typeface="LMMono8-Regular-Identity-H"/>
                </a:rPr>
                <a:t>bool</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与上式等价</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err="1">
                  <a:solidFill>
                    <a:srgbClr val="000000"/>
                  </a:solidFill>
                  <a:latin typeface="LMMono8-Regular-Identity-H"/>
                </a:rPr>
                <a:t>pFun</a:t>
              </a:r>
              <a:r>
                <a:rPr lang="en-US" altLang="zh-CN" sz="2000" dirty="0">
                  <a:solidFill>
                    <a:srgbClr val="000000"/>
                  </a:solidFill>
                  <a:latin typeface="LMMono8-Regular-Identity-H"/>
                </a:rPr>
                <a:t> pf;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和定义普通指针一样的方式来定义一个函数指针</a:t>
              </a:r>
              <a:r>
                <a:rPr lang="zh-CN" altLang="en-US" sz="2000" dirty="0"/>
                <a:t> </a:t>
              </a:r>
              <a:endParaRPr lang="zh-CN" altLang="en-US" sz="2000" dirty="0">
                <a:solidFill>
                  <a:srgbClr val="008000"/>
                </a:solidFill>
                <a:latin typeface="LMMono9-Regular-Identity-H"/>
              </a:endParaRPr>
            </a:p>
          </p:txBody>
        </p:sp>
      </p:grpSp>
      <p:grpSp>
        <p:nvGrpSpPr>
          <p:cNvPr id="17" name="组合 16"/>
          <p:cNvGrpSpPr/>
          <p:nvPr/>
        </p:nvGrpSpPr>
        <p:grpSpPr>
          <a:xfrm>
            <a:off x="219973" y="1752337"/>
            <a:ext cx="8704051" cy="1020168"/>
            <a:chOff x="219974" y="2044323"/>
            <a:chExt cx="7811918" cy="1020168"/>
          </a:xfrm>
        </p:grpSpPr>
        <p:sp>
          <p:nvSpPr>
            <p:cNvPr id="18" name="矩形: 圆顶角 17"/>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简化函数指针定义</a:t>
              </a:r>
              <a:endParaRPr lang="zh-CN" altLang="en-US" sz="2400" dirty="0"/>
            </a:p>
          </p:txBody>
        </p:sp>
        <p:sp>
          <p:nvSpPr>
            <p:cNvPr id="19" name="矩形: 圆角 17"/>
            <p:cNvSpPr/>
            <p:nvPr/>
          </p:nvSpPr>
          <p:spPr>
            <a:xfrm>
              <a:off x="219974" y="2559609"/>
              <a:ext cx="7811918"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利用类型别名关键字 </a:t>
              </a:r>
              <a:r>
                <a:rPr lang="en-US" altLang="zh-CN" sz="2000" dirty="0">
                  <a:solidFill>
                    <a:srgbClr val="000000"/>
                  </a:solidFill>
                  <a:latin typeface="LMSans10-Regular-Identity-H"/>
                </a:rPr>
                <a:t>typedef </a:t>
              </a:r>
              <a:r>
                <a:rPr lang="zh-CN" altLang="en-US" sz="2000" dirty="0">
                  <a:solidFill>
                    <a:srgbClr val="000000"/>
                  </a:solidFill>
                  <a:latin typeface="MicrosoftYaHei"/>
                </a:rPr>
                <a:t>或 </a:t>
              </a:r>
              <a:r>
                <a:rPr lang="en-US" altLang="zh-CN" sz="2000" dirty="0">
                  <a:solidFill>
                    <a:srgbClr val="000000"/>
                  </a:solidFill>
                  <a:latin typeface="LMSans10-Regular-Identity-H"/>
                </a:rPr>
                <a:t>using </a:t>
              </a:r>
              <a:r>
                <a:rPr lang="zh-CN" altLang="en-US" sz="2000" dirty="0">
                  <a:solidFill>
                    <a:srgbClr val="000000"/>
                  </a:solidFill>
                  <a:latin typeface="MicrosoftYaHei"/>
                </a:rPr>
                <a:t>来简化函数指针的定义。</a:t>
              </a:r>
              <a:r>
                <a:rPr lang="zh-CN" altLang="en-US"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4" name="组合 13"/>
          <p:cNvGrpSpPr/>
          <p:nvPr/>
        </p:nvGrpSpPr>
        <p:grpSpPr>
          <a:xfrm>
            <a:off x="219973" y="2339685"/>
            <a:ext cx="8704052" cy="1964621"/>
            <a:chOff x="219974" y="2044323"/>
            <a:chExt cx="8704052" cy="1964621"/>
          </a:xfrm>
        </p:grpSpPr>
        <p:sp>
          <p:nvSpPr>
            <p:cNvPr id="15" name="矩形: 圆顶角 14"/>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endParaRPr lang="zh-CN" altLang="en-US" sz="2400" dirty="0"/>
            </a:p>
          </p:txBody>
        </p:sp>
        <p:sp>
          <p:nvSpPr>
            <p:cNvPr id="16" name="矩形: 圆角 17"/>
            <p:cNvSpPr/>
            <p:nvPr/>
          </p:nvSpPr>
          <p:spPr>
            <a:xfrm>
              <a:off x="219974" y="2584323"/>
              <a:ext cx="8704052" cy="14246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err="1">
                  <a:solidFill>
                    <a:srgbClr val="000000"/>
                  </a:solidFill>
                  <a:latin typeface="LMMono8-Regular-Identity-H"/>
                </a:rPr>
                <a:t>pFun</a:t>
              </a:r>
              <a:r>
                <a:rPr lang="en-US" altLang="zh-CN" sz="2000" dirty="0">
                  <a:solidFill>
                    <a:srgbClr val="000000"/>
                  </a:solidFill>
                  <a:latin typeface="LMMono8-Regular-Identity-H"/>
                </a:rPr>
                <a:t> pf1 = </a:t>
              </a:r>
              <a:r>
                <a:rPr lang="en-US" altLang="zh-CN" sz="2000" dirty="0" err="1">
                  <a:solidFill>
                    <a:srgbClr val="000000"/>
                  </a:solidFill>
                  <a:latin typeface="LMMono8-Regular-Identity-H"/>
                </a:rPr>
                <a:t>compareInt</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隐式初始化，</a:t>
              </a:r>
              <a:r>
                <a:rPr lang="en-US" altLang="zh-CN" sz="2000" dirty="0">
                  <a:solidFill>
                    <a:srgbClr val="008000"/>
                  </a:solidFill>
                  <a:latin typeface="LMMono8-Regular-Identity-H"/>
                </a:rPr>
                <a:t>pf1</a:t>
              </a:r>
              <a:r>
                <a:rPr lang="zh-CN" altLang="en-US" sz="2000" dirty="0">
                  <a:solidFill>
                    <a:srgbClr val="008000"/>
                  </a:solidFill>
                  <a:latin typeface="仿宋" panose="02010609060101010101" pitchFamily="49" charset="-122"/>
                  <a:ea typeface="仿宋" panose="02010609060101010101" pitchFamily="49" charset="-122"/>
                </a:rPr>
                <a:t>指向</a:t>
              </a:r>
              <a:r>
                <a:rPr lang="en-US" altLang="zh-CN" sz="2000" dirty="0" err="1">
                  <a:solidFill>
                    <a:srgbClr val="008000"/>
                  </a:solidFill>
                  <a:latin typeface="LMMono8-Regular-Identity-H"/>
                </a:rPr>
                <a:t>compareInt</a:t>
              </a:r>
              <a:r>
                <a:rPr lang="zh-CN" altLang="en-US" sz="2000" dirty="0">
                  <a:solidFill>
                    <a:srgbClr val="008000"/>
                  </a:solidFill>
                  <a:latin typeface="仿宋" panose="02010609060101010101" pitchFamily="49" charset="-122"/>
                  <a:ea typeface="仿宋" panose="02010609060101010101" pitchFamily="49" charset="-122"/>
                </a:rPr>
                <a:t>函数</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err="1">
                  <a:solidFill>
                    <a:srgbClr val="000000"/>
                  </a:solidFill>
                  <a:latin typeface="LMMono8-Regular-Identity-H"/>
                </a:rPr>
                <a:t>pFun</a:t>
              </a:r>
              <a:r>
                <a:rPr lang="en-US" altLang="zh-CN" sz="2000" dirty="0">
                  <a:solidFill>
                    <a:srgbClr val="000000"/>
                  </a:solidFill>
                  <a:latin typeface="LMMono8-Regular-Identity-H"/>
                </a:rPr>
                <a:t> pf2 = &amp;</a:t>
              </a:r>
              <a:r>
                <a:rPr lang="en-US" altLang="zh-CN" sz="2000" dirty="0" err="1">
                  <a:solidFill>
                    <a:srgbClr val="000000"/>
                  </a:solidFill>
                  <a:latin typeface="LMMono8-Regular-Identity-H"/>
                </a:rPr>
                <a:t>compareInt</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显式初始化，</a:t>
              </a:r>
              <a:r>
                <a:rPr lang="en-US" altLang="zh-CN" sz="2000" dirty="0">
                  <a:solidFill>
                    <a:srgbClr val="008000"/>
                  </a:solidFill>
                  <a:latin typeface="LMMono8-Regular-Identity-H"/>
                </a:rPr>
                <a:t>pf2</a:t>
              </a:r>
              <a:r>
                <a:rPr lang="zh-CN" altLang="en-US" sz="2000" dirty="0">
                  <a:solidFill>
                    <a:srgbClr val="008000"/>
                  </a:solidFill>
                  <a:latin typeface="仿宋" panose="02010609060101010101" pitchFamily="49" charset="-122"/>
                  <a:ea typeface="仿宋" panose="02010609060101010101" pitchFamily="49" charset="-122"/>
                </a:rPr>
                <a:t>指向</a:t>
              </a:r>
              <a:r>
                <a:rPr lang="en-US" altLang="zh-CN" sz="2000" dirty="0" err="1">
                  <a:solidFill>
                    <a:srgbClr val="008000"/>
                  </a:solidFill>
                  <a:latin typeface="LMMono8-Regular-Identity-H"/>
                </a:rPr>
                <a:t>compareInt</a:t>
              </a:r>
              <a:r>
                <a:rPr lang="zh-CN" altLang="en-US" sz="2000" dirty="0">
                  <a:solidFill>
                    <a:srgbClr val="008000"/>
                  </a:solidFill>
                  <a:latin typeface="仿宋" panose="02010609060101010101" pitchFamily="49" charset="-122"/>
                  <a:ea typeface="仿宋" panose="02010609060101010101" pitchFamily="49" charset="-122"/>
                </a:rPr>
                <a:t>函数</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err="1">
                  <a:solidFill>
                    <a:srgbClr val="000000"/>
                  </a:solidFill>
                  <a:latin typeface="LMMono8-Regular-Identity-H"/>
                </a:rPr>
                <a:t>pFun</a:t>
              </a:r>
              <a:r>
                <a:rPr lang="en-US" altLang="zh-CN" sz="2000" dirty="0">
                  <a:solidFill>
                    <a:srgbClr val="000000"/>
                  </a:solidFill>
                  <a:latin typeface="LMMono8-Regular-Identity-H"/>
                </a:rPr>
                <a:t> pf3 = </a:t>
              </a:r>
              <a:r>
                <a:rPr lang="en-US" altLang="zh-CN" sz="2000" dirty="0" err="1">
                  <a:solidFill>
                    <a:srgbClr val="000000"/>
                  </a:solidFill>
                  <a:latin typeface="LMMono8-Regular-Identity-H"/>
                </a:rPr>
                <a:t>nullptr</a:t>
              </a:r>
              <a:r>
                <a:rPr lang="en-US" altLang="zh-CN" sz="2000" dirty="0">
                  <a:solidFill>
                    <a:srgbClr val="000000"/>
                  </a:solidFill>
                  <a:latin typeface="LMMono8-Regular-Identity-H"/>
                </a:rPr>
                <a:t>;             </a:t>
              </a:r>
              <a:r>
                <a:rPr lang="en-US" altLang="zh-CN" sz="2000" dirty="0">
                  <a:solidFill>
                    <a:srgbClr val="008000"/>
                  </a:solidFill>
                  <a:latin typeface="LMMono8-Regular-Identity-H"/>
                </a:rPr>
                <a:t>//pf3</a:t>
              </a:r>
              <a:r>
                <a:rPr lang="zh-CN" altLang="en-US" sz="2000" dirty="0">
                  <a:solidFill>
                    <a:srgbClr val="008000"/>
                  </a:solidFill>
                  <a:latin typeface="仿宋" panose="02010609060101010101" pitchFamily="49" charset="-122"/>
                  <a:ea typeface="仿宋" panose="02010609060101010101" pitchFamily="49" charset="-122"/>
                </a:rPr>
                <a:t>不指向任何函数</a:t>
              </a:r>
              <a:r>
                <a:rPr lang="zh-CN" altLang="en-US" sz="2000" dirty="0"/>
                <a:t> </a:t>
              </a:r>
              <a:endParaRPr lang="zh-CN" altLang="en-US" sz="2000" dirty="0">
                <a:solidFill>
                  <a:srgbClr val="008000"/>
                </a:solidFill>
                <a:latin typeface="LMMono9-Regular-Identity-H"/>
              </a:endParaRPr>
            </a:p>
          </p:txBody>
        </p:sp>
      </p:grpSp>
      <p:grpSp>
        <p:nvGrpSpPr>
          <p:cNvPr id="17" name="组合 16"/>
          <p:cNvGrpSpPr/>
          <p:nvPr/>
        </p:nvGrpSpPr>
        <p:grpSpPr>
          <a:xfrm>
            <a:off x="219974" y="1066821"/>
            <a:ext cx="8704051" cy="1020168"/>
            <a:chOff x="219974" y="2044323"/>
            <a:chExt cx="7811918" cy="1020168"/>
          </a:xfrm>
        </p:grpSpPr>
        <p:sp>
          <p:nvSpPr>
            <p:cNvPr id="18" name="矩形: 圆顶角 17"/>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函数指针初始化</a:t>
              </a:r>
              <a:endParaRPr lang="zh-CN" altLang="en-US" sz="2400" dirty="0"/>
            </a:p>
          </p:txBody>
        </p:sp>
        <p:sp>
          <p:nvSpPr>
            <p:cNvPr id="19" name="矩形: 圆角 17"/>
            <p:cNvSpPr/>
            <p:nvPr/>
          </p:nvSpPr>
          <p:spPr>
            <a:xfrm>
              <a:off x="219974" y="2559609"/>
              <a:ext cx="7811918"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和普通指针类型一样，应该在定义函数指针时初始化</a:t>
              </a:r>
              <a:r>
                <a:rPr lang="zh-CN" altLang="en-US" sz="2000" dirty="0"/>
                <a:t> </a:t>
              </a:r>
              <a:endParaRPr lang="zh-CN" altLang="en-US" sz="2000" dirty="0">
                <a:solidFill>
                  <a:srgbClr val="008000"/>
                </a:solidFill>
                <a:latin typeface="LMMono9-Regular-Identity-H"/>
              </a:endParaRPr>
            </a:p>
          </p:txBody>
        </p:sp>
      </p:grpSp>
      <p:grpSp>
        <p:nvGrpSpPr>
          <p:cNvPr id="10" name="组合 9"/>
          <p:cNvGrpSpPr/>
          <p:nvPr/>
        </p:nvGrpSpPr>
        <p:grpSpPr>
          <a:xfrm>
            <a:off x="219973" y="4591896"/>
            <a:ext cx="8704052" cy="1968211"/>
            <a:chOff x="219974" y="2044323"/>
            <a:chExt cx="8704052" cy="1968211"/>
          </a:xfrm>
        </p:grpSpPr>
        <p:sp>
          <p:nvSpPr>
            <p:cNvPr id="11" name="矩形: 圆顶角 10"/>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endParaRPr lang="zh-CN" altLang="en-US" sz="2400" dirty="0"/>
            </a:p>
          </p:txBody>
        </p:sp>
        <p:sp>
          <p:nvSpPr>
            <p:cNvPr id="12" name="矩形: 圆角 17"/>
            <p:cNvSpPr/>
            <p:nvPr/>
          </p:nvSpPr>
          <p:spPr>
            <a:xfrm>
              <a:off x="219974" y="2584323"/>
              <a:ext cx="8704052"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当一个指针指向了一个具体的函数后，可以通过该指针来调用其指向的函数</a:t>
              </a:r>
              <a:br>
                <a:rPr lang="zh-CN" altLang="en-US" sz="2800" dirty="0">
                  <a:solidFill>
                    <a:srgbClr val="000000"/>
                  </a:solidFill>
                  <a:latin typeface="MicrosoftYaHei"/>
                </a:rPr>
              </a:br>
              <a:r>
                <a:rPr lang="en-US" altLang="zh-CN" sz="2000" dirty="0">
                  <a:solidFill>
                    <a:srgbClr val="0000FF"/>
                  </a:solidFill>
                  <a:latin typeface="LMMono8-Regular-Identity-H"/>
                </a:rPr>
                <a:t>bool </a:t>
              </a:r>
              <a:r>
                <a:rPr lang="en-US" altLang="zh-CN" sz="2000" dirty="0">
                  <a:solidFill>
                    <a:srgbClr val="000000"/>
                  </a:solidFill>
                  <a:latin typeface="LMMono8-Regular-Identity-H"/>
                </a:rPr>
                <a:t>b1 = pf1(1, 2);</a:t>
              </a:r>
              <a:br>
                <a:rPr lang="en-US" altLang="zh-CN" sz="2000" dirty="0">
                  <a:solidFill>
                    <a:srgbClr val="000000"/>
                  </a:solidFill>
                  <a:latin typeface="LMMono8-Regular-Identity-H"/>
                </a:rPr>
              </a:br>
              <a:r>
                <a:rPr lang="en-US" altLang="zh-CN" sz="2000" dirty="0">
                  <a:solidFill>
                    <a:srgbClr val="0000FF"/>
                  </a:solidFill>
                  <a:latin typeface="LMMono8-Regular-Identity-H"/>
                </a:rPr>
                <a:t>bool </a:t>
              </a:r>
              <a:r>
                <a:rPr lang="en-US" altLang="zh-CN" sz="2000" dirty="0">
                  <a:solidFill>
                    <a:srgbClr val="000000"/>
                  </a:solidFill>
                  <a:latin typeface="LMMono8-Regular-Identity-H"/>
                </a:rPr>
                <a:t>b2 = (*pf2)(1, 2);</a:t>
              </a:r>
              <a:r>
                <a:rPr lang="zh-CN" altLang="en-US"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3" name="组合 12"/>
          <p:cNvGrpSpPr/>
          <p:nvPr/>
        </p:nvGrpSpPr>
        <p:grpSpPr>
          <a:xfrm>
            <a:off x="219974" y="2258212"/>
            <a:ext cx="8704052" cy="1529799"/>
            <a:chOff x="219973" y="2044323"/>
            <a:chExt cx="8704053" cy="1529799"/>
          </a:xfrm>
        </p:grpSpPr>
        <p:sp>
          <p:nvSpPr>
            <p:cNvPr id="20" name="矩形: 圆顶角 19"/>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提示</a:t>
              </a:r>
              <a:endParaRPr lang="zh-CN" altLang="en-US" sz="2400" dirty="0"/>
            </a:p>
          </p:txBody>
        </p:sp>
        <p:sp>
          <p:nvSpPr>
            <p:cNvPr id="21" name="矩形: 圆角 17"/>
            <p:cNvSpPr/>
            <p:nvPr/>
          </p:nvSpPr>
          <p:spPr>
            <a:xfrm>
              <a:off x="219973" y="2612833"/>
              <a:ext cx="8704051" cy="9612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想要实现一个求积分的通用函数，可以将待求</a:t>
              </a:r>
              <a:r>
                <a:rPr lang="zh-CN" altLang="en-US" sz="2000" b="1" dirty="0">
                  <a:solidFill>
                    <a:srgbClr val="000000"/>
                  </a:solidFill>
                  <a:latin typeface="MicrosoftYaHei"/>
                </a:rPr>
                <a:t>积分函数</a:t>
              </a:r>
              <a:r>
                <a:rPr lang="zh-CN" altLang="en-US" sz="2000" b="1" dirty="0">
                  <a:solidFill>
                    <a:srgbClr val="FF0000"/>
                  </a:solidFill>
                  <a:latin typeface="MicrosoftYaHei"/>
                </a:rPr>
                <a:t>以参数的形式传递</a:t>
              </a:r>
              <a:r>
                <a:rPr lang="zh-CN" altLang="en-US" sz="2000" dirty="0">
                  <a:solidFill>
                    <a:srgbClr val="000000"/>
                  </a:solidFill>
                  <a:latin typeface="MicrosoftYaHei"/>
                </a:rPr>
                <a:t>到这个通用函数里面，然后利用梯形法求解被积函数的积分。</a:t>
              </a:r>
              <a:r>
                <a:rPr lang="zh-CN" altLang="en-US" sz="2000" dirty="0"/>
                <a:t> </a:t>
              </a:r>
              <a:endParaRPr lang="en-US" altLang="zh-CN" sz="2000" dirty="0">
                <a:solidFill>
                  <a:schemeClr val="tx1"/>
                </a:solidFill>
              </a:endParaRPr>
            </a:p>
          </p:txBody>
        </p:sp>
      </p:grpSp>
      <p:grpSp>
        <p:nvGrpSpPr>
          <p:cNvPr id="22" name="组合 21"/>
          <p:cNvGrpSpPr/>
          <p:nvPr/>
        </p:nvGrpSpPr>
        <p:grpSpPr>
          <a:xfrm>
            <a:off x="219974" y="1018678"/>
            <a:ext cx="8704052" cy="1072046"/>
            <a:chOff x="219974" y="2044323"/>
            <a:chExt cx="8704052" cy="1072046"/>
          </a:xfrm>
        </p:grpSpPr>
        <p:sp>
          <p:nvSpPr>
            <p:cNvPr id="23" name="矩形: 圆顶角 22"/>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5.3</a:t>
              </a:r>
              <a:r>
                <a:rPr lang="zh-CN" altLang="en-US" sz="2400" dirty="0"/>
                <a:t>：</a:t>
              </a:r>
              <a:endParaRPr lang="zh-CN" altLang="en-US" sz="2400" dirty="0"/>
            </a:p>
          </p:txBody>
        </p:sp>
        <p:sp>
          <p:nvSpPr>
            <p:cNvPr id="24" name="矩形: 圆角 17"/>
            <p:cNvSpPr/>
            <p:nvPr/>
          </p:nvSpPr>
          <p:spPr>
            <a:xfrm>
              <a:off x="219974" y="2612833"/>
              <a:ext cx="8704052" cy="5035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利用梯形法设计一个求数值积分的通用函数。</a:t>
              </a:r>
              <a:r>
                <a:rPr lang="zh-CN" altLang="en-US" sz="2000" dirty="0"/>
                <a:t> </a:t>
              </a:r>
              <a:endParaRPr lang="en-US" sz="2000" dirty="0">
                <a:solidFill>
                  <a:srgbClr val="000000"/>
                </a:solidFill>
                <a:latin typeface="Consolas" panose="020B0609020204030204" pitchFamily="49" charset="0"/>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97999" y="4086811"/>
            <a:ext cx="3348000" cy="2479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1" name="组合 10"/>
          <p:cNvGrpSpPr/>
          <p:nvPr/>
        </p:nvGrpSpPr>
        <p:grpSpPr>
          <a:xfrm>
            <a:off x="38638" y="893680"/>
            <a:ext cx="8952210" cy="5474313"/>
            <a:chOff x="26281" y="2066700"/>
            <a:chExt cx="8952210" cy="5474313"/>
          </a:xfrm>
        </p:grpSpPr>
        <p:sp>
          <p:nvSpPr>
            <p:cNvPr id="12" name="矩形: 圆顶角 11"/>
            <p:cNvSpPr/>
            <p:nvPr/>
          </p:nvSpPr>
          <p:spPr>
            <a:xfrm>
              <a:off x="26282" y="2066700"/>
              <a:ext cx="8952209"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代码清单 </a:t>
              </a:r>
              <a:r>
                <a:rPr lang="en-US" altLang="zh-CN" sz="2400" dirty="0"/>
                <a:t>5.3</a:t>
              </a:r>
              <a:r>
                <a:rPr lang="zh-CN" altLang="en-US" sz="2400" dirty="0"/>
                <a:t>，例 </a:t>
              </a:r>
              <a:r>
                <a:rPr lang="en-US" altLang="zh-CN" sz="2400" dirty="0"/>
                <a:t>5.3</a:t>
              </a:r>
              <a:endParaRPr lang="zh-CN" altLang="en-US" sz="2400" dirty="0"/>
            </a:p>
          </p:txBody>
        </p:sp>
        <p:sp>
          <p:nvSpPr>
            <p:cNvPr id="14" name="矩形: 圆角 17"/>
            <p:cNvSpPr/>
            <p:nvPr/>
          </p:nvSpPr>
          <p:spPr>
            <a:xfrm>
              <a:off x="26281" y="2462700"/>
              <a:ext cx="8952209" cy="507831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dirty="0">
                  <a:solidFill>
                    <a:srgbClr val="0000FF"/>
                  </a:solidFill>
                  <a:latin typeface="LMMono8-Regular-Identity-H"/>
                </a:rPr>
                <a:t>using </a:t>
              </a:r>
              <a:r>
                <a:rPr lang="en-US" altLang="zh-CN" dirty="0" err="1">
                  <a:solidFill>
                    <a:srgbClr val="000000"/>
                  </a:solidFill>
                  <a:latin typeface="LMMono8-Regular-Identity-H"/>
                </a:rPr>
                <a:t>pFun</a:t>
              </a:r>
              <a:r>
                <a:rPr lang="en-US" altLang="zh-CN" dirty="0">
                  <a:solidFill>
                    <a:srgbClr val="000000"/>
                  </a:solidFill>
                  <a:latin typeface="LMMono8-Regular-Identity-H"/>
                </a:rPr>
                <a:t> = </a:t>
              </a:r>
              <a:r>
                <a:rPr lang="en-US" altLang="zh-CN" dirty="0">
                  <a:solidFill>
                    <a:srgbClr val="0000FF"/>
                  </a:solidFill>
                  <a:latin typeface="LMMono8-Regular-Identity-H"/>
                </a:rPr>
                <a:t>double</a:t>
              </a:r>
              <a:r>
                <a:rPr lang="en-US" altLang="zh-CN" dirty="0">
                  <a:solidFill>
                    <a:srgbClr val="000000"/>
                  </a:solidFill>
                  <a:latin typeface="LMMono8-Regular-Identity-H"/>
                </a:rPr>
                <a:t>(*)(</a:t>
              </a:r>
              <a:r>
                <a:rPr lang="en-US" altLang="zh-CN" dirty="0">
                  <a:solidFill>
                    <a:srgbClr val="0000FF"/>
                  </a:solidFill>
                  <a:latin typeface="LMMono8-Regular-Identity-H"/>
                </a:rPr>
                <a:t>double</a:t>
              </a:r>
              <a:r>
                <a:rPr lang="en-US" altLang="zh-CN" dirty="0">
                  <a:solidFill>
                    <a:srgbClr val="000000"/>
                  </a:solidFill>
                  <a:latin typeface="LMMono8-Regular-Identity-H"/>
                </a:rPr>
                <a:t>);</a:t>
              </a:r>
              <a:endParaRPr lang="en-US" altLang="zh-CN" dirty="0">
                <a:solidFill>
                  <a:srgbClr val="000000"/>
                </a:solidFill>
                <a:latin typeface="LMMono8-Regular-Identity-H"/>
              </a:endParaRPr>
            </a:p>
            <a:p>
              <a:br>
                <a:rPr lang="en-US" altLang="zh-CN" dirty="0">
                  <a:solidFill>
                    <a:srgbClr val="000000"/>
                  </a:solidFill>
                  <a:latin typeface="LMMono8-Regular-Identity-H"/>
                </a:rPr>
              </a:br>
              <a:r>
                <a:rPr lang="en-US" altLang="zh-CN" dirty="0">
                  <a:solidFill>
                    <a:srgbClr val="0000FF"/>
                  </a:solidFill>
                  <a:latin typeface="LMMono8-Regular-Identity-H"/>
                </a:rPr>
                <a:t>double </a:t>
              </a:r>
              <a:r>
                <a:rPr lang="en-US" altLang="zh-CN" dirty="0" err="1">
                  <a:solidFill>
                    <a:srgbClr val="000000"/>
                  </a:solidFill>
                  <a:latin typeface="LMMono8-Regular-Identity-H"/>
                </a:rPr>
                <a:t>f_sphere</a:t>
              </a:r>
              <a:r>
                <a:rPr lang="en-US" altLang="zh-CN" dirty="0">
                  <a:solidFill>
                    <a:srgbClr val="000000"/>
                  </a:solidFill>
                  <a:latin typeface="LMMono8-Regular-Identity-H"/>
                </a:rPr>
                <a:t>(</a:t>
              </a:r>
              <a:r>
                <a:rPr lang="en-US" altLang="zh-CN" dirty="0">
                  <a:solidFill>
                    <a:srgbClr val="0000FF"/>
                  </a:solidFill>
                  <a:latin typeface="LMMono8-Regular-Identity-H"/>
                </a:rPr>
                <a:t>double </a:t>
              </a:r>
              <a:r>
                <a:rPr lang="en-US" altLang="zh-CN" dirty="0">
                  <a:solidFill>
                    <a:srgbClr val="000000"/>
                  </a:solidFill>
                  <a:latin typeface="LMMono8-Regular-Identity-H"/>
                </a:rPr>
                <a:t>x) {  </a:t>
              </a:r>
              <a:r>
                <a:rPr lang="en-US" altLang="zh-CN" dirty="0">
                  <a:solidFill>
                    <a:srgbClr val="0000FF"/>
                  </a:solidFill>
                  <a:latin typeface="LMMono8-Regular-Identity-H"/>
                </a:rPr>
                <a:t>return </a:t>
              </a:r>
              <a:r>
                <a:rPr lang="en-US" altLang="zh-CN" dirty="0">
                  <a:solidFill>
                    <a:srgbClr val="000000"/>
                  </a:solidFill>
                  <a:latin typeface="LMMono8-Regular-Identity-H"/>
                </a:rPr>
                <a:t>x*x;}</a:t>
              </a:r>
              <a:br>
                <a:rPr lang="en-US" altLang="zh-CN" dirty="0">
                  <a:solidFill>
                    <a:srgbClr val="000000"/>
                  </a:solidFill>
                  <a:latin typeface="LMMono8-Regular-Identity-H"/>
                </a:rPr>
              </a:br>
              <a:r>
                <a:rPr lang="en-US" altLang="zh-CN" dirty="0">
                  <a:solidFill>
                    <a:srgbClr val="0000FF"/>
                  </a:solidFill>
                  <a:latin typeface="LMMono8-Regular-Identity-H"/>
                </a:rPr>
                <a:t>double </a:t>
              </a:r>
              <a:r>
                <a:rPr lang="en-US" altLang="zh-CN" dirty="0" err="1">
                  <a:solidFill>
                    <a:srgbClr val="000000"/>
                  </a:solidFill>
                  <a:latin typeface="LMMono8-Regular-Identity-H"/>
                </a:rPr>
                <a:t>f_default</a:t>
              </a:r>
              <a:r>
                <a:rPr lang="en-US" altLang="zh-CN" dirty="0">
                  <a:solidFill>
                    <a:srgbClr val="000000"/>
                  </a:solidFill>
                  <a:latin typeface="LMMono8-Regular-Identity-H"/>
                </a:rPr>
                <a:t>(</a:t>
              </a:r>
              <a:r>
                <a:rPr lang="en-US" altLang="zh-CN" dirty="0">
                  <a:solidFill>
                    <a:srgbClr val="0000FF"/>
                  </a:solidFill>
                  <a:latin typeface="LMMono8-Regular-Identity-H"/>
                </a:rPr>
                <a:t>double </a:t>
              </a:r>
              <a:r>
                <a:rPr lang="en-US" altLang="zh-CN" dirty="0">
                  <a:solidFill>
                    <a:srgbClr val="000000"/>
                  </a:solidFill>
                  <a:latin typeface="LMMono8-Regular-Identity-H"/>
                </a:rPr>
                <a:t>x) {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FF"/>
                  </a:solidFill>
                  <a:latin typeface="LMMono8-Regular-Identity-H"/>
                </a:rPr>
                <a:t>double </a:t>
              </a:r>
              <a:r>
                <a:rPr lang="en-US" altLang="zh-CN" dirty="0" err="1">
                  <a:solidFill>
                    <a:srgbClr val="000000"/>
                  </a:solidFill>
                  <a:latin typeface="LMMono8-Regular-Identity-H"/>
                </a:rPr>
                <a:t>f_sin</a:t>
              </a:r>
              <a:r>
                <a:rPr lang="en-US" altLang="zh-CN" dirty="0">
                  <a:solidFill>
                    <a:srgbClr val="000000"/>
                  </a:solidFill>
                  <a:latin typeface="LMMono8-Regular-Identity-H"/>
                </a:rPr>
                <a:t>(</a:t>
              </a:r>
              <a:r>
                <a:rPr lang="en-US" altLang="zh-CN" dirty="0">
                  <a:solidFill>
                    <a:srgbClr val="0000FF"/>
                  </a:solidFill>
                  <a:latin typeface="LMMono8-Regular-Identity-H"/>
                </a:rPr>
                <a:t>double </a:t>
              </a:r>
              <a:r>
                <a:rPr lang="en-US" altLang="zh-CN" dirty="0">
                  <a:solidFill>
                    <a:srgbClr val="000000"/>
                  </a:solidFill>
                  <a:latin typeface="LMMono8-Regular-Identity-H"/>
                </a:rPr>
                <a:t>x) {  </a:t>
              </a:r>
              <a:r>
                <a:rPr lang="en-US" altLang="zh-CN" dirty="0">
                  <a:solidFill>
                    <a:srgbClr val="0000FF"/>
                  </a:solidFill>
                  <a:latin typeface="LMMono8-Regular-Identity-H"/>
                </a:rPr>
                <a:t>return </a:t>
              </a:r>
              <a:r>
                <a:rPr lang="en-US" altLang="zh-CN" dirty="0">
                  <a:solidFill>
                    <a:srgbClr val="000000"/>
                  </a:solidFill>
                  <a:latin typeface="LMMono8-Regular-Identity-H"/>
                </a:rPr>
                <a:t>sin(x);}</a:t>
              </a:r>
              <a:r>
                <a:rPr lang="en-US" altLang="zh-CN" dirty="0"/>
                <a:t> </a:t>
              </a:r>
              <a:endParaRPr lang="en-US" altLang="zh-CN" dirty="0"/>
            </a:p>
            <a:p>
              <a:endParaRPr lang="en-US" altLang="zh-CN" dirty="0"/>
            </a:p>
            <a:p>
              <a:r>
                <a:rPr lang="en-US" altLang="zh-CN" dirty="0">
                  <a:solidFill>
                    <a:srgbClr val="0000FF"/>
                  </a:solidFill>
                  <a:latin typeface="LMMono8-Regular-Identity-H"/>
                </a:rPr>
                <a:t>double </a:t>
              </a:r>
              <a:r>
                <a:rPr lang="en-US" altLang="zh-CN" dirty="0">
                  <a:solidFill>
                    <a:srgbClr val="000000"/>
                  </a:solidFill>
                  <a:latin typeface="LMMono8-Regular-Identity-H"/>
                </a:rPr>
                <a:t>integrate(</a:t>
              </a:r>
              <a:r>
                <a:rPr lang="en-US" altLang="zh-CN" dirty="0">
                  <a:solidFill>
                    <a:srgbClr val="0000FF"/>
                  </a:solidFill>
                  <a:latin typeface="LMMono8-Regular-Identity-H"/>
                </a:rPr>
                <a:t>double </a:t>
              </a:r>
              <a:r>
                <a:rPr lang="en-US" altLang="zh-CN" dirty="0">
                  <a:solidFill>
                    <a:srgbClr val="000000"/>
                  </a:solidFill>
                  <a:latin typeface="LMMono8-Regular-Identity-H"/>
                </a:rPr>
                <a:t>l, </a:t>
              </a:r>
              <a:r>
                <a:rPr lang="en-US" altLang="zh-CN" dirty="0">
                  <a:solidFill>
                    <a:srgbClr val="0000FF"/>
                  </a:solidFill>
                  <a:latin typeface="LMMono8-Regular-Identity-H"/>
                </a:rPr>
                <a:t>double </a:t>
              </a:r>
              <a:r>
                <a:rPr lang="en-US" altLang="zh-CN" dirty="0">
                  <a:solidFill>
                    <a:srgbClr val="000000"/>
                  </a:solidFill>
                  <a:latin typeface="LMMono8-Regular-Identity-H"/>
                </a:rPr>
                <a:t>u, </a:t>
              </a:r>
              <a:r>
                <a:rPr lang="en-US" altLang="zh-CN" dirty="0" err="1">
                  <a:solidFill>
                    <a:srgbClr val="000000"/>
                  </a:solidFill>
                  <a:latin typeface="LMMono8-Regular-Identity-H"/>
                </a:rPr>
                <a:t>pFun</a:t>
              </a:r>
              <a:r>
                <a:rPr lang="en-US" altLang="zh-CN" dirty="0">
                  <a:solidFill>
                    <a:srgbClr val="000000"/>
                  </a:solidFill>
                  <a:latin typeface="LMMono8-Regular-Identity-H"/>
                </a:rPr>
                <a:t> pf = </a:t>
              </a:r>
              <a:r>
                <a:rPr lang="en-US" altLang="zh-CN" dirty="0" err="1">
                  <a:solidFill>
                    <a:srgbClr val="000000"/>
                  </a:solidFill>
                  <a:latin typeface="LMMono8-Regular-Identity-H"/>
                </a:rPr>
                <a:t>f_default</a:t>
              </a: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n = 1000)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double </a:t>
              </a:r>
              <a:r>
                <a:rPr lang="en-US" altLang="zh-CN" dirty="0">
                  <a:solidFill>
                    <a:srgbClr val="000000"/>
                  </a:solidFill>
                  <a:latin typeface="LMMono8-Regular-Identity-H"/>
                </a:rPr>
                <a:t>sum = 0.0;</a:t>
              </a:r>
              <a:endParaRPr lang="en-US" altLang="zh-CN" dirty="0">
                <a:solidFill>
                  <a:srgbClr val="000000"/>
                </a:solidFill>
                <a:latin typeface="LMMono8-Regular-Identity-H"/>
              </a:endParaRPr>
            </a:p>
            <a:p>
              <a:r>
                <a:rPr lang="en-US" altLang="zh-CN" dirty="0">
                  <a:solidFill>
                    <a:srgbClr val="000000"/>
                  </a:solidFill>
                  <a:latin typeface="LMMono8-Regular-Identity-H"/>
                </a:rPr>
                <a:t>      </a:t>
              </a:r>
              <a:r>
                <a:rPr lang="en-US" altLang="zh-CN" dirty="0">
                  <a:solidFill>
                    <a:srgbClr val="0000FF"/>
                  </a:solidFill>
                  <a:latin typeface="LMMono8-Regular-Identity-H"/>
                </a:rPr>
                <a:t>double </a:t>
              </a:r>
              <a:r>
                <a:rPr lang="en-US" altLang="zh-CN" dirty="0">
                  <a:solidFill>
                    <a:srgbClr val="000000"/>
                  </a:solidFill>
                  <a:latin typeface="LMMono8-Regular-Identity-H"/>
                </a:rPr>
                <a:t>gap = (u - l) / n;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每个间隔的长度</a:t>
              </a:r>
              <a:br>
                <a:rPr lang="zh-CN" altLang="en-US" dirty="0">
                  <a:solidFill>
                    <a:srgbClr val="008000"/>
                  </a:solidFill>
                  <a:latin typeface="仿宋" panose="02010609060101010101" pitchFamily="49" charset="-122"/>
                  <a:ea typeface="仿宋" panose="02010609060101010101" pitchFamily="49" charset="-122"/>
                </a:rPr>
              </a:br>
              <a:r>
                <a:rPr lang="zh-CN" altLang="en-US" dirty="0">
                  <a:solidFill>
                    <a:srgbClr val="008000"/>
                  </a:solidFill>
                  <a:latin typeface="仿宋" panose="02010609060101010101" pitchFamily="49" charset="-122"/>
                  <a:ea typeface="仿宋" panose="02010609060101010101" pitchFamily="49" charset="-122"/>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 = 0; </a:t>
              </a:r>
              <a:r>
                <a:rPr lang="en-US" altLang="zh-CN" dirty="0" err="1">
                  <a:solidFill>
                    <a:srgbClr val="000000"/>
                  </a:solidFill>
                  <a:latin typeface="LMMono8-Regular-Identity-H"/>
                </a:rPr>
                <a:t>i</a:t>
              </a:r>
              <a:r>
                <a:rPr lang="en-US" altLang="zh-CN" dirty="0">
                  <a:solidFill>
                    <a:srgbClr val="000000"/>
                  </a:solidFill>
                  <a:latin typeface="LMMono8-Regular-Identity-H"/>
                </a:rPr>
                <a:t> &lt; n; </a:t>
              </a:r>
              <a:r>
                <a:rPr lang="en-US" altLang="zh-CN" dirty="0" err="1">
                  <a:solidFill>
                    <a:srgbClr val="000000"/>
                  </a:solidFill>
                  <a:latin typeface="LMMono8-Regular-Identity-H"/>
                </a:rPr>
                <a:t>i</a:t>
              </a:r>
              <a:r>
                <a:rPr lang="en-US" altLang="zh-CN" dirty="0">
                  <a:solidFill>
                    <a:srgbClr val="000000"/>
                  </a:solidFill>
                  <a:latin typeface="LMMono8-Regular-Identity-H"/>
                </a:rPr>
                <a:t>++)  sum += (gap / 2.0) * (pf(l + </a:t>
              </a:r>
              <a:r>
                <a:rPr lang="en-US" altLang="zh-CN" dirty="0" err="1">
                  <a:solidFill>
                    <a:srgbClr val="000000"/>
                  </a:solidFill>
                  <a:latin typeface="LMMono8-Regular-Identity-H"/>
                </a:rPr>
                <a:t>i</a:t>
              </a:r>
              <a:r>
                <a:rPr lang="en-US" altLang="zh-CN" dirty="0">
                  <a:solidFill>
                    <a:srgbClr val="000000"/>
                  </a:solidFill>
                  <a:latin typeface="LMMono8-Regular-Identity-H"/>
                </a:rPr>
                <a:t>*gap) + pf(l + (</a:t>
              </a:r>
              <a:r>
                <a:rPr lang="en-US" altLang="zh-CN" dirty="0" err="1">
                  <a:solidFill>
                    <a:srgbClr val="000000"/>
                  </a:solidFill>
                  <a:latin typeface="LMMono8-Regular-Identity-H"/>
                </a:rPr>
                <a:t>i</a:t>
              </a:r>
              <a:r>
                <a:rPr lang="en-US" altLang="zh-CN" dirty="0">
                  <a:solidFill>
                    <a:srgbClr val="000000"/>
                  </a:solidFill>
                  <a:latin typeface="LMMono8-Regular-Identity-H"/>
                </a:rPr>
                <a:t> + 1)*gap));</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sum; }</a:t>
              </a:r>
              <a:br>
                <a:rPr lang="en-US" altLang="zh-CN" dirty="0">
                  <a:solidFill>
                    <a:srgbClr val="000000"/>
                  </a:solidFill>
                  <a:latin typeface="LMMono8-Regular-Identity-H"/>
                </a:rPr>
              </a:br>
              <a:endParaRPr lang="en-US" altLang="zh-CN" dirty="0">
                <a:solidFill>
                  <a:srgbClr val="000000"/>
                </a:solidFill>
                <a:latin typeface="LMMono8-Regular-Identity-H"/>
              </a:endParaRPr>
            </a:p>
            <a:p>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cout&lt;&lt;</a:t>
              </a:r>
              <a:r>
                <a:rPr lang="en-US" altLang="zh-CN" dirty="0">
                  <a:solidFill>
                    <a:srgbClr val="BF8040"/>
                  </a:solidFill>
                  <a:latin typeface="LMMono8-Regular-Identity-H"/>
                </a:rPr>
                <a:t>"</a:t>
              </a:r>
              <a:r>
                <a:rPr lang="zh-CN" altLang="en-US" dirty="0">
                  <a:solidFill>
                    <a:srgbClr val="BF8040"/>
                  </a:solidFill>
                  <a:latin typeface="仿宋" panose="02010609060101010101" pitchFamily="49" charset="-122"/>
                  <a:ea typeface="仿宋" panose="02010609060101010101" pitchFamily="49" charset="-122"/>
                </a:rPr>
                <a:t>默认函数在区间</a:t>
              </a:r>
              <a:r>
                <a:rPr lang="en-US" altLang="zh-CN" dirty="0">
                  <a:solidFill>
                    <a:srgbClr val="BF8040"/>
                  </a:solidFill>
                  <a:latin typeface="LMMono8-Regular-Identity-H"/>
                </a:rPr>
                <a:t>[0:1]</a:t>
              </a:r>
              <a:r>
                <a:rPr lang="zh-CN" altLang="en-US" dirty="0">
                  <a:solidFill>
                    <a:srgbClr val="BF8040"/>
                  </a:solidFill>
                  <a:latin typeface="仿宋" panose="02010609060101010101" pitchFamily="49" charset="-122"/>
                  <a:ea typeface="仿宋" panose="02010609060101010101" pitchFamily="49" charset="-122"/>
                </a:rPr>
                <a:t>上的积分为： </a:t>
              </a:r>
              <a:r>
                <a:rPr lang="en-US" altLang="zh-CN" dirty="0">
                  <a:solidFill>
                    <a:srgbClr val="BF8040"/>
                  </a:solidFill>
                  <a:latin typeface="LMMono8-Regular-Identity-H"/>
                </a:rPr>
                <a:t>"</a:t>
              </a:r>
              <a:r>
                <a:rPr lang="en-US" altLang="zh-CN" dirty="0">
                  <a:solidFill>
                    <a:srgbClr val="000000"/>
                  </a:solidFill>
                  <a:latin typeface="LMMono8-Regular-Identity-H"/>
                </a:rPr>
                <a:t>&lt;&lt;integrate(0, 1)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cout&lt;&lt;</a:t>
              </a:r>
              <a:r>
                <a:rPr lang="en-US" altLang="zh-CN" dirty="0">
                  <a:solidFill>
                    <a:srgbClr val="BF8040"/>
                  </a:solidFill>
                  <a:latin typeface="LMMono8-Regular-Identity-H"/>
                </a:rPr>
                <a:t>"Sphere</a:t>
              </a:r>
              <a:r>
                <a:rPr lang="zh-CN" altLang="en-US" dirty="0">
                  <a:solidFill>
                    <a:srgbClr val="BF8040"/>
                  </a:solidFill>
                  <a:latin typeface="仿宋" panose="02010609060101010101" pitchFamily="49" charset="-122"/>
                  <a:ea typeface="仿宋" panose="02010609060101010101" pitchFamily="49" charset="-122"/>
                </a:rPr>
                <a:t>函数在区间</a:t>
              </a:r>
              <a:r>
                <a:rPr lang="en-US" altLang="zh-CN" dirty="0">
                  <a:solidFill>
                    <a:srgbClr val="BF8040"/>
                  </a:solidFill>
                  <a:latin typeface="LMMono8-Regular-Identity-H"/>
                </a:rPr>
                <a:t>[0:1]</a:t>
              </a:r>
              <a:r>
                <a:rPr lang="zh-CN" altLang="en-US" dirty="0">
                  <a:solidFill>
                    <a:srgbClr val="BF8040"/>
                  </a:solidFill>
                  <a:latin typeface="仿宋" panose="02010609060101010101" pitchFamily="49" charset="-122"/>
                  <a:ea typeface="仿宋" panose="02010609060101010101" pitchFamily="49" charset="-122"/>
                </a:rPr>
                <a:t>上的积分为： </a:t>
              </a:r>
              <a:r>
                <a:rPr lang="en-US" altLang="zh-CN" dirty="0">
                  <a:solidFill>
                    <a:srgbClr val="BF8040"/>
                  </a:solidFill>
                  <a:latin typeface="LMMono8-Regular-Identity-H"/>
                </a:rPr>
                <a:t>"</a:t>
              </a:r>
              <a:r>
                <a:rPr lang="en-US" altLang="zh-CN" dirty="0">
                  <a:solidFill>
                    <a:srgbClr val="000000"/>
                  </a:solidFill>
                  <a:latin typeface="LMMono8-Regular-Identity-H"/>
                </a:rPr>
                <a:t>&lt;&lt;integrate(0, 1, </a:t>
              </a:r>
              <a:r>
                <a:rPr lang="en-US" altLang="zh-CN" dirty="0" err="1">
                  <a:solidFill>
                    <a:srgbClr val="000000"/>
                  </a:solidFill>
                  <a:latin typeface="LMMono8-Regular-Identity-H"/>
                </a:rPr>
                <a:t>f_sphere</a:t>
              </a:r>
              <a:r>
                <a:rPr lang="en-US" altLang="zh-CN" dirty="0">
                  <a:solidFill>
                    <a:srgbClr val="000000"/>
                  </a:solidFill>
                  <a:latin typeface="LMMono8-Regular-Identity-H"/>
                </a:rPr>
                <a:t>)&lt;&lt;</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cout&lt;&lt;</a:t>
              </a:r>
              <a:r>
                <a:rPr lang="en-US" altLang="zh-CN" dirty="0">
                  <a:solidFill>
                    <a:srgbClr val="BF8040"/>
                  </a:solidFill>
                  <a:latin typeface="LMMono8-Regular-Identity-H"/>
                </a:rPr>
                <a:t>"sin</a:t>
              </a:r>
              <a:r>
                <a:rPr lang="zh-CN" altLang="en-US" dirty="0">
                  <a:solidFill>
                    <a:srgbClr val="BF8040"/>
                  </a:solidFill>
                  <a:latin typeface="仿宋" panose="02010609060101010101" pitchFamily="49" charset="-122"/>
                  <a:ea typeface="仿宋" panose="02010609060101010101" pitchFamily="49" charset="-122"/>
                </a:rPr>
                <a:t>函数在区间</a:t>
              </a:r>
              <a:r>
                <a:rPr lang="en-US" altLang="zh-CN" dirty="0">
                  <a:solidFill>
                    <a:srgbClr val="BF8040"/>
                  </a:solidFill>
                  <a:latin typeface="LMMono8-Regular-Identity-H"/>
                </a:rPr>
                <a:t>[0:1]</a:t>
              </a:r>
              <a:r>
                <a:rPr lang="zh-CN" altLang="en-US" dirty="0">
                  <a:solidFill>
                    <a:srgbClr val="BF8040"/>
                  </a:solidFill>
                  <a:latin typeface="仿宋" panose="02010609060101010101" pitchFamily="49" charset="-122"/>
                  <a:ea typeface="仿宋" panose="02010609060101010101" pitchFamily="49" charset="-122"/>
                </a:rPr>
                <a:t>上的积分为： </a:t>
              </a:r>
              <a:r>
                <a:rPr lang="en-US" altLang="zh-CN" dirty="0">
                  <a:solidFill>
                    <a:srgbClr val="BF8040"/>
                  </a:solidFill>
                  <a:latin typeface="LMMono8-Regular-Identity-H"/>
                </a:rPr>
                <a:t>"</a:t>
              </a:r>
              <a:r>
                <a:rPr lang="en-US" altLang="zh-CN" dirty="0">
                  <a:solidFill>
                    <a:srgbClr val="000000"/>
                  </a:solidFill>
                  <a:latin typeface="LMMono8-Regular-Identity-H"/>
                </a:rPr>
                <a:t>&lt;&lt;integrate(0, 1, </a:t>
              </a:r>
              <a:r>
                <a:rPr lang="en-US" altLang="zh-CN" dirty="0" err="1">
                  <a:solidFill>
                    <a:srgbClr val="000000"/>
                  </a:solidFill>
                  <a:latin typeface="LMMono8-Regular-Identity-H"/>
                </a:rPr>
                <a:t>f_sin</a:t>
              </a:r>
              <a:r>
                <a:rPr lang="en-US" altLang="zh-CN" dirty="0">
                  <a:solidFill>
                    <a:srgbClr val="000000"/>
                  </a:solidFill>
                  <a:latin typeface="LMMono8-Regular-Identity-H"/>
                </a:rPr>
                <a:t>)&lt;&lt;</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7" name="组合 6"/>
          <p:cNvGrpSpPr/>
          <p:nvPr/>
        </p:nvGrpSpPr>
        <p:grpSpPr>
          <a:xfrm>
            <a:off x="219976" y="2796875"/>
            <a:ext cx="4211470" cy="1679414"/>
            <a:chOff x="219974" y="2044323"/>
            <a:chExt cx="3660050" cy="1679414"/>
          </a:xfrm>
        </p:grpSpPr>
        <p:sp>
          <p:nvSpPr>
            <p:cNvPr id="8" name="矩形: 圆顶角 7"/>
            <p:cNvSpPr/>
            <p:nvPr/>
          </p:nvSpPr>
          <p:spPr>
            <a:xfrm>
              <a:off x="219974" y="2044323"/>
              <a:ext cx="36600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简单例子</a:t>
              </a:r>
              <a:endParaRPr lang="zh-CN" altLang="en-US" sz="2400" dirty="0"/>
            </a:p>
          </p:txBody>
        </p:sp>
        <p:sp>
          <p:nvSpPr>
            <p:cNvPr id="9" name="矩形: 圆角 17"/>
            <p:cNvSpPr/>
            <p:nvPr/>
          </p:nvSpPr>
          <p:spPr>
            <a:xfrm>
              <a:off x="219974" y="2584323"/>
              <a:ext cx="3660050" cy="113941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int</a:t>
              </a:r>
              <a:r>
                <a:rPr lang="en-US" altLang="zh-CN" sz="2000" dirty="0">
                  <a:solidFill>
                    <a:srgbClr val="000000"/>
                  </a:solidFill>
                  <a:latin typeface="LMMono8-Regular-Identity-H"/>
                </a:rPr>
                <a:t>(*p1)[5];</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*p2[5];</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*&amp;p3 = p2[0];</a:t>
              </a:r>
              <a:r>
                <a:rPr lang="en-US" altLang="zh-CN" sz="2000" dirty="0"/>
                <a:t> </a:t>
              </a:r>
              <a:endParaRPr lang="zh-CN" altLang="en-US" sz="2000" dirty="0">
                <a:solidFill>
                  <a:srgbClr val="008000"/>
                </a:solidFill>
                <a:latin typeface="LMMono9-Regular-Identity-H"/>
              </a:endParaRPr>
            </a:p>
          </p:txBody>
        </p:sp>
      </p:grpSp>
      <p:grpSp>
        <p:nvGrpSpPr>
          <p:cNvPr id="10" name="组合 9"/>
          <p:cNvGrpSpPr/>
          <p:nvPr/>
        </p:nvGrpSpPr>
        <p:grpSpPr>
          <a:xfrm>
            <a:off x="219974" y="999555"/>
            <a:ext cx="8704051" cy="1661369"/>
            <a:chOff x="219974" y="2044323"/>
            <a:chExt cx="7811918" cy="1661369"/>
          </a:xfrm>
        </p:grpSpPr>
        <p:sp>
          <p:nvSpPr>
            <p:cNvPr id="13" name="矩形: 圆顶角 12"/>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识别指针的原则</a:t>
              </a:r>
              <a:endParaRPr lang="zh-CN" altLang="en-US" sz="2400" dirty="0"/>
            </a:p>
          </p:txBody>
        </p:sp>
        <p:sp>
          <p:nvSpPr>
            <p:cNvPr id="15" name="矩形: 圆角 17"/>
            <p:cNvSpPr/>
            <p:nvPr/>
          </p:nvSpPr>
          <p:spPr>
            <a:xfrm>
              <a:off x="219974" y="2559609"/>
              <a:ext cx="7811918" cy="11460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取出标识符；</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由里向外；</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由右向左。</a:t>
              </a:r>
              <a:r>
                <a:rPr lang="zh-CN" altLang="en-US" sz="2000" dirty="0"/>
                <a:t> </a:t>
              </a:r>
              <a:endParaRPr lang="zh-CN" altLang="en-US" sz="2000" dirty="0">
                <a:solidFill>
                  <a:srgbClr val="008000"/>
                </a:solidFill>
                <a:latin typeface="LMMono9-Regular-Identity-H"/>
              </a:endParaRPr>
            </a:p>
          </p:txBody>
        </p:sp>
      </p:grpSp>
      <p:grpSp>
        <p:nvGrpSpPr>
          <p:cNvPr id="16" name="组合 15"/>
          <p:cNvGrpSpPr/>
          <p:nvPr/>
        </p:nvGrpSpPr>
        <p:grpSpPr>
          <a:xfrm>
            <a:off x="4712554" y="2817803"/>
            <a:ext cx="4211470" cy="1679414"/>
            <a:chOff x="219974" y="2044323"/>
            <a:chExt cx="3660050" cy="1679414"/>
          </a:xfrm>
        </p:grpSpPr>
        <p:sp>
          <p:nvSpPr>
            <p:cNvPr id="17" name="矩形: 圆顶角 16"/>
            <p:cNvSpPr/>
            <p:nvPr/>
          </p:nvSpPr>
          <p:spPr>
            <a:xfrm>
              <a:off x="219974" y="2044323"/>
              <a:ext cx="36600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识别指针</a:t>
              </a:r>
              <a:endParaRPr lang="zh-CN" altLang="en-US" sz="2400" dirty="0"/>
            </a:p>
          </p:txBody>
        </p:sp>
        <p:sp>
          <p:nvSpPr>
            <p:cNvPr id="18" name="矩形: 圆角 17"/>
            <p:cNvSpPr/>
            <p:nvPr/>
          </p:nvSpPr>
          <p:spPr>
            <a:xfrm>
              <a:off x="219974" y="2584323"/>
              <a:ext cx="3660050" cy="113941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void</a:t>
              </a:r>
              <a:r>
                <a:rPr lang="en-US" altLang="zh-CN" sz="2000" dirty="0">
                  <a:solidFill>
                    <a:srgbClr val="000000"/>
                  </a:solidFill>
                  <a:latin typeface="LMMono8-Regular-Identity-H"/>
                </a:rPr>
                <a:t>(*a[5])(</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void</a:t>
              </a:r>
              <a:r>
                <a:rPr lang="en-US" altLang="zh-CN" sz="2000" dirty="0">
                  <a:solidFill>
                    <a:srgbClr val="000000"/>
                  </a:solidFill>
                  <a:latin typeface="LMMono8-Regular-Identity-H"/>
                </a:rPr>
                <a:t>(*(*b)[5])(</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void</a:t>
              </a:r>
              <a:r>
                <a:rPr lang="en-US" altLang="zh-CN" sz="2000" dirty="0">
                  <a:solidFill>
                    <a:srgbClr val="000000"/>
                  </a:solidFill>
                  <a:latin typeface="LMMono8-Regular-Identity-H"/>
                </a:rPr>
                <a:t>(*c(</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void</a:t>
              </a:r>
              <a:r>
                <a:rPr lang="en-US" altLang="zh-CN" sz="2000" dirty="0">
                  <a:solidFill>
                    <a:srgbClr val="000000"/>
                  </a:solidFill>
                  <a:latin typeface="LMMono8-Regular-Identity-H"/>
                </a:rPr>
                <a:t>(*</a:t>
              </a:r>
              <a:r>
                <a:rPr lang="en-US" altLang="zh-CN" sz="2000" dirty="0" err="1">
                  <a:solidFill>
                    <a:srgbClr val="000000"/>
                  </a:solidFill>
                  <a:latin typeface="LMMono8-Regular-Identity-H"/>
                </a:rPr>
                <a:t>fp</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9" name="组合 18"/>
          <p:cNvGrpSpPr/>
          <p:nvPr/>
        </p:nvGrpSpPr>
        <p:grpSpPr>
          <a:xfrm>
            <a:off x="219973" y="4652093"/>
            <a:ext cx="8704051" cy="2014157"/>
            <a:chOff x="219974" y="2044323"/>
            <a:chExt cx="3660050" cy="2014157"/>
          </a:xfrm>
        </p:grpSpPr>
        <p:sp>
          <p:nvSpPr>
            <p:cNvPr id="20" name="矩形: 圆顶角 19"/>
            <p:cNvSpPr/>
            <p:nvPr/>
          </p:nvSpPr>
          <p:spPr>
            <a:xfrm>
              <a:off x="219974" y="2044323"/>
              <a:ext cx="36600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利用 </a:t>
              </a:r>
              <a:r>
                <a:rPr lang="en-US" altLang="zh-CN" sz="2400" dirty="0"/>
                <a:t>using </a:t>
              </a:r>
              <a:r>
                <a:rPr lang="zh-CN" altLang="en-US" sz="2400" dirty="0"/>
                <a:t>声明简化语句</a:t>
              </a:r>
              <a:endParaRPr lang="zh-CN" altLang="en-US" sz="2400" dirty="0"/>
            </a:p>
          </p:txBody>
        </p:sp>
        <p:sp>
          <p:nvSpPr>
            <p:cNvPr id="21" name="矩形: 圆角 17"/>
            <p:cNvSpPr/>
            <p:nvPr/>
          </p:nvSpPr>
          <p:spPr>
            <a:xfrm>
              <a:off x="219974" y="2529856"/>
              <a:ext cx="3660050" cy="15286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using </a:t>
              </a:r>
              <a:r>
                <a:rPr lang="en-US" altLang="zh-CN" sz="2000" dirty="0">
                  <a:solidFill>
                    <a:srgbClr val="000000"/>
                  </a:solidFill>
                  <a:latin typeface="LMMono8-Regular-Identity-H"/>
                </a:rPr>
                <a:t>PF = </a:t>
              </a:r>
              <a:r>
                <a:rPr lang="en-US" altLang="zh-CN" sz="2000" dirty="0">
                  <a:solidFill>
                    <a:srgbClr val="0000FF"/>
                  </a:solidFill>
                  <a:latin typeface="LMMono8-Regular-Identity-H"/>
                </a:rPr>
                <a:t>void</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PF a[5];</a:t>
              </a:r>
              <a:br>
                <a:rPr lang="en-US" altLang="zh-CN" sz="2000" dirty="0">
                  <a:solidFill>
                    <a:srgbClr val="000000"/>
                  </a:solidFill>
                  <a:latin typeface="LMMono8-Regular-Identity-H"/>
                </a:rPr>
              </a:br>
              <a:r>
                <a:rPr lang="en-US" altLang="zh-CN" sz="2000" dirty="0">
                  <a:solidFill>
                    <a:srgbClr val="000000"/>
                  </a:solidFill>
                  <a:latin typeface="LMMono8-Regular-Identity-H"/>
                </a:rPr>
                <a:t>PF(*b)[5];</a:t>
              </a:r>
              <a:br>
                <a:rPr lang="en-US" altLang="zh-CN" sz="2000" dirty="0">
                  <a:solidFill>
                    <a:srgbClr val="000000"/>
                  </a:solidFill>
                  <a:latin typeface="LMMono8-Regular-Identity-H"/>
                </a:rPr>
              </a:br>
              <a:r>
                <a:rPr lang="en-US" altLang="zh-CN" sz="2000" dirty="0">
                  <a:solidFill>
                    <a:srgbClr val="000000"/>
                  </a:solidFill>
                  <a:latin typeface="LMMono8-Regular-Identity-H"/>
                </a:rPr>
                <a:t>PF c(</a:t>
              </a:r>
              <a:r>
                <a:rPr lang="en-US" altLang="zh-CN" sz="2000" dirty="0">
                  <a:solidFill>
                    <a:srgbClr val="0000FF"/>
                  </a:solidFill>
                  <a:latin typeface="LMMono8-Regular-Identity-H"/>
                </a:rPr>
                <a:t>int</a:t>
              </a:r>
              <a:r>
                <a:rPr lang="en-US" altLang="zh-CN" sz="2000" dirty="0">
                  <a:solidFill>
                    <a:srgbClr val="000000"/>
                  </a:solidFill>
                  <a:latin typeface="LMMono8-Regular-Identity-H"/>
                </a:rPr>
                <a:t>, PF);</a:t>
              </a:r>
              <a:r>
                <a:rPr lang="en-US" altLang="zh-CN"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5.6.2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—lambda</a:t>
            </a:r>
            <a:r>
              <a:rPr lang="zh-CN" altLang="en-US" sz="2000" dirty="0">
                <a:solidFill>
                  <a:schemeClr val="bg1"/>
                </a:solidFill>
              </a:rPr>
              <a:t>表达式</a:t>
            </a:r>
            <a:endParaRPr lang="zh-CN" altLang="en-US" sz="3200" dirty="0">
              <a:solidFill>
                <a:schemeClr val="bg1"/>
              </a:solidFill>
            </a:endParaRPr>
          </a:p>
        </p:txBody>
      </p:sp>
      <p:grpSp>
        <p:nvGrpSpPr>
          <p:cNvPr id="10" name="组合 9"/>
          <p:cNvGrpSpPr/>
          <p:nvPr/>
        </p:nvGrpSpPr>
        <p:grpSpPr>
          <a:xfrm>
            <a:off x="215340" y="1118671"/>
            <a:ext cx="8704051" cy="2020442"/>
            <a:chOff x="219974" y="2044323"/>
            <a:chExt cx="7811918" cy="2020442"/>
          </a:xfrm>
        </p:grpSpPr>
        <p:sp>
          <p:nvSpPr>
            <p:cNvPr id="13" name="矩形: 圆顶角 12"/>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lambda </a:t>
              </a:r>
              <a:r>
                <a:rPr lang="zh-CN" altLang="en-US" sz="2400" dirty="0">
                  <a:solidFill>
                    <a:srgbClr val="FFFFFF"/>
                  </a:solidFill>
                  <a:latin typeface="MicrosoftYaHei"/>
                </a:rPr>
                <a:t>表达式</a:t>
              </a:r>
              <a:endParaRPr lang="zh-CN" altLang="en-US" sz="2400" dirty="0"/>
            </a:p>
          </p:txBody>
        </p:sp>
        <p:sp>
          <p:nvSpPr>
            <p:cNvPr id="15" name="矩形: 圆角 17"/>
            <p:cNvSpPr/>
            <p:nvPr/>
          </p:nvSpPr>
          <p:spPr>
            <a:xfrm>
              <a:off x="219974" y="2559609"/>
              <a:ext cx="7811918" cy="150515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只使用一次；</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临时的匿名函数，表示一个可以调用的代码单元；</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与函数类似， </a:t>
              </a:r>
              <a:r>
                <a:rPr lang="en-US" altLang="zh-CN" sz="2000" dirty="0">
                  <a:solidFill>
                    <a:srgbClr val="000000"/>
                  </a:solidFill>
                  <a:latin typeface="LMSans10-Regular-Identity-H"/>
                </a:rPr>
                <a:t>lambda </a:t>
              </a:r>
              <a:r>
                <a:rPr lang="zh-CN" altLang="en-US" sz="2000" dirty="0">
                  <a:solidFill>
                    <a:srgbClr val="000000"/>
                  </a:solidFill>
                  <a:latin typeface="MicrosoftYaHei"/>
                </a:rPr>
                <a:t>表达式具有返回值、形参列表和函数体；</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可定义在一个函数内部。</a:t>
              </a:r>
              <a:r>
                <a:rPr lang="zh-CN" altLang="en-US" sz="2000" dirty="0"/>
                <a:t> </a:t>
              </a:r>
              <a:endParaRPr lang="zh-CN" altLang="en-US" sz="2000" dirty="0">
                <a:solidFill>
                  <a:srgbClr val="008000"/>
                </a:solidFill>
                <a:latin typeface="LMMono9-Regular-Identity-H"/>
              </a:endParaRPr>
            </a:p>
          </p:txBody>
        </p:sp>
      </p:grpSp>
      <p:grpSp>
        <p:nvGrpSpPr>
          <p:cNvPr id="22" name="组合 21"/>
          <p:cNvGrpSpPr/>
          <p:nvPr/>
        </p:nvGrpSpPr>
        <p:grpSpPr>
          <a:xfrm>
            <a:off x="215340" y="3318389"/>
            <a:ext cx="8704051" cy="2886063"/>
            <a:chOff x="219974" y="2044323"/>
            <a:chExt cx="7811918" cy="2886063"/>
          </a:xfrm>
        </p:grpSpPr>
        <p:sp>
          <p:nvSpPr>
            <p:cNvPr id="23" name="矩形: 圆顶角 22"/>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LMSans12-Regular-Identity-H"/>
                </a:rPr>
                <a:t>1. </a:t>
              </a:r>
              <a:r>
                <a:rPr lang="zh-CN" altLang="en-US" sz="2400" dirty="0">
                  <a:solidFill>
                    <a:srgbClr val="FFFFFF"/>
                  </a:solidFill>
                  <a:latin typeface="MicrosoftYaHei"/>
                </a:rPr>
                <a:t>定义 </a:t>
              </a:r>
              <a:r>
                <a:rPr lang="en-US" altLang="zh-CN" sz="2400" dirty="0">
                  <a:solidFill>
                    <a:srgbClr val="FFFFFF"/>
                  </a:solidFill>
                  <a:latin typeface="LMSans12-Regular-Identity-H"/>
                </a:rPr>
                <a:t>lambda </a:t>
              </a:r>
              <a:r>
                <a:rPr lang="zh-CN" altLang="en-US" sz="2400" dirty="0">
                  <a:solidFill>
                    <a:srgbClr val="FFFFFF"/>
                  </a:solidFill>
                  <a:latin typeface="MicrosoftYaHei"/>
                </a:rPr>
                <a:t>表达式</a:t>
              </a:r>
              <a:r>
                <a:rPr lang="zh-CN" altLang="en-US" sz="2400" dirty="0"/>
                <a:t> </a:t>
              </a:r>
              <a:endParaRPr lang="zh-CN" altLang="en-US" sz="2400" dirty="0"/>
            </a:p>
          </p:txBody>
        </p:sp>
        <p:sp>
          <p:nvSpPr>
            <p:cNvPr id="24" name="矩形: 圆角 17"/>
            <p:cNvSpPr/>
            <p:nvPr/>
          </p:nvSpPr>
          <p:spPr>
            <a:xfrm>
              <a:off x="219974" y="2559609"/>
              <a:ext cx="7811918" cy="237077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lnSpc>
                  <a:spcPts val="3000"/>
                </a:lnSpc>
              </a:pPr>
              <a:r>
                <a:rPr lang="en-US" altLang="zh-CN" sz="2400" dirty="0">
                  <a:solidFill>
                    <a:srgbClr val="000000"/>
                  </a:solidFill>
                  <a:latin typeface="LMSans10-Regular-Identity-H"/>
                </a:rPr>
                <a:t>  [captures](parameters) -&gt; return type {statements}</a:t>
              </a:r>
              <a:endParaRPr lang="en-US" altLang="zh-CN" sz="2400" dirty="0">
                <a:solidFill>
                  <a:srgbClr val="000000"/>
                </a:solidFill>
                <a:latin typeface="LMSans10-Regular-Identity-H"/>
              </a:endParaRPr>
            </a:p>
            <a:p>
              <a:pPr marL="342900" indent="-342900">
                <a:lnSpc>
                  <a:spcPts val="3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captures</a:t>
              </a:r>
              <a:r>
                <a:rPr lang="zh-CN" altLang="en-US" sz="2000" dirty="0">
                  <a:solidFill>
                    <a:srgbClr val="000000"/>
                  </a:solidFill>
                  <a:latin typeface="MicrosoftYaHei"/>
                </a:rPr>
                <a:t>：指定在同一作用域下 </a:t>
              </a:r>
              <a:r>
                <a:rPr lang="en-US" altLang="zh-CN" sz="2000" dirty="0">
                  <a:solidFill>
                    <a:srgbClr val="000000"/>
                  </a:solidFill>
                  <a:latin typeface="LMSans10-Regular-Identity-H"/>
                </a:rPr>
                <a:t>lambda </a:t>
              </a:r>
              <a:r>
                <a:rPr lang="zh-CN" altLang="en-US" sz="2000" dirty="0">
                  <a:solidFill>
                    <a:srgbClr val="000000"/>
                  </a:solidFill>
                  <a:latin typeface="MicrosoftYaHei"/>
                </a:rPr>
                <a:t>主体捕获（访问）哪些对象以及如何捕获这些对象；</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parameters</a:t>
              </a:r>
              <a:r>
                <a:rPr lang="zh-CN" altLang="en-US" sz="2000" dirty="0">
                  <a:solidFill>
                    <a:srgbClr val="000000"/>
                  </a:solidFill>
                  <a:latin typeface="MicrosoftYaHei"/>
                </a:rPr>
                <a:t>：形参列表；</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return type</a:t>
              </a:r>
              <a:r>
                <a:rPr lang="zh-CN" altLang="en-US" sz="2000" dirty="0">
                  <a:solidFill>
                    <a:srgbClr val="000000"/>
                  </a:solidFill>
                  <a:latin typeface="MicrosoftYaHei"/>
                </a:rPr>
                <a:t>：返回值类型；</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statements</a:t>
              </a:r>
              <a:r>
                <a:rPr lang="zh-CN" altLang="en-US" sz="2000" dirty="0">
                  <a:solidFill>
                    <a:srgbClr val="000000"/>
                  </a:solidFill>
                  <a:latin typeface="MicrosoftYaHei"/>
                </a:rPr>
                <a:t>：函数体。</a:t>
              </a:r>
              <a:r>
                <a:rPr lang="zh-CN" altLang="en-US"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5.6.2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—lambda</a:t>
            </a:r>
            <a:r>
              <a:rPr lang="zh-CN" altLang="en-US" sz="2000" dirty="0">
                <a:solidFill>
                  <a:schemeClr val="bg1"/>
                </a:solidFill>
              </a:rPr>
              <a:t>表达式</a:t>
            </a:r>
            <a:endParaRPr lang="zh-CN" altLang="en-US" sz="3200" dirty="0">
              <a:solidFill>
                <a:schemeClr val="bg1"/>
              </a:solidFill>
            </a:endParaRPr>
          </a:p>
        </p:txBody>
      </p:sp>
      <p:grpSp>
        <p:nvGrpSpPr>
          <p:cNvPr id="11" name="组合 10"/>
          <p:cNvGrpSpPr/>
          <p:nvPr/>
        </p:nvGrpSpPr>
        <p:grpSpPr>
          <a:xfrm>
            <a:off x="219974" y="1733929"/>
            <a:ext cx="8704052" cy="2429876"/>
            <a:chOff x="219974" y="2044323"/>
            <a:chExt cx="8704052" cy="2429876"/>
          </a:xfrm>
        </p:grpSpPr>
        <p:sp>
          <p:nvSpPr>
            <p:cNvPr id="12" name="矩形: 圆顶角 11"/>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auto </a:t>
              </a:r>
              <a:r>
                <a:rPr lang="zh-CN" altLang="en-US" sz="2400" dirty="0"/>
                <a:t>关键字</a:t>
              </a:r>
              <a:endParaRPr lang="zh-CN" altLang="en-US" sz="2400" dirty="0"/>
            </a:p>
          </p:txBody>
        </p:sp>
        <p:sp>
          <p:nvSpPr>
            <p:cNvPr id="14" name="矩形: 圆角 17"/>
            <p:cNvSpPr/>
            <p:nvPr/>
          </p:nvSpPr>
          <p:spPr>
            <a:xfrm>
              <a:off x="219974" y="2584323"/>
              <a:ext cx="8704052"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auto </a:t>
              </a:r>
              <a:r>
                <a:rPr lang="en-US" altLang="zh-CN" sz="2000" dirty="0">
                  <a:solidFill>
                    <a:srgbClr val="000000"/>
                  </a:solidFill>
                  <a:latin typeface="LMMono8-Regular-Identity-H"/>
                </a:rPr>
                <a:t>fun = [](</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{cout &lt;&lt;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fun(17); </a:t>
              </a: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输出</a:t>
              </a:r>
              <a:r>
                <a:rPr lang="en-US" altLang="zh-CN" sz="2000" dirty="0">
                  <a:solidFill>
                    <a:srgbClr val="008000"/>
                  </a:solidFill>
                  <a:latin typeface="LMMono8-Regular-Identity-H"/>
                </a:rPr>
                <a:t>17</a:t>
              </a:r>
              <a:endParaRPr lang="en-US" altLang="zh-CN" sz="2000" dirty="0">
                <a:solidFill>
                  <a:srgbClr val="008000"/>
                </a:solidFill>
                <a:latin typeface="LMMono8-Regular-Identity-H"/>
              </a:endParaRPr>
            </a:p>
            <a:p>
              <a:pPr marL="342900" indent="-342900">
                <a:lnSpc>
                  <a:spcPct val="150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auto </a:t>
              </a:r>
              <a:r>
                <a:rPr lang="zh-CN" altLang="en-US" sz="2000" dirty="0">
                  <a:solidFill>
                    <a:srgbClr val="000000"/>
                  </a:solidFill>
                  <a:latin typeface="MicrosoftYaHei"/>
                </a:rPr>
                <a:t>关键字把一个 </a:t>
              </a:r>
              <a:r>
                <a:rPr lang="en-US" altLang="zh-CN" sz="2000" dirty="0">
                  <a:solidFill>
                    <a:srgbClr val="000000"/>
                  </a:solidFill>
                  <a:latin typeface="LMSans10-Regular-Identity-H"/>
                </a:rPr>
                <a:t>lambda </a:t>
              </a:r>
              <a:r>
                <a:rPr lang="zh-CN" altLang="en-US" sz="2000" dirty="0">
                  <a:solidFill>
                    <a:srgbClr val="000000"/>
                  </a:solidFill>
                  <a:latin typeface="MicrosoftYaHei"/>
                </a:rPr>
                <a:t>表达式存放到一个对象</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lambda </a:t>
              </a:r>
              <a:r>
                <a:rPr lang="zh-CN" altLang="en-US" sz="2000" dirty="0">
                  <a:solidFill>
                    <a:srgbClr val="000000"/>
                  </a:solidFill>
                  <a:latin typeface="MicrosoftYaHei"/>
                </a:rPr>
                <a:t>可以根据函数主体来推断返回类型。</a:t>
              </a:r>
              <a:r>
                <a:rPr lang="zh-CN" altLang="en-US" sz="2000" dirty="0"/>
                <a:t> </a:t>
              </a:r>
              <a:endParaRPr lang="zh-CN" altLang="en-US" sz="2000" dirty="0">
                <a:solidFill>
                  <a:srgbClr val="008000"/>
                </a:solidFill>
                <a:latin typeface="LMMono9-Regular-Identity-H"/>
              </a:endParaRPr>
            </a:p>
          </p:txBody>
        </p:sp>
      </p:grpSp>
      <p:grpSp>
        <p:nvGrpSpPr>
          <p:cNvPr id="16" name="组合 15"/>
          <p:cNvGrpSpPr/>
          <p:nvPr/>
        </p:nvGrpSpPr>
        <p:grpSpPr>
          <a:xfrm>
            <a:off x="219974" y="4751326"/>
            <a:ext cx="8704052" cy="1044882"/>
            <a:chOff x="219974" y="2044323"/>
            <a:chExt cx="8704052" cy="1044882"/>
          </a:xfrm>
        </p:grpSpPr>
        <p:sp>
          <p:nvSpPr>
            <p:cNvPr id="17" name="矩形: 圆顶角 16"/>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显式指明 </a:t>
              </a:r>
              <a:r>
                <a:rPr lang="en-US" altLang="zh-CN" sz="2400" dirty="0">
                  <a:solidFill>
                    <a:srgbClr val="FFFFFF"/>
                  </a:solidFill>
                  <a:latin typeface="LMSans12-Regular-Identity-H"/>
                </a:rPr>
                <a:t>return type</a:t>
              </a:r>
              <a:r>
                <a:rPr lang="en-US" altLang="zh-CN" sz="2400" dirty="0"/>
                <a:t> </a:t>
              </a:r>
              <a:endParaRPr lang="zh-CN" altLang="en-US" sz="2400" dirty="0"/>
            </a:p>
          </p:txBody>
        </p:sp>
        <p:sp>
          <p:nvSpPr>
            <p:cNvPr id="18" name="矩形: 圆角 17"/>
            <p:cNvSpPr/>
            <p:nvPr/>
          </p:nvSpPr>
          <p:spPr>
            <a:xfrm>
              <a:off x="219974" y="2584323"/>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)-&gt;</a:t>
              </a:r>
              <a:r>
                <a:rPr lang="en-US" altLang="zh-CN" sz="2000" dirty="0">
                  <a:solidFill>
                    <a:srgbClr val="0000FF"/>
                  </a:solidFill>
                  <a:latin typeface="LMMono8-Regular-Identity-H"/>
                </a:rPr>
                <a:t>int </a:t>
              </a: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 }</a:t>
              </a:r>
              <a:r>
                <a:rPr lang="en-US" altLang="zh-CN"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5.1.2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调用函数</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8" name="组合 7"/>
          <p:cNvGrpSpPr/>
          <p:nvPr/>
        </p:nvGrpSpPr>
        <p:grpSpPr>
          <a:xfrm>
            <a:off x="128115" y="1073767"/>
            <a:ext cx="4682221" cy="5628957"/>
            <a:chOff x="219974" y="2044323"/>
            <a:chExt cx="4572001" cy="5628957"/>
          </a:xfrm>
        </p:grpSpPr>
        <p:sp>
          <p:nvSpPr>
            <p:cNvPr id="9" name="矩形: 圆顶角 8"/>
            <p:cNvSpPr/>
            <p:nvPr/>
          </p:nvSpPr>
          <p:spPr>
            <a:xfrm>
              <a:off x="219975" y="2044323"/>
              <a:ext cx="457200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调用</a:t>
              </a:r>
              <a:r>
                <a:rPr lang="en-US" altLang="zh-CN" sz="2400" dirty="0"/>
                <a:t>maximum </a:t>
              </a:r>
              <a:r>
                <a:rPr lang="zh-CN" altLang="en-US" sz="2400" dirty="0"/>
                <a:t>函数</a:t>
              </a:r>
              <a:r>
                <a:rPr lang="en-US" altLang="zh-CN" sz="2400" dirty="0"/>
                <a:t>:</a:t>
              </a:r>
              <a:endParaRPr lang="zh-CN" altLang="en-US" sz="2400" dirty="0"/>
            </a:p>
          </p:txBody>
        </p:sp>
        <p:sp>
          <p:nvSpPr>
            <p:cNvPr id="10" name="矩形: 圆角 17"/>
            <p:cNvSpPr/>
            <p:nvPr/>
          </p:nvSpPr>
          <p:spPr>
            <a:xfrm>
              <a:off x="219974" y="2584323"/>
              <a:ext cx="4572001" cy="508895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9-Regular-Identity-H"/>
                </a:rPr>
                <a:t>int </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maximum(</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a ,</a:t>
              </a:r>
              <a:r>
                <a:rPr lang="en-US" altLang="zh-CN" sz="2000" dirty="0">
                  <a:solidFill>
                    <a:srgbClr val="008000"/>
                  </a:solidFill>
                  <a:latin typeface="LMMono9-Regular-Identity-H"/>
                </a:rPr>
                <a:t> </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b){</a:t>
              </a:r>
              <a:endParaRPr lang="en-US" altLang="zh-CN" sz="2000" dirty="0">
                <a:solidFill>
                  <a:srgbClr val="008000"/>
                </a:solidFill>
                <a:latin typeface="LMMono9-Regular-Identity-H"/>
              </a:endParaRPr>
            </a:p>
            <a:p>
              <a:pPr>
                <a:lnSpc>
                  <a:spcPts val="2800"/>
                </a:lnSpc>
              </a:pPr>
              <a:r>
                <a:rPr lang="en-US" altLang="zh-CN" sz="2000" dirty="0">
                  <a:solidFill>
                    <a:srgbClr val="0000FF"/>
                  </a:solidFill>
                  <a:latin typeface="LMMono9-Regular-Identity-H"/>
                </a:rPr>
                <a:t>       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              </a:t>
              </a:r>
              <a:endParaRPr lang="en-US" altLang="zh-CN" sz="2000" dirty="0">
                <a:solidFill>
                  <a:srgbClr val="008000"/>
                </a:solidFill>
                <a:latin typeface="LMMono9-Regular-Identity-H"/>
              </a:endParaRPr>
            </a:p>
            <a:p>
              <a:pPr>
                <a:lnSpc>
                  <a:spcPts val="2800"/>
                </a:lnSpc>
              </a:pPr>
              <a:r>
                <a:rPr lang="en-US" altLang="zh-CN" sz="2000" dirty="0">
                  <a:solidFill>
                    <a:srgbClr val="000000"/>
                  </a:solidFill>
                  <a:latin typeface="Consolas" panose="020B0609020204030204" pitchFamily="49" charset="0"/>
                </a:rPr>
                <a:t>   c=a&gt;b? a:b;</a:t>
              </a:r>
              <a:endParaRPr lang="en-US" altLang="zh-CN" sz="2000" dirty="0">
                <a:solidFill>
                  <a:srgbClr val="000000"/>
                </a:solidFill>
                <a:latin typeface="Consolas" panose="020B0609020204030204" pitchFamily="49" charset="0"/>
              </a:endParaRPr>
            </a:p>
            <a:p>
              <a:pPr>
                <a:lnSpc>
                  <a:spcPts val="2800"/>
                </a:lnSpc>
              </a:pPr>
              <a:r>
                <a:rPr lang="en-US" altLang="zh-CN" sz="2000" dirty="0">
                  <a:solidFill>
                    <a:srgbClr val="0000FF"/>
                  </a:solidFill>
                  <a:latin typeface="LMMono9-Regular-Identity-H"/>
                </a:rPr>
                <a:t>       return</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a:t>
              </a:r>
              <a:r>
                <a:rPr lang="en-US" altLang="zh-CN" sz="2000" dirty="0">
                  <a:solidFill>
                    <a:srgbClr val="008000"/>
                  </a:solidFill>
                  <a:latin typeface="LMMono9-Regular-Identity-H"/>
                </a:rPr>
                <a:t>                         </a:t>
              </a:r>
              <a:endParaRPr lang="en-US" altLang="zh-CN" sz="2000" dirty="0">
                <a:solidFill>
                  <a:srgbClr val="008000"/>
                </a:solidFill>
                <a:latin typeface="LMMono9-Regular-Identity-H"/>
              </a:endParaRPr>
            </a:p>
            <a:p>
              <a:pPr>
                <a:lnSpc>
                  <a:spcPts val="2800"/>
                </a:lnSpc>
              </a:pPr>
              <a:r>
                <a:rPr lang="en-US" altLang="zh-CN" sz="2000" dirty="0">
                  <a:solidFill>
                    <a:srgbClr val="00000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a:lnSpc>
                  <a:spcPts val="2800"/>
                </a:lnSpc>
              </a:pPr>
              <a:r>
                <a:rPr lang="en-US" altLang="zh-CN" sz="2000" dirty="0">
                  <a:solidFill>
                    <a:srgbClr val="0000FF"/>
                  </a:solidFill>
                  <a:latin typeface="LMMono9-Regular-Identity-H"/>
                </a:rPr>
                <a:t>int </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main(){</a:t>
              </a:r>
              <a:endParaRPr lang="en-US" altLang="zh-CN" sz="2000" dirty="0">
                <a:solidFill>
                  <a:srgbClr val="000000"/>
                </a:solidFill>
                <a:latin typeface="Consolas" panose="020B0609020204030204" pitchFamily="49" charset="0"/>
              </a:endParaRPr>
            </a:p>
            <a:p>
              <a:pPr>
                <a:lnSpc>
                  <a:spcPts val="2800"/>
                </a:lnSpc>
              </a:pPr>
              <a:r>
                <a:rPr lang="en-US" altLang="zh-CN" sz="2000" dirty="0">
                  <a:solidFill>
                    <a:srgbClr val="000000"/>
                  </a:solidFill>
                  <a:latin typeface="Consolas" panose="020B0609020204030204" pitchFamily="49" charset="0"/>
                </a:rPr>
                <a:t>   </a:t>
              </a:r>
              <a:r>
                <a:rPr lang="en-US" altLang="zh-CN" sz="2000" dirty="0">
                  <a:solidFill>
                    <a:srgbClr val="0000FF"/>
                  </a:solidFill>
                  <a:latin typeface="LMMono9-Regular-Identity-H"/>
                </a:rPr>
                <a:t>int</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x,y,z</a:t>
              </a:r>
              <a:r>
                <a:rPr lang="en-US" altLang="zh-CN" sz="2000" dirty="0">
                  <a:solidFill>
                    <a:srgbClr val="00000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a:lnSpc>
                  <a:spcPts val="2800"/>
                </a:lnSpc>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cin</a:t>
              </a:r>
              <a:r>
                <a:rPr lang="en-US" altLang="zh-CN" sz="2000" dirty="0">
                  <a:solidFill>
                    <a:srgbClr val="000000"/>
                  </a:solidFill>
                  <a:latin typeface="Consolas" panose="020B0609020204030204" pitchFamily="49" charset="0"/>
                </a:rPr>
                <a:t>&gt;&gt;x&gt;&gt;y;</a:t>
              </a:r>
              <a:endParaRPr lang="en-US" altLang="zh-CN" sz="2000" dirty="0">
                <a:solidFill>
                  <a:srgbClr val="000000"/>
                </a:solidFill>
                <a:latin typeface="Consolas" panose="020B0609020204030204" pitchFamily="49" charset="0"/>
              </a:endParaRPr>
            </a:p>
            <a:p>
              <a:pPr>
                <a:lnSpc>
                  <a:spcPts val="2800"/>
                </a:lnSpc>
              </a:pPr>
              <a:r>
                <a:rPr lang="en-US" altLang="zh-CN" sz="2000" dirty="0">
                  <a:solidFill>
                    <a:srgbClr val="000000"/>
                  </a:solidFill>
                  <a:latin typeface="Consolas" panose="020B0609020204030204" pitchFamily="49" charset="0"/>
                </a:rPr>
                <a:t>   </a:t>
              </a:r>
              <a:r>
                <a:rPr lang="en-US" altLang="zh-CN" sz="2000" dirty="0">
                  <a:solidFill>
                    <a:srgbClr val="008000"/>
                  </a:solidFill>
                  <a:latin typeface="LMMono9-Regular-Identity-H"/>
                </a:rPr>
                <a:t>//</a:t>
              </a:r>
              <a:r>
                <a:rPr lang="zh-CN" altLang="en-US" sz="2000" dirty="0">
                  <a:solidFill>
                    <a:srgbClr val="008000"/>
                  </a:solidFill>
                  <a:latin typeface="LMMono9-Regular-Identity-H"/>
                </a:rPr>
                <a:t>调用函数</a:t>
              </a:r>
              <a:r>
                <a:rPr lang="en-US" altLang="zh-CN" sz="2000" dirty="0">
                  <a:solidFill>
                    <a:srgbClr val="008000"/>
                  </a:solidFill>
                  <a:latin typeface="LMMono9-Regular-Identity-H"/>
                </a:rPr>
                <a:t>maximum</a:t>
              </a:r>
              <a:r>
                <a:rPr lang="zh-CN" altLang="en-US" sz="2000" dirty="0">
                  <a:solidFill>
                    <a:srgbClr val="008000"/>
                  </a:solidFill>
                  <a:latin typeface="LMMono9-Regular-Identity-H"/>
                </a:rPr>
                <a:t>，</a:t>
              </a:r>
              <a:r>
                <a:rPr lang="en-US" altLang="zh-CN" sz="2000" dirty="0">
                  <a:solidFill>
                    <a:srgbClr val="008000"/>
                  </a:solidFill>
                  <a:latin typeface="LMMono9-Regular-Identity-H"/>
                </a:rPr>
                <a:t>x</a:t>
              </a:r>
              <a:r>
                <a:rPr lang="zh-CN" altLang="en-US" sz="2000" dirty="0">
                  <a:solidFill>
                    <a:srgbClr val="008000"/>
                  </a:solidFill>
                  <a:latin typeface="LMMono9-Regular-Identity-H"/>
                </a:rPr>
                <a:t>和</a:t>
              </a:r>
              <a:r>
                <a:rPr lang="en-US" altLang="zh-CN" sz="2000" dirty="0">
                  <a:solidFill>
                    <a:srgbClr val="008000"/>
                  </a:solidFill>
                  <a:latin typeface="LMMono9-Regular-Identity-H"/>
                </a:rPr>
                <a:t>y</a:t>
              </a:r>
              <a:r>
                <a:rPr lang="zh-CN" altLang="en-US" sz="2000" dirty="0">
                  <a:solidFill>
                    <a:srgbClr val="008000"/>
                  </a:solidFill>
                  <a:latin typeface="LMMono9-Regular-Identity-H"/>
                </a:rPr>
                <a:t>为</a:t>
              </a:r>
              <a:r>
                <a:rPr lang="zh-CN" altLang="en-US" sz="2000" dirty="0">
                  <a:solidFill>
                    <a:srgbClr val="FF0000"/>
                  </a:solidFill>
                  <a:latin typeface="LMMono9-Regular-Identity-H"/>
                </a:rPr>
                <a:t>实参</a:t>
              </a:r>
              <a:endParaRPr lang="en-US" altLang="zh-CN" sz="2000" dirty="0">
                <a:solidFill>
                  <a:srgbClr val="FF0000"/>
                </a:solidFill>
                <a:latin typeface="LMMono9-Regular-Identity-H"/>
              </a:endParaRPr>
            </a:p>
            <a:p>
              <a:pPr>
                <a:lnSpc>
                  <a:spcPts val="2800"/>
                </a:lnSpc>
              </a:pPr>
              <a:r>
                <a:rPr lang="en-US" altLang="zh-CN" sz="2000" dirty="0">
                  <a:solidFill>
                    <a:srgbClr val="000000"/>
                  </a:solidFill>
                  <a:latin typeface="Consolas" panose="020B0609020204030204" pitchFamily="49" charset="0"/>
                </a:rPr>
                <a:t>   z=maximum(</a:t>
              </a:r>
              <a:r>
                <a:rPr lang="en-US" altLang="zh-CN" sz="2000" dirty="0" err="1">
                  <a:solidFill>
                    <a:srgbClr val="000000"/>
                  </a:solidFill>
                  <a:latin typeface="Consolas" panose="020B0609020204030204" pitchFamily="49" charset="0"/>
                </a:rPr>
                <a:t>x,y</a:t>
              </a:r>
              <a:r>
                <a:rPr lang="en-US" altLang="zh-CN" sz="2000" dirty="0">
                  <a:solidFill>
                    <a:srgbClr val="00000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a:lnSpc>
                  <a:spcPts val="2800"/>
                </a:lnSpc>
              </a:pPr>
              <a:r>
                <a:rPr lang="en-US" altLang="zh-CN" sz="2000" dirty="0">
                  <a:solidFill>
                    <a:srgbClr val="000000"/>
                  </a:solidFill>
                  <a:latin typeface="Consolas" panose="020B0609020204030204" pitchFamily="49" charset="0"/>
                </a:rPr>
                <a:t>   cout&lt;&lt;</a:t>
              </a:r>
              <a:r>
                <a:rPr lang="en-US" altLang="zh-CN" sz="2000" dirty="0">
                  <a:solidFill>
                    <a:srgbClr val="E0AB5B"/>
                  </a:solidFill>
                  <a:latin typeface="Consolas" panose="020B0609020204030204" pitchFamily="49" charset="0"/>
                </a:rPr>
                <a:t>“The maximum value is ”</a:t>
              </a:r>
              <a:endParaRPr lang="en-US" altLang="zh-CN" sz="2000" dirty="0">
                <a:solidFill>
                  <a:srgbClr val="E0AB5B"/>
                </a:solidFill>
                <a:latin typeface="Consolas" panose="020B0609020204030204" pitchFamily="49" charset="0"/>
              </a:endParaRPr>
            </a:p>
            <a:p>
              <a:pPr>
                <a:lnSpc>
                  <a:spcPts val="2800"/>
                </a:lnSpc>
              </a:pPr>
              <a:r>
                <a:rPr lang="en-US" altLang="zh-CN" sz="2000" dirty="0">
                  <a:solidFill>
                    <a:srgbClr val="000000"/>
                  </a:solidFill>
                  <a:latin typeface="Consolas" panose="020B0609020204030204" pitchFamily="49" charset="0"/>
                </a:rPr>
                <a:t>      &lt;&lt;z&lt;&lt;</a:t>
              </a:r>
              <a:r>
                <a:rPr lang="en-US" altLang="zh-CN" sz="2000" dirty="0" err="1">
                  <a:solidFill>
                    <a:srgbClr val="000000"/>
                  </a:solidFill>
                  <a:latin typeface="Consolas" panose="020B0609020204030204" pitchFamily="49" charset="0"/>
                </a:rPr>
                <a:t>endl</a:t>
              </a:r>
              <a:r>
                <a:rPr lang="en-US" altLang="zh-CN" sz="2000" dirty="0">
                  <a:solidFill>
                    <a:srgbClr val="000000"/>
                  </a:solidFill>
                  <a:latin typeface="Consolas" panose="020B0609020204030204" pitchFamily="49" charset="0"/>
                </a:rPr>
                <a:t>;</a:t>
              </a:r>
              <a:endParaRPr lang="en-US" altLang="zh-CN" sz="2000" dirty="0">
                <a:solidFill>
                  <a:srgbClr val="000000"/>
                </a:solidFill>
                <a:latin typeface="Consolas" panose="020B0609020204030204" pitchFamily="49" charset="0"/>
              </a:endParaRPr>
            </a:p>
            <a:p>
              <a:pPr>
                <a:lnSpc>
                  <a:spcPts val="2800"/>
                </a:lnSpc>
              </a:pPr>
              <a:r>
                <a:rPr lang="en-US" altLang="zh-CN" sz="2000" dirty="0">
                  <a:solidFill>
                    <a:srgbClr val="000000"/>
                  </a:solidFill>
                  <a:latin typeface="Consolas" panose="020B0609020204030204" pitchFamily="49" charset="0"/>
                </a:rPr>
                <a:t>   </a:t>
              </a:r>
              <a:r>
                <a:rPr lang="en-US" altLang="zh-CN" sz="2000" dirty="0">
                  <a:solidFill>
                    <a:srgbClr val="0000FF"/>
                  </a:solidFill>
                  <a:latin typeface="LMMono9-Regular-Identity-H"/>
                </a:rPr>
                <a:t>return</a:t>
              </a:r>
              <a:r>
                <a:rPr lang="en-US" altLang="zh-CN" sz="2000" dirty="0">
                  <a:solidFill>
                    <a:srgbClr val="000000"/>
                  </a:solidFill>
                  <a:latin typeface="Consolas" panose="020B0609020204030204" pitchFamily="49" charset="0"/>
                </a:rPr>
                <a:t> 0;</a:t>
              </a:r>
              <a:endParaRPr lang="en-US" altLang="zh-CN" sz="2000" dirty="0">
                <a:solidFill>
                  <a:srgbClr val="000000"/>
                </a:solidFill>
                <a:latin typeface="Consolas" panose="020B0609020204030204" pitchFamily="49" charset="0"/>
              </a:endParaRPr>
            </a:p>
            <a:p>
              <a:pPr>
                <a:lnSpc>
                  <a:spcPts val="2800"/>
                </a:lnSpc>
              </a:pPr>
              <a:r>
                <a:rPr lang="en-US" altLang="zh-CN" sz="2000" dirty="0">
                  <a:solidFill>
                    <a:srgbClr val="000000"/>
                  </a:solidFill>
                  <a:latin typeface="Consolas" panose="020B0609020204030204" pitchFamily="49" charset="0"/>
                </a:rPr>
                <a:t>}</a:t>
              </a:r>
              <a:endParaRPr lang="zh-CN" altLang="en-US" sz="2000" dirty="0">
                <a:solidFill>
                  <a:srgbClr val="000000"/>
                </a:solidFill>
                <a:latin typeface="Consolas" panose="020B0609020204030204" pitchFamily="49" charset="0"/>
              </a:endParaRPr>
            </a:p>
          </p:txBody>
        </p:sp>
      </p:grpSp>
      <p:sp>
        <p:nvSpPr>
          <p:cNvPr id="6" name="矩形 5"/>
          <p:cNvSpPr/>
          <p:nvPr/>
        </p:nvSpPr>
        <p:spPr>
          <a:xfrm>
            <a:off x="4980622" y="1223584"/>
            <a:ext cx="2954655" cy="461665"/>
          </a:xfrm>
          <a:prstGeom prst="rect">
            <a:avLst/>
          </a:prstGeom>
        </p:spPr>
        <p:txBody>
          <a:bodyPr wrap="none">
            <a:spAutoFit/>
          </a:bodyPr>
          <a:lstStyle/>
          <a:p>
            <a:r>
              <a:rPr lang="zh-CN" altLang="en-US" sz="2400" dirty="0"/>
              <a:t>函数调用过程如下：</a:t>
            </a:r>
            <a:endParaRPr lang="zh-CN" altLang="en-US" sz="2400" dirty="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36923" y="1821225"/>
            <a:ext cx="3924000" cy="26721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746746" y="649287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5.6.2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—lambda</a:t>
            </a:r>
            <a:r>
              <a:rPr lang="zh-CN" altLang="en-US" sz="2000" dirty="0">
                <a:solidFill>
                  <a:schemeClr val="bg1"/>
                </a:solidFill>
              </a:rPr>
              <a:t>表达式</a:t>
            </a:r>
            <a:endParaRPr lang="zh-CN" altLang="en-US" sz="3200" dirty="0">
              <a:solidFill>
                <a:schemeClr val="bg1"/>
              </a:solidFill>
            </a:endParaRPr>
          </a:p>
        </p:txBody>
      </p:sp>
      <p:grpSp>
        <p:nvGrpSpPr>
          <p:cNvPr id="10" name="组合 9"/>
          <p:cNvGrpSpPr/>
          <p:nvPr/>
        </p:nvGrpSpPr>
        <p:grpSpPr>
          <a:xfrm>
            <a:off x="219974" y="939196"/>
            <a:ext cx="8704051" cy="943224"/>
            <a:chOff x="219974" y="2044323"/>
            <a:chExt cx="7811918" cy="943224"/>
          </a:xfrm>
        </p:grpSpPr>
        <p:sp>
          <p:nvSpPr>
            <p:cNvPr id="13" name="矩形: 圆顶角 12"/>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捕获对象</a:t>
              </a:r>
              <a:endParaRPr lang="zh-CN" altLang="en-US" sz="2400" dirty="0"/>
            </a:p>
          </p:txBody>
        </p:sp>
        <p:sp>
          <p:nvSpPr>
            <p:cNvPr id="15" name="矩形: 圆角 17"/>
            <p:cNvSpPr/>
            <p:nvPr/>
          </p:nvSpPr>
          <p:spPr>
            <a:xfrm>
              <a:off x="219974" y="2559609"/>
              <a:ext cx="7811918" cy="42793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00"/>
                  </a:solidFill>
                  <a:latin typeface="LMSans10-Regular-Identity-H"/>
                </a:rPr>
                <a:t>lambda </a:t>
              </a:r>
              <a:r>
                <a:rPr lang="zh-CN" altLang="en-US" sz="2000" dirty="0">
                  <a:solidFill>
                    <a:srgbClr val="000000"/>
                  </a:solidFill>
                  <a:latin typeface="MicrosoftYaHei"/>
                </a:rPr>
                <a:t>可以捕获外围作用域内的局部对象，而且还可以指定捕获的方式</a:t>
              </a:r>
              <a:r>
                <a:rPr lang="zh-CN" altLang="en-US" sz="2000" dirty="0"/>
                <a:t> </a:t>
              </a:r>
              <a:endParaRPr lang="zh-CN" altLang="en-US" sz="2000" dirty="0">
                <a:solidFill>
                  <a:srgbClr val="008000"/>
                </a:solidFill>
                <a:latin typeface="LMMono9-Regular-Identity-H"/>
              </a:endParaRPr>
            </a:p>
          </p:txBody>
        </p:sp>
      </p:grpSp>
      <p:grpSp>
        <p:nvGrpSpPr>
          <p:cNvPr id="11" name="组合 10"/>
          <p:cNvGrpSpPr/>
          <p:nvPr/>
        </p:nvGrpSpPr>
        <p:grpSpPr>
          <a:xfrm>
            <a:off x="219973" y="1995996"/>
            <a:ext cx="4255273" cy="3556859"/>
            <a:chOff x="219974" y="2044323"/>
            <a:chExt cx="3660050" cy="3556859"/>
          </a:xfrm>
        </p:grpSpPr>
        <p:sp>
          <p:nvSpPr>
            <p:cNvPr id="12" name="矩形: 圆顶角 11"/>
            <p:cNvSpPr/>
            <p:nvPr/>
          </p:nvSpPr>
          <p:spPr>
            <a:xfrm>
              <a:off x="219974" y="2044323"/>
              <a:ext cx="3660050"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按值捕获特定的外围对象</a:t>
              </a:r>
              <a:endParaRPr lang="zh-CN" altLang="en-US" sz="2000" dirty="0"/>
            </a:p>
          </p:txBody>
        </p:sp>
        <p:sp>
          <p:nvSpPr>
            <p:cNvPr id="14" name="矩形: 圆角 17"/>
            <p:cNvSpPr/>
            <p:nvPr/>
          </p:nvSpPr>
          <p:spPr>
            <a:xfrm>
              <a:off x="219974" y="2448396"/>
              <a:ext cx="3660050" cy="315278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int</a:t>
              </a:r>
              <a:r>
                <a:rPr lang="en-US" altLang="zh-CN" dirty="0">
                  <a:solidFill>
                    <a:srgbClr val="008000"/>
                  </a:solidFill>
                  <a:latin typeface="LMMono9-Regular-Identity-H"/>
                </a:rPr>
                <a:t> </a:t>
              </a:r>
              <a:r>
                <a:rPr lang="en-US" altLang="zh-CN" dirty="0">
                  <a:solidFill>
                    <a:srgbClr val="000000"/>
                  </a:solidFill>
                  <a:latin typeface="LMMono8-Regular-Identity-H"/>
                </a:rPr>
                <a:t>divisor = 5;</a:t>
              </a:r>
              <a:endParaRPr lang="en-US" altLang="zh-CN" dirty="0">
                <a:solidFill>
                  <a:srgbClr val="000000"/>
                </a:solidFill>
                <a:latin typeface="LMMono8-Regular-Identity-H"/>
              </a:endParaRPr>
            </a:p>
            <a:p>
              <a:pPr>
                <a:lnSpc>
                  <a:spcPts val="2400"/>
                </a:lnSpc>
              </a:pPr>
              <a:r>
                <a:rPr lang="en-US" altLang="zh-CN" dirty="0">
                  <a:solidFill>
                    <a:srgbClr val="000000"/>
                  </a:solidFill>
                  <a:latin typeface="LMMono8-Regular-Identity-H"/>
                </a:rPr>
                <a:t>vector&lt;</a:t>
              </a:r>
              <a:r>
                <a:rPr lang="en-US" altLang="zh-CN" dirty="0">
                  <a:solidFill>
                    <a:srgbClr val="0000FF"/>
                  </a:solidFill>
                  <a:latin typeface="LMMono8-Regular-Identity-H"/>
                </a:rPr>
                <a:t>int</a:t>
              </a:r>
              <a:r>
                <a:rPr lang="en-US" altLang="zh-CN" dirty="0">
                  <a:solidFill>
                    <a:srgbClr val="000000"/>
                  </a:solidFill>
                  <a:latin typeface="LMMono8-Regular-Identity-H"/>
                </a:rPr>
                <a:t>&gt; numbers{1,2,3,4,5,10,15,20};</a:t>
              </a:r>
              <a:endParaRPr lang="en-US" altLang="zh-CN" dirty="0">
                <a:solidFill>
                  <a:srgbClr val="000000"/>
                </a:solidFill>
                <a:latin typeface="LMMono8-Regular-Identity-H"/>
              </a:endParaRPr>
            </a:p>
            <a:p>
              <a:pPr>
                <a:lnSpc>
                  <a:spcPts val="2400"/>
                </a:lnSpc>
              </a:pPr>
              <a:r>
                <a:rPr lang="en-US" altLang="zh-CN" dirty="0" err="1">
                  <a:solidFill>
                    <a:srgbClr val="000000"/>
                  </a:solidFill>
                  <a:latin typeface="LMMono8-Regular-Identity-H"/>
                </a:rPr>
                <a:t>for_each</a:t>
              </a:r>
              <a:r>
                <a:rPr lang="en-US" altLang="zh-CN" dirty="0">
                  <a:solidFill>
                    <a:srgbClr val="000000"/>
                  </a:solidFill>
                  <a:latin typeface="LMMono8-Regular-Identity-H"/>
                </a:rPr>
                <a:t>(</a:t>
              </a:r>
              <a:r>
                <a:rPr lang="en-US" altLang="zh-CN" dirty="0" err="1">
                  <a:solidFill>
                    <a:srgbClr val="000000"/>
                  </a:solidFill>
                  <a:latin typeface="LMMono8-Regular-Identity-H"/>
                </a:rPr>
                <a:t>numbers.begin</a:t>
              </a:r>
              <a:r>
                <a:rPr lang="en-US" altLang="zh-CN" dirty="0">
                  <a:solidFill>
                    <a:srgbClr val="000000"/>
                  </a:solidFill>
                  <a:latin typeface="LMMono8-Regular-Identity-H"/>
                </a:rPr>
                <a:t>(),</a:t>
              </a:r>
              <a:r>
                <a:rPr lang="en-US" altLang="zh-CN" dirty="0" err="1">
                  <a:solidFill>
                    <a:srgbClr val="000000"/>
                  </a:solidFill>
                  <a:latin typeface="LMMono8-Regular-Identity-H"/>
                </a:rPr>
                <a:t>numbers.end</a:t>
              </a:r>
              <a:r>
                <a:rPr lang="en-US" altLang="zh-CN" dirty="0">
                  <a:solidFill>
                    <a:srgbClr val="000000"/>
                  </a:solidFill>
                  <a:latin typeface="LMMono8-Regular-Identity-H"/>
                </a:rPr>
                <a:t>(),</a:t>
              </a:r>
              <a:endParaRPr lang="en-US" altLang="zh-CN" dirty="0">
                <a:solidFill>
                  <a:srgbClr val="000000"/>
                </a:solidFill>
                <a:latin typeface="LMMono8-Regular-Identity-H"/>
              </a:endParaRPr>
            </a:p>
            <a:p>
              <a:pPr>
                <a:lnSpc>
                  <a:spcPts val="2400"/>
                </a:lnSpc>
              </a:pPr>
              <a:r>
                <a:rPr lang="en-US" altLang="zh-CN" dirty="0">
                  <a:solidFill>
                    <a:srgbClr val="000000"/>
                  </a:solidFill>
                  <a:latin typeface="LMMono8-Regular-Identity-H"/>
                </a:rPr>
                <a:t>      [divisor](</a:t>
              </a:r>
              <a:r>
                <a:rPr lang="en-US" altLang="zh-CN" dirty="0">
                  <a:solidFill>
                    <a:srgbClr val="0000FF"/>
                  </a:solidFill>
                  <a:latin typeface="LMMono8-Regular-Identity-H"/>
                </a:rPr>
                <a:t>int</a:t>
              </a:r>
              <a:r>
                <a:rPr lang="en-US" altLang="zh-CN" dirty="0">
                  <a:solidFill>
                    <a:srgbClr val="000000"/>
                  </a:solidFill>
                  <a:latin typeface="LMMono8-Regular-Identity-H"/>
                </a:rPr>
                <a:t> y)){</a:t>
              </a:r>
              <a:endParaRPr lang="en-US" altLang="zh-CN" dirty="0">
                <a:solidFill>
                  <a:srgbClr val="000000"/>
                </a:solidFill>
                <a:latin typeface="LMMono8-Regular-Identity-H"/>
              </a:endParaRPr>
            </a:p>
            <a:p>
              <a:pPr>
                <a:lnSpc>
                  <a:spcPts val="2400"/>
                </a:lnSpc>
              </a:pPr>
              <a:r>
                <a:rPr lang="en-US" altLang="zh-CN" dirty="0">
                  <a:solidFill>
                    <a:srgbClr val="008000"/>
                  </a:solidFill>
                  <a:latin typeface="仿宋" panose="02010609060101010101" pitchFamily="49" charset="-122"/>
                  <a:ea typeface="仿宋" panose="02010609060101010101" pitchFamily="49" charset="-122"/>
                </a:rPr>
                <a:t>   //divisor</a:t>
              </a:r>
              <a:r>
                <a:rPr lang="zh-CN" altLang="en-US" dirty="0">
                  <a:solidFill>
                    <a:srgbClr val="008000"/>
                  </a:solidFill>
                  <a:latin typeface="仿宋" panose="02010609060101010101" pitchFamily="49" charset="-122"/>
                  <a:ea typeface="仿宋" panose="02010609060101010101" pitchFamily="49" charset="-122"/>
                </a:rPr>
                <a:t>为外围</a:t>
              </a:r>
              <a:r>
                <a:rPr lang="en-US" altLang="zh-CN" dirty="0">
                  <a:solidFill>
                    <a:srgbClr val="008000"/>
                  </a:solidFill>
                  <a:latin typeface="仿宋" panose="02010609060101010101" pitchFamily="49" charset="-122"/>
                  <a:ea typeface="仿宋" panose="02010609060101010101" pitchFamily="49" charset="-122"/>
                </a:rPr>
                <a:t>divisor</a:t>
              </a:r>
              <a:r>
                <a:rPr lang="zh-CN" altLang="en-US" dirty="0">
                  <a:solidFill>
                    <a:srgbClr val="008000"/>
                  </a:solidFill>
                  <a:latin typeface="仿宋" panose="02010609060101010101" pitchFamily="49" charset="-122"/>
                  <a:ea typeface="仿宋" panose="02010609060101010101" pitchFamily="49" charset="-122"/>
                </a:rPr>
                <a:t>的拷贝</a:t>
              </a:r>
              <a:endParaRPr lang="en-US" altLang="zh-CN" dirty="0">
                <a:solidFill>
                  <a:srgbClr val="008000"/>
                </a:solidFill>
                <a:latin typeface="仿宋" panose="02010609060101010101" pitchFamily="49" charset="-122"/>
                <a:ea typeface="仿宋" panose="02010609060101010101" pitchFamily="49" charset="-122"/>
              </a:endParaRPr>
            </a:p>
            <a:p>
              <a:pPr>
                <a:lnSpc>
                  <a:spcPts val="2400"/>
                </a:lnSpc>
              </a:pPr>
              <a:r>
                <a:rPr lang="en-US" altLang="zh-CN" dirty="0">
                  <a:solidFill>
                    <a:srgbClr val="0000FF"/>
                  </a:solidFill>
                  <a:latin typeface="LMMono8-Regular-Identity-H"/>
                </a:rPr>
                <a:t>           if</a:t>
              </a:r>
              <a:r>
                <a:rPr lang="en-US" altLang="zh-CN" dirty="0">
                  <a:solidFill>
                    <a:srgbClr val="000000"/>
                  </a:solidFill>
                  <a:latin typeface="LMMono8-Regular-Identity-H"/>
                </a:rPr>
                <a:t>  (y % divisor == 0)</a:t>
              </a:r>
              <a:endParaRPr lang="en-US" altLang="zh-CN" dirty="0">
                <a:solidFill>
                  <a:srgbClr val="000000"/>
                </a:solidFill>
                <a:latin typeface="LMMono8-Regular-Identity-H"/>
              </a:endParaRPr>
            </a:p>
            <a:p>
              <a:pPr>
                <a:lnSpc>
                  <a:spcPts val="2400"/>
                </a:lnSpc>
              </a:pPr>
              <a:r>
                <a:rPr lang="en-US" altLang="zh-CN" dirty="0">
                  <a:solidFill>
                    <a:srgbClr val="000000"/>
                  </a:solidFill>
                  <a:latin typeface="LMMono8-Regular-Identity-H"/>
                </a:rPr>
                <a:t>                 cout&lt;&lt;y&lt;&lt;</a:t>
              </a:r>
              <a:r>
                <a:rPr lang="en-US" altLang="zh-CN" dirty="0" err="1">
                  <a:solidFill>
                    <a:srgbClr val="000000"/>
                  </a:solidFill>
                  <a:latin typeface="LMMono8-Regular-Identity-H"/>
                </a:rPr>
                <a:t>endl</a:t>
              </a:r>
              <a:r>
                <a:rPr lang="en-US" altLang="zh-CN" dirty="0">
                  <a:solidFill>
                    <a:srgbClr val="000000"/>
                  </a:solidFill>
                  <a:latin typeface="LMMono8-Regular-Identity-H"/>
                </a:rPr>
                <a:t>;</a:t>
              </a:r>
              <a:endParaRPr lang="en-US" altLang="zh-CN" dirty="0">
                <a:solidFill>
                  <a:srgbClr val="000000"/>
                </a:solidFill>
                <a:latin typeface="LMMono8-Regular-Identity-H"/>
              </a:endParaRPr>
            </a:p>
            <a:p>
              <a:pPr>
                <a:lnSpc>
                  <a:spcPts val="2400"/>
                </a:lnSpc>
              </a:pPr>
              <a:r>
                <a:rPr lang="en-US" altLang="zh-CN" dirty="0">
                  <a:solidFill>
                    <a:srgbClr val="008000"/>
                  </a:solidFill>
                  <a:latin typeface="仿宋" panose="02010609060101010101" pitchFamily="49" charset="-122"/>
                  <a:ea typeface="仿宋" panose="02010609060101010101" pitchFamily="49" charset="-122"/>
                </a:rPr>
                <a:t>       //</a:t>
              </a:r>
              <a:r>
                <a:rPr lang="zh-CN" altLang="en-US" dirty="0">
                  <a:solidFill>
                    <a:srgbClr val="008000"/>
                  </a:solidFill>
                  <a:latin typeface="仿宋" panose="02010609060101010101" pitchFamily="49" charset="-122"/>
                  <a:ea typeface="仿宋" panose="02010609060101010101" pitchFamily="49" charset="-122"/>
                </a:rPr>
                <a:t>输出被</a:t>
              </a:r>
              <a:r>
                <a:rPr lang="en-US" altLang="zh-CN" dirty="0">
                  <a:solidFill>
                    <a:srgbClr val="008000"/>
                  </a:solidFill>
                  <a:latin typeface="仿宋" panose="02010609060101010101" pitchFamily="49" charset="-122"/>
                  <a:ea typeface="仿宋" panose="02010609060101010101" pitchFamily="49" charset="-122"/>
                </a:rPr>
                <a:t>divisor</a:t>
              </a:r>
              <a:r>
                <a:rPr lang="zh-CN" altLang="en-US" dirty="0">
                  <a:solidFill>
                    <a:srgbClr val="008000"/>
                  </a:solidFill>
                  <a:latin typeface="仿宋" panose="02010609060101010101" pitchFamily="49" charset="-122"/>
                  <a:ea typeface="仿宋" panose="02010609060101010101" pitchFamily="49" charset="-122"/>
                </a:rPr>
                <a:t>整除的元素</a:t>
              </a:r>
              <a:endParaRPr lang="en-US" altLang="zh-CN" dirty="0">
                <a:solidFill>
                  <a:srgbClr val="008000"/>
                </a:solidFill>
                <a:latin typeface="仿宋" panose="02010609060101010101" pitchFamily="49" charset="-122"/>
                <a:ea typeface="仿宋" panose="02010609060101010101" pitchFamily="49" charset="-122"/>
              </a:endParaRPr>
            </a:p>
            <a:p>
              <a:pPr>
                <a:lnSpc>
                  <a:spcPts val="2400"/>
                </a:lnSpc>
              </a:pPr>
              <a:r>
                <a:rPr lang="en-US" altLang="zh-CN" dirty="0">
                  <a:solidFill>
                    <a:srgbClr val="000000"/>
                  </a:solidFill>
                  <a:latin typeface="LMMono8-Regular-Identity-H"/>
                </a:rPr>
                <a:t>});</a:t>
              </a:r>
              <a:endParaRPr lang="en-US" altLang="zh-CN" dirty="0">
                <a:solidFill>
                  <a:srgbClr val="000000"/>
                </a:solidFill>
                <a:latin typeface="LMMono8-Regular-Identity-H"/>
              </a:endParaRPr>
            </a:p>
            <a:p>
              <a:pPr>
                <a:lnSpc>
                  <a:spcPts val="2400"/>
                </a:lnSpc>
              </a:pPr>
              <a:r>
                <a:rPr lang="en-US" altLang="zh-CN" dirty="0">
                  <a:solidFill>
                    <a:srgbClr val="000000"/>
                  </a:solidFill>
                  <a:latin typeface="LMMono8-Regular-Identity-H"/>
                </a:rPr>
                <a:t>Divisor</a:t>
              </a:r>
              <a:r>
                <a:rPr lang="zh-CN" altLang="en-US" dirty="0">
                  <a:solidFill>
                    <a:srgbClr val="000000"/>
                  </a:solidFill>
                  <a:latin typeface="LMMono8-Regular-Identity-H"/>
                </a:rPr>
                <a:t>作为副本在函数体内部使用</a:t>
              </a:r>
              <a:endParaRPr lang="zh-CN" altLang="en-US" dirty="0">
                <a:solidFill>
                  <a:srgbClr val="000000"/>
                </a:solidFill>
                <a:latin typeface="LMMono8-Regular-Identity-H"/>
              </a:endParaRPr>
            </a:p>
          </p:txBody>
        </p:sp>
      </p:grpSp>
      <p:grpSp>
        <p:nvGrpSpPr>
          <p:cNvPr id="16" name="组合 15"/>
          <p:cNvGrpSpPr/>
          <p:nvPr/>
        </p:nvGrpSpPr>
        <p:grpSpPr>
          <a:xfrm>
            <a:off x="4571999" y="1995996"/>
            <a:ext cx="4349494" cy="3558142"/>
            <a:chOff x="219974" y="2044323"/>
            <a:chExt cx="3660050" cy="3558142"/>
          </a:xfrm>
        </p:grpSpPr>
        <p:sp>
          <p:nvSpPr>
            <p:cNvPr id="17" name="矩形: 圆顶角 16"/>
            <p:cNvSpPr/>
            <p:nvPr/>
          </p:nvSpPr>
          <p:spPr>
            <a:xfrm>
              <a:off x="219974" y="2044323"/>
              <a:ext cx="3660050"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按引用捕获特定的外围对象</a:t>
              </a:r>
              <a:endParaRPr lang="zh-CN" altLang="en-US" sz="2000" dirty="0"/>
            </a:p>
          </p:txBody>
        </p:sp>
        <p:sp>
          <p:nvSpPr>
            <p:cNvPr id="18" name="矩形: 圆角 17"/>
            <p:cNvSpPr/>
            <p:nvPr/>
          </p:nvSpPr>
          <p:spPr>
            <a:xfrm>
              <a:off x="219974" y="2448396"/>
              <a:ext cx="3660050" cy="31540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int</a:t>
              </a:r>
              <a:r>
                <a:rPr lang="en-US" altLang="zh-CN" dirty="0">
                  <a:solidFill>
                    <a:srgbClr val="008000"/>
                  </a:solidFill>
                  <a:latin typeface="LMMono9-Regular-Identity-H"/>
                </a:rPr>
                <a:t> </a:t>
              </a:r>
              <a:r>
                <a:rPr lang="en-US" altLang="zh-CN" dirty="0">
                  <a:solidFill>
                    <a:srgbClr val="000000"/>
                  </a:solidFill>
                  <a:latin typeface="LMMono8-Regular-Identity-H"/>
                </a:rPr>
                <a:t>sum = 0;</a:t>
              </a:r>
              <a:endParaRPr lang="en-US" altLang="zh-CN" dirty="0">
                <a:solidFill>
                  <a:srgbClr val="000000"/>
                </a:solidFill>
                <a:latin typeface="LMMono8-Regular-Identity-H"/>
              </a:endParaRPr>
            </a:p>
            <a:p>
              <a:pPr>
                <a:lnSpc>
                  <a:spcPts val="2400"/>
                </a:lnSpc>
              </a:pPr>
              <a:r>
                <a:rPr lang="en-US" altLang="zh-CN" dirty="0">
                  <a:solidFill>
                    <a:srgbClr val="000000"/>
                  </a:solidFill>
                  <a:latin typeface="LMMono8-Regular-Identity-H"/>
                </a:rPr>
                <a:t>vector&lt;</a:t>
              </a:r>
              <a:r>
                <a:rPr lang="en-US" altLang="zh-CN" dirty="0">
                  <a:solidFill>
                    <a:srgbClr val="0000FF"/>
                  </a:solidFill>
                  <a:latin typeface="LMMono8-Regular-Identity-H"/>
                </a:rPr>
                <a:t>int</a:t>
              </a:r>
              <a:r>
                <a:rPr lang="en-US" altLang="zh-CN" dirty="0">
                  <a:solidFill>
                    <a:srgbClr val="000000"/>
                  </a:solidFill>
                  <a:latin typeface="LMMono8-Regular-Identity-H"/>
                </a:rPr>
                <a:t>&gt; numbers{1,2,3,4,5,10,15,20};</a:t>
              </a:r>
              <a:endParaRPr lang="en-US" altLang="zh-CN" dirty="0">
                <a:solidFill>
                  <a:srgbClr val="000000"/>
                </a:solidFill>
                <a:latin typeface="LMMono8-Regular-Identity-H"/>
              </a:endParaRPr>
            </a:p>
            <a:p>
              <a:pPr>
                <a:lnSpc>
                  <a:spcPts val="2400"/>
                </a:lnSpc>
              </a:pPr>
              <a:r>
                <a:rPr lang="en-US" altLang="zh-CN" dirty="0" err="1">
                  <a:solidFill>
                    <a:srgbClr val="000000"/>
                  </a:solidFill>
                  <a:latin typeface="LMMono8-Regular-Identity-H"/>
                </a:rPr>
                <a:t>for_each</a:t>
              </a:r>
              <a:r>
                <a:rPr lang="en-US" altLang="zh-CN" dirty="0">
                  <a:solidFill>
                    <a:srgbClr val="000000"/>
                  </a:solidFill>
                  <a:latin typeface="LMMono8-Regular-Identity-H"/>
                </a:rPr>
                <a:t>(</a:t>
              </a:r>
              <a:r>
                <a:rPr lang="en-US" altLang="zh-CN" dirty="0" err="1">
                  <a:solidFill>
                    <a:srgbClr val="000000"/>
                  </a:solidFill>
                  <a:latin typeface="LMMono8-Regular-Identity-H"/>
                </a:rPr>
                <a:t>numbers.begin</a:t>
              </a:r>
              <a:r>
                <a:rPr lang="en-US" altLang="zh-CN" dirty="0">
                  <a:solidFill>
                    <a:srgbClr val="000000"/>
                  </a:solidFill>
                  <a:latin typeface="LMMono8-Regular-Identity-H"/>
                </a:rPr>
                <a:t>(),</a:t>
              </a:r>
              <a:r>
                <a:rPr lang="en-US" altLang="zh-CN" dirty="0" err="1">
                  <a:solidFill>
                    <a:srgbClr val="000000"/>
                  </a:solidFill>
                  <a:latin typeface="LMMono8-Regular-Identity-H"/>
                </a:rPr>
                <a:t>numbers.end</a:t>
              </a:r>
              <a:r>
                <a:rPr lang="en-US" altLang="zh-CN" dirty="0">
                  <a:solidFill>
                    <a:srgbClr val="000000"/>
                  </a:solidFill>
                  <a:latin typeface="LMMono8-Regular-Identity-H"/>
                </a:rPr>
                <a:t>(), [divisor, &amp;sum](</a:t>
              </a:r>
              <a:r>
                <a:rPr lang="en-US" altLang="zh-CN" dirty="0">
                  <a:solidFill>
                    <a:srgbClr val="0000FF"/>
                  </a:solidFill>
                  <a:latin typeface="LMMono8-Regular-Identity-H"/>
                </a:rPr>
                <a:t>int</a:t>
              </a:r>
              <a:r>
                <a:rPr lang="en-US" altLang="zh-CN" dirty="0">
                  <a:solidFill>
                    <a:srgbClr val="000000"/>
                  </a:solidFill>
                  <a:latin typeface="LMMono8-Regular-Identity-H"/>
                </a:rPr>
                <a:t> y)){</a:t>
              </a:r>
              <a:endParaRPr lang="en-US" altLang="zh-CN" dirty="0">
                <a:solidFill>
                  <a:srgbClr val="000000"/>
                </a:solidFill>
                <a:latin typeface="LMMono8-Regular-Identity-H"/>
              </a:endParaRPr>
            </a:p>
            <a:p>
              <a:pPr>
                <a:lnSpc>
                  <a:spcPts val="2400"/>
                </a:lnSpc>
              </a:pPr>
              <a:r>
                <a:rPr lang="en-US" altLang="zh-CN" dirty="0">
                  <a:solidFill>
                    <a:srgbClr val="008000"/>
                  </a:solidFill>
                  <a:latin typeface="仿宋" panose="02010609060101010101" pitchFamily="49" charset="-122"/>
                  <a:ea typeface="仿宋" panose="02010609060101010101" pitchFamily="49" charset="-122"/>
                </a:rPr>
                <a:t>   //sum</a:t>
              </a:r>
              <a:r>
                <a:rPr lang="zh-CN" altLang="en-US" dirty="0">
                  <a:solidFill>
                    <a:srgbClr val="008000"/>
                  </a:solidFill>
                  <a:latin typeface="仿宋" panose="02010609060101010101" pitchFamily="49" charset="-122"/>
                  <a:ea typeface="仿宋" panose="02010609060101010101" pitchFamily="49" charset="-122"/>
                </a:rPr>
                <a:t>为外围</a:t>
              </a:r>
              <a:r>
                <a:rPr lang="en-US" altLang="zh-CN" dirty="0">
                  <a:solidFill>
                    <a:srgbClr val="008000"/>
                  </a:solidFill>
                  <a:latin typeface="仿宋" panose="02010609060101010101" pitchFamily="49" charset="-122"/>
                  <a:ea typeface="仿宋" panose="02010609060101010101" pitchFamily="49" charset="-122"/>
                </a:rPr>
                <a:t>sum</a:t>
              </a:r>
              <a:r>
                <a:rPr lang="zh-CN" altLang="en-US" dirty="0">
                  <a:solidFill>
                    <a:srgbClr val="008000"/>
                  </a:solidFill>
                  <a:latin typeface="仿宋" panose="02010609060101010101" pitchFamily="49" charset="-122"/>
                  <a:ea typeface="仿宋" panose="02010609060101010101" pitchFamily="49" charset="-122"/>
                </a:rPr>
                <a:t>的拷贝</a:t>
              </a:r>
              <a:endParaRPr lang="en-US" altLang="zh-CN" dirty="0">
                <a:solidFill>
                  <a:srgbClr val="008000"/>
                </a:solidFill>
                <a:latin typeface="仿宋" panose="02010609060101010101" pitchFamily="49" charset="-122"/>
                <a:ea typeface="仿宋" panose="02010609060101010101" pitchFamily="49" charset="-122"/>
              </a:endParaRPr>
            </a:p>
            <a:p>
              <a:pPr>
                <a:lnSpc>
                  <a:spcPts val="2400"/>
                </a:lnSpc>
              </a:pPr>
              <a:r>
                <a:rPr lang="en-US" altLang="zh-CN" dirty="0">
                  <a:solidFill>
                    <a:srgbClr val="0000FF"/>
                  </a:solidFill>
                  <a:latin typeface="LMMono8-Regular-Identity-H"/>
                </a:rPr>
                <a:t>           if</a:t>
              </a:r>
              <a:r>
                <a:rPr lang="en-US" altLang="zh-CN" dirty="0">
                  <a:solidFill>
                    <a:srgbClr val="000000"/>
                  </a:solidFill>
                  <a:latin typeface="LMMono8-Regular-Identity-H"/>
                </a:rPr>
                <a:t>  (y % divisor == 0)</a:t>
              </a:r>
              <a:endParaRPr lang="en-US" altLang="zh-CN" dirty="0">
                <a:solidFill>
                  <a:srgbClr val="000000"/>
                </a:solidFill>
                <a:latin typeface="LMMono8-Regular-Identity-H"/>
              </a:endParaRPr>
            </a:p>
            <a:p>
              <a:pPr>
                <a:lnSpc>
                  <a:spcPts val="2400"/>
                </a:lnSpc>
              </a:pPr>
              <a:r>
                <a:rPr lang="en-US" altLang="zh-CN" dirty="0">
                  <a:solidFill>
                    <a:srgbClr val="000000"/>
                  </a:solidFill>
                  <a:latin typeface="LMMono8-Regular-Identity-H"/>
                </a:rPr>
                <a:t>                 sum+=y;</a:t>
              </a:r>
              <a:endParaRPr lang="en-US" altLang="zh-CN" dirty="0">
                <a:solidFill>
                  <a:srgbClr val="000000"/>
                </a:solidFill>
                <a:latin typeface="LMMono8-Regular-Identity-H"/>
              </a:endParaRPr>
            </a:p>
            <a:p>
              <a:pPr>
                <a:lnSpc>
                  <a:spcPts val="2400"/>
                </a:lnSpc>
              </a:pPr>
              <a:r>
                <a:rPr lang="en-US" altLang="zh-CN" dirty="0">
                  <a:solidFill>
                    <a:srgbClr val="008000"/>
                  </a:solidFill>
                  <a:latin typeface="仿宋" panose="02010609060101010101" pitchFamily="49" charset="-122"/>
                  <a:ea typeface="仿宋" panose="02010609060101010101" pitchFamily="49" charset="-122"/>
                </a:rPr>
                <a:t>    //</a:t>
              </a:r>
              <a:r>
                <a:rPr lang="zh-CN" altLang="en-US" dirty="0">
                  <a:solidFill>
                    <a:srgbClr val="008000"/>
                  </a:solidFill>
                  <a:latin typeface="仿宋" panose="02010609060101010101" pitchFamily="49" charset="-122"/>
                  <a:ea typeface="仿宋" panose="02010609060101010101" pitchFamily="49" charset="-122"/>
                </a:rPr>
                <a:t>累加被</a:t>
              </a:r>
              <a:r>
                <a:rPr lang="en-US" altLang="zh-CN" dirty="0">
                  <a:solidFill>
                    <a:srgbClr val="008000"/>
                  </a:solidFill>
                  <a:latin typeface="仿宋" panose="02010609060101010101" pitchFamily="49" charset="-122"/>
                  <a:ea typeface="仿宋" panose="02010609060101010101" pitchFamily="49" charset="-122"/>
                </a:rPr>
                <a:t>divisor</a:t>
              </a:r>
              <a:r>
                <a:rPr lang="zh-CN" altLang="en-US" dirty="0">
                  <a:solidFill>
                    <a:srgbClr val="008000"/>
                  </a:solidFill>
                  <a:latin typeface="仿宋" panose="02010609060101010101" pitchFamily="49" charset="-122"/>
                  <a:ea typeface="仿宋" panose="02010609060101010101" pitchFamily="49" charset="-122"/>
                </a:rPr>
                <a:t>整除的元素，放到 </a:t>
              </a:r>
              <a:endParaRPr lang="en-US" altLang="zh-CN" dirty="0">
                <a:solidFill>
                  <a:srgbClr val="008000"/>
                </a:solidFill>
                <a:latin typeface="仿宋" panose="02010609060101010101" pitchFamily="49" charset="-122"/>
                <a:ea typeface="仿宋" panose="02010609060101010101" pitchFamily="49" charset="-122"/>
              </a:endParaRPr>
            </a:p>
            <a:p>
              <a:pPr>
                <a:lnSpc>
                  <a:spcPts val="2400"/>
                </a:lnSpc>
              </a:pPr>
              <a:r>
                <a:rPr lang="en-US" altLang="zh-CN" dirty="0">
                  <a:solidFill>
                    <a:srgbClr val="008000"/>
                  </a:solidFill>
                  <a:latin typeface="仿宋" panose="02010609060101010101" pitchFamily="49" charset="-122"/>
                  <a:ea typeface="仿宋" panose="02010609060101010101" pitchFamily="49" charset="-122"/>
                </a:rPr>
                <a:t>      </a:t>
              </a:r>
              <a:r>
                <a:rPr lang="zh-CN" altLang="en-US" dirty="0">
                  <a:solidFill>
                    <a:srgbClr val="008000"/>
                  </a:solidFill>
                  <a:latin typeface="仿宋" panose="02010609060101010101" pitchFamily="49" charset="-122"/>
                  <a:ea typeface="仿宋" panose="02010609060101010101" pitchFamily="49" charset="-122"/>
                </a:rPr>
                <a:t>外围对象</a:t>
              </a:r>
              <a:r>
                <a:rPr lang="en-US" altLang="zh-CN" dirty="0">
                  <a:solidFill>
                    <a:srgbClr val="008000"/>
                  </a:solidFill>
                  <a:latin typeface="仿宋" panose="02010609060101010101" pitchFamily="49" charset="-122"/>
                  <a:ea typeface="仿宋" panose="02010609060101010101" pitchFamily="49" charset="-122"/>
                </a:rPr>
                <a:t>sum</a:t>
              </a:r>
              <a:r>
                <a:rPr lang="zh-CN" altLang="en-US" dirty="0">
                  <a:solidFill>
                    <a:srgbClr val="008000"/>
                  </a:solidFill>
                  <a:latin typeface="仿宋" panose="02010609060101010101" pitchFamily="49" charset="-122"/>
                  <a:ea typeface="仿宋" panose="02010609060101010101" pitchFamily="49" charset="-122"/>
                </a:rPr>
                <a:t>中</a:t>
              </a:r>
              <a:endParaRPr lang="en-US" altLang="zh-CN" dirty="0">
                <a:solidFill>
                  <a:srgbClr val="008000"/>
                </a:solidFill>
                <a:latin typeface="仿宋" panose="02010609060101010101" pitchFamily="49" charset="-122"/>
                <a:ea typeface="仿宋" panose="02010609060101010101" pitchFamily="49" charset="-122"/>
              </a:endParaRPr>
            </a:p>
            <a:p>
              <a:pPr>
                <a:lnSpc>
                  <a:spcPts val="2400"/>
                </a:lnSpc>
              </a:pPr>
              <a:r>
                <a:rPr lang="en-US" altLang="zh-CN" dirty="0">
                  <a:solidFill>
                    <a:srgbClr val="000000"/>
                  </a:solidFill>
                  <a:latin typeface="LMMono8-Regular-Identity-H"/>
                </a:rPr>
                <a:t>});</a:t>
              </a:r>
              <a:endParaRPr lang="en-US" altLang="zh-CN" dirty="0">
                <a:solidFill>
                  <a:srgbClr val="000000"/>
                </a:solidFill>
                <a:latin typeface="LMMono8-Regular-Identity-H"/>
              </a:endParaRPr>
            </a:p>
          </p:txBody>
        </p:sp>
      </p:grpSp>
      <p:grpSp>
        <p:nvGrpSpPr>
          <p:cNvPr id="28" name="组合 27"/>
          <p:cNvGrpSpPr/>
          <p:nvPr/>
        </p:nvGrpSpPr>
        <p:grpSpPr>
          <a:xfrm>
            <a:off x="219973" y="5654207"/>
            <a:ext cx="8701520" cy="901319"/>
            <a:chOff x="219974" y="2044323"/>
            <a:chExt cx="3660050" cy="901319"/>
          </a:xfrm>
        </p:grpSpPr>
        <p:sp>
          <p:nvSpPr>
            <p:cNvPr id="29" name="矩形: 圆顶角 28"/>
            <p:cNvSpPr/>
            <p:nvPr/>
          </p:nvSpPr>
          <p:spPr>
            <a:xfrm>
              <a:off x="219974" y="2044323"/>
              <a:ext cx="3660050"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按值捕获特定的外围对象</a:t>
              </a:r>
              <a:endParaRPr lang="zh-CN" altLang="en-US" sz="2000" dirty="0"/>
            </a:p>
          </p:txBody>
        </p:sp>
        <p:sp>
          <p:nvSpPr>
            <p:cNvPr id="30" name="矩形: 圆角 17"/>
            <p:cNvSpPr/>
            <p:nvPr/>
          </p:nvSpPr>
          <p:spPr>
            <a:xfrm>
              <a:off x="219974" y="2441642"/>
              <a:ext cx="3660050"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2400"/>
                </a:lnSpc>
              </a:pPr>
              <a:r>
                <a:rPr lang="en-US" altLang="zh-CN" dirty="0">
                  <a:solidFill>
                    <a:srgbClr val="000000"/>
                  </a:solidFill>
                  <a:latin typeface="LMSans10-Regular-Identity-H"/>
                </a:rPr>
                <a:t>[=]</a:t>
              </a:r>
              <a:r>
                <a:rPr lang="zh-CN" altLang="en-US" dirty="0">
                  <a:solidFill>
                    <a:srgbClr val="000000"/>
                  </a:solidFill>
                  <a:latin typeface="MicrosoftYaHei"/>
                </a:rPr>
                <a:t>和 </a:t>
              </a:r>
              <a:r>
                <a:rPr lang="en-US" altLang="zh-CN" dirty="0">
                  <a:solidFill>
                    <a:srgbClr val="000000"/>
                  </a:solidFill>
                  <a:latin typeface="LMSans10-Regular-Identity-H"/>
                </a:rPr>
                <a:t>[&amp;] </a:t>
              </a:r>
              <a:r>
                <a:rPr lang="zh-CN" altLang="en-US" dirty="0">
                  <a:solidFill>
                    <a:srgbClr val="000000"/>
                  </a:solidFill>
                  <a:latin typeface="MicrosoftYaHei"/>
                </a:rPr>
                <a:t>分别以值捕获和引用捕获方式捕获外围所有对象</a:t>
              </a:r>
              <a:r>
                <a:rPr lang="zh-CN" altLang="en-US" dirty="0"/>
                <a:t> </a:t>
              </a:r>
              <a:endParaRPr lang="zh-CN" altLang="en-US" dirty="0">
                <a:solidFill>
                  <a:srgbClr val="000000"/>
                </a:solidFill>
                <a:latin typeface="LMMono8-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 </a:t>
            </a:r>
            <a:r>
              <a:rPr lang="zh-CN" altLang="en-US" sz="3200" dirty="0">
                <a:solidFill>
                  <a:schemeClr val="bg1"/>
                </a:solidFill>
              </a:rPr>
              <a:t>递归调用</a:t>
            </a:r>
            <a:endParaRPr lang="zh-CN" altLang="en-US" sz="3200" dirty="0">
              <a:solidFill>
                <a:schemeClr val="bg1"/>
              </a:solidFill>
            </a:endParaRPr>
          </a:p>
        </p:txBody>
      </p:sp>
      <p:grpSp>
        <p:nvGrpSpPr>
          <p:cNvPr id="10" name="组合 9"/>
          <p:cNvGrpSpPr/>
          <p:nvPr/>
        </p:nvGrpSpPr>
        <p:grpSpPr>
          <a:xfrm>
            <a:off x="219974" y="2618666"/>
            <a:ext cx="8704051" cy="1943497"/>
            <a:chOff x="219974" y="2044323"/>
            <a:chExt cx="7811918" cy="1943497"/>
          </a:xfrm>
        </p:grpSpPr>
        <p:sp>
          <p:nvSpPr>
            <p:cNvPr id="13" name="矩形: 圆顶角 12"/>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递归调用</a:t>
              </a:r>
              <a:endParaRPr lang="zh-CN" altLang="en-US" sz="2400" dirty="0"/>
            </a:p>
          </p:txBody>
        </p:sp>
        <p:sp>
          <p:nvSpPr>
            <p:cNvPr id="15" name="矩形: 圆角 17"/>
            <p:cNvSpPr/>
            <p:nvPr/>
          </p:nvSpPr>
          <p:spPr>
            <a:xfrm>
              <a:off x="219974" y="2559609"/>
              <a:ext cx="7811918"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一个函数直接或间接地调用自己，这个函数称为递归函数（</a:t>
              </a:r>
              <a:r>
                <a:rPr lang="en-US" altLang="zh-CN" sz="2000" dirty="0">
                  <a:solidFill>
                    <a:srgbClr val="000000"/>
                  </a:solidFill>
                  <a:latin typeface="LMSans10-Regular-Identity-H"/>
                </a:rPr>
                <a:t>recursive function</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易实现；</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可读性强。</a:t>
              </a:r>
              <a:r>
                <a:rPr lang="zh-CN" altLang="en-US" sz="2000" dirty="0"/>
                <a:t> </a:t>
              </a:r>
              <a:endParaRPr lang="zh-CN" altLang="en-US" sz="2000" dirty="0">
                <a:solidFill>
                  <a:srgbClr val="008000"/>
                </a:solidFill>
                <a:latin typeface="LMMono9-Regular-Identity-H"/>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7" name="组合 6"/>
          <p:cNvGrpSpPr/>
          <p:nvPr/>
        </p:nvGrpSpPr>
        <p:grpSpPr>
          <a:xfrm>
            <a:off x="219974" y="2203718"/>
            <a:ext cx="8704052" cy="2450564"/>
            <a:chOff x="219974" y="2044323"/>
            <a:chExt cx="8704052" cy="2450564"/>
          </a:xfrm>
        </p:grpSpPr>
        <p:sp>
          <p:nvSpPr>
            <p:cNvPr id="8" name="矩形: 圆顶角 7"/>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5.4</a:t>
              </a:r>
              <a:r>
                <a:rPr lang="zh-CN" altLang="en-US" sz="2400" dirty="0"/>
                <a:t>：</a:t>
              </a:r>
              <a:endParaRPr lang="zh-CN" altLang="en-US" sz="2400" dirty="0"/>
            </a:p>
          </p:txBody>
        </p:sp>
        <mc:AlternateContent xmlns:mc="http://schemas.openxmlformats.org/markup-compatibility/2006">
          <mc:Choice xmlns:a14="http://schemas.microsoft.com/office/drawing/2010/main" Requires="a14">
            <p:sp>
              <p:nvSpPr>
                <p:cNvPr id="9" name="矩形: 圆角 17">
                  <a:extLst>
                    <a:ext uri="{FF2B5EF4-FFF2-40B4-BE49-F238E27FC236}">
                      <ele attr="{704ADD82-0954-44E1-8E28-B174B8C7A8AB}"/>
                    </a:ext>
                  </a:extLst>
                </p:cNvPr>
                <p:cNvSpPr/>
                <p:nvPr/>
              </p:nvSpPr>
              <p:spPr>
                <a:xfrm>
                  <a:off x="219974" y="2612833"/>
                  <a:ext cx="8704052" cy="18820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400" dirty="0">
                      <a:solidFill>
                        <a:srgbClr val="000000"/>
                      </a:solidFill>
                      <a:latin typeface="MicrosoftYaHei"/>
                    </a:rPr>
                    <a:t>求解以下数列的第 </a:t>
                  </a:r>
                  <a:r>
                    <a:rPr lang="en-US" altLang="zh-CN" sz="2400" dirty="0">
                      <a:solidFill>
                        <a:srgbClr val="000000"/>
                      </a:solidFill>
                      <a:latin typeface="LMSans10-Regular-Identity-H"/>
                    </a:rPr>
                    <a:t>n </a:t>
                  </a:r>
                  <a:r>
                    <a:rPr lang="zh-CN" altLang="en-US" sz="2400" dirty="0">
                      <a:solidFill>
                        <a:srgbClr val="000000"/>
                      </a:solidFill>
                      <a:latin typeface="MicrosoftYaHei"/>
                    </a:rPr>
                    <a:t>项。</a:t>
                  </a:r>
                  <a:br>
                    <a:rPr lang="zh-CN" altLang="en-US" sz="2400" dirty="0">
                      <a:solidFill>
                        <a:srgbClr val="000000"/>
                      </a:solidFill>
                      <a:latin typeface="MicrosoftYaHei"/>
                    </a:rPr>
                  </a:br>
                  <a14:m>
                    <m:oMathPara xmlns:m="http://schemas.openxmlformats.org/officeDocument/2006/math">
                      <m:oMathParaPr>
                        <m:jc m:val="centerGroup"/>
                      </m:oMathParaPr>
                      <m:oMath xmlns:m="http://schemas.openxmlformats.org/officeDocument/2006/math">
                        <m:r>
                          <a:rPr lang="en-US" altLang="zh-CN" sz="2400" b="0" i="1" smtClean="0">
                            <a:solidFill>
                              <a:srgbClr val="000000"/>
                            </a:solidFill>
                            <a:latin typeface="Cambria Math" panose="02040503050406030204" pitchFamily="18" charset="0"/>
                          </a:rPr>
                          <m:t>𝑓</m:t>
                        </m:r>
                        <m:d>
                          <m:dPr>
                            <m:ctrlPr>
                              <a:rPr lang="en-US" altLang="zh-CN" sz="2400" b="0" i="1" smtClean="0">
                                <a:solidFill>
                                  <a:srgbClr val="000000"/>
                                </a:solidFill>
                                <a:latin typeface="Cambria Math" panose="02040503050406030204" pitchFamily="18" charset="0"/>
                              </a:rPr>
                            </m:ctrlPr>
                          </m:dPr>
                          <m:e>
                            <m:r>
                              <a:rPr lang="en-US" altLang="zh-CN" sz="2400" b="0" i="1" smtClean="0">
                                <a:solidFill>
                                  <a:srgbClr val="000000"/>
                                </a:solidFill>
                                <a:latin typeface="Cambria Math" panose="02040503050406030204" pitchFamily="18" charset="0"/>
                              </a:rPr>
                              <m:t>𝑛</m:t>
                            </m:r>
                          </m:e>
                        </m:d>
                        <m:r>
                          <a:rPr lang="en-US" altLang="zh-CN" sz="2400" b="0" i="1" smtClean="0">
                            <a:solidFill>
                              <a:srgbClr val="000000"/>
                            </a:solidFill>
                            <a:latin typeface="Cambria Math" panose="02040503050406030204" pitchFamily="18" charset="0"/>
                          </a:rPr>
                          <m:t>=</m:t>
                        </m:r>
                        <m:d>
                          <m:dPr>
                            <m:begChr m:val="{"/>
                            <m:endChr m:val=""/>
                            <m:ctrlPr>
                              <a:rPr lang="en-US" altLang="zh-CN" sz="2400" b="0" i="1" smtClean="0">
                                <a:solidFill>
                                  <a:srgbClr val="000000"/>
                                </a:solidFill>
                                <a:latin typeface="Cambria Math" panose="02040503050406030204" pitchFamily="18" charset="0"/>
                              </a:rPr>
                            </m:ctrlPr>
                          </m:dPr>
                          <m:e>
                            <m:eqArr>
                              <m:eqArrPr>
                                <m:ctrlPr>
                                  <a:rPr lang="en-US" altLang="zh-CN" sz="2400" b="0" i="1" smtClean="0">
                                    <a:solidFill>
                                      <a:srgbClr val="000000"/>
                                    </a:solidFill>
                                    <a:latin typeface="Cambria Math" panose="02040503050406030204" pitchFamily="18" charset="0"/>
                                  </a:rPr>
                                </m:ctrlPr>
                              </m:eqArrPr>
                              <m:e>
                                <m:r>
                                  <a:rPr lang="en-US" altLang="zh-CN" sz="2400" b="0" i="1" smtClean="0">
                                    <a:solidFill>
                                      <a:srgbClr val="000000"/>
                                    </a:solidFill>
                                    <a:latin typeface="Cambria Math" panose="02040503050406030204" pitchFamily="18" charset="0"/>
                                  </a:rPr>
                                  <m:t>0                         </m:t>
                                </m:r>
                                <m:r>
                                  <a:rPr lang="en-US" altLang="zh-CN" sz="2400" b="0" i="1" smtClean="0">
                                    <a:solidFill>
                                      <a:srgbClr val="000000"/>
                                    </a:solidFill>
                                    <a:latin typeface="Cambria Math" panose="02040503050406030204" pitchFamily="18" charset="0"/>
                                  </a:rPr>
                                  <m:t>𝑛</m:t>
                                </m:r>
                                <m:r>
                                  <a:rPr lang="en-US" altLang="zh-CN" sz="2400" b="0" i="1" smtClean="0">
                                    <a:solidFill>
                                      <a:srgbClr val="000000"/>
                                    </a:solidFill>
                                    <a:latin typeface="Cambria Math" panose="02040503050406030204" pitchFamily="18" charset="0"/>
                                  </a:rPr>
                                  <m:t>=0</m:t>
                                </m:r>
                              </m:e>
                              <m:e>
                                <m:r>
                                  <a:rPr lang="en-US" altLang="zh-CN" sz="2400" b="0" i="1" smtClean="0">
                                    <a:solidFill>
                                      <a:srgbClr val="000000"/>
                                    </a:solidFill>
                                    <a:latin typeface="Cambria Math" panose="02040503050406030204" pitchFamily="18" charset="0"/>
                                  </a:rPr>
                                  <m:t>𝑓</m:t>
                                </m:r>
                                <m:d>
                                  <m:dPr>
                                    <m:ctrlPr>
                                      <a:rPr lang="en-US" altLang="zh-CN" sz="2400" b="0" i="1" smtClean="0">
                                        <a:solidFill>
                                          <a:srgbClr val="000000"/>
                                        </a:solidFill>
                                        <a:latin typeface="Cambria Math" panose="02040503050406030204" pitchFamily="18" charset="0"/>
                                      </a:rPr>
                                    </m:ctrlPr>
                                  </m:dPr>
                                  <m:e>
                                    <m:r>
                                      <a:rPr lang="en-US" altLang="zh-CN" sz="2400" b="0" i="1" smtClean="0">
                                        <a:solidFill>
                                          <a:srgbClr val="000000"/>
                                        </a:solidFill>
                                        <a:latin typeface="Cambria Math" panose="02040503050406030204" pitchFamily="18" charset="0"/>
                                      </a:rPr>
                                      <m:t>𝑛</m:t>
                                    </m:r>
                                    <m:r>
                                      <a:rPr lang="en-US" altLang="zh-CN" sz="2400" b="0" i="1" smtClean="0">
                                        <a:solidFill>
                                          <a:srgbClr val="000000"/>
                                        </a:solidFill>
                                        <a:latin typeface="Cambria Math" panose="02040503050406030204" pitchFamily="18" charset="0"/>
                                      </a:rPr>
                                      <m:t>−1</m:t>
                                    </m:r>
                                  </m:e>
                                </m:d>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𝑛</m:t>
                                </m:r>
                                <m:r>
                                  <a:rPr lang="en-US" altLang="zh-CN" sz="2400" b="0" i="1" smtClean="0">
                                    <a:solidFill>
                                      <a:srgbClr val="000000"/>
                                    </a:solidFill>
                                    <a:latin typeface="Cambria Math" panose="02040503050406030204" pitchFamily="18" charset="0"/>
                                  </a:rPr>
                                  <m:t>   </m:t>
                                </m:r>
                                <m:r>
                                  <a:rPr lang="en-US" altLang="zh-CN" sz="2400" b="0" i="1" smtClean="0">
                                    <a:solidFill>
                                      <a:srgbClr val="000000"/>
                                    </a:solidFill>
                                    <a:latin typeface="Cambria Math" panose="02040503050406030204" pitchFamily="18" charset="0"/>
                                  </a:rPr>
                                  <m:t>𝑛</m:t>
                                </m:r>
                                <m:r>
                                  <a:rPr lang="en-US" altLang="zh-CN" sz="2400" b="0" i="1" smtClean="0">
                                    <a:solidFill>
                                      <a:srgbClr val="000000"/>
                                    </a:solidFill>
                                    <a:latin typeface="Cambria Math" panose="02040503050406030204" pitchFamily="18" charset="0"/>
                                  </a:rPr>
                                  <m:t>&gt;0</m:t>
                                </m:r>
                              </m:e>
                            </m:eqArr>
                          </m:e>
                        </m:d>
                      </m:oMath>
                    </m:oMathPara>
                  </a14:m>
                  <a:endParaRPr lang="en-US" sz="2400" dirty="0">
                    <a:solidFill>
                      <a:srgbClr val="000000"/>
                    </a:solidFill>
                    <a:latin typeface="Consolas" panose="020B0609020204030204" pitchFamily="49" charset="0"/>
                  </a:endParaRPr>
                </a:p>
              </p:txBody>
            </p:sp>
          </mc:Choice>
          <mc:Fallback>
            <p:sp>
              <p:nvSpPr>
                <p:cNvPr id="9" name="矩形: 圆角 17"/>
                <p:cNvSpPr>
                  <a:spLocks noRot="1" noChangeAspect="1" noMove="1" noResize="1" noEditPoints="1" noAdjustHandles="1" noChangeArrowheads="1" noChangeShapeType="1" noTextEdit="1"/>
                </p:cNvSpPr>
                <p:nvPr/>
              </p:nvSpPr>
              <p:spPr>
                <a:xfrm>
                  <a:off x="219974" y="2612833"/>
                  <a:ext cx="8704052" cy="18820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blipFill rotWithShape="1">
                  <a:blip r:embed="rId1"/>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endParaRPr lang="zh-CN" altLang="en-US">
                    <a:noFill/>
                  </a:endParaRPr>
                </a:p>
              </p:txBody>
            </p:sp>
          </mc:Fallback>
        </mc:AlternateContent>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867853" y="6410755"/>
            <a:ext cx="2057400" cy="365125"/>
          </a:xfrm>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10" name="组合 9"/>
          <p:cNvGrpSpPr/>
          <p:nvPr/>
        </p:nvGrpSpPr>
        <p:grpSpPr>
          <a:xfrm>
            <a:off x="368797" y="1000612"/>
            <a:ext cx="3736286" cy="3692235"/>
            <a:chOff x="219974" y="2044323"/>
            <a:chExt cx="3736286" cy="3692235"/>
          </a:xfrm>
        </p:grpSpPr>
        <p:sp>
          <p:nvSpPr>
            <p:cNvPr id="11" name="矩形: 圆顶角 10"/>
            <p:cNvSpPr/>
            <p:nvPr/>
          </p:nvSpPr>
          <p:spPr>
            <a:xfrm>
              <a:off x="219974" y="2044323"/>
              <a:ext cx="3736286"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a:t>
              </a:r>
              <a:r>
                <a:rPr lang="en-US" altLang="zh-CN" sz="2000" dirty="0"/>
                <a:t>5.4</a:t>
              </a:r>
              <a:r>
                <a:rPr lang="zh-CN" altLang="en-US" sz="2000" dirty="0"/>
                <a:t>：</a:t>
              </a:r>
              <a:endParaRPr lang="zh-CN" altLang="en-US" sz="2000" dirty="0"/>
            </a:p>
          </p:txBody>
        </p:sp>
        <p:sp>
          <p:nvSpPr>
            <p:cNvPr id="12" name="矩形: 圆角 17"/>
            <p:cNvSpPr/>
            <p:nvPr/>
          </p:nvSpPr>
          <p:spPr>
            <a:xfrm>
              <a:off x="219974" y="2436039"/>
              <a:ext cx="3736286" cy="330051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#include</a:t>
              </a:r>
              <a:r>
                <a:rPr lang="en-US" altLang="zh-CN" sz="2000" dirty="0">
                  <a:solidFill>
                    <a:srgbClr val="000000"/>
                  </a:solidFill>
                  <a:latin typeface="LMMono8-Regular-Identity-H"/>
                </a:rPr>
                <a:t>&lt;iostream&gt;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err="1">
                  <a:solidFill>
                    <a:srgbClr val="000000"/>
                  </a:solidFill>
                  <a:latin typeface="LMMono8-Regular-Identity-H"/>
                </a:rPr>
                <a:t>sumTo</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if </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0)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err="1">
                  <a:solidFill>
                    <a:srgbClr val="000000"/>
                  </a:solidFill>
                  <a:latin typeface="LMMono8-Regular-Identity-H"/>
                </a:rPr>
                <a:t>sumTo</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- 1) +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std::cout &lt;&lt; </a:t>
              </a:r>
              <a:r>
                <a:rPr lang="en-US" altLang="zh-CN" sz="2000" dirty="0" err="1">
                  <a:solidFill>
                    <a:srgbClr val="000000"/>
                  </a:solidFill>
                  <a:latin typeface="LMMono8-Regular-Identity-H"/>
                </a:rPr>
                <a:t>sumTo</a:t>
              </a:r>
              <a:r>
                <a:rPr lang="en-US" altLang="zh-CN" sz="2000" dirty="0">
                  <a:solidFill>
                    <a:srgbClr val="000000"/>
                  </a:solidFill>
                  <a:latin typeface="LMMono8-Regular-Identity-H"/>
                </a:rPr>
                <a:t>(3);</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3" name="组合 12"/>
          <p:cNvGrpSpPr/>
          <p:nvPr/>
        </p:nvGrpSpPr>
        <p:grpSpPr>
          <a:xfrm>
            <a:off x="4806412" y="1364593"/>
            <a:ext cx="3868303" cy="3261159"/>
            <a:chOff x="4682844" y="1575648"/>
            <a:chExt cx="3868303" cy="3261159"/>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15350" y="1575648"/>
              <a:ext cx="3060000" cy="2773125"/>
            </a:xfrm>
            <a:prstGeom prst="rect">
              <a:avLst/>
            </a:prstGeom>
          </p:spPr>
        </p:pic>
        <p:sp>
          <p:nvSpPr>
            <p:cNvPr id="6" name="矩形 5"/>
            <p:cNvSpPr/>
            <p:nvPr/>
          </p:nvSpPr>
          <p:spPr>
            <a:xfrm>
              <a:off x="4682844" y="4467475"/>
              <a:ext cx="3868303" cy="369332"/>
            </a:xfrm>
            <a:prstGeom prst="rect">
              <a:avLst/>
            </a:prstGeom>
          </p:spPr>
          <p:txBody>
            <a:bodyPr wrap="none">
              <a:spAutoFit/>
            </a:bodyPr>
            <a:lstStyle/>
            <a:p>
              <a:r>
                <a:rPr lang="zh-CN" altLang="en-US" dirty="0"/>
                <a:t>图：函数调用</a:t>
              </a:r>
              <a:r>
                <a:rPr lang="en-US" altLang="zh-CN" dirty="0" err="1"/>
                <a:t>sumTo</a:t>
              </a:r>
              <a:r>
                <a:rPr lang="en-US" altLang="zh-CN" dirty="0"/>
                <a:t>(3)</a:t>
              </a:r>
              <a:r>
                <a:rPr lang="zh-CN" altLang="en-US" dirty="0"/>
                <a:t>的执行过程</a:t>
              </a:r>
              <a:endParaRPr lang="zh-CN" altLang="en-US" dirty="0"/>
            </a:p>
          </p:txBody>
        </p:sp>
      </p:grpSp>
      <p:grpSp>
        <p:nvGrpSpPr>
          <p:cNvPr id="14" name="组合 13"/>
          <p:cNvGrpSpPr/>
          <p:nvPr/>
        </p:nvGrpSpPr>
        <p:grpSpPr>
          <a:xfrm>
            <a:off x="368797" y="4950107"/>
            <a:ext cx="8146553" cy="1756615"/>
            <a:chOff x="219974" y="2044323"/>
            <a:chExt cx="3736286" cy="1756615"/>
          </a:xfrm>
        </p:grpSpPr>
        <p:sp>
          <p:nvSpPr>
            <p:cNvPr id="15" name="矩形: 圆顶角 14"/>
            <p:cNvSpPr/>
            <p:nvPr/>
          </p:nvSpPr>
          <p:spPr>
            <a:xfrm>
              <a:off x="219974" y="2044323"/>
              <a:ext cx="373628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递归调用三要素</a:t>
              </a:r>
              <a:endParaRPr lang="zh-CN" altLang="en-US" sz="2400" dirty="0"/>
            </a:p>
          </p:txBody>
        </p:sp>
        <p:sp>
          <p:nvSpPr>
            <p:cNvPr id="16" name="矩形: 圆角 17"/>
            <p:cNvSpPr/>
            <p:nvPr/>
          </p:nvSpPr>
          <p:spPr>
            <a:xfrm>
              <a:off x="219974" y="2584323"/>
              <a:ext cx="3736286" cy="1216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递推；</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回归；</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终止条件。</a:t>
              </a:r>
              <a:r>
                <a:rPr lang="zh-CN" altLang="en-US"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7" name="组合 6"/>
          <p:cNvGrpSpPr/>
          <p:nvPr/>
        </p:nvGrpSpPr>
        <p:grpSpPr>
          <a:xfrm>
            <a:off x="219974" y="1160972"/>
            <a:ext cx="8704052" cy="2168500"/>
            <a:chOff x="219974" y="2044323"/>
            <a:chExt cx="8704052" cy="2168500"/>
          </a:xfrm>
        </p:grpSpPr>
        <p:sp>
          <p:nvSpPr>
            <p:cNvPr id="8" name="矩形: 圆顶角 7"/>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5.5</a:t>
              </a:r>
              <a:r>
                <a:rPr lang="zh-CN" altLang="en-US" sz="2400" dirty="0"/>
                <a:t>：</a:t>
              </a:r>
              <a:endParaRPr lang="zh-CN" altLang="en-US" sz="2400" dirty="0"/>
            </a:p>
          </p:txBody>
        </p:sp>
        <p:sp>
          <p:nvSpPr>
            <p:cNvPr id="9" name="矩形: 圆角 17"/>
            <p:cNvSpPr/>
            <p:nvPr/>
          </p:nvSpPr>
          <p:spPr>
            <a:xfrm>
              <a:off x="219974" y="2612833"/>
              <a:ext cx="8704052" cy="159999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zh-CN" altLang="en-US" sz="2000" dirty="0">
                  <a:solidFill>
                    <a:srgbClr val="000000"/>
                  </a:solidFill>
                  <a:latin typeface="MicrosoftYaHei"/>
                </a:rPr>
                <a:t>汉诺塔问题（</a:t>
              </a:r>
              <a:r>
                <a:rPr lang="en-US" altLang="zh-CN" sz="2000" dirty="0">
                  <a:solidFill>
                    <a:srgbClr val="000000"/>
                  </a:solidFill>
                  <a:latin typeface="LMSans10-Regular-Identity-H"/>
                </a:rPr>
                <a:t>Tower of Hanoi</a:t>
              </a:r>
              <a:r>
                <a:rPr lang="zh-CN" altLang="en-US" sz="2000" dirty="0">
                  <a:solidFill>
                    <a:srgbClr val="000000"/>
                  </a:solidFill>
                  <a:latin typeface="MicrosoftYaHei"/>
                </a:rPr>
                <a:t>）。如图所示，有 </a:t>
              </a:r>
              <a:r>
                <a:rPr lang="en-US" altLang="zh-CN" sz="2000" dirty="0">
                  <a:solidFill>
                    <a:srgbClr val="000000"/>
                  </a:solidFill>
                  <a:latin typeface="LMSans10-Regular-Identity-H"/>
                </a:rPr>
                <a:t>A</a:t>
              </a:r>
              <a:r>
                <a:rPr lang="zh-CN" altLang="en-US" sz="2000" dirty="0">
                  <a:solidFill>
                    <a:srgbClr val="000000"/>
                  </a:solidFill>
                  <a:latin typeface="MicrosoftYaHei"/>
                </a:rPr>
                <a:t>、 </a:t>
              </a:r>
              <a:r>
                <a:rPr lang="en-US" altLang="zh-CN" sz="2000" dirty="0">
                  <a:solidFill>
                    <a:srgbClr val="000000"/>
                  </a:solidFill>
                  <a:latin typeface="LMSans10-Regular-Identity-H"/>
                </a:rPr>
                <a:t>B</a:t>
              </a:r>
              <a:r>
                <a:rPr lang="zh-CN" altLang="en-US" sz="2000" dirty="0">
                  <a:solidFill>
                    <a:srgbClr val="000000"/>
                  </a:solidFill>
                  <a:latin typeface="MicrosoftYaHei"/>
                </a:rPr>
                <a:t>、 </a:t>
              </a:r>
              <a:r>
                <a:rPr lang="en-US" altLang="zh-CN" sz="2000" dirty="0">
                  <a:solidFill>
                    <a:srgbClr val="000000"/>
                  </a:solidFill>
                  <a:latin typeface="LMSans10-Regular-Identity-H"/>
                </a:rPr>
                <a:t>C </a:t>
              </a:r>
              <a:r>
                <a:rPr lang="zh-CN" altLang="en-US" sz="2000" dirty="0">
                  <a:solidFill>
                    <a:srgbClr val="000000"/>
                  </a:solidFill>
                  <a:latin typeface="MicrosoftYaHei"/>
                </a:rPr>
                <a:t>三个柱子， </a:t>
              </a:r>
              <a:r>
                <a:rPr lang="en-US" altLang="zh-CN" sz="2000" dirty="0">
                  <a:solidFill>
                    <a:srgbClr val="000000"/>
                  </a:solidFill>
                  <a:latin typeface="LMSans10-Regular-Identity-H"/>
                </a:rPr>
                <a:t>A </a:t>
              </a:r>
              <a:r>
                <a:rPr lang="zh-CN" altLang="en-US" sz="2000" dirty="0">
                  <a:solidFill>
                    <a:srgbClr val="000000"/>
                  </a:solidFill>
                  <a:latin typeface="MicrosoftYaHei"/>
                </a:rPr>
                <a:t>柱上</a:t>
              </a:r>
              <a:br>
                <a:rPr lang="zh-CN" altLang="en-US" sz="2000" dirty="0">
                  <a:solidFill>
                    <a:srgbClr val="000000"/>
                  </a:solidFill>
                  <a:latin typeface="MicrosoftYaHei"/>
                </a:rPr>
              </a:br>
              <a:r>
                <a:rPr lang="zh-CN" altLang="en-US" sz="2000" dirty="0">
                  <a:solidFill>
                    <a:srgbClr val="000000"/>
                  </a:solidFill>
                  <a:latin typeface="MicrosoftYaHei"/>
                </a:rPr>
                <a:t>有 </a:t>
              </a:r>
              <a:r>
                <a:rPr lang="en-US" altLang="zh-CN" sz="2000" dirty="0">
                  <a:solidFill>
                    <a:srgbClr val="000000"/>
                  </a:solidFill>
                  <a:latin typeface="LMSans10-Regular-Identity-H"/>
                </a:rPr>
                <a:t>n </a:t>
              </a:r>
              <a:r>
                <a:rPr lang="zh-CN" altLang="en-US" sz="2000" dirty="0">
                  <a:solidFill>
                    <a:srgbClr val="000000"/>
                  </a:solidFill>
                  <a:latin typeface="MicrosoftYaHei"/>
                </a:rPr>
                <a:t>个大小不同的盘子，大盘在下、小盘在上依次存放。要求将 </a:t>
              </a:r>
              <a:r>
                <a:rPr lang="en-US" altLang="zh-CN" sz="2000" dirty="0">
                  <a:solidFill>
                    <a:srgbClr val="000000"/>
                  </a:solidFill>
                  <a:latin typeface="LMSans10-Regular-Identity-H"/>
                </a:rPr>
                <a:t>A </a:t>
              </a:r>
              <a:r>
                <a:rPr lang="zh-CN" altLang="en-US" sz="2000" dirty="0">
                  <a:solidFill>
                    <a:srgbClr val="000000"/>
                  </a:solidFill>
                  <a:latin typeface="MicrosoftYaHei"/>
                </a:rPr>
                <a:t>柱上的盘子全部移动到 </a:t>
              </a:r>
              <a:r>
                <a:rPr lang="en-US" altLang="zh-CN" sz="2000" dirty="0">
                  <a:solidFill>
                    <a:srgbClr val="000000"/>
                  </a:solidFill>
                  <a:latin typeface="LMSans10-Regular-Identity-H"/>
                </a:rPr>
                <a:t>C </a:t>
              </a:r>
              <a:r>
                <a:rPr lang="zh-CN" altLang="en-US" sz="2000" dirty="0">
                  <a:solidFill>
                    <a:srgbClr val="000000"/>
                  </a:solidFill>
                  <a:latin typeface="MicrosoftYaHei"/>
                </a:rPr>
                <a:t>柱上，每一次只能移动一个盘子，可以借助任何一个柱子，但必须要保证在任意时刻大盘在下、小盘在上。</a:t>
              </a:r>
              <a:r>
                <a:rPr lang="zh-CN" altLang="en-US" sz="2000" dirty="0"/>
                <a:t> </a:t>
              </a:r>
              <a:endParaRPr lang="en-US" sz="2000" dirty="0">
                <a:solidFill>
                  <a:srgbClr val="000000"/>
                </a:solidFill>
                <a:latin typeface="Consolas" panose="020B0609020204030204" pitchFamily="49" charset="0"/>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42650" y="3750394"/>
            <a:ext cx="5544000" cy="212256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10" name="组合 9"/>
          <p:cNvGrpSpPr/>
          <p:nvPr/>
        </p:nvGrpSpPr>
        <p:grpSpPr>
          <a:xfrm>
            <a:off x="219974" y="4204260"/>
            <a:ext cx="8704052" cy="1535057"/>
            <a:chOff x="219973" y="2044323"/>
            <a:chExt cx="8704053" cy="1535057"/>
          </a:xfrm>
        </p:grpSpPr>
        <p:sp>
          <p:nvSpPr>
            <p:cNvPr id="11" name="矩形: 圆顶角 10"/>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目标</a:t>
              </a:r>
              <a:endParaRPr lang="zh-CN" altLang="en-US" sz="2400" dirty="0"/>
            </a:p>
          </p:txBody>
        </p:sp>
        <p:sp>
          <p:nvSpPr>
            <p:cNvPr id="12" name="矩形: 圆角 17"/>
            <p:cNvSpPr/>
            <p:nvPr/>
          </p:nvSpPr>
          <p:spPr>
            <a:xfrm>
              <a:off x="219973" y="2612833"/>
              <a:ext cx="8704051"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设计递归函数，其功能是将 </a:t>
              </a:r>
              <a:r>
                <a:rPr lang="en-US" altLang="zh-CN" sz="2000" dirty="0">
                  <a:solidFill>
                    <a:srgbClr val="000000"/>
                  </a:solidFill>
                  <a:latin typeface="LMSans10-Regular-Identity-H"/>
                </a:rPr>
                <a:t>n </a:t>
              </a:r>
              <a:r>
                <a:rPr lang="zh-CN" altLang="en-US" sz="2000" dirty="0">
                  <a:solidFill>
                    <a:srgbClr val="000000"/>
                  </a:solidFill>
                  <a:latin typeface="MicrosoftYaHei"/>
                </a:rPr>
                <a:t>个盘子从初始柱 </a:t>
              </a:r>
              <a:r>
                <a:rPr lang="en-US" altLang="zh-CN" sz="2000" dirty="0" err="1">
                  <a:solidFill>
                    <a:srgbClr val="000000"/>
                  </a:solidFill>
                  <a:latin typeface="LMSans10-Regular-Identity-H"/>
                </a:rPr>
                <a:t>src</a:t>
              </a:r>
              <a:r>
                <a:rPr lang="en-US" altLang="zh-CN" sz="2000" dirty="0">
                  <a:solidFill>
                    <a:srgbClr val="000000"/>
                  </a:solidFill>
                  <a:latin typeface="LMSans10-Regular-Identity-H"/>
                </a:rPr>
                <a:t> </a:t>
              </a:r>
              <a:r>
                <a:rPr lang="zh-CN" altLang="en-US" sz="2000" dirty="0">
                  <a:solidFill>
                    <a:srgbClr val="000000"/>
                  </a:solidFill>
                  <a:latin typeface="MicrosoftYaHei"/>
                </a:rPr>
                <a:t>上借助中间柱 </a:t>
              </a:r>
              <a:r>
                <a:rPr lang="en-US" altLang="zh-CN" sz="2000" dirty="0">
                  <a:solidFill>
                    <a:srgbClr val="000000"/>
                  </a:solidFill>
                  <a:latin typeface="LMSans10-Regular-Identity-H"/>
                </a:rPr>
                <a:t>mid </a:t>
              </a:r>
              <a:r>
                <a:rPr lang="zh-CN" altLang="en-US" sz="2000" dirty="0">
                  <a:solidFill>
                    <a:srgbClr val="000000"/>
                  </a:solidFill>
                  <a:latin typeface="MicrosoftYaHei"/>
                </a:rPr>
                <a:t>移动到目标柱 </a:t>
              </a:r>
              <a:r>
                <a:rPr lang="en-US" altLang="zh-CN" sz="2000" dirty="0">
                  <a:solidFill>
                    <a:srgbClr val="000000"/>
                  </a:solidFill>
                  <a:latin typeface="LMSans10-Regular-Identity-H"/>
                </a:rPr>
                <a:t>tar </a:t>
              </a:r>
              <a:r>
                <a:rPr lang="zh-CN" altLang="en-US" sz="2000" dirty="0">
                  <a:solidFill>
                    <a:srgbClr val="000000"/>
                  </a:solidFill>
                  <a:latin typeface="MicrosoftYaHei"/>
                </a:rPr>
                <a:t>上。</a:t>
              </a:r>
              <a:r>
                <a:rPr lang="zh-CN" altLang="en-US" sz="2000" dirty="0"/>
                <a:t> </a:t>
              </a:r>
              <a:endParaRPr lang="en-US" altLang="zh-CN" sz="2000" dirty="0">
                <a:solidFill>
                  <a:schemeClr val="tx1"/>
                </a:solidFill>
              </a:endParaRPr>
            </a:p>
          </p:txBody>
        </p:sp>
      </p:grpSp>
      <p:grpSp>
        <p:nvGrpSpPr>
          <p:cNvPr id="13" name="组合 12"/>
          <p:cNvGrpSpPr/>
          <p:nvPr/>
        </p:nvGrpSpPr>
        <p:grpSpPr>
          <a:xfrm>
            <a:off x="219974" y="1308561"/>
            <a:ext cx="8704052" cy="2458386"/>
            <a:chOff x="219973" y="2044323"/>
            <a:chExt cx="8704053" cy="2458386"/>
          </a:xfrm>
        </p:grpSpPr>
        <p:sp>
          <p:nvSpPr>
            <p:cNvPr id="14" name="矩形: 圆顶角 13"/>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分析</a:t>
              </a:r>
              <a:endParaRPr lang="zh-CN" altLang="en-US" sz="2400" dirty="0"/>
            </a:p>
          </p:txBody>
        </p:sp>
        <p:sp>
          <p:nvSpPr>
            <p:cNvPr id="15" name="矩形: 圆角 17"/>
            <p:cNvSpPr/>
            <p:nvPr/>
          </p:nvSpPr>
          <p:spPr>
            <a:xfrm>
              <a:off x="219973" y="2612833"/>
              <a:ext cx="8704051"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要想将 </a:t>
              </a:r>
              <a:r>
                <a:rPr lang="en-US" altLang="zh-CN" sz="2000" dirty="0">
                  <a:solidFill>
                    <a:srgbClr val="000000"/>
                  </a:solidFill>
                  <a:latin typeface="LMSans10-Regular-Identity-H"/>
                </a:rPr>
                <a:t>n </a:t>
              </a:r>
              <a:r>
                <a:rPr lang="zh-CN" altLang="en-US" sz="2000" dirty="0">
                  <a:solidFill>
                    <a:srgbClr val="000000"/>
                  </a:solidFill>
                  <a:latin typeface="MicrosoftYaHei"/>
                </a:rPr>
                <a:t>个盘子从 </a:t>
              </a:r>
              <a:r>
                <a:rPr lang="en-US" altLang="zh-CN" sz="2000" dirty="0">
                  <a:solidFill>
                    <a:srgbClr val="000000"/>
                  </a:solidFill>
                  <a:latin typeface="LMSans10-Regular-Identity-H"/>
                </a:rPr>
                <a:t>A </a:t>
              </a:r>
              <a:r>
                <a:rPr lang="zh-CN" altLang="en-US" sz="2000" dirty="0">
                  <a:solidFill>
                    <a:srgbClr val="000000"/>
                  </a:solidFill>
                  <a:latin typeface="MicrosoftYaHei"/>
                </a:rPr>
                <a:t>柱移到 </a:t>
              </a:r>
              <a:r>
                <a:rPr lang="en-US" altLang="zh-CN" sz="2000" dirty="0">
                  <a:solidFill>
                    <a:srgbClr val="000000"/>
                  </a:solidFill>
                  <a:latin typeface="LMSans10-Regular-Identity-H"/>
                </a:rPr>
                <a:t>C </a:t>
              </a:r>
              <a:r>
                <a:rPr lang="zh-CN" altLang="en-US" sz="2000" dirty="0">
                  <a:solidFill>
                    <a:srgbClr val="000000"/>
                  </a:solidFill>
                  <a:latin typeface="MicrosoftYaHei"/>
                </a:rPr>
                <a:t>柱，有三个步骤必须要完成：</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先把 </a:t>
              </a:r>
              <a:r>
                <a:rPr lang="en-US" altLang="zh-CN" sz="2000" dirty="0">
                  <a:solidFill>
                    <a:srgbClr val="000000"/>
                  </a:solidFill>
                  <a:latin typeface="LMSans10-Regular-Identity-H"/>
                </a:rPr>
                <a:t>A </a:t>
              </a:r>
              <a:r>
                <a:rPr lang="zh-CN" altLang="en-US" sz="2000" dirty="0">
                  <a:solidFill>
                    <a:srgbClr val="000000"/>
                  </a:solidFill>
                  <a:latin typeface="MicrosoftYaHei"/>
                </a:rPr>
                <a:t>柱上 </a:t>
              </a:r>
              <a:r>
                <a:rPr lang="en-US" altLang="zh-CN" sz="2000" dirty="0">
                  <a:solidFill>
                    <a:srgbClr val="000000"/>
                  </a:solidFill>
                  <a:latin typeface="LMSans10-Regular-Identity-H"/>
                </a:rPr>
                <a:t>n-1 </a:t>
              </a:r>
              <a:r>
                <a:rPr lang="zh-CN" altLang="en-US" sz="2000" dirty="0">
                  <a:solidFill>
                    <a:srgbClr val="000000"/>
                  </a:solidFill>
                  <a:latin typeface="MicrosoftYaHei"/>
                </a:rPr>
                <a:t>个盘子移到 </a:t>
              </a:r>
              <a:r>
                <a:rPr lang="en-US" altLang="zh-CN" sz="2000" dirty="0">
                  <a:solidFill>
                    <a:srgbClr val="000000"/>
                  </a:solidFill>
                  <a:latin typeface="LMSans10-Regular-Identity-H"/>
                </a:rPr>
                <a:t>B </a:t>
              </a:r>
              <a:r>
                <a:rPr lang="zh-CN" altLang="en-US" sz="2000" dirty="0">
                  <a:solidFill>
                    <a:srgbClr val="000000"/>
                  </a:solidFill>
                  <a:latin typeface="MicrosoftYaHei"/>
                </a:rPr>
                <a:t>柱上；</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将第 </a:t>
              </a:r>
              <a:r>
                <a:rPr lang="en-US" altLang="zh-CN" sz="2000" dirty="0">
                  <a:solidFill>
                    <a:srgbClr val="000000"/>
                  </a:solidFill>
                  <a:latin typeface="LMSans10-Regular-Identity-H"/>
                </a:rPr>
                <a:t>n </a:t>
              </a:r>
              <a:r>
                <a:rPr lang="zh-CN" altLang="en-US" sz="2000" dirty="0">
                  <a:solidFill>
                    <a:srgbClr val="000000"/>
                  </a:solidFill>
                  <a:latin typeface="MicrosoftYaHei"/>
                </a:rPr>
                <a:t>个盘子移到 </a:t>
              </a:r>
              <a:r>
                <a:rPr lang="en-US" altLang="zh-CN" sz="2000" dirty="0">
                  <a:solidFill>
                    <a:srgbClr val="000000"/>
                  </a:solidFill>
                  <a:latin typeface="LMSans10-Regular-Identity-H"/>
                </a:rPr>
                <a:t>C </a:t>
              </a:r>
              <a:r>
                <a:rPr lang="zh-CN" altLang="en-US" sz="2000" dirty="0">
                  <a:solidFill>
                    <a:srgbClr val="000000"/>
                  </a:solidFill>
                  <a:latin typeface="MicrosoftYaHei"/>
                </a:rPr>
                <a:t>柱上；</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将 </a:t>
              </a:r>
              <a:r>
                <a:rPr lang="en-US" altLang="zh-CN" sz="2000" dirty="0">
                  <a:solidFill>
                    <a:srgbClr val="000000"/>
                  </a:solidFill>
                  <a:latin typeface="LMSans10-Regular-Identity-H"/>
                </a:rPr>
                <a:t>n-1 </a:t>
              </a:r>
              <a:r>
                <a:rPr lang="zh-CN" altLang="en-US" sz="2000" dirty="0">
                  <a:solidFill>
                    <a:srgbClr val="000000"/>
                  </a:solidFill>
                  <a:latin typeface="MicrosoftYaHei"/>
                </a:rPr>
                <a:t>个盘子从 </a:t>
              </a:r>
              <a:r>
                <a:rPr lang="en-US" altLang="zh-CN" sz="2000" dirty="0">
                  <a:solidFill>
                    <a:srgbClr val="000000"/>
                  </a:solidFill>
                  <a:latin typeface="LMSans10-Regular-Identity-H"/>
                </a:rPr>
                <a:t>B </a:t>
              </a:r>
              <a:r>
                <a:rPr lang="zh-CN" altLang="en-US" sz="2000" dirty="0">
                  <a:solidFill>
                    <a:srgbClr val="000000"/>
                  </a:solidFill>
                  <a:latin typeface="MicrosoftYaHei"/>
                </a:rPr>
                <a:t>柱移动 </a:t>
              </a:r>
              <a:r>
                <a:rPr lang="en-US" altLang="zh-CN" sz="2000" dirty="0">
                  <a:solidFill>
                    <a:srgbClr val="000000"/>
                  </a:solidFill>
                  <a:latin typeface="LMSans10-Regular-Identity-H"/>
                </a:rPr>
                <a:t>C </a:t>
              </a:r>
              <a:r>
                <a:rPr lang="zh-CN" altLang="en-US" sz="2000" dirty="0">
                  <a:solidFill>
                    <a:srgbClr val="000000"/>
                  </a:solidFill>
                  <a:latin typeface="MicrosoftYaHei"/>
                </a:rPr>
                <a:t>柱上。</a:t>
              </a:r>
              <a:r>
                <a:rPr lang="zh-CN" altLang="en-US" sz="2000" dirty="0"/>
                <a:t> </a:t>
              </a:r>
              <a:endParaRPr lang="en-US" altLang="zh-CN" sz="20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16" name="组合 15"/>
          <p:cNvGrpSpPr/>
          <p:nvPr/>
        </p:nvGrpSpPr>
        <p:grpSpPr>
          <a:xfrm>
            <a:off x="156092" y="927179"/>
            <a:ext cx="4848394" cy="5761942"/>
            <a:chOff x="219974" y="2044323"/>
            <a:chExt cx="3681004" cy="5761942"/>
          </a:xfrm>
        </p:grpSpPr>
        <p:sp>
          <p:nvSpPr>
            <p:cNvPr id="17" name="矩形: 圆顶角 16"/>
            <p:cNvSpPr/>
            <p:nvPr/>
          </p:nvSpPr>
          <p:spPr>
            <a:xfrm>
              <a:off x="219974" y="2044323"/>
              <a:ext cx="368100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汉诺塔问题</a:t>
              </a:r>
              <a:endParaRPr lang="zh-CN" altLang="en-US" sz="2400" dirty="0"/>
            </a:p>
          </p:txBody>
        </p:sp>
        <p:sp>
          <p:nvSpPr>
            <p:cNvPr id="18" name="矩形: 圆角 17"/>
            <p:cNvSpPr/>
            <p:nvPr/>
          </p:nvSpPr>
          <p:spPr>
            <a:xfrm>
              <a:off x="219974" y="2584323"/>
              <a:ext cx="3681004" cy="522194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000"/>
                </a:lnSpc>
              </a:pPr>
              <a:r>
                <a:rPr lang="zh-CN" altLang="zh-CN" dirty="0">
                  <a:solidFill>
                    <a:srgbClr val="0000FF"/>
                  </a:solidFill>
                  <a:latin typeface="Arial" panose="020B0604020202020204" pitchFamily="34" charset="0"/>
                  <a:ea typeface="LMMono8-Regular-Identity-H"/>
                </a:rPr>
                <a:t>#include</a:t>
              </a:r>
              <a:r>
                <a:rPr lang="zh-CN" altLang="zh-CN" dirty="0">
                  <a:solidFill>
                    <a:srgbClr val="000000"/>
                  </a:solidFill>
                  <a:latin typeface="Arial" panose="020B0604020202020204" pitchFamily="34" charset="0"/>
                  <a:ea typeface="LMMono8-Regular-Identity-H"/>
                </a:rPr>
                <a:t>&lt;iostream&gt;</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using namespace </a:t>
              </a:r>
              <a:r>
                <a:rPr lang="zh-CN" altLang="zh-CN" dirty="0">
                  <a:solidFill>
                    <a:srgbClr val="000000"/>
                  </a:solidFill>
                  <a:latin typeface="Arial" panose="020B0604020202020204" pitchFamily="34" charset="0"/>
                  <a:ea typeface="LMMono8-Regular-Identity-H"/>
                </a:rPr>
                <a:t>std;</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void </a:t>
              </a:r>
              <a:r>
                <a:rPr lang="zh-CN" altLang="zh-CN" dirty="0">
                  <a:solidFill>
                    <a:srgbClr val="000000"/>
                  </a:solidFill>
                  <a:latin typeface="Arial" panose="020B0604020202020204" pitchFamily="34" charset="0"/>
                  <a:ea typeface="LMMono8-Regular-Identity-H"/>
                </a:rPr>
                <a:t>hanoi(</a:t>
              </a:r>
              <a:r>
                <a:rPr lang="zh-CN" altLang="zh-CN" dirty="0">
                  <a:solidFill>
                    <a:srgbClr val="0000FF"/>
                  </a:solidFill>
                  <a:latin typeface="Arial" panose="020B0604020202020204" pitchFamily="34" charset="0"/>
                  <a:ea typeface="LMMono8-Regular-Identity-H"/>
                </a:rPr>
                <a:t>int </a:t>
              </a:r>
              <a:r>
                <a:rPr lang="zh-CN" altLang="zh-CN" dirty="0">
                  <a:solidFill>
                    <a:srgbClr val="000000"/>
                  </a:solidFill>
                  <a:latin typeface="Arial" panose="020B0604020202020204" pitchFamily="34" charset="0"/>
                  <a:ea typeface="LMMono8-Regular-Identity-H"/>
                </a:rPr>
                <a:t>n, </a:t>
              </a:r>
              <a:r>
                <a:rPr lang="zh-CN" altLang="zh-CN" dirty="0">
                  <a:solidFill>
                    <a:srgbClr val="0000FF"/>
                  </a:solidFill>
                  <a:latin typeface="Arial" panose="020B0604020202020204" pitchFamily="34" charset="0"/>
                  <a:ea typeface="LMMono8-Regular-Identity-H"/>
                </a:rPr>
                <a:t>char </a:t>
              </a:r>
              <a:r>
                <a:rPr lang="zh-CN" altLang="zh-CN" dirty="0">
                  <a:solidFill>
                    <a:srgbClr val="000000"/>
                  </a:solidFill>
                  <a:latin typeface="Arial" panose="020B0604020202020204" pitchFamily="34" charset="0"/>
                  <a:ea typeface="LMMono8-Regular-Identity-H"/>
                </a:rPr>
                <a:t>src, </a:t>
              </a:r>
              <a:r>
                <a:rPr lang="zh-CN" altLang="zh-CN" dirty="0">
                  <a:solidFill>
                    <a:srgbClr val="0000FF"/>
                  </a:solidFill>
                  <a:latin typeface="Arial" panose="020B0604020202020204" pitchFamily="34" charset="0"/>
                  <a:ea typeface="LMMono8-Regular-Identity-H"/>
                </a:rPr>
                <a:t>char </a:t>
              </a:r>
              <a:r>
                <a:rPr lang="zh-CN" altLang="zh-CN" dirty="0">
                  <a:solidFill>
                    <a:srgbClr val="000000"/>
                  </a:solidFill>
                  <a:latin typeface="Arial" panose="020B0604020202020204" pitchFamily="34" charset="0"/>
                  <a:ea typeface="LMMono8-Regular-Identity-H"/>
                </a:rPr>
                <a:t>mid, </a:t>
              </a:r>
              <a:r>
                <a:rPr lang="zh-CN" altLang="zh-CN" dirty="0">
                  <a:solidFill>
                    <a:srgbClr val="0000FF"/>
                  </a:solidFill>
                  <a:latin typeface="Arial" panose="020B0604020202020204" pitchFamily="34" charset="0"/>
                  <a:ea typeface="LMMono8-Regular-Identity-H"/>
                </a:rPr>
                <a:t>char</a:t>
              </a:r>
              <a:r>
                <a:rPr lang="en-US" altLang="zh-CN" dirty="0">
                  <a:solidFill>
                    <a:srgbClr val="0000FF"/>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tar) {</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if </a:t>
              </a:r>
              <a:r>
                <a:rPr lang="zh-CN" altLang="zh-CN" dirty="0">
                  <a:solidFill>
                    <a:srgbClr val="000000"/>
                  </a:solidFill>
                  <a:latin typeface="Arial" panose="020B0604020202020204" pitchFamily="34" charset="0"/>
                  <a:ea typeface="LMMono8-Regular-Identity-H"/>
                </a:rPr>
                <a:t>(n == 1)</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cout &lt;&lt; src &lt;&lt; </a:t>
              </a:r>
              <a:r>
                <a:rPr lang="zh-CN" altLang="zh-CN" dirty="0">
                  <a:solidFill>
                    <a:srgbClr val="BF8040"/>
                  </a:solidFill>
                  <a:latin typeface="Arial" panose="020B0604020202020204" pitchFamily="34" charset="0"/>
                  <a:ea typeface="LMMono8-Regular-Identity-H"/>
                </a:rPr>
                <a:t>"-&gt;" </a:t>
              </a:r>
              <a:r>
                <a:rPr lang="zh-CN" altLang="zh-CN" dirty="0">
                  <a:solidFill>
                    <a:srgbClr val="000000"/>
                  </a:solidFill>
                  <a:latin typeface="Arial" panose="020B0604020202020204" pitchFamily="34" charset="0"/>
                  <a:ea typeface="LMMono8-Regular-Identity-H"/>
                </a:rPr>
                <a:t>&lt;&lt; tar &lt;&lt; </a:t>
              </a:r>
              <a:r>
                <a:rPr lang="zh-CN" altLang="zh-CN" dirty="0">
                  <a:solidFill>
                    <a:srgbClr val="BF8040"/>
                  </a:solidFill>
                  <a:latin typeface="Arial" panose="020B0604020202020204" pitchFamily="34" charset="0"/>
                  <a:ea typeface="LMMono8-Regular-Identity-H"/>
                </a:rPr>
                <a:t>'\t</a:t>
              </a:r>
              <a:r>
                <a:rPr lang="zh-CN" altLang="en-US" dirty="0">
                  <a:solidFill>
                    <a:srgbClr val="BF8040"/>
                  </a:solidFill>
                  <a:latin typeface="Arial" panose="020B0604020202020204" pitchFamily="34" charset="0"/>
                  <a:ea typeface="LMMono8-Regular-Identity-H"/>
                </a:rPr>
                <a:t>’</a:t>
              </a: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else </a:t>
              </a: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a:t>
              </a:r>
              <a:r>
                <a:rPr lang="zh-CN" altLang="zh-CN" dirty="0">
                  <a:solidFill>
                    <a:srgbClr val="008000"/>
                  </a:solidFill>
                  <a:latin typeface="Arial" panose="020B0604020202020204" pitchFamily="34" charset="0"/>
                  <a:ea typeface="仿宋" panose="02010609060101010101" pitchFamily="49" charset="-122"/>
                </a:rPr>
                <a:t>将</a:t>
              </a:r>
              <a:r>
                <a:rPr lang="zh-CN" altLang="zh-CN" dirty="0">
                  <a:solidFill>
                    <a:srgbClr val="008000"/>
                  </a:solidFill>
                  <a:latin typeface="Arial" panose="020B0604020202020204" pitchFamily="34" charset="0"/>
                  <a:ea typeface="LMMono8-Regular-Identity-H"/>
                </a:rPr>
                <a:t>n-1</a:t>
              </a:r>
              <a:r>
                <a:rPr lang="zh-CN" altLang="zh-CN" dirty="0">
                  <a:solidFill>
                    <a:srgbClr val="008000"/>
                  </a:solidFill>
                  <a:latin typeface="Arial" panose="020B0604020202020204" pitchFamily="34" charset="0"/>
                  <a:ea typeface="仿宋" panose="02010609060101010101" pitchFamily="49" charset="-122"/>
                </a:rPr>
                <a:t>个盘子移到中间柱上</a:t>
              </a:r>
              <a:endParaRPr lang="en-US" altLang="zh-CN" dirty="0">
                <a:solidFill>
                  <a:srgbClr val="008000"/>
                </a:solidFill>
                <a:latin typeface="Arial" panose="020B0604020202020204" pitchFamily="34" charset="0"/>
                <a:ea typeface="仿宋" panose="02010609060101010101" pitchFamily="49" charset="-122"/>
              </a:endParaRPr>
            </a:p>
            <a:p>
              <a:pPr>
                <a:lnSpc>
                  <a:spcPts val="2000"/>
                </a:lnSpc>
              </a:pPr>
              <a:r>
                <a:rPr lang="en-US" altLang="zh-CN" dirty="0">
                  <a:solidFill>
                    <a:srgbClr val="000000"/>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hanoi(n - 1, src, tar, mid);</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a:t>
              </a:r>
              <a:r>
                <a:rPr lang="zh-CN" altLang="zh-CN" dirty="0">
                  <a:solidFill>
                    <a:srgbClr val="008000"/>
                  </a:solidFill>
                  <a:latin typeface="Arial" panose="020B0604020202020204" pitchFamily="34" charset="0"/>
                  <a:ea typeface="仿宋" panose="02010609060101010101" pitchFamily="49" charset="-122"/>
                </a:rPr>
                <a:t>将最后一个盘子移到目标柱上</a:t>
              </a:r>
              <a:br>
                <a:rPr lang="zh-CN" altLang="zh-CN" dirty="0">
                  <a:solidFill>
                    <a:srgbClr val="008000"/>
                  </a:solidFill>
                  <a:latin typeface="Arial" panose="020B0604020202020204" pitchFamily="34" charset="0"/>
                  <a:ea typeface="仿宋" panose="02010609060101010101" pitchFamily="49" charset="-122"/>
                </a:rPr>
              </a:br>
              <a:r>
                <a:rPr lang="en-US" altLang="zh-CN" dirty="0">
                  <a:solidFill>
                    <a:srgbClr val="008000"/>
                  </a:solidFill>
                  <a:latin typeface="Arial" panose="020B0604020202020204" pitchFamily="34" charset="0"/>
                  <a:ea typeface="仿宋" panose="02010609060101010101" pitchFamily="49" charset="-122"/>
                </a:rPr>
                <a:t>            </a:t>
              </a:r>
              <a:r>
                <a:rPr lang="zh-CN" altLang="zh-CN" dirty="0">
                  <a:solidFill>
                    <a:srgbClr val="000000"/>
                  </a:solidFill>
                  <a:latin typeface="Arial" panose="020B0604020202020204" pitchFamily="34" charset="0"/>
                  <a:ea typeface="LMMono8-Regular-Identity-H"/>
                </a:rPr>
                <a:t>cout&lt;&lt;src&lt;&lt;</a:t>
              </a:r>
              <a:r>
                <a:rPr lang="zh-CN" altLang="zh-CN" dirty="0">
                  <a:solidFill>
                    <a:srgbClr val="BF8040"/>
                  </a:solidFill>
                  <a:latin typeface="Arial" panose="020B0604020202020204" pitchFamily="34" charset="0"/>
                  <a:ea typeface="LMMono8-Regular-Identity-H"/>
                </a:rPr>
                <a:t>"-&gt;"</a:t>
              </a:r>
              <a:r>
                <a:rPr lang="zh-CN" altLang="zh-CN" dirty="0">
                  <a:solidFill>
                    <a:srgbClr val="000000"/>
                  </a:solidFill>
                  <a:latin typeface="Arial" panose="020B0604020202020204" pitchFamily="34" charset="0"/>
                  <a:ea typeface="LMMono8-Regular-Identity-H"/>
                </a:rPr>
                <a:t>&lt;&lt; tar &lt;&lt; </a:t>
              </a:r>
              <a:r>
                <a:rPr lang="zh-CN" altLang="zh-CN" dirty="0">
                  <a:solidFill>
                    <a:srgbClr val="BF8040"/>
                  </a:solidFill>
                  <a:latin typeface="Arial" panose="020B0604020202020204" pitchFamily="34" charset="0"/>
                  <a:ea typeface="LMMono8-Regular-Identity-H"/>
                </a:rPr>
                <a:t>'\t</a:t>
              </a:r>
              <a:r>
                <a:rPr lang="zh-CN" altLang="en-US" dirty="0">
                  <a:solidFill>
                    <a:srgbClr val="BF8040"/>
                  </a:solidFill>
                  <a:latin typeface="Arial" panose="020B0604020202020204" pitchFamily="34" charset="0"/>
                  <a:ea typeface="LMMono8-Regular-Identity-H"/>
                </a:rPr>
                <a:t>’</a:t>
              </a: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a:t>
              </a:r>
              <a:r>
                <a:rPr lang="zh-CN" altLang="zh-CN" dirty="0">
                  <a:solidFill>
                    <a:srgbClr val="008000"/>
                  </a:solidFill>
                  <a:latin typeface="Arial" panose="020B0604020202020204" pitchFamily="34" charset="0"/>
                  <a:ea typeface="仿宋" panose="02010609060101010101" pitchFamily="49" charset="-122"/>
                </a:rPr>
                <a:t>将</a:t>
              </a:r>
              <a:r>
                <a:rPr lang="zh-CN" altLang="zh-CN" dirty="0">
                  <a:solidFill>
                    <a:srgbClr val="008000"/>
                  </a:solidFill>
                  <a:latin typeface="Arial" panose="020B0604020202020204" pitchFamily="34" charset="0"/>
                  <a:ea typeface="LMMono8-Regular-Identity-H"/>
                </a:rPr>
                <a:t>n-1</a:t>
              </a:r>
              <a:r>
                <a:rPr lang="zh-CN" altLang="zh-CN" dirty="0">
                  <a:solidFill>
                    <a:srgbClr val="008000"/>
                  </a:solidFill>
                  <a:latin typeface="Arial" panose="020B0604020202020204" pitchFamily="34" charset="0"/>
                  <a:ea typeface="仿宋" panose="02010609060101010101" pitchFamily="49" charset="-122"/>
                </a:rPr>
                <a:t>个盘子从中间柱移到目标柱上</a:t>
              </a:r>
              <a:endParaRPr lang="en-US" altLang="zh-CN" dirty="0">
                <a:solidFill>
                  <a:srgbClr val="008000"/>
                </a:solidFill>
                <a:latin typeface="Arial" panose="020B0604020202020204" pitchFamily="34" charset="0"/>
                <a:ea typeface="仿宋" panose="02010609060101010101" pitchFamily="49" charset="-122"/>
              </a:endParaRPr>
            </a:p>
            <a:p>
              <a:pPr>
                <a:lnSpc>
                  <a:spcPts val="2000"/>
                </a:lnSpc>
              </a:pPr>
              <a:r>
                <a:rPr lang="en-US" altLang="zh-CN" dirty="0">
                  <a:solidFill>
                    <a:srgbClr val="000000"/>
                  </a:solidFill>
                  <a:latin typeface="LMMono8-Regular-Identity-H"/>
                </a:rPr>
                <a:t>               </a:t>
              </a:r>
              <a:r>
                <a:rPr lang="en-US" altLang="zh-CN" dirty="0" err="1">
                  <a:solidFill>
                    <a:srgbClr val="000000"/>
                  </a:solidFill>
                  <a:latin typeface="LMMono8-Regular-Identity-H"/>
                </a:rPr>
                <a:t>hanoi</a:t>
              </a:r>
              <a:r>
                <a:rPr lang="en-US" altLang="zh-CN" dirty="0">
                  <a:solidFill>
                    <a:srgbClr val="000000"/>
                  </a:solidFill>
                  <a:latin typeface="LMMono8-Regular-Identity-H"/>
                </a:rPr>
                <a:t>(n - 1, mid, </a:t>
              </a:r>
              <a:r>
                <a:rPr lang="en-US" altLang="zh-CN" dirty="0" err="1">
                  <a:solidFill>
                    <a:srgbClr val="000000"/>
                  </a:solidFill>
                  <a:latin typeface="LMMono8-Regular-Identity-H"/>
                </a:rPr>
                <a:t>src</a:t>
              </a:r>
              <a:r>
                <a:rPr lang="en-US" altLang="zh-CN" dirty="0">
                  <a:solidFill>
                    <a:srgbClr val="000000"/>
                  </a:solidFill>
                  <a:latin typeface="LMMono8-Regular-Identity-H"/>
                </a:rPr>
                <a:t>, tar);</a:t>
              </a:r>
              <a:endParaRPr lang="en-US" altLang="zh-CN" dirty="0">
                <a:solidFill>
                  <a:srgbClr val="000000"/>
                </a:solidFill>
                <a:latin typeface="LMMono8-Regular-Identity-H"/>
              </a:endParaRPr>
            </a:p>
            <a:p>
              <a:pPr>
                <a:lnSpc>
                  <a:spcPts val="2000"/>
                </a:lnSpc>
              </a:pPr>
              <a:r>
                <a:rPr lang="en-US" altLang="zh-CN" dirty="0">
                  <a:solidFill>
                    <a:srgbClr val="000000"/>
                  </a:solidFill>
                  <a:latin typeface="LMMono8-Regular-Identity-H"/>
                </a:rPr>
                <a:t>        }</a:t>
              </a:r>
              <a:endParaRPr lang="en-US" altLang="zh-CN" dirty="0">
                <a:solidFill>
                  <a:srgbClr val="000000"/>
                </a:solidFill>
                <a:latin typeface="LMMono8-Regular-Identity-H"/>
              </a:endParaRPr>
            </a:p>
            <a:p>
              <a:pPr>
                <a:lnSpc>
                  <a:spcPts val="2000"/>
                </a:lnSpc>
              </a:pPr>
              <a:r>
                <a:rPr lang="en-US" altLang="zh-CN" dirty="0">
                  <a:solidFill>
                    <a:srgbClr val="000000"/>
                  </a:solidFill>
                  <a:latin typeface="LMMono8-Regular-Identity-H"/>
                </a:rPr>
                <a:t>}</a:t>
              </a:r>
              <a:endParaRPr lang="en-US" altLang="zh-CN" dirty="0"/>
            </a:p>
            <a:p>
              <a:pPr>
                <a:lnSpc>
                  <a:spcPts val="2000"/>
                </a:lnSpc>
              </a:pPr>
              <a:r>
                <a:rPr lang="en-US" altLang="zh-CN" dirty="0">
                  <a:solidFill>
                    <a:srgbClr val="0000FF"/>
                  </a:solidFill>
                  <a:latin typeface="LMMono8-Regular-Identity-H"/>
                </a:rPr>
                <a:t>int </a:t>
              </a:r>
              <a:r>
                <a:rPr lang="en-US" altLang="zh-CN" dirty="0">
                  <a:solidFill>
                    <a:srgbClr val="000000"/>
                  </a:solidFill>
                  <a:latin typeface="LMMono8-Regular-Identity-H"/>
                </a:rPr>
                <a:t>main() {</a:t>
              </a:r>
              <a:endParaRPr lang="en-US" altLang="zh-CN" dirty="0"/>
            </a:p>
            <a:p>
              <a:pPr>
                <a:lnSpc>
                  <a:spcPts val="2000"/>
                </a:lnSpc>
              </a:pPr>
              <a:r>
                <a:rPr lang="en-US" altLang="zh-CN" dirty="0">
                  <a:solidFill>
                    <a:srgbClr val="0000FF"/>
                  </a:solidFill>
                  <a:latin typeface="LMMono8-Regular-Identity-H"/>
                </a:rPr>
                <a:t>      int </a:t>
              </a:r>
              <a:r>
                <a:rPr lang="en-US" altLang="zh-CN" dirty="0">
                  <a:solidFill>
                    <a:srgbClr val="000000"/>
                  </a:solidFill>
                  <a:latin typeface="LMMono8-Regular-Identity-H"/>
                </a:rPr>
                <a:t>n;</a:t>
              </a:r>
              <a:endParaRPr lang="en-US" altLang="zh-CN" dirty="0"/>
            </a:p>
            <a:p>
              <a:pPr>
                <a:lnSpc>
                  <a:spcPts val="2000"/>
                </a:lnSpc>
              </a:pPr>
              <a:r>
                <a:rPr lang="en-US" altLang="zh-CN" dirty="0">
                  <a:solidFill>
                    <a:srgbClr val="000000"/>
                  </a:solidFill>
                  <a:latin typeface="LMMono8-Regular-Identity-H"/>
                </a:rPr>
                <a:t>      </a:t>
              </a:r>
              <a:r>
                <a:rPr lang="en-US" altLang="zh-CN" dirty="0" err="1">
                  <a:solidFill>
                    <a:srgbClr val="000000"/>
                  </a:solidFill>
                  <a:latin typeface="LMMono8-Regular-Identity-H"/>
                </a:rPr>
                <a:t>cin</a:t>
              </a:r>
              <a:r>
                <a:rPr lang="en-US" altLang="zh-CN" dirty="0">
                  <a:solidFill>
                    <a:srgbClr val="000000"/>
                  </a:solidFill>
                  <a:latin typeface="LMMono8-Regular-Identity-H"/>
                </a:rPr>
                <a:t> &gt;&gt; n;</a:t>
              </a:r>
              <a:endParaRPr lang="en-US" altLang="zh-CN" dirty="0"/>
            </a:p>
            <a:p>
              <a:pPr>
                <a:lnSpc>
                  <a:spcPts val="2000"/>
                </a:lnSpc>
              </a:pPr>
              <a:r>
                <a:rPr lang="pt-BR" altLang="zh-CN" dirty="0">
                  <a:solidFill>
                    <a:srgbClr val="000000"/>
                  </a:solidFill>
                  <a:latin typeface="LMMono8-Regular-Identity-H"/>
                </a:rPr>
                <a:t>      hanoi(n, </a:t>
              </a:r>
              <a:r>
                <a:rPr lang="pt-BR" altLang="zh-CN" dirty="0">
                  <a:solidFill>
                    <a:srgbClr val="BF8040"/>
                  </a:solidFill>
                  <a:latin typeface="LMMono8-Regular-Identity-H"/>
                </a:rPr>
                <a:t>'A'</a:t>
              </a:r>
              <a:r>
                <a:rPr lang="pt-BR" altLang="zh-CN" dirty="0">
                  <a:solidFill>
                    <a:srgbClr val="000000"/>
                  </a:solidFill>
                  <a:latin typeface="LMMono8-Regular-Identity-H"/>
                </a:rPr>
                <a:t>, </a:t>
              </a:r>
              <a:r>
                <a:rPr lang="pt-BR" altLang="zh-CN" dirty="0">
                  <a:solidFill>
                    <a:srgbClr val="BF8040"/>
                  </a:solidFill>
                  <a:latin typeface="LMMono8-Regular-Identity-H"/>
                </a:rPr>
                <a:t>'B'</a:t>
              </a:r>
              <a:r>
                <a:rPr lang="pt-BR" altLang="zh-CN" dirty="0">
                  <a:solidFill>
                    <a:srgbClr val="000000"/>
                  </a:solidFill>
                  <a:latin typeface="LMMono8-Regular-Identity-H"/>
                </a:rPr>
                <a:t>, </a:t>
              </a:r>
              <a:r>
                <a:rPr lang="pt-BR" altLang="zh-CN" dirty="0">
                  <a:solidFill>
                    <a:srgbClr val="BF8040"/>
                  </a:solidFill>
                  <a:latin typeface="LMMono8-Regular-Identity-H"/>
                </a:rPr>
                <a:t>'C’</a:t>
              </a:r>
              <a:r>
                <a:rPr lang="pt-BR" altLang="zh-CN" dirty="0">
                  <a:solidFill>
                    <a:srgbClr val="000000"/>
                  </a:solidFill>
                  <a:latin typeface="LMMono8-Regular-Identity-H"/>
                </a:rPr>
                <a:t>);</a:t>
              </a:r>
              <a:endParaRPr lang="pt-BR" altLang="zh-CN" dirty="0"/>
            </a:p>
            <a:p>
              <a:pPr>
                <a:lnSpc>
                  <a:spcPts val="2000"/>
                </a:lnSpc>
              </a:pPr>
              <a:r>
                <a:rPr lang="en-US" altLang="zh-CN" dirty="0">
                  <a:solidFill>
                    <a:srgbClr val="0000FF"/>
                  </a:solidFill>
                  <a:latin typeface="LMMono8-Regular-Identity-H"/>
                </a:rPr>
                <a:t>      return </a:t>
              </a:r>
              <a:r>
                <a:rPr lang="en-US" altLang="zh-CN" dirty="0">
                  <a:solidFill>
                    <a:srgbClr val="000000"/>
                  </a:solidFill>
                  <a:latin typeface="LMMono8-Regular-Identity-H"/>
                </a:rPr>
                <a:t>0;</a:t>
              </a:r>
              <a:endParaRPr lang="en-US" altLang="zh-CN" dirty="0"/>
            </a:p>
            <a:p>
              <a:pPr>
                <a:lnSpc>
                  <a:spcPts val="2000"/>
                </a:lnSpc>
              </a:pPr>
              <a:r>
                <a:rPr lang="en-US" altLang="zh-CN" dirty="0">
                  <a:solidFill>
                    <a:schemeClr val="tx1"/>
                  </a:solidFill>
                  <a:latin typeface="LMMono9-Regular-Identity-H"/>
                </a:rPr>
                <a:t>}</a:t>
              </a:r>
              <a:endParaRPr lang="en-US" altLang="zh-CN" dirty="0">
                <a:solidFill>
                  <a:schemeClr val="tx1"/>
                </a:solidFill>
                <a:latin typeface="LMMono9-Regular-Identity-H"/>
              </a:endParaRPr>
            </a:p>
          </p:txBody>
        </p:sp>
      </p:grpSp>
      <p:sp>
        <p:nvSpPr>
          <p:cNvPr id="7" name="Rectangle 2"/>
          <p:cNvSpPr>
            <a:spLocks noChangeArrowheads="1"/>
          </p:cNvSpPr>
          <p:nvPr/>
        </p:nvSpPr>
        <p:spPr bwMode="auto">
          <a:xfrm>
            <a:off x="3578225" y="2672318"/>
            <a:ext cx="1847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600" b="0" i="0" u="none" strike="noStrike" cap="none" normalizeH="0" baseline="0" dirty="0">
                <a:ln>
                  <a:noFill/>
                </a:ln>
                <a:solidFill>
                  <a:schemeClr val="tx1"/>
                </a:solidFill>
                <a:effectLst/>
                <a:latin typeface="Arial" panose="020B0604020202020204" pitchFamily="34" charset="0"/>
              </a:rPr>
            </a:b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95551" y="2663220"/>
            <a:ext cx="3780000" cy="1388210"/>
          </a:xfrm>
          <a:prstGeom prst="rect">
            <a:avLst/>
          </a:prstGeom>
        </p:spPr>
      </p:pic>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551" y="2661634"/>
            <a:ext cx="3780000" cy="1388210"/>
          </a:xfrm>
          <a:prstGeom prst="rect">
            <a:avLst/>
          </a:prstGeom>
        </p:spPr>
      </p:pic>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551" y="2660048"/>
            <a:ext cx="3780000" cy="1388210"/>
          </a:xfrm>
          <a:prstGeom prst="rect">
            <a:avLst/>
          </a:prstGeom>
        </p:spPr>
      </p:pic>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5551" y="2658462"/>
            <a:ext cx="3780000" cy="1388210"/>
          </a:xfrm>
          <a:prstGeom prst="rect">
            <a:avLst/>
          </a:prstGeom>
        </p:spPr>
      </p:pic>
      <p:pic>
        <p:nvPicPr>
          <p:cNvPr id="38" name="图片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5551" y="2656876"/>
            <a:ext cx="3780000" cy="1388210"/>
          </a:xfrm>
          <a:prstGeom prst="rect">
            <a:avLst/>
          </a:prstGeom>
        </p:spPr>
      </p:pic>
      <p:pic>
        <p:nvPicPr>
          <p:cNvPr id="40" name="图片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5551" y="2655290"/>
            <a:ext cx="3780000" cy="1388210"/>
          </a:xfrm>
          <a:prstGeom prst="rect">
            <a:avLst/>
          </a:prstGeom>
        </p:spPr>
      </p:pic>
      <p:pic>
        <p:nvPicPr>
          <p:cNvPr id="42" name="图片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5551" y="2650515"/>
            <a:ext cx="3780000" cy="1388210"/>
          </a:xfrm>
          <a:prstGeom prst="rect">
            <a:avLst/>
          </a:prstGeom>
        </p:spPr>
      </p:pic>
      <p:pic>
        <p:nvPicPr>
          <p:cNvPr id="44" name="图片 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95551" y="2672318"/>
            <a:ext cx="3780000" cy="13882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50"/>
                                        <p:tgtEl>
                                          <p:spTgt spid="28"/>
                                        </p:tgtEl>
                                      </p:cBhvr>
                                    </p:animEffect>
                                    <p:set>
                                      <p:cBhvr>
                                        <p:cTn id="7" dur="1" fill="hold">
                                          <p:stCondLst>
                                            <p:cond delay="249"/>
                                          </p:stCondLst>
                                        </p:cTn>
                                        <p:tgtEl>
                                          <p:spTgt spid="2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750"/>
                                        <p:tgtEl>
                                          <p:spTgt spid="32"/>
                                        </p:tgtEl>
                                      </p:cBhvr>
                                    </p:animEffect>
                                  </p:childTnLst>
                                </p:cTn>
                              </p:par>
                            </p:childTnLst>
                          </p:cTn>
                        </p:par>
                        <p:par>
                          <p:cTn id="12" fill="hold">
                            <p:stCondLst>
                              <p:cond delay="1500"/>
                            </p:stCondLst>
                            <p:childTnLst>
                              <p:par>
                                <p:cTn id="13" presetID="10" presetClass="exit" presetSubtype="0" fill="hold" nodeType="afterEffect">
                                  <p:stCondLst>
                                    <p:cond delay="0"/>
                                  </p:stCondLst>
                                  <p:childTnLst>
                                    <p:animEffect transition="out" filter="fade">
                                      <p:cBhvr>
                                        <p:cTn id="14" dur="250"/>
                                        <p:tgtEl>
                                          <p:spTgt spid="32"/>
                                        </p:tgtEl>
                                      </p:cBhvr>
                                    </p:animEffect>
                                    <p:set>
                                      <p:cBhvr>
                                        <p:cTn id="15" dur="1" fill="hold">
                                          <p:stCondLst>
                                            <p:cond delay="249"/>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750"/>
                                        <p:tgtEl>
                                          <p:spTgt spid="34"/>
                                        </p:tgtEl>
                                      </p:cBhvr>
                                    </p:animEffect>
                                  </p:childTnLst>
                                </p:cTn>
                              </p:par>
                            </p:childTnLst>
                          </p:cTn>
                        </p:par>
                        <p:par>
                          <p:cTn id="20" fill="hold">
                            <p:stCondLst>
                              <p:cond delay="3000"/>
                            </p:stCondLst>
                            <p:childTnLst>
                              <p:par>
                                <p:cTn id="21" presetID="10" presetClass="exit" presetSubtype="0" fill="hold" nodeType="afterEffect">
                                  <p:stCondLst>
                                    <p:cond delay="0"/>
                                  </p:stCondLst>
                                  <p:childTnLst>
                                    <p:animEffect transition="out" filter="fade">
                                      <p:cBhvr>
                                        <p:cTn id="22" dur="250"/>
                                        <p:tgtEl>
                                          <p:spTgt spid="34"/>
                                        </p:tgtEl>
                                      </p:cBhvr>
                                    </p:animEffect>
                                    <p:set>
                                      <p:cBhvr>
                                        <p:cTn id="23" dur="1" fill="hold">
                                          <p:stCondLst>
                                            <p:cond delay="249"/>
                                          </p:stCondLst>
                                        </p:cTn>
                                        <p:tgtEl>
                                          <p:spTgt spid="34"/>
                                        </p:tgtEl>
                                        <p:attrNameLst>
                                          <p:attrName>style.visibility</p:attrName>
                                        </p:attrNameLst>
                                      </p:cBhvr>
                                      <p:to>
                                        <p:strVal val="hidden"/>
                                      </p:to>
                                    </p:set>
                                  </p:childTnLst>
                                </p:cTn>
                              </p:par>
                            </p:childTnLst>
                          </p:cTn>
                        </p:par>
                        <p:par>
                          <p:cTn id="24" fill="hold">
                            <p:stCondLst>
                              <p:cond delay="3500"/>
                            </p:stCondLst>
                            <p:childTnLst>
                              <p:par>
                                <p:cTn id="25" presetID="10" presetClass="entr" presetSubtype="0"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750"/>
                                        <p:tgtEl>
                                          <p:spTgt spid="36"/>
                                        </p:tgtEl>
                                      </p:cBhvr>
                                    </p:animEffect>
                                  </p:childTnLst>
                                </p:cTn>
                              </p:par>
                            </p:childTnLst>
                          </p:cTn>
                        </p:par>
                        <p:par>
                          <p:cTn id="28" fill="hold">
                            <p:stCondLst>
                              <p:cond delay="4500"/>
                            </p:stCondLst>
                            <p:childTnLst>
                              <p:par>
                                <p:cTn id="29" presetID="10" presetClass="exit" presetSubtype="0" fill="hold" nodeType="afterEffect">
                                  <p:stCondLst>
                                    <p:cond delay="0"/>
                                  </p:stCondLst>
                                  <p:childTnLst>
                                    <p:animEffect transition="out" filter="fade">
                                      <p:cBhvr>
                                        <p:cTn id="30" dur="250"/>
                                        <p:tgtEl>
                                          <p:spTgt spid="36"/>
                                        </p:tgtEl>
                                      </p:cBhvr>
                                    </p:animEffect>
                                    <p:set>
                                      <p:cBhvr>
                                        <p:cTn id="31" dur="1" fill="hold">
                                          <p:stCondLst>
                                            <p:cond delay="249"/>
                                          </p:stCondLst>
                                        </p:cTn>
                                        <p:tgtEl>
                                          <p:spTgt spid="36"/>
                                        </p:tgtEl>
                                        <p:attrNameLst>
                                          <p:attrName>style.visibility</p:attrName>
                                        </p:attrNameLst>
                                      </p:cBhvr>
                                      <p:to>
                                        <p:strVal val="hidden"/>
                                      </p:to>
                                    </p:set>
                                  </p:childTnLst>
                                </p:cTn>
                              </p:par>
                            </p:childTnLst>
                          </p:cTn>
                        </p:par>
                        <p:par>
                          <p:cTn id="32" fill="hold">
                            <p:stCondLst>
                              <p:cond delay="5000"/>
                            </p:stCondLst>
                            <p:childTnLst>
                              <p:par>
                                <p:cTn id="33" presetID="10" presetClass="entr" presetSubtype="0"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750"/>
                                        <p:tgtEl>
                                          <p:spTgt spid="38"/>
                                        </p:tgtEl>
                                      </p:cBhvr>
                                    </p:animEffect>
                                  </p:childTnLst>
                                </p:cTn>
                              </p:par>
                            </p:childTnLst>
                          </p:cTn>
                        </p:par>
                        <p:par>
                          <p:cTn id="36" fill="hold">
                            <p:stCondLst>
                              <p:cond delay="6000"/>
                            </p:stCondLst>
                            <p:childTnLst>
                              <p:par>
                                <p:cTn id="37" presetID="10" presetClass="exit" presetSubtype="0" fill="hold" nodeType="afterEffect">
                                  <p:stCondLst>
                                    <p:cond delay="0"/>
                                  </p:stCondLst>
                                  <p:childTnLst>
                                    <p:animEffect transition="out" filter="fade">
                                      <p:cBhvr>
                                        <p:cTn id="38" dur="250"/>
                                        <p:tgtEl>
                                          <p:spTgt spid="38"/>
                                        </p:tgtEl>
                                      </p:cBhvr>
                                    </p:animEffect>
                                    <p:set>
                                      <p:cBhvr>
                                        <p:cTn id="39" dur="1" fill="hold">
                                          <p:stCondLst>
                                            <p:cond delay="249"/>
                                          </p:stCondLst>
                                        </p:cTn>
                                        <p:tgtEl>
                                          <p:spTgt spid="38"/>
                                        </p:tgtEl>
                                        <p:attrNameLst>
                                          <p:attrName>style.visibility</p:attrName>
                                        </p:attrNameLst>
                                      </p:cBhvr>
                                      <p:to>
                                        <p:strVal val="hidden"/>
                                      </p:to>
                                    </p:set>
                                  </p:childTnLst>
                                </p:cTn>
                              </p:par>
                            </p:childTnLst>
                          </p:cTn>
                        </p:par>
                        <p:par>
                          <p:cTn id="40" fill="hold">
                            <p:stCondLst>
                              <p:cond delay="6500"/>
                            </p:stCondLst>
                            <p:childTnLst>
                              <p:par>
                                <p:cTn id="41" presetID="10" presetClass="entr" presetSubtype="0" fill="hold"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50"/>
                                        <p:tgtEl>
                                          <p:spTgt spid="40"/>
                                        </p:tgtEl>
                                      </p:cBhvr>
                                    </p:animEffect>
                                  </p:childTnLst>
                                </p:cTn>
                              </p:par>
                            </p:childTnLst>
                          </p:cTn>
                        </p:par>
                        <p:par>
                          <p:cTn id="44" fill="hold">
                            <p:stCondLst>
                              <p:cond delay="7500"/>
                            </p:stCondLst>
                            <p:childTnLst>
                              <p:par>
                                <p:cTn id="45" presetID="10" presetClass="exit" presetSubtype="0" fill="hold" nodeType="afterEffect">
                                  <p:stCondLst>
                                    <p:cond delay="0"/>
                                  </p:stCondLst>
                                  <p:childTnLst>
                                    <p:animEffect transition="out" filter="fade">
                                      <p:cBhvr>
                                        <p:cTn id="46" dur="250"/>
                                        <p:tgtEl>
                                          <p:spTgt spid="40"/>
                                        </p:tgtEl>
                                      </p:cBhvr>
                                    </p:animEffect>
                                    <p:set>
                                      <p:cBhvr>
                                        <p:cTn id="47" dur="1" fill="hold">
                                          <p:stCondLst>
                                            <p:cond delay="249"/>
                                          </p:stCondLst>
                                        </p:cTn>
                                        <p:tgtEl>
                                          <p:spTgt spid="40"/>
                                        </p:tgtEl>
                                        <p:attrNameLst>
                                          <p:attrName>style.visibility</p:attrName>
                                        </p:attrNameLst>
                                      </p:cBhvr>
                                      <p:to>
                                        <p:strVal val="hidden"/>
                                      </p:to>
                                    </p:set>
                                  </p:childTnLst>
                                </p:cTn>
                              </p:par>
                            </p:childTnLst>
                          </p:cTn>
                        </p:par>
                        <p:par>
                          <p:cTn id="48" fill="hold">
                            <p:stCondLst>
                              <p:cond delay="8000"/>
                            </p:stCondLst>
                            <p:childTnLst>
                              <p:par>
                                <p:cTn id="49" presetID="10" presetClass="entr" presetSubtype="0" fill="hold"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750"/>
                                        <p:tgtEl>
                                          <p:spTgt spid="42"/>
                                        </p:tgtEl>
                                      </p:cBhvr>
                                    </p:animEffect>
                                  </p:childTnLst>
                                </p:cTn>
                              </p:par>
                            </p:childTnLst>
                          </p:cTn>
                        </p:par>
                        <p:par>
                          <p:cTn id="52" fill="hold">
                            <p:stCondLst>
                              <p:cond delay="9000"/>
                            </p:stCondLst>
                            <p:childTnLst>
                              <p:par>
                                <p:cTn id="53" presetID="10" presetClass="exit" presetSubtype="0" fill="hold" nodeType="afterEffect">
                                  <p:stCondLst>
                                    <p:cond delay="0"/>
                                  </p:stCondLst>
                                  <p:childTnLst>
                                    <p:animEffect transition="out" filter="fade">
                                      <p:cBhvr>
                                        <p:cTn id="54" dur="250"/>
                                        <p:tgtEl>
                                          <p:spTgt spid="42"/>
                                        </p:tgtEl>
                                      </p:cBhvr>
                                    </p:animEffect>
                                    <p:set>
                                      <p:cBhvr>
                                        <p:cTn id="55" dur="1" fill="hold">
                                          <p:stCondLst>
                                            <p:cond delay="249"/>
                                          </p:stCondLst>
                                        </p:cTn>
                                        <p:tgtEl>
                                          <p:spTgt spid="42"/>
                                        </p:tgtEl>
                                        <p:attrNameLst>
                                          <p:attrName>style.visibility</p:attrName>
                                        </p:attrNameLst>
                                      </p:cBhvr>
                                      <p:to>
                                        <p:strVal val="hidden"/>
                                      </p:to>
                                    </p:set>
                                  </p:childTnLst>
                                </p:cTn>
                              </p:par>
                            </p:childTnLst>
                          </p:cTn>
                        </p:par>
                        <p:par>
                          <p:cTn id="56" fill="hold">
                            <p:stCondLst>
                              <p:cond delay="9500"/>
                            </p:stCondLst>
                            <p:childTnLst>
                              <p:par>
                                <p:cTn id="57" presetID="10" presetClass="entr" presetSubtype="0" fill="hold" nodeType="after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5.7.2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递归和循环</a:t>
            </a:r>
            <a:endParaRPr lang="zh-CN" altLang="en-US" sz="3200" dirty="0">
              <a:solidFill>
                <a:schemeClr val="bg1"/>
              </a:solidFill>
            </a:endParaRPr>
          </a:p>
        </p:txBody>
      </p:sp>
      <p:grpSp>
        <p:nvGrpSpPr>
          <p:cNvPr id="7" name="组合 6"/>
          <p:cNvGrpSpPr/>
          <p:nvPr/>
        </p:nvGrpSpPr>
        <p:grpSpPr>
          <a:xfrm>
            <a:off x="219974" y="2590141"/>
            <a:ext cx="8704051" cy="1943497"/>
            <a:chOff x="219974" y="2044323"/>
            <a:chExt cx="7811918" cy="1943497"/>
          </a:xfrm>
        </p:grpSpPr>
        <p:sp>
          <p:nvSpPr>
            <p:cNvPr id="8" name="矩形: 圆顶角 7"/>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递归和循环</a:t>
              </a:r>
              <a:endParaRPr lang="zh-CN" altLang="en-US" sz="2400" dirty="0"/>
            </a:p>
          </p:txBody>
        </p:sp>
        <p:sp>
          <p:nvSpPr>
            <p:cNvPr id="9" name="矩形: 圆角 17"/>
            <p:cNvSpPr/>
            <p:nvPr/>
          </p:nvSpPr>
          <p:spPr>
            <a:xfrm>
              <a:off x="219974" y="2559609"/>
              <a:ext cx="7811918"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递归程序的递推和回归过程可以用循环结构来实现；</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和循环结构相比，递归函数实现简单并且思路清晰，但缺点是需要消耗内</a:t>
              </a:r>
              <a:br>
                <a:rPr lang="zh-CN" altLang="en-US" sz="2000" dirty="0">
                  <a:solidFill>
                    <a:srgbClr val="000000"/>
                  </a:solidFill>
                  <a:latin typeface="MicrosoftYaHei"/>
                </a:rPr>
              </a:br>
              <a:r>
                <a:rPr lang="zh-CN" altLang="en-US" sz="2000" dirty="0">
                  <a:solidFill>
                    <a:srgbClr val="000000"/>
                  </a:solidFill>
                  <a:latin typeface="MicrosoftYaHei"/>
                </a:rPr>
                <a:t>存和其它的函数调用开销</a:t>
              </a:r>
              <a:r>
                <a:rPr lang="zh-CN" altLang="en-US" sz="2000" dirty="0"/>
                <a:t>  </a:t>
              </a:r>
              <a:endParaRPr lang="zh-CN" altLang="en-US" sz="2000" dirty="0">
                <a:solidFill>
                  <a:srgbClr val="008000"/>
                </a:solidFill>
                <a:latin typeface="LMMono9-Regular-Identity-H"/>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5.7.2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递归和循环</a:t>
            </a:r>
            <a:endParaRPr lang="zh-CN" altLang="en-US" sz="3200" dirty="0">
              <a:solidFill>
                <a:schemeClr val="bg1"/>
              </a:solidFill>
            </a:endParaRPr>
          </a:p>
        </p:txBody>
      </p:sp>
      <p:grpSp>
        <p:nvGrpSpPr>
          <p:cNvPr id="10" name="组合 9"/>
          <p:cNvGrpSpPr/>
          <p:nvPr/>
        </p:nvGrpSpPr>
        <p:grpSpPr>
          <a:xfrm>
            <a:off x="219974" y="3538675"/>
            <a:ext cx="8704052" cy="1991464"/>
            <a:chOff x="219973" y="2044323"/>
            <a:chExt cx="8704053" cy="1991464"/>
          </a:xfrm>
        </p:grpSpPr>
        <p:sp>
          <p:nvSpPr>
            <p:cNvPr id="11" name="矩形: 圆顶角 10"/>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分析</a:t>
              </a:r>
              <a:endParaRPr lang="zh-CN" altLang="en-US" sz="2400" dirty="0"/>
            </a:p>
          </p:txBody>
        </p:sp>
        <p:sp>
          <p:nvSpPr>
            <p:cNvPr id="12" name="矩形: 圆角 17"/>
            <p:cNvSpPr/>
            <p:nvPr/>
          </p:nvSpPr>
          <p:spPr>
            <a:xfrm>
              <a:off x="219973" y="2612833"/>
              <a:ext cx="8704051" cy="14229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对于八皇后问题，每一次递推在新一行安排一个皇后。有两种情形需要回归：</a:t>
              </a:r>
              <a:endParaRPr lang="en-US" altLang="zh-CN" sz="2000" dirty="0">
                <a:solidFill>
                  <a:srgbClr val="000000"/>
                </a:solidFill>
                <a:latin typeface="MicrosoftYaHei"/>
              </a:endParaRPr>
            </a:p>
            <a:p>
              <a:pPr marL="342900" indent="-342900">
                <a:lnSpc>
                  <a:spcPct val="150000"/>
                </a:lnSpc>
                <a:buClr>
                  <a:srgbClr val="151DC1"/>
                </a:buClr>
                <a:buSzPct val="80000"/>
                <a:buFont typeface="Wingdings" panose="05000000000000000000" pitchFamily="2" charset="2"/>
                <a:buChar char="l"/>
              </a:pPr>
              <a:r>
                <a:rPr lang="zh-CN" altLang="en-US" sz="2000" dirty="0">
                  <a:solidFill>
                    <a:srgbClr val="000000"/>
                  </a:solidFill>
                  <a:latin typeface="MicrosoftYaHei"/>
                </a:rPr>
                <a:t>当前行没有可行位置，则程序需要回归，即进行回溯操作；</a:t>
              </a:r>
              <a:endParaRPr lang="en-US" altLang="zh-CN" sz="2000" dirty="0">
                <a:solidFill>
                  <a:srgbClr val="000000"/>
                </a:solidFill>
                <a:latin typeface="MicrosoftYaHei"/>
              </a:endParaRPr>
            </a:p>
            <a:p>
              <a:pPr marL="342900" indent="-342900">
                <a:lnSpc>
                  <a:spcPct val="150000"/>
                </a:lnSpc>
                <a:buClr>
                  <a:srgbClr val="151DC1"/>
                </a:buClr>
                <a:buSzPct val="80000"/>
                <a:buFont typeface="Wingdings" panose="05000000000000000000" pitchFamily="2" charset="2"/>
                <a:buChar char="l"/>
              </a:pPr>
              <a:r>
                <a:rPr lang="zh-CN" altLang="en-US" sz="2000" dirty="0">
                  <a:solidFill>
                    <a:srgbClr val="000000"/>
                  </a:solidFill>
                  <a:latin typeface="MicrosoftYaHei"/>
                </a:rPr>
                <a:t>当所有的皇后都已经成功摆放，需要回归寻找下一个可行的方案。</a:t>
              </a:r>
              <a:r>
                <a:rPr lang="zh-CN" altLang="en-US" sz="2000" dirty="0"/>
                <a:t> </a:t>
              </a:r>
              <a:endParaRPr lang="en-US" altLang="zh-CN" sz="2000" dirty="0">
                <a:solidFill>
                  <a:schemeClr val="tx1"/>
                </a:solidFill>
              </a:endParaRPr>
            </a:p>
          </p:txBody>
        </p:sp>
      </p:grpSp>
      <p:grpSp>
        <p:nvGrpSpPr>
          <p:cNvPr id="13" name="组合 12"/>
          <p:cNvGrpSpPr/>
          <p:nvPr/>
        </p:nvGrpSpPr>
        <p:grpSpPr>
          <a:xfrm>
            <a:off x="219974" y="1996554"/>
            <a:ext cx="8704052" cy="1142455"/>
            <a:chOff x="219974" y="2044323"/>
            <a:chExt cx="8704052" cy="1142455"/>
          </a:xfrm>
        </p:grpSpPr>
        <p:sp>
          <p:nvSpPr>
            <p:cNvPr id="14" name="矩形: 圆顶角 13"/>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5.6</a:t>
              </a:r>
              <a:r>
                <a:rPr lang="zh-CN" altLang="en-US" sz="2400" dirty="0"/>
                <a:t>：</a:t>
              </a:r>
              <a:endParaRPr lang="zh-CN" altLang="en-US" sz="2400" dirty="0"/>
            </a:p>
          </p:txBody>
        </p:sp>
        <p:sp>
          <p:nvSpPr>
            <p:cNvPr id="15" name="矩形: 圆角 17"/>
            <p:cNvSpPr/>
            <p:nvPr/>
          </p:nvSpPr>
          <p:spPr>
            <a:xfrm>
              <a:off x="219974" y="2682778"/>
              <a:ext cx="8704052"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000" dirty="0">
                  <a:solidFill>
                    <a:srgbClr val="000000"/>
                  </a:solidFill>
                  <a:latin typeface="MicrosoftYaHei"/>
                </a:rPr>
                <a:t>利用递归程序设计方法求解八皇后问题，要求找出所有可能方案。</a:t>
              </a:r>
              <a:r>
                <a:rPr lang="zh-CN" altLang="en-US" sz="2000" dirty="0"/>
                <a:t> </a:t>
              </a:r>
              <a:endParaRPr lang="en-US" sz="2000" dirty="0">
                <a:solidFill>
                  <a:srgbClr val="000000"/>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5.7.2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递归和循环</a:t>
            </a:r>
            <a:endParaRPr lang="zh-CN" altLang="en-US" sz="3200" dirty="0">
              <a:solidFill>
                <a:schemeClr val="bg1"/>
              </a:solidFill>
            </a:endParaRPr>
          </a:p>
        </p:txBody>
      </p:sp>
      <p:grpSp>
        <p:nvGrpSpPr>
          <p:cNvPr id="16" name="组合 15"/>
          <p:cNvGrpSpPr/>
          <p:nvPr/>
        </p:nvGrpSpPr>
        <p:grpSpPr>
          <a:xfrm>
            <a:off x="219974" y="939984"/>
            <a:ext cx="8704052" cy="5759385"/>
            <a:chOff x="219974" y="2044323"/>
            <a:chExt cx="8704052" cy="5759385"/>
          </a:xfrm>
        </p:grpSpPr>
        <p:sp>
          <p:nvSpPr>
            <p:cNvPr id="17" name="矩形: 圆顶角 16"/>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代码清单 </a:t>
              </a:r>
              <a:r>
                <a:rPr lang="en-US" altLang="zh-CN" sz="2000" dirty="0"/>
                <a:t>5.6</a:t>
              </a:r>
              <a:r>
                <a:rPr lang="zh-CN" altLang="en-US" sz="2000" dirty="0"/>
                <a:t>，例 </a:t>
              </a:r>
              <a:r>
                <a:rPr lang="en-US" altLang="zh-CN" sz="2000" dirty="0"/>
                <a:t>5.6</a:t>
              </a:r>
              <a:endParaRPr lang="zh-CN" altLang="en-US" sz="2000" dirty="0"/>
            </a:p>
          </p:txBody>
        </p:sp>
        <p:sp>
          <p:nvSpPr>
            <p:cNvPr id="18" name="矩形: 圆角 17"/>
            <p:cNvSpPr/>
            <p:nvPr/>
          </p:nvSpPr>
          <p:spPr>
            <a:xfrm>
              <a:off x="219974" y="2448396"/>
              <a:ext cx="8704052" cy="53553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dirty="0">
                  <a:solidFill>
                    <a:srgbClr val="0000FF"/>
                  </a:solidFill>
                  <a:latin typeface="LMMono8-Regular-Identity-H"/>
                </a:rPr>
                <a:t>bool </a:t>
              </a:r>
              <a:r>
                <a:rPr lang="en-US" altLang="zh-CN" dirty="0" err="1">
                  <a:solidFill>
                    <a:srgbClr val="000000"/>
                  </a:solidFill>
                  <a:latin typeface="LMMono8-Regular-Identity-H"/>
                </a:rPr>
                <a:t>isSafe</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 </a:t>
              </a:r>
              <a:r>
                <a:rPr lang="en-US" altLang="zh-CN" dirty="0">
                  <a:solidFill>
                    <a:srgbClr val="0000FF"/>
                  </a:solidFill>
                  <a:latin typeface="LMMono8-Regular-Identity-H"/>
                </a:rPr>
                <a:t>const </a:t>
              </a:r>
              <a:r>
                <a:rPr lang="en-US" altLang="zh-CN" dirty="0">
                  <a:solidFill>
                    <a:srgbClr val="008080"/>
                  </a:solidFill>
                  <a:latin typeface="LMMono8-Regular-Identity-H"/>
                </a:rPr>
                <a:t>vector</a:t>
              </a:r>
              <a:r>
                <a:rPr lang="en-US" altLang="zh-CN" dirty="0">
                  <a:solidFill>
                    <a:srgbClr val="000000"/>
                  </a:solidFill>
                  <a:latin typeface="LMMono8-Regular-Identity-H"/>
                </a:rPr>
                <a:t>&lt;</a:t>
              </a:r>
              <a:r>
                <a:rPr lang="en-US" altLang="zh-CN" dirty="0">
                  <a:solidFill>
                    <a:srgbClr val="0000FF"/>
                  </a:solidFill>
                  <a:latin typeface="LMMono8-Regular-Identity-H"/>
                </a:rPr>
                <a:t>int</a:t>
              </a:r>
              <a:r>
                <a:rPr lang="en-US" altLang="zh-CN" dirty="0">
                  <a:solidFill>
                    <a:srgbClr val="000000"/>
                  </a:solidFill>
                  <a:latin typeface="LMMono8-Regular-Identity-H"/>
                </a:rPr>
                <a:t>&gt; &amp;que)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a:solidFill>
                    <a:srgbClr val="000000"/>
                  </a:solidFill>
                  <a:latin typeface="LMMono8-Regular-Identity-H"/>
                </a:rPr>
                <a:t>k = 0; k &lt; </a:t>
              </a:r>
              <a:r>
                <a:rPr lang="en-US" altLang="zh-CN" dirty="0" err="1">
                  <a:solidFill>
                    <a:srgbClr val="000000"/>
                  </a:solidFill>
                  <a:latin typeface="LMMono8-Regular-Identity-H"/>
                </a:rPr>
                <a:t>i</a:t>
              </a:r>
              <a:r>
                <a:rPr lang="en-US" altLang="zh-CN" dirty="0">
                  <a:solidFill>
                    <a:srgbClr val="000000"/>
                  </a:solidFill>
                  <a:latin typeface="LMMono8-Regular-Identity-H"/>
                </a:rPr>
                <a:t>; ++k)</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if </a:t>
              </a:r>
              <a:r>
                <a:rPr lang="en-US" altLang="zh-CN" dirty="0">
                  <a:solidFill>
                    <a:srgbClr val="000000"/>
                  </a:solidFill>
                  <a:latin typeface="LMMono8-Regular-Identity-H"/>
                </a:rPr>
                <a:t>(que[k] == que[</a:t>
              </a:r>
              <a:r>
                <a:rPr lang="en-US" altLang="zh-CN" dirty="0" err="1">
                  <a:solidFill>
                    <a:srgbClr val="000000"/>
                  </a:solidFill>
                  <a:latin typeface="LMMono8-Regular-Identity-H"/>
                </a:rPr>
                <a:t>i</a:t>
              </a:r>
              <a:r>
                <a:rPr lang="en-US" altLang="zh-CN" dirty="0">
                  <a:solidFill>
                    <a:srgbClr val="000000"/>
                  </a:solidFill>
                  <a:latin typeface="LMMono8-Regular-Identity-H"/>
                </a:rPr>
                <a:t>] || (abs(que[</a:t>
              </a:r>
              <a:r>
                <a:rPr lang="en-US" altLang="zh-CN" dirty="0" err="1">
                  <a:solidFill>
                    <a:srgbClr val="000000"/>
                  </a:solidFill>
                  <a:latin typeface="LMMono8-Regular-Identity-H"/>
                </a:rPr>
                <a:t>i</a:t>
              </a:r>
              <a:r>
                <a:rPr lang="en-US" altLang="zh-CN" dirty="0">
                  <a:solidFill>
                    <a:srgbClr val="000000"/>
                  </a:solidFill>
                  <a:latin typeface="LMMono8-Regular-Identity-H"/>
                </a:rPr>
                <a:t>] - que[k]) == abs(</a:t>
              </a:r>
              <a:r>
                <a:rPr lang="en-US" altLang="zh-CN" dirty="0" err="1">
                  <a:solidFill>
                    <a:srgbClr val="000000"/>
                  </a:solidFill>
                  <a:latin typeface="LMMono8-Regular-Identity-H"/>
                </a:rPr>
                <a:t>i</a:t>
              </a:r>
              <a:r>
                <a:rPr lang="en-US" altLang="zh-CN" dirty="0">
                  <a:solidFill>
                    <a:srgbClr val="000000"/>
                  </a:solidFill>
                  <a:latin typeface="LMMono8-Regular-Identity-H"/>
                </a:rPr>
                <a:t> - k)))</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false</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true</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void </a:t>
              </a:r>
              <a:r>
                <a:rPr lang="en-US" altLang="zh-CN" dirty="0">
                  <a:solidFill>
                    <a:srgbClr val="000000"/>
                  </a:solidFill>
                  <a:latin typeface="LMMono8-Regular-Identity-H"/>
                </a:rPr>
                <a:t>queen(</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 </a:t>
              </a:r>
              <a:r>
                <a:rPr lang="en-US" altLang="zh-CN" dirty="0">
                  <a:solidFill>
                    <a:srgbClr val="008080"/>
                  </a:solidFill>
                  <a:latin typeface="LMMono8-Regular-Identity-H"/>
                </a:rPr>
                <a:t>vector</a:t>
              </a:r>
              <a:r>
                <a:rPr lang="en-US" altLang="zh-CN" dirty="0">
                  <a:solidFill>
                    <a:srgbClr val="000000"/>
                  </a:solidFill>
                  <a:latin typeface="LMMono8-Regular-Identity-H"/>
                </a:rPr>
                <a:t>&lt;</a:t>
              </a:r>
              <a:r>
                <a:rPr lang="en-US" altLang="zh-CN" dirty="0">
                  <a:solidFill>
                    <a:srgbClr val="0000FF"/>
                  </a:solidFill>
                  <a:latin typeface="LMMono8-Regular-Identity-H"/>
                </a:rPr>
                <a:t>int</a:t>
              </a:r>
              <a:r>
                <a:rPr lang="en-US" altLang="zh-CN" dirty="0">
                  <a:solidFill>
                    <a:srgbClr val="000000"/>
                  </a:solidFill>
                  <a:latin typeface="LMMono8-Regular-Identity-H"/>
                </a:rPr>
                <a:t>&gt; &amp;que, </a:t>
              </a:r>
              <a:r>
                <a:rPr lang="en-US" altLang="zh-CN" dirty="0">
                  <a:solidFill>
                    <a:srgbClr val="0000FF"/>
                  </a:solidFill>
                  <a:latin typeface="LMMono8-Regular-Identity-H"/>
                </a:rPr>
                <a:t>int </a:t>
              </a:r>
              <a:r>
                <a:rPr lang="en-US" altLang="zh-CN" dirty="0">
                  <a:solidFill>
                    <a:srgbClr val="000000"/>
                  </a:solidFill>
                  <a:latin typeface="LMMono8-Regular-Identity-H"/>
                </a:rPr>
                <a:t>&amp;</a:t>
              </a:r>
              <a:r>
                <a:rPr lang="en-US" altLang="zh-CN" dirty="0" err="1">
                  <a:solidFill>
                    <a:srgbClr val="000000"/>
                  </a:solidFill>
                  <a:latin typeface="LMMono8-Regular-Identity-H"/>
                </a:rPr>
                <a:t>cnt</a:t>
              </a:r>
              <a:r>
                <a:rPr lang="en-US" altLang="zh-CN" dirty="0">
                  <a:solidFill>
                    <a:srgbClr val="000000"/>
                  </a:solidFill>
                  <a:latin typeface="LMMono8-Regular-Identity-H"/>
                </a:rPr>
                <a:t>)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if  </a:t>
              </a:r>
              <a:r>
                <a:rPr lang="en-US" altLang="zh-CN" dirty="0">
                  <a:solidFill>
                    <a:srgbClr val="000000"/>
                  </a:solidFill>
                  <a:latin typeface="LMMono8-Regular-Identity-H"/>
                </a:rPr>
                <a:t>(</a:t>
              </a:r>
              <a:r>
                <a:rPr lang="en-US" altLang="zh-CN" dirty="0" err="1">
                  <a:solidFill>
                    <a:srgbClr val="000000"/>
                  </a:solidFill>
                  <a:latin typeface="LMMono8-Regular-Identity-H"/>
                </a:rPr>
                <a:t>i</a:t>
              </a:r>
              <a:r>
                <a:rPr lang="en-US" altLang="zh-CN" dirty="0">
                  <a:solidFill>
                    <a:srgbClr val="000000"/>
                  </a:solidFill>
                  <a:latin typeface="LMMono8-Regular-Identity-H"/>
                </a:rPr>
                <a:t> == 8) { </a:t>
              </a:r>
              <a:br>
                <a:rPr lang="en-US" altLang="zh-CN" dirty="0">
                  <a:solidFill>
                    <a:srgbClr val="000000"/>
                  </a:solidFill>
                  <a:latin typeface="LMMono8-Regular-Identity-H"/>
                </a:rPr>
              </a:br>
              <a:r>
                <a:rPr lang="en-US" altLang="zh-CN" dirty="0">
                  <a:solidFill>
                    <a:srgbClr val="000000"/>
                  </a:solidFill>
                  <a:latin typeface="LMMono8-Regular-Identity-H"/>
                </a:rPr>
                <a:t>           cout &lt;&lt; </a:t>
              </a:r>
              <a:r>
                <a:rPr lang="en-US" altLang="zh-CN" dirty="0">
                  <a:solidFill>
                    <a:srgbClr val="BF8040"/>
                  </a:solidFill>
                  <a:latin typeface="LMMono8-Regular-Identity-H"/>
                </a:rPr>
                <a:t>“</a:t>
              </a:r>
              <a:r>
                <a:rPr lang="zh-CN" altLang="en-US" dirty="0">
                  <a:solidFill>
                    <a:srgbClr val="BF8040"/>
                  </a:solidFill>
                  <a:latin typeface="仿宋" panose="02010609060101010101" pitchFamily="49" charset="-122"/>
                  <a:ea typeface="仿宋" panose="02010609060101010101" pitchFamily="49" charset="-122"/>
                </a:rPr>
                <a:t>方案</a:t>
              </a:r>
              <a:r>
                <a:rPr lang="en-US" altLang="zh-CN" dirty="0">
                  <a:solidFill>
                    <a:srgbClr val="BF8040"/>
                  </a:solidFill>
                  <a:latin typeface="LMMono8-Regular-Identity-H"/>
                </a:rPr>
                <a:t>” </a:t>
              </a:r>
              <a:r>
                <a:rPr lang="en-US" altLang="zh-CN" dirty="0">
                  <a:solidFill>
                    <a:srgbClr val="000000"/>
                  </a:solidFill>
                  <a:latin typeface="LMMono8-Regular-Identity-H"/>
                </a:rPr>
                <a:t>&lt;&lt; ++</a:t>
              </a:r>
              <a:r>
                <a:rPr lang="en-US" altLang="zh-CN" dirty="0" err="1">
                  <a:solidFill>
                    <a:srgbClr val="000000"/>
                  </a:solidFill>
                  <a:latin typeface="LMMono8-Regular-Identity-H"/>
                </a:rPr>
                <a:t>cnt</a:t>
              </a:r>
              <a:r>
                <a:rPr lang="en-US" altLang="zh-CN" dirty="0">
                  <a:solidFill>
                    <a:srgbClr val="000000"/>
                  </a:solidFill>
                  <a:latin typeface="LMMono8-Regular-Identity-H"/>
                </a:rPr>
                <a:t> &lt;&lt; </a:t>
              </a:r>
              <a:r>
                <a:rPr lang="en-US" altLang="zh-CN" dirty="0">
                  <a:solidFill>
                    <a:srgbClr val="BF8040"/>
                  </a:solidFill>
                  <a:latin typeface="LMMono8-Regular-Identity-H"/>
                </a:rPr>
                <a:t>“:”</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a:solidFill>
                    <a:srgbClr val="000000"/>
                  </a:solidFill>
                  <a:latin typeface="LMMono8-Regular-Identity-H"/>
                </a:rPr>
                <a:t>k = 0; k &lt; </a:t>
              </a:r>
              <a:r>
                <a:rPr lang="en-US" altLang="zh-CN" dirty="0" err="1">
                  <a:solidFill>
                    <a:srgbClr val="000000"/>
                  </a:solidFill>
                  <a:latin typeface="LMMono8-Regular-Identity-H"/>
                </a:rPr>
                <a:t>que.size</a:t>
              </a:r>
              <a:r>
                <a:rPr lang="en-US" altLang="zh-CN" dirty="0">
                  <a:solidFill>
                    <a:srgbClr val="000000"/>
                  </a:solidFill>
                  <a:latin typeface="LMMono8-Regular-Identity-H"/>
                </a:rPr>
                <a:t>(); ++k) cout &lt;&lt; que[k];</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a:solidFill>
                    <a:srgbClr val="000000"/>
                  </a:solidFill>
                  <a:latin typeface="LMMono8-Regular-Identity-H"/>
                </a:rPr>
                <a:t>k = 0; k &lt; </a:t>
              </a:r>
              <a:r>
                <a:rPr lang="en-US" altLang="zh-CN" dirty="0" err="1">
                  <a:solidFill>
                    <a:srgbClr val="000000"/>
                  </a:solidFill>
                  <a:latin typeface="LMMono8-Regular-Identity-H"/>
                </a:rPr>
                <a:t>que.size</a:t>
              </a:r>
              <a:r>
                <a:rPr lang="en-US" altLang="zh-CN" dirty="0">
                  <a:solidFill>
                    <a:srgbClr val="000000"/>
                  </a:solidFill>
                  <a:latin typeface="LMMono8-Regular-Identity-H"/>
                </a:rPr>
                <a:t>(); ++k) {</a:t>
              </a:r>
              <a:br>
                <a:rPr lang="en-US" altLang="zh-CN" dirty="0">
                  <a:solidFill>
                    <a:srgbClr val="000000"/>
                  </a:solidFill>
                  <a:latin typeface="LMMono8-Regular-Identity-H"/>
                </a:rPr>
              </a:br>
              <a:r>
                <a:rPr lang="en-US" altLang="zh-CN" dirty="0">
                  <a:solidFill>
                    <a:srgbClr val="000000"/>
                  </a:solidFill>
                  <a:latin typeface="LMMono8-Regular-Identity-H"/>
                </a:rPr>
                <a:t>             que[</a:t>
              </a:r>
              <a:r>
                <a:rPr lang="en-US" altLang="zh-CN" dirty="0" err="1">
                  <a:solidFill>
                    <a:srgbClr val="000000"/>
                  </a:solidFill>
                  <a:latin typeface="LMMono8-Regular-Identity-H"/>
                </a:rPr>
                <a:t>i</a:t>
              </a:r>
              <a:r>
                <a:rPr lang="en-US" altLang="zh-CN" dirty="0">
                  <a:solidFill>
                    <a:srgbClr val="000000"/>
                  </a:solidFill>
                  <a:latin typeface="LMMono8-Regular-Identity-H"/>
                </a:rPr>
                <a:t>] = k;</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if </a:t>
              </a:r>
              <a:r>
                <a:rPr lang="en-US" altLang="zh-CN" dirty="0">
                  <a:solidFill>
                    <a:srgbClr val="000000"/>
                  </a:solidFill>
                  <a:latin typeface="LMMono8-Regular-Identity-H"/>
                </a:rPr>
                <a:t>(</a:t>
              </a:r>
              <a:r>
                <a:rPr lang="en-US" altLang="zh-CN" dirty="0" err="1">
                  <a:solidFill>
                    <a:srgbClr val="000000"/>
                  </a:solidFill>
                  <a:latin typeface="LMMono8-Regular-Identity-H"/>
                </a:rPr>
                <a:t>isSafe</a:t>
              </a:r>
              <a:r>
                <a:rPr lang="en-US" altLang="zh-CN" dirty="0">
                  <a:solidFill>
                    <a:srgbClr val="000000"/>
                  </a:solidFill>
                  <a:latin typeface="LMMono8-Regular-Identity-H"/>
                </a:rPr>
                <a:t>(</a:t>
              </a:r>
              <a:r>
                <a:rPr lang="en-US" altLang="zh-CN" dirty="0" err="1">
                  <a:solidFill>
                    <a:srgbClr val="000000"/>
                  </a:solidFill>
                  <a:latin typeface="LMMono8-Regular-Identity-H"/>
                </a:rPr>
                <a:t>i</a:t>
              </a:r>
              <a:r>
                <a:rPr lang="en-US" altLang="zh-CN" dirty="0">
                  <a:solidFill>
                    <a:srgbClr val="000000"/>
                  </a:solidFill>
                  <a:latin typeface="LMMono8-Regular-Identity-H"/>
                </a:rPr>
                <a:t>, que)) queen(</a:t>
              </a:r>
              <a:r>
                <a:rPr lang="en-US" altLang="zh-CN" dirty="0" err="1">
                  <a:solidFill>
                    <a:srgbClr val="000000"/>
                  </a:solidFill>
                  <a:latin typeface="LMMono8-Regular-Identity-H"/>
                </a:rPr>
                <a:t>i</a:t>
              </a:r>
              <a:r>
                <a:rPr lang="en-US" altLang="zh-CN" dirty="0">
                  <a:solidFill>
                    <a:srgbClr val="000000"/>
                  </a:solidFill>
                  <a:latin typeface="LMMono8-Regular-Identity-H"/>
                </a:rPr>
                <a:t> + 1, que, </a:t>
              </a:r>
              <a:r>
                <a:rPr lang="en-US" altLang="zh-CN" dirty="0" err="1">
                  <a:solidFill>
                    <a:srgbClr val="000000"/>
                  </a:solidFill>
                  <a:latin typeface="LMMono8-Regular-Identity-H"/>
                </a:rPr>
                <a:t>cnt</a:t>
              </a:r>
              <a:r>
                <a:rPr lang="en-US" altLang="zh-CN" dirty="0">
                  <a:solidFill>
                    <a:srgbClr val="000000"/>
                  </a:solidFill>
                  <a:latin typeface="LMMono8-Regular-Identity-H"/>
                </a:rPr>
                <a:t>); }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如果安全，安排下一行皇后</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constexpr </a:t>
              </a:r>
              <a:r>
                <a:rPr lang="en-US" altLang="zh-CN" dirty="0">
                  <a:solidFill>
                    <a:srgbClr val="0000FF"/>
                  </a:solidFill>
                  <a:latin typeface="LMMono8-Regular-Identity-H"/>
                </a:rPr>
                <a:t>int </a:t>
              </a:r>
              <a:r>
                <a:rPr lang="en-US" altLang="zh-CN" dirty="0" err="1">
                  <a:solidFill>
                    <a:srgbClr val="000000"/>
                  </a:solidFill>
                  <a:latin typeface="LMMono8-Regular-Identity-H"/>
                </a:rPr>
                <a:t>sz</a:t>
              </a:r>
              <a:r>
                <a:rPr lang="en-US" altLang="zh-CN" dirty="0">
                  <a:solidFill>
                    <a:srgbClr val="000000"/>
                  </a:solidFill>
                  <a:latin typeface="LMMono8-Regular-Identity-H"/>
                </a:rPr>
                <a:t> = 8; </a:t>
              </a:r>
              <a:r>
                <a:rPr lang="en-US" altLang="zh-CN" dirty="0">
                  <a:solidFill>
                    <a:srgbClr val="0000FF"/>
                  </a:solidFill>
                  <a:latin typeface="LMMono8-Regular-Identity-H"/>
                </a:rPr>
                <a:t>int </a:t>
              </a:r>
              <a:r>
                <a:rPr lang="en-US" altLang="zh-CN" dirty="0" err="1">
                  <a:solidFill>
                    <a:srgbClr val="000000"/>
                  </a:solidFill>
                  <a:latin typeface="LMMono8-Regular-Identity-H"/>
                </a:rPr>
                <a:t>cnt</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8080"/>
                  </a:solidFill>
                  <a:latin typeface="LMMono8-Regular-Identity-H"/>
                </a:rPr>
                <a:t>vector</a:t>
              </a:r>
              <a:r>
                <a:rPr lang="en-US" altLang="zh-CN" dirty="0">
                  <a:solidFill>
                    <a:srgbClr val="000000"/>
                  </a:solidFill>
                  <a:latin typeface="LMMono8-Regular-Identity-H"/>
                </a:rPr>
                <a:t>&lt;</a:t>
              </a:r>
              <a:r>
                <a:rPr lang="en-US" altLang="zh-CN" dirty="0">
                  <a:solidFill>
                    <a:srgbClr val="0000FF"/>
                  </a:solidFill>
                  <a:latin typeface="LMMono8-Regular-Identity-H"/>
                </a:rPr>
                <a:t>int</a:t>
              </a:r>
              <a:r>
                <a:rPr lang="en-US" altLang="zh-CN" dirty="0">
                  <a:solidFill>
                    <a:srgbClr val="000000"/>
                  </a:solidFill>
                  <a:latin typeface="LMMono8-Regular-Identity-H"/>
                </a:rPr>
                <a:t>&gt; que(</a:t>
              </a:r>
              <a:r>
                <a:rPr lang="en-US" altLang="zh-CN" dirty="0" err="1">
                  <a:solidFill>
                    <a:srgbClr val="000000"/>
                  </a:solidFill>
                  <a:latin typeface="LMMono8-Regular-Identity-H"/>
                </a:rPr>
                <a:t>sz</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queen(0, que, </a:t>
              </a:r>
              <a:r>
                <a:rPr lang="en-US" altLang="zh-CN" dirty="0" err="1">
                  <a:solidFill>
                    <a:srgbClr val="000000"/>
                  </a:solidFill>
                  <a:latin typeface="LMMono8-Regular-Identity-H"/>
                </a:rPr>
                <a:t>cnt</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5.1.3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调用规则</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8" name="组合 7"/>
          <p:cNvGrpSpPr/>
          <p:nvPr/>
        </p:nvGrpSpPr>
        <p:grpSpPr>
          <a:xfrm>
            <a:off x="185350" y="3692470"/>
            <a:ext cx="3410465" cy="2397303"/>
            <a:chOff x="219975" y="2044323"/>
            <a:chExt cx="3277806" cy="2397303"/>
          </a:xfrm>
        </p:grpSpPr>
        <p:sp>
          <p:nvSpPr>
            <p:cNvPr id="9" name="矩形: 圆顶角 8"/>
            <p:cNvSpPr/>
            <p:nvPr/>
          </p:nvSpPr>
          <p:spPr>
            <a:xfrm>
              <a:off x="219975" y="2044323"/>
              <a:ext cx="327780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maximum </a:t>
              </a:r>
              <a:r>
                <a:rPr lang="zh-CN" altLang="en-US" sz="2400" dirty="0"/>
                <a:t>函数</a:t>
              </a:r>
              <a:r>
                <a:rPr lang="en-US" altLang="zh-CN" sz="2400" dirty="0"/>
                <a:t>:</a:t>
              </a:r>
              <a:endParaRPr lang="zh-CN" altLang="en-US" sz="2400" dirty="0"/>
            </a:p>
          </p:txBody>
        </p:sp>
        <p:sp>
          <p:nvSpPr>
            <p:cNvPr id="10" name="矩形: 圆角 17"/>
            <p:cNvSpPr/>
            <p:nvPr/>
          </p:nvSpPr>
          <p:spPr>
            <a:xfrm>
              <a:off x="219975" y="2584323"/>
              <a:ext cx="3277806" cy="18573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9-Regular-Identity-H"/>
                </a:rPr>
                <a:t>int </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maximum(</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a ,</a:t>
              </a:r>
              <a:r>
                <a:rPr lang="en-US" altLang="zh-CN" sz="2000" dirty="0">
                  <a:solidFill>
                    <a:srgbClr val="008000"/>
                  </a:solidFill>
                  <a:latin typeface="LMMono9-Regular-Identity-H"/>
                </a:rPr>
                <a:t> </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b){</a:t>
              </a:r>
              <a:endParaRPr lang="en-US" altLang="zh-CN" sz="2000" dirty="0">
                <a:solidFill>
                  <a:srgbClr val="008000"/>
                </a:solidFill>
                <a:latin typeface="LMMono9-Regular-Identity-H"/>
              </a:endParaRPr>
            </a:p>
            <a:p>
              <a:pPr>
                <a:lnSpc>
                  <a:spcPts val="2800"/>
                </a:lnSpc>
              </a:pPr>
              <a:r>
                <a:rPr lang="en-US" altLang="zh-CN" sz="2000" dirty="0">
                  <a:solidFill>
                    <a:srgbClr val="0000FF"/>
                  </a:solidFill>
                  <a:latin typeface="LMMono9-Regular-Identity-H"/>
                </a:rPr>
                <a:t>       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              </a:t>
              </a:r>
              <a:endParaRPr lang="en-US" altLang="zh-CN" sz="2000" dirty="0">
                <a:solidFill>
                  <a:srgbClr val="008000"/>
                </a:solidFill>
                <a:latin typeface="LMMono9-Regular-Identity-H"/>
              </a:endParaRPr>
            </a:p>
            <a:p>
              <a:pPr>
                <a:lnSpc>
                  <a:spcPts val="2800"/>
                </a:lnSpc>
              </a:pPr>
              <a:r>
                <a:rPr lang="en-US" altLang="zh-CN" sz="2000" dirty="0">
                  <a:solidFill>
                    <a:srgbClr val="000000"/>
                  </a:solidFill>
                  <a:latin typeface="Consolas" panose="020B0609020204030204" pitchFamily="49" charset="0"/>
                </a:rPr>
                <a:t>   c=a&gt;b? a:b;</a:t>
              </a:r>
              <a:endParaRPr lang="en-US" altLang="zh-CN" sz="2000" dirty="0">
                <a:solidFill>
                  <a:srgbClr val="000000"/>
                </a:solidFill>
                <a:latin typeface="Consolas" panose="020B0609020204030204" pitchFamily="49" charset="0"/>
              </a:endParaRPr>
            </a:p>
            <a:p>
              <a:pPr>
                <a:lnSpc>
                  <a:spcPts val="2800"/>
                </a:lnSpc>
              </a:pPr>
              <a:r>
                <a:rPr lang="en-US" altLang="zh-CN" sz="2000" dirty="0">
                  <a:solidFill>
                    <a:srgbClr val="0000FF"/>
                  </a:solidFill>
                  <a:latin typeface="LMMono9-Regular-Identity-H"/>
                </a:rPr>
                <a:t>       return</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a:t>
              </a:r>
              <a:r>
                <a:rPr lang="en-US" altLang="zh-CN" sz="2000" dirty="0">
                  <a:solidFill>
                    <a:srgbClr val="008000"/>
                  </a:solidFill>
                  <a:latin typeface="LMMono9-Regular-Identity-H"/>
                </a:rPr>
                <a:t>                         </a:t>
              </a:r>
              <a:endParaRPr lang="en-US" altLang="zh-CN" sz="2000" dirty="0">
                <a:solidFill>
                  <a:srgbClr val="008000"/>
                </a:solidFill>
                <a:latin typeface="LMMono9-Regular-Identity-H"/>
              </a:endParaRPr>
            </a:p>
            <a:p>
              <a:pPr>
                <a:lnSpc>
                  <a:spcPts val="2800"/>
                </a:lnSpc>
              </a:pPr>
              <a:r>
                <a:rPr lang="en-US" altLang="zh-CN" sz="2000" dirty="0">
                  <a:solidFill>
                    <a:srgbClr val="000000"/>
                  </a:solidFill>
                  <a:latin typeface="Consolas" panose="020B0609020204030204" pitchFamily="49" charset="0"/>
                </a:rPr>
                <a:t>}</a:t>
              </a:r>
              <a:endParaRPr lang="en-US" altLang="zh-CN" sz="2000" dirty="0">
                <a:solidFill>
                  <a:srgbClr val="000000"/>
                </a:solidFill>
                <a:latin typeface="Consolas" panose="020B0609020204030204" pitchFamily="49" charset="0"/>
              </a:endParaRPr>
            </a:p>
          </p:txBody>
        </p:sp>
      </p:grpSp>
      <p:grpSp>
        <p:nvGrpSpPr>
          <p:cNvPr id="11" name="组合 10"/>
          <p:cNvGrpSpPr/>
          <p:nvPr/>
        </p:nvGrpSpPr>
        <p:grpSpPr>
          <a:xfrm>
            <a:off x="146650" y="1198706"/>
            <a:ext cx="8704052" cy="1995374"/>
            <a:chOff x="219974" y="2044323"/>
            <a:chExt cx="8704052" cy="1995374"/>
          </a:xfrm>
        </p:grpSpPr>
        <p:sp>
          <p:nvSpPr>
            <p:cNvPr id="13" name="矩形: 圆顶角 12"/>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调用规则</a:t>
              </a:r>
              <a:endParaRPr lang="zh-CN" altLang="en-US" sz="2400" dirty="0"/>
            </a:p>
          </p:txBody>
        </p:sp>
        <p:sp>
          <p:nvSpPr>
            <p:cNvPr id="15" name="矩形: 圆角 17"/>
            <p:cNvSpPr/>
            <p:nvPr/>
          </p:nvSpPr>
          <p:spPr>
            <a:xfrm>
              <a:off x="219974" y="2612832"/>
              <a:ext cx="8704052" cy="14268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调用处的函数名要和被调函数的函数名一致；</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实参和形参存在一一对应的关系，类型要兼容；</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实参可以是左值或右值，但形参必须是</a:t>
              </a:r>
              <a:r>
                <a:rPr lang="zh-CN" altLang="en-US" sz="2000" dirty="0">
                  <a:solidFill>
                    <a:srgbClr val="FF0000"/>
                  </a:solidFill>
                  <a:latin typeface="MicrosoftYaHei"/>
                </a:rPr>
                <a:t>左值</a:t>
              </a:r>
              <a:r>
                <a:rPr lang="zh-CN" altLang="en-US" sz="2000" dirty="0">
                  <a:solidFill>
                    <a:srgbClr val="000000"/>
                  </a:solidFill>
                  <a:latin typeface="MicrosoftYaHei"/>
                </a:rPr>
                <a:t>（为什么？）</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16" name="组合 15"/>
          <p:cNvGrpSpPr/>
          <p:nvPr/>
        </p:nvGrpSpPr>
        <p:grpSpPr>
          <a:xfrm>
            <a:off x="3728477" y="3692470"/>
            <a:ext cx="5230172" cy="2486984"/>
            <a:chOff x="219974" y="2044323"/>
            <a:chExt cx="5230172" cy="2486984"/>
          </a:xfrm>
        </p:grpSpPr>
        <p:sp>
          <p:nvSpPr>
            <p:cNvPr id="17" name="矩形: 圆顶角 16"/>
            <p:cNvSpPr/>
            <p:nvPr/>
          </p:nvSpPr>
          <p:spPr>
            <a:xfrm>
              <a:off x="219974" y="2044323"/>
              <a:ext cx="523017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是否正确调用 </a:t>
              </a:r>
              <a:r>
                <a:rPr lang="en-US" altLang="zh-CN" sz="2400" dirty="0"/>
                <a:t>maximum </a:t>
              </a:r>
              <a:r>
                <a:rPr lang="zh-CN" altLang="en-US" sz="2400" dirty="0"/>
                <a:t>函数</a:t>
              </a:r>
              <a:r>
                <a:rPr lang="en-US" altLang="zh-CN" sz="2400" dirty="0"/>
                <a:t>?</a:t>
              </a:r>
              <a:endParaRPr lang="zh-CN" altLang="en-US" sz="2400" dirty="0"/>
            </a:p>
          </p:txBody>
        </p:sp>
        <p:sp>
          <p:nvSpPr>
            <p:cNvPr id="18" name="矩形: 圆角 17"/>
            <p:cNvSpPr/>
            <p:nvPr/>
          </p:nvSpPr>
          <p:spPr>
            <a:xfrm>
              <a:off x="219974" y="2612833"/>
              <a:ext cx="5230172" cy="191847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00"/>
                  </a:solidFill>
                  <a:latin typeface="LMMono8-Regular-Identity-H"/>
                </a:rPr>
                <a:t>maximum(1); </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错误：实参数目不足</a:t>
              </a:r>
              <a:br>
                <a:rPr lang="zh-CN" altLang="en-US" dirty="0">
                  <a:solidFill>
                    <a:srgbClr val="008000"/>
                  </a:solidFill>
                  <a:latin typeface="仿宋" panose="02010609060101010101" pitchFamily="49" charset="-122"/>
                  <a:ea typeface="仿宋" panose="02010609060101010101" pitchFamily="49" charset="-122"/>
                </a:rPr>
              </a:br>
              <a:r>
                <a:rPr lang="en-US" altLang="zh-CN" sz="2000" dirty="0">
                  <a:solidFill>
                    <a:srgbClr val="000000"/>
                  </a:solidFill>
                  <a:latin typeface="LMMono8-Regular-Identity-H"/>
                </a:rPr>
                <a:t>maximum(</a:t>
              </a:r>
              <a:r>
                <a:rPr lang="en-US" altLang="zh-CN" sz="2000" dirty="0">
                  <a:solidFill>
                    <a:srgbClr val="BF8040"/>
                  </a:solidFill>
                  <a:latin typeface="LMMono8-Regular-Identity-H"/>
                </a:rPr>
                <a:t>“</a:t>
              </a:r>
              <a:r>
                <a:rPr lang="en-US" altLang="zh-CN" sz="2000" dirty="0" err="1">
                  <a:solidFill>
                    <a:srgbClr val="BF8040"/>
                  </a:solidFill>
                  <a:latin typeface="LMMono8-Regular-Identity-H"/>
                </a:rPr>
                <a:t>c++</a:t>
              </a:r>
              <a:r>
                <a:rPr lang="en-US" altLang="zh-CN" sz="2000" dirty="0">
                  <a:solidFill>
                    <a:srgbClr val="BF8040"/>
                  </a:solidFill>
                  <a:latin typeface="LMMono8-Regular-Identity-H"/>
                </a:rPr>
                <a:t>”</a:t>
              </a:r>
              <a:r>
                <a:rPr lang="en-US" altLang="zh-CN" sz="2000" dirty="0">
                  <a:solidFill>
                    <a:srgbClr val="000000"/>
                  </a:solidFill>
                  <a:latin typeface="LMMono8-Regular-Identity-H"/>
                </a:rPr>
                <a:t>, </a:t>
              </a:r>
              <a:r>
                <a:rPr lang="en-US" altLang="zh-CN" sz="2000" dirty="0">
                  <a:solidFill>
                    <a:srgbClr val="BF8040"/>
                  </a:solidFill>
                  <a:latin typeface="LMMono8-Regular-Identity-H"/>
                </a:rPr>
                <a:t>“max”</a:t>
              </a:r>
              <a:r>
                <a:rPr lang="en-US" altLang="zh-CN" sz="2000"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错误：类型不匹配</a:t>
              </a:r>
              <a:br>
                <a:rPr lang="zh-CN" altLang="en-US" dirty="0">
                  <a:solidFill>
                    <a:srgbClr val="008000"/>
                  </a:solidFill>
                  <a:latin typeface="仿宋" panose="02010609060101010101" pitchFamily="49" charset="-122"/>
                  <a:ea typeface="仿宋" panose="02010609060101010101" pitchFamily="49" charset="-122"/>
                </a:rPr>
              </a:br>
              <a:r>
                <a:rPr lang="en-US" altLang="zh-CN" sz="2000" dirty="0">
                  <a:solidFill>
                    <a:srgbClr val="000000"/>
                  </a:solidFill>
                  <a:latin typeface="LMMono8-Regular-Identity-H"/>
                </a:rPr>
                <a:t>maxi(1, 2);</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错误：函数名和被调函数名不一致</a:t>
              </a:r>
              <a:br>
                <a:rPr lang="zh-CN" altLang="en-US" dirty="0">
                  <a:solidFill>
                    <a:srgbClr val="008000"/>
                  </a:solidFill>
                  <a:latin typeface="仿宋" panose="02010609060101010101" pitchFamily="49" charset="-122"/>
                  <a:ea typeface="仿宋" panose="02010609060101010101" pitchFamily="49" charset="-122"/>
                </a:rPr>
              </a:br>
              <a:r>
                <a:rPr lang="en-US" altLang="zh-CN" sz="2000" dirty="0">
                  <a:solidFill>
                    <a:srgbClr val="000000"/>
                  </a:solidFill>
                  <a:latin typeface="LMMono8-Regular-Identity-H"/>
                </a:rPr>
                <a:t>maximum(1, 2, 3);</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错误：实参个数太多</a:t>
              </a:r>
              <a:br>
                <a:rPr lang="zh-CN" altLang="en-US" dirty="0">
                  <a:solidFill>
                    <a:srgbClr val="008000"/>
                  </a:solidFill>
                  <a:latin typeface="仿宋" panose="02010609060101010101" pitchFamily="49" charset="-122"/>
                  <a:ea typeface="仿宋" panose="02010609060101010101" pitchFamily="49" charset="-122"/>
                </a:rPr>
              </a:br>
              <a:r>
                <a:rPr lang="en-US" altLang="zh-CN" sz="2000" dirty="0">
                  <a:solidFill>
                    <a:srgbClr val="000000"/>
                  </a:solidFill>
                  <a:latin typeface="LMMono8-Regular-Identity-H"/>
                </a:rPr>
                <a:t>maximum(2.3, 4 + 1);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正确：第一个实参将被转   </a:t>
              </a:r>
              <a:endParaRPr lang="en-US" altLang="zh-CN" dirty="0">
                <a:solidFill>
                  <a:srgbClr val="008000"/>
                </a:solidFill>
                <a:latin typeface="仿宋" panose="02010609060101010101" pitchFamily="49" charset="-122"/>
                <a:ea typeface="仿宋" panose="02010609060101010101" pitchFamily="49" charset="-122"/>
              </a:endParaRPr>
            </a:p>
            <a:p>
              <a:pPr>
                <a:lnSpc>
                  <a:spcPts val="2400"/>
                </a:lnSpc>
              </a:pPr>
              <a:r>
                <a:rPr lang="en-US" altLang="zh-CN" dirty="0">
                  <a:solidFill>
                    <a:srgbClr val="008000"/>
                  </a:solidFill>
                  <a:latin typeface="仿宋" panose="02010609060101010101" pitchFamily="49" charset="-122"/>
                  <a:ea typeface="仿宋" panose="02010609060101010101" pitchFamily="49" charset="-122"/>
                </a:rPr>
                <a:t>                     </a:t>
              </a:r>
              <a:r>
                <a:rPr lang="zh-CN" altLang="en-US" dirty="0">
                  <a:solidFill>
                    <a:srgbClr val="008000"/>
                  </a:solidFill>
                  <a:latin typeface="仿宋" panose="02010609060101010101" pitchFamily="49" charset="-122"/>
                  <a:ea typeface="仿宋" panose="02010609060101010101" pitchFamily="49" charset="-122"/>
                </a:rPr>
                <a:t>换为</a:t>
              </a:r>
              <a:r>
                <a:rPr lang="en-US" altLang="zh-CN" dirty="0">
                  <a:solidFill>
                    <a:srgbClr val="008000"/>
                  </a:solidFill>
                  <a:latin typeface="LMMono8-Regular-Identity-H"/>
                </a:rPr>
                <a:t>int</a:t>
              </a:r>
              <a:r>
                <a:rPr lang="zh-CN" altLang="en-US" dirty="0">
                  <a:solidFill>
                    <a:srgbClr val="008000"/>
                  </a:solidFill>
                  <a:latin typeface="仿宋" panose="02010609060101010101" pitchFamily="49" charset="-122"/>
                  <a:ea typeface="仿宋" panose="02010609060101010101" pitchFamily="49" charset="-122"/>
                </a:rPr>
                <a:t>类型</a:t>
              </a:r>
              <a:r>
                <a:rPr lang="zh-CN" altLang="en-US" dirty="0"/>
                <a:t> </a:t>
              </a:r>
              <a:endParaRPr lang="en-US" dirty="0">
                <a:solidFill>
                  <a:srgbClr val="000000"/>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5.8 </a:t>
            </a:r>
            <a:r>
              <a:rPr lang="zh-CN" altLang="en-US" sz="3200" dirty="0">
                <a:solidFill>
                  <a:schemeClr val="bg1"/>
                </a:solidFill>
              </a:rPr>
              <a:t>编译预处理和多文件结构</a:t>
            </a:r>
            <a:endParaRPr lang="zh-CN" altLang="en-US" sz="3200" dirty="0">
              <a:solidFill>
                <a:schemeClr val="bg1"/>
              </a:solidFill>
            </a:endParaRPr>
          </a:p>
        </p:txBody>
      </p:sp>
      <p:grpSp>
        <p:nvGrpSpPr>
          <p:cNvPr id="10" name="组合 9"/>
          <p:cNvGrpSpPr/>
          <p:nvPr/>
        </p:nvGrpSpPr>
        <p:grpSpPr>
          <a:xfrm>
            <a:off x="219974" y="1790763"/>
            <a:ext cx="8704051" cy="3790157"/>
            <a:chOff x="219974" y="2044323"/>
            <a:chExt cx="7811918" cy="3790157"/>
          </a:xfrm>
        </p:grpSpPr>
        <p:sp>
          <p:nvSpPr>
            <p:cNvPr id="13" name="矩形: 圆顶角 12"/>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预处理指令</a:t>
              </a:r>
              <a:endParaRPr lang="zh-CN" altLang="en-US" sz="2400" dirty="0"/>
            </a:p>
          </p:txBody>
        </p:sp>
        <p:sp>
          <p:nvSpPr>
            <p:cNvPr id="15" name="矩形: 圆角 17"/>
            <p:cNvSpPr/>
            <p:nvPr/>
          </p:nvSpPr>
          <p:spPr>
            <a:xfrm>
              <a:off x="219974" y="2559609"/>
              <a:ext cx="7811918" cy="32748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由 </a:t>
              </a:r>
              <a:r>
                <a:rPr lang="en-US" altLang="zh-CN" sz="2000" dirty="0">
                  <a:solidFill>
                    <a:srgbClr val="000000"/>
                  </a:solidFill>
                  <a:latin typeface="LMSans10-Regular-Identity-H"/>
                </a:rPr>
                <a:t># </a:t>
              </a:r>
              <a:r>
                <a:rPr lang="zh-CN" altLang="en-US" sz="2000" dirty="0">
                  <a:solidFill>
                    <a:srgbClr val="000000"/>
                  </a:solidFill>
                  <a:latin typeface="MicrosoftYaHei"/>
                </a:rPr>
                <a:t>符号开头；</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每条指令占一行；</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通常放在文件的开始部分。</a:t>
              </a:r>
              <a:endParaRPr lang="en-US" altLang="zh-CN" sz="2000" dirty="0">
                <a:solidFill>
                  <a:srgbClr val="000000"/>
                </a:solidFill>
                <a:latin typeface="MicrosoftYaHei"/>
              </a:endParaRPr>
            </a:p>
            <a:p>
              <a:pPr>
                <a:lnSpc>
                  <a:spcPct val="150000"/>
                </a:lnSpc>
              </a:pPr>
              <a:r>
                <a:rPr lang="zh-CN" altLang="en-US" sz="2000" dirty="0">
                  <a:solidFill>
                    <a:srgbClr val="000000"/>
                  </a:solidFill>
                  <a:latin typeface="MicrosoftYaHei"/>
                </a:rPr>
                <a:t>例如：</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文件包含指令 </a:t>
              </a:r>
              <a:r>
                <a:rPr lang="en-US" altLang="zh-CN" sz="2000" dirty="0">
                  <a:solidFill>
                    <a:srgbClr val="000000"/>
                  </a:solidFill>
                  <a:latin typeface="LMSans10-Regular-Identity-H"/>
                </a:rPr>
                <a:t>#include </a:t>
              </a:r>
              <a:r>
                <a:rPr lang="zh-CN" altLang="en-US" sz="2000" dirty="0">
                  <a:solidFill>
                    <a:srgbClr val="000000"/>
                  </a:solidFill>
                  <a:latin typeface="MicrosoftYaHei"/>
                </a:rPr>
                <a:t>；</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宏定义；</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条件编译指令。</a:t>
              </a:r>
              <a:r>
                <a:rPr lang="zh-CN" altLang="en-US" sz="2000" dirty="0"/>
                <a:t> </a:t>
              </a:r>
              <a:endParaRPr lang="zh-CN" altLang="en-US" sz="2000" dirty="0">
                <a:solidFill>
                  <a:srgbClr val="008000"/>
                </a:solidFill>
                <a:latin typeface="LMMono9-Regular-Identity-H"/>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5.8.1 </a:t>
            </a:r>
            <a:r>
              <a:rPr lang="zh-CN" altLang="en-US" sz="3200" dirty="0">
                <a:solidFill>
                  <a:schemeClr val="bg1"/>
                </a:solidFill>
              </a:rPr>
              <a:t>编译预处理和多文件结构</a:t>
            </a:r>
            <a:r>
              <a:rPr lang="en-US" altLang="zh-CN" sz="2000" dirty="0">
                <a:solidFill>
                  <a:schemeClr val="bg1"/>
                </a:solidFill>
              </a:rPr>
              <a:t>—</a:t>
            </a:r>
            <a:r>
              <a:rPr lang="zh-CN" altLang="en-US" sz="2000" dirty="0">
                <a:solidFill>
                  <a:schemeClr val="bg1"/>
                </a:solidFill>
              </a:rPr>
              <a:t>宏定义</a:t>
            </a:r>
            <a:endParaRPr lang="zh-CN" altLang="en-US" sz="3200" dirty="0">
              <a:solidFill>
                <a:schemeClr val="bg1"/>
              </a:solidFill>
            </a:endParaRPr>
          </a:p>
        </p:txBody>
      </p:sp>
      <p:grpSp>
        <p:nvGrpSpPr>
          <p:cNvPr id="10" name="组合 9"/>
          <p:cNvGrpSpPr/>
          <p:nvPr/>
        </p:nvGrpSpPr>
        <p:grpSpPr>
          <a:xfrm>
            <a:off x="219974" y="925788"/>
            <a:ext cx="8704051" cy="1661369"/>
            <a:chOff x="219974" y="2044323"/>
            <a:chExt cx="7811918" cy="1661369"/>
          </a:xfrm>
        </p:grpSpPr>
        <p:sp>
          <p:nvSpPr>
            <p:cNvPr id="13" name="矩形: 圆顶角 12"/>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宏定义</a:t>
              </a:r>
              <a:endParaRPr lang="zh-CN" altLang="en-US" sz="2400" dirty="0"/>
            </a:p>
          </p:txBody>
        </p:sp>
        <p:sp>
          <p:nvSpPr>
            <p:cNvPr id="15" name="矩形: 圆角 17"/>
            <p:cNvSpPr/>
            <p:nvPr/>
          </p:nvSpPr>
          <p:spPr>
            <a:xfrm>
              <a:off x="219974" y="2559609"/>
              <a:ext cx="7811918" cy="11460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宏定义指令为 </a:t>
              </a:r>
              <a:r>
                <a:rPr lang="en-US" altLang="zh-CN" sz="2000" dirty="0">
                  <a:solidFill>
                    <a:srgbClr val="000000"/>
                  </a:solidFill>
                  <a:latin typeface="LMSans10-Regular-Identity-H"/>
                </a:rPr>
                <a:t>#define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功能是定义一个标识符来代替一串字符，该标识符称为宏名；</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分为带参和不带参两种。</a:t>
              </a:r>
              <a:r>
                <a:rPr lang="zh-CN" altLang="en-US" sz="2000" dirty="0"/>
                <a:t>  </a:t>
              </a:r>
              <a:endParaRPr lang="zh-CN" altLang="en-US" sz="2000" dirty="0">
                <a:solidFill>
                  <a:srgbClr val="008000"/>
                </a:solidFill>
                <a:latin typeface="LMMono9-Regular-Identity-H"/>
              </a:endParaRPr>
            </a:p>
          </p:txBody>
        </p:sp>
      </p:grpSp>
      <p:grpSp>
        <p:nvGrpSpPr>
          <p:cNvPr id="7" name="组合 6"/>
          <p:cNvGrpSpPr/>
          <p:nvPr/>
        </p:nvGrpSpPr>
        <p:grpSpPr>
          <a:xfrm>
            <a:off x="181402" y="2704087"/>
            <a:ext cx="4254674" cy="2762055"/>
            <a:chOff x="219974" y="2044323"/>
            <a:chExt cx="7811918" cy="2762055"/>
          </a:xfrm>
        </p:grpSpPr>
        <p:sp>
          <p:nvSpPr>
            <p:cNvPr id="8" name="矩形: 圆顶角 7"/>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1. </a:t>
              </a:r>
              <a:r>
                <a:rPr lang="zh-CN" altLang="en-US" sz="2400" dirty="0">
                  <a:solidFill>
                    <a:srgbClr val="FFFFFF"/>
                  </a:solidFill>
                  <a:latin typeface="MicrosoftYaHei"/>
                </a:rPr>
                <a:t>不带参宏定义</a:t>
              </a:r>
              <a:endParaRPr lang="zh-CN" altLang="en-US" sz="2400" dirty="0"/>
            </a:p>
          </p:txBody>
        </p:sp>
        <p:sp>
          <p:nvSpPr>
            <p:cNvPr id="9" name="矩形: 圆角 17"/>
            <p:cNvSpPr/>
            <p:nvPr/>
          </p:nvSpPr>
          <p:spPr>
            <a:xfrm>
              <a:off x="219974" y="2559609"/>
              <a:ext cx="7811918" cy="22467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00"/>
                  </a:solidFill>
                  <a:latin typeface="LMSans10-Regular-Identity-H"/>
                </a:rPr>
                <a:t>#define </a:t>
              </a:r>
              <a:r>
                <a:rPr lang="zh-CN" altLang="en-US" sz="2000" dirty="0">
                  <a:solidFill>
                    <a:srgbClr val="000000"/>
                  </a:solidFill>
                  <a:latin typeface="MicrosoftYaHei"/>
                </a:rPr>
                <a:t>宏名 字符串常量</a:t>
              </a:r>
              <a:br>
                <a:rPr lang="zh-CN" altLang="en-US" sz="2800" dirty="0">
                  <a:solidFill>
                    <a:srgbClr val="000000"/>
                  </a:solidFill>
                  <a:latin typeface="MicrosoftYaHei"/>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PI 3.14159</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err="1">
                  <a:solidFill>
                    <a:srgbClr val="000000"/>
                  </a:solidFill>
                  <a:latin typeface="LMMono8-Regular-Identity-H"/>
                </a:rPr>
                <a:t>testPI</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       cout &lt;&lt; 2 * PI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zh-CN" altLang="en-US" sz="2000" dirty="0">
                  <a:solidFill>
                    <a:srgbClr val="008000"/>
                  </a:solidFill>
                  <a:latin typeface="仿宋" panose="02010609060101010101" pitchFamily="49" charset="-122"/>
                  <a:ea typeface="仿宋" panose="02010609060101010101" pitchFamily="49" charset="-122"/>
                </a:rPr>
                <a:t>用来编译希望执行的代码</a:t>
              </a:r>
              <a:br>
                <a:rPr lang="zh-CN" altLang="en-US" sz="2000" dirty="0">
                  <a:solidFill>
                    <a:srgbClr val="008000"/>
                  </a:solidFill>
                  <a:latin typeface="仿宋" panose="02010609060101010101" pitchFamily="49" charset="-122"/>
                  <a:ea typeface="仿宋" panose="02010609060101010101" pitchFamily="49" charset="-122"/>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DEBUG</a:t>
              </a:r>
              <a:r>
                <a:rPr lang="en-US" altLang="zh-CN" sz="2000" dirty="0"/>
                <a:t> </a:t>
              </a:r>
              <a:endParaRPr lang="zh-CN" altLang="en-US" sz="2000" dirty="0">
                <a:solidFill>
                  <a:srgbClr val="008000"/>
                </a:solidFill>
                <a:latin typeface="LMMono9-Regular-Identity-H"/>
              </a:endParaRPr>
            </a:p>
          </p:txBody>
        </p:sp>
      </p:grpSp>
      <p:grpSp>
        <p:nvGrpSpPr>
          <p:cNvPr id="11" name="组合 10"/>
          <p:cNvGrpSpPr/>
          <p:nvPr/>
        </p:nvGrpSpPr>
        <p:grpSpPr>
          <a:xfrm>
            <a:off x="4571999" y="2704087"/>
            <a:ext cx="4352025" cy="2762055"/>
            <a:chOff x="219974" y="2044323"/>
            <a:chExt cx="7811918" cy="2762055"/>
          </a:xfrm>
        </p:grpSpPr>
        <p:sp>
          <p:nvSpPr>
            <p:cNvPr id="12" name="矩形: 圆顶角 11"/>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2. </a:t>
              </a:r>
              <a:r>
                <a:rPr lang="zh-CN" altLang="en-US" sz="2400" dirty="0">
                  <a:solidFill>
                    <a:srgbClr val="FFFFFF"/>
                  </a:solidFill>
                  <a:latin typeface="MicrosoftYaHei"/>
                </a:rPr>
                <a:t>带参宏定义</a:t>
              </a:r>
              <a:endParaRPr lang="zh-CN" altLang="en-US" sz="2400" dirty="0"/>
            </a:p>
          </p:txBody>
        </p:sp>
        <p:sp>
          <p:nvSpPr>
            <p:cNvPr id="14" name="矩形: 圆角 17"/>
            <p:cNvSpPr/>
            <p:nvPr/>
          </p:nvSpPr>
          <p:spPr>
            <a:xfrm>
              <a:off x="219974" y="2559609"/>
              <a:ext cx="7811918" cy="22467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00"/>
                  </a:solidFill>
                  <a:latin typeface="LMSans10-Regular-Identity-H"/>
                </a:rPr>
                <a:t>#define </a:t>
              </a:r>
              <a:r>
                <a:rPr lang="zh-CN" altLang="en-US" sz="2000" dirty="0">
                  <a:solidFill>
                    <a:srgbClr val="000000"/>
                  </a:solidFill>
                  <a:latin typeface="MicrosoftYaHei"/>
                </a:rPr>
                <a:t>宏名（参数表） 字符串常量</a:t>
              </a:r>
              <a:br>
                <a:rPr lang="zh-CN" altLang="en-US" sz="2000" dirty="0">
                  <a:solidFill>
                    <a:srgbClr val="000000"/>
                  </a:solidFill>
                  <a:latin typeface="MicrosoftYaHei"/>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fun2(</a:t>
              </a:r>
              <a:r>
                <a:rPr lang="en-US" altLang="zh-CN" sz="2000" dirty="0" err="1">
                  <a:solidFill>
                    <a:srgbClr val="000000"/>
                  </a:solidFill>
                  <a:latin typeface="LMMono8-Regular-Identity-H"/>
                </a:rPr>
                <a:t>a,b</a:t>
              </a:r>
              <a:r>
                <a:rPr lang="en-US" altLang="zh-CN" sz="2000" dirty="0">
                  <a:solidFill>
                    <a:srgbClr val="000000"/>
                  </a:solidFill>
                  <a:latin typeface="LMMono8-Regular-Identity-H"/>
                </a:rPr>
                <a:t>) (a)*(b)</a:t>
              </a:r>
              <a:br>
                <a:rPr lang="en-US" altLang="zh-CN" sz="2000" dirty="0">
                  <a:solidFill>
                    <a:srgbClr val="000000"/>
                  </a:solidFill>
                  <a:latin typeface="LMMono8-Regular-Identity-H"/>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fun3(</a:t>
              </a:r>
              <a:r>
                <a:rPr lang="en-US" altLang="zh-CN" sz="2000" dirty="0" err="1">
                  <a:solidFill>
                    <a:srgbClr val="000000"/>
                  </a:solidFill>
                  <a:latin typeface="LMMono8-Regular-Identity-H"/>
                </a:rPr>
                <a:t>a,b</a:t>
              </a:r>
              <a:r>
                <a:rPr lang="en-US" altLang="zh-CN" sz="2000" dirty="0">
                  <a:solidFill>
                    <a:srgbClr val="000000"/>
                  </a:solidFill>
                  <a:latin typeface="LMMono8-Regular-Identity-H"/>
                </a:rPr>
                <a:t>) a*b</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err="1">
                  <a:solidFill>
                    <a:srgbClr val="000000"/>
                  </a:solidFill>
                  <a:latin typeface="LMMono8-Regular-Identity-H"/>
                </a:rPr>
                <a:t>testFun</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      cout &lt;&lt; fun2(1 + 2, 3 - 2)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cout &lt;&lt; fun3(1 + 2, 3 - 2)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FF0000"/>
                  </a:solidFill>
                  <a:latin typeface="仿宋" panose="02010609060101010101" pitchFamily="49" charset="-122"/>
                  <a:ea typeface="仿宋" panose="02010609060101010101" pitchFamily="49" charset="-122"/>
                </a:rPr>
                <a:t>参数必须用小括号括起来</a:t>
              </a:r>
              <a:r>
                <a:rPr lang="zh-CN" altLang="en-US" sz="2000" dirty="0"/>
                <a:t> </a:t>
              </a:r>
              <a:endParaRPr lang="zh-CN" altLang="en-US" sz="2000" dirty="0">
                <a:solidFill>
                  <a:srgbClr val="008000"/>
                </a:solidFill>
                <a:latin typeface="LMMono9-Regular-Identity-H"/>
              </a:endParaRPr>
            </a:p>
          </p:txBody>
        </p:sp>
      </p:grpSp>
      <p:grpSp>
        <p:nvGrpSpPr>
          <p:cNvPr id="16" name="组合 15"/>
          <p:cNvGrpSpPr/>
          <p:nvPr/>
        </p:nvGrpSpPr>
        <p:grpSpPr>
          <a:xfrm>
            <a:off x="181402" y="5616284"/>
            <a:ext cx="8742622" cy="1108509"/>
            <a:chOff x="81952" y="2044323"/>
            <a:chExt cx="8842074" cy="1108509"/>
          </a:xfrm>
        </p:grpSpPr>
        <p:sp>
          <p:nvSpPr>
            <p:cNvPr id="17" name="矩形: 圆顶角 16"/>
            <p:cNvSpPr/>
            <p:nvPr/>
          </p:nvSpPr>
          <p:spPr>
            <a:xfrm>
              <a:off x="81952" y="2044323"/>
              <a:ext cx="8842074"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建议</a:t>
              </a:r>
              <a:endParaRPr lang="zh-CN" altLang="en-US" sz="2400" dirty="0"/>
            </a:p>
          </p:txBody>
        </p:sp>
        <p:sp>
          <p:nvSpPr>
            <p:cNvPr id="18" name="矩形: 圆角 17"/>
            <p:cNvSpPr/>
            <p:nvPr/>
          </p:nvSpPr>
          <p:spPr>
            <a:xfrm>
              <a:off x="81952" y="2612832"/>
              <a:ext cx="8842074"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3000"/>
                </a:lnSpc>
                <a:spcAft>
                  <a:spcPts val="1200"/>
                </a:spcAft>
              </a:pPr>
              <a:r>
                <a:rPr lang="zh-CN" altLang="en-US" sz="2000" dirty="0">
                  <a:solidFill>
                    <a:srgbClr val="000000"/>
                  </a:solidFill>
                  <a:latin typeface="MicrosoftYaHei"/>
                </a:rPr>
                <a:t>尽量使用 </a:t>
              </a:r>
              <a:r>
                <a:rPr lang="en-US" altLang="zh-CN" sz="2000" dirty="0">
                  <a:solidFill>
                    <a:srgbClr val="000000"/>
                  </a:solidFill>
                  <a:latin typeface="LMSans10-Regular-Identity-H"/>
                </a:rPr>
                <a:t>const </a:t>
              </a:r>
              <a:r>
                <a:rPr lang="zh-CN" altLang="en-US" sz="2000" dirty="0">
                  <a:solidFill>
                    <a:srgbClr val="000000"/>
                  </a:solidFill>
                  <a:latin typeface="MicrosoftYaHei"/>
                </a:rPr>
                <a:t>对象和内联函数</a:t>
              </a:r>
              <a:r>
                <a:rPr lang="zh-CN" altLang="en-US" sz="2000" dirty="0"/>
                <a:t> </a:t>
              </a:r>
              <a:endParaRPr lang="en-US" altLang="zh-CN" sz="2000" dirty="0">
                <a:solidFill>
                  <a:srgbClr val="000000"/>
                </a:solidFill>
                <a:latin typeface="Microsoft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1" y="155276"/>
            <a:ext cx="9144000" cy="584775"/>
          </a:xfrm>
          <a:prstGeom prst="rect">
            <a:avLst/>
          </a:prstGeom>
          <a:noFill/>
        </p:spPr>
        <p:txBody>
          <a:bodyPr wrap="square" rtlCol="0">
            <a:spAutoFit/>
          </a:bodyPr>
          <a:lstStyle/>
          <a:p>
            <a:r>
              <a:rPr lang="en-US" altLang="zh-CN" sz="3200" dirty="0">
                <a:solidFill>
                  <a:schemeClr val="bg1"/>
                </a:solidFill>
              </a:rPr>
              <a:t>5.8.1 </a:t>
            </a:r>
            <a:r>
              <a:rPr lang="zh-CN" altLang="en-US" sz="3200" dirty="0">
                <a:solidFill>
                  <a:schemeClr val="bg1"/>
                </a:solidFill>
              </a:rPr>
              <a:t>编译预处理和多文件结构</a:t>
            </a:r>
            <a:r>
              <a:rPr lang="en-US" altLang="zh-CN" sz="2000" dirty="0">
                <a:solidFill>
                  <a:schemeClr val="bg1"/>
                </a:solidFill>
              </a:rPr>
              <a:t>—</a:t>
            </a:r>
            <a:r>
              <a:rPr lang="zh-CN" altLang="en-US" sz="2800" dirty="0">
                <a:solidFill>
                  <a:schemeClr val="bg1"/>
                </a:solidFill>
              </a:rPr>
              <a:t>宏定义</a:t>
            </a:r>
            <a:r>
              <a:rPr lang="en-US" altLang="zh-CN" sz="2000" dirty="0">
                <a:solidFill>
                  <a:schemeClr val="bg1"/>
                </a:solidFill>
              </a:rPr>
              <a:t>—</a:t>
            </a:r>
            <a:r>
              <a:rPr lang="zh-CN" altLang="en-US" sz="2000" dirty="0">
                <a:solidFill>
                  <a:schemeClr val="bg1"/>
                </a:solidFill>
              </a:rPr>
              <a:t>使用特殊操作符</a:t>
            </a:r>
            <a:endParaRPr lang="zh-CN" altLang="en-US" sz="3200" dirty="0">
              <a:solidFill>
                <a:schemeClr val="bg1"/>
              </a:solidFill>
            </a:endParaRPr>
          </a:p>
        </p:txBody>
      </p:sp>
      <p:grpSp>
        <p:nvGrpSpPr>
          <p:cNvPr id="10" name="组合 9"/>
          <p:cNvGrpSpPr/>
          <p:nvPr/>
        </p:nvGrpSpPr>
        <p:grpSpPr>
          <a:xfrm>
            <a:off x="219974" y="1037001"/>
            <a:ext cx="8704051" cy="1055286"/>
            <a:chOff x="219974" y="2044323"/>
            <a:chExt cx="7811918" cy="1055286"/>
          </a:xfrm>
        </p:grpSpPr>
        <p:sp>
          <p:nvSpPr>
            <p:cNvPr id="13" name="矩形: 圆顶角 12"/>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特殊操作符</a:t>
              </a:r>
              <a:endParaRPr lang="zh-CN" altLang="en-US" sz="2400" dirty="0"/>
            </a:p>
          </p:txBody>
        </p:sp>
        <p:sp>
          <p:nvSpPr>
            <p:cNvPr id="15" name="矩形: 圆角 17"/>
            <p:cNvSpPr/>
            <p:nvPr/>
          </p:nvSpPr>
          <p:spPr>
            <a:xfrm>
              <a:off x="219974" y="2559609"/>
              <a:ext cx="7811918"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2400"/>
                </a:lnSpc>
              </a:pPr>
              <a:r>
                <a:rPr lang="zh-CN" altLang="en-US" sz="2000" dirty="0">
                  <a:solidFill>
                    <a:srgbClr val="000000"/>
                  </a:solidFill>
                  <a:latin typeface="MicrosoftYaHei"/>
                </a:rPr>
                <a:t>可以使用一些特殊的操作符来实现特殊的功能</a:t>
              </a:r>
              <a:r>
                <a:rPr lang="zh-CN" altLang="en-US" sz="2000" dirty="0"/>
                <a:t> </a:t>
              </a:r>
              <a:endParaRPr lang="zh-CN" altLang="en-US" sz="2000" dirty="0">
                <a:solidFill>
                  <a:srgbClr val="008000"/>
                </a:solidFill>
                <a:latin typeface="LMMono9-Regular-Identity-H"/>
              </a:endParaRPr>
            </a:p>
          </p:txBody>
        </p:sp>
      </p:grpSp>
      <p:grpSp>
        <p:nvGrpSpPr>
          <p:cNvPr id="7" name="组合 6"/>
          <p:cNvGrpSpPr/>
          <p:nvPr/>
        </p:nvGrpSpPr>
        <p:grpSpPr>
          <a:xfrm>
            <a:off x="181402" y="2192994"/>
            <a:ext cx="4254674" cy="3974823"/>
            <a:chOff x="219974" y="2044323"/>
            <a:chExt cx="7811918" cy="3974823"/>
          </a:xfrm>
        </p:grpSpPr>
        <p:sp>
          <p:nvSpPr>
            <p:cNvPr id="8" name="矩形: 圆顶角 7"/>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字符串化操作符 </a:t>
              </a:r>
              <a:r>
                <a:rPr lang="en-US" altLang="zh-CN" sz="2400" dirty="0">
                  <a:solidFill>
                    <a:srgbClr val="FFFFFF"/>
                  </a:solidFill>
                  <a:latin typeface="MicrosoftYaHei"/>
                </a:rPr>
                <a:t>#</a:t>
              </a:r>
              <a:endParaRPr lang="zh-CN" altLang="en-US" sz="2400" dirty="0"/>
            </a:p>
          </p:txBody>
        </p:sp>
        <p:sp>
          <p:nvSpPr>
            <p:cNvPr id="9" name="矩形: 圆角 17"/>
            <p:cNvSpPr/>
            <p:nvPr/>
          </p:nvSpPr>
          <p:spPr>
            <a:xfrm>
              <a:off x="219974" y="2559609"/>
              <a:ext cx="7811918" cy="345953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把语言符号转化成字符串，即将后面</a:t>
              </a:r>
              <a:br>
                <a:rPr lang="zh-CN" altLang="en-US" sz="2000" dirty="0">
                  <a:solidFill>
                    <a:srgbClr val="000000"/>
                  </a:solidFill>
                  <a:latin typeface="MicrosoftYaHei"/>
                </a:rPr>
              </a:br>
              <a:r>
                <a:rPr lang="zh-CN" altLang="en-US" sz="2000" dirty="0">
                  <a:solidFill>
                    <a:srgbClr val="000000"/>
                  </a:solidFill>
                  <a:latin typeface="MicrosoftYaHei"/>
                </a:rPr>
                <a:t>的宏参数进行</a:t>
              </a:r>
              <a:r>
                <a:rPr lang="zh-CN" altLang="en-US" sz="2000" dirty="0">
                  <a:solidFill>
                    <a:srgbClr val="FF0000"/>
                  </a:solidFill>
                  <a:latin typeface="MicrosoftYaHei"/>
                </a:rPr>
                <a:t>字符串化</a:t>
              </a:r>
              <a:r>
                <a:rPr lang="zh-CN" altLang="en-US" sz="2000" dirty="0">
                  <a:solidFill>
                    <a:srgbClr val="000000"/>
                  </a:solidFill>
                  <a:latin typeface="MicrosoftYaHei"/>
                </a:rPr>
                <a:t>操作。</a:t>
              </a:r>
              <a:endParaRPr lang="en-US" altLang="zh-CN" sz="2000" dirty="0">
                <a:solidFill>
                  <a:srgbClr val="000000"/>
                </a:solidFill>
                <a:latin typeface="MicrosoftYaHei"/>
              </a:endParaRPr>
            </a:p>
            <a:p>
              <a:pPr>
                <a:lnSpc>
                  <a:spcPct val="150000"/>
                </a:lnSpc>
              </a:pPr>
              <a:br>
                <a:rPr lang="zh-CN" altLang="en-US" sz="2800" dirty="0">
                  <a:solidFill>
                    <a:srgbClr val="000000"/>
                  </a:solidFill>
                  <a:latin typeface="MicrosoftYaHei"/>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str(a) #a</a:t>
              </a:r>
              <a:br>
                <a:rPr lang="en-US" altLang="zh-CN" sz="2000" dirty="0">
                  <a:solidFill>
                    <a:srgbClr val="000000"/>
                  </a:solidFill>
                  <a:latin typeface="LMMono8-Regular-Identity-H"/>
                </a:rPr>
              </a:br>
              <a:r>
                <a:rPr lang="en-US" altLang="zh-CN" sz="2000" dirty="0">
                  <a:solidFill>
                    <a:srgbClr val="000000"/>
                  </a:solidFill>
                  <a:latin typeface="LMMono8-Regular-Identity-H"/>
                </a:rPr>
                <a:t>cout &lt;&lt; str(test)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zh-CN" altLang="en-US" sz="2000" dirty="0">
                  <a:solidFill>
                    <a:srgbClr val="000000"/>
                  </a:solidFill>
                  <a:latin typeface="MicrosoftYaHei"/>
                </a:rPr>
                <a:t>等价于：</a:t>
              </a:r>
              <a:br>
                <a:rPr lang="zh-CN" altLang="en-US" sz="2800" dirty="0">
                  <a:solidFill>
                    <a:srgbClr val="000000"/>
                  </a:solidFill>
                  <a:latin typeface="MicrosoftYaHei"/>
                </a:rPr>
              </a:br>
              <a:r>
                <a:rPr lang="en-US" altLang="zh-CN" sz="2000" dirty="0">
                  <a:solidFill>
                    <a:srgbClr val="000000"/>
                  </a:solidFill>
                  <a:latin typeface="LMMono8-Regular-Identity-H"/>
                </a:rPr>
                <a:t>cout &lt;&lt; </a:t>
              </a:r>
              <a:r>
                <a:rPr lang="en-US" altLang="zh-CN" sz="2000" dirty="0">
                  <a:solidFill>
                    <a:srgbClr val="BF8040"/>
                  </a:solidFill>
                  <a:latin typeface="LMMono8-Regular-Identity-H"/>
                </a:rPr>
                <a:t>"test"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1" name="组合 10"/>
          <p:cNvGrpSpPr/>
          <p:nvPr/>
        </p:nvGrpSpPr>
        <p:grpSpPr>
          <a:xfrm>
            <a:off x="4610573" y="2192994"/>
            <a:ext cx="4352025" cy="3790157"/>
            <a:chOff x="219974" y="2044323"/>
            <a:chExt cx="7811918" cy="3790157"/>
          </a:xfrm>
        </p:grpSpPr>
        <p:sp>
          <p:nvSpPr>
            <p:cNvPr id="12" name="矩形: 圆顶角 11"/>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连接符 </a:t>
              </a:r>
              <a:r>
                <a:rPr lang="en-US" altLang="zh-CN" sz="2400" dirty="0">
                  <a:solidFill>
                    <a:srgbClr val="FFFFFF"/>
                  </a:solidFill>
                  <a:latin typeface="MicrosoftYaHei"/>
                </a:rPr>
                <a:t>##</a:t>
              </a:r>
              <a:endParaRPr lang="zh-CN" altLang="en-US" sz="2400" dirty="0"/>
            </a:p>
          </p:txBody>
        </p:sp>
        <p:sp>
          <p:nvSpPr>
            <p:cNvPr id="14" name="矩形: 圆角 17"/>
            <p:cNvSpPr/>
            <p:nvPr/>
          </p:nvSpPr>
          <p:spPr>
            <a:xfrm>
              <a:off x="219974" y="2559609"/>
              <a:ext cx="7811918" cy="32748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将两个语言符号</a:t>
              </a:r>
              <a:r>
                <a:rPr lang="zh-CN" altLang="en-US" sz="2000" dirty="0">
                  <a:solidFill>
                    <a:srgbClr val="FF0000"/>
                  </a:solidFill>
                  <a:latin typeface="MicrosoftYaHei"/>
                </a:rPr>
                <a:t>连接为一个语言符号</a:t>
              </a:r>
              <a:br>
                <a:rPr lang="zh-CN" altLang="en-US" sz="2000" dirty="0">
                  <a:solidFill>
                    <a:srgbClr val="000000"/>
                  </a:solidFill>
                  <a:latin typeface="MicrosoftYaHei"/>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glue(</a:t>
              </a:r>
              <a:r>
                <a:rPr lang="en-US" altLang="zh-CN" sz="2000" dirty="0" err="1">
                  <a:solidFill>
                    <a:srgbClr val="000000"/>
                  </a:solidFill>
                  <a:latin typeface="LMMono8-Regular-Identity-H"/>
                </a:rPr>
                <a:t>a,b</a:t>
              </a:r>
              <a:r>
                <a:rPr lang="en-US" altLang="zh-CN" sz="2000" dirty="0">
                  <a:solidFill>
                    <a:srgbClr val="000000"/>
                  </a:solidFill>
                  <a:latin typeface="LMMono8-Regular-Identity-H"/>
                </a:rPr>
                <a:t>) a##b</a:t>
              </a:r>
              <a:br>
                <a:rPr lang="en-US" altLang="zh-CN" sz="2000" dirty="0">
                  <a:solidFill>
                    <a:srgbClr val="000000"/>
                  </a:solidFill>
                  <a:latin typeface="LMMono8-Regular-Identity-H"/>
                </a:rPr>
              </a:br>
              <a:r>
                <a:rPr lang="en-US" altLang="zh-CN" sz="2000" dirty="0">
                  <a:solidFill>
                    <a:srgbClr val="000000"/>
                  </a:solidFill>
                  <a:latin typeface="LMMono8-Regular-Identity-H"/>
                </a:rPr>
                <a:t>glue(c, out) &lt;&lt; </a:t>
              </a:r>
              <a:r>
                <a:rPr lang="en-US" altLang="zh-CN" sz="2000" dirty="0">
                  <a:solidFill>
                    <a:srgbClr val="BF8040"/>
                  </a:solidFill>
                  <a:latin typeface="LMMono8-Regular-Identity-H"/>
                </a:rPr>
                <a:t>“test”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glue(x, 1) = 1;</a:t>
              </a:r>
              <a:br>
                <a:rPr lang="en-US" altLang="zh-CN" sz="2000" dirty="0">
                  <a:solidFill>
                    <a:srgbClr val="000000"/>
                  </a:solidFill>
                  <a:latin typeface="LMMono8-Regular-Identity-H"/>
                </a:rPr>
              </a:br>
              <a:r>
                <a:rPr lang="zh-CN" altLang="en-US" sz="2000" dirty="0">
                  <a:solidFill>
                    <a:srgbClr val="000000"/>
                  </a:solidFill>
                  <a:latin typeface="MicrosoftYaHei"/>
                </a:rPr>
                <a:t>等价于：</a:t>
              </a:r>
              <a:br>
                <a:rPr lang="zh-CN" altLang="en-US" sz="2800" dirty="0">
                  <a:solidFill>
                    <a:srgbClr val="000000"/>
                  </a:solidFill>
                  <a:latin typeface="MicrosoftYaHei"/>
                </a:rPr>
              </a:br>
              <a:r>
                <a:rPr lang="en-US" altLang="zh-CN" sz="2000" dirty="0">
                  <a:solidFill>
                    <a:srgbClr val="000000"/>
                  </a:solidFill>
                  <a:latin typeface="LMMono8-Regular-Identity-H"/>
                </a:rPr>
                <a:t>cout &lt;&lt; </a:t>
              </a:r>
              <a:r>
                <a:rPr lang="en-US" altLang="zh-CN" sz="2000" dirty="0">
                  <a:solidFill>
                    <a:srgbClr val="BF8040"/>
                  </a:solidFill>
                  <a:latin typeface="LMMono8-Regular-Identity-H"/>
                </a:rPr>
                <a:t>"test"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x1 = 1;</a:t>
              </a:r>
              <a:r>
                <a:rPr lang="en-US" altLang="zh-CN"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1" y="155276"/>
            <a:ext cx="8975551" cy="584775"/>
          </a:xfrm>
          <a:prstGeom prst="rect">
            <a:avLst/>
          </a:prstGeom>
          <a:noFill/>
        </p:spPr>
        <p:txBody>
          <a:bodyPr wrap="square" rtlCol="0">
            <a:spAutoFit/>
          </a:bodyPr>
          <a:lstStyle/>
          <a:p>
            <a:r>
              <a:rPr lang="en-US" altLang="zh-CN" sz="3200" dirty="0">
                <a:solidFill>
                  <a:schemeClr val="bg1"/>
                </a:solidFill>
              </a:rPr>
              <a:t>5.8.2 </a:t>
            </a:r>
            <a:r>
              <a:rPr lang="zh-CN" altLang="en-US" sz="3200" dirty="0">
                <a:solidFill>
                  <a:schemeClr val="bg1"/>
                </a:solidFill>
              </a:rPr>
              <a:t>编译预处理和多文件结构</a:t>
            </a:r>
            <a:r>
              <a:rPr lang="en-US" altLang="zh-CN" sz="2000" dirty="0">
                <a:solidFill>
                  <a:schemeClr val="bg1"/>
                </a:solidFill>
              </a:rPr>
              <a:t>—</a:t>
            </a:r>
            <a:r>
              <a:rPr lang="zh-CN" altLang="en-US" sz="2000" dirty="0">
                <a:solidFill>
                  <a:schemeClr val="bg1"/>
                </a:solidFill>
              </a:rPr>
              <a:t>条件编译</a:t>
            </a:r>
            <a:endParaRPr lang="zh-CN" altLang="en-US" sz="3200" dirty="0">
              <a:solidFill>
                <a:schemeClr val="bg1"/>
              </a:solidFill>
            </a:endParaRPr>
          </a:p>
        </p:txBody>
      </p:sp>
      <p:grpSp>
        <p:nvGrpSpPr>
          <p:cNvPr id="7" name="组合 6"/>
          <p:cNvGrpSpPr/>
          <p:nvPr/>
        </p:nvGrpSpPr>
        <p:grpSpPr>
          <a:xfrm>
            <a:off x="181402" y="3055237"/>
            <a:ext cx="4254674" cy="2866827"/>
            <a:chOff x="219974" y="2044323"/>
            <a:chExt cx="7811918" cy="2866827"/>
          </a:xfrm>
        </p:grpSpPr>
        <p:sp>
          <p:nvSpPr>
            <p:cNvPr id="8" name="矩形: 圆顶角 7"/>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例子 </a:t>
              </a:r>
              <a:r>
                <a:rPr lang="en-US" altLang="zh-CN" sz="2400" dirty="0">
                  <a:solidFill>
                    <a:srgbClr val="FFFFFF"/>
                  </a:solidFill>
                  <a:latin typeface="MicrosoftYaHei"/>
                </a:rPr>
                <a:t>1</a:t>
              </a:r>
              <a:endParaRPr lang="zh-CN" altLang="en-US" sz="2400" dirty="0"/>
            </a:p>
          </p:txBody>
        </p:sp>
        <p:sp>
          <p:nvSpPr>
            <p:cNvPr id="9" name="矩形: 圆角 17"/>
            <p:cNvSpPr/>
            <p:nvPr/>
          </p:nvSpPr>
          <p:spPr>
            <a:xfrm>
              <a:off x="219974" y="2559609"/>
              <a:ext cx="7811918" cy="235154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#ifdef </a:t>
              </a:r>
              <a:r>
                <a:rPr lang="en-US" altLang="zh-CN" sz="2000" dirty="0">
                  <a:solidFill>
                    <a:srgbClr val="000000"/>
                  </a:solidFill>
                  <a:latin typeface="LMMono8-Regular-Identity-H"/>
                </a:rPr>
                <a:t>DEBUG</a:t>
              </a:r>
              <a:br>
                <a:rPr lang="en-US" altLang="zh-CN" sz="2000" dirty="0">
                  <a:solidFill>
                    <a:srgbClr val="000000"/>
                  </a:solidFill>
                  <a:latin typeface="LMMono8-Regular-Identity-H"/>
                </a:rPr>
              </a:br>
              <a:r>
                <a:rPr lang="en-US" altLang="zh-CN" sz="2000" dirty="0">
                  <a:solidFill>
                    <a:srgbClr val="000000"/>
                  </a:solidFill>
                  <a:latin typeface="LMMono8-Regular-Identity-H"/>
                </a:rPr>
                <a:t>cout &lt;&lt; </a:t>
              </a:r>
              <a:r>
                <a:rPr lang="en-US" altLang="zh-CN" sz="2000" dirty="0">
                  <a:solidFill>
                    <a:srgbClr val="BF8040"/>
                  </a:solidFill>
                  <a:latin typeface="LMMono8-Regular-Identity-H"/>
                </a:rPr>
                <a:t>"x=" </a:t>
              </a:r>
              <a:r>
                <a:rPr lang="en-US" altLang="zh-CN" sz="2000" dirty="0">
                  <a:solidFill>
                    <a:srgbClr val="000000"/>
                  </a:solidFill>
                  <a:latin typeface="LMMono8-Regular-Identity-H"/>
                </a:rPr>
                <a:t>&lt;&lt; x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#endif</a:t>
              </a:r>
              <a:br>
                <a:rPr lang="en-US" altLang="zh-CN" sz="2000" dirty="0">
                  <a:solidFill>
                    <a:srgbClr val="0000FF"/>
                  </a:solidFill>
                  <a:latin typeface="LMMono8-Regular-Identity-H"/>
                </a:rPr>
              </a:br>
              <a:r>
                <a:rPr lang="zh-CN" altLang="en-US" sz="2000" dirty="0">
                  <a:solidFill>
                    <a:srgbClr val="000000"/>
                  </a:solidFill>
                  <a:latin typeface="MicrosoftYaHei"/>
                </a:rPr>
                <a:t>如果定义了 </a:t>
              </a:r>
              <a:r>
                <a:rPr lang="en-US" altLang="zh-CN" sz="2000" dirty="0">
                  <a:solidFill>
                    <a:srgbClr val="000000"/>
                  </a:solidFill>
                  <a:latin typeface="LMSans10-Regular-Identity-H"/>
                </a:rPr>
                <a:t>DEBUG </a:t>
              </a:r>
              <a:r>
                <a:rPr lang="zh-CN" altLang="en-US" sz="2000" dirty="0">
                  <a:solidFill>
                    <a:srgbClr val="000000"/>
                  </a:solidFill>
                  <a:latin typeface="MicrosoftYaHei"/>
                </a:rPr>
                <a:t>宏，则上述 </a:t>
              </a:r>
              <a:r>
                <a:rPr lang="en-US" altLang="zh-CN" sz="2000" dirty="0">
                  <a:solidFill>
                    <a:srgbClr val="000000"/>
                  </a:solidFill>
                  <a:latin typeface="LMSans10-Regular-Identity-H"/>
                </a:rPr>
                <a:t>cout </a:t>
              </a:r>
              <a:r>
                <a:rPr lang="zh-CN" altLang="en-US" sz="2000" dirty="0">
                  <a:solidFill>
                    <a:srgbClr val="000000"/>
                  </a:solidFill>
                  <a:latin typeface="MicrosoftYaHei"/>
                </a:rPr>
                <a:t>语句将被编译，否则将被忽略。</a:t>
              </a:r>
              <a:r>
                <a:rPr lang="zh-CN" altLang="en-US" sz="2000" dirty="0"/>
                <a:t> </a:t>
              </a:r>
              <a:endParaRPr lang="zh-CN" altLang="en-US" sz="2000" dirty="0">
                <a:solidFill>
                  <a:srgbClr val="008000"/>
                </a:solidFill>
                <a:latin typeface="LMMono9-Regular-Identity-H"/>
              </a:endParaRPr>
            </a:p>
          </p:txBody>
        </p:sp>
      </p:grpSp>
      <p:grpSp>
        <p:nvGrpSpPr>
          <p:cNvPr id="11" name="组合 10"/>
          <p:cNvGrpSpPr/>
          <p:nvPr/>
        </p:nvGrpSpPr>
        <p:grpSpPr>
          <a:xfrm>
            <a:off x="4610573" y="3055237"/>
            <a:ext cx="4352025" cy="3328492"/>
            <a:chOff x="219974" y="2044323"/>
            <a:chExt cx="7811918" cy="3328492"/>
          </a:xfrm>
        </p:grpSpPr>
        <p:sp>
          <p:nvSpPr>
            <p:cNvPr id="12" name="矩形: 圆顶角 11"/>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例子 </a:t>
              </a:r>
              <a:r>
                <a:rPr lang="en-US" altLang="zh-CN" sz="2400" dirty="0">
                  <a:solidFill>
                    <a:srgbClr val="FFFFFF"/>
                  </a:solidFill>
                  <a:latin typeface="MicrosoftYaHei"/>
                </a:rPr>
                <a:t>2</a:t>
              </a:r>
              <a:endParaRPr lang="zh-CN" altLang="en-US" sz="2400" dirty="0"/>
            </a:p>
          </p:txBody>
        </p:sp>
        <p:sp>
          <p:nvSpPr>
            <p:cNvPr id="14" name="矩形: 圆角 17"/>
            <p:cNvSpPr/>
            <p:nvPr/>
          </p:nvSpPr>
          <p:spPr>
            <a:xfrm>
              <a:off x="219974" y="2559609"/>
              <a:ext cx="7811918" cy="281320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#if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      cout &lt;&lt; </a:t>
              </a:r>
              <a:r>
                <a:rPr lang="en-US" altLang="zh-CN" sz="2000" dirty="0">
                  <a:solidFill>
                    <a:srgbClr val="BF8040"/>
                  </a:solidFill>
                  <a:latin typeface="LMMono8-Regular-Identity-H"/>
                </a:rPr>
                <a:t>“</a:t>
              </a:r>
              <a:r>
                <a:rPr lang="zh-CN" altLang="en-US" sz="2000" dirty="0">
                  <a:solidFill>
                    <a:srgbClr val="BF8040"/>
                  </a:solidFill>
                  <a:latin typeface="仿宋" panose="02010609060101010101" pitchFamily="49" charset="-122"/>
                  <a:ea typeface="仿宋" panose="02010609060101010101" pitchFamily="49" charset="-122"/>
                </a:rPr>
                <a:t>此行代码永远也不会被编  </a:t>
              </a:r>
              <a:endParaRPr lang="en-US" altLang="zh-CN" sz="2000" dirty="0">
                <a:solidFill>
                  <a:srgbClr val="BF8040"/>
                </a:solidFill>
                <a:latin typeface="仿宋" panose="02010609060101010101" pitchFamily="49" charset="-122"/>
                <a:ea typeface="仿宋" panose="02010609060101010101" pitchFamily="49" charset="-122"/>
              </a:endParaRPr>
            </a:p>
            <a:p>
              <a:pPr>
                <a:lnSpc>
                  <a:spcPct val="150000"/>
                </a:lnSpc>
              </a:pPr>
              <a:r>
                <a:rPr lang="en-US" altLang="zh-CN" sz="2000" dirty="0">
                  <a:solidFill>
                    <a:srgbClr val="BF8040"/>
                  </a:solidFill>
                  <a:latin typeface="仿宋" panose="02010609060101010101" pitchFamily="49" charset="-122"/>
                  <a:ea typeface="仿宋" panose="02010609060101010101" pitchFamily="49" charset="-122"/>
                </a:rPr>
                <a:t>          </a:t>
              </a:r>
              <a:r>
                <a:rPr lang="zh-CN" altLang="en-US" sz="2000" dirty="0">
                  <a:solidFill>
                    <a:srgbClr val="BF8040"/>
                  </a:solidFill>
                  <a:latin typeface="仿宋" panose="02010609060101010101" pitchFamily="49" charset="-122"/>
                  <a:ea typeface="仿宋" panose="02010609060101010101" pitchFamily="49" charset="-122"/>
                </a:rPr>
                <a:t>译</a:t>
              </a:r>
              <a:r>
                <a:rPr lang="en-US" altLang="zh-CN" sz="2000" dirty="0">
                  <a:solidFill>
                    <a:srgbClr val="BF8040"/>
                  </a:solidFill>
                  <a:latin typeface="LMMono8-Regular-Identity-H"/>
                </a:rPr>
                <a:t>"</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#endif</a:t>
              </a:r>
              <a:br>
                <a:rPr lang="en-US" altLang="zh-CN" sz="2000" dirty="0">
                  <a:solidFill>
                    <a:srgbClr val="0000FF"/>
                  </a:solidFill>
                  <a:latin typeface="LMMono8-Regular-Identity-H"/>
                </a:rPr>
              </a:br>
              <a:r>
                <a:rPr lang="zh-CN" altLang="en-US" sz="2000" dirty="0">
                  <a:solidFill>
                    <a:srgbClr val="000000"/>
                  </a:solidFill>
                  <a:latin typeface="MicrosoftYaHei"/>
                </a:rPr>
                <a:t>常量表达式的值为 </a:t>
              </a:r>
              <a:r>
                <a:rPr lang="en-US" altLang="zh-CN" sz="2000" dirty="0">
                  <a:solidFill>
                    <a:srgbClr val="000000"/>
                  </a:solidFill>
                  <a:latin typeface="LMSans10-Regular-Identity-H"/>
                </a:rPr>
                <a:t>false </a:t>
              </a:r>
              <a:r>
                <a:rPr lang="zh-CN" altLang="en-US" sz="2000" dirty="0">
                  <a:solidFill>
                    <a:srgbClr val="000000"/>
                  </a:solidFill>
                  <a:latin typeface="MicrosoftYaHei"/>
                </a:rPr>
                <a:t>，上面</a:t>
              </a:r>
              <a:br>
                <a:rPr lang="zh-CN" altLang="en-US" sz="2000" dirty="0">
                  <a:solidFill>
                    <a:srgbClr val="000000"/>
                  </a:solidFill>
                  <a:latin typeface="MicrosoftYaHei"/>
                </a:rPr>
              </a:br>
              <a:r>
                <a:rPr lang="zh-CN" altLang="en-US" sz="2000" dirty="0">
                  <a:solidFill>
                    <a:srgbClr val="000000"/>
                  </a:solidFill>
                  <a:latin typeface="MicrosoftYaHei"/>
                </a:rPr>
                <a:t>的 </a:t>
              </a:r>
              <a:r>
                <a:rPr lang="en-US" altLang="zh-CN" sz="2000" dirty="0">
                  <a:solidFill>
                    <a:srgbClr val="000000"/>
                  </a:solidFill>
                  <a:latin typeface="LMSans10-Regular-Identity-H"/>
                </a:rPr>
                <a:t>cout </a:t>
              </a:r>
              <a:r>
                <a:rPr lang="zh-CN" altLang="en-US" sz="2000" dirty="0">
                  <a:solidFill>
                    <a:srgbClr val="000000"/>
                  </a:solidFill>
                  <a:latin typeface="MicrosoftYaHei"/>
                </a:rPr>
                <a:t>语句永远也不会被编译。</a:t>
              </a:r>
              <a:r>
                <a:rPr lang="zh-CN" altLang="en-US" sz="2000" dirty="0"/>
                <a:t> </a:t>
              </a:r>
              <a:endParaRPr lang="zh-CN" altLang="en-US" sz="2000" dirty="0">
                <a:solidFill>
                  <a:srgbClr val="008000"/>
                </a:solidFill>
                <a:latin typeface="LMMono9-Regular-Identity-H"/>
              </a:endParaRPr>
            </a:p>
          </p:txBody>
        </p:sp>
      </p:grpSp>
      <p:grpSp>
        <p:nvGrpSpPr>
          <p:cNvPr id="16" name="组合 15"/>
          <p:cNvGrpSpPr/>
          <p:nvPr/>
        </p:nvGrpSpPr>
        <p:grpSpPr>
          <a:xfrm>
            <a:off x="181402" y="988204"/>
            <a:ext cx="8781196" cy="1932211"/>
            <a:chOff x="219974" y="2044323"/>
            <a:chExt cx="7811918" cy="1932211"/>
          </a:xfrm>
        </p:grpSpPr>
        <p:sp>
          <p:nvSpPr>
            <p:cNvPr id="17" name="矩形: 圆顶角 16"/>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条件编译</a:t>
              </a:r>
              <a:endParaRPr lang="zh-CN" altLang="en-US" sz="2400" dirty="0"/>
            </a:p>
          </p:txBody>
        </p:sp>
        <p:sp>
          <p:nvSpPr>
            <p:cNvPr id="18" name="矩形: 圆角 17"/>
            <p:cNvSpPr/>
            <p:nvPr/>
          </p:nvSpPr>
          <p:spPr>
            <a:xfrm>
              <a:off x="219974" y="2548323"/>
              <a:ext cx="7811918"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程序中的代码在满足一定条件下才会被编译；</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编译的条件有两类：宏名和常量表达式；</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条件编译指令包括： </a:t>
              </a:r>
              <a:r>
                <a:rPr lang="en-US" altLang="zh-CN" sz="2000" dirty="0">
                  <a:solidFill>
                    <a:srgbClr val="000000"/>
                  </a:solidFill>
                  <a:latin typeface="LMSans10-Regular-Identity-H"/>
                </a:rPr>
                <a:t>#ifdef</a:t>
              </a:r>
              <a:r>
                <a:rPr lang="zh-CN" altLang="en-US" sz="2000" dirty="0">
                  <a:solidFill>
                    <a:srgbClr val="000000"/>
                  </a:solidFill>
                  <a:latin typeface="MicrosoftYaHei"/>
                </a:rPr>
                <a:t>、 </a:t>
              </a:r>
              <a:r>
                <a:rPr lang="en-US" altLang="zh-CN" sz="2000" dirty="0">
                  <a:solidFill>
                    <a:srgbClr val="000000"/>
                  </a:solidFill>
                  <a:latin typeface="LMSans10-Regular-Identity-H"/>
                </a:rPr>
                <a:t>#</a:t>
              </a:r>
              <a:r>
                <a:rPr lang="en-US" altLang="zh-CN" sz="2000" dirty="0" err="1">
                  <a:solidFill>
                    <a:srgbClr val="000000"/>
                  </a:solidFill>
                  <a:latin typeface="LMSans10-Regular-Identity-H"/>
                </a:rPr>
                <a:t>ifndef</a:t>
              </a:r>
              <a:r>
                <a:rPr lang="zh-CN" altLang="en-US" sz="2000" dirty="0">
                  <a:solidFill>
                    <a:srgbClr val="000000"/>
                  </a:solidFill>
                  <a:latin typeface="MicrosoftYaHei"/>
                </a:rPr>
                <a:t>、 </a:t>
              </a:r>
              <a:r>
                <a:rPr lang="en-US" altLang="zh-CN" sz="2000" dirty="0">
                  <a:solidFill>
                    <a:srgbClr val="000000"/>
                  </a:solidFill>
                  <a:latin typeface="LMSans10-Regular-Identity-H"/>
                </a:rPr>
                <a:t>#</a:t>
              </a:r>
              <a:r>
                <a:rPr lang="en-US" altLang="zh-CN" sz="2000" dirty="0" err="1">
                  <a:solidFill>
                    <a:srgbClr val="000000"/>
                  </a:solidFill>
                  <a:latin typeface="LMSans10-Regular-Identity-H"/>
                </a:rPr>
                <a:t>undef</a:t>
              </a:r>
              <a:r>
                <a:rPr lang="zh-CN" altLang="en-US" sz="2000" dirty="0">
                  <a:solidFill>
                    <a:srgbClr val="000000"/>
                  </a:solidFill>
                  <a:latin typeface="MicrosoftYaHei"/>
                </a:rPr>
                <a:t>、 </a:t>
              </a:r>
              <a:r>
                <a:rPr lang="en-US" altLang="zh-CN" sz="2000" dirty="0">
                  <a:solidFill>
                    <a:srgbClr val="000000"/>
                  </a:solidFill>
                  <a:latin typeface="LMSans10-Regular-Identity-H"/>
                </a:rPr>
                <a:t>#if</a:t>
              </a:r>
              <a:r>
                <a:rPr lang="zh-CN" altLang="en-US" sz="2000" dirty="0">
                  <a:solidFill>
                    <a:srgbClr val="000000"/>
                  </a:solidFill>
                  <a:latin typeface="MicrosoftYaHei"/>
                </a:rPr>
                <a:t>、 </a:t>
              </a:r>
              <a:r>
                <a:rPr lang="en-US" altLang="zh-CN" sz="2000" dirty="0">
                  <a:solidFill>
                    <a:srgbClr val="000000"/>
                  </a:solidFill>
                  <a:latin typeface="LMSans10-Regular-Identity-H"/>
                </a:rPr>
                <a:t>#else</a:t>
              </a:r>
              <a:r>
                <a:rPr lang="zh-CN" altLang="en-US" sz="2000" dirty="0">
                  <a:solidFill>
                    <a:srgbClr val="000000"/>
                  </a:solidFill>
                  <a:latin typeface="MicrosoftYaHei"/>
                </a:rPr>
                <a:t>、 </a:t>
              </a:r>
              <a:r>
                <a:rPr lang="en-US" altLang="zh-CN" sz="2000" dirty="0">
                  <a:solidFill>
                    <a:srgbClr val="000000"/>
                  </a:solidFill>
                  <a:latin typeface="LMSans10-Regular-Identity-H"/>
                </a:rPr>
                <a:t>#endif </a:t>
              </a:r>
              <a:r>
                <a:rPr lang="zh-CN" altLang="en-US" sz="2000" dirty="0">
                  <a:solidFill>
                    <a:srgbClr val="000000"/>
                  </a:solidFill>
                  <a:latin typeface="MicrosoftYaHei"/>
                </a:rPr>
                <a:t>等。</a:t>
              </a:r>
              <a:r>
                <a:rPr lang="zh-CN" altLang="en-US" sz="2000" dirty="0"/>
                <a:t> </a:t>
              </a:r>
              <a:endParaRPr lang="zh-CN" altLang="en-US" sz="2000" dirty="0">
                <a:solidFill>
                  <a:srgbClr val="008000"/>
                </a:solidFill>
                <a:latin typeface="LMMono9-Regular-Identity-H"/>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1" y="155276"/>
            <a:ext cx="8975551" cy="584775"/>
          </a:xfrm>
          <a:prstGeom prst="rect">
            <a:avLst/>
          </a:prstGeom>
          <a:noFill/>
        </p:spPr>
        <p:txBody>
          <a:bodyPr wrap="square" rtlCol="0">
            <a:spAutoFit/>
          </a:bodyPr>
          <a:lstStyle/>
          <a:p>
            <a:r>
              <a:rPr lang="en-US" altLang="zh-CN" sz="3200" dirty="0">
                <a:solidFill>
                  <a:schemeClr val="bg1"/>
                </a:solidFill>
              </a:rPr>
              <a:t>5.8.3 </a:t>
            </a:r>
            <a:r>
              <a:rPr lang="zh-CN" altLang="en-US" sz="3200" dirty="0">
                <a:solidFill>
                  <a:schemeClr val="bg1"/>
                </a:solidFill>
              </a:rPr>
              <a:t>编译预处理和多文件结构</a:t>
            </a:r>
            <a:r>
              <a:rPr lang="en-US" altLang="zh-CN" sz="2000" dirty="0">
                <a:solidFill>
                  <a:schemeClr val="bg1"/>
                </a:solidFill>
              </a:rPr>
              <a:t>—</a:t>
            </a:r>
            <a:r>
              <a:rPr lang="zh-CN" altLang="en-US" sz="2000" dirty="0">
                <a:solidFill>
                  <a:schemeClr val="bg1"/>
                </a:solidFill>
              </a:rPr>
              <a:t>多文件结构</a:t>
            </a:r>
            <a:endParaRPr lang="zh-CN" altLang="en-US" sz="3200" dirty="0">
              <a:solidFill>
                <a:schemeClr val="bg1"/>
              </a:solidFill>
            </a:endParaRPr>
          </a:p>
        </p:txBody>
      </p:sp>
      <p:grpSp>
        <p:nvGrpSpPr>
          <p:cNvPr id="16" name="组合 15"/>
          <p:cNvGrpSpPr/>
          <p:nvPr/>
        </p:nvGrpSpPr>
        <p:grpSpPr>
          <a:xfrm>
            <a:off x="179128" y="1334194"/>
            <a:ext cx="8781196" cy="4798381"/>
            <a:chOff x="219974" y="2044323"/>
            <a:chExt cx="7811918" cy="4798381"/>
          </a:xfrm>
        </p:grpSpPr>
        <p:sp>
          <p:nvSpPr>
            <p:cNvPr id="17" name="矩形: 圆顶角 16"/>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多文件结构</a:t>
              </a:r>
              <a:endParaRPr lang="zh-CN" altLang="en-US" sz="2400" dirty="0"/>
            </a:p>
          </p:txBody>
        </p:sp>
        <p:sp>
          <p:nvSpPr>
            <p:cNvPr id="18" name="矩形: 圆角 17"/>
            <p:cNvSpPr/>
            <p:nvPr/>
          </p:nvSpPr>
          <p:spPr>
            <a:xfrm>
              <a:off x="219974" y="2548323"/>
              <a:ext cx="7811918" cy="429438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3000"/>
                </a:lnSpc>
              </a:pPr>
              <a:r>
                <a:rPr lang="zh-CN" altLang="en-US" sz="2000" dirty="0">
                  <a:solidFill>
                    <a:srgbClr val="000000"/>
                  </a:solidFill>
                  <a:latin typeface="MicrosoftYaHei"/>
                </a:rPr>
                <a:t>编写一个较大的程序时，通常根据代码之间的耦合关系将它们放到不同的文件里面，进行单独的编写与编译，最终完成一个完整的程序。</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标识符的可见性：把标识符的声明放到头文件里面，实现名字共享；</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头文件保护：</a:t>
              </a:r>
              <a:r>
                <a:rPr lang="en-US" altLang="zh-CN" sz="2000" dirty="0">
                  <a:solidFill>
                    <a:srgbClr val="000000"/>
                  </a:solidFill>
                  <a:latin typeface="LMSans10-Regular-Identity-H"/>
                </a:rPr>
                <a:t>#</a:t>
              </a:r>
              <a:r>
                <a:rPr lang="en-US" altLang="zh-CN" sz="2000" dirty="0" err="1">
                  <a:solidFill>
                    <a:srgbClr val="000000"/>
                  </a:solidFill>
                  <a:latin typeface="LMSans10-Regular-Identity-H"/>
                </a:rPr>
                <a:t>ifndef</a:t>
              </a:r>
              <a:r>
                <a:rPr lang="zh-CN" altLang="en-US" sz="2000" dirty="0">
                  <a:solidFill>
                    <a:srgbClr val="000000"/>
                  </a:solidFill>
                  <a:latin typeface="MicrosoftYaHei"/>
                </a:rPr>
                <a:t>、</a:t>
              </a:r>
              <a:r>
                <a:rPr lang="en-US" altLang="zh-CN" sz="2000" dirty="0">
                  <a:solidFill>
                    <a:srgbClr val="000000"/>
                  </a:solidFill>
                  <a:latin typeface="LMSans10-Regular-Identity-H"/>
                </a:rPr>
                <a:t>#define</a:t>
              </a:r>
              <a:r>
                <a:rPr lang="zh-CN" altLang="en-US" sz="2000" dirty="0">
                  <a:solidFill>
                    <a:srgbClr val="000000"/>
                  </a:solidFill>
                  <a:latin typeface="LMSans10-Regular-Identity-H"/>
                </a:rPr>
                <a:t>、</a:t>
              </a:r>
              <a:r>
                <a:rPr lang="en-US" altLang="zh-CN" sz="2000" dirty="0">
                  <a:solidFill>
                    <a:srgbClr val="000000"/>
                  </a:solidFill>
                  <a:latin typeface="LMSans10-Regular-Identity-H"/>
                </a:rPr>
                <a:t>#endif </a:t>
              </a:r>
              <a:r>
                <a:rPr lang="zh-CN" altLang="en-US" sz="2000" dirty="0">
                  <a:solidFill>
                    <a:srgbClr val="000000"/>
                  </a:solidFill>
                  <a:latin typeface="MicrosoftYaHei"/>
                </a:rPr>
                <a:t>预编译指令或者 </a:t>
              </a:r>
              <a:r>
                <a:rPr lang="en-US" altLang="zh-CN" sz="2000" dirty="0">
                  <a:solidFill>
                    <a:srgbClr val="000000"/>
                  </a:solidFill>
                  <a:latin typeface="LMSans10-Regular-Identity-H"/>
                </a:rPr>
                <a:t>#pragma once</a:t>
              </a:r>
              <a:r>
                <a:rPr lang="zh-CN" altLang="en-US" sz="2000" dirty="0">
                  <a:solidFill>
                    <a:srgbClr val="000000"/>
                  </a:solidFill>
                  <a:latin typeface="MicrosoftYaHei"/>
                </a:rPr>
                <a:t>宏</a:t>
              </a:r>
              <a:r>
                <a:rPr lang="en-US" altLang="zh-CN" sz="2000" dirty="0">
                  <a:solidFill>
                    <a:srgbClr val="000000"/>
                  </a:solidFill>
                  <a:latin typeface="MicrosoftYaHei"/>
                </a:rPr>
                <a:t>;</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头文件包含：</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zh-CN" altLang="en-US" dirty="0">
                  <a:solidFill>
                    <a:srgbClr val="000000"/>
                  </a:solidFill>
                  <a:latin typeface="MicrosoftYaHei"/>
                </a:rPr>
                <a:t> </a:t>
              </a:r>
              <a:r>
                <a:rPr lang="zh-CN" altLang="en-US" sz="2000" dirty="0">
                  <a:solidFill>
                    <a:srgbClr val="000000"/>
                  </a:solidFill>
                  <a:latin typeface="MicrosoftYaHei"/>
                </a:rPr>
                <a:t>函数的声明</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en-US" altLang="zh-CN" sz="2000" dirty="0">
                  <a:solidFill>
                    <a:srgbClr val="000000"/>
                  </a:solidFill>
                  <a:latin typeface="LMSans9-Regular-Identity-H"/>
                </a:rPr>
                <a:t>const </a:t>
              </a:r>
              <a:r>
                <a:rPr lang="zh-CN" altLang="en-US" sz="2000" dirty="0">
                  <a:solidFill>
                    <a:srgbClr val="000000"/>
                  </a:solidFill>
                  <a:latin typeface="MicrosoftYaHei"/>
                </a:rPr>
                <a:t>对象</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zh-CN" altLang="en-US" sz="2000" dirty="0">
                  <a:solidFill>
                    <a:srgbClr val="000000"/>
                  </a:solidFill>
                  <a:latin typeface="MicrosoftYaHei"/>
                </a:rPr>
                <a:t>全局对象的声明</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zh-CN" altLang="en-US" sz="2000" dirty="0">
                  <a:solidFill>
                    <a:srgbClr val="000000"/>
                  </a:solidFill>
                  <a:latin typeface="MicrosoftYaHei"/>
                </a:rPr>
                <a:t>内联函数</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en-US" altLang="zh-CN" sz="2000" dirty="0">
                  <a:solidFill>
                    <a:srgbClr val="000000"/>
                  </a:solidFill>
                  <a:latin typeface="LMSans9-Regular-Identity-H"/>
                </a:rPr>
                <a:t>constexpr </a:t>
              </a:r>
              <a:r>
                <a:rPr lang="zh-CN" altLang="en-US" sz="2000" dirty="0">
                  <a:solidFill>
                    <a:srgbClr val="000000"/>
                  </a:solidFill>
                  <a:latin typeface="MicrosoftYaHei"/>
                </a:rPr>
                <a:t>函数</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zh-CN" altLang="en-US" sz="2000" dirty="0">
                  <a:solidFill>
                    <a:srgbClr val="000000"/>
                  </a:solidFill>
                  <a:latin typeface="MicrosoftYaHei"/>
                </a:rPr>
                <a:t>类和模版的定义</a:t>
              </a:r>
              <a:r>
                <a:rPr lang="zh-CN" altLang="en-US" sz="2000" dirty="0"/>
                <a:t> </a:t>
              </a:r>
              <a:endParaRPr lang="zh-CN" altLang="en-US" sz="2000" dirty="0">
                <a:solidFill>
                  <a:srgbClr val="008000"/>
                </a:solidFill>
                <a:latin typeface="LMMono9-Regular-Identity-H"/>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1" y="155276"/>
            <a:ext cx="8975551" cy="584775"/>
          </a:xfrm>
          <a:prstGeom prst="rect">
            <a:avLst/>
          </a:prstGeom>
          <a:noFill/>
        </p:spPr>
        <p:txBody>
          <a:bodyPr wrap="square" rtlCol="0">
            <a:spAutoFit/>
          </a:bodyPr>
          <a:lstStyle/>
          <a:p>
            <a:r>
              <a:rPr lang="en-US" altLang="zh-CN" sz="3200" dirty="0">
                <a:solidFill>
                  <a:schemeClr val="bg1"/>
                </a:solidFill>
              </a:rPr>
              <a:t>5.8.3 </a:t>
            </a:r>
            <a:r>
              <a:rPr lang="zh-CN" altLang="en-US" sz="3200" dirty="0">
                <a:solidFill>
                  <a:schemeClr val="bg1"/>
                </a:solidFill>
              </a:rPr>
              <a:t>编译预处理和多文件结构</a:t>
            </a:r>
            <a:r>
              <a:rPr lang="en-US" altLang="zh-CN" sz="2000" dirty="0">
                <a:solidFill>
                  <a:schemeClr val="bg1"/>
                </a:solidFill>
              </a:rPr>
              <a:t>—</a:t>
            </a:r>
            <a:r>
              <a:rPr lang="zh-CN" altLang="en-US" sz="2000" dirty="0">
                <a:solidFill>
                  <a:schemeClr val="bg1"/>
                </a:solidFill>
              </a:rPr>
              <a:t>多文件结构</a:t>
            </a:r>
            <a:endParaRPr lang="zh-CN" altLang="en-US" sz="3200" dirty="0">
              <a:solidFill>
                <a:schemeClr val="bg1"/>
              </a:solidFill>
            </a:endParaRPr>
          </a:p>
        </p:txBody>
      </p:sp>
      <p:grpSp>
        <p:nvGrpSpPr>
          <p:cNvPr id="16" name="组合 15"/>
          <p:cNvGrpSpPr/>
          <p:nvPr/>
        </p:nvGrpSpPr>
        <p:grpSpPr>
          <a:xfrm>
            <a:off x="216198" y="1015064"/>
            <a:ext cx="4714147" cy="5374564"/>
            <a:chOff x="219974" y="2044323"/>
            <a:chExt cx="3523234" cy="5374564"/>
          </a:xfrm>
        </p:grpSpPr>
        <p:sp>
          <p:nvSpPr>
            <p:cNvPr id="17" name="矩形: 圆顶角 16"/>
            <p:cNvSpPr/>
            <p:nvPr/>
          </p:nvSpPr>
          <p:spPr>
            <a:xfrm>
              <a:off x="219974" y="2044323"/>
              <a:ext cx="3523234"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err="1">
                  <a:solidFill>
                    <a:srgbClr val="FFFFFF"/>
                  </a:solidFill>
                  <a:latin typeface="MicrosoftYaHei"/>
                </a:rPr>
                <a:t>myHeader.h</a:t>
              </a:r>
              <a:endParaRPr lang="zh-CN" altLang="en-US" sz="2400" dirty="0"/>
            </a:p>
          </p:txBody>
        </p:sp>
        <p:sp>
          <p:nvSpPr>
            <p:cNvPr id="18" name="矩形: 圆角 17"/>
            <p:cNvSpPr/>
            <p:nvPr/>
          </p:nvSpPr>
          <p:spPr>
            <a:xfrm>
              <a:off x="219974" y="2548323"/>
              <a:ext cx="3523234" cy="48705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200"/>
                </a:lnSpc>
              </a:pPr>
              <a:r>
                <a:rPr lang="zh-CN" altLang="zh-CN" dirty="0">
                  <a:solidFill>
                    <a:srgbClr val="0000FF"/>
                  </a:solidFill>
                  <a:latin typeface="Arial" panose="020B0604020202020204" pitchFamily="34" charset="0"/>
                  <a:ea typeface="LMMono8-Regular-Identity-H"/>
                </a:rPr>
                <a:t>#ifndef </a:t>
              </a:r>
              <a:r>
                <a:rPr lang="zh-CN" altLang="zh-CN" dirty="0">
                  <a:solidFill>
                    <a:srgbClr val="000000"/>
                  </a:solidFill>
                  <a:latin typeface="Arial" panose="020B0604020202020204" pitchFamily="34" charset="0"/>
                  <a:ea typeface="LMMono8-Regular-Identity-H"/>
                </a:rPr>
                <a:t>MYHEADER_H</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#define </a:t>
              </a:r>
              <a:r>
                <a:rPr lang="zh-CN" altLang="zh-CN" dirty="0">
                  <a:solidFill>
                    <a:srgbClr val="000000"/>
                  </a:solidFill>
                  <a:latin typeface="Arial" panose="020B0604020202020204" pitchFamily="34" charset="0"/>
                  <a:ea typeface="LMMono8-Regular-Identity-H"/>
                </a:rPr>
                <a:t>MYHEADER_H</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const double </a:t>
              </a:r>
              <a:r>
                <a:rPr lang="zh-CN" altLang="zh-CN" dirty="0">
                  <a:solidFill>
                    <a:srgbClr val="000000"/>
                  </a:solidFill>
                  <a:latin typeface="Arial" panose="020B0604020202020204" pitchFamily="34" charset="0"/>
                  <a:ea typeface="LMMono8-Regular-Identity-H"/>
                </a:rPr>
                <a:t>pi = 3.1415926;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//const</a:t>
              </a:r>
              <a:r>
                <a:rPr lang="zh-CN" altLang="zh-CN" dirty="0">
                  <a:solidFill>
                    <a:srgbClr val="008000"/>
                  </a:solidFill>
                  <a:latin typeface="Arial" panose="020B0604020202020204" pitchFamily="34" charset="0"/>
                  <a:ea typeface="仿宋" panose="02010609060101010101" pitchFamily="49" charset="-122"/>
                </a:rPr>
                <a:t>对象</a:t>
              </a:r>
              <a:br>
                <a:rPr lang="zh-CN" altLang="zh-CN" dirty="0">
                  <a:solidFill>
                    <a:srgbClr val="008000"/>
                  </a:solidFill>
                  <a:latin typeface="Arial" panose="020B0604020202020204" pitchFamily="34" charset="0"/>
                  <a:ea typeface="仿宋" panose="02010609060101010101" pitchFamily="49" charset="-122"/>
                </a:rPr>
              </a:br>
              <a:r>
                <a:rPr lang="en-US" altLang="zh-CN" dirty="0">
                  <a:solidFill>
                    <a:srgbClr val="0000FF"/>
                  </a:solidFill>
                  <a:latin typeface="LMMono8-Regular-Identity-H"/>
                </a:rPr>
                <a:t>int </a:t>
              </a:r>
              <a:r>
                <a:rPr lang="en-US" altLang="zh-CN" dirty="0">
                  <a:solidFill>
                    <a:srgbClr val="000000"/>
                  </a:solidFill>
                  <a:latin typeface="LMMono8-Regular-Identity-H"/>
                </a:rPr>
                <a:t>add(</a:t>
              </a:r>
              <a:r>
                <a:rPr lang="en-US" altLang="zh-CN" dirty="0">
                  <a:solidFill>
                    <a:srgbClr val="0000FF"/>
                  </a:solidFill>
                  <a:latin typeface="LMMono8-Regular-Identity-H"/>
                </a:rPr>
                <a:t>int</a:t>
              </a:r>
              <a:r>
                <a:rPr lang="en-US" altLang="zh-CN" dirty="0">
                  <a:solidFill>
                    <a:srgbClr val="000000"/>
                  </a:solidFill>
                  <a:latin typeface="LMMono8-Regular-Identity-H"/>
                </a:rPr>
                <a:t>, </a:t>
              </a:r>
              <a:r>
                <a:rPr lang="en-US" altLang="zh-CN" dirty="0">
                  <a:solidFill>
                    <a:srgbClr val="0000FF"/>
                  </a:solidFill>
                  <a:latin typeface="LMMono8-Regular-Identity-H"/>
                </a:rPr>
                <a:t>int</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函数声明</a:t>
              </a:r>
              <a:endParaRPr lang="en-US" altLang="zh-CN" dirty="0">
                <a:solidFill>
                  <a:srgbClr val="008000"/>
                </a:solidFill>
                <a:latin typeface="仿宋" panose="02010609060101010101" pitchFamily="49" charset="-122"/>
                <a:ea typeface="仿宋" panose="02010609060101010101" pitchFamily="49" charset="-122"/>
              </a:endParaRPr>
            </a:p>
            <a:p>
              <a:pPr>
                <a:lnSpc>
                  <a:spcPts val="2200"/>
                </a:lnSpc>
              </a:pPr>
              <a:r>
                <a:rPr lang="en-US" altLang="zh-CN" dirty="0">
                  <a:solidFill>
                    <a:srgbClr val="0000FF"/>
                  </a:solidFill>
                  <a:latin typeface="LMMono8-Regular-Identity-H"/>
                </a:rPr>
                <a:t>extern int </a:t>
              </a:r>
              <a:r>
                <a:rPr lang="en-US" altLang="zh-CN" dirty="0" err="1">
                  <a:solidFill>
                    <a:srgbClr val="000000"/>
                  </a:solidFill>
                  <a:latin typeface="LMMono8-Regular-Identity-H"/>
                </a:rPr>
                <a:t>g_sum</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全局对象声明</a:t>
              </a:r>
              <a:br>
                <a:rPr lang="zh-CN" altLang="zh-CN" dirty="0">
                  <a:solidFill>
                    <a:prstClr val="black"/>
                  </a:solidFill>
                  <a:latin typeface="Arial" panose="020B0604020202020204" pitchFamily="34" charset="0"/>
                </a:rPr>
              </a:br>
              <a:r>
                <a:rPr lang="zh-CN" altLang="zh-CN" dirty="0">
                  <a:solidFill>
                    <a:srgbClr val="0000FF"/>
                  </a:solidFill>
                  <a:latin typeface="Arial" panose="020B0604020202020204" pitchFamily="34" charset="0"/>
                  <a:ea typeface="LMMono8-Regular-Identity-H"/>
                </a:rPr>
                <a:t>inline bool </a:t>
              </a:r>
              <a:r>
                <a:rPr lang="zh-CN" altLang="zh-CN" dirty="0">
                  <a:solidFill>
                    <a:srgbClr val="000000"/>
                  </a:solidFill>
                  <a:latin typeface="Arial" panose="020B0604020202020204" pitchFamily="34" charset="0"/>
                  <a:ea typeface="LMMono8-Regular-Identity-H"/>
                </a:rPr>
                <a:t>isNumber(</a:t>
              </a:r>
              <a:r>
                <a:rPr lang="zh-CN" altLang="zh-CN" dirty="0">
                  <a:solidFill>
                    <a:srgbClr val="0000FF"/>
                  </a:solidFill>
                  <a:latin typeface="Arial" panose="020B0604020202020204" pitchFamily="34" charset="0"/>
                  <a:ea typeface="LMMono8-Regular-Identity-H"/>
                </a:rPr>
                <a:t>char </a:t>
              </a:r>
              <a:r>
                <a:rPr lang="zh-CN" altLang="zh-CN" dirty="0">
                  <a:solidFill>
                    <a:srgbClr val="000000"/>
                  </a:solidFill>
                  <a:latin typeface="Arial" panose="020B0604020202020204" pitchFamily="34" charset="0"/>
                  <a:ea typeface="LMMono8-Regular-Identity-H"/>
                </a:rPr>
                <a:t>ch)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a:t>
              </a:r>
              <a:r>
                <a:rPr lang="zh-CN" altLang="zh-CN" dirty="0">
                  <a:solidFill>
                    <a:srgbClr val="008000"/>
                  </a:solidFill>
                  <a:latin typeface="Arial" panose="020B0604020202020204" pitchFamily="34" charset="0"/>
                  <a:ea typeface="仿宋" panose="02010609060101010101" pitchFamily="49" charset="-122"/>
                </a:rPr>
                <a:t>内联函数</a:t>
              </a:r>
              <a:br>
                <a:rPr lang="zh-CN" altLang="zh-CN" dirty="0">
                  <a:solidFill>
                    <a:srgbClr val="008000"/>
                  </a:solidFill>
                  <a:latin typeface="Arial" panose="020B0604020202020204" pitchFamily="34" charset="0"/>
                  <a:ea typeface="仿宋" panose="02010609060101010101" pitchFamily="49" charset="-122"/>
                </a:rPr>
              </a:br>
              <a:r>
                <a:rPr lang="en-US" altLang="zh-CN" dirty="0">
                  <a:solidFill>
                    <a:srgbClr val="008000"/>
                  </a:solidFill>
                  <a:latin typeface="Arial" panose="020B0604020202020204" pitchFamily="34" charset="0"/>
                  <a:ea typeface="仿宋" panose="02010609060101010101" pitchFamily="49" charset="-122"/>
                </a:rPr>
                <a:t>       </a:t>
              </a:r>
              <a:r>
                <a:rPr lang="zh-CN" altLang="zh-CN" dirty="0">
                  <a:solidFill>
                    <a:srgbClr val="0000FF"/>
                  </a:solidFill>
                  <a:latin typeface="Arial" panose="020B0604020202020204" pitchFamily="34" charset="0"/>
                  <a:ea typeface="LMMono8-Regular-Identity-H"/>
                </a:rPr>
                <a:t>return </a:t>
              </a:r>
              <a:r>
                <a:rPr lang="zh-CN" altLang="zh-CN" dirty="0">
                  <a:solidFill>
                    <a:srgbClr val="000000"/>
                  </a:solidFill>
                  <a:latin typeface="Arial" panose="020B0604020202020204" pitchFamily="34" charset="0"/>
                  <a:ea typeface="LMMono8-Regular-Identity-H"/>
                </a:rPr>
                <a:t>ch &gt;= </a:t>
              </a:r>
              <a:r>
                <a:rPr lang="zh-CN" altLang="zh-CN" dirty="0">
                  <a:solidFill>
                    <a:srgbClr val="BF8040"/>
                  </a:solidFill>
                  <a:latin typeface="Arial" panose="020B0604020202020204" pitchFamily="34" charset="0"/>
                  <a:ea typeface="LMMono8-Regular-Identity-H"/>
                </a:rPr>
                <a:t>'0'</a:t>
              </a:r>
              <a:r>
                <a:rPr lang="zh-CN" altLang="zh-CN" dirty="0">
                  <a:solidFill>
                    <a:srgbClr val="000000"/>
                  </a:solidFill>
                  <a:latin typeface="Arial" panose="020B0604020202020204" pitchFamily="34" charset="0"/>
                  <a:ea typeface="LMMono8-Regular-Identity-H"/>
                </a:rPr>
                <a:t>&amp;&amp;ch &lt;= </a:t>
              </a:r>
              <a:r>
                <a:rPr lang="zh-CN" altLang="zh-CN" dirty="0">
                  <a:solidFill>
                    <a:srgbClr val="BF8040"/>
                  </a:solidFill>
                  <a:latin typeface="Arial" panose="020B0604020202020204" pitchFamily="34" charset="0"/>
                  <a:ea typeface="LMMono8-Regular-Identity-H"/>
                </a:rPr>
                <a:t>'9' </a:t>
              </a:r>
              <a:r>
                <a:rPr lang="zh-CN" altLang="zh-CN" dirty="0">
                  <a:solidFill>
                    <a:srgbClr val="000000"/>
                  </a:solidFill>
                  <a:latin typeface="Arial" panose="020B0604020202020204" pitchFamily="34" charset="0"/>
                  <a:ea typeface="LMMono8-Regular-Identity-H"/>
                </a:rPr>
                <a:t>? 1 : 0;</a:t>
              </a:r>
              <a:br>
                <a:rPr lang="zh-CN" altLang="zh-CN" dirty="0">
                  <a:solidFill>
                    <a:srgbClr val="000000"/>
                  </a:solidFill>
                  <a:latin typeface="Arial" panose="020B0604020202020204" pitchFamily="34" charset="0"/>
                  <a:ea typeface="LMMono8-Regular-Identity-H"/>
                </a:rPr>
              </a:b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zh-CN" altLang="zh-CN" dirty="0">
                  <a:solidFill>
                    <a:srgbClr val="000000"/>
                  </a:solidFill>
                  <a:latin typeface="Arial" panose="020B0604020202020204" pitchFamily="34" charset="0"/>
                  <a:ea typeface="LMMono8-Regular-Identity-H"/>
                </a:rPr>
                <a:t>constexpr </a:t>
              </a:r>
              <a:r>
                <a:rPr lang="zh-CN" altLang="zh-CN" dirty="0">
                  <a:solidFill>
                    <a:srgbClr val="0000FF"/>
                  </a:solidFill>
                  <a:latin typeface="Arial" panose="020B0604020202020204" pitchFamily="34" charset="0"/>
                  <a:ea typeface="LMMono8-Regular-Identity-H"/>
                </a:rPr>
                <a:t>int </a:t>
              </a:r>
              <a:r>
                <a:rPr lang="zh-CN" altLang="zh-CN" dirty="0">
                  <a:solidFill>
                    <a:srgbClr val="000000"/>
                  </a:solidFill>
                  <a:latin typeface="Arial" panose="020B0604020202020204" pitchFamily="34" charset="0"/>
                  <a:ea typeface="LMMono8-Regular-Identity-H"/>
                </a:rPr>
                <a:t>scale() {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//constexpr </a:t>
              </a:r>
              <a:r>
                <a:rPr lang="zh-CN" altLang="zh-CN" dirty="0">
                  <a:solidFill>
                    <a:srgbClr val="008000"/>
                  </a:solidFill>
                  <a:latin typeface="Arial" panose="020B0604020202020204" pitchFamily="34" charset="0"/>
                  <a:ea typeface="仿宋" panose="02010609060101010101" pitchFamily="49" charset="-122"/>
                </a:rPr>
                <a:t>函数</a:t>
              </a:r>
              <a:br>
                <a:rPr lang="zh-CN" altLang="zh-CN" dirty="0">
                  <a:solidFill>
                    <a:srgbClr val="008000"/>
                  </a:solidFill>
                  <a:latin typeface="Arial" panose="020B0604020202020204" pitchFamily="34" charset="0"/>
                  <a:ea typeface="仿宋" panose="02010609060101010101" pitchFamily="49" charset="-122"/>
                </a:rPr>
              </a:br>
              <a:r>
                <a:rPr lang="en-US" altLang="zh-CN" dirty="0">
                  <a:solidFill>
                    <a:srgbClr val="008000"/>
                  </a:solidFill>
                  <a:latin typeface="Arial" panose="020B0604020202020204" pitchFamily="34" charset="0"/>
                  <a:ea typeface="仿宋" panose="02010609060101010101" pitchFamily="49" charset="-122"/>
                </a:rPr>
                <a:t>       </a:t>
              </a:r>
              <a:r>
                <a:rPr lang="zh-CN" altLang="zh-CN" dirty="0">
                  <a:solidFill>
                    <a:srgbClr val="0000FF"/>
                  </a:solidFill>
                  <a:latin typeface="Arial" panose="020B0604020202020204" pitchFamily="34" charset="0"/>
                  <a:ea typeface="LMMono8-Regular-Identity-H"/>
                </a:rPr>
                <a:t>return </a:t>
              </a:r>
              <a:r>
                <a:rPr lang="zh-CN" altLang="zh-CN" dirty="0">
                  <a:solidFill>
                    <a:srgbClr val="000000"/>
                  </a:solidFill>
                  <a:latin typeface="Arial" panose="020B0604020202020204" pitchFamily="34" charset="0"/>
                  <a:ea typeface="LMMono8-Regular-Identity-H"/>
                </a:rPr>
                <a:t>10;</a:t>
              </a:r>
              <a:endParaRPr lang="en-US" altLang="zh-CN" dirty="0">
                <a:solidFill>
                  <a:srgbClr val="000000"/>
                </a:solidFill>
                <a:latin typeface="Arial" panose="020B0604020202020204" pitchFamily="34" charset="0"/>
                <a:ea typeface="LMMono8-Regular-Identity-H"/>
              </a:endParaRPr>
            </a:p>
            <a:p>
              <a:pPr>
                <a:lnSpc>
                  <a:spcPts val="2200"/>
                </a:lnSpc>
              </a:pP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class </a:t>
              </a:r>
              <a:r>
                <a:rPr lang="zh-CN" altLang="zh-CN" dirty="0">
                  <a:solidFill>
                    <a:srgbClr val="000000"/>
                  </a:solidFill>
                  <a:latin typeface="Arial" panose="020B0604020202020204" pitchFamily="34" charset="0"/>
                  <a:ea typeface="LMMono8-Regular-Identity-H"/>
                </a:rPr>
                <a:t>myClass { };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仿宋" panose="02010609060101010101" pitchFamily="49" charset="-122"/>
                </a:rPr>
                <a:t>类定义</a:t>
              </a:r>
              <a:br>
                <a:rPr lang="zh-CN" altLang="zh-CN" dirty="0">
                  <a:solidFill>
                    <a:srgbClr val="008000"/>
                  </a:solidFill>
                  <a:latin typeface="Arial" panose="020B0604020202020204" pitchFamily="34" charset="0"/>
                  <a:ea typeface="仿宋" panose="02010609060101010101" pitchFamily="49" charset="-122"/>
                </a:rPr>
              </a:br>
              <a:r>
                <a:rPr lang="zh-CN" altLang="zh-CN" dirty="0">
                  <a:solidFill>
                    <a:srgbClr val="0000FF"/>
                  </a:solidFill>
                  <a:latin typeface="Arial" panose="020B0604020202020204" pitchFamily="34" charset="0"/>
                  <a:ea typeface="LMMono8-Regular-Identity-H"/>
                </a:rPr>
                <a:t>template</a:t>
              </a:r>
              <a:r>
                <a:rPr lang="zh-CN" altLang="zh-CN" dirty="0">
                  <a:solidFill>
                    <a:srgbClr val="000000"/>
                  </a:solidFill>
                  <a:latin typeface="Arial" panose="020B0604020202020204" pitchFamily="34" charset="0"/>
                  <a:ea typeface="LMMono8-Regular-Identity-H"/>
                </a:rPr>
                <a:t>&lt;</a:t>
              </a:r>
              <a:r>
                <a:rPr lang="zh-CN" altLang="zh-CN" dirty="0">
                  <a:solidFill>
                    <a:srgbClr val="0000FF"/>
                  </a:solidFill>
                  <a:latin typeface="Arial" panose="020B0604020202020204" pitchFamily="34" charset="0"/>
                  <a:ea typeface="LMMono8-Regular-Identity-H"/>
                </a:rPr>
                <a:t>typename </a:t>
              </a:r>
              <a:r>
                <a:rPr lang="zh-CN" altLang="zh-CN" dirty="0">
                  <a:solidFill>
                    <a:srgbClr val="000000"/>
                  </a:solidFill>
                  <a:latin typeface="Arial" panose="020B0604020202020204" pitchFamily="34" charset="0"/>
                  <a:ea typeface="LMMono8-Regular-Identity-H"/>
                </a:rPr>
                <a:t>T&gt;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仿宋" panose="02010609060101010101" pitchFamily="49" charset="-122"/>
                </a:rPr>
                <a:t>函数模板</a:t>
              </a:r>
              <a:br>
                <a:rPr lang="zh-CN" altLang="zh-CN" dirty="0">
                  <a:solidFill>
                    <a:srgbClr val="008000"/>
                  </a:solidFill>
                  <a:latin typeface="Arial" panose="020B0604020202020204" pitchFamily="34" charset="0"/>
                  <a:ea typeface="仿宋" panose="02010609060101010101" pitchFamily="49" charset="-122"/>
                </a:rPr>
              </a:br>
              <a:r>
                <a:rPr lang="zh-CN" altLang="zh-CN" dirty="0">
                  <a:solidFill>
                    <a:srgbClr val="0000FF"/>
                  </a:solidFill>
                  <a:latin typeface="Arial" panose="020B0604020202020204" pitchFamily="34" charset="0"/>
                  <a:ea typeface="LMMono8-Regular-Identity-H"/>
                </a:rPr>
                <a:t>const </a:t>
              </a:r>
              <a:r>
                <a:rPr lang="zh-CN" altLang="zh-CN" dirty="0">
                  <a:solidFill>
                    <a:srgbClr val="000000"/>
                  </a:solidFill>
                  <a:latin typeface="Arial" panose="020B0604020202020204" pitchFamily="34" charset="0"/>
                  <a:ea typeface="LMMono8-Regular-Identity-H"/>
                </a:rPr>
                <a:t>T&amp; getMax(</a:t>
              </a:r>
              <a:r>
                <a:rPr lang="zh-CN" altLang="zh-CN" dirty="0">
                  <a:solidFill>
                    <a:srgbClr val="0000FF"/>
                  </a:solidFill>
                  <a:latin typeface="Arial" panose="020B0604020202020204" pitchFamily="34" charset="0"/>
                  <a:ea typeface="LMMono8-Regular-Identity-H"/>
                </a:rPr>
                <a:t>const </a:t>
              </a:r>
              <a:r>
                <a:rPr lang="zh-CN" altLang="zh-CN" dirty="0">
                  <a:solidFill>
                    <a:srgbClr val="000000"/>
                  </a:solidFill>
                  <a:latin typeface="Arial" panose="020B0604020202020204" pitchFamily="34" charset="0"/>
                  <a:ea typeface="LMMono8-Regular-Identity-H"/>
                </a:rPr>
                <a:t>T &amp;a, </a:t>
              </a:r>
              <a:r>
                <a:rPr lang="zh-CN" altLang="zh-CN" dirty="0">
                  <a:solidFill>
                    <a:srgbClr val="0000FF"/>
                  </a:solidFill>
                  <a:latin typeface="Arial" panose="020B0604020202020204" pitchFamily="34" charset="0"/>
                  <a:ea typeface="LMMono8-Regular-Identity-H"/>
                </a:rPr>
                <a:t>const </a:t>
              </a:r>
              <a:r>
                <a:rPr lang="zh-CN" altLang="zh-CN" dirty="0">
                  <a:solidFill>
                    <a:srgbClr val="000000"/>
                  </a:solidFill>
                  <a:latin typeface="Arial" panose="020B0604020202020204" pitchFamily="34" charset="0"/>
                  <a:ea typeface="LMMono8-Regular-Identity-H"/>
                </a:rPr>
                <a:t>T &amp;b) {</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return </a:t>
              </a:r>
              <a:r>
                <a:rPr lang="zh-CN" altLang="zh-CN" dirty="0">
                  <a:solidFill>
                    <a:srgbClr val="000000"/>
                  </a:solidFill>
                  <a:latin typeface="Arial" panose="020B0604020202020204" pitchFamily="34" charset="0"/>
                  <a:ea typeface="LMMono8-Regular-Identity-H"/>
                </a:rPr>
                <a:t>a &gt; b ? a : b;</a:t>
              </a:r>
              <a:endParaRPr lang="en-US" altLang="zh-CN" dirty="0">
                <a:solidFill>
                  <a:srgbClr val="000000"/>
                </a:solidFill>
                <a:latin typeface="Arial" panose="020B0604020202020204" pitchFamily="34" charset="0"/>
                <a:ea typeface="LMMono8-Regular-Identity-H"/>
              </a:endParaRPr>
            </a:p>
            <a:p>
              <a:pPr>
                <a:lnSpc>
                  <a:spcPts val="2200"/>
                </a:lnSpc>
              </a:pPr>
              <a:r>
                <a:rPr lang="zh-CN" altLang="zh-CN" dirty="0">
                  <a:solidFill>
                    <a:srgbClr val="000000"/>
                  </a:solidFill>
                  <a:latin typeface="Arial" panose="020B0604020202020204" pitchFamily="34" charset="0"/>
                  <a:ea typeface="LMMono8-Regular-Identity-H"/>
                </a:rPr>
                <a:t>}</a:t>
              </a:r>
              <a:endParaRPr lang="en-US" altLang="zh-CN" dirty="0">
                <a:solidFill>
                  <a:srgbClr val="000000"/>
                </a:solidFill>
                <a:latin typeface="Arial" panose="020B0604020202020204" pitchFamily="34" charset="0"/>
                <a:ea typeface="LMMono8-Regular-Identity-H"/>
              </a:endParaRPr>
            </a:p>
            <a:p>
              <a:pPr>
                <a:lnSpc>
                  <a:spcPts val="2200"/>
                </a:lnSpc>
              </a:pPr>
              <a:r>
                <a:rPr lang="zh-CN" altLang="zh-CN" dirty="0">
                  <a:solidFill>
                    <a:srgbClr val="0000FF"/>
                  </a:solidFill>
                  <a:latin typeface="Arial" panose="020B0604020202020204" pitchFamily="34" charset="0"/>
                  <a:ea typeface="LMMono8-Regular-Identity-H"/>
                </a:rPr>
                <a:t>#endif </a:t>
              </a:r>
              <a:r>
                <a:rPr lang="en-US" altLang="zh-CN" dirty="0">
                  <a:solidFill>
                    <a:srgbClr val="0000FF"/>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 !MYHEADER_H</a:t>
              </a:r>
              <a:r>
                <a:rPr lang="zh-CN" altLang="zh-CN" dirty="0">
                  <a:solidFill>
                    <a:schemeClr val="tx1"/>
                  </a:solidFill>
                  <a:latin typeface="Arial" panose="020B0604020202020204" pitchFamily="34" charset="0"/>
                </a:rPr>
                <a:t> </a:t>
              </a:r>
              <a:endParaRPr lang="en-US" altLang="zh-CN" dirty="0">
                <a:solidFill>
                  <a:schemeClr val="tx1"/>
                </a:solidFill>
                <a:latin typeface="Arial" panose="020B0604020202020204" pitchFamily="34" charset="0"/>
              </a:endParaRPr>
            </a:p>
          </p:txBody>
        </p:sp>
      </p:grpSp>
      <p:grpSp>
        <p:nvGrpSpPr>
          <p:cNvPr id="9" name="组合 8"/>
          <p:cNvGrpSpPr/>
          <p:nvPr/>
        </p:nvGrpSpPr>
        <p:grpSpPr>
          <a:xfrm>
            <a:off x="5051941" y="1016874"/>
            <a:ext cx="3960386" cy="2258326"/>
            <a:chOff x="219974" y="2044323"/>
            <a:chExt cx="3523234" cy="2258326"/>
          </a:xfrm>
        </p:grpSpPr>
        <p:sp>
          <p:nvSpPr>
            <p:cNvPr id="10" name="矩形: 圆顶角 9"/>
            <p:cNvSpPr/>
            <p:nvPr/>
          </p:nvSpPr>
          <p:spPr>
            <a:xfrm>
              <a:off x="219974" y="2044323"/>
              <a:ext cx="3523234"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add.cpp</a:t>
              </a:r>
              <a:endParaRPr lang="zh-CN" altLang="en-US" sz="2400" dirty="0"/>
            </a:p>
          </p:txBody>
        </p:sp>
        <p:sp>
          <p:nvSpPr>
            <p:cNvPr id="11" name="矩形: 圆角 17"/>
            <p:cNvSpPr/>
            <p:nvPr/>
          </p:nvSpPr>
          <p:spPr>
            <a:xfrm>
              <a:off x="219974" y="2548323"/>
              <a:ext cx="3523234" cy="17543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dirty="0">
                  <a:solidFill>
                    <a:srgbClr val="0000FF"/>
                  </a:solidFill>
                  <a:latin typeface="LMMono8-Regular-Identity-H"/>
                </a:rPr>
                <a:t>#include </a:t>
              </a:r>
              <a:r>
                <a:rPr lang="en-US" altLang="zh-CN" dirty="0">
                  <a:solidFill>
                    <a:srgbClr val="BF8040"/>
                  </a:solidFill>
                  <a:latin typeface="LMMono8-Regular-Identity-H"/>
                </a:rPr>
                <a:t>"</a:t>
              </a:r>
              <a:r>
                <a:rPr lang="en-US" altLang="zh-CN" dirty="0" err="1">
                  <a:solidFill>
                    <a:srgbClr val="BF8040"/>
                  </a:solidFill>
                  <a:latin typeface="LMMono8-Regular-Identity-H"/>
                </a:rPr>
                <a:t>myHeader.h</a:t>
              </a:r>
              <a:r>
                <a:rPr lang="en-US" altLang="zh-CN" dirty="0">
                  <a:solidFill>
                    <a:srgbClr val="BF8040"/>
                  </a:solidFill>
                  <a:latin typeface="LMMono8-Regular-Identity-H"/>
                </a:rPr>
                <a:t>"</a:t>
              </a:r>
              <a:endParaRPr lang="en-US" altLang="zh-CN" dirty="0">
                <a:solidFill>
                  <a:srgbClr val="0000FF"/>
                </a:solidFill>
                <a:latin typeface="Arial" panose="020B0604020202020204" pitchFamily="34" charset="0"/>
                <a:ea typeface="LMMono8-Regular-Identity-H"/>
              </a:endParaRPr>
            </a:p>
            <a:p>
              <a:r>
                <a:rPr lang="en-US" altLang="zh-CN" dirty="0" err="1">
                  <a:solidFill>
                    <a:srgbClr val="0000FF"/>
                  </a:solidFill>
                  <a:latin typeface="Arial" panose="020B0604020202020204" pitchFamily="34" charset="0"/>
                  <a:ea typeface="LMMono8-Regular-Identity-H"/>
                </a:rPr>
                <a:t>int</a:t>
              </a:r>
              <a:r>
                <a:rPr lang="en-US" altLang="zh-CN" dirty="0">
                  <a:solidFill>
                    <a:srgbClr val="0000FF"/>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g_sum = 10;</a:t>
              </a:r>
              <a:endParaRPr lang="en-US" altLang="zh-CN" dirty="0">
                <a:solidFill>
                  <a:srgbClr val="000000"/>
                </a:solidFill>
                <a:latin typeface="Arial" panose="020B0604020202020204" pitchFamily="34" charset="0"/>
                <a:ea typeface="LMMono8-Regular-Identity-H"/>
              </a:endParaRPr>
            </a:p>
            <a:p>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int </a:t>
              </a:r>
              <a:r>
                <a:rPr lang="en-US" altLang="zh-CN" dirty="0">
                  <a:solidFill>
                    <a:srgbClr val="0000FF"/>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add(</a:t>
              </a:r>
              <a:r>
                <a:rPr lang="zh-CN" altLang="zh-CN" dirty="0">
                  <a:solidFill>
                    <a:srgbClr val="0000FF"/>
                  </a:solidFill>
                  <a:latin typeface="Arial" panose="020B0604020202020204" pitchFamily="34" charset="0"/>
                  <a:ea typeface="LMMono8-Regular-Identity-H"/>
                </a:rPr>
                <a:t>int </a:t>
              </a:r>
              <a:r>
                <a:rPr lang="zh-CN" altLang="zh-CN" dirty="0">
                  <a:solidFill>
                    <a:srgbClr val="000000"/>
                  </a:solidFill>
                  <a:latin typeface="Arial" panose="020B0604020202020204" pitchFamily="34" charset="0"/>
                  <a:ea typeface="LMMono8-Regular-Identity-H"/>
                </a:rPr>
                <a:t>a, </a:t>
              </a:r>
              <a:r>
                <a:rPr lang="zh-CN" altLang="zh-CN" dirty="0">
                  <a:solidFill>
                    <a:srgbClr val="0000FF"/>
                  </a:solidFill>
                  <a:latin typeface="Arial" panose="020B0604020202020204" pitchFamily="34" charset="0"/>
                  <a:ea typeface="LMMono8-Regular-Identity-H"/>
                </a:rPr>
                <a:t>int </a:t>
              </a:r>
              <a:r>
                <a:rPr lang="zh-CN" altLang="zh-CN" dirty="0">
                  <a:solidFill>
                    <a:srgbClr val="000000"/>
                  </a:solidFill>
                  <a:latin typeface="Arial" panose="020B0604020202020204" pitchFamily="34" charset="0"/>
                  <a:ea typeface="LMMono8-Regular-Identity-H"/>
                </a:rPr>
                <a:t>b) {</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return </a:t>
              </a:r>
              <a:r>
                <a:rPr lang="zh-CN" altLang="zh-CN" dirty="0">
                  <a:solidFill>
                    <a:srgbClr val="000000"/>
                  </a:solidFill>
                  <a:latin typeface="Arial" panose="020B0604020202020204" pitchFamily="34" charset="0"/>
                  <a:ea typeface="LMMono8-Regular-Identity-H"/>
                </a:rPr>
                <a:t>a + b;</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a:t>
              </a:r>
              <a:endParaRPr lang="en-US" altLang="zh-CN" dirty="0">
                <a:solidFill>
                  <a:schemeClr val="tx1"/>
                </a:solidFill>
                <a:latin typeface="Arial" panose="020B0604020202020204" pitchFamily="34" charset="0"/>
              </a:endParaRPr>
            </a:p>
          </p:txBody>
        </p:sp>
      </p:grpSp>
      <p:sp>
        <p:nvSpPr>
          <p:cNvPr id="7" name="Rectangle 2"/>
          <p:cNvSpPr>
            <a:spLocks noChangeArrowheads="1"/>
          </p:cNvSpPr>
          <p:nvPr/>
        </p:nvSpPr>
        <p:spPr bwMode="auto">
          <a:xfrm>
            <a:off x="4384675" y="3524806"/>
            <a:ext cx="1847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600" b="0" i="0" u="none" strike="noStrike" cap="none" normalizeH="0" baseline="0" dirty="0">
                <a:ln>
                  <a:noFill/>
                </a:ln>
                <a:solidFill>
                  <a:schemeClr val="tx1"/>
                </a:solidFill>
                <a:effectLst/>
                <a:latin typeface="Arial" panose="020B0604020202020204" pitchFamily="34" charset="0"/>
              </a:rPr>
            </a:b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14" name="组合 13"/>
          <p:cNvGrpSpPr/>
          <p:nvPr/>
        </p:nvGrpSpPr>
        <p:grpSpPr>
          <a:xfrm>
            <a:off x="5051941" y="3343009"/>
            <a:ext cx="3999430" cy="3040720"/>
            <a:chOff x="219974" y="2044323"/>
            <a:chExt cx="3523234" cy="3040720"/>
          </a:xfrm>
        </p:grpSpPr>
        <p:sp>
          <p:nvSpPr>
            <p:cNvPr id="15" name="矩形: 圆顶角 14"/>
            <p:cNvSpPr/>
            <p:nvPr/>
          </p:nvSpPr>
          <p:spPr>
            <a:xfrm>
              <a:off x="219974" y="2044323"/>
              <a:ext cx="3523234"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multi_fle.cpp</a:t>
              </a:r>
              <a:endParaRPr lang="zh-CN" altLang="en-US" sz="2400" dirty="0"/>
            </a:p>
          </p:txBody>
        </p:sp>
        <p:sp>
          <p:nvSpPr>
            <p:cNvPr id="19" name="矩形: 圆角 17"/>
            <p:cNvSpPr/>
            <p:nvPr/>
          </p:nvSpPr>
          <p:spPr>
            <a:xfrm>
              <a:off x="219974" y="2548323"/>
              <a:ext cx="3523234" cy="253672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#include </a:t>
              </a:r>
              <a:r>
                <a:rPr lang="en-US" altLang="zh-CN" dirty="0">
                  <a:solidFill>
                    <a:srgbClr val="BF8040"/>
                  </a:solidFill>
                  <a:latin typeface="LMMono8-Regular-Identity-H"/>
                </a:rPr>
                <a:t>"</a:t>
              </a:r>
              <a:r>
                <a:rPr lang="en-US" altLang="zh-CN" dirty="0" err="1">
                  <a:solidFill>
                    <a:srgbClr val="BF8040"/>
                  </a:solidFill>
                  <a:latin typeface="LMMono8-Regular-Identity-H"/>
                </a:rPr>
                <a:t>myHeader.h</a:t>
              </a:r>
              <a:r>
                <a:rPr lang="en-US" altLang="zh-CN" dirty="0">
                  <a:solidFill>
                    <a:srgbClr val="BF8040"/>
                  </a:solidFill>
                  <a:latin typeface="LMMono8-Regular-Identity-H"/>
                </a:rPr>
                <a:t>"</a:t>
              </a:r>
              <a:br>
                <a:rPr lang="en-US" altLang="zh-CN" dirty="0">
                  <a:solidFill>
                    <a:srgbClr val="BF8040"/>
                  </a:solidFill>
                  <a:latin typeface="LMMono8-Regular-Identity-H"/>
                </a:rPr>
              </a:br>
              <a:r>
                <a:rPr lang="en-US" altLang="zh-CN" dirty="0">
                  <a:solidFill>
                    <a:srgbClr val="0000FF"/>
                  </a:solidFill>
                  <a:latin typeface="LMMono8-Regular-Identity-H"/>
                </a:rPr>
                <a:t>#include </a:t>
              </a:r>
              <a:r>
                <a:rPr lang="en-US" altLang="zh-CN" dirty="0">
                  <a:solidFill>
                    <a:srgbClr val="000000"/>
                  </a:solidFill>
                  <a:latin typeface="LMMono8-Regular-Identity-H"/>
                </a:rPr>
                <a:t>&lt;iostream&gt;</a:t>
              </a:r>
              <a:br>
                <a:rPr lang="en-US" altLang="zh-CN" dirty="0">
                  <a:solidFill>
                    <a:srgbClr val="000000"/>
                  </a:solidFill>
                  <a:latin typeface="LMMono8-Regular-Identity-H"/>
                </a:rPr>
              </a:br>
              <a:r>
                <a:rPr lang="en-US" altLang="zh-CN" dirty="0">
                  <a:solidFill>
                    <a:srgbClr val="0000FF"/>
                  </a:solidFill>
                  <a:latin typeface="LMMono8-Regular-Identity-H"/>
                </a:rPr>
                <a:t>using namespace </a:t>
              </a:r>
              <a:r>
                <a:rPr lang="en-US" altLang="zh-CN" dirty="0">
                  <a:solidFill>
                    <a:srgbClr val="000000"/>
                  </a:solidFill>
                  <a:latin typeface="LMMono8-Regular-Identity-H"/>
                </a:rPr>
                <a:t>std;</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g_sum</a:t>
              </a:r>
              <a:r>
                <a:rPr lang="en-US" altLang="zh-CN" dirty="0">
                  <a:solidFill>
                    <a:srgbClr val="000000"/>
                  </a:solidFill>
                  <a:latin typeface="LMMono8-Regular-Identity-H"/>
                </a:rPr>
                <a:t> = add(4, 5);</a:t>
              </a:r>
              <a:br>
                <a:rPr lang="en-US" altLang="zh-CN" dirty="0">
                  <a:solidFill>
                    <a:srgbClr val="000000"/>
                  </a:solidFill>
                  <a:latin typeface="LMMono8-Regular-Identity-H"/>
                </a:rPr>
              </a:br>
              <a:r>
                <a:rPr lang="en-US" altLang="zh-CN" dirty="0">
                  <a:solidFill>
                    <a:srgbClr val="000000"/>
                  </a:solidFill>
                  <a:latin typeface="LMMono8-Regular-Identity-H"/>
                </a:rPr>
                <a:t>       cout &lt;&lt; </a:t>
              </a:r>
              <a:r>
                <a:rPr lang="en-US" altLang="zh-CN" dirty="0" err="1">
                  <a:solidFill>
                    <a:srgbClr val="000000"/>
                  </a:solidFill>
                  <a:latin typeface="LMMono8-Regular-Identity-H"/>
                </a:rPr>
                <a:t>g_sum</a:t>
              </a:r>
              <a:r>
                <a:rPr lang="en-US" altLang="zh-CN" dirty="0">
                  <a:solidFill>
                    <a:srgbClr val="000000"/>
                  </a:solidFill>
                  <a:latin typeface="LMMono8-Regular-Identity-H"/>
                </a:rPr>
                <a:t>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en-US" altLang="zh-CN" dirty="0">
                <a:solidFill>
                  <a:schemeClr val="tx1"/>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10" name="文本框 9"/>
          <p:cNvSpPr txBox="1"/>
          <p:nvPr/>
        </p:nvSpPr>
        <p:spPr>
          <a:xfrm>
            <a:off x="3457618" y="1367876"/>
            <a:ext cx="2228763" cy="707886"/>
          </a:xfrm>
          <a:prstGeom prst="rect">
            <a:avLst/>
          </a:prstGeom>
          <a:noFill/>
        </p:spPr>
        <p:txBody>
          <a:bodyPr wrap="square" rtlCol="0">
            <a:spAutoFit/>
          </a:bodyPr>
          <a:lstStyle/>
          <a:p>
            <a:r>
              <a:rPr lang="zh-CN" altLang="en-US" sz="4000" dirty="0"/>
              <a:t>本章结束</a:t>
            </a:r>
            <a:endParaRPr lang="zh-CN" altLang="en-US" sz="4000" dirty="0"/>
          </a:p>
        </p:txBody>
      </p:sp>
      <p:sp>
        <p:nvSpPr>
          <p:cNvPr id="5" name="矩形: 圆顶角 4"/>
          <p:cNvSpPr/>
          <p:nvPr/>
        </p:nvSpPr>
        <p:spPr>
          <a:xfrm>
            <a:off x="864394" y="2350741"/>
            <a:ext cx="7522369" cy="479768"/>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课后作业</a:t>
            </a:r>
            <a:endParaRPr lang="zh-CN" altLang="en-US" sz="2000" dirty="0"/>
          </a:p>
        </p:txBody>
      </p:sp>
      <p:sp>
        <p:nvSpPr>
          <p:cNvPr id="6" name="矩形: 圆角 17"/>
          <p:cNvSpPr/>
          <p:nvPr/>
        </p:nvSpPr>
        <p:spPr>
          <a:xfrm>
            <a:off x="864394" y="2842731"/>
            <a:ext cx="7522369" cy="5067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spcAft>
                <a:spcPts val="1200"/>
              </a:spcAft>
              <a:buClr>
                <a:srgbClr val="151DC1"/>
              </a:buClr>
              <a:buFont typeface="Wingdings" panose="05000000000000000000" pitchFamily="2" charset="2"/>
              <a:buChar char="l"/>
            </a:pPr>
            <a:r>
              <a:rPr lang="zh-CN" altLang="en-US" dirty="0">
                <a:solidFill>
                  <a:schemeClr val="tx1"/>
                </a:solidFill>
              </a:rPr>
              <a:t>习题</a:t>
            </a:r>
            <a:endParaRPr lang="zh-CN" altLang="en-US" dirty="0">
              <a:solidFill>
                <a:schemeClr val="tx1"/>
              </a:solidFill>
              <a:latin typeface="Consolas" panose="020B0609020204030204" pitchFamily="49" charset="0"/>
            </a:endParaRPr>
          </a:p>
        </p:txBody>
      </p:sp>
      <p:sp>
        <p:nvSpPr>
          <p:cNvPr id="7" name="矩形: 圆顶角 6"/>
          <p:cNvSpPr/>
          <p:nvPr/>
        </p:nvSpPr>
        <p:spPr>
          <a:xfrm>
            <a:off x="864394" y="3931891"/>
            <a:ext cx="7522369" cy="479768"/>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上机练习</a:t>
            </a:r>
            <a:endParaRPr lang="zh-CN" altLang="en-US" sz="2000" dirty="0"/>
          </a:p>
        </p:txBody>
      </p:sp>
      <p:sp>
        <p:nvSpPr>
          <p:cNvPr id="8" name="矩形: 圆角 17"/>
          <p:cNvSpPr/>
          <p:nvPr/>
        </p:nvSpPr>
        <p:spPr>
          <a:xfrm>
            <a:off x="864394" y="4423881"/>
            <a:ext cx="7522369" cy="5067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spcAft>
                <a:spcPts val="1200"/>
              </a:spcAft>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实验指导书</a:t>
            </a:r>
            <a:r>
              <a:rPr lang="zh-CN" altLang="en-US">
                <a:solidFill>
                  <a:schemeClr val="tx1"/>
                </a:solidFill>
                <a:latin typeface="Consolas" panose="020B0609020204030204" pitchFamily="49" charset="0"/>
              </a:rPr>
              <a:t>：第</a:t>
            </a:r>
            <a:r>
              <a:rPr lang="en-US" altLang="zh-CN">
                <a:solidFill>
                  <a:schemeClr val="tx1"/>
                </a:solidFill>
                <a:latin typeface="Consolas" panose="020B0609020204030204" pitchFamily="49" charset="0"/>
              </a:rPr>
              <a:t>5</a:t>
            </a:r>
            <a:r>
              <a:rPr lang="zh-CN" altLang="en-US">
                <a:solidFill>
                  <a:schemeClr val="tx1"/>
                </a:solidFill>
                <a:latin typeface="Consolas" panose="020B0609020204030204" pitchFamily="49" charset="0"/>
              </a:rPr>
              <a:t>章</a:t>
            </a:r>
            <a:endParaRPr lang="zh-CN" altLang="en-US" dirty="0">
              <a:solidFill>
                <a:schemeClr val="tx1"/>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P spid="7" grpId="0" animBg="1"/>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1" y="155276"/>
            <a:ext cx="5935790" cy="584775"/>
          </a:xfrm>
          <a:prstGeom prst="rect">
            <a:avLst/>
          </a:prstGeom>
          <a:noFill/>
        </p:spPr>
        <p:txBody>
          <a:bodyPr wrap="square" rtlCol="0">
            <a:spAutoFit/>
          </a:bodyPr>
          <a:lstStyle/>
          <a:p>
            <a:r>
              <a:rPr lang="en-US" altLang="zh-CN" sz="3200" dirty="0">
                <a:solidFill>
                  <a:schemeClr val="bg1"/>
                </a:solidFill>
              </a:rPr>
              <a:t>5.1.4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无参列表和</a:t>
            </a:r>
            <a:r>
              <a:rPr lang="en-US" altLang="zh-CN" sz="2000" dirty="0">
                <a:solidFill>
                  <a:schemeClr val="bg1"/>
                </a:solidFill>
              </a:rPr>
              <a:t>void</a:t>
            </a:r>
            <a:r>
              <a:rPr lang="zh-CN" altLang="en-US" sz="2000" dirty="0">
                <a:solidFill>
                  <a:schemeClr val="bg1"/>
                </a:solidFill>
              </a:rPr>
              <a:t>返回类型</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14" name="组合 13"/>
          <p:cNvGrpSpPr/>
          <p:nvPr/>
        </p:nvGrpSpPr>
        <p:grpSpPr>
          <a:xfrm>
            <a:off x="219974" y="1460154"/>
            <a:ext cx="8704052" cy="984009"/>
            <a:chOff x="219974" y="2044323"/>
            <a:chExt cx="8704052" cy="984009"/>
          </a:xfrm>
        </p:grpSpPr>
        <p:sp>
          <p:nvSpPr>
            <p:cNvPr id="19" name="矩形: 圆顶角 18"/>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endParaRPr lang="zh-CN" altLang="en-US" sz="2400" dirty="0"/>
            </a:p>
          </p:txBody>
        </p:sp>
        <p:sp>
          <p:nvSpPr>
            <p:cNvPr id="20" name="矩形: 圆角 17"/>
            <p:cNvSpPr/>
            <p:nvPr/>
          </p:nvSpPr>
          <p:spPr>
            <a:xfrm>
              <a:off x="219974" y="2566667"/>
              <a:ext cx="8704052" cy="4616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400" dirty="0">
                  <a:solidFill>
                    <a:srgbClr val="000000"/>
                  </a:solidFill>
                  <a:latin typeface="MicrosoftYaHei"/>
                </a:rPr>
                <a:t>函数的形参和返回值的作用是什么？</a:t>
              </a:r>
              <a:r>
                <a:rPr lang="zh-CN" altLang="en-US" sz="2400" dirty="0"/>
                <a:t> </a:t>
              </a:r>
              <a:endParaRPr lang="en-US" sz="2400" dirty="0">
                <a:solidFill>
                  <a:srgbClr val="000000"/>
                </a:solidFill>
                <a:latin typeface="Consolas" panose="020B0609020204030204" pitchFamily="49" charset="0"/>
              </a:endParaRPr>
            </a:p>
          </p:txBody>
        </p:sp>
      </p:grpSp>
      <p:sp>
        <p:nvSpPr>
          <p:cNvPr id="21" name="文本框 20"/>
          <p:cNvSpPr txBox="1"/>
          <p:nvPr/>
        </p:nvSpPr>
        <p:spPr>
          <a:xfrm>
            <a:off x="219974" y="2638789"/>
            <a:ext cx="8157908"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chorCtr="0">
            <a:spAutoFit/>
          </a:bodyPr>
          <a:lstStyle/>
          <a:p>
            <a:r>
              <a:rPr lang="zh-CN" altLang="en-US" sz="2000" b="1" dirty="0"/>
              <a:t>函数的形参和返回值是主调函数和被调函数间信息传递的主要方式</a:t>
            </a:r>
            <a:endParaRPr lang="zh-CN" altLang="en-US" sz="2000" b="1" dirty="0"/>
          </a:p>
        </p:txBody>
      </p:sp>
      <p:grpSp>
        <p:nvGrpSpPr>
          <p:cNvPr id="22" name="组合 21"/>
          <p:cNvGrpSpPr/>
          <p:nvPr/>
        </p:nvGrpSpPr>
        <p:grpSpPr>
          <a:xfrm>
            <a:off x="219974" y="3889889"/>
            <a:ext cx="8704052" cy="1507957"/>
            <a:chOff x="219974" y="2044323"/>
            <a:chExt cx="8704052" cy="1507957"/>
          </a:xfrm>
        </p:grpSpPr>
        <p:sp>
          <p:nvSpPr>
            <p:cNvPr id="23" name="矩形: 圆顶角 22"/>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无参列表和 </a:t>
              </a:r>
              <a:r>
                <a:rPr lang="en-US" altLang="zh-CN" sz="2400" dirty="0"/>
                <a:t>void </a:t>
              </a:r>
              <a:r>
                <a:rPr lang="zh-CN" altLang="en-US" sz="2400" dirty="0"/>
                <a:t>返回类型例子</a:t>
              </a:r>
              <a:endParaRPr lang="zh-CN" altLang="en-US" sz="2400" dirty="0"/>
            </a:p>
          </p:txBody>
        </p:sp>
        <p:sp>
          <p:nvSpPr>
            <p:cNvPr id="24" name="矩形: 圆角 17"/>
            <p:cNvSpPr/>
            <p:nvPr/>
          </p:nvSpPr>
          <p:spPr>
            <a:xfrm>
              <a:off x="219974" y="2584323"/>
              <a:ext cx="8704052" cy="96795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8000"/>
                  </a:solidFill>
                  <a:latin typeface="LMMono8-Regular-Identity-H"/>
                </a:rPr>
                <a:t>/**/</a:t>
              </a:r>
              <a:r>
                <a:rPr lang="en-US" altLang="zh-CN" sz="2000" dirty="0">
                  <a:solidFill>
                    <a:srgbClr val="000000"/>
                  </a:solidFill>
                  <a:latin typeface="LMMono8-Regular-Identity-H"/>
                </a:rPr>
                <a:t>}          </a:t>
              </a:r>
              <a:r>
                <a:rPr lang="en-US" altLang="zh-CN" dirty="0">
                  <a:solidFill>
                    <a:srgbClr val="008000"/>
                  </a:solidFill>
                  <a:latin typeface="LMMono8-Regular-Identity-H"/>
                </a:rPr>
                <a:t>// </a:t>
              </a:r>
              <a:r>
                <a:rPr lang="zh-CN" altLang="en-US" dirty="0">
                  <a:solidFill>
                    <a:srgbClr val="008000"/>
                  </a:solidFill>
                  <a:latin typeface="仿宋" panose="02010609060101010101" pitchFamily="49" charset="-122"/>
                  <a:ea typeface="仿宋" panose="02010609060101010101" pitchFamily="49" charset="-122"/>
                </a:rPr>
                <a:t>隐式定义空形参列表， 返回值类型为</a:t>
              </a:r>
              <a:r>
                <a:rPr lang="en-US" altLang="zh-CN" dirty="0">
                  <a:solidFill>
                    <a:srgbClr val="008000"/>
                  </a:solidFill>
                  <a:latin typeface="LMMono8-Regular-Identity-H"/>
                </a:rPr>
                <a:t>~void</a:t>
              </a:r>
              <a:br>
                <a:rPr lang="en-US" altLang="zh-CN" dirty="0">
                  <a:solidFill>
                    <a:srgbClr val="008000"/>
                  </a:solidFill>
                  <a:latin typeface="LMMono8-Regular-Identity-H"/>
                </a:rPr>
              </a:br>
              <a:r>
                <a:rPr lang="en-US" altLang="zh-CN" sz="2000" dirty="0" err="1">
                  <a:solidFill>
                    <a:srgbClr val="0000FF"/>
                  </a:solidFill>
                  <a:latin typeface="LMMono8-Regular-Identity-H"/>
                </a:rPr>
                <a:t>void</a:t>
              </a:r>
              <a:r>
                <a:rPr lang="en-US" altLang="zh-CN" sz="2000" dirty="0">
                  <a:solidFill>
                    <a:srgbClr val="0000FF"/>
                  </a:solidFill>
                  <a:latin typeface="LMMono8-Regular-Identity-H"/>
                </a:rPr>
                <a:t>  </a:t>
              </a:r>
              <a:r>
                <a:rPr lang="en-US" altLang="zh-CN" sz="2000" dirty="0">
                  <a:solidFill>
                    <a:srgbClr val="000000"/>
                  </a:solidFill>
                  <a:latin typeface="LMMono8-Regular-Identity-H"/>
                </a:rPr>
                <a:t>fun(</a:t>
              </a:r>
              <a:r>
                <a:rPr lang="en-US" altLang="zh-CN" sz="2000" dirty="0">
                  <a:solidFill>
                    <a:srgbClr val="0000FF"/>
                  </a:solidFill>
                  <a:latin typeface="LMMono8-Regular-Identity-H"/>
                </a:rPr>
                <a:t>void</a:t>
              </a:r>
              <a:r>
                <a:rPr lang="en-US" altLang="zh-CN" sz="2000" dirty="0">
                  <a:solidFill>
                    <a:srgbClr val="000000"/>
                  </a:solidFill>
                  <a:latin typeface="LMMono8-Regular-Identity-H"/>
                </a:rPr>
                <a:t>){</a:t>
              </a:r>
              <a:r>
                <a:rPr lang="en-US" altLang="zh-CN" sz="2000" dirty="0">
                  <a:solidFill>
                    <a:srgbClr val="008000"/>
                  </a:solidFill>
                  <a:latin typeface="LMMono8-Regular-Identity-H"/>
                </a:rPr>
                <a:t>/**/</a:t>
              </a:r>
              <a:r>
                <a:rPr lang="en-US" altLang="zh-CN" sz="2000" dirty="0">
                  <a:solidFill>
                    <a:srgbClr val="000000"/>
                  </a:solidFill>
                  <a:latin typeface="LMMono8-Regular-Identity-H"/>
                </a:rPr>
                <a:t>}  </a:t>
              </a:r>
              <a:r>
                <a:rPr lang="en-US" altLang="zh-CN" dirty="0">
                  <a:solidFill>
                    <a:srgbClr val="008000"/>
                  </a:solidFill>
                  <a:latin typeface="LMMono8-Regular-Identity-H"/>
                </a:rPr>
                <a:t>// </a:t>
              </a:r>
              <a:r>
                <a:rPr lang="zh-CN" altLang="en-US" dirty="0">
                  <a:solidFill>
                    <a:srgbClr val="008000"/>
                  </a:solidFill>
                  <a:latin typeface="仿宋" panose="02010609060101010101" pitchFamily="49" charset="-122"/>
                  <a:ea typeface="仿宋" panose="02010609060101010101" pitchFamily="49" charset="-122"/>
                </a:rPr>
                <a:t>显式定义空形参列表， 返回值类型为</a:t>
              </a:r>
              <a:r>
                <a:rPr lang="en-US" altLang="zh-CN" dirty="0">
                  <a:solidFill>
                    <a:srgbClr val="008000"/>
                  </a:solidFill>
                  <a:latin typeface="LMMono8-Regular-Identity-H"/>
                </a:rPr>
                <a:t>~void</a:t>
              </a:r>
              <a:r>
                <a:rPr lang="en-US" altLang="zh-CN" dirty="0"/>
                <a:t> </a:t>
              </a:r>
              <a:endParaRPr lang="zh-CN" altLang="en-US" dirty="0">
                <a:solidFill>
                  <a:srgbClr val="000000"/>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D33FD5-61D2-4238-98DB-DB8C208BC919}" type="slidenum">
              <a:rPr lang="zh-CN" altLang="en-US" smtClean="0"/>
            </a:fld>
            <a:endParaRPr lang="zh-CN" altLang="en-US"/>
          </a:p>
        </p:txBody>
      </p:sp>
      <p:sp>
        <p:nvSpPr>
          <p:cNvPr id="5" name="文本框 4"/>
          <p:cNvSpPr txBox="1"/>
          <p:nvPr/>
        </p:nvSpPr>
        <p:spPr>
          <a:xfrm>
            <a:off x="81951" y="155276"/>
            <a:ext cx="5935790" cy="584775"/>
          </a:xfrm>
          <a:prstGeom prst="rect">
            <a:avLst/>
          </a:prstGeom>
          <a:noFill/>
        </p:spPr>
        <p:txBody>
          <a:bodyPr wrap="square" rtlCol="0">
            <a:spAutoFit/>
          </a:bodyPr>
          <a:lstStyle/>
          <a:p>
            <a:r>
              <a:rPr lang="zh-CN" altLang="en-US" sz="3200" dirty="0">
                <a:solidFill>
                  <a:schemeClr val="bg1"/>
                </a:solidFill>
              </a:rPr>
              <a:t>练习</a:t>
            </a:r>
            <a:endParaRPr lang="zh-CN" altLang="en-US" sz="3200" dirty="0">
              <a:solidFill>
                <a:schemeClr val="bg1"/>
              </a:solidFill>
            </a:endParaRPr>
          </a:p>
        </p:txBody>
      </p:sp>
      <p:sp>
        <p:nvSpPr>
          <p:cNvPr id="12" name="矩形 11"/>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endParaRPr lang="zh-CN" altLang="en-US" sz="2400" dirty="0"/>
          </a:p>
        </p:txBody>
      </p:sp>
      <p:grpSp>
        <p:nvGrpSpPr>
          <p:cNvPr id="22" name="组合 21"/>
          <p:cNvGrpSpPr/>
          <p:nvPr/>
        </p:nvGrpSpPr>
        <p:grpSpPr>
          <a:xfrm>
            <a:off x="293296" y="1633468"/>
            <a:ext cx="3549654" cy="2404228"/>
            <a:chOff x="219974" y="2044323"/>
            <a:chExt cx="3549654" cy="2404228"/>
          </a:xfrm>
        </p:grpSpPr>
        <p:sp>
          <p:nvSpPr>
            <p:cNvPr id="23" name="矩形: 圆顶角 22"/>
            <p:cNvSpPr/>
            <p:nvPr/>
          </p:nvSpPr>
          <p:spPr>
            <a:xfrm>
              <a:off x="219974" y="2044323"/>
              <a:ext cx="354965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1</a:t>
              </a:r>
              <a:endParaRPr lang="zh-CN" altLang="en-US" sz="2400" dirty="0"/>
            </a:p>
          </p:txBody>
        </p:sp>
        <p:sp>
          <p:nvSpPr>
            <p:cNvPr id="24" name="矩形: 圆角 17"/>
            <p:cNvSpPr/>
            <p:nvPr/>
          </p:nvSpPr>
          <p:spPr>
            <a:xfrm>
              <a:off x="219974" y="2584323"/>
              <a:ext cx="3549653" cy="18642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f(){</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s;</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cin</a:t>
              </a:r>
              <a:r>
                <a:rPr lang="en-US" altLang="zh-CN" sz="2000" dirty="0">
                  <a:solidFill>
                    <a:srgbClr val="000000"/>
                  </a:solidFill>
                  <a:latin typeface="LMMono8-Regular-Identity-H"/>
                </a:rPr>
                <a:t>&gt;&gt;s;</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s;</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0000"/>
                </a:solidFill>
                <a:latin typeface="Consolas" panose="020B0609020204030204" pitchFamily="49" charset="0"/>
              </a:endParaRPr>
            </a:p>
          </p:txBody>
        </p:sp>
      </p:grpSp>
      <p:sp>
        <p:nvSpPr>
          <p:cNvPr id="2" name="矩形 1"/>
          <p:cNvSpPr/>
          <p:nvPr/>
        </p:nvSpPr>
        <p:spPr>
          <a:xfrm>
            <a:off x="215893" y="1022640"/>
            <a:ext cx="2954655" cy="461665"/>
          </a:xfrm>
          <a:prstGeom prst="rect">
            <a:avLst/>
          </a:prstGeom>
        </p:spPr>
        <p:txBody>
          <a:bodyPr wrap="none">
            <a:spAutoFit/>
          </a:bodyPr>
          <a:lstStyle/>
          <a:p>
            <a:r>
              <a:rPr lang="zh-CN" altLang="en-US" sz="2400" dirty="0"/>
              <a:t>找出下面函数的错误</a:t>
            </a:r>
            <a:endParaRPr lang="zh-CN" altLang="en-US" sz="2400" dirty="0"/>
          </a:p>
        </p:txBody>
      </p:sp>
      <p:grpSp>
        <p:nvGrpSpPr>
          <p:cNvPr id="13" name="组合 12"/>
          <p:cNvGrpSpPr/>
          <p:nvPr/>
        </p:nvGrpSpPr>
        <p:grpSpPr>
          <a:xfrm>
            <a:off x="4965692" y="1653986"/>
            <a:ext cx="3549654" cy="2383710"/>
            <a:chOff x="219974" y="2044323"/>
            <a:chExt cx="3549654" cy="2383710"/>
          </a:xfrm>
        </p:grpSpPr>
        <p:sp>
          <p:nvSpPr>
            <p:cNvPr id="15" name="矩形: 圆顶角 14"/>
            <p:cNvSpPr/>
            <p:nvPr/>
          </p:nvSpPr>
          <p:spPr>
            <a:xfrm>
              <a:off x="219974" y="2044323"/>
              <a:ext cx="354965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2</a:t>
              </a:r>
              <a:endParaRPr lang="zh-CN" altLang="en-US" sz="2400" dirty="0"/>
            </a:p>
          </p:txBody>
        </p:sp>
        <p:sp>
          <p:nvSpPr>
            <p:cNvPr id="16" name="矩形: 圆角 17"/>
            <p:cNvSpPr/>
            <p:nvPr/>
          </p:nvSpPr>
          <p:spPr>
            <a:xfrm>
              <a:off x="219974" y="2584323"/>
              <a:ext cx="3549653" cy="18437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dirty="0">
                  <a:solidFill>
                    <a:srgbClr val="008000"/>
                  </a:solidFill>
                  <a:latin typeface="LMMono8-Regular-Identity-H"/>
                </a:rPr>
                <a:t>//</a:t>
              </a:r>
              <a:r>
                <a:rPr lang="zh-CN" altLang="en-US" dirty="0">
                  <a:solidFill>
                    <a:srgbClr val="008000"/>
                  </a:solidFill>
                  <a:latin typeface="仿宋" panose="02010609060101010101" pitchFamily="49" charset="-122"/>
                  <a:ea typeface="仿宋" panose="02010609060101010101" pitchFamily="49" charset="-122"/>
                </a:rPr>
                <a:t>定义一个无返回值的函数</a:t>
              </a:r>
              <a:br>
                <a:rPr lang="zh-CN" altLang="en-US" dirty="0">
                  <a:solidFill>
                    <a:srgbClr val="008000"/>
                  </a:solidFill>
                  <a:latin typeface="仿宋" panose="02010609060101010101" pitchFamily="49" charset="-122"/>
                  <a:ea typeface="仿宋" panose="02010609060101010101" pitchFamily="49" charset="-122"/>
                </a:rPr>
              </a:br>
              <a:r>
                <a:rPr lang="en-US" altLang="zh-CN" sz="2000" dirty="0">
                  <a:solidFill>
                    <a:srgbClr val="000000"/>
                  </a:solidFill>
                  <a:latin typeface="LMMono8-Regular-Identity-H"/>
                </a:rPr>
                <a:t>f2(</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cout&lt;&lt;</a:t>
              </a:r>
              <a:r>
                <a:rPr lang="en-US" altLang="zh-CN" sz="2000" dirty="0" err="1">
                  <a:solidFill>
                    <a:srgbClr val="000000"/>
                  </a:solidFill>
                  <a:latin typeface="LMMono8-Regular-Identity-H"/>
                </a:rPr>
                <a:t>i</a:t>
              </a:r>
              <a:r>
                <a:rPr lang="en-US" altLang="zh-CN" sz="2000" dirty="0">
                  <a:solidFill>
                    <a:srgbClr val="000000"/>
                  </a:solidFill>
                  <a:latin typeface="LMMono8-Regular-Identity-H"/>
                </a:rPr>
                <a:t>&lt;&lt;</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dirty="0">
                <a:solidFill>
                  <a:srgbClr val="000000"/>
                </a:solidFill>
                <a:latin typeface="Consolas" panose="020B0609020204030204" pitchFamily="49" charset="0"/>
              </a:endParaRPr>
            </a:p>
          </p:txBody>
        </p:sp>
      </p:grpSp>
      <p:grpSp>
        <p:nvGrpSpPr>
          <p:cNvPr id="17" name="组合 16"/>
          <p:cNvGrpSpPr/>
          <p:nvPr/>
        </p:nvGrpSpPr>
        <p:grpSpPr>
          <a:xfrm>
            <a:off x="293297" y="4307696"/>
            <a:ext cx="3549654" cy="1968211"/>
            <a:chOff x="219974" y="2044323"/>
            <a:chExt cx="3549654" cy="1968211"/>
          </a:xfrm>
        </p:grpSpPr>
        <p:sp>
          <p:nvSpPr>
            <p:cNvPr id="18" name="矩形: 圆顶角 17"/>
            <p:cNvSpPr/>
            <p:nvPr/>
          </p:nvSpPr>
          <p:spPr>
            <a:xfrm>
              <a:off x="219974" y="2044323"/>
              <a:ext cx="354965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3</a:t>
              </a:r>
              <a:endParaRPr lang="zh-CN" altLang="en-US" sz="2400" dirty="0"/>
            </a:p>
          </p:txBody>
        </p:sp>
        <p:sp>
          <p:nvSpPr>
            <p:cNvPr id="25" name="矩形: 圆角 17"/>
            <p:cNvSpPr/>
            <p:nvPr/>
          </p:nvSpPr>
          <p:spPr>
            <a:xfrm>
              <a:off x="219974" y="2584323"/>
              <a:ext cx="3549653"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f(</a:t>
              </a:r>
              <a:r>
                <a:rPr lang="en-US" altLang="zh-CN" sz="2000" dirty="0">
                  <a:solidFill>
                    <a:srgbClr val="0000FF"/>
                  </a:solidFill>
                  <a:latin typeface="LMMono8-Regular-Identity-H"/>
                </a:rPr>
                <a:t>int </a:t>
              </a:r>
              <a:r>
                <a:rPr lang="en-US" altLang="zh-CN" sz="2000" dirty="0">
                  <a:solidFill>
                    <a:srgbClr val="000000"/>
                  </a:solidFill>
                  <a:latin typeface="LMMono8-Regular-Identity-H"/>
                </a:rPr>
                <a:t>v1, </a:t>
              </a:r>
              <a:r>
                <a:rPr lang="en-US" altLang="zh-CN" sz="2000" dirty="0">
                  <a:solidFill>
                    <a:srgbClr val="0000FF"/>
                  </a:solidFill>
                  <a:latin typeface="LMMono8-Regular-Identity-H"/>
                </a:rPr>
                <a:t>int </a:t>
              </a:r>
              <a:r>
                <a:rPr lang="en-US" altLang="zh-CN" sz="2000" dirty="0">
                  <a:solidFill>
                    <a:srgbClr val="000000"/>
                  </a:solidFill>
                  <a:latin typeface="LMMono8-Regular-Identity-H"/>
                </a:rPr>
                <a:t>v2)</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x=v1+v2;</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0000"/>
                </a:solidFill>
                <a:latin typeface="Consolas" panose="020B0609020204030204" pitchFamily="49" charset="0"/>
              </a:endParaRPr>
            </a:p>
          </p:txBody>
        </p:sp>
      </p:grpSp>
      <p:grpSp>
        <p:nvGrpSpPr>
          <p:cNvPr id="26" name="组合 25"/>
          <p:cNvGrpSpPr/>
          <p:nvPr/>
        </p:nvGrpSpPr>
        <p:grpSpPr>
          <a:xfrm>
            <a:off x="4965693" y="4540019"/>
            <a:ext cx="3549654" cy="1922045"/>
            <a:chOff x="219974" y="2044323"/>
            <a:chExt cx="3549654" cy="1922045"/>
          </a:xfrm>
        </p:grpSpPr>
        <p:sp>
          <p:nvSpPr>
            <p:cNvPr id="27" name="矩形: 圆顶角 26"/>
            <p:cNvSpPr/>
            <p:nvPr/>
          </p:nvSpPr>
          <p:spPr>
            <a:xfrm>
              <a:off x="219974" y="2044323"/>
              <a:ext cx="354965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4</a:t>
              </a:r>
              <a:endParaRPr lang="zh-CN" altLang="en-US" sz="2400" dirty="0"/>
            </a:p>
          </p:txBody>
        </p:sp>
        <p:sp>
          <p:nvSpPr>
            <p:cNvPr id="28" name="矩形: 圆角 17"/>
            <p:cNvSpPr/>
            <p:nvPr/>
          </p:nvSpPr>
          <p:spPr>
            <a:xfrm>
              <a:off x="219974" y="2584323"/>
              <a:ext cx="3549653" cy="138204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1" fmla="*/ 0 w 8704052"/>
                <a:gd name="connsiteY0-2" fmla="*/ 195256 h 2120365"/>
                <a:gd name="connsiteX1-3" fmla="*/ 8554444 w 8704052"/>
                <a:gd name="connsiteY1-4" fmla="*/ 45648 h 2120365"/>
                <a:gd name="connsiteX2-5" fmla="*/ 8704052 w 8704052"/>
                <a:gd name="connsiteY2-6" fmla="*/ 195256 h 2120365"/>
                <a:gd name="connsiteX3-7" fmla="*/ 8704052 w 8704052"/>
                <a:gd name="connsiteY3-8" fmla="*/ 1970757 h 2120365"/>
                <a:gd name="connsiteX4-9" fmla="*/ 8554444 w 8704052"/>
                <a:gd name="connsiteY4-10" fmla="*/ 2120365 h 2120365"/>
                <a:gd name="connsiteX5-11" fmla="*/ 149608 w 8704052"/>
                <a:gd name="connsiteY5-12" fmla="*/ 2120365 h 2120365"/>
                <a:gd name="connsiteX6-13" fmla="*/ 0 w 8704052"/>
                <a:gd name="connsiteY6-14" fmla="*/ 1970757 h 2120365"/>
                <a:gd name="connsiteX7-15" fmla="*/ 0 w 8704052"/>
                <a:gd name="connsiteY7-16" fmla="*/ 195256 h 2120365"/>
                <a:gd name="connsiteX0-17" fmla="*/ 0 w 8704052"/>
                <a:gd name="connsiteY0-18" fmla="*/ 140268 h 2224127"/>
                <a:gd name="connsiteX1-19" fmla="*/ 8554444 w 8704052"/>
                <a:gd name="connsiteY1-20" fmla="*/ 149410 h 2224127"/>
                <a:gd name="connsiteX2-21" fmla="*/ 8704052 w 8704052"/>
                <a:gd name="connsiteY2-22" fmla="*/ 299018 h 2224127"/>
                <a:gd name="connsiteX3-23" fmla="*/ 8704052 w 8704052"/>
                <a:gd name="connsiteY3-24" fmla="*/ 2074519 h 2224127"/>
                <a:gd name="connsiteX4-25" fmla="*/ 8554444 w 8704052"/>
                <a:gd name="connsiteY4-26" fmla="*/ 2224127 h 2224127"/>
                <a:gd name="connsiteX5-27" fmla="*/ 149608 w 8704052"/>
                <a:gd name="connsiteY5-28" fmla="*/ 2224127 h 2224127"/>
                <a:gd name="connsiteX6-29" fmla="*/ 0 w 8704052"/>
                <a:gd name="connsiteY6-30" fmla="*/ 2074519 h 2224127"/>
                <a:gd name="connsiteX7-31" fmla="*/ 0 w 8704052"/>
                <a:gd name="connsiteY7-32" fmla="*/ 140268 h 2224127"/>
                <a:gd name="connsiteX0-33" fmla="*/ 0 w 8704052"/>
                <a:gd name="connsiteY0-34" fmla="*/ 0 h 2083859"/>
                <a:gd name="connsiteX1-35" fmla="*/ 8554444 w 8704052"/>
                <a:gd name="connsiteY1-36" fmla="*/ 9142 h 2083859"/>
                <a:gd name="connsiteX2-37" fmla="*/ 8704052 w 8704052"/>
                <a:gd name="connsiteY2-38" fmla="*/ 158750 h 2083859"/>
                <a:gd name="connsiteX3-39" fmla="*/ 8704052 w 8704052"/>
                <a:gd name="connsiteY3-40" fmla="*/ 1934251 h 2083859"/>
                <a:gd name="connsiteX4-41" fmla="*/ 8554444 w 8704052"/>
                <a:gd name="connsiteY4-42" fmla="*/ 2083859 h 2083859"/>
                <a:gd name="connsiteX5-43" fmla="*/ 149608 w 8704052"/>
                <a:gd name="connsiteY5-44" fmla="*/ 2083859 h 2083859"/>
                <a:gd name="connsiteX6-45" fmla="*/ 0 w 8704052"/>
                <a:gd name="connsiteY6-46" fmla="*/ 1934251 h 2083859"/>
                <a:gd name="connsiteX7-47" fmla="*/ 0 w 8704052"/>
                <a:gd name="connsiteY7-48" fmla="*/ 0 h 2083859"/>
                <a:gd name="connsiteX0-49" fmla="*/ 0 w 8704052"/>
                <a:gd name="connsiteY0-50" fmla="*/ 0 h 2083859"/>
                <a:gd name="connsiteX1-51" fmla="*/ 8704052 w 8704052"/>
                <a:gd name="connsiteY1-52" fmla="*/ 158750 h 2083859"/>
                <a:gd name="connsiteX2-53" fmla="*/ 8704052 w 8704052"/>
                <a:gd name="connsiteY2-54" fmla="*/ 1934251 h 2083859"/>
                <a:gd name="connsiteX3-55" fmla="*/ 8554444 w 8704052"/>
                <a:gd name="connsiteY3-56" fmla="*/ 2083859 h 2083859"/>
                <a:gd name="connsiteX4-57" fmla="*/ 149608 w 8704052"/>
                <a:gd name="connsiteY4-58" fmla="*/ 2083859 h 2083859"/>
                <a:gd name="connsiteX5-59" fmla="*/ 0 w 8704052"/>
                <a:gd name="connsiteY5-60" fmla="*/ 1934251 h 2083859"/>
                <a:gd name="connsiteX6-61" fmla="*/ 0 w 8704052"/>
                <a:gd name="connsiteY6-62" fmla="*/ 0 h 2083859"/>
                <a:gd name="connsiteX0-63" fmla="*/ 0 w 8704052"/>
                <a:gd name="connsiteY0-64" fmla="*/ 0 h 2083859"/>
                <a:gd name="connsiteX1-65" fmla="*/ 8704052 w 8704052"/>
                <a:gd name="connsiteY1-66" fmla="*/ 19050 h 2083859"/>
                <a:gd name="connsiteX2-67" fmla="*/ 8704052 w 8704052"/>
                <a:gd name="connsiteY2-68" fmla="*/ 1934251 h 2083859"/>
                <a:gd name="connsiteX3-69" fmla="*/ 8554444 w 8704052"/>
                <a:gd name="connsiteY3-70" fmla="*/ 2083859 h 2083859"/>
                <a:gd name="connsiteX4-71" fmla="*/ 149608 w 8704052"/>
                <a:gd name="connsiteY4-72" fmla="*/ 2083859 h 2083859"/>
                <a:gd name="connsiteX5-73" fmla="*/ 0 w 8704052"/>
                <a:gd name="connsiteY5-74" fmla="*/ 1934251 h 2083859"/>
                <a:gd name="connsiteX6-75" fmla="*/ 0 w 8704052"/>
                <a:gd name="connsiteY6-76" fmla="*/ 0 h 2083859"/>
                <a:gd name="connsiteX0-77" fmla="*/ 0 w 8704052"/>
                <a:gd name="connsiteY0-78" fmla="*/ 0 h 2083859"/>
                <a:gd name="connsiteX1-79" fmla="*/ 8699290 w 8704052"/>
                <a:gd name="connsiteY1-80" fmla="*/ 4763 h 2083859"/>
                <a:gd name="connsiteX2-81" fmla="*/ 8704052 w 8704052"/>
                <a:gd name="connsiteY2-82" fmla="*/ 1934251 h 2083859"/>
                <a:gd name="connsiteX3-83" fmla="*/ 8554444 w 8704052"/>
                <a:gd name="connsiteY3-84" fmla="*/ 2083859 h 2083859"/>
                <a:gd name="connsiteX4-85" fmla="*/ 149608 w 8704052"/>
                <a:gd name="connsiteY4-86" fmla="*/ 2083859 h 2083859"/>
                <a:gd name="connsiteX5-87" fmla="*/ 0 w 8704052"/>
                <a:gd name="connsiteY5-88" fmla="*/ 1934251 h 2083859"/>
                <a:gd name="connsiteX6-89" fmla="*/ 0 w 8704052"/>
                <a:gd name="connsiteY6-90" fmla="*/ 0 h 2083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dirty="0">
                  <a:solidFill>
                    <a:schemeClr val="accent6">
                      <a:lumMod val="75000"/>
                    </a:schemeClr>
                  </a:solidFill>
                  <a:latin typeface="华文仿宋" panose="02010600040101010101" pitchFamily="2" charset="-122"/>
                  <a:ea typeface="华文仿宋" panose="02010600040101010101" pitchFamily="2" charset="-122"/>
                </a:rPr>
                <a:t>//</a:t>
              </a:r>
              <a:r>
                <a:rPr lang="zh-CN" altLang="en-US" dirty="0">
                  <a:solidFill>
                    <a:schemeClr val="accent6">
                      <a:lumMod val="75000"/>
                    </a:schemeClr>
                  </a:solidFill>
                  <a:latin typeface="华文仿宋" panose="02010600040101010101" pitchFamily="2" charset="-122"/>
                  <a:ea typeface="华文仿宋" panose="02010600040101010101" pitchFamily="2" charset="-122"/>
                </a:rPr>
                <a:t>定义函数</a:t>
              </a:r>
              <a:r>
                <a:rPr lang="en-US" dirty="0">
                  <a:solidFill>
                    <a:schemeClr val="accent6">
                      <a:lumMod val="75000"/>
                    </a:schemeClr>
                  </a:solidFill>
                  <a:latin typeface="华文仿宋" panose="02010600040101010101" pitchFamily="2" charset="-122"/>
                  <a:ea typeface="华文仿宋" panose="02010600040101010101" pitchFamily="2" charset="-122"/>
                </a:rPr>
                <a:t>square</a:t>
              </a:r>
              <a:endParaRPr lang="en-US" altLang="zh-CN" sz="2000" dirty="0">
                <a:solidFill>
                  <a:schemeClr val="accent6">
                    <a:lumMod val="75000"/>
                  </a:schemeClr>
                </a:solidFill>
                <a:latin typeface="华文仿宋" panose="02010600040101010101" pitchFamily="2" charset="-122"/>
                <a:ea typeface="华文仿宋" panose="02010600040101010101" pitchFamily="2" charset="-122"/>
              </a:endParaRPr>
            </a:p>
            <a:p>
              <a:pPr>
                <a:lnSpc>
                  <a:spcPct val="150000"/>
                </a:lnSpc>
              </a:pPr>
              <a:r>
                <a:rPr lang="en-US" altLang="zh-CN" sz="2000" dirty="0">
                  <a:solidFill>
                    <a:srgbClr val="0000FF"/>
                  </a:solidFill>
                  <a:latin typeface="LMMono8-Regular-Identity-H"/>
                </a:rPr>
                <a:t>double </a:t>
              </a:r>
              <a:r>
                <a:rPr lang="en-US" altLang="zh-CN" sz="2000" dirty="0">
                  <a:solidFill>
                    <a:srgbClr val="000000"/>
                  </a:solidFill>
                  <a:latin typeface="LMMono8-Regular-Identity-H"/>
                </a:rPr>
                <a:t>square(</a:t>
              </a:r>
              <a:r>
                <a:rPr lang="en-US" altLang="zh-CN" sz="2000" dirty="0">
                  <a:solidFill>
                    <a:srgbClr val="0000FF"/>
                  </a:solidFill>
                  <a:latin typeface="LMMono8-Regular-Identity-H"/>
                </a:rPr>
                <a:t>double </a:t>
              </a:r>
              <a:r>
                <a:rPr lang="en-US" altLang="zh-CN" sz="2000" dirty="0">
                  <a:solidFill>
                    <a:srgbClr val="000000"/>
                  </a:solidFill>
                  <a:latin typeface="LMMono8-Regular-Identity-H"/>
                </a:rPr>
                <a:t>x)</a:t>
              </a:r>
              <a:br>
                <a:rPr lang="en-US" altLang="zh-CN" sz="2000" dirty="0">
                  <a:solidFill>
                    <a:srgbClr val="000000"/>
                  </a:solidFill>
                  <a:latin typeface="LMMono8-Regular-Identity-H"/>
                </a:rPr>
              </a:br>
              <a:r>
                <a:rPr lang="en-US" altLang="zh-CN" sz="2000" dirty="0">
                  <a:solidFill>
                    <a:srgbClr val="0000FF"/>
                  </a:solidFill>
                  <a:latin typeface="LMMono8-Regular-Identity-H"/>
                </a:rPr>
                <a:t>return </a:t>
              </a:r>
              <a:r>
                <a:rPr lang="en-US" altLang="zh-CN" sz="2000" dirty="0">
                  <a:solidFill>
                    <a:srgbClr val="000000"/>
                  </a:solidFill>
                  <a:latin typeface="LMMono8-Regular-Identity-H"/>
                </a:rPr>
                <a:t>x*x;</a:t>
              </a:r>
              <a:r>
                <a:rPr lang="en-US" altLang="zh-CN" sz="2000" dirty="0"/>
                <a:t> </a:t>
              </a:r>
              <a:endParaRPr lang="zh-CN" altLang="en-US" sz="2000" dirty="0">
                <a:solidFill>
                  <a:srgbClr val="000000"/>
                </a:solidFill>
                <a:latin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20842</Words>
  <Application>WPS 演示</Application>
  <PresentationFormat>全屏显示(4:3)</PresentationFormat>
  <Paragraphs>1272</Paragraphs>
  <Slides>76</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76</vt:i4>
      </vt:variant>
    </vt:vector>
  </HeadingPairs>
  <TitlesOfParts>
    <vt:vector size="95" baseType="lpstr">
      <vt:lpstr>Arial</vt:lpstr>
      <vt:lpstr>宋体</vt:lpstr>
      <vt:lpstr>Wingdings</vt:lpstr>
      <vt:lpstr>MicrosoftYaHei</vt:lpstr>
      <vt:lpstr>Segoe Print</vt:lpstr>
      <vt:lpstr>Consolas</vt:lpstr>
      <vt:lpstr>LMSans10-Regular-Identity-H</vt:lpstr>
      <vt:lpstr>LMMono9-Regular-Identity-H</vt:lpstr>
      <vt:lpstr>LMMono8-Regular-Identity-H</vt:lpstr>
      <vt:lpstr>仿宋</vt:lpstr>
      <vt:lpstr>华文仿宋</vt:lpstr>
      <vt:lpstr>微软雅黑</vt:lpstr>
      <vt:lpstr>Arial Unicode MS</vt:lpstr>
      <vt:lpstr>等线</vt:lpstr>
      <vt:lpstr>LMMono12-Regular-Identity-H</vt:lpstr>
      <vt:lpstr>Times New Roman</vt:lpstr>
      <vt:lpstr>LMSans12-Regular-Identity-H</vt:lpstr>
      <vt:lpstr>LMSans9-Regular-Identity-H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 肖</dc:creator>
  <cp:lastModifiedBy>李长河</cp:lastModifiedBy>
  <cp:revision>748</cp:revision>
  <dcterms:created xsi:type="dcterms:W3CDTF">2019-01-17T01:34:00Z</dcterms:created>
  <dcterms:modified xsi:type="dcterms:W3CDTF">2020-11-28T02:50:01Z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