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handoutMasterIdLst>
    <p:handoutMasterId r:id="rId57"/>
  </p:handoutMasterIdLst>
  <p:sldIdLst>
    <p:sldId id="256" r:id="rId3"/>
    <p:sldId id="257" r:id="rId4"/>
    <p:sldId id="258" r:id="rId5"/>
    <p:sldId id="259" r:id="rId6"/>
    <p:sldId id="319" r:id="rId7"/>
    <p:sldId id="261" r:id="rId8"/>
    <p:sldId id="262" r:id="rId9"/>
    <p:sldId id="263" r:id="rId10"/>
    <p:sldId id="264" r:id="rId11"/>
    <p:sldId id="265" r:id="rId12"/>
    <p:sldId id="320"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321" r:id="rId29"/>
    <p:sldId id="283" r:id="rId30"/>
    <p:sldId id="285" r:id="rId31"/>
    <p:sldId id="284" r:id="rId32"/>
    <p:sldId id="322"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7" r:id="rId51"/>
    <p:sldId id="308" r:id="rId52"/>
    <p:sldId id="309" r:id="rId53"/>
    <p:sldId id="311" r:id="rId54"/>
    <p:sldId id="316"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62685"/>
    <a:srgbClr val="E9E9F3"/>
    <a:srgbClr val="FCF6EE"/>
    <a:srgbClr val="E2A856"/>
    <a:srgbClr val="F9EEEE"/>
    <a:srgbClr val="CC5B5B"/>
    <a:srgbClr val="E7F3E6"/>
    <a:srgbClr val="118707"/>
    <a:srgbClr val="ECF0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6" d="100"/>
          <a:sy n="106" d="100"/>
        </p:scale>
        <p:origin x="678" y="48"/>
      </p:cViewPr>
      <p:guideLst/>
    </p:cSldViewPr>
  </p:slideViewPr>
  <p:notesTextViewPr>
    <p:cViewPr>
      <p:scale>
        <a:sx n="1" d="1"/>
        <a:sy n="1" d="1"/>
      </p:scale>
      <p:origin x="0" y="0"/>
    </p:cViewPr>
  </p:notesTextViewPr>
  <p:sorterViewPr>
    <p:cViewPr>
      <p:scale>
        <a:sx n="100" d="100"/>
        <a:sy n="100" d="100"/>
      </p:scale>
      <p:origin x="0" y="-58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0" Type="http://schemas.openxmlformats.org/officeDocument/2006/relationships/tableStyles" Target="tableStyles.xml"/><Relationship Id="rId6" Type="http://schemas.openxmlformats.org/officeDocument/2006/relationships/slide" Target="slides/slide4.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handoutMaster" Target="handoutMasters/handoutMaster1.xml"/><Relationship Id="rId56" Type="http://schemas.openxmlformats.org/officeDocument/2006/relationships/notesMaster" Target="notesMasters/notesMaster1.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5A6ADB-824E-45FA-A747-878E47232BC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8392C8-E642-46CD-8FB0-D0F7160A8989}"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83E184-144E-4463-9ECF-3C331BE81FB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18746-A2D9-4C89-AF5D-41A84BDD4C68}"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8" name="矩形: 圆角 7"/>
          <p:cNvSpPr/>
          <p:nvPr userDrawn="1"/>
        </p:nvSpPr>
        <p:spPr>
          <a:xfrm>
            <a:off x="349369" y="1212911"/>
            <a:ext cx="8445261" cy="1103252"/>
          </a:xfrm>
          <a:prstGeom prst="roundRect">
            <a:avLst/>
          </a:prstGeom>
          <a:solidFill>
            <a:srgbClr val="3333B3"/>
          </a:solidFill>
          <a:ln>
            <a:solidFill>
              <a:srgbClr val="333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CB9A82A-D1DC-4330-ACF2-9FF544A42A0E}"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solidFill>
                  <a:srgbClr val="151DC1"/>
                </a:solidFill>
              </a:defRPr>
            </a:lvl1pPr>
          </a:lstStyle>
          <a:p>
            <a:fld id="{6AD33FD5-61D2-4238-98DB-DB8C208BC919}"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2A97E8ED-0AAC-433B-B669-AC4006EE5CCA}"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2815429-D3D2-4C58-9FE5-F213EFD7604D}"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F949D5C-8927-4036-B92A-D9F195A44A7D}"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5C9BB35-41E1-485B-AB2D-FE13E300DDA9}"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3C37409F-01A2-4EE2-932A-74C5D455EDEA}"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8599D3FE-91C7-4F95-9CED-1958A9FBB9D6}"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A229721-762C-41FF-B61C-2C971383CC1A}"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5AC9B-5820-4710-8BB1-A553E3B61713}"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FF2FAB9-0B26-4FD9-8099-46B321E0AE9E}"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90941DAA-C670-4986-90B4-2EF0B0FBD6C8}"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0"/>
            <a:ext cx="9144000" cy="845389"/>
          </a:xfrm>
          <a:prstGeom prst="rect">
            <a:avLst/>
          </a:prstGeom>
          <a:solidFill>
            <a:srgbClr val="3333B3"/>
          </a:solidFill>
          <a:ln>
            <a:solidFill>
              <a:srgbClr val="333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5047B-B5B7-431A-A1BF-925FADB3C544}" type="datetime1">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57950" y="6383729"/>
            <a:ext cx="2057400" cy="365125"/>
          </a:xfrm>
          <a:prstGeom prst="rect">
            <a:avLst/>
          </a:prstGeom>
        </p:spPr>
        <p:txBody>
          <a:bodyPr vert="horz" lIns="91440" tIns="45720" rIns="91440" bIns="45720" rtlCol="0" anchor="ctr"/>
          <a:lstStyle>
            <a:lvl1pPr algn="r">
              <a:defRPr sz="1200">
                <a:solidFill>
                  <a:srgbClr val="151DC1"/>
                </a:solidFill>
              </a:defRPr>
            </a:lvl1pPr>
          </a:lstStyle>
          <a:p>
            <a:fld id="{6AD33FD5-61D2-4238-98DB-DB8C208BC919}"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slide" Target="slide24.xml"/><Relationship Id="rId8" Type="http://schemas.openxmlformats.org/officeDocument/2006/relationships/slide" Target="slide18.xml"/><Relationship Id="rId7" Type="http://schemas.openxmlformats.org/officeDocument/2006/relationships/slide" Target="slide16.xml"/><Relationship Id="rId6" Type="http://schemas.openxmlformats.org/officeDocument/2006/relationships/slide" Target="slide13.xml"/><Relationship Id="rId5" Type="http://schemas.openxmlformats.org/officeDocument/2006/relationships/slide" Target="slide10.xml"/><Relationship Id="rId4" Type="http://schemas.openxmlformats.org/officeDocument/2006/relationships/slide" Target="slide9.xml"/><Relationship Id="rId3" Type="http://schemas.openxmlformats.org/officeDocument/2006/relationships/slide" Target="slide6.xml"/><Relationship Id="rId2" Type="http://schemas.openxmlformats.org/officeDocument/2006/relationships/slide" Target="slide5.xml"/><Relationship Id="rId19" Type="http://schemas.openxmlformats.org/officeDocument/2006/relationships/slideLayout" Target="../slideLayouts/slideLayout2.xml"/><Relationship Id="rId18" Type="http://schemas.openxmlformats.org/officeDocument/2006/relationships/slide" Target="slide36.xml"/><Relationship Id="rId17" Type="http://schemas.openxmlformats.org/officeDocument/2006/relationships/slide" Target="slide50.xml"/><Relationship Id="rId16" Type="http://schemas.openxmlformats.org/officeDocument/2006/relationships/slide" Target="slide49.xml"/><Relationship Id="rId15" Type="http://schemas.openxmlformats.org/officeDocument/2006/relationships/slide" Target="slide47.xml"/><Relationship Id="rId14" Type="http://schemas.openxmlformats.org/officeDocument/2006/relationships/slide" Target="slide46.xml"/><Relationship Id="rId13" Type="http://schemas.openxmlformats.org/officeDocument/2006/relationships/slide" Target="slide42.xml"/><Relationship Id="rId12" Type="http://schemas.openxmlformats.org/officeDocument/2006/relationships/slide" Target="slide38.xml"/><Relationship Id="rId11" Type="http://schemas.openxmlformats.org/officeDocument/2006/relationships/slide" Target="slide35.xml"/><Relationship Id="rId10" Type="http://schemas.openxmlformats.org/officeDocument/2006/relationships/slide" Target="slide33.xml"/><Relationship Id="rId1" Type="http://schemas.openxmlformats.org/officeDocument/2006/relationships/slide" Target="slide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2436963" y="1483743"/>
            <a:ext cx="4270075" cy="584775"/>
          </a:xfrm>
          <a:prstGeom prst="rect">
            <a:avLst/>
          </a:prstGeom>
          <a:noFill/>
        </p:spPr>
        <p:txBody>
          <a:bodyPr wrap="square" rtlCol="0">
            <a:spAutoFit/>
          </a:bodyPr>
          <a:lstStyle/>
          <a:p>
            <a:pPr algn="ctr"/>
            <a:r>
              <a:rPr lang="zh-CN" altLang="en-US" sz="3200" dirty="0">
                <a:solidFill>
                  <a:schemeClr val="bg1"/>
                </a:solidFill>
              </a:rPr>
              <a:t>第六章 类</a:t>
            </a:r>
            <a:endParaRPr lang="zh-CN" altLang="en-US" sz="32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383729"/>
            <a:ext cx="2057400" cy="365125"/>
          </a:xfrm>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6.1.4 </a:t>
            </a:r>
            <a:r>
              <a:rPr lang="zh-CN" altLang="en-US" sz="3200" dirty="0">
                <a:solidFill>
                  <a:schemeClr val="bg1"/>
                </a:solidFill>
              </a:rPr>
              <a:t>访问控制</a:t>
            </a:r>
            <a:endParaRPr lang="zh-CN" altLang="en-US" sz="2400" dirty="0">
              <a:solidFill>
                <a:schemeClr val="bg1"/>
              </a:solidFill>
            </a:endParaRPr>
          </a:p>
        </p:txBody>
      </p:sp>
      <p:grpSp>
        <p:nvGrpSpPr>
          <p:cNvPr id="64" name="组合 63"/>
          <p:cNvGrpSpPr/>
          <p:nvPr/>
        </p:nvGrpSpPr>
        <p:grpSpPr>
          <a:xfrm>
            <a:off x="219958" y="1049324"/>
            <a:ext cx="8704068" cy="1677098"/>
            <a:chOff x="219958" y="1763591"/>
            <a:chExt cx="8704068" cy="1677098"/>
          </a:xfrm>
        </p:grpSpPr>
        <p:grpSp>
          <p:nvGrpSpPr>
            <p:cNvPr id="65" name="组合 64"/>
            <p:cNvGrpSpPr/>
            <p:nvPr/>
          </p:nvGrpSpPr>
          <p:grpSpPr>
            <a:xfrm>
              <a:off x="219974" y="1763591"/>
              <a:ext cx="8704052" cy="1677098"/>
              <a:chOff x="219974" y="1770733"/>
              <a:chExt cx="8704052" cy="1563946"/>
            </a:xfrm>
            <a:effectLst>
              <a:outerShdw blurRad="50800" dist="69850" dir="2700000" algn="tl" rotWithShape="0">
                <a:prstClr val="black">
                  <a:alpha val="40000"/>
                </a:prstClr>
              </a:outerShdw>
            </a:effectLst>
          </p:grpSpPr>
          <p:sp>
            <p:nvSpPr>
              <p:cNvPr id="68" name="矩形: 圆角 67"/>
              <p:cNvSpPr/>
              <p:nvPr/>
            </p:nvSpPr>
            <p:spPr>
              <a:xfrm>
                <a:off x="219974" y="1770734"/>
                <a:ext cx="8704052" cy="1563945"/>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矩形: 圆顶角 68"/>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6" name="矩形 65"/>
            <p:cNvSpPr/>
            <p:nvPr/>
          </p:nvSpPr>
          <p:spPr>
            <a:xfrm>
              <a:off x="219958" y="2187471"/>
              <a:ext cx="8704047" cy="1174296"/>
            </a:xfrm>
            <a:prstGeom prst="rect">
              <a:avLst/>
            </a:prstGeom>
          </p:spPr>
          <p:txBody>
            <a:bodyPr wrap="square">
              <a:spAutoFit/>
            </a:bodyPr>
            <a:lstStyle/>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类的</a:t>
              </a:r>
              <a:r>
                <a:rPr lang="zh-CN" altLang="en-US" sz="2000" dirty="0">
                  <a:solidFill>
                    <a:srgbClr val="FF0000"/>
                  </a:solidFill>
                  <a:latin typeface="MicrosoftYaHei"/>
                </a:rPr>
                <a:t>开发者</a:t>
              </a:r>
              <a:r>
                <a:rPr lang="zh-CN" altLang="en-US" sz="2000" dirty="0">
                  <a:solidFill>
                    <a:srgbClr val="000000"/>
                  </a:solidFill>
                  <a:latin typeface="MicrosoftYaHei"/>
                </a:rPr>
                <a:t>：有利于程序的模块化设计，提高代码的重用性；</a:t>
              </a:r>
              <a:endParaRPr lang="zh-CN" altLang="en-US" sz="2000" dirty="0">
                <a:solidFill>
                  <a:srgbClr val="000000"/>
                </a:solidFill>
                <a:latin typeface="MicrosoftYaHei"/>
              </a:endParaRP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类的</a:t>
              </a:r>
              <a:r>
                <a:rPr lang="zh-CN" altLang="en-US" sz="2000" dirty="0">
                  <a:solidFill>
                    <a:srgbClr val="FF0000"/>
                  </a:solidFill>
                  <a:latin typeface="MicrosoftYaHei"/>
                </a:rPr>
                <a:t>使用者</a:t>
              </a:r>
              <a:r>
                <a:rPr lang="zh-CN" altLang="en-US" sz="2000" dirty="0">
                  <a:solidFill>
                    <a:srgbClr val="000000"/>
                  </a:solidFill>
                  <a:latin typeface="MicrosoftYaHei"/>
                </a:rPr>
                <a:t>：隐藏类的实现细节，使用者不能在类的外面操控数据成员，形成一种保护机制。</a:t>
              </a:r>
              <a:endParaRPr lang="en-US" altLang="zh-CN" sz="2000" dirty="0">
                <a:solidFill>
                  <a:srgbClr val="000000"/>
                </a:solidFill>
                <a:latin typeface="MicrosoftYaHei"/>
              </a:endParaRPr>
            </a:p>
          </p:txBody>
        </p:sp>
        <p:sp>
          <p:nvSpPr>
            <p:cNvPr id="67" name="矩形 66"/>
            <p:cNvSpPr/>
            <p:nvPr/>
          </p:nvSpPr>
          <p:spPr>
            <a:xfrm>
              <a:off x="219973" y="1777374"/>
              <a:ext cx="8704051" cy="461665"/>
            </a:xfrm>
            <a:prstGeom prst="rect">
              <a:avLst/>
            </a:prstGeom>
          </p:spPr>
          <p:txBody>
            <a:bodyPr wrap="square">
              <a:spAutoFit/>
            </a:bodyPr>
            <a:lstStyle/>
            <a:p>
              <a:r>
                <a:rPr lang="zh-CN" altLang="en-US" sz="2400" dirty="0">
                  <a:solidFill>
                    <a:schemeClr val="bg1"/>
                  </a:solidFill>
                </a:rPr>
                <a:t>封装的意义</a:t>
              </a:r>
              <a:endParaRPr lang="zh-CN" altLang="en-US" sz="2400" dirty="0">
                <a:solidFill>
                  <a:schemeClr val="bg1"/>
                </a:solidFill>
              </a:endParaRPr>
            </a:p>
          </p:txBody>
        </p:sp>
      </p:grpSp>
      <p:grpSp>
        <p:nvGrpSpPr>
          <p:cNvPr id="29" name="组合 28"/>
          <p:cNvGrpSpPr/>
          <p:nvPr/>
        </p:nvGrpSpPr>
        <p:grpSpPr>
          <a:xfrm>
            <a:off x="219937" y="2994459"/>
            <a:ext cx="8704169" cy="930232"/>
            <a:chOff x="117017" y="4626573"/>
            <a:chExt cx="8704169" cy="930232"/>
          </a:xfrm>
          <a:effectLst>
            <a:outerShdw blurRad="50800" dist="38100" dir="2700000" algn="tl" rotWithShape="0">
              <a:prstClr val="black">
                <a:alpha val="40000"/>
              </a:prstClr>
            </a:outerShdw>
          </a:effectLst>
        </p:grpSpPr>
        <p:sp>
          <p:nvSpPr>
            <p:cNvPr id="30" name="矩形: 圆角 36"/>
            <p:cNvSpPr/>
            <p:nvPr/>
          </p:nvSpPr>
          <p:spPr>
            <a:xfrm>
              <a:off x="117017" y="5051923"/>
              <a:ext cx="8704051" cy="504882"/>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50000"/>
                </a:lnSpc>
                <a:buClr>
                  <a:srgbClr val="262685"/>
                </a:buClr>
                <a:buSzPct val="80000"/>
              </a:pPr>
              <a:r>
                <a:rPr lang="zh-CN" altLang="en-US" sz="2000">
                  <a:solidFill>
                    <a:srgbClr val="000000"/>
                  </a:solidFill>
                  <a:latin typeface="MicrosoftYaHei"/>
                </a:rPr>
                <a:t>如何实现访问控制？</a:t>
              </a:r>
              <a:endParaRPr lang="zh-CN" altLang="en-US" sz="2000" dirty="0">
                <a:solidFill>
                  <a:srgbClr val="000000"/>
                </a:solidFill>
                <a:latin typeface="MicrosoftYaHei"/>
              </a:endParaRPr>
            </a:p>
          </p:txBody>
        </p:sp>
        <p:sp>
          <p:nvSpPr>
            <p:cNvPr id="31" name="矩形: 圆顶角 30"/>
            <p:cNvSpPr/>
            <p:nvPr/>
          </p:nvSpPr>
          <p:spPr>
            <a:xfrm>
              <a:off x="117134" y="4626573"/>
              <a:ext cx="8704052" cy="417061"/>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问题</a:t>
              </a:r>
              <a:endParaRPr lang="zh-CN" altLang="en-US" sz="2400" dirty="0">
                <a:solidFill>
                  <a:prstClr val="white"/>
                </a:solidFill>
                <a:latin typeface="Courier New" panose="02070309020205020404" pitchFamily="49" charset="0"/>
                <a:cs typeface="Courier New" panose="02070309020205020404" pitchFamily="49" charset="0"/>
              </a:endParaRPr>
            </a:p>
          </p:txBody>
        </p:sp>
      </p:grpSp>
      <p:grpSp>
        <p:nvGrpSpPr>
          <p:cNvPr id="32" name="组合 31"/>
          <p:cNvGrpSpPr/>
          <p:nvPr/>
        </p:nvGrpSpPr>
        <p:grpSpPr>
          <a:xfrm>
            <a:off x="219937" y="4204530"/>
            <a:ext cx="8704169" cy="1609777"/>
            <a:chOff x="117017" y="4626573"/>
            <a:chExt cx="8704169" cy="1609777"/>
          </a:xfrm>
          <a:effectLst>
            <a:outerShdw blurRad="50800" dist="38100" dir="2700000" algn="tl" rotWithShape="0">
              <a:prstClr val="black">
                <a:alpha val="40000"/>
              </a:prstClr>
            </a:outerShdw>
          </a:effectLst>
        </p:grpSpPr>
        <p:sp>
          <p:nvSpPr>
            <p:cNvPr id="33" name="矩形: 圆角 36"/>
            <p:cNvSpPr/>
            <p:nvPr/>
          </p:nvSpPr>
          <p:spPr>
            <a:xfrm>
              <a:off x="117017" y="5051923"/>
              <a:ext cx="8704051" cy="1184427"/>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20000"/>
                </a:lnSpc>
                <a:buClr>
                  <a:srgbClr val="262685"/>
                </a:buClr>
                <a:buSzPct val="80000"/>
              </a:pPr>
              <a:r>
                <a:rPr lang="zh-CN" altLang="en-US" sz="2000">
                  <a:solidFill>
                    <a:srgbClr val="000000"/>
                  </a:solidFill>
                  <a:latin typeface="MicrosoftYaHei"/>
                </a:rPr>
                <a:t>控制成员对外的可见性。</a:t>
              </a:r>
              <a:endParaRPr lang="zh-CN" altLang="en-US" sz="2000">
                <a:solidFill>
                  <a:srgbClr val="000000"/>
                </a:solidFill>
                <a:latin typeface="MicrosoftYaHei"/>
              </a:endParaRPr>
            </a:p>
            <a:p>
              <a:pPr marL="342900" lvl="0" indent="-342900">
                <a:lnSpc>
                  <a:spcPct val="120000"/>
                </a:lnSpc>
                <a:buClr>
                  <a:srgbClr val="262685"/>
                </a:buClr>
                <a:buSzPct val="80000"/>
                <a:buFont typeface="Wingdings" panose="05000000000000000000" pitchFamily="2" charset="2"/>
                <a:buChar char="l"/>
              </a:pPr>
              <a:r>
                <a:rPr lang="en-US" altLang="zh-CN" sz="2000" b="1">
                  <a:solidFill>
                    <a:srgbClr val="262685"/>
                  </a:solidFill>
                  <a:latin typeface="Courier New" panose="02070309020205020404" pitchFamily="49" charset="0"/>
                  <a:cs typeface="Courier New" panose="02070309020205020404" pitchFamily="49" charset="0"/>
                </a:rPr>
                <a:t>public</a:t>
              </a:r>
              <a:r>
                <a:rPr lang="en-US" altLang="zh-CN" sz="2000">
                  <a:solidFill>
                    <a:srgbClr val="000000"/>
                  </a:solidFill>
                  <a:latin typeface="MicrosoftYaHei"/>
                </a:rPr>
                <a:t> </a:t>
              </a:r>
              <a:r>
                <a:rPr lang="zh-CN" altLang="en-US" sz="2000">
                  <a:solidFill>
                    <a:srgbClr val="000000"/>
                  </a:solidFill>
                  <a:latin typeface="MicrosoftYaHei"/>
                </a:rPr>
                <a:t>：成员对外是公开的，可以在程序的任何地方访问；</a:t>
              </a:r>
              <a:endParaRPr lang="en-US" altLang="zh-CN" sz="2000">
                <a:solidFill>
                  <a:srgbClr val="000000"/>
                </a:solidFill>
                <a:latin typeface="MicrosoftYaHei"/>
              </a:endParaRPr>
            </a:p>
            <a:p>
              <a:pPr marL="342900" lvl="0" indent="-342900">
                <a:lnSpc>
                  <a:spcPct val="120000"/>
                </a:lnSpc>
                <a:buClr>
                  <a:srgbClr val="262685"/>
                </a:buClr>
                <a:buSzPct val="80000"/>
                <a:buFont typeface="Wingdings" panose="05000000000000000000" pitchFamily="2" charset="2"/>
                <a:buChar char="l"/>
              </a:pPr>
              <a:r>
                <a:rPr lang="en-US" altLang="zh-CN" sz="2000" b="1">
                  <a:solidFill>
                    <a:srgbClr val="262685"/>
                  </a:solidFill>
                  <a:latin typeface="Courier New" panose="02070309020205020404" pitchFamily="49" charset="0"/>
                  <a:cs typeface="Courier New" panose="02070309020205020404" pitchFamily="49" charset="0"/>
                </a:rPr>
                <a:t>private</a:t>
              </a:r>
              <a:r>
                <a:rPr lang="en-US" altLang="zh-CN" sz="2000">
                  <a:solidFill>
                    <a:srgbClr val="000000"/>
                  </a:solidFill>
                  <a:latin typeface="MicrosoftYaHei"/>
                </a:rPr>
                <a:t> </a:t>
              </a:r>
              <a:r>
                <a:rPr lang="zh-CN" altLang="en-US" sz="2000">
                  <a:solidFill>
                    <a:srgbClr val="000000"/>
                  </a:solidFill>
                  <a:latin typeface="MicrosoftYaHei"/>
                </a:rPr>
                <a:t>：成员不对外公开，只在类的内部使用（成员函数内）。</a:t>
              </a:r>
              <a:endParaRPr lang="zh-CN" altLang="en-US" sz="2000" dirty="0">
                <a:solidFill>
                  <a:srgbClr val="000000"/>
                </a:solidFill>
                <a:latin typeface="MicrosoftYaHei"/>
              </a:endParaRPr>
            </a:p>
          </p:txBody>
        </p:sp>
        <p:sp>
          <p:nvSpPr>
            <p:cNvPr id="34" name="矩形: 圆顶角 33"/>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访问限定符</a:t>
              </a:r>
              <a:endParaRPr lang="zh-CN" altLang="en-US" sz="2400" dirty="0">
                <a:solidFill>
                  <a:prstClr val="white"/>
                </a:solidFill>
                <a:latin typeface="Courier New" panose="02070309020205020404" pitchFamily="49" charset="0"/>
                <a:cs typeface="Courier New" panose="020703090202050204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6" name="矩形: 圆角 36"/>
          <p:cNvSpPr/>
          <p:nvPr/>
        </p:nvSpPr>
        <p:spPr>
          <a:xfrm>
            <a:off x="81952" y="1342958"/>
            <a:ext cx="8748652" cy="3785652"/>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r>
              <a:rPr lang="en-US" altLang="zh-CN" sz="1600">
                <a:solidFill>
                  <a:srgbClr val="0000FF"/>
                </a:solidFill>
                <a:latin typeface="Courier New" panose="02070309020205020404" pitchFamily="49" charset="0"/>
                <a:cs typeface="Courier New" panose="02070309020205020404" pitchFamily="49" charset="0"/>
              </a:rPr>
              <a:t>class</a:t>
            </a:r>
            <a:r>
              <a:rPr lang="en-US" altLang="zh-CN" sz="1600">
                <a:solidFill>
                  <a:srgbClr val="000000"/>
                </a:solidFill>
                <a:latin typeface="Courier New" panose="02070309020205020404" pitchFamily="49" charset="0"/>
                <a:cs typeface="Courier New" panose="02070309020205020404" pitchFamily="49" charset="0"/>
              </a:rPr>
              <a:t> </a:t>
            </a:r>
            <a:r>
              <a:rPr lang="en-US" altLang="zh-CN" sz="1600">
                <a:solidFill>
                  <a:srgbClr val="267F99"/>
                </a:solidFill>
                <a:latin typeface="Courier New" panose="02070309020205020404" pitchFamily="49" charset="0"/>
                <a:cs typeface="Courier New" panose="02070309020205020404" pitchFamily="49" charset="0"/>
              </a:rPr>
              <a:t>Fraction</a:t>
            </a:r>
            <a:r>
              <a:rPr lang="en-US" altLang="zh-CN" sz="1600">
                <a:solidFill>
                  <a:srgbClr val="000000"/>
                </a:solidFill>
                <a:latin typeface="Courier New" panose="02070309020205020404" pitchFamily="49" charset="0"/>
                <a:cs typeface="Courier New" panose="02070309020205020404" pitchFamily="49" charset="0"/>
              </a:rPr>
              <a:t> </a:t>
            </a:r>
            <a:r>
              <a:rPr lang="en-US" altLang="zh-CN" sz="1600">
                <a:solidFill>
                  <a:srgbClr val="FF0000"/>
                </a:solidFill>
                <a:latin typeface="Courier New" panose="02070309020205020404" pitchFamily="49" charset="0"/>
                <a:cs typeface="Courier New" panose="02070309020205020404" pitchFamily="49" charset="0"/>
              </a:rPr>
              <a:t>{</a:t>
            </a:r>
            <a:endParaRPr lang="en-US" altLang="zh-CN" sz="1600">
              <a:solidFill>
                <a:srgbClr val="FF0000"/>
              </a:solidFill>
              <a:latin typeface="Courier New" panose="02070309020205020404" pitchFamily="49" charset="0"/>
              <a:cs typeface="Courier New" panose="02070309020205020404" pitchFamily="49" charset="0"/>
            </a:endParaRPr>
          </a:p>
          <a:p>
            <a:pPr lvl="0"/>
            <a:r>
              <a:rPr lang="en-US" altLang="zh-CN" sz="1600">
                <a:solidFill>
                  <a:srgbClr val="008000"/>
                </a:solidFill>
                <a:latin typeface="Courier New" panose="02070309020205020404" pitchFamily="49" charset="0"/>
                <a:cs typeface="Courier New" panose="02070309020205020404" pitchFamily="49" charset="0"/>
              </a:rPr>
              <a:t>	//</a:t>
            </a:r>
            <a:r>
              <a:rPr lang="zh-CN" altLang="en-US" sz="1600">
                <a:solidFill>
                  <a:srgbClr val="008000"/>
                </a:solidFill>
                <a:latin typeface="Courier New" panose="02070309020205020404" pitchFamily="49" charset="0"/>
                <a:cs typeface="Courier New" panose="02070309020205020404" pitchFamily="49" charset="0"/>
              </a:rPr>
              <a:t>数据成员，访问控制属性默认是私有</a:t>
            </a:r>
            <a:endParaRPr lang="zh-CN" altLang="en-US" sz="1600">
              <a:solidFill>
                <a:srgbClr val="000000"/>
              </a:solidFill>
              <a:latin typeface="Courier New" panose="02070309020205020404" pitchFamily="49" charset="0"/>
              <a:cs typeface="Courier New" panose="02070309020205020404" pitchFamily="49" charset="0"/>
            </a:endParaRPr>
          </a:p>
          <a:p>
            <a:pPr lvl="0"/>
            <a:r>
              <a:rPr lang="en-US" altLang="zh-CN" sz="1600">
                <a:solidFill>
                  <a:srgbClr val="0000FF"/>
                </a:solidFill>
                <a:latin typeface="Courier New" panose="02070309020205020404" pitchFamily="49" charset="0"/>
                <a:cs typeface="Courier New" panose="02070309020205020404" pitchFamily="49" charset="0"/>
              </a:rPr>
              <a:t>	int</a:t>
            </a:r>
            <a:r>
              <a:rPr lang="en-US" altLang="zh-CN" sz="1600">
                <a:solidFill>
                  <a:srgbClr val="000000"/>
                </a:solidFill>
                <a:latin typeface="Courier New" panose="02070309020205020404" pitchFamily="49" charset="0"/>
                <a:cs typeface="Courier New" panose="02070309020205020404" pitchFamily="49" charset="0"/>
              </a:rPr>
              <a:t> m_numerator = </a:t>
            </a:r>
            <a:r>
              <a:rPr lang="en-US" altLang="zh-CN" sz="1600">
                <a:solidFill>
                  <a:srgbClr val="09885A"/>
                </a:solidFill>
                <a:latin typeface="Courier New" panose="02070309020205020404" pitchFamily="49" charset="0"/>
                <a:cs typeface="Courier New" panose="02070309020205020404" pitchFamily="49" charset="0"/>
              </a:rPr>
              <a:t>0</a:t>
            </a:r>
            <a:r>
              <a:rPr lang="en-US" altLang="zh-CN" sz="1600">
                <a:solidFill>
                  <a:srgbClr val="000000"/>
                </a:solidFill>
                <a:latin typeface="Courier New" panose="02070309020205020404" pitchFamily="49" charset="0"/>
                <a:cs typeface="Courier New" panose="02070309020205020404" pitchFamily="49" charset="0"/>
              </a:rPr>
              <a:t>; </a:t>
            </a:r>
            <a:r>
              <a:rPr lang="en-US" altLang="zh-CN" sz="1600">
                <a:solidFill>
                  <a:srgbClr val="008000"/>
                </a:solidFill>
                <a:latin typeface="Courier New" panose="02070309020205020404" pitchFamily="49" charset="0"/>
                <a:cs typeface="Courier New" panose="02070309020205020404" pitchFamily="49" charset="0"/>
              </a:rPr>
              <a:t>// </a:t>
            </a:r>
            <a:r>
              <a:rPr lang="zh-CN" altLang="en-US" sz="1600">
                <a:solidFill>
                  <a:srgbClr val="008000"/>
                </a:solidFill>
                <a:latin typeface="Courier New" panose="02070309020205020404" pitchFamily="49" charset="0"/>
                <a:cs typeface="Courier New" panose="02070309020205020404" pitchFamily="49" charset="0"/>
              </a:rPr>
              <a:t>分子默认为</a:t>
            </a:r>
            <a:r>
              <a:rPr lang="en-US" altLang="zh-CN" sz="1600">
                <a:solidFill>
                  <a:srgbClr val="008000"/>
                </a:solidFill>
                <a:latin typeface="Courier New" panose="02070309020205020404" pitchFamily="49" charset="0"/>
                <a:cs typeface="Courier New" panose="02070309020205020404" pitchFamily="49" charset="0"/>
              </a:rPr>
              <a:t>0</a:t>
            </a:r>
            <a:r>
              <a:rPr lang="zh-CN" altLang="en-US" sz="1600">
                <a:solidFill>
                  <a:srgbClr val="008000"/>
                </a:solidFill>
                <a:latin typeface="Courier New" panose="02070309020205020404" pitchFamily="49" charset="0"/>
                <a:cs typeface="Courier New" panose="02070309020205020404" pitchFamily="49" charset="0"/>
              </a:rPr>
              <a:t>； </a:t>
            </a:r>
            <a:r>
              <a:rPr lang="en-US" altLang="zh-CN" sz="1600">
                <a:solidFill>
                  <a:srgbClr val="008000"/>
                </a:solidFill>
                <a:latin typeface="Courier New" panose="02070309020205020404" pitchFamily="49" charset="0"/>
                <a:cs typeface="Courier New" panose="02070309020205020404" pitchFamily="49" charset="0"/>
              </a:rPr>
              <a:t>C++11</a:t>
            </a:r>
            <a:endParaRPr lang="en-US" altLang="zh-CN" sz="1600">
              <a:solidFill>
                <a:srgbClr val="000000"/>
              </a:solidFill>
              <a:latin typeface="Courier New" panose="02070309020205020404" pitchFamily="49" charset="0"/>
              <a:cs typeface="Courier New" panose="02070309020205020404" pitchFamily="49" charset="0"/>
            </a:endParaRPr>
          </a:p>
          <a:p>
            <a:pPr lvl="0"/>
            <a:r>
              <a:rPr lang="en-US" altLang="zh-CN" sz="1600">
                <a:solidFill>
                  <a:srgbClr val="0000FF"/>
                </a:solidFill>
                <a:latin typeface="Courier New" panose="02070309020205020404" pitchFamily="49" charset="0"/>
                <a:cs typeface="Courier New" panose="02070309020205020404" pitchFamily="49" charset="0"/>
              </a:rPr>
              <a:t>	int</a:t>
            </a:r>
            <a:r>
              <a:rPr lang="en-US" altLang="zh-CN" sz="1600">
                <a:solidFill>
                  <a:srgbClr val="000000"/>
                </a:solidFill>
                <a:latin typeface="Courier New" panose="02070309020205020404" pitchFamily="49" charset="0"/>
                <a:cs typeface="Courier New" panose="02070309020205020404" pitchFamily="49" charset="0"/>
              </a:rPr>
              <a:t> m_denominator = </a:t>
            </a:r>
            <a:r>
              <a:rPr lang="en-US" altLang="zh-CN" sz="1600">
                <a:solidFill>
                  <a:srgbClr val="09885A"/>
                </a:solidFill>
                <a:latin typeface="Courier New" panose="02070309020205020404" pitchFamily="49" charset="0"/>
                <a:cs typeface="Courier New" panose="02070309020205020404" pitchFamily="49" charset="0"/>
              </a:rPr>
              <a:t>1</a:t>
            </a:r>
            <a:r>
              <a:rPr lang="en-US" altLang="zh-CN" sz="1600">
                <a:solidFill>
                  <a:srgbClr val="000000"/>
                </a:solidFill>
                <a:latin typeface="Courier New" panose="02070309020205020404" pitchFamily="49" charset="0"/>
                <a:cs typeface="Courier New" panose="02070309020205020404" pitchFamily="49" charset="0"/>
              </a:rPr>
              <a:t>; </a:t>
            </a:r>
            <a:r>
              <a:rPr lang="en-US" altLang="zh-CN" sz="1600">
                <a:solidFill>
                  <a:srgbClr val="008000"/>
                </a:solidFill>
                <a:latin typeface="Courier New" panose="02070309020205020404" pitchFamily="49" charset="0"/>
                <a:cs typeface="Courier New" panose="02070309020205020404" pitchFamily="49" charset="0"/>
              </a:rPr>
              <a:t>//</a:t>
            </a:r>
            <a:r>
              <a:rPr lang="zh-CN" altLang="en-US" sz="1600">
                <a:solidFill>
                  <a:srgbClr val="008000"/>
                </a:solidFill>
                <a:latin typeface="Courier New" panose="02070309020205020404" pitchFamily="49" charset="0"/>
                <a:cs typeface="Courier New" panose="02070309020205020404" pitchFamily="49" charset="0"/>
              </a:rPr>
              <a:t>分母默认为</a:t>
            </a:r>
            <a:r>
              <a:rPr lang="en-US" altLang="zh-CN" sz="1600">
                <a:solidFill>
                  <a:srgbClr val="008000"/>
                </a:solidFill>
                <a:latin typeface="Courier New" panose="02070309020205020404" pitchFamily="49" charset="0"/>
                <a:cs typeface="Courier New" panose="02070309020205020404" pitchFamily="49" charset="0"/>
              </a:rPr>
              <a:t>1</a:t>
            </a:r>
            <a:r>
              <a:rPr lang="zh-CN" altLang="en-US" sz="1600">
                <a:solidFill>
                  <a:srgbClr val="008000"/>
                </a:solidFill>
                <a:latin typeface="Courier New" panose="02070309020205020404" pitchFamily="49" charset="0"/>
                <a:cs typeface="Courier New" panose="02070309020205020404" pitchFamily="49" charset="0"/>
              </a:rPr>
              <a:t>；</a:t>
            </a:r>
            <a:endParaRPr lang="zh-CN" altLang="en-US" sz="1600">
              <a:solidFill>
                <a:srgbClr val="000000"/>
              </a:solidFill>
              <a:latin typeface="Courier New" panose="02070309020205020404" pitchFamily="49" charset="0"/>
              <a:cs typeface="Courier New" panose="02070309020205020404" pitchFamily="49" charset="0"/>
            </a:endParaRPr>
          </a:p>
          <a:p>
            <a:pPr lvl="0"/>
            <a:r>
              <a:rPr lang="en-US" altLang="zh-CN" sz="1600">
                <a:solidFill>
                  <a:srgbClr val="0000FF"/>
                </a:solidFill>
                <a:latin typeface="Courier New" panose="02070309020205020404" pitchFamily="49" charset="0"/>
                <a:cs typeface="Courier New" panose="02070309020205020404" pitchFamily="49" charset="0"/>
              </a:rPr>
              <a:t>public:</a:t>
            </a:r>
            <a:r>
              <a:rPr lang="en-US" altLang="zh-CN" sz="1600">
                <a:solidFill>
                  <a:srgbClr val="008000"/>
                </a:solidFill>
                <a:latin typeface="Courier New" panose="02070309020205020404" pitchFamily="49" charset="0"/>
                <a:cs typeface="Courier New" panose="02070309020205020404" pitchFamily="49" charset="0"/>
              </a:rPr>
              <a:t>//</a:t>
            </a:r>
            <a:r>
              <a:rPr lang="zh-CN" altLang="en-US" sz="1600">
                <a:solidFill>
                  <a:srgbClr val="008000"/>
                </a:solidFill>
                <a:latin typeface="Courier New" panose="02070309020205020404" pitchFamily="49" charset="0"/>
                <a:cs typeface="Courier New" panose="02070309020205020404" pitchFamily="49" charset="0"/>
              </a:rPr>
              <a:t>公有成员函数</a:t>
            </a:r>
            <a:endParaRPr lang="zh-CN" altLang="en-US" sz="1600">
              <a:solidFill>
                <a:srgbClr val="000000"/>
              </a:solidFill>
              <a:latin typeface="Courier New" panose="02070309020205020404" pitchFamily="49" charset="0"/>
              <a:cs typeface="Courier New" panose="02070309020205020404" pitchFamily="49" charset="0"/>
            </a:endParaRPr>
          </a:p>
          <a:p>
            <a:pPr lvl="0"/>
            <a:r>
              <a:rPr lang="en-US" altLang="zh-CN" sz="1600">
                <a:solidFill>
                  <a:srgbClr val="0000FF"/>
                </a:solidFill>
                <a:latin typeface="Courier New" panose="02070309020205020404" pitchFamily="49" charset="0"/>
                <a:cs typeface="Courier New" panose="02070309020205020404" pitchFamily="49" charset="0"/>
              </a:rPr>
              <a:t>	int</a:t>
            </a:r>
            <a:r>
              <a:rPr lang="en-US" altLang="zh-CN" sz="1600">
                <a:solidFill>
                  <a:srgbClr val="000000"/>
                </a:solidFill>
                <a:latin typeface="Courier New" panose="02070309020205020404" pitchFamily="49" charset="0"/>
                <a:cs typeface="Courier New" panose="02070309020205020404" pitchFamily="49" charset="0"/>
              </a:rPr>
              <a:t> </a:t>
            </a:r>
            <a:r>
              <a:rPr lang="en-US" altLang="zh-CN" sz="1600">
                <a:solidFill>
                  <a:srgbClr val="795E26"/>
                </a:solidFill>
                <a:latin typeface="Courier New" panose="02070309020205020404" pitchFamily="49" charset="0"/>
                <a:cs typeface="Courier New" panose="02070309020205020404" pitchFamily="49" charset="0"/>
              </a:rPr>
              <a:t>numerator</a:t>
            </a:r>
            <a:r>
              <a:rPr lang="en-US" altLang="zh-CN" sz="1600">
                <a:solidFill>
                  <a:srgbClr val="000000"/>
                </a:solidFill>
                <a:latin typeface="Courier New" panose="02070309020205020404" pitchFamily="49" charset="0"/>
                <a:cs typeface="Courier New" panose="02070309020205020404" pitchFamily="49" charset="0"/>
              </a:rPr>
              <a:t>() </a:t>
            </a:r>
            <a:r>
              <a:rPr lang="en-US" altLang="zh-CN" sz="1600">
                <a:solidFill>
                  <a:srgbClr val="0000FF"/>
                </a:solidFill>
                <a:latin typeface="Courier New" panose="02070309020205020404" pitchFamily="49" charset="0"/>
                <a:cs typeface="Courier New" panose="02070309020205020404" pitchFamily="49" charset="0"/>
              </a:rPr>
              <a:t>const</a:t>
            </a:r>
            <a:r>
              <a:rPr lang="en-US" altLang="zh-CN" sz="1600">
                <a:solidFill>
                  <a:srgbClr val="000000"/>
                </a:solidFill>
                <a:latin typeface="Courier New" panose="02070309020205020404" pitchFamily="49" charset="0"/>
                <a:cs typeface="Courier New" panose="02070309020205020404" pitchFamily="49" charset="0"/>
              </a:rPr>
              <a:t> { </a:t>
            </a:r>
            <a:r>
              <a:rPr lang="en-US" altLang="zh-CN" sz="1600">
                <a:solidFill>
                  <a:srgbClr val="AF00DB"/>
                </a:solidFill>
                <a:latin typeface="Courier New" panose="02070309020205020404" pitchFamily="49" charset="0"/>
                <a:cs typeface="Courier New" panose="02070309020205020404" pitchFamily="49" charset="0"/>
              </a:rPr>
              <a:t>return</a:t>
            </a:r>
            <a:r>
              <a:rPr lang="en-US" altLang="zh-CN" sz="1600">
                <a:solidFill>
                  <a:srgbClr val="000000"/>
                </a:solidFill>
                <a:latin typeface="Courier New" panose="02070309020205020404" pitchFamily="49" charset="0"/>
                <a:cs typeface="Courier New" panose="02070309020205020404" pitchFamily="49" charset="0"/>
              </a:rPr>
              <a:t> m_numerator; }</a:t>
            </a:r>
            <a:endParaRPr lang="en-US" altLang="zh-CN" sz="1600">
              <a:solidFill>
                <a:srgbClr val="000000"/>
              </a:solidFill>
              <a:latin typeface="Courier New" panose="02070309020205020404" pitchFamily="49" charset="0"/>
              <a:cs typeface="Courier New" panose="02070309020205020404" pitchFamily="49" charset="0"/>
            </a:endParaRPr>
          </a:p>
          <a:p>
            <a:pPr lvl="0"/>
            <a:r>
              <a:rPr lang="en-US" altLang="zh-CN" sz="1600">
                <a:solidFill>
                  <a:srgbClr val="0000FF"/>
                </a:solidFill>
                <a:latin typeface="Courier New" panose="02070309020205020404" pitchFamily="49" charset="0"/>
                <a:cs typeface="Courier New" panose="02070309020205020404" pitchFamily="49" charset="0"/>
              </a:rPr>
              <a:t>	int</a:t>
            </a:r>
            <a:r>
              <a:rPr lang="en-US" altLang="zh-CN" sz="1600">
                <a:solidFill>
                  <a:srgbClr val="000000"/>
                </a:solidFill>
                <a:latin typeface="Courier New" panose="02070309020205020404" pitchFamily="49" charset="0"/>
                <a:cs typeface="Courier New" panose="02070309020205020404" pitchFamily="49" charset="0"/>
              </a:rPr>
              <a:t> </a:t>
            </a:r>
            <a:r>
              <a:rPr lang="en-US" altLang="zh-CN" sz="1600">
                <a:solidFill>
                  <a:srgbClr val="795E26"/>
                </a:solidFill>
                <a:latin typeface="Courier New" panose="02070309020205020404" pitchFamily="49" charset="0"/>
                <a:cs typeface="Courier New" panose="02070309020205020404" pitchFamily="49" charset="0"/>
              </a:rPr>
              <a:t>denominator</a:t>
            </a:r>
            <a:r>
              <a:rPr lang="en-US" altLang="zh-CN" sz="1600">
                <a:solidFill>
                  <a:srgbClr val="000000"/>
                </a:solidFill>
                <a:latin typeface="Courier New" panose="02070309020205020404" pitchFamily="49" charset="0"/>
                <a:cs typeface="Courier New" panose="02070309020205020404" pitchFamily="49" charset="0"/>
              </a:rPr>
              <a:t>() </a:t>
            </a:r>
            <a:r>
              <a:rPr lang="en-US" altLang="zh-CN" sz="1600">
                <a:solidFill>
                  <a:srgbClr val="0000FF"/>
                </a:solidFill>
                <a:latin typeface="Courier New" panose="02070309020205020404" pitchFamily="49" charset="0"/>
                <a:cs typeface="Courier New" panose="02070309020205020404" pitchFamily="49" charset="0"/>
              </a:rPr>
              <a:t>const</a:t>
            </a:r>
            <a:r>
              <a:rPr lang="en-US" altLang="zh-CN" sz="1600">
                <a:solidFill>
                  <a:srgbClr val="000000"/>
                </a:solidFill>
                <a:latin typeface="Courier New" panose="02070309020205020404" pitchFamily="49" charset="0"/>
                <a:cs typeface="Courier New" panose="02070309020205020404" pitchFamily="49" charset="0"/>
              </a:rPr>
              <a:t> { </a:t>
            </a:r>
            <a:r>
              <a:rPr lang="en-US" altLang="zh-CN" sz="1600">
                <a:solidFill>
                  <a:srgbClr val="AF00DB"/>
                </a:solidFill>
                <a:latin typeface="Courier New" panose="02070309020205020404" pitchFamily="49" charset="0"/>
                <a:cs typeface="Courier New" panose="02070309020205020404" pitchFamily="49" charset="0"/>
              </a:rPr>
              <a:t>return</a:t>
            </a:r>
            <a:r>
              <a:rPr lang="en-US" altLang="zh-CN" sz="1600">
                <a:solidFill>
                  <a:srgbClr val="000000"/>
                </a:solidFill>
                <a:latin typeface="Courier New" panose="02070309020205020404" pitchFamily="49" charset="0"/>
                <a:cs typeface="Courier New" panose="02070309020205020404" pitchFamily="49" charset="0"/>
              </a:rPr>
              <a:t> m_denominator; }</a:t>
            </a:r>
            <a:endParaRPr lang="en-US" altLang="zh-CN" sz="1600">
              <a:solidFill>
                <a:srgbClr val="000000"/>
              </a:solidFill>
              <a:latin typeface="Courier New" panose="02070309020205020404" pitchFamily="49" charset="0"/>
              <a:cs typeface="Courier New" panose="02070309020205020404" pitchFamily="49" charset="0"/>
            </a:endParaRPr>
          </a:p>
          <a:p>
            <a:pPr lvl="0"/>
            <a:r>
              <a:rPr lang="en-US" altLang="zh-CN" sz="1600">
                <a:solidFill>
                  <a:srgbClr val="0000FF"/>
                </a:solidFill>
                <a:latin typeface="Courier New" panose="02070309020205020404" pitchFamily="49" charset="0"/>
                <a:cs typeface="Courier New" panose="02070309020205020404" pitchFamily="49" charset="0"/>
              </a:rPr>
              <a:t>	double</a:t>
            </a:r>
            <a:r>
              <a:rPr lang="en-US" altLang="zh-CN" sz="1600">
                <a:solidFill>
                  <a:srgbClr val="000000"/>
                </a:solidFill>
                <a:latin typeface="Courier New" panose="02070309020205020404" pitchFamily="49" charset="0"/>
                <a:cs typeface="Courier New" panose="02070309020205020404" pitchFamily="49" charset="0"/>
              </a:rPr>
              <a:t> </a:t>
            </a:r>
            <a:r>
              <a:rPr lang="en-US" altLang="zh-CN" sz="1600">
                <a:solidFill>
                  <a:srgbClr val="795E26"/>
                </a:solidFill>
                <a:latin typeface="Courier New" panose="02070309020205020404" pitchFamily="49" charset="0"/>
                <a:cs typeface="Courier New" panose="02070309020205020404" pitchFamily="49" charset="0"/>
              </a:rPr>
              <a:t>value</a:t>
            </a:r>
            <a:r>
              <a:rPr lang="en-US" altLang="zh-CN" sz="1600">
                <a:solidFill>
                  <a:srgbClr val="000000"/>
                </a:solidFill>
                <a:latin typeface="Courier New" panose="02070309020205020404" pitchFamily="49" charset="0"/>
                <a:cs typeface="Courier New" panose="02070309020205020404" pitchFamily="49" charset="0"/>
              </a:rPr>
              <a:t>() </a:t>
            </a:r>
            <a:r>
              <a:rPr lang="en-US" altLang="zh-CN" sz="1600">
                <a:solidFill>
                  <a:srgbClr val="0000FF"/>
                </a:solidFill>
                <a:latin typeface="Courier New" panose="02070309020205020404" pitchFamily="49" charset="0"/>
                <a:cs typeface="Courier New" panose="02070309020205020404" pitchFamily="49" charset="0"/>
              </a:rPr>
              <a:t>const</a:t>
            </a:r>
            <a:r>
              <a:rPr lang="en-US" altLang="zh-CN" sz="1600">
                <a:solidFill>
                  <a:srgbClr val="000000"/>
                </a:solidFill>
                <a:latin typeface="Courier New" panose="02070309020205020404" pitchFamily="49" charset="0"/>
                <a:cs typeface="Courier New" panose="02070309020205020404" pitchFamily="49" charset="0"/>
              </a:rPr>
              <a:t>; </a:t>
            </a:r>
            <a:r>
              <a:rPr lang="en-US" altLang="zh-CN" sz="1600">
                <a:solidFill>
                  <a:srgbClr val="008000"/>
                </a:solidFill>
                <a:latin typeface="Courier New" panose="02070309020205020404" pitchFamily="49" charset="0"/>
                <a:cs typeface="Courier New" panose="02070309020205020404" pitchFamily="49" charset="0"/>
              </a:rPr>
              <a:t>//</a:t>
            </a:r>
            <a:r>
              <a:rPr lang="zh-CN" altLang="en-US" sz="1600">
                <a:solidFill>
                  <a:srgbClr val="008000"/>
                </a:solidFill>
                <a:latin typeface="Courier New" panose="02070309020205020404" pitchFamily="49" charset="0"/>
                <a:cs typeface="Courier New" panose="02070309020205020404" pitchFamily="49" charset="0"/>
              </a:rPr>
              <a:t>计算分数值</a:t>
            </a:r>
            <a:endParaRPr lang="zh-CN" altLang="en-US" sz="1600">
              <a:solidFill>
                <a:srgbClr val="000000"/>
              </a:solidFill>
              <a:latin typeface="Courier New" panose="02070309020205020404" pitchFamily="49" charset="0"/>
              <a:cs typeface="Courier New" panose="02070309020205020404" pitchFamily="49" charset="0"/>
            </a:endParaRPr>
          </a:p>
          <a:p>
            <a:pPr lvl="0"/>
            <a:r>
              <a:rPr lang="en-US" altLang="zh-CN" sz="1600">
                <a:solidFill>
                  <a:srgbClr val="0000FF"/>
                </a:solidFill>
                <a:latin typeface="Courier New" panose="02070309020205020404" pitchFamily="49" charset="0"/>
                <a:cs typeface="Courier New" panose="02070309020205020404" pitchFamily="49" charset="0"/>
              </a:rPr>
              <a:t>	void</a:t>
            </a:r>
            <a:r>
              <a:rPr lang="en-US" altLang="zh-CN" sz="1600">
                <a:solidFill>
                  <a:srgbClr val="000000"/>
                </a:solidFill>
                <a:latin typeface="Courier New" panose="02070309020205020404" pitchFamily="49" charset="0"/>
                <a:cs typeface="Courier New" panose="02070309020205020404" pitchFamily="49" charset="0"/>
              </a:rPr>
              <a:t> </a:t>
            </a:r>
            <a:r>
              <a:rPr lang="en-US" altLang="zh-CN" sz="1600">
                <a:solidFill>
                  <a:srgbClr val="795E26"/>
                </a:solidFill>
                <a:latin typeface="Courier New" panose="02070309020205020404" pitchFamily="49" charset="0"/>
                <a:cs typeface="Courier New" panose="02070309020205020404" pitchFamily="49" charset="0"/>
              </a:rPr>
              <a:t>reduce</a:t>
            </a:r>
            <a:r>
              <a:rPr lang="en-US" altLang="zh-CN" sz="1600">
                <a:solidFill>
                  <a:srgbClr val="000000"/>
                </a:solidFill>
                <a:latin typeface="Courier New" panose="02070309020205020404" pitchFamily="49" charset="0"/>
                <a:cs typeface="Courier New" panose="02070309020205020404" pitchFamily="49" charset="0"/>
              </a:rPr>
              <a:t>(); </a:t>
            </a:r>
            <a:r>
              <a:rPr lang="en-US" altLang="zh-CN" sz="1600">
                <a:solidFill>
                  <a:srgbClr val="008000"/>
                </a:solidFill>
                <a:latin typeface="Courier New" panose="02070309020205020404" pitchFamily="49" charset="0"/>
                <a:cs typeface="Courier New" panose="02070309020205020404" pitchFamily="49" charset="0"/>
              </a:rPr>
              <a:t>//</a:t>
            </a:r>
            <a:r>
              <a:rPr lang="zh-CN" altLang="en-US" sz="1600">
                <a:solidFill>
                  <a:srgbClr val="008000"/>
                </a:solidFill>
                <a:latin typeface="Courier New" panose="02070309020205020404" pitchFamily="49" charset="0"/>
                <a:cs typeface="Courier New" panose="02070309020205020404" pitchFamily="49" charset="0"/>
              </a:rPr>
              <a:t>约分</a:t>
            </a:r>
            <a:endParaRPr lang="zh-CN" altLang="en-US" sz="1600">
              <a:solidFill>
                <a:srgbClr val="000000"/>
              </a:solidFill>
              <a:latin typeface="Courier New" panose="02070309020205020404" pitchFamily="49" charset="0"/>
              <a:cs typeface="Courier New" panose="02070309020205020404" pitchFamily="49" charset="0"/>
            </a:endParaRPr>
          </a:p>
          <a:p>
            <a:pPr lvl="0"/>
            <a:r>
              <a:rPr lang="en-US" altLang="zh-CN" sz="1600">
                <a:solidFill>
                  <a:srgbClr val="0000FF"/>
                </a:solidFill>
                <a:latin typeface="Courier New" panose="02070309020205020404" pitchFamily="49" charset="0"/>
                <a:cs typeface="Courier New" panose="02070309020205020404" pitchFamily="49" charset="0"/>
              </a:rPr>
              <a:t>private:</a:t>
            </a:r>
            <a:endParaRPr lang="en-US" altLang="zh-CN" sz="1600">
              <a:solidFill>
                <a:srgbClr val="000000"/>
              </a:solidFill>
              <a:latin typeface="Courier New" panose="02070309020205020404" pitchFamily="49" charset="0"/>
              <a:cs typeface="Courier New" panose="02070309020205020404" pitchFamily="49" charset="0"/>
            </a:endParaRPr>
          </a:p>
          <a:p>
            <a:pPr lvl="0"/>
            <a:r>
              <a:rPr lang="en-US" altLang="zh-CN" sz="1600">
                <a:solidFill>
                  <a:srgbClr val="0000FF"/>
                </a:solidFill>
                <a:latin typeface="Courier New" panose="02070309020205020404" pitchFamily="49" charset="0"/>
                <a:cs typeface="Courier New" panose="02070309020205020404" pitchFamily="49" charset="0"/>
              </a:rPr>
              <a:t>	int</a:t>
            </a:r>
            <a:r>
              <a:rPr lang="en-US" altLang="zh-CN" sz="1600">
                <a:solidFill>
                  <a:srgbClr val="000000"/>
                </a:solidFill>
                <a:latin typeface="Courier New" panose="02070309020205020404" pitchFamily="49" charset="0"/>
                <a:cs typeface="Courier New" panose="02070309020205020404" pitchFamily="49" charset="0"/>
              </a:rPr>
              <a:t> </a:t>
            </a:r>
            <a:r>
              <a:rPr lang="en-US" altLang="zh-CN" sz="1600">
                <a:solidFill>
                  <a:srgbClr val="795E26"/>
                </a:solidFill>
                <a:latin typeface="Courier New" panose="02070309020205020404" pitchFamily="49" charset="0"/>
                <a:cs typeface="Courier New" panose="02070309020205020404" pitchFamily="49" charset="0"/>
              </a:rPr>
              <a:t>gcd</a:t>
            </a:r>
            <a:r>
              <a:rPr lang="en-US" altLang="zh-CN" sz="1600">
                <a:solidFill>
                  <a:srgbClr val="000000"/>
                </a:solidFill>
                <a:latin typeface="Courier New" panose="02070309020205020404" pitchFamily="49" charset="0"/>
                <a:cs typeface="Courier New" panose="02070309020205020404" pitchFamily="49" charset="0"/>
              </a:rPr>
              <a:t>(</a:t>
            </a:r>
            <a:r>
              <a:rPr lang="en-US" altLang="zh-CN" sz="1600">
                <a:solidFill>
                  <a:srgbClr val="0000FF"/>
                </a:solidFill>
                <a:latin typeface="Courier New" panose="02070309020205020404" pitchFamily="49" charset="0"/>
                <a:cs typeface="Courier New" panose="02070309020205020404" pitchFamily="49" charset="0"/>
              </a:rPr>
              <a:t>int</a:t>
            </a:r>
            <a:r>
              <a:rPr lang="en-US" altLang="zh-CN" sz="1600">
                <a:solidFill>
                  <a:srgbClr val="000000"/>
                </a:solidFill>
                <a:latin typeface="Courier New" panose="02070309020205020404" pitchFamily="49" charset="0"/>
                <a:cs typeface="Courier New" panose="02070309020205020404" pitchFamily="49" charset="0"/>
              </a:rPr>
              <a:t> x, </a:t>
            </a:r>
            <a:r>
              <a:rPr lang="en-US" altLang="zh-CN" sz="1600">
                <a:solidFill>
                  <a:srgbClr val="0000FF"/>
                </a:solidFill>
                <a:latin typeface="Courier New" panose="02070309020205020404" pitchFamily="49" charset="0"/>
                <a:cs typeface="Courier New" panose="02070309020205020404" pitchFamily="49" charset="0"/>
              </a:rPr>
              <a:t>int</a:t>
            </a:r>
            <a:r>
              <a:rPr lang="en-US" altLang="zh-CN" sz="1600">
                <a:solidFill>
                  <a:srgbClr val="000000"/>
                </a:solidFill>
                <a:latin typeface="Courier New" panose="02070309020205020404" pitchFamily="49" charset="0"/>
                <a:cs typeface="Courier New" panose="02070309020205020404" pitchFamily="49" charset="0"/>
              </a:rPr>
              <a:t> y); </a:t>
            </a:r>
            <a:r>
              <a:rPr lang="en-US" altLang="zh-CN" sz="1600">
                <a:solidFill>
                  <a:srgbClr val="008000"/>
                </a:solidFill>
                <a:latin typeface="Courier New" panose="02070309020205020404" pitchFamily="49" charset="0"/>
                <a:cs typeface="Courier New" panose="02070309020205020404" pitchFamily="49" charset="0"/>
              </a:rPr>
              <a:t>//</a:t>
            </a:r>
            <a:r>
              <a:rPr lang="zh-CN" altLang="en-US" sz="1600">
                <a:solidFill>
                  <a:srgbClr val="008000"/>
                </a:solidFill>
                <a:latin typeface="Courier New" panose="02070309020205020404" pitchFamily="49" charset="0"/>
                <a:cs typeface="Courier New" panose="02070309020205020404" pitchFamily="49" charset="0"/>
              </a:rPr>
              <a:t>求分子分母最大公约数</a:t>
            </a:r>
            <a:endParaRPr lang="zh-CN" altLang="en-US" sz="1600">
              <a:solidFill>
                <a:srgbClr val="000000"/>
              </a:solidFill>
              <a:latin typeface="Courier New" panose="02070309020205020404" pitchFamily="49" charset="0"/>
              <a:cs typeface="Courier New" panose="02070309020205020404" pitchFamily="49" charset="0"/>
            </a:endParaRPr>
          </a:p>
          <a:p>
            <a:pPr lvl="0"/>
            <a:r>
              <a:rPr lang="en-US" altLang="zh-CN" sz="1600">
                <a:solidFill>
                  <a:srgbClr val="FF0000"/>
                </a:solidFill>
                <a:latin typeface="Courier New" panose="02070309020205020404" pitchFamily="49" charset="0"/>
                <a:cs typeface="Courier New" panose="02070309020205020404" pitchFamily="49" charset="0"/>
              </a:rPr>
              <a:t>};</a:t>
            </a:r>
            <a:endParaRPr lang="en-US" altLang="zh-CN" sz="1600">
              <a:solidFill>
                <a:srgbClr val="FF0000"/>
              </a:solidFill>
              <a:latin typeface="Courier New" panose="02070309020205020404" pitchFamily="49" charset="0"/>
              <a:cs typeface="Courier New" panose="02070309020205020404" pitchFamily="49" charset="0"/>
            </a:endParaRPr>
          </a:p>
          <a:p>
            <a:pPr lvl="0"/>
            <a:r>
              <a:rPr lang="en-US" altLang="zh-CN" sz="1600">
                <a:solidFill>
                  <a:srgbClr val="008000"/>
                </a:solidFill>
                <a:latin typeface="Courier New" panose="02070309020205020404" pitchFamily="49" charset="0"/>
                <a:cs typeface="Courier New" panose="02070309020205020404" pitchFamily="49" charset="0"/>
              </a:rPr>
              <a:t>//</a:t>
            </a:r>
            <a:r>
              <a:rPr lang="zh-CN" altLang="en-US" sz="1600">
                <a:solidFill>
                  <a:srgbClr val="008000"/>
                </a:solidFill>
                <a:latin typeface="Courier New" panose="02070309020205020404" pitchFamily="49" charset="0"/>
                <a:cs typeface="Courier New" panose="02070309020205020404" pitchFamily="49" charset="0"/>
              </a:rPr>
              <a:t>辅助函数</a:t>
            </a:r>
            <a:endParaRPr lang="zh-CN" altLang="en-US" sz="1600">
              <a:solidFill>
                <a:srgbClr val="000000"/>
              </a:solidFill>
              <a:latin typeface="Courier New" panose="02070309020205020404" pitchFamily="49" charset="0"/>
              <a:cs typeface="Courier New" panose="02070309020205020404" pitchFamily="49" charset="0"/>
            </a:endParaRPr>
          </a:p>
          <a:p>
            <a:pPr lvl="0"/>
            <a:r>
              <a:rPr lang="en-US" altLang="zh-CN" sz="1600">
                <a:solidFill>
                  <a:srgbClr val="0000FF"/>
                </a:solidFill>
                <a:latin typeface="Courier New" panose="02070309020205020404" pitchFamily="49" charset="0"/>
                <a:cs typeface="Courier New" panose="02070309020205020404" pitchFamily="49" charset="0"/>
              </a:rPr>
              <a:t>void</a:t>
            </a:r>
            <a:r>
              <a:rPr lang="en-US" altLang="zh-CN" sz="1600">
                <a:solidFill>
                  <a:srgbClr val="000000"/>
                </a:solidFill>
                <a:latin typeface="Courier New" panose="02070309020205020404" pitchFamily="49" charset="0"/>
                <a:cs typeface="Courier New" panose="02070309020205020404" pitchFamily="49" charset="0"/>
              </a:rPr>
              <a:t> </a:t>
            </a:r>
            <a:r>
              <a:rPr lang="en-US" altLang="zh-CN" sz="1600">
                <a:solidFill>
                  <a:srgbClr val="795E26"/>
                </a:solidFill>
                <a:latin typeface="Courier New" panose="02070309020205020404" pitchFamily="49" charset="0"/>
                <a:cs typeface="Courier New" panose="02070309020205020404" pitchFamily="49" charset="0"/>
              </a:rPr>
              <a:t>makeCommon</a:t>
            </a:r>
            <a:r>
              <a:rPr lang="en-US" altLang="zh-CN" sz="1600">
                <a:solidFill>
                  <a:srgbClr val="000000"/>
                </a:solidFill>
                <a:latin typeface="Courier New" panose="02070309020205020404" pitchFamily="49" charset="0"/>
                <a:cs typeface="Courier New" panose="02070309020205020404" pitchFamily="49" charset="0"/>
              </a:rPr>
              <a:t>(Fraction </a:t>
            </a:r>
            <a:r>
              <a:rPr lang="en-US" altLang="zh-CN" sz="1600">
                <a:solidFill>
                  <a:srgbClr val="FF0000"/>
                </a:solidFill>
                <a:latin typeface="Courier New" panose="02070309020205020404" pitchFamily="49" charset="0"/>
                <a:cs typeface="Courier New" panose="02070309020205020404" pitchFamily="49" charset="0"/>
              </a:rPr>
              <a:t>&amp;</a:t>
            </a:r>
            <a:r>
              <a:rPr lang="en-US" altLang="zh-CN" sz="1600">
                <a:solidFill>
                  <a:srgbClr val="000000"/>
                </a:solidFill>
                <a:latin typeface="Courier New" panose="02070309020205020404" pitchFamily="49" charset="0"/>
                <a:cs typeface="Courier New" panose="02070309020205020404" pitchFamily="49" charset="0"/>
              </a:rPr>
              <a:t>a, Fraction </a:t>
            </a:r>
            <a:r>
              <a:rPr lang="en-US" altLang="zh-CN" sz="1600">
                <a:solidFill>
                  <a:srgbClr val="FF0000"/>
                </a:solidFill>
                <a:latin typeface="Courier New" panose="02070309020205020404" pitchFamily="49" charset="0"/>
                <a:cs typeface="Courier New" panose="02070309020205020404" pitchFamily="49" charset="0"/>
              </a:rPr>
              <a:t>&amp;</a:t>
            </a:r>
            <a:r>
              <a:rPr lang="en-US" altLang="zh-CN" sz="1600">
                <a:solidFill>
                  <a:srgbClr val="000000"/>
                </a:solidFill>
                <a:latin typeface="Courier New" panose="02070309020205020404" pitchFamily="49" charset="0"/>
                <a:cs typeface="Courier New" panose="02070309020205020404" pitchFamily="49" charset="0"/>
              </a:rPr>
              <a:t>b);</a:t>
            </a:r>
            <a:endParaRPr lang="en-US" altLang="zh-CN" sz="1600">
              <a:solidFill>
                <a:srgbClr val="000000"/>
              </a:solidFill>
              <a:latin typeface="Courier New" panose="02070309020205020404" pitchFamily="49" charset="0"/>
              <a:cs typeface="Courier New" panose="02070309020205020404" pitchFamily="49" charset="0"/>
            </a:endParaRPr>
          </a:p>
          <a:p>
            <a:pPr lvl="0"/>
            <a:r>
              <a:rPr lang="en-US" altLang="zh-CN" sz="1600">
                <a:solidFill>
                  <a:srgbClr val="267F99"/>
                </a:solidFill>
                <a:latin typeface="Courier New" panose="02070309020205020404" pitchFamily="49" charset="0"/>
                <a:cs typeface="Courier New" panose="02070309020205020404" pitchFamily="49" charset="0"/>
              </a:rPr>
              <a:t>ostream</a:t>
            </a:r>
            <a:r>
              <a:rPr lang="en-US" altLang="zh-CN" sz="1600">
                <a:solidFill>
                  <a:srgbClr val="000000"/>
                </a:solidFill>
                <a:latin typeface="Courier New" panose="02070309020205020404" pitchFamily="49" charset="0"/>
                <a:cs typeface="Courier New" panose="02070309020205020404" pitchFamily="49" charset="0"/>
              </a:rPr>
              <a:t>&amp; </a:t>
            </a:r>
            <a:r>
              <a:rPr lang="en-US" altLang="zh-CN" sz="1600">
                <a:solidFill>
                  <a:srgbClr val="795E26"/>
                </a:solidFill>
                <a:latin typeface="Courier New" panose="02070309020205020404" pitchFamily="49" charset="0"/>
                <a:cs typeface="Courier New" panose="02070309020205020404" pitchFamily="49" charset="0"/>
              </a:rPr>
              <a:t>print</a:t>
            </a:r>
            <a:r>
              <a:rPr lang="en-US" altLang="zh-CN" sz="1600">
                <a:solidFill>
                  <a:srgbClr val="000000"/>
                </a:solidFill>
                <a:latin typeface="Courier New" panose="02070309020205020404" pitchFamily="49" charset="0"/>
                <a:cs typeface="Courier New" panose="02070309020205020404" pitchFamily="49" charset="0"/>
              </a:rPr>
              <a:t>(ostream </a:t>
            </a:r>
            <a:r>
              <a:rPr lang="en-US" altLang="zh-CN" sz="1600">
                <a:solidFill>
                  <a:srgbClr val="FF0000"/>
                </a:solidFill>
                <a:latin typeface="Courier New" panose="02070309020205020404" pitchFamily="49" charset="0"/>
                <a:cs typeface="Courier New" panose="02070309020205020404" pitchFamily="49" charset="0"/>
              </a:rPr>
              <a:t>&amp;</a:t>
            </a:r>
            <a:r>
              <a:rPr lang="en-US" altLang="zh-CN" sz="1600">
                <a:solidFill>
                  <a:srgbClr val="000000"/>
                </a:solidFill>
                <a:latin typeface="Courier New" panose="02070309020205020404" pitchFamily="49" charset="0"/>
                <a:cs typeface="Courier New" panose="02070309020205020404" pitchFamily="49" charset="0"/>
              </a:rPr>
              <a:t>out, </a:t>
            </a:r>
            <a:r>
              <a:rPr lang="en-US" altLang="zh-CN" sz="1600">
                <a:solidFill>
                  <a:srgbClr val="0000FF"/>
                </a:solidFill>
                <a:latin typeface="Courier New" panose="02070309020205020404" pitchFamily="49" charset="0"/>
                <a:cs typeface="Courier New" panose="02070309020205020404" pitchFamily="49" charset="0"/>
              </a:rPr>
              <a:t>const</a:t>
            </a:r>
            <a:r>
              <a:rPr lang="en-US" altLang="zh-CN" sz="1600">
                <a:solidFill>
                  <a:srgbClr val="000000"/>
                </a:solidFill>
                <a:latin typeface="Courier New" panose="02070309020205020404" pitchFamily="49" charset="0"/>
                <a:cs typeface="Courier New" panose="02070309020205020404" pitchFamily="49" charset="0"/>
              </a:rPr>
              <a:t> Fraction </a:t>
            </a:r>
            <a:r>
              <a:rPr lang="en-US" altLang="zh-CN" sz="1600">
                <a:solidFill>
                  <a:srgbClr val="FF0000"/>
                </a:solidFill>
                <a:latin typeface="Courier New" panose="02070309020205020404" pitchFamily="49" charset="0"/>
                <a:cs typeface="Courier New" panose="02070309020205020404" pitchFamily="49" charset="0"/>
              </a:rPr>
              <a:t>&amp;</a:t>
            </a:r>
            <a:r>
              <a:rPr lang="en-US" altLang="zh-CN" sz="1600">
                <a:solidFill>
                  <a:srgbClr val="000000"/>
                </a:solidFill>
                <a:latin typeface="Courier New" panose="02070309020205020404" pitchFamily="49" charset="0"/>
                <a:cs typeface="Courier New" panose="02070309020205020404" pitchFamily="49" charset="0"/>
              </a:rPr>
              <a:t>f);</a:t>
            </a:r>
            <a:endParaRPr lang="en-US" altLang="zh-CN" sz="1600" dirty="0">
              <a:solidFill>
                <a:srgbClr val="000000"/>
              </a:solidFill>
              <a:latin typeface="Courier New" panose="02070309020205020404" pitchFamily="49" charset="0"/>
              <a:cs typeface="Courier New" panose="02070309020205020404" pitchFamily="49" charset="0"/>
            </a:endParaRPr>
          </a:p>
        </p:txBody>
      </p:sp>
      <p:sp>
        <p:nvSpPr>
          <p:cNvPr id="7" name="文本框 6"/>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Fraction </a:t>
            </a:r>
            <a:r>
              <a:rPr lang="zh-CN" altLang="en-US" sz="3200" dirty="0">
                <a:solidFill>
                  <a:schemeClr val="bg1"/>
                </a:solidFill>
              </a:rPr>
              <a:t>类</a:t>
            </a:r>
            <a:endParaRPr lang="zh-CN" altLang="en-US" sz="2400"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383729"/>
            <a:ext cx="2057400" cy="365125"/>
          </a:xfrm>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6.1.4 </a:t>
            </a:r>
            <a:r>
              <a:rPr lang="zh-CN" altLang="en-US" sz="3200" dirty="0">
                <a:solidFill>
                  <a:schemeClr val="bg1"/>
                </a:solidFill>
              </a:rPr>
              <a:t>访问控制</a:t>
            </a:r>
            <a:endParaRPr lang="zh-CN" altLang="en-US" sz="2400" dirty="0">
              <a:solidFill>
                <a:schemeClr val="bg1"/>
              </a:solidFill>
            </a:endParaRPr>
          </a:p>
        </p:txBody>
      </p:sp>
      <p:grpSp>
        <p:nvGrpSpPr>
          <p:cNvPr id="29" name="组合 28"/>
          <p:cNvGrpSpPr/>
          <p:nvPr/>
        </p:nvGrpSpPr>
        <p:grpSpPr>
          <a:xfrm>
            <a:off x="5867390" y="2784621"/>
            <a:ext cx="3056628" cy="1781876"/>
            <a:chOff x="219968" y="1739274"/>
            <a:chExt cx="8704058" cy="1715569"/>
          </a:xfrm>
        </p:grpSpPr>
        <p:grpSp>
          <p:nvGrpSpPr>
            <p:cNvPr id="30" name="组合 29"/>
            <p:cNvGrpSpPr/>
            <p:nvPr/>
          </p:nvGrpSpPr>
          <p:grpSpPr>
            <a:xfrm>
              <a:off x="219974" y="1763590"/>
              <a:ext cx="8704052" cy="1691253"/>
              <a:chOff x="219974" y="1770733"/>
              <a:chExt cx="8704052" cy="1577147"/>
            </a:xfrm>
            <a:effectLst>
              <a:outerShdw blurRad="50800" dist="69850" dir="2700000" algn="tl" rotWithShape="0">
                <a:prstClr val="black">
                  <a:alpha val="40000"/>
                </a:prstClr>
              </a:outerShdw>
            </a:effectLst>
          </p:grpSpPr>
          <p:sp>
            <p:nvSpPr>
              <p:cNvPr id="33" name="矩形: 圆角 32"/>
              <p:cNvSpPr/>
              <p:nvPr/>
            </p:nvSpPr>
            <p:spPr>
              <a:xfrm>
                <a:off x="219974" y="1770733"/>
                <a:ext cx="8704052" cy="1577147"/>
              </a:xfrm>
              <a:prstGeom prst="roundRect">
                <a:avLst>
                  <a:gd name="adj" fmla="val 5727"/>
                </a:avLst>
              </a:prstGeom>
              <a:solidFill>
                <a:srgbClr val="FCF6EE"/>
              </a:solidFill>
              <a:ln>
                <a:solidFill>
                  <a:srgbClr val="FCF6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圆顶角 33"/>
              <p:cNvSpPr/>
              <p:nvPr/>
            </p:nvSpPr>
            <p:spPr>
              <a:xfrm>
                <a:off x="219974" y="1770733"/>
                <a:ext cx="8704049" cy="388922"/>
              </a:xfrm>
              <a:prstGeom prst="round2SameRect">
                <a:avLst>
                  <a:gd name="adj1" fmla="val 20076"/>
                  <a:gd name="adj2" fmla="val 0"/>
                </a:avLst>
              </a:prstGeom>
              <a:solidFill>
                <a:srgbClr val="E2A856"/>
              </a:solidFill>
              <a:ln>
                <a:solidFill>
                  <a:srgbClr val="E2A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1" name="矩形 30"/>
            <p:cNvSpPr/>
            <p:nvPr/>
          </p:nvSpPr>
          <p:spPr>
            <a:xfrm>
              <a:off x="219968" y="2180651"/>
              <a:ext cx="8704044" cy="1274191"/>
            </a:xfrm>
            <a:prstGeom prst="rect">
              <a:avLst/>
            </a:prstGeom>
            <a:noFill/>
            <a:ln>
              <a:noFill/>
            </a:ln>
          </p:spPr>
          <p:txBody>
            <a:bodyPr wrap="square">
              <a:spAutoFit/>
            </a:bodyPr>
            <a:lstStyle/>
            <a:p>
              <a:pPr>
                <a:buClr>
                  <a:srgbClr val="E2A856"/>
                </a:buClr>
                <a:buSzPct val="80000"/>
              </a:pPr>
              <a:r>
                <a:rPr lang="zh-CN" altLang="en-US" sz="2000" dirty="0">
                  <a:latin typeface="Courier New" panose="02070309020205020404" pitchFamily="49" charset="0"/>
                  <a:cs typeface="Courier New" panose="02070309020205020404" pitchFamily="49" charset="0"/>
                </a:rPr>
                <a:t>利用 </a:t>
              </a:r>
              <a:r>
                <a:rPr lang="en-US" altLang="zh-CN" sz="2000" dirty="0">
                  <a:latin typeface="Courier New" panose="02070309020205020404" pitchFamily="49" charset="0"/>
                  <a:cs typeface="Courier New" panose="02070309020205020404" pitchFamily="49" charset="0"/>
                </a:rPr>
                <a:t>class </a:t>
              </a:r>
              <a:r>
                <a:rPr lang="zh-CN" altLang="en-US" sz="2000" dirty="0">
                  <a:latin typeface="Courier New" panose="02070309020205020404" pitchFamily="49" charset="0"/>
                  <a:cs typeface="Courier New" panose="02070309020205020404" pitchFamily="49" charset="0"/>
                </a:rPr>
                <a:t>定义的类，如果没有显式指明成员的访问属性，则默认为 </a:t>
              </a:r>
              <a:r>
                <a:rPr lang="en-US" altLang="zh-CN" sz="2000" dirty="0">
                  <a:latin typeface="Courier New" panose="02070309020205020404" pitchFamily="49" charset="0"/>
                  <a:cs typeface="Courier New" panose="02070309020205020404" pitchFamily="49" charset="0"/>
                </a:rPr>
                <a:t>private</a:t>
              </a:r>
              <a:r>
                <a:rPr lang="zh-CN" altLang="en-US" sz="2000" dirty="0">
                  <a:latin typeface="Courier New" panose="02070309020205020404" pitchFamily="49" charset="0"/>
                  <a:cs typeface="Courier New" panose="02070309020205020404" pitchFamily="49" charset="0"/>
                </a:rPr>
                <a:t>。</a:t>
              </a:r>
              <a:endParaRPr lang="zh-CN" altLang="en-US" sz="2000" dirty="0"/>
            </a:p>
          </p:txBody>
        </p:sp>
        <p:sp>
          <p:nvSpPr>
            <p:cNvPr id="32" name="矩形 31"/>
            <p:cNvSpPr/>
            <p:nvPr/>
          </p:nvSpPr>
          <p:spPr>
            <a:xfrm>
              <a:off x="219974" y="1739274"/>
              <a:ext cx="8704049" cy="461665"/>
            </a:xfrm>
            <a:prstGeom prst="rect">
              <a:avLst/>
            </a:prstGeom>
          </p:spPr>
          <p:txBody>
            <a:bodyPr wrap="square">
              <a:spAutoFit/>
            </a:bodyPr>
            <a:lstStyle/>
            <a:p>
              <a:r>
                <a:rPr lang="zh-CN" altLang="en-US" sz="2400" dirty="0">
                  <a:solidFill>
                    <a:srgbClr val="FFFFFF"/>
                  </a:solidFill>
                  <a:latin typeface="MicrosoftYaHei"/>
                </a:rPr>
                <a:t>说明</a:t>
              </a:r>
              <a:endParaRPr lang="zh-CN" altLang="en-US" sz="2400" dirty="0"/>
            </a:p>
          </p:txBody>
        </p:sp>
      </p:grpSp>
      <p:sp>
        <p:nvSpPr>
          <p:cNvPr id="35" name="矩形 34"/>
          <p:cNvSpPr/>
          <p:nvPr/>
        </p:nvSpPr>
        <p:spPr>
          <a:xfrm>
            <a:off x="219960" y="1017387"/>
            <a:ext cx="2954655" cy="461665"/>
          </a:xfrm>
          <a:prstGeom prst="rect">
            <a:avLst/>
          </a:prstGeom>
        </p:spPr>
        <p:txBody>
          <a:bodyPr wrap="none">
            <a:spAutoFit/>
          </a:bodyPr>
          <a:lstStyle/>
          <a:p>
            <a:r>
              <a:rPr lang="zh-CN" altLang="en-US" sz="2400" dirty="0"/>
              <a:t>下面函数是否正确？</a:t>
            </a:r>
            <a:endParaRPr lang="zh-CN" altLang="en-US" sz="2400" dirty="0"/>
          </a:p>
        </p:txBody>
      </p:sp>
      <p:grpSp>
        <p:nvGrpSpPr>
          <p:cNvPr id="36" name="组合 35"/>
          <p:cNvGrpSpPr/>
          <p:nvPr/>
        </p:nvGrpSpPr>
        <p:grpSpPr>
          <a:xfrm>
            <a:off x="5867391" y="1544264"/>
            <a:ext cx="3056626" cy="1131823"/>
            <a:chOff x="219974" y="1739274"/>
            <a:chExt cx="8704052" cy="1089705"/>
          </a:xfrm>
        </p:grpSpPr>
        <p:grpSp>
          <p:nvGrpSpPr>
            <p:cNvPr id="37" name="组合 36"/>
            <p:cNvGrpSpPr/>
            <p:nvPr/>
          </p:nvGrpSpPr>
          <p:grpSpPr>
            <a:xfrm>
              <a:off x="219974" y="1763590"/>
              <a:ext cx="8704052" cy="1065389"/>
              <a:chOff x="219974" y="1770732"/>
              <a:chExt cx="8704052" cy="993509"/>
            </a:xfrm>
            <a:effectLst>
              <a:outerShdw blurRad="50800" dist="69850" dir="2700000" algn="tl" rotWithShape="0">
                <a:prstClr val="black">
                  <a:alpha val="40000"/>
                </a:prstClr>
              </a:outerShdw>
            </a:effectLst>
          </p:grpSpPr>
          <p:sp>
            <p:nvSpPr>
              <p:cNvPr id="40" name="矩形: 圆角 39"/>
              <p:cNvSpPr/>
              <p:nvPr/>
            </p:nvSpPr>
            <p:spPr>
              <a:xfrm>
                <a:off x="219974" y="1770732"/>
                <a:ext cx="8704052" cy="993509"/>
              </a:xfrm>
              <a:prstGeom prst="roundRect">
                <a:avLst>
                  <a:gd name="adj" fmla="val 6608"/>
                </a:avLst>
              </a:pr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圆顶角 40"/>
              <p:cNvSpPr/>
              <p:nvPr/>
            </p:nvSpPr>
            <p:spPr>
              <a:xfrm>
                <a:off x="219974" y="1770733"/>
                <a:ext cx="8704049" cy="388922"/>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8" name="矩形 37"/>
            <p:cNvSpPr/>
            <p:nvPr/>
          </p:nvSpPr>
          <p:spPr>
            <a:xfrm>
              <a:off x="219974" y="2305434"/>
              <a:ext cx="8704043" cy="385221"/>
            </a:xfrm>
            <a:prstGeom prst="rect">
              <a:avLst/>
            </a:prstGeom>
          </p:spPr>
          <p:txBody>
            <a:bodyPr wrap="square">
              <a:spAutoFit/>
            </a:bodyPr>
            <a:lstStyle/>
            <a:p>
              <a:pPr>
                <a:buClr>
                  <a:srgbClr val="118707"/>
                </a:buClr>
                <a:buSzPct val="80000"/>
              </a:pPr>
              <a:r>
                <a:rPr lang="zh-CN" altLang="en-US" sz="2000" dirty="0">
                  <a:latin typeface="Courier New" panose="02070309020205020404" pitchFamily="49" charset="0"/>
                  <a:cs typeface="Courier New" panose="02070309020205020404" pitchFamily="49" charset="0"/>
                </a:rPr>
                <a:t>错误，无法访问私有成员</a:t>
              </a:r>
              <a:endParaRPr lang="zh-CN" altLang="en-US" sz="2000" dirty="0"/>
            </a:p>
          </p:txBody>
        </p:sp>
        <p:sp>
          <p:nvSpPr>
            <p:cNvPr id="39" name="矩形 38"/>
            <p:cNvSpPr/>
            <p:nvPr/>
          </p:nvSpPr>
          <p:spPr>
            <a:xfrm>
              <a:off x="219974" y="1739274"/>
              <a:ext cx="8704049" cy="461665"/>
            </a:xfrm>
            <a:prstGeom prst="rect">
              <a:avLst/>
            </a:prstGeom>
          </p:spPr>
          <p:txBody>
            <a:bodyPr wrap="square">
              <a:spAutoFit/>
            </a:bodyPr>
            <a:lstStyle/>
            <a:p>
              <a:r>
                <a:rPr lang="zh-CN" altLang="en-US" sz="2400" dirty="0">
                  <a:solidFill>
                    <a:srgbClr val="FFFFFF"/>
                  </a:solidFill>
                  <a:latin typeface="MicrosoftYaHei"/>
                </a:rPr>
                <a:t>答案</a:t>
              </a:r>
              <a:endParaRPr lang="zh-CN" altLang="en-US" sz="2400" dirty="0"/>
            </a:p>
          </p:txBody>
        </p:sp>
      </p:grpSp>
      <p:grpSp>
        <p:nvGrpSpPr>
          <p:cNvPr id="43" name="组合 42"/>
          <p:cNvGrpSpPr/>
          <p:nvPr/>
        </p:nvGrpSpPr>
        <p:grpSpPr>
          <a:xfrm>
            <a:off x="5867387" y="4700287"/>
            <a:ext cx="3056626" cy="1525254"/>
            <a:chOff x="219974" y="1739274"/>
            <a:chExt cx="8704052" cy="1525254"/>
          </a:xfrm>
        </p:grpSpPr>
        <p:grpSp>
          <p:nvGrpSpPr>
            <p:cNvPr id="44" name="组合 43"/>
            <p:cNvGrpSpPr/>
            <p:nvPr/>
          </p:nvGrpSpPr>
          <p:grpSpPr>
            <a:xfrm>
              <a:off x="219974" y="1763590"/>
              <a:ext cx="8704052" cy="1500938"/>
              <a:chOff x="219974" y="1770733"/>
              <a:chExt cx="8704052" cy="1399672"/>
            </a:xfrm>
            <a:effectLst>
              <a:outerShdw blurRad="50800" dist="69850" dir="2700000" algn="tl" rotWithShape="0">
                <a:prstClr val="black">
                  <a:alpha val="40000"/>
                </a:prstClr>
              </a:outerShdw>
            </a:effectLst>
          </p:grpSpPr>
          <p:sp>
            <p:nvSpPr>
              <p:cNvPr id="47" name="矩形: 圆角 46"/>
              <p:cNvSpPr/>
              <p:nvPr/>
            </p:nvSpPr>
            <p:spPr>
              <a:xfrm>
                <a:off x="219974" y="1770733"/>
                <a:ext cx="8704052" cy="1399672"/>
              </a:xfrm>
              <a:prstGeom prst="roundRect">
                <a:avLst>
                  <a:gd name="adj" fmla="val 1609"/>
                </a:avLst>
              </a:prstGeom>
              <a:solidFill>
                <a:srgbClr val="F9EEEE"/>
              </a:solidFill>
              <a:ln>
                <a:solidFill>
                  <a:srgbClr val="F9EE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矩形: 圆顶角 47"/>
              <p:cNvSpPr/>
              <p:nvPr/>
            </p:nvSpPr>
            <p:spPr>
              <a:xfrm>
                <a:off x="219974" y="1770733"/>
                <a:ext cx="8704048" cy="388922"/>
              </a:xfrm>
              <a:prstGeom prst="round2SameRect">
                <a:avLst>
                  <a:gd name="adj1" fmla="val 20076"/>
                  <a:gd name="adj2" fmla="val 0"/>
                </a:avLst>
              </a:prstGeom>
              <a:solidFill>
                <a:srgbClr val="CC5B5B"/>
              </a:solidFill>
              <a:ln>
                <a:solidFill>
                  <a:srgbClr val="CC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5" name="矩形 44"/>
            <p:cNvSpPr/>
            <p:nvPr/>
          </p:nvSpPr>
          <p:spPr>
            <a:xfrm>
              <a:off x="219977" y="2180650"/>
              <a:ext cx="8704041" cy="1015663"/>
            </a:xfrm>
            <a:prstGeom prst="rect">
              <a:avLst/>
            </a:prstGeom>
          </p:spPr>
          <p:txBody>
            <a:bodyPr wrap="square">
              <a:spAutoFit/>
            </a:bodyPr>
            <a:lstStyle/>
            <a:p>
              <a:pPr>
                <a:buClr>
                  <a:srgbClr val="CC5B5B"/>
                </a:buClr>
                <a:buSzPct val="80000"/>
              </a:pPr>
              <a:r>
                <a:rPr lang="zh-CN" altLang="en-US" sz="2000" dirty="0">
                  <a:solidFill>
                    <a:srgbClr val="000000"/>
                  </a:solidFill>
                  <a:latin typeface="MicrosoftYaHei"/>
                </a:rPr>
                <a:t>私有成员函数</a:t>
              </a:r>
              <a:r>
                <a:rPr lang="en-US" altLang="zh-CN" sz="2000" dirty="0">
                  <a:solidFill>
                    <a:srgbClr val="000000"/>
                  </a:solidFill>
                  <a:latin typeface="MicrosoftYaHei"/>
                </a:rPr>
                <a:t>:</a:t>
              </a:r>
              <a:r>
                <a:rPr lang="zh-CN" altLang="en-US" sz="2000" dirty="0">
                  <a:solidFill>
                    <a:srgbClr val="000000"/>
                  </a:solidFill>
                  <a:latin typeface="MicrosoftYaHei"/>
                </a:rPr>
                <a:t>对外是隐藏的，只能在类内部的成员函数中使用</a:t>
              </a:r>
              <a:endParaRPr lang="zh-CN" altLang="en-US" sz="2000" dirty="0"/>
            </a:p>
          </p:txBody>
        </p:sp>
        <p:sp>
          <p:nvSpPr>
            <p:cNvPr id="46" name="矩形 45"/>
            <p:cNvSpPr/>
            <p:nvPr/>
          </p:nvSpPr>
          <p:spPr>
            <a:xfrm>
              <a:off x="219974" y="1739274"/>
              <a:ext cx="8704049" cy="461665"/>
            </a:xfrm>
            <a:prstGeom prst="rect">
              <a:avLst/>
            </a:prstGeom>
          </p:spPr>
          <p:txBody>
            <a:bodyPr wrap="square">
              <a:spAutoFit/>
            </a:bodyPr>
            <a:lstStyle/>
            <a:p>
              <a:r>
                <a:rPr lang="zh-CN" altLang="en-US" sz="2400" dirty="0">
                  <a:solidFill>
                    <a:srgbClr val="FFFFFF"/>
                  </a:solidFill>
                  <a:latin typeface="MicrosoftYaHei"/>
                </a:rPr>
                <a:t>注意</a:t>
              </a:r>
              <a:endParaRPr lang="zh-CN" altLang="en-US" sz="2400" dirty="0"/>
            </a:p>
          </p:txBody>
        </p:sp>
      </p:grpSp>
      <p:grpSp>
        <p:nvGrpSpPr>
          <p:cNvPr id="60" name="组合 59"/>
          <p:cNvGrpSpPr/>
          <p:nvPr/>
        </p:nvGrpSpPr>
        <p:grpSpPr>
          <a:xfrm>
            <a:off x="219954" y="1569520"/>
            <a:ext cx="5520418" cy="1379457"/>
            <a:chOff x="117017" y="4626573"/>
            <a:chExt cx="8704169" cy="1379457"/>
          </a:xfrm>
          <a:effectLst>
            <a:outerShdw blurRad="50800" dist="38100" dir="2700000" algn="tl" rotWithShape="0">
              <a:prstClr val="black">
                <a:alpha val="40000"/>
              </a:prstClr>
            </a:outerShdw>
          </a:effectLst>
        </p:grpSpPr>
        <p:sp>
          <p:nvSpPr>
            <p:cNvPr id="61" name="矩形: 圆角 36"/>
            <p:cNvSpPr/>
            <p:nvPr/>
          </p:nvSpPr>
          <p:spPr>
            <a:xfrm>
              <a:off x="117017" y="5051923"/>
              <a:ext cx="8704051" cy="954107"/>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r>
                <a:rPr lang="en-US" altLang="zh-CN" sz="1400">
                  <a:solidFill>
                    <a:srgbClr val="795E26"/>
                  </a:solidFill>
                  <a:latin typeface="Courier New" panose="02070309020205020404" pitchFamily="49" charset="0"/>
                  <a:cs typeface="Courier New" panose="02070309020205020404" pitchFamily="49" charset="0"/>
                </a:rPr>
                <a:t>ostream</a:t>
              </a:r>
              <a:r>
                <a:rPr lang="en-US" altLang="zh-CN" sz="1400">
                  <a:solidFill>
                    <a:srgbClr val="000000"/>
                  </a:solidFill>
                  <a:latin typeface="Courier New" panose="02070309020205020404" pitchFamily="49" charset="0"/>
                  <a:cs typeface="Courier New" panose="02070309020205020404" pitchFamily="49" charset="0"/>
                </a:rPr>
                <a:t>&amp; </a:t>
              </a:r>
              <a:r>
                <a:rPr lang="en-US" altLang="zh-CN" sz="1400">
                  <a:solidFill>
                    <a:srgbClr val="795E26"/>
                  </a:solidFill>
                  <a:latin typeface="Courier New" panose="02070309020205020404" pitchFamily="49" charset="0"/>
                  <a:cs typeface="Courier New" panose="02070309020205020404" pitchFamily="49" charset="0"/>
                </a:rPr>
                <a:t>print</a:t>
              </a:r>
              <a:r>
                <a:rPr lang="en-US" altLang="zh-CN" sz="1400">
                  <a:solidFill>
                    <a:srgbClr val="000000"/>
                  </a:solidFill>
                  <a:latin typeface="Courier New" panose="02070309020205020404" pitchFamily="49" charset="0"/>
                  <a:cs typeface="Courier New" panose="02070309020205020404" pitchFamily="49" charset="0"/>
                </a:rPr>
                <a:t>(</a:t>
              </a:r>
              <a:r>
                <a:rPr lang="en-US" altLang="zh-CN" sz="1400">
                  <a:solidFill>
                    <a:srgbClr val="795E26"/>
                  </a:solidFill>
                  <a:latin typeface="Courier New" panose="02070309020205020404" pitchFamily="49" charset="0"/>
                  <a:cs typeface="Courier New" panose="02070309020205020404" pitchFamily="49" charset="0"/>
                </a:rPr>
                <a:t>ostream</a:t>
              </a:r>
              <a:r>
                <a:rPr lang="en-US" altLang="zh-CN" sz="1400">
                  <a:solidFill>
                    <a:srgbClr val="000000"/>
                  </a:solidFill>
                  <a:latin typeface="Courier New" panose="02070309020205020404" pitchFamily="49" charset="0"/>
                  <a:cs typeface="Courier New" panose="02070309020205020404" pitchFamily="49" charset="0"/>
                </a:rPr>
                <a:t> &amp;out, </a:t>
              </a:r>
              <a:r>
                <a:rPr lang="en-US" altLang="zh-CN" sz="1400">
                  <a:solidFill>
                    <a:srgbClr val="0000FF"/>
                  </a:solidFill>
                  <a:latin typeface="Courier New" panose="02070309020205020404" pitchFamily="49" charset="0"/>
                  <a:cs typeface="Courier New" panose="02070309020205020404" pitchFamily="49" charset="0"/>
                </a:rPr>
                <a:t>const</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795E26"/>
                  </a:solidFill>
                  <a:latin typeface="Courier New" panose="02070309020205020404" pitchFamily="49" charset="0"/>
                  <a:cs typeface="Courier New" panose="02070309020205020404" pitchFamily="49" charset="0"/>
                </a:rPr>
                <a:t>Fraction</a:t>
              </a:r>
              <a:r>
                <a:rPr lang="en-US" altLang="zh-CN" sz="1400">
                  <a:solidFill>
                    <a:srgbClr val="000000"/>
                  </a:solidFill>
                  <a:latin typeface="Courier New" panose="02070309020205020404" pitchFamily="49" charset="0"/>
                  <a:cs typeface="Courier New" panose="02070309020205020404" pitchFamily="49" charset="0"/>
                </a:rPr>
                <a:t> &amp;f) {</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00"/>
                  </a:solidFill>
                  <a:latin typeface="Courier New" panose="02070309020205020404" pitchFamily="49" charset="0"/>
                  <a:cs typeface="Courier New" panose="02070309020205020404" pitchFamily="49" charset="0"/>
                </a:rPr>
                <a:t>	out&lt;&lt;f.</a:t>
              </a:r>
              <a:r>
                <a:rPr lang="en-US" altLang="zh-CN" sz="1400">
                  <a:solidFill>
                    <a:srgbClr val="001080"/>
                  </a:solidFill>
                  <a:latin typeface="Courier New" panose="02070309020205020404" pitchFamily="49" charset="0"/>
                  <a:cs typeface="Courier New" panose="02070309020205020404" pitchFamily="49" charset="0"/>
                </a:rPr>
                <a:t>m_numerator</a:t>
              </a:r>
              <a:r>
                <a:rPr lang="en-US" altLang="zh-CN" sz="1400">
                  <a:solidFill>
                    <a:srgbClr val="000000"/>
                  </a:solidFill>
                  <a:latin typeface="Courier New" panose="02070309020205020404" pitchFamily="49" charset="0"/>
                  <a:cs typeface="Courier New" panose="02070309020205020404" pitchFamily="49" charset="0"/>
                </a:rPr>
                <a:t>&lt;&lt;</a:t>
              </a:r>
              <a:r>
                <a:rPr lang="en-US" altLang="zh-CN" sz="1400">
                  <a:solidFill>
                    <a:srgbClr val="A31515"/>
                  </a:solidFill>
                  <a:latin typeface="Courier New" panose="02070309020205020404" pitchFamily="49" charset="0"/>
                  <a:cs typeface="Courier New" panose="02070309020205020404" pitchFamily="49" charset="0"/>
                </a:rPr>
                <a:t>"/"</a:t>
              </a:r>
              <a:r>
                <a:rPr lang="en-US" altLang="zh-CN" sz="1400">
                  <a:solidFill>
                    <a:srgbClr val="000000"/>
                  </a:solidFill>
                  <a:latin typeface="Courier New" panose="02070309020205020404" pitchFamily="49" charset="0"/>
                  <a:cs typeface="Courier New" panose="02070309020205020404" pitchFamily="49" charset="0"/>
                </a:rPr>
                <a:t>&lt;&lt;f.</a:t>
              </a:r>
              <a:r>
                <a:rPr lang="en-US" altLang="zh-CN" sz="1400">
                  <a:solidFill>
                    <a:srgbClr val="001080"/>
                  </a:solidFill>
                  <a:latin typeface="Courier New" panose="02070309020205020404" pitchFamily="49" charset="0"/>
                  <a:cs typeface="Courier New" panose="02070309020205020404" pitchFamily="49" charset="0"/>
                </a:rPr>
                <a:t>m_denominator</a:t>
              </a:r>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AF00DB"/>
                  </a:solidFill>
                  <a:latin typeface="Courier New" panose="02070309020205020404" pitchFamily="49" charset="0"/>
                  <a:cs typeface="Courier New" panose="02070309020205020404" pitchFamily="49" charset="0"/>
                </a:rPr>
                <a:t>	return</a:t>
              </a:r>
              <a:r>
                <a:rPr lang="en-US" altLang="zh-CN" sz="1400">
                  <a:solidFill>
                    <a:srgbClr val="000000"/>
                  </a:solidFill>
                  <a:latin typeface="Courier New" panose="02070309020205020404" pitchFamily="49" charset="0"/>
                  <a:cs typeface="Courier New" panose="02070309020205020404" pitchFamily="49" charset="0"/>
                </a:rPr>
                <a:t> out;</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62" name="组合 61"/>
            <p:cNvGrpSpPr/>
            <p:nvPr/>
          </p:nvGrpSpPr>
          <p:grpSpPr>
            <a:xfrm>
              <a:off x="117133" y="4626573"/>
              <a:ext cx="8704053" cy="475449"/>
              <a:chOff x="219973" y="1763590"/>
              <a:chExt cx="8704053" cy="475449"/>
            </a:xfrm>
          </p:grpSpPr>
          <p:sp>
            <p:nvSpPr>
              <p:cNvPr id="63" name="矩形: 圆顶角 62"/>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srgbClr val="FFFFFF"/>
                    </a:solidFill>
                    <a:latin typeface="Courier New" panose="02070309020205020404" pitchFamily="49" charset="0"/>
                    <a:cs typeface="Courier New" panose="02070309020205020404" pitchFamily="49" charset="0"/>
                  </a:rPr>
                  <a:t>示例</a:t>
                </a:r>
                <a:endParaRPr lang="zh-CN" altLang="en-US" sz="2400" dirty="0">
                  <a:solidFill>
                    <a:prstClr val="white"/>
                  </a:solidFill>
                </a:endParaRPr>
              </a:p>
            </p:txBody>
          </p:sp>
          <p:sp>
            <p:nvSpPr>
              <p:cNvPr id="64" name="矩形 63"/>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65" name="组合 64"/>
          <p:cNvGrpSpPr/>
          <p:nvPr/>
        </p:nvGrpSpPr>
        <p:grpSpPr>
          <a:xfrm>
            <a:off x="219946" y="3112407"/>
            <a:ext cx="5520418" cy="3318450"/>
            <a:chOff x="117017" y="4626573"/>
            <a:chExt cx="8704169" cy="3318450"/>
          </a:xfrm>
          <a:effectLst>
            <a:outerShdw blurRad="50800" dist="38100" dir="2700000" algn="tl" rotWithShape="0">
              <a:prstClr val="black">
                <a:alpha val="40000"/>
              </a:prstClr>
            </a:outerShdw>
          </a:effectLst>
        </p:grpSpPr>
        <p:sp>
          <p:nvSpPr>
            <p:cNvPr id="66" name="矩形: 圆角 36"/>
            <p:cNvSpPr/>
            <p:nvPr/>
          </p:nvSpPr>
          <p:spPr>
            <a:xfrm>
              <a:off x="117017" y="5051923"/>
              <a:ext cx="8704051" cy="2893100"/>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r>
                <a:rPr lang="en-US" altLang="zh-CN" sz="1400">
                  <a:solidFill>
                    <a:srgbClr val="0000FF"/>
                  </a:solidFill>
                  <a:latin typeface="Courier New" panose="02070309020205020404" pitchFamily="49" charset="0"/>
                  <a:cs typeface="Courier New" panose="02070309020205020404" pitchFamily="49" charset="0"/>
                </a:rPr>
                <a:t>class</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267F99"/>
                  </a:solidFill>
                  <a:latin typeface="Courier New" panose="02070309020205020404" pitchFamily="49" charset="0"/>
                  <a:cs typeface="Courier New" panose="02070309020205020404" pitchFamily="49" charset="0"/>
                </a:rPr>
                <a:t>Fraction</a:t>
              </a:r>
              <a:r>
                <a:rPr lang="en-US" altLang="zh-CN" sz="1400">
                  <a:solidFill>
                    <a:srgbClr val="000000"/>
                  </a:solidFill>
                  <a:latin typeface="Courier New" panose="02070309020205020404" pitchFamily="49" charset="0"/>
                  <a:cs typeface="Courier New" panose="02070309020205020404" pitchFamily="49" charset="0"/>
                </a:rPr>
                <a:t> {</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8000"/>
                  </a:solidFill>
                  <a:latin typeface="Courier New" panose="02070309020205020404" pitchFamily="49" charset="0"/>
                  <a:cs typeface="Courier New" panose="02070309020205020404" pitchFamily="49" charset="0"/>
                </a:rPr>
                <a:t>	/* </a:t>
              </a:r>
              <a:r>
                <a:rPr lang="zh-CN" altLang="en-US" sz="1400">
                  <a:solidFill>
                    <a:srgbClr val="008000"/>
                  </a:solidFill>
                  <a:latin typeface="Courier New" panose="02070309020205020404" pitchFamily="49" charset="0"/>
                  <a:cs typeface="Courier New" panose="02070309020205020404" pitchFamily="49" charset="0"/>
                </a:rPr>
                <a:t>其它成员与之前一致 </a:t>
              </a:r>
              <a:r>
                <a:rPr lang="en-US" altLang="zh-CN" sz="1400">
                  <a:solidFill>
                    <a:srgbClr val="008000"/>
                  </a:solidFill>
                  <a:latin typeface="Courier New" panose="02070309020205020404" pitchFamily="49" charset="0"/>
                  <a:cs typeface="Courier New" panose="02070309020205020404" pitchFamily="49" charset="0"/>
                </a:rPr>
                <a:t>*/</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private:</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	int</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795E26"/>
                  </a:solidFill>
                  <a:latin typeface="Courier New" panose="02070309020205020404" pitchFamily="49" charset="0"/>
                  <a:cs typeface="Courier New" panose="02070309020205020404" pitchFamily="49" charset="0"/>
                </a:rPr>
                <a:t>gcd</a:t>
              </a:r>
              <a:r>
                <a:rPr lang="en-US" altLang="zh-CN" sz="1400">
                  <a:solidFill>
                    <a:srgbClr val="000000"/>
                  </a:solidFill>
                  <a:latin typeface="Courier New" panose="02070309020205020404" pitchFamily="49" charset="0"/>
                  <a:cs typeface="Courier New" panose="02070309020205020404" pitchFamily="49" charset="0"/>
                </a:rPr>
                <a:t>(</a:t>
              </a:r>
              <a:r>
                <a:rPr lang="en-US" altLang="zh-CN" sz="1400">
                  <a:solidFill>
                    <a:srgbClr val="0000FF"/>
                  </a:solidFill>
                  <a:latin typeface="Courier New" panose="02070309020205020404" pitchFamily="49" charset="0"/>
                  <a:cs typeface="Courier New" panose="02070309020205020404" pitchFamily="49" charset="0"/>
                </a:rPr>
                <a:t>int</a:t>
              </a:r>
              <a:r>
                <a:rPr lang="en-US" altLang="zh-CN" sz="1400">
                  <a:solidFill>
                    <a:srgbClr val="000000"/>
                  </a:solidFill>
                  <a:latin typeface="Courier New" panose="02070309020205020404" pitchFamily="49" charset="0"/>
                  <a:cs typeface="Courier New" panose="02070309020205020404" pitchFamily="49" charset="0"/>
                </a:rPr>
                <a:t> x, </a:t>
              </a:r>
              <a:r>
                <a:rPr lang="en-US" altLang="zh-CN" sz="1400">
                  <a:solidFill>
                    <a:srgbClr val="0000FF"/>
                  </a:solidFill>
                  <a:latin typeface="Courier New" panose="02070309020205020404" pitchFamily="49" charset="0"/>
                  <a:cs typeface="Courier New" panose="02070309020205020404" pitchFamily="49" charset="0"/>
                </a:rPr>
                <a:t>int</a:t>
              </a:r>
              <a:r>
                <a:rPr lang="en-US" altLang="zh-CN" sz="1400">
                  <a:solidFill>
                    <a:srgbClr val="000000"/>
                  </a:solidFill>
                  <a:latin typeface="Courier New" panose="02070309020205020404" pitchFamily="49" charset="0"/>
                  <a:cs typeface="Courier New" panose="02070309020205020404" pitchFamily="49" charset="0"/>
                </a:rPr>
                <a:t> y);</a:t>
              </a:r>
              <a:r>
                <a:rPr lang="en-US" altLang="zh-CN" sz="1400">
                  <a:solidFill>
                    <a:srgbClr val="008000"/>
                  </a:solidFill>
                  <a:latin typeface="Courier New" panose="02070309020205020404" pitchFamily="49" charset="0"/>
                  <a:cs typeface="Courier New" panose="02070309020205020404" pitchFamily="49" charset="0"/>
                </a:rPr>
                <a:t> //</a:t>
              </a:r>
              <a:r>
                <a:rPr lang="zh-CN" altLang="en-US" sz="1400">
                  <a:solidFill>
                    <a:srgbClr val="008000"/>
                  </a:solidFill>
                  <a:latin typeface="Courier New" panose="02070309020205020404" pitchFamily="49" charset="0"/>
                  <a:cs typeface="Courier New" panose="02070309020205020404" pitchFamily="49" charset="0"/>
                </a:rPr>
                <a:t>获取分子分母的最大公约数</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public:</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	void</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795E26"/>
                  </a:solidFill>
                  <a:latin typeface="Courier New" panose="02070309020205020404" pitchFamily="49" charset="0"/>
                  <a:cs typeface="Courier New" panose="02070309020205020404" pitchFamily="49" charset="0"/>
                </a:rPr>
                <a:t>reduce</a:t>
              </a:r>
              <a:r>
                <a:rPr lang="en-US" altLang="zh-CN" sz="1400">
                  <a:solidFill>
                    <a:srgbClr val="000000"/>
                  </a:solidFill>
                  <a:latin typeface="Courier New" panose="02070309020205020404" pitchFamily="49" charset="0"/>
                  <a:cs typeface="Courier New" panose="02070309020205020404" pitchFamily="49" charset="0"/>
                </a:rPr>
                <a:t>(); </a:t>
              </a:r>
              <a:endParaRPr lang="zh-CN" altLang="en-US"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00"/>
                  </a:solidFill>
                  <a:latin typeface="Courier New" panose="02070309020205020404" pitchFamily="49" charset="0"/>
                  <a:cs typeface="Courier New" panose="02070309020205020404" pitchFamily="49" charset="0"/>
                </a:rPr>
                <a:t>}</a:t>
              </a:r>
              <a:r>
                <a:rPr lang="zh-CN" altLang="en-US" sz="1400">
                  <a:solidFill>
                    <a:srgbClr val="000000"/>
                  </a:solidFill>
                  <a:latin typeface="Courier New" panose="02070309020205020404" pitchFamily="49" charset="0"/>
                  <a:cs typeface="Courier New" panose="02070309020205020404" pitchFamily="49" charset="0"/>
                </a:rPr>
                <a:t>；</a:t>
              </a:r>
              <a:endParaRPr lang="en-US" altLang="zh-CN" sz="1400">
                <a:solidFill>
                  <a:srgbClr val="000000"/>
                </a:solidFill>
                <a:latin typeface="Courier New" panose="02070309020205020404" pitchFamily="49" charset="0"/>
                <a:cs typeface="Courier New" panose="02070309020205020404" pitchFamily="49" charset="0"/>
              </a:endParaRPr>
            </a:p>
            <a:p>
              <a:pPr lvl="0"/>
              <a:br>
                <a:rPr lang="en-US" altLang="zh-CN" sz="1400">
                  <a:solidFill>
                    <a:srgbClr val="000000"/>
                  </a:solidFill>
                  <a:latin typeface="Courier New" panose="02070309020205020404" pitchFamily="49" charset="0"/>
                  <a:cs typeface="Courier New" panose="02070309020205020404" pitchFamily="49" charset="0"/>
                </a:rPr>
              </a:br>
              <a:r>
                <a:rPr lang="en-US" altLang="zh-CN" sz="1400">
                  <a:solidFill>
                    <a:srgbClr val="0000FF"/>
                  </a:solidFill>
                  <a:latin typeface="Courier New" panose="02070309020205020404" pitchFamily="49" charset="0"/>
                  <a:cs typeface="Courier New" panose="02070309020205020404" pitchFamily="49" charset="0"/>
                </a:rPr>
                <a:t>void</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267F99"/>
                  </a:solidFill>
                  <a:latin typeface="Courier New" panose="02070309020205020404" pitchFamily="49" charset="0"/>
                  <a:cs typeface="Courier New" panose="02070309020205020404" pitchFamily="49" charset="0"/>
                </a:rPr>
                <a:t>Fraction</a:t>
              </a:r>
              <a:r>
                <a:rPr lang="en-US" altLang="zh-CN" sz="1400">
                  <a:solidFill>
                    <a:srgbClr val="795E26"/>
                  </a:solidFill>
                  <a:latin typeface="Courier New" panose="02070309020205020404" pitchFamily="49" charset="0"/>
                  <a:cs typeface="Courier New" panose="02070309020205020404" pitchFamily="49" charset="0"/>
                </a:rPr>
                <a:t>::reduce</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8000"/>
                  </a:solidFill>
                  <a:latin typeface="Courier New" panose="02070309020205020404" pitchFamily="49" charset="0"/>
                  <a:cs typeface="Courier New" panose="02070309020205020404" pitchFamily="49" charset="0"/>
                </a:rPr>
                <a:t>//</a:t>
              </a:r>
              <a:r>
                <a:rPr lang="zh-CN" altLang="en-US" sz="1400">
                  <a:solidFill>
                    <a:srgbClr val="008000"/>
                  </a:solidFill>
                  <a:latin typeface="Courier New" panose="02070309020205020404" pitchFamily="49" charset="0"/>
                  <a:cs typeface="Courier New" panose="02070309020205020404" pitchFamily="49" charset="0"/>
                </a:rPr>
                <a:t>约分</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	int</a:t>
              </a:r>
              <a:r>
                <a:rPr lang="en-US" altLang="zh-CN" sz="1400">
                  <a:solidFill>
                    <a:srgbClr val="000000"/>
                  </a:solidFill>
                  <a:latin typeface="Courier New" panose="02070309020205020404" pitchFamily="49" charset="0"/>
                  <a:cs typeface="Courier New" panose="02070309020205020404" pitchFamily="49" charset="0"/>
                </a:rPr>
                <a:t> n=</a:t>
              </a:r>
              <a:r>
                <a:rPr lang="en-US" altLang="zh-CN" sz="1400">
                  <a:solidFill>
                    <a:srgbClr val="795E26"/>
                  </a:solidFill>
                  <a:latin typeface="Courier New" panose="02070309020205020404" pitchFamily="49" charset="0"/>
                  <a:cs typeface="Courier New" panose="02070309020205020404" pitchFamily="49" charset="0"/>
                </a:rPr>
                <a:t>gcd</a:t>
              </a:r>
              <a:r>
                <a:rPr lang="en-US" altLang="zh-CN" sz="1400">
                  <a:solidFill>
                    <a:srgbClr val="000000"/>
                  </a:solidFill>
                  <a:latin typeface="Courier New" panose="02070309020205020404" pitchFamily="49" charset="0"/>
                  <a:cs typeface="Courier New" panose="02070309020205020404" pitchFamily="49" charset="0"/>
                </a:rPr>
                <a:t>(m_numerator, m_denominator);</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00"/>
                  </a:solidFill>
                  <a:latin typeface="Courier New" panose="02070309020205020404" pitchFamily="49" charset="0"/>
                  <a:cs typeface="Courier New" panose="02070309020205020404" pitchFamily="49" charset="0"/>
                </a:rPr>
                <a:t>	m_denominator /= n; m_numerator /= n;</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67" name="组合 66"/>
            <p:cNvGrpSpPr/>
            <p:nvPr/>
          </p:nvGrpSpPr>
          <p:grpSpPr>
            <a:xfrm>
              <a:off x="117133" y="4626573"/>
              <a:ext cx="8704053" cy="475449"/>
              <a:chOff x="219973" y="1763590"/>
              <a:chExt cx="8704053" cy="475449"/>
            </a:xfrm>
          </p:grpSpPr>
          <p:sp>
            <p:nvSpPr>
              <p:cNvPr id="68" name="矩形: 圆顶角 67"/>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srgbClr val="FFFFFF"/>
                    </a:solidFill>
                    <a:latin typeface="Courier New" panose="02070309020205020404" pitchFamily="49" charset="0"/>
                    <a:cs typeface="Courier New" panose="02070309020205020404" pitchFamily="49" charset="0"/>
                  </a:rPr>
                  <a:t>示例</a:t>
                </a:r>
                <a:endParaRPr lang="zh-CN" altLang="en-US" sz="2400" dirty="0">
                  <a:solidFill>
                    <a:prstClr val="white"/>
                  </a:solidFill>
                </a:endParaRPr>
              </a:p>
            </p:txBody>
          </p:sp>
          <p:sp>
            <p:nvSpPr>
              <p:cNvPr id="69" name="矩形 68"/>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383729"/>
            <a:ext cx="2057400" cy="365125"/>
          </a:xfrm>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6.1.5 </a:t>
            </a:r>
            <a:r>
              <a:rPr lang="zh-CN" altLang="en-US" sz="3200" dirty="0">
                <a:solidFill>
                  <a:schemeClr val="bg1"/>
                </a:solidFill>
              </a:rPr>
              <a:t>友元函数</a:t>
            </a:r>
            <a:endParaRPr lang="zh-CN" altLang="en-US" sz="2400" dirty="0">
              <a:solidFill>
                <a:schemeClr val="bg1"/>
              </a:solidFill>
            </a:endParaRPr>
          </a:p>
        </p:txBody>
      </p:sp>
      <p:grpSp>
        <p:nvGrpSpPr>
          <p:cNvPr id="64" name="组合 63"/>
          <p:cNvGrpSpPr/>
          <p:nvPr/>
        </p:nvGrpSpPr>
        <p:grpSpPr>
          <a:xfrm>
            <a:off x="219973" y="1049324"/>
            <a:ext cx="8704053" cy="2379676"/>
            <a:chOff x="219973" y="1763591"/>
            <a:chExt cx="8704053" cy="2379676"/>
          </a:xfrm>
        </p:grpSpPr>
        <p:grpSp>
          <p:nvGrpSpPr>
            <p:cNvPr id="65" name="组合 64"/>
            <p:cNvGrpSpPr/>
            <p:nvPr/>
          </p:nvGrpSpPr>
          <p:grpSpPr>
            <a:xfrm>
              <a:off x="219974" y="1763591"/>
              <a:ext cx="8704052" cy="2379676"/>
              <a:chOff x="219974" y="1770733"/>
              <a:chExt cx="8704052" cy="2219122"/>
            </a:xfrm>
            <a:effectLst>
              <a:outerShdw blurRad="50800" dist="69850" dir="2700000" algn="tl" rotWithShape="0">
                <a:prstClr val="black">
                  <a:alpha val="40000"/>
                </a:prstClr>
              </a:outerShdw>
            </a:effectLst>
          </p:grpSpPr>
          <p:sp>
            <p:nvSpPr>
              <p:cNvPr id="68" name="矩形: 圆角 67"/>
              <p:cNvSpPr/>
              <p:nvPr/>
            </p:nvSpPr>
            <p:spPr>
              <a:xfrm>
                <a:off x="219974" y="1770734"/>
                <a:ext cx="8704052" cy="2219121"/>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矩形: 圆顶角 68"/>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6" name="矩形 65"/>
            <p:cNvSpPr/>
            <p:nvPr/>
          </p:nvSpPr>
          <p:spPr>
            <a:xfrm>
              <a:off x="219974" y="2194434"/>
              <a:ext cx="8704047" cy="1889876"/>
            </a:xfrm>
            <a:prstGeom prst="rect">
              <a:avLst/>
            </a:prstGeom>
          </p:spPr>
          <p:txBody>
            <a:bodyPr wrap="square">
              <a:spAutoFit/>
            </a:bodyPr>
            <a:lstStyle/>
            <a:p>
              <a:pPr>
                <a:lnSpc>
                  <a:spcPct val="150000"/>
                </a:lnSpc>
                <a:buClr>
                  <a:srgbClr val="262685"/>
                </a:buClr>
                <a:buSzPct val="80000"/>
              </a:pPr>
              <a:r>
                <a:rPr lang="zh-CN" altLang="en-US" sz="2000" dirty="0">
                  <a:solidFill>
                    <a:srgbClr val="000000"/>
                  </a:solidFill>
                  <a:latin typeface="MicrosoftYaHei"/>
                </a:rPr>
                <a:t>类的辅助函数，声明为类的友元之后，它们就可以访问类的非公有成员。</a:t>
              </a:r>
              <a:endParaRPr lang="en-US" altLang="zh-CN" sz="2000" dirty="0">
                <a:solidFill>
                  <a:srgbClr val="000000"/>
                </a:solidFill>
                <a:latin typeface="MicrosoftYaHei"/>
              </a:endParaRP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FF0000"/>
                  </a:solidFill>
                  <a:latin typeface="MicrosoftYaHei"/>
                </a:rPr>
                <a:t>友元声明必须放到类的内部</a:t>
              </a:r>
              <a:r>
                <a:rPr lang="zh-CN" altLang="en-US" sz="2000" dirty="0">
                  <a:solidFill>
                    <a:srgbClr val="000000"/>
                  </a:solidFill>
                  <a:latin typeface="MicrosoftYaHei"/>
                </a:rPr>
                <a:t>；</a:t>
              </a:r>
              <a:endParaRPr lang="zh-CN" altLang="en-US" sz="2000" dirty="0">
                <a:solidFill>
                  <a:srgbClr val="000000"/>
                </a:solidFill>
                <a:latin typeface="MicrosoftYaHei"/>
              </a:endParaRP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使用关键字 </a:t>
              </a:r>
              <a:r>
                <a:rPr lang="en-US" altLang="zh-CN" sz="2000" b="1" dirty="0" err="1">
                  <a:solidFill>
                    <a:srgbClr val="262685"/>
                  </a:solidFill>
                  <a:latin typeface="Courier New" panose="02070309020205020404" pitchFamily="49" charset="0"/>
                  <a:cs typeface="Courier New" panose="02070309020205020404" pitchFamily="49" charset="0"/>
                </a:rPr>
                <a:t>freiend</a:t>
              </a:r>
              <a:r>
                <a:rPr lang="en-US" altLang="zh-CN" sz="2000" dirty="0">
                  <a:solidFill>
                    <a:srgbClr val="000000"/>
                  </a:solidFill>
                  <a:latin typeface="MicrosoftYaHei"/>
                </a:rPr>
                <a:t> </a:t>
              </a:r>
              <a:r>
                <a:rPr lang="zh-CN" altLang="en-US" sz="2000" dirty="0">
                  <a:solidFill>
                    <a:srgbClr val="000000"/>
                  </a:solidFill>
                  <a:latin typeface="MicrosoftYaHei"/>
                </a:rPr>
                <a:t>进行说明；</a:t>
              </a:r>
              <a:endParaRPr lang="zh-CN" altLang="en-US" sz="2000" dirty="0">
                <a:solidFill>
                  <a:srgbClr val="000000"/>
                </a:solidFill>
                <a:latin typeface="MicrosoftYaHei"/>
              </a:endParaRP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非类成员函数，仅显示授予其访问权限。</a:t>
              </a:r>
              <a:endParaRPr lang="en-US" altLang="zh-CN" sz="2000" dirty="0">
                <a:solidFill>
                  <a:srgbClr val="000000"/>
                </a:solidFill>
                <a:latin typeface="MicrosoftYaHei"/>
              </a:endParaRPr>
            </a:p>
          </p:txBody>
        </p:sp>
        <p:sp>
          <p:nvSpPr>
            <p:cNvPr id="67" name="矩形 66"/>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友元函数</a:t>
              </a:r>
              <a:endParaRPr lang="zh-CN" altLang="en-US" sz="2400" dirty="0"/>
            </a:p>
          </p:txBody>
        </p:sp>
      </p:grpSp>
      <p:grpSp>
        <p:nvGrpSpPr>
          <p:cNvPr id="3" name="组合 2"/>
          <p:cNvGrpSpPr/>
          <p:nvPr/>
        </p:nvGrpSpPr>
        <p:grpSpPr>
          <a:xfrm>
            <a:off x="219969" y="3661224"/>
            <a:ext cx="8704049" cy="2596964"/>
            <a:chOff x="219969" y="3661224"/>
            <a:chExt cx="8704049" cy="2596964"/>
          </a:xfrm>
        </p:grpSpPr>
        <p:grpSp>
          <p:nvGrpSpPr>
            <p:cNvPr id="29" name="组合 28"/>
            <p:cNvGrpSpPr/>
            <p:nvPr/>
          </p:nvGrpSpPr>
          <p:grpSpPr>
            <a:xfrm>
              <a:off x="219971" y="3661224"/>
              <a:ext cx="8704047" cy="2596964"/>
              <a:chOff x="219974" y="1763587"/>
              <a:chExt cx="8704052" cy="2688949"/>
            </a:xfrm>
          </p:grpSpPr>
          <p:grpSp>
            <p:nvGrpSpPr>
              <p:cNvPr id="30" name="组合 29"/>
              <p:cNvGrpSpPr/>
              <p:nvPr/>
            </p:nvGrpSpPr>
            <p:grpSpPr>
              <a:xfrm>
                <a:off x="219974" y="1763587"/>
                <a:ext cx="8704052" cy="2688949"/>
                <a:chOff x="219974" y="1770731"/>
                <a:chExt cx="8704052" cy="2507532"/>
              </a:xfrm>
              <a:effectLst>
                <a:outerShdw blurRad="50800" dist="69850" dir="2700000" algn="tl" rotWithShape="0">
                  <a:prstClr val="black">
                    <a:alpha val="40000"/>
                  </a:prstClr>
                </a:outerShdw>
              </a:effectLst>
            </p:grpSpPr>
            <p:sp>
              <p:nvSpPr>
                <p:cNvPr id="32" name="矩形: 圆角 31"/>
                <p:cNvSpPr/>
                <p:nvPr/>
              </p:nvSpPr>
              <p:spPr>
                <a:xfrm>
                  <a:off x="219974" y="1770731"/>
                  <a:ext cx="8704052" cy="2507532"/>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圆顶角 32"/>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1" name="矩形 30"/>
              <p:cNvSpPr/>
              <p:nvPr/>
            </p:nvSpPr>
            <p:spPr>
              <a:xfrm>
                <a:off x="219974" y="1766352"/>
                <a:ext cx="8704050" cy="461665"/>
              </a:xfrm>
              <a:prstGeom prst="rect">
                <a:avLst/>
              </a:prstGeom>
            </p:spPr>
            <p:txBody>
              <a:bodyPr wrap="square">
                <a:spAutoFit/>
              </a:bodyPr>
              <a:lstStyle/>
              <a:p>
                <a:r>
                  <a:rPr lang="zh-CN" altLang="en-US" sz="2400" dirty="0">
                    <a:solidFill>
                      <a:srgbClr val="FFFFFF"/>
                    </a:solidFill>
                    <a:latin typeface="Courier New" panose="02070309020205020404" pitchFamily="49" charset="0"/>
                    <a:cs typeface="Courier New" panose="02070309020205020404" pitchFamily="49" charset="0"/>
                  </a:rPr>
                  <a:t>友元函数的声明</a:t>
                </a:r>
                <a:endParaRPr lang="zh-CN" altLang="en-US" sz="2400" dirty="0"/>
              </a:p>
            </p:txBody>
          </p:sp>
        </p:grpSp>
        <p:sp>
          <p:nvSpPr>
            <p:cNvPr id="2" name="矩形 1"/>
            <p:cNvSpPr/>
            <p:nvPr/>
          </p:nvSpPr>
          <p:spPr>
            <a:xfrm>
              <a:off x="219969" y="4098420"/>
              <a:ext cx="8704044" cy="2031325"/>
            </a:xfrm>
            <a:prstGeom prst="rect">
              <a:avLst/>
            </a:prstGeom>
          </p:spPr>
          <p:txBody>
            <a:bodyPr wrap="square">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67F99"/>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8000"/>
                  </a:solidFill>
                  <a:latin typeface="Courier New" panose="02070309020205020404" pitchFamily="49" charset="0"/>
                  <a:cs typeface="Courier New" panose="02070309020205020404" pitchFamily="49" charset="0"/>
                </a:rPr>
                <a:t>	// </a:t>
              </a:r>
              <a:r>
                <a:rPr lang="zh-CN" altLang="en-US" sz="1400" dirty="0">
                  <a:solidFill>
                    <a:srgbClr val="008000"/>
                  </a:solidFill>
                  <a:latin typeface="Courier New" panose="02070309020205020404" pitchFamily="49" charset="0"/>
                  <a:cs typeface="Courier New" panose="02070309020205020404" pitchFamily="49" charset="0"/>
                </a:rPr>
                <a:t>类的辅助函数声明为友元；</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friend</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ostream</a:t>
              </a:r>
              <a:r>
                <a:rPr lang="en-US" altLang="zh-CN" sz="1400" dirty="0">
                  <a:solidFill>
                    <a:srgbClr val="000000"/>
                  </a:solidFill>
                  <a:latin typeface="Courier New" panose="02070309020205020404" pitchFamily="49" charset="0"/>
                  <a:cs typeface="Courier New" panose="02070309020205020404" pitchFamily="49" charset="0"/>
                </a:rPr>
                <a:t>&amp; </a:t>
              </a:r>
              <a:r>
                <a:rPr lang="en-US" altLang="zh-CN" sz="1400" dirty="0">
                  <a:solidFill>
                    <a:srgbClr val="795E26"/>
                  </a:solidFill>
                  <a:latin typeface="Courier New" panose="02070309020205020404" pitchFamily="49" charset="0"/>
                  <a:cs typeface="Courier New" panose="02070309020205020404" pitchFamily="49" charset="0"/>
                </a:rPr>
                <a:t>print</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000000"/>
                  </a:solidFill>
                  <a:latin typeface="Courier New" panose="02070309020205020404" pitchFamily="49" charset="0"/>
                  <a:cs typeface="Courier New" panose="02070309020205020404" pitchFamily="49" charset="0"/>
                </a:rPr>
                <a:t>ostream</a:t>
              </a:r>
              <a:r>
                <a:rPr lang="en-US" altLang="zh-CN" sz="1400" dirty="0">
                  <a:solidFill>
                    <a:srgbClr val="000000"/>
                  </a:solidFill>
                  <a:latin typeface="Courier New" panose="02070309020205020404" pitchFamily="49" charset="0"/>
                  <a:cs typeface="Courier New" panose="02070309020205020404" pitchFamily="49" charset="0"/>
                </a:rPr>
                <a:t> &amp;out,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Fraction &amp;f);</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friend</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void</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795E26"/>
                  </a:solidFill>
                  <a:latin typeface="Courier New" panose="02070309020205020404" pitchFamily="49" charset="0"/>
                  <a:cs typeface="Courier New" panose="02070309020205020404" pitchFamily="49" charset="0"/>
                </a:rPr>
                <a:t>makeCommon</a:t>
              </a:r>
              <a:r>
                <a:rPr lang="en-US" altLang="zh-CN" sz="1400" dirty="0">
                  <a:solidFill>
                    <a:srgbClr val="000000"/>
                  </a:solidFill>
                  <a:latin typeface="Courier New" panose="02070309020205020404" pitchFamily="49" charset="0"/>
                  <a:cs typeface="Courier New" panose="02070309020205020404" pitchFamily="49" charset="0"/>
                </a:rPr>
                <a:t>(Fraction &amp;a, Fraction &amp;b);</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8000"/>
                  </a:solidFill>
                  <a:latin typeface="Courier New" panose="02070309020205020404" pitchFamily="49" charset="0"/>
                  <a:cs typeface="Courier New" panose="02070309020205020404" pitchFamily="49" charset="0"/>
                </a:rPr>
                <a:t>	/* </a:t>
              </a:r>
              <a:r>
                <a:rPr lang="zh-CN" altLang="en-US" sz="1400" dirty="0">
                  <a:solidFill>
                    <a:srgbClr val="008000"/>
                  </a:solidFill>
                  <a:latin typeface="Courier New" panose="02070309020205020404" pitchFamily="49" charset="0"/>
                  <a:cs typeface="Courier New" panose="02070309020205020404" pitchFamily="49" charset="0"/>
                </a:rPr>
                <a:t>其它成员与之前一致 *</a:t>
              </a:r>
              <a:r>
                <a:rPr lang="en-US" altLang="zh-CN" sz="1400" dirty="0">
                  <a:solidFill>
                    <a:srgbClr val="008000"/>
                  </a:solidFill>
                  <a:latin typeface="Courier New" panose="02070309020205020404" pitchFamily="49" charset="0"/>
                  <a:cs typeface="Courier New" panose="02070309020205020404" pitchFamily="49" charset="0"/>
                </a:rPr>
                <a:t>/</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8000"/>
                  </a:solidFill>
                  <a:latin typeface="Courier New" panose="02070309020205020404" pitchFamily="49" charset="0"/>
                  <a:cs typeface="Courier New" panose="02070309020205020404" pitchFamily="49" charset="0"/>
                </a:rPr>
                <a:t>// Fraction</a:t>
              </a:r>
              <a:r>
                <a:rPr lang="zh-CN" altLang="en-US" sz="1400" dirty="0">
                  <a:solidFill>
                    <a:srgbClr val="008000"/>
                  </a:solidFill>
                  <a:latin typeface="Courier New" panose="02070309020205020404" pitchFamily="49" charset="0"/>
                  <a:cs typeface="Courier New" panose="02070309020205020404" pitchFamily="49" charset="0"/>
                </a:rPr>
                <a:t>类辅助函数声明</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void</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795E26"/>
                  </a:solidFill>
                  <a:latin typeface="Courier New" panose="02070309020205020404" pitchFamily="49" charset="0"/>
                  <a:cs typeface="Courier New" panose="02070309020205020404" pitchFamily="49" charset="0"/>
                </a:rPr>
                <a:t>makeCommon</a:t>
              </a:r>
              <a:r>
                <a:rPr lang="en-US" altLang="zh-CN" sz="1400" dirty="0">
                  <a:solidFill>
                    <a:srgbClr val="000000"/>
                  </a:solidFill>
                  <a:latin typeface="Courier New" panose="02070309020205020404" pitchFamily="49" charset="0"/>
                  <a:cs typeface="Courier New" panose="02070309020205020404" pitchFamily="49" charset="0"/>
                </a:rPr>
                <a:t>(Fraction &amp;a, Fraction &amp;b);</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err="1">
                  <a:solidFill>
                    <a:srgbClr val="000000"/>
                  </a:solidFill>
                  <a:latin typeface="Courier New" panose="02070309020205020404" pitchFamily="49" charset="0"/>
                  <a:cs typeface="Courier New" panose="02070309020205020404" pitchFamily="49" charset="0"/>
                </a:rPr>
                <a:t>ostream</a:t>
              </a:r>
              <a:r>
                <a:rPr lang="en-US" altLang="zh-CN" sz="1400" dirty="0">
                  <a:solidFill>
                    <a:srgbClr val="000000"/>
                  </a:solidFill>
                  <a:latin typeface="Courier New" panose="02070309020205020404" pitchFamily="49" charset="0"/>
                  <a:cs typeface="Courier New" panose="02070309020205020404" pitchFamily="49" charset="0"/>
                </a:rPr>
                <a:t>&amp; </a:t>
              </a:r>
              <a:r>
                <a:rPr lang="en-US" altLang="zh-CN" sz="1400" dirty="0">
                  <a:solidFill>
                    <a:srgbClr val="795E26"/>
                  </a:solidFill>
                  <a:latin typeface="Courier New" panose="02070309020205020404" pitchFamily="49" charset="0"/>
                  <a:cs typeface="Courier New" panose="02070309020205020404" pitchFamily="49" charset="0"/>
                </a:rPr>
                <a:t>print</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000000"/>
                  </a:solidFill>
                  <a:latin typeface="Courier New" panose="02070309020205020404" pitchFamily="49" charset="0"/>
                  <a:cs typeface="Courier New" panose="02070309020205020404" pitchFamily="49" charset="0"/>
                </a:rPr>
                <a:t>ostream</a:t>
              </a:r>
              <a:r>
                <a:rPr lang="en-US" altLang="zh-CN" sz="1400" dirty="0">
                  <a:solidFill>
                    <a:srgbClr val="000000"/>
                  </a:solidFill>
                  <a:latin typeface="Courier New" panose="02070309020205020404" pitchFamily="49" charset="0"/>
                  <a:cs typeface="Courier New" panose="02070309020205020404" pitchFamily="49" charset="0"/>
                </a:rPr>
                <a:t> &amp;out,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Fraction &amp;f);</a:t>
              </a:r>
              <a:endParaRPr lang="en-US" altLang="zh-CN" sz="1400" b="0" dirty="0">
                <a:solidFill>
                  <a:srgbClr val="000000"/>
                </a:solidFill>
                <a:effectLst/>
                <a:latin typeface="Courier New" panose="02070309020205020404" pitchFamily="49" charset="0"/>
                <a:cs typeface="Courier New" panose="020703090202050204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383729"/>
            <a:ext cx="2057400" cy="365125"/>
          </a:xfrm>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6.1.5 </a:t>
            </a:r>
            <a:r>
              <a:rPr lang="zh-CN" altLang="en-US" sz="3200" dirty="0">
                <a:solidFill>
                  <a:schemeClr val="bg1"/>
                </a:solidFill>
              </a:rPr>
              <a:t>友元函数</a:t>
            </a:r>
            <a:endParaRPr lang="zh-CN" altLang="en-US" sz="2400" dirty="0">
              <a:solidFill>
                <a:schemeClr val="bg1"/>
              </a:solidFill>
            </a:endParaRPr>
          </a:p>
        </p:txBody>
      </p:sp>
      <p:grpSp>
        <p:nvGrpSpPr>
          <p:cNvPr id="64" name="组合 63"/>
          <p:cNvGrpSpPr/>
          <p:nvPr/>
        </p:nvGrpSpPr>
        <p:grpSpPr>
          <a:xfrm>
            <a:off x="219973" y="1049324"/>
            <a:ext cx="8704053" cy="2379676"/>
            <a:chOff x="219973" y="1763591"/>
            <a:chExt cx="8704053" cy="2379676"/>
          </a:xfrm>
        </p:grpSpPr>
        <p:grpSp>
          <p:nvGrpSpPr>
            <p:cNvPr id="65" name="组合 64"/>
            <p:cNvGrpSpPr/>
            <p:nvPr/>
          </p:nvGrpSpPr>
          <p:grpSpPr>
            <a:xfrm>
              <a:off x="219974" y="1763591"/>
              <a:ext cx="8704052" cy="2379676"/>
              <a:chOff x="219974" y="1770733"/>
              <a:chExt cx="8704052" cy="2219122"/>
            </a:xfrm>
            <a:effectLst>
              <a:outerShdw blurRad="50800" dist="69850" dir="2700000" algn="tl" rotWithShape="0">
                <a:prstClr val="black">
                  <a:alpha val="40000"/>
                </a:prstClr>
              </a:outerShdw>
            </a:effectLst>
          </p:grpSpPr>
          <p:sp>
            <p:nvSpPr>
              <p:cNvPr id="68" name="矩形: 圆角 67"/>
              <p:cNvSpPr/>
              <p:nvPr/>
            </p:nvSpPr>
            <p:spPr>
              <a:xfrm>
                <a:off x="219974" y="1770734"/>
                <a:ext cx="8704052" cy="2219121"/>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矩形: 圆顶角 68"/>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6" name="矩形 65"/>
            <p:cNvSpPr/>
            <p:nvPr/>
          </p:nvSpPr>
          <p:spPr>
            <a:xfrm>
              <a:off x="219974" y="2194434"/>
              <a:ext cx="8704047" cy="1889876"/>
            </a:xfrm>
            <a:prstGeom prst="rect">
              <a:avLst/>
            </a:prstGeom>
          </p:spPr>
          <p:txBody>
            <a:bodyPr wrap="square">
              <a:spAutoFit/>
            </a:bodyPr>
            <a:lstStyle/>
            <a:p>
              <a:pPr>
                <a:lnSpc>
                  <a:spcPct val="150000"/>
                </a:lnSpc>
                <a:buClr>
                  <a:srgbClr val="262685"/>
                </a:buClr>
                <a:buSzPct val="80000"/>
              </a:pPr>
              <a:r>
                <a:rPr lang="zh-CN" altLang="en-US" sz="2000" dirty="0">
                  <a:solidFill>
                    <a:srgbClr val="000000"/>
                  </a:solidFill>
                  <a:latin typeface="MicrosoftYaHei"/>
                </a:rPr>
                <a:t>类的辅助函数，声明为类的友元之后，它们就可以访问类的非公有成员。</a:t>
              </a:r>
              <a:endParaRPr lang="en-US" altLang="zh-CN" sz="2000" dirty="0">
                <a:solidFill>
                  <a:srgbClr val="000000"/>
                </a:solidFill>
                <a:latin typeface="MicrosoftYaHei"/>
              </a:endParaRP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FF0000"/>
                  </a:solidFill>
                  <a:latin typeface="MicrosoftYaHei"/>
                </a:rPr>
                <a:t>友元声明</a:t>
              </a:r>
              <a:r>
                <a:rPr lang="zh-CN" altLang="en-US" sz="2000" dirty="0">
                  <a:solidFill>
                    <a:srgbClr val="000000"/>
                  </a:solidFill>
                  <a:latin typeface="MicrosoftYaHei"/>
                </a:rPr>
                <a:t>必须放到类的内部；</a:t>
              </a:r>
              <a:endParaRPr lang="zh-CN" altLang="en-US" sz="2000" dirty="0">
                <a:solidFill>
                  <a:srgbClr val="000000"/>
                </a:solidFill>
                <a:latin typeface="MicrosoftYaHei"/>
              </a:endParaRP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使用关键字 </a:t>
              </a:r>
              <a:r>
                <a:rPr lang="en-US" altLang="zh-CN" sz="2000" b="1" dirty="0">
                  <a:solidFill>
                    <a:srgbClr val="262685"/>
                  </a:solidFill>
                  <a:latin typeface="Courier New" panose="02070309020205020404" pitchFamily="49" charset="0"/>
                  <a:cs typeface="Courier New" panose="02070309020205020404" pitchFamily="49" charset="0"/>
                </a:rPr>
                <a:t>friend</a:t>
              </a:r>
              <a:r>
                <a:rPr lang="en-US" altLang="zh-CN" sz="2000" dirty="0">
                  <a:solidFill>
                    <a:srgbClr val="000000"/>
                  </a:solidFill>
                  <a:latin typeface="MicrosoftYaHei"/>
                </a:rPr>
                <a:t> </a:t>
              </a:r>
              <a:r>
                <a:rPr lang="zh-CN" altLang="en-US" sz="2000" dirty="0">
                  <a:solidFill>
                    <a:srgbClr val="000000"/>
                  </a:solidFill>
                  <a:latin typeface="MicrosoftYaHei"/>
                </a:rPr>
                <a:t>进行说明；</a:t>
              </a:r>
              <a:endParaRPr lang="zh-CN" altLang="en-US" sz="2000" dirty="0">
                <a:solidFill>
                  <a:srgbClr val="000000"/>
                </a:solidFill>
                <a:latin typeface="MicrosoftYaHei"/>
              </a:endParaRP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非类成员函数，仅显示授予其访问权限。</a:t>
              </a:r>
              <a:endParaRPr lang="en-US" altLang="zh-CN" sz="2000" dirty="0">
                <a:solidFill>
                  <a:srgbClr val="000000"/>
                </a:solidFill>
                <a:latin typeface="MicrosoftYaHei"/>
              </a:endParaRPr>
            </a:p>
          </p:txBody>
        </p:sp>
        <p:sp>
          <p:nvSpPr>
            <p:cNvPr id="67" name="矩形 66"/>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友元函数</a:t>
              </a:r>
              <a:endParaRPr lang="zh-CN" altLang="en-US" sz="2400" dirty="0"/>
            </a:p>
          </p:txBody>
        </p:sp>
      </p:grpSp>
      <p:grpSp>
        <p:nvGrpSpPr>
          <p:cNvPr id="17" name="组合 16"/>
          <p:cNvGrpSpPr/>
          <p:nvPr/>
        </p:nvGrpSpPr>
        <p:grpSpPr>
          <a:xfrm>
            <a:off x="219971" y="3661223"/>
            <a:ext cx="8704047" cy="1430897"/>
            <a:chOff x="219974" y="1763587"/>
            <a:chExt cx="8704052" cy="1481580"/>
          </a:xfrm>
        </p:grpSpPr>
        <p:grpSp>
          <p:nvGrpSpPr>
            <p:cNvPr id="18" name="组合 17"/>
            <p:cNvGrpSpPr/>
            <p:nvPr/>
          </p:nvGrpSpPr>
          <p:grpSpPr>
            <a:xfrm>
              <a:off x="219974" y="1763587"/>
              <a:ext cx="8704052" cy="1481580"/>
              <a:chOff x="219974" y="1770731"/>
              <a:chExt cx="8704052" cy="1381621"/>
            </a:xfrm>
            <a:effectLst>
              <a:outerShdw blurRad="50800" dist="69850" dir="2700000" algn="tl" rotWithShape="0">
                <a:prstClr val="black">
                  <a:alpha val="40000"/>
                </a:prstClr>
              </a:outerShdw>
            </a:effectLst>
          </p:grpSpPr>
          <p:sp>
            <p:nvSpPr>
              <p:cNvPr id="20" name="矩形: 圆角 19"/>
              <p:cNvSpPr/>
              <p:nvPr/>
            </p:nvSpPr>
            <p:spPr>
              <a:xfrm>
                <a:off x="219974" y="1770731"/>
                <a:ext cx="8704052" cy="1381621"/>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圆顶角 20"/>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p:cNvSpPr/>
            <p:nvPr/>
          </p:nvSpPr>
          <p:spPr>
            <a:xfrm>
              <a:off x="219974" y="1766352"/>
              <a:ext cx="8704050" cy="478017"/>
            </a:xfrm>
            <a:prstGeom prst="rect">
              <a:avLst/>
            </a:prstGeom>
          </p:spPr>
          <p:txBody>
            <a:bodyPr wrap="square">
              <a:spAutoFit/>
            </a:bodyPr>
            <a:lstStyle/>
            <a:p>
              <a:r>
                <a:rPr lang="zh-CN" altLang="en-US" sz="2400" dirty="0">
                  <a:solidFill>
                    <a:srgbClr val="FFFFFF"/>
                  </a:solidFill>
                  <a:latin typeface="Courier New" panose="02070309020205020404" pitchFamily="49" charset="0"/>
                  <a:cs typeface="Courier New" panose="02070309020205020404" pitchFamily="49" charset="0"/>
                </a:rPr>
                <a:t>友元函数的定义</a:t>
              </a:r>
              <a:endParaRPr lang="zh-CN" altLang="en-US" sz="2400" dirty="0"/>
            </a:p>
          </p:txBody>
        </p:sp>
      </p:grpSp>
      <p:sp>
        <p:nvSpPr>
          <p:cNvPr id="22" name="矩形 21"/>
          <p:cNvSpPr/>
          <p:nvPr/>
        </p:nvSpPr>
        <p:spPr>
          <a:xfrm>
            <a:off x="219969" y="4077800"/>
            <a:ext cx="8704044" cy="954107"/>
          </a:xfrm>
          <a:prstGeom prst="rect">
            <a:avLst/>
          </a:prstGeom>
        </p:spPr>
        <p:txBody>
          <a:bodyPr wrap="square">
            <a:spAutoFit/>
          </a:bodyPr>
          <a:lstStyle/>
          <a:p>
            <a:r>
              <a:rPr lang="en-US" altLang="zh-CN" sz="1400" dirty="0" err="1">
                <a:solidFill>
                  <a:srgbClr val="267F99"/>
                </a:solidFill>
                <a:latin typeface="Courier New" panose="02070309020205020404" pitchFamily="49" charset="0"/>
                <a:cs typeface="Courier New" panose="02070309020205020404" pitchFamily="49" charset="0"/>
              </a:rPr>
              <a:t>ostream</a:t>
            </a:r>
            <a:r>
              <a:rPr lang="en-US" altLang="zh-CN" sz="1400" dirty="0">
                <a:solidFill>
                  <a:srgbClr val="000000"/>
                </a:solidFill>
                <a:latin typeface="Courier New" panose="02070309020205020404" pitchFamily="49" charset="0"/>
                <a:cs typeface="Courier New" panose="02070309020205020404" pitchFamily="49" charset="0"/>
              </a:rPr>
              <a:t>&amp; </a:t>
            </a:r>
            <a:r>
              <a:rPr lang="en-US" altLang="zh-CN" sz="1400" dirty="0">
                <a:solidFill>
                  <a:srgbClr val="795E26"/>
                </a:solidFill>
                <a:latin typeface="Courier New" panose="02070309020205020404" pitchFamily="49" charset="0"/>
                <a:cs typeface="Courier New" panose="02070309020205020404" pitchFamily="49" charset="0"/>
              </a:rPr>
              <a:t>print</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267F99"/>
                </a:solidFill>
                <a:latin typeface="Courier New" panose="02070309020205020404" pitchFamily="49" charset="0"/>
                <a:cs typeface="Courier New" panose="02070309020205020404" pitchFamily="49" charset="0"/>
              </a:rPr>
              <a:t>ostream</a:t>
            </a:r>
            <a:r>
              <a:rPr lang="en-US" altLang="zh-CN" sz="1400" dirty="0">
                <a:solidFill>
                  <a:srgbClr val="000000"/>
                </a:solidFill>
                <a:latin typeface="Courier New" panose="02070309020205020404" pitchFamily="49" charset="0"/>
                <a:cs typeface="Courier New" panose="02070309020205020404" pitchFamily="49" charset="0"/>
              </a:rPr>
              <a:t> &amp;out,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67F99"/>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&amp;f)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out &lt;&lt; </a:t>
            </a:r>
            <a:r>
              <a:rPr lang="en-US" altLang="zh-CN" sz="1400" dirty="0" err="1">
                <a:solidFill>
                  <a:srgbClr val="000000"/>
                </a:solidFill>
                <a:latin typeface="Courier New" panose="02070309020205020404" pitchFamily="49" charset="0"/>
                <a:cs typeface="Courier New" panose="02070309020205020404" pitchFamily="49" charset="0"/>
              </a:rPr>
              <a:t>f.</a:t>
            </a:r>
            <a:r>
              <a:rPr lang="en-US" altLang="zh-CN" sz="1400" dirty="0" err="1">
                <a:solidFill>
                  <a:srgbClr val="00108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&lt;&lt; </a:t>
            </a:r>
            <a:r>
              <a:rPr lang="en-US" altLang="zh-CN" sz="1400" dirty="0">
                <a:solidFill>
                  <a:srgbClr val="A31515"/>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&lt;&lt; </a:t>
            </a:r>
            <a:r>
              <a:rPr lang="en-US" altLang="zh-CN" sz="1400" dirty="0" err="1">
                <a:solidFill>
                  <a:srgbClr val="000000"/>
                </a:solidFill>
                <a:latin typeface="Courier New" panose="02070309020205020404" pitchFamily="49" charset="0"/>
                <a:cs typeface="Courier New" panose="02070309020205020404" pitchFamily="49" charset="0"/>
              </a:rPr>
              <a:t>f.</a:t>
            </a:r>
            <a:r>
              <a:rPr lang="en-US" altLang="zh-CN" sz="1400" dirty="0" err="1">
                <a:solidFill>
                  <a:srgbClr val="00108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 </a:t>
            </a:r>
            <a:r>
              <a:rPr lang="zh-CN" altLang="en-US" sz="1400" dirty="0">
                <a:solidFill>
                  <a:srgbClr val="008000"/>
                </a:solidFill>
                <a:latin typeface="Courier New" panose="02070309020205020404" pitchFamily="49" charset="0"/>
                <a:cs typeface="Courier New" panose="02070309020205020404" pitchFamily="49" charset="0"/>
              </a:rPr>
              <a:t>正确：可以访问私有成员</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AF00DB"/>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out;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b="0" dirty="0">
              <a:solidFill>
                <a:srgbClr val="000000"/>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383729"/>
            <a:ext cx="2057400" cy="365125"/>
          </a:xfrm>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6.1.5 </a:t>
            </a:r>
            <a:r>
              <a:rPr lang="zh-CN" altLang="en-US" sz="3200" dirty="0">
                <a:solidFill>
                  <a:schemeClr val="bg1"/>
                </a:solidFill>
              </a:rPr>
              <a:t>友元函数</a:t>
            </a:r>
            <a:endParaRPr lang="zh-CN" altLang="en-US" sz="2400" dirty="0">
              <a:solidFill>
                <a:schemeClr val="bg1"/>
              </a:solidFill>
            </a:endParaRPr>
          </a:p>
        </p:txBody>
      </p:sp>
      <p:grpSp>
        <p:nvGrpSpPr>
          <p:cNvPr id="64" name="组合 63"/>
          <p:cNvGrpSpPr/>
          <p:nvPr/>
        </p:nvGrpSpPr>
        <p:grpSpPr>
          <a:xfrm>
            <a:off x="219973" y="1049323"/>
            <a:ext cx="8704053" cy="1056314"/>
            <a:chOff x="219973" y="1763590"/>
            <a:chExt cx="8704053" cy="1056314"/>
          </a:xfrm>
        </p:grpSpPr>
        <p:grpSp>
          <p:nvGrpSpPr>
            <p:cNvPr id="65" name="组合 64"/>
            <p:cNvGrpSpPr/>
            <p:nvPr/>
          </p:nvGrpSpPr>
          <p:grpSpPr>
            <a:xfrm>
              <a:off x="219974" y="1763590"/>
              <a:ext cx="8704052" cy="1056314"/>
              <a:chOff x="219974" y="1770733"/>
              <a:chExt cx="8704052" cy="985046"/>
            </a:xfrm>
            <a:effectLst>
              <a:outerShdw blurRad="50800" dist="69850" dir="2700000" algn="tl" rotWithShape="0">
                <a:prstClr val="black">
                  <a:alpha val="40000"/>
                </a:prstClr>
              </a:outerShdw>
            </a:effectLst>
          </p:grpSpPr>
          <p:sp>
            <p:nvSpPr>
              <p:cNvPr id="68" name="矩形: 圆角 67"/>
              <p:cNvSpPr/>
              <p:nvPr/>
            </p:nvSpPr>
            <p:spPr>
              <a:xfrm>
                <a:off x="219974" y="1770735"/>
                <a:ext cx="8704052" cy="985044"/>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矩形: 圆顶角 68"/>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6" name="矩形 65"/>
            <p:cNvSpPr/>
            <p:nvPr/>
          </p:nvSpPr>
          <p:spPr>
            <a:xfrm>
              <a:off x="219974" y="2194434"/>
              <a:ext cx="8704047" cy="504882"/>
            </a:xfrm>
            <a:prstGeom prst="rect">
              <a:avLst/>
            </a:prstGeom>
          </p:spPr>
          <p:txBody>
            <a:bodyPr wrap="square">
              <a:spAutoFit/>
            </a:bodyPr>
            <a:lstStyle/>
            <a:p>
              <a:pPr>
                <a:lnSpc>
                  <a:spcPct val="150000"/>
                </a:lnSpc>
                <a:buClr>
                  <a:srgbClr val="262685"/>
                </a:buClr>
                <a:buSzPct val="80000"/>
              </a:pPr>
              <a:r>
                <a:rPr lang="zh-CN" altLang="en-US" sz="2000" dirty="0">
                  <a:solidFill>
                    <a:srgbClr val="000000"/>
                  </a:solidFill>
                  <a:latin typeface="MicrosoftYaHei"/>
                </a:rPr>
                <a:t>将其它类或其它类的成员函数声明为该类的友元。</a:t>
              </a:r>
              <a:endParaRPr lang="en-US" altLang="zh-CN" sz="2000" dirty="0">
                <a:solidFill>
                  <a:srgbClr val="000000"/>
                </a:solidFill>
                <a:latin typeface="MicrosoftYaHei"/>
              </a:endParaRPr>
            </a:p>
          </p:txBody>
        </p:sp>
        <p:sp>
          <p:nvSpPr>
            <p:cNvPr id="67" name="矩形 66"/>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友元类</a:t>
              </a:r>
              <a:endParaRPr lang="zh-CN" altLang="en-US" sz="2400" dirty="0"/>
            </a:p>
          </p:txBody>
        </p:sp>
      </p:grpSp>
      <p:sp>
        <p:nvSpPr>
          <p:cNvPr id="2" name="矩形 1"/>
          <p:cNvSpPr/>
          <p:nvPr/>
        </p:nvSpPr>
        <p:spPr>
          <a:xfrm>
            <a:off x="219969" y="2169802"/>
            <a:ext cx="8704044" cy="707886"/>
          </a:xfrm>
          <a:prstGeom prst="rect">
            <a:avLst/>
          </a:prstGeom>
        </p:spPr>
        <p:txBody>
          <a:bodyPr wrap="square">
            <a:spAutoFit/>
          </a:bodyPr>
          <a:lstStyle/>
          <a:p>
            <a:r>
              <a:rPr lang="zh-CN" altLang="en-US" sz="2000" dirty="0"/>
              <a:t>下面定义两个类：</a:t>
            </a:r>
            <a:r>
              <a:rPr lang="zh-CN" altLang="en-US" sz="2000" dirty="0">
                <a:latin typeface="Courier New" panose="02070309020205020404" pitchFamily="49" charset="0"/>
                <a:cs typeface="Courier New" panose="02070309020205020404" pitchFamily="49" charset="0"/>
              </a:rPr>
              <a:t>Point</a:t>
            </a:r>
            <a:r>
              <a:rPr lang="zh-CN" altLang="en-US" sz="2000" dirty="0"/>
              <a:t> 类和 </a:t>
            </a:r>
            <a:r>
              <a:rPr lang="zh-CN" altLang="en-US" sz="2000" dirty="0">
                <a:latin typeface="Courier New" panose="02070309020205020404" pitchFamily="49" charset="0"/>
                <a:cs typeface="Courier New" panose="02070309020205020404" pitchFamily="49" charset="0"/>
              </a:rPr>
              <a:t>Circle</a:t>
            </a:r>
            <a:r>
              <a:rPr lang="zh-CN" altLang="en-US" sz="2000" dirty="0"/>
              <a:t> 类，并将 </a:t>
            </a:r>
            <a:r>
              <a:rPr lang="zh-CN" altLang="en-US" sz="2000" b="1" dirty="0">
                <a:solidFill>
                  <a:srgbClr val="0000FF"/>
                </a:solidFill>
                <a:latin typeface="Courier New" panose="02070309020205020404" pitchFamily="49" charset="0"/>
                <a:cs typeface="Courier New" panose="02070309020205020404" pitchFamily="49" charset="0"/>
              </a:rPr>
              <a:t>Circle</a:t>
            </a:r>
            <a:r>
              <a:rPr lang="zh-CN" altLang="en-US" sz="2000" dirty="0">
                <a:solidFill>
                  <a:srgbClr val="0000FF"/>
                </a:solidFill>
              </a:rPr>
              <a:t> 类声明为 </a:t>
            </a:r>
            <a:r>
              <a:rPr lang="zh-CN" altLang="en-US" sz="2000" b="1" dirty="0">
                <a:solidFill>
                  <a:srgbClr val="0000FF"/>
                </a:solidFill>
                <a:latin typeface="Courier New" panose="02070309020205020404" pitchFamily="49" charset="0"/>
                <a:cs typeface="Courier New" panose="02070309020205020404" pitchFamily="49" charset="0"/>
              </a:rPr>
              <a:t>Point</a:t>
            </a:r>
            <a:r>
              <a:rPr lang="zh-CN" altLang="en-US" sz="2000" dirty="0">
                <a:solidFill>
                  <a:srgbClr val="0000FF"/>
                </a:solidFill>
              </a:rPr>
              <a:t> 类的友元</a:t>
            </a:r>
            <a:r>
              <a:rPr lang="zh-CN" altLang="en-US" sz="2000" dirty="0"/>
              <a:t>，使 </a:t>
            </a:r>
            <a:r>
              <a:rPr lang="zh-CN" altLang="en-US" sz="2000" dirty="0">
                <a:latin typeface="Courier New" panose="02070309020205020404" pitchFamily="49" charset="0"/>
                <a:cs typeface="Courier New" panose="02070309020205020404" pitchFamily="49" charset="0"/>
              </a:rPr>
              <a:t>Circle</a:t>
            </a:r>
            <a:r>
              <a:rPr lang="zh-CN" altLang="en-US" sz="2000" dirty="0"/>
              <a:t> 类的成员函数可以直接</a:t>
            </a:r>
            <a:r>
              <a:rPr lang="zh-CN" altLang="en-US" sz="2000" dirty="0">
                <a:solidFill>
                  <a:srgbClr val="FF0000"/>
                </a:solidFill>
              </a:rPr>
              <a:t>访问 </a:t>
            </a:r>
            <a:r>
              <a:rPr lang="zh-CN" altLang="en-US" sz="2000" dirty="0">
                <a:solidFill>
                  <a:srgbClr val="FF0000"/>
                </a:solidFill>
                <a:latin typeface="Courier New" panose="02070309020205020404" pitchFamily="49" charset="0"/>
                <a:cs typeface="Courier New" panose="02070309020205020404" pitchFamily="49" charset="0"/>
              </a:rPr>
              <a:t>Point</a:t>
            </a:r>
            <a:r>
              <a:rPr lang="zh-CN" altLang="en-US" sz="2000" dirty="0">
                <a:solidFill>
                  <a:srgbClr val="FF0000"/>
                </a:solidFill>
              </a:rPr>
              <a:t> 类的私有成员</a:t>
            </a:r>
            <a:endParaRPr lang="zh-CN" altLang="en-US" sz="2000" dirty="0">
              <a:solidFill>
                <a:srgbClr val="FF0000"/>
              </a:solidFill>
            </a:endParaRPr>
          </a:p>
        </p:txBody>
      </p:sp>
      <p:grpSp>
        <p:nvGrpSpPr>
          <p:cNvPr id="9" name="组合 8"/>
          <p:cNvGrpSpPr/>
          <p:nvPr/>
        </p:nvGrpSpPr>
        <p:grpSpPr>
          <a:xfrm>
            <a:off x="219964" y="2896134"/>
            <a:ext cx="5375493" cy="3502399"/>
            <a:chOff x="219964" y="2896134"/>
            <a:chExt cx="5375493" cy="3502399"/>
          </a:xfrm>
        </p:grpSpPr>
        <p:grpSp>
          <p:nvGrpSpPr>
            <p:cNvPr id="17" name="组合 16"/>
            <p:cNvGrpSpPr/>
            <p:nvPr/>
          </p:nvGrpSpPr>
          <p:grpSpPr>
            <a:xfrm>
              <a:off x="219966" y="2896134"/>
              <a:ext cx="5375491" cy="3487595"/>
              <a:chOff x="219974" y="1763587"/>
              <a:chExt cx="8704052" cy="3611127"/>
            </a:xfrm>
          </p:grpSpPr>
          <p:grpSp>
            <p:nvGrpSpPr>
              <p:cNvPr id="18" name="组合 17"/>
              <p:cNvGrpSpPr/>
              <p:nvPr/>
            </p:nvGrpSpPr>
            <p:grpSpPr>
              <a:xfrm>
                <a:off x="219974" y="1763587"/>
                <a:ext cx="8704052" cy="3611127"/>
                <a:chOff x="219974" y="1770731"/>
                <a:chExt cx="8704052" cy="3367493"/>
              </a:xfrm>
              <a:effectLst>
                <a:outerShdw blurRad="50800" dist="69850" dir="2700000" algn="tl" rotWithShape="0">
                  <a:prstClr val="black">
                    <a:alpha val="40000"/>
                  </a:prstClr>
                </a:outerShdw>
              </a:effectLst>
            </p:grpSpPr>
            <p:sp>
              <p:nvSpPr>
                <p:cNvPr id="20" name="矩形: 圆角 19"/>
                <p:cNvSpPr/>
                <p:nvPr/>
              </p:nvSpPr>
              <p:spPr>
                <a:xfrm>
                  <a:off x="219974" y="1770731"/>
                  <a:ext cx="8704052" cy="3367493"/>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圆顶角 20"/>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p:cNvSpPr/>
              <p:nvPr/>
            </p:nvSpPr>
            <p:spPr>
              <a:xfrm>
                <a:off x="219974" y="1766352"/>
                <a:ext cx="8704050" cy="478017"/>
              </a:xfrm>
              <a:prstGeom prst="rect">
                <a:avLst/>
              </a:prstGeom>
            </p:spPr>
            <p:txBody>
              <a:bodyPr wrap="square">
                <a:spAutoFit/>
              </a:bodyPr>
              <a:lstStyle/>
              <a:p>
                <a:r>
                  <a:rPr lang="zh-CN" altLang="en-US" sz="2400" dirty="0">
                    <a:solidFill>
                      <a:srgbClr val="FFFFFF"/>
                    </a:solidFill>
                    <a:latin typeface="Courier New" panose="02070309020205020404" pitchFamily="49" charset="0"/>
                    <a:cs typeface="Courier New" panose="02070309020205020404" pitchFamily="49" charset="0"/>
                  </a:rPr>
                  <a:t>友元类</a:t>
                </a:r>
                <a:r>
                  <a:rPr lang="en-US" altLang="zh-CN" sz="2400" dirty="0">
                    <a:solidFill>
                      <a:srgbClr val="FFFFFF"/>
                    </a:solidFill>
                    <a:latin typeface="Courier New" panose="02070309020205020404" pitchFamily="49" charset="0"/>
                    <a:cs typeface="Courier New" panose="02070309020205020404" pitchFamily="49" charset="0"/>
                  </a:rPr>
                  <a:t>Circle</a:t>
                </a:r>
                <a:r>
                  <a:rPr lang="zh-CN" altLang="en-US" sz="2400" dirty="0">
                    <a:solidFill>
                      <a:srgbClr val="FFFFFF"/>
                    </a:solidFill>
                    <a:latin typeface="Courier New" panose="02070309020205020404" pitchFamily="49" charset="0"/>
                    <a:cs typeface="Courier New" panose="02070309020205020404" pitchFamily="49" charset="0"/>
                  </a:rPr>
                  <a:t>的定义</a:t>
                </a:r>
                <a:endParaRPr lang="zh-CN" altLang="en-US" sz="2400" dirty="0"/>
              </a:p>
            </p:txBody>
          </p:sp>
        </p:grpSp>
        <p:sp>
          <p:nvSpPr>
            <p:cNvPr id="3" name="矩形 2"/>
            <p:cNvSpPr/>
            <p:nvPr/>
          </p:nvSpPr>
          <p:spPr>
            <a:xfrm>
              <a:off x="219964" y="3289990"/>
              <a:ext cx="5375490" cy="3108543"/>
            </a:xfrm>
            <a:prstGeom prst="rect">
              <a:avLst/>
            </a:prstGeom>
          </p:spPr>
          <p:txBody>
            <a:bodyPr wrap="square">
              <a:spAutoFit/>
            </a:bodyPr>
            <a:lstStyle/>
            <a:p>
              <a:r>
                <a:rPr lang="en-US" altLang="zh-CN" sz="1400" b="1" dirty="0">
                  <a:solidFill>
                    <a:srgbClr val="0000FF"/>
                  </a:solidFill>
                  <a:latin typeface="Courier New" panose="02070309020205020404" pitchFamily="49" charset="0"/>
                  <a:cs typeface="Courier New" panose="02070309020205020404" pitchFamily="49" charset="0"/>
                </a:rPr>
                <a:t>class Circle;                   // </a:t>
              </a:r>
              <a:r>
                <a:rPr lang="zh-CN" altLang="en-US" sz="1400" b="1" dirty="0">
                  <a:solidFill>
                    <a:srgbClr val="0000FF"/>
                  </a:solidFill>
                  <a:latin typeface="Courier New" panose="02070309020205020404" pitchFamily="49" charset="0"/>
                  <a:cs typeface="Courier New" panose="02070309020205020404" pitchFamily="49" charset="0"/>
                </a:rPr>
                <a:t>前向声明</a:t>
              </a:r>
              <a:endParaRPr lang="zh-CN" altLang="en-US" sz="1400" b="1" dirty="0">
                <a:solidFill>
                  <a:srgbClr val="0000FF"/>
                </a:solidFill>
                <a:latin typeface="Courier New" panose="02070309020205020404" pitchFamily="49" charset="0"/>
                <a:cs typeface="Courier New" panose="02070309020205020404" pitchFamily="49" charset="0"/>
              </a:endParaRPr>
            </a:p>
            <a:p>
              <a:r>
                <a:rPr lang="en-US" altLang="zh-CN" sz="1400" b="1" dirty="0">
                  <a:solidFill>
                    <a:srgbClr val="0000FF"/>
                  </a:solidFill>
                  <a:latin typeface="Courier New" panose="02070309020205020404" pitchFamily="49" charset="0"/>
                  <a:cs typeface="Courier New" panose="02070309020205020404" pitchFamily="49" charset="0"/>
                </a:rPr>
                <a:t>class</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a:solidFill>
                    <a:srgbClr val="267F99"/>
                  </a:solidFill>
                  <a:latin typeface="Courier New" panose="02070309020205020404" pitchFamily="49" charset="0"/>
                  <a:cs typeface="Courier New" panose="02070309020205020404" pitchFamily="49" charset="0"/>
                </a:rPr>
                <a:t>Point</a:t>
              </a:r>
              <a:r>
                <a:rPr lang="en-US" altLang="zh-CN" sz="1400" b="1" dirty="0">
                  <a:solidFill>
                    <a:srgbClr val="000000"/>
                  </a:solidFill>
                  <a:latin typeface="Courier New" panose="02070309020205020404" pitchFamily="49" charset="0"/>
                  <a:cs typeface="Courier New" panose="02070309020205020404" pitchFamily="49" charset="0"/>
                </a:rPr>
                <a:t> {</a:t>
              </a:r>
              <a:endParaRPr lang="en-US" altLang="zh-CN" sz="1400" b="1"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a:t>
              </a:r>
              <a:r>
                <a:rPr lang="en-US" altLang="zh-CN" sz="1400" dirty="0">
                  <a:solidFill>
                    <a:srgbClr val="FF0000"/>
                  </a:solidFill>
                  <a:latin typeface="Courier New" panose="02070309020205020404" pitchFamily="49" charset="0"/>
                  <a:cs typeface="Courier New" panose="02070309020205020404" pitchFamily="49" charset="0"/>
                </a:rPr>
                <a:t>friend</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67F99"/>
                  </a:solidFill>
                  <a:latin typeface="Courier New" panose="02070309020205020404" pitchFamily="49" charset="0"/>
                  <a:cs typeface="Courier New" panose="02070309020205020404" pitchFamily="49" charset="0"/>
                </a:rPr>
                <a:t>Circle</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private:</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double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m_x</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a:solidFill>
                    <a:srgbClr val="09885A"/>
                  </a:solidFill>
                  <a:latin typeface="Courier New" panose="02070309020205020404" pitchFamily="49" charset="0"/>
                  <a:cs typeface="Courier New" panose="02070309020205020404" pitchFamily="49" charset="0"/>
                </a:rPr>
                <a:t>0</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m_y</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a:solidFill>
                    <a:srgbClr val="09885A"/>
                  </a:solidFill>
                  <a:latin typeface="Courier New" panose="02070309020205020404" pitchFamily="49" charset="0"/>
                  <a:cs typeface="Courier New" panose="02070309020205020404" pitchFamily="49" charset="0"/>
                </a:rPr>
                <a:t>0</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 x</a:t>
              </a:r>
              <a:r>
                <a:rPr lang="zh-CN" altLang="en-US" sz="1400" dirty="0">
                  <a:solidFill>
                    <a:srgbClr val="008000"/>
                  </a:solidFill>
                  <a:latin typeface="Courier New" panose="02070309020205020404" pitchFamily="49" charset="0"/>
                  <a:cs typeface="Courier New" panose="02070309020205020404" pitchFamily="49" charset="0"/>
                </a:rPr>
                <a:t>和</a:t>
              </a:r>
              <a:r>
                <a:rPr lang="en-US" altLang="zh-CN" sz="1400" dirty="0">
                  <a:solidFill>
                    <a:srgbClr val="008000"/>
                  </a:solidFill>
                  <a:latin typeface="Courier New" panose="02070309020205020404" pitchFamily="49" charset="0"/>
                  <a:cs typeface="Courier New" panose="02070309020205020404" pitchFamily="49" charset="0"/>
                </a:rPr>
                <a:t>y</a:t>
              </a:r>
              <a:r>
                <a:rPr lang="zh-CN" altLang="en-US" sz="1400" dirty="0">
                  <a:solidFill>
                    <a:srgbClr val="008000"/>
                  </a:solidFill>
                  <a:latin typeface="Courier New" panose="02070309020205020404" pitchFamily="49" charset="0"/>
                  <a:cs typeface="Courier New" panose="02070309020205020404" pitchFamily="49" charset="0"/>
                </a:rPr>
                <a:t>坐标</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b="1" dirty="0">
                  <a:solidFill>
                    <a:srgbClr val="000000"/>
                  </a:solidFill>
                  <a:latin typeface="Courier New" panose="02070309020205020404" pitchFamily="49" charset="0"/>
                  <a:cs typeface="Courier New" panose="02070309020205020404" pitchFamily="49" charset="0"/>
                </a:rPr>
                <a:t>};</a:t>
              </a:r>
              <a:endParaRPr lang="en-US" altLang="zh-CN" sz="1400" b="1" dirty="0">
                <a:solidFill>
                  <a:srgbClr val="000000"/>
                </a:solidFill>
                <a:latin typeface="Courier New" panose="02070309020205020404" pitchFamily="49" charset="0"/>
                <a:cs typeface="Courier New" panose="02070309020205020404" pitchFamily="49" charset="0"/>
              </a:endParaRPr>
            </a:p>
            <a:p>
              <a:r>
                <a:rPr lang="en-US" altLang="zh-CN" sz="1400" b="1" dirty="0">
                  <a:solidFill>
                    <a:srgbClr val="0000FF"/>
                  </a:solidFill>
                  <a:latin typeface="Courier New" panose="02070309020205020404" pitchFamily="49" charset="0"/>
                  <a:cs typeface="Courier New" panose="02070309020205020404" pitchFamily="49" charset="0"/>
                </a:rPr>
                <a:t>class</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a:solidFill>
                    <a:srgbClr val="267F99"/>
                  </a:solidFill>
                  <a:latin typeface="Courier New" panose="02070309020205020404" pitchFamily="49" charset="0"/>
                  <a:cs typeface="Courier New" panose="02070309020205020404" pitchFamily="49" charset="0"/>
                </a:rPr>
                <a:t>Circle</a:t>
              </a:r>
              <a:r>
                <a:rPr lang="en-US" altLang="zh-CN" sz="1400" b="1" dirty="0">
                  <a:solidFill>
                    <a:srgbClr val="000000"/>
                  </a:solidFill>
                  <a:latin typeface="Courier New" panose="02070309020205020404" pitchFamily="49" charset="0"/>
                  <a:cs typeface="Courier New" panose="02070309020205020404" pitchFamily="49" charset="0"/>
                </a:rPr>
                <a:t> {</a:t>
              </a:r>
              <a:endParaRPr lang="en-US" altLang="zh-CN" sz="1400" b="1"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267F99"/>
                  </a:solidFill>
                  <a:latin typeface="Courier New" panose="02070309020205020404" pitchFamily="49" charset="0"/>
                  <a:cs typeface="Courier New" panose="02070309020205020404" pitchFamily="49" charset="0"/>
                </a:rPr>
                <a:t>	Point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m_center</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 </a:t>
              </a:r>
              <a:r>
                <a:rPr lang="zh-CN" altLang="en-US" sz="1400" dirty="0">
                  <a:solidFill>
                    <a:srgbClr val="008000"/>
                  </a:solidFill>
                  <a:latin typeface="Courier New" panose="02070309020205020404" pitchFamily="49" charset="0"/>
                  <a:cs typeface="Courier New" panose="02070309020205020404" pitchFamily="49" charset="0"/>
                </a:rPr>
                <a:t>圆心</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double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m_radius</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a:solidFill>
                    <a:srgbClr val="09885A"/>
                  </a:solidFill>
                  <a:latin typeface="Courier New" panose="02070309020205020404" pitchFamily="49" charset="0"/>
                  <a:cs typeface="Courier New" panose="02070309020205020404" pitchFamily="49" charset="0"/>
                </a:rPr>
                <a:t>1.0</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 </a:t>
              </a:r>
              <a:r>
                <a:rPr lang="zh-CN" altLang="en-US" sz="1400" dirty="0">
                  <a:solidFill>
                    <a:srgbClr val="008000"/>
                  </a:solidFill>
                  <a:latin typeface="Courier New" panose="02070309020205020404" pitchFamily="49" charset="0"/>
                  <a:cs typeface="Courier New" panose="02070309020205020404" pitchFamily="49" charset="0"/>
                </a:rPr>
                <a:t>半径</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public:</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void</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795E26"/>
                  </a:solidFill>
                  <a:latin typeface="Courier New" panose="02070309020205020404" pitchFamily="49" charset="0"/>
                  <a:cs typeface="Courier New" panose="02070309020205020404" pitchFamily="49" charset="0"/>
                </a:rPr>
                <a:t>moveXTo</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double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val</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m_center.</a:t>
              </a:r>
              <a:r>
                <a:rPr lang="en-US" altLang="zh-CN" sz="1400" dirty="0" err="1">
                  <a:solidFill>
                    <a:srgbClr val="001080"/>
                  </a:solidFill>
                  <a:latin typeface="Courier New" panose="02070309020205020404" pitchFamily="49" charset="0"/>
                  <a:cs typeface="Courier New" panose="02070309020205020404" pitchFamily="49" charset="0"/>
                </a:rPr>
                <a:t>m_x</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err="1">
                  <a:solidFill>
                    <a:srgbClr val="000000"/>
                  </a:solidFill>
                  <a:latin typeface="Courier New" panose="02070309020205020404" pitchFamily="49" charset="0"/>
                  <a:cs typeface="Courier New" panose="02070309020205020404" pitchFamily="49" charset="0"/>
                </a:rPr>
                <a:t>val</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b="1" dirty="0">
                  <a:solidFill>
                    <a:srgbClr val="000000"/>
                  </a:solidFill>
                  <a:latin typeface="Courier New" panose="02070309020205020404" pitchFamily="49" charset="0"/>
                  <a:cs typeface="Courier New" panose="02070309020205020404" pitchFamily="49" charset="0"/>
                </a:rPr>
                <a:t>};</a:t>
              </a:r>
              <a:endParaRPr lang="en-US" altLang="zh-CN" sz="1400" b="1" dirty="0">
                <a:solidFill>
                  <a:srgbClr val="000000"/>
                </a:solidFill>
                <a:effectLst/>
                <a:latin typeface="Courier New" panose="02070309020205020404" pitchFamily="49" charset="0"/>
                <a:cs typeface="Courier New" panose="02070309020205020404" pitchFamily="49" charset="0"/>
              </a:endParaRPr>
            </a:p>
          </p:txBody>
        </p:sp>
      </p:grpSp>
      <p:grpSp>
        <p:nvGrpSpPr>
          <p:cNvPr id="8" name="组合 7"/>
          <p:cNvGrpSpPr/>
          <p:nvPr/>
        </p:nvGrpSpPr>
        <p:grpSpPr>
          <a:xfrm>
            <a:off x="5704514" y="2882421"/>
            <a:ext cx="3219503" cy="1803880"/>
            <a:chOff x="5704514" y="2882421"/>
            <a:chExt cx="3219503" cy="1803880"/>
          </a:xfrm>
        </p:grpSpPr>
        <p:grpSp>
          <p:nvGrpSpPr>
            <p:cNvPr id="23" name="组合 22"/>
            <p:cNvGrpSpPr/>
            <p:nvPr/>
          </p:nvGrpSpPr>
          <p:grpSpPr>
            <a:xfrm>
              <a:off x="5704514" y="2882421"/>
              <a:ext cx="3219503" cy="1803880"/>
              <a:chOff x="219973" y="1763590"/>
              <a:chExt cx="8704053" cy="1803880"/>
            </a:xfrm>
          </p:grpSpPr>
          <p:grpSp>
            <p:nvGrpSpPr>
              <p:cNvPr id="24" name="组合 23"/>
              <p:cNvGrpSpPr/>
              <p:nvPr/>
            </p:nvGrpSpPr>
            <p:grpSpPr>
              <a:xfrm>
                <a:off x="219974" y="1763590"/>
                <a:ext cx="8704052" cy="1803880"/>
                <a:chOff x="219974" y="1770733"/>
                <a:chExt cx="8704052" cy="1682175"/>
              </a:xfrm>
              <a:effectLst>
                <a:outerShdw blurRad="50800" dist="69850" dir="2700000" algn="tl" rotWithShape="0">
                  <a:prstClr val="black">
                    <a:alpha val="40000"/>
                  </a:prstClr>
                </a:outerShdw>
              </a:effectLst>
            </p:grpSpPr>
            <p:sp>
              <p:nvSpPr>
                <p:cNvPr id="27" name="矩形: 圆角 26"/>
                <p:cNvSpPr/>
                <p:nvPr/>
              </p:nvSpPr>
              <p:spPr>
                <a:xfrm>
                  <a:off x="219974" y="1770735"/>
                  <a:ext cx="8704052" cy="1682173"/>
                </a:xfrm>
                <a:prstGeom prst="roundRect">
                  <a:avLst>
                    <a:gd name="adj" fmla="val 441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矩形 25"/>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前向声明</a:t>
                </a:r>
                <a:endParaRPr lang="zh-CN" altLang="en-US" sz="2400" dirty="0"/>
              </a:p>
            </p:txBody>
          </p:sp>
        </p:grpSp>
        <p:sp>
          <p:nvSpPr>
            <p:cNvPr id="6" name="矩形 5"/>
            <p:cNvSpPr/>
            <p:nvPr/>
          </p:nvSpPr>
          <p:spPr>
            <a:xfrm>
              <a:off x="5704514" y="3313264"/>
              <a:ext cx="3219499" cy="1323439"/>
            </a:xfrm>
            <a:prstGeom prst="rect">
              <a:avLst/>
            </a:prstGeom>
          </p:spPr>
          <p:txBody>
            <a:bodyPr wrap="square">
              <a:spAutoFit/>
            </a:bodyPr>
            <a:lstStyle/>
            <a:p>
              <a:r>
                <a:rPr lang="zh-CN" altLang="en-US" sz="2000" dirty="0"/>
                <a:t>将 </a:t>
              </a:r>
              <a:r>
                <a:rPr lang="zh-CN" altLang="en-US" sz="2000" dirty="0">
                  <a:latin typeface="Courier New" panose="02070309020205020404" pitchFamily="49" charset="0"/>
                  <a:cs typeface="Courier New" panose="02070309020205020404" pitchFamily="49" charset="0"/>
                </a:rPr>
                <a:t>Circle</a:t>
              </a:r>
              <a:r>
                <a:rPr lang="zh-CN" altLang="en-US" sz="2000" dirty="0"/>
                <a:t> 类声明为 </a:t>
              </a:r>
              <a:r>
                <a:rPr lang="zh-CN" altLang="en-US" sz="2000" b="1" dirty="0">
                  <a:solidFill>
                    <a:srgbClr val="0000FF"/>
                  </a:solidFill>
                  <a:latin typeface="Courier New" panose="02070309020205020404" pitchFamily="49" charset="0"/>
                  <a:cs typeface="Courier New" panose="02070309020205020404" pitchFamily="49" charset="0"/>
                </a:rPr>
                <a:t>Point</a:t>
              </a:r>
              <a:r>
                <a:rPr lang="zh-CN" altLang="en-US" sz="2000" b="1" dirty="0">
                  <a:solidFill>
                    <a:srgbClr val="0000FF"/>
                  </a:solidFill>
                </a:rPr>
                <a:t> 类的友元之前，需要先声明 </a:t>
              </a:r>
              <a:r>
                <a:rPr lang="zh-CN" altLang="en-US" sz="2000" b="1" dirty="0">
                  <a:solidFill>
                    <a:srgbClr val="0000FF"/>
                  </a:solidFill>
                  <a:latin typeface="Courier New" panose="02070309020205020404" pitchFamily="49" charset="0"/>
                  <a:cs typeface="Courier New" panose="02070309020205020404" pitchFamily="49" charset="0"/>
                </a:rPr>
                <a:t>Circle</a:t>
              </a:r>
              <a:r>
                <a:rPr lang="zh-CN" altLang="en-US" sz="2000" b="1" dirty="0">
                  <a:solidFill>
                    <a:srgbClr val="0000FF"/>
                  </a:solidFill>
                </a:rPr>
                <a:t> 类</a:t>
              </a:r>
              <a:r>
                <a:rPr lang="zh-CN" altLang="en-US" sz="2000" dirty="0"/>
                <a:t>，否则会出现语法错误。</a:t>
              </a:r>
              <a:endParaRPr lang="zh-CN" altLang="en-US" sz="2000" dirty="0"/>
            </a:p>
          </p:txBody>
        </p:sp>
      </p:grpSp>
      <p:grpSp>
        <p:nvGrpSpPr>
          <p:cNvPr id="29" name="组合 28"/>
          <p:cNvGrpSpPr/>
          <p:nvPr/>
        </p:nvGrpSpPr>
        <p:grpSpPr>
          <a:xfrm>
            <a:off x="5704514" y="4762411"/>
            <a:ext cx="3219503" cy="1621318"/>
            <a:chOff x="5704514" y="2882421"/>
            <a:chExt cx="3219503" cy="1621318"/>
          </a:xfrm>
        </p:grpSpPr>
        <p:grpSp>
          <p:nvGrpSpPr>
            <p:cNvPr id="30" name="组合 29"/>
            <p:cNvGrpSpPr/>
            <p:nvPr/>
          </p:nvGrpSpPr>
          <p:grpSpPr>
            <a:xfrm>
              <a:off x="5704514" y="2882421"/>
              <a:ext cx="3219503" cy="1621318"/>
              <a:chOff x="219973" y="1763590"/>
              <a:chExt cx="8704053" cy="1621318"/>
            </a:xfrm>
          </p:grpSpPr>
          <p:grpSp>
            <p:nvGrpSpPr>
              <p:cNvPr id="32" name="组合 31"/>
              <p:cNvGrpSpPr/>
              <p:nvPr/>
            </p:nvGrpSpPr>
            <p:grpSpPr>
              <a:xfrm>
                <a:off x="219974" y="1763590"/>
                <a:ext cx="8704052" cy="1621318"/>
                <a:chOff x="219974" y="1770733"/>
                <a:chExt cx="8704052" cy="1511930"/>
              </a:xfrm>
              <a:effectLst>
                <a:outerShdw blurRad="50800" dist="69850" dir="2700000" algn="tl" rotWithShape="0">
                  <a:prstClr val="black">
                    <a:alpha val="40000"/>
                  </a:prstClr>
                </a:outerShdw>
              </a:effectLst>
            </p:grpSpPr>
            <p:sp>
              <p:nvSpPr>
                <p:cNvPr id="34" name="矩形: 圆角 33"/>
                <p:cNvSpPr/>
                <p:nvPr/>
              </p:nvSpPr>
              <p:spPr>
                <a:xfrm>
                  <a:off x="219974" y="1770735"/>
                  <a:ext cx="8704052" cy="1511928"/>
                </a:xfrm>
                <a:prstGeom prst="roundRect">
                  <a:avLst>
                    <a:gd name="adj" fmla="val 441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矩形: 圆顶角 34"/>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3" name="矩形 32"/>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不完全类型</a:t>
                </a:r>
                <a:endParaRPr lang="zh-CN" altLang="en-US" sz="2400" dirty="0"/>
              </a:p>
            </p:txBody>
          </p:sp>
        </p:grpSp>
        <p:sp>
          <p:nvSpPr>
            <p:cNvPr id="31" name="矩形 30"/>
            <p:cNvSpPr/>
            <p:nvPr/>
          </p:nvSpPr>
          <p:spPr>
            <a:xfrm>
              <a:off x="5704514" y="3313264"/>
              <a:ext cx="3219499" cy="1015663"/>
            </a:xfrm>
            <a:prstGeom prst="rect">
              <a:avLst/>
            </a:prstGeom>
          </p:spPr>
          <p:txBody>
            <a:bodyPr wrap="square">
              <a:spAutoFit/>
            </a:bodyPr>
            <a:lstStyle/>
            <a:p>
              <a:r>
                <a:rPr lang="zh-CN" altLang="en-US" sz="2000" dirty="0"/>
                <a:t>只告诉编译器 </a:t>
              </a:r>
              <a:r>
                <a:rPr lang="en-US" altLang="zh-CN" sz="2000" dirty="0">
                  <a:latin typeface="Courier New" panose="02070309020205020404" pitchFamily="49" charset="0"/>
                  <a:cs typeface="Courier New" panose="02070309020205020404" pitchFamily="49" charset="0"/>
                </a:rPr>
                <a:t>Circle</a:t>
              </a:r>
              <a:r>
                <a:rPr lang="en-US" altLang="zh-CN" sz="2000" dirty="0"/>
                <a:t> </a:t>
              </a:r>
              <a:r>
                <a:rPr lang="zh-CN" altLang="en-US" sz="2000" dirty="0"/>
                <a:t>为类类型，但 </a:t>
              </a:r>
              <a:r>
                <a:rPr lang="en-US" altLang="zh-CN" sz="2000" dirty="0">
                  <a:latin typeface="Courier New" panose="02070309020205020404" pitchFamily="49" charset="0"/>
                  <a:cs typeface="Courier New" panose="02070309020205020404" pitchFamily="49" charset="0"/>
                </a:rPr>
                <a:t>Circle</a:t>
              </a:r>
              <a:r>
                <a:rPr lang="en-US" altLang="zh-CN" sz="2000" dirty="0"/>
                <a:t> </a:t>
              </a:r>
              <a:r>
                <a:rPr lang="zh-CN" altLang="en-US" sz="2000" dirty="0"/>
                <a:t>类的成员此时还未知</a:t>
              </a:r>
              <a:endParaRPr lang="zh-CN" altLang="en-US" sz="20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383729"/>
            <a:ext cx="2057400" cy="365125"/>
          </a:xfrm>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 </a:t>
            </a:r>
            <a:r>
              <a:rPr lang="zh-CN" altLang="en-US" sz="3200" dirty="0">
                <a:solidFill>
                  <a:schemeClr val="bg1"/>
                </a:solidFill>
              </a:rPr>
              <a:t>构造函数与析构函数</a:t>
            </a:r>
            <a:endParaRPr lang="zh-CN" altLang="en-US" sz="2400" dirty="0">
              <a:solidFill>
                <a:schemeClr val="bg1"/>
              </a:solidFill>
            </a:endParaRPr>
          </a:p>
        </p:txBody>
      </p:sp>
      <p:grpSp>
        <p:nvGrpSpPr>
          <p:cNvPr id="64" name="组合 63"/>
          <p:cNvGrpSpPr/>
          <p:nvPr/>
        </p:nvGrpSpPr>
        <p:grpSpPr>
          <a:xfrm>
            <a:off x="219958" y="1049324"/>
            <a:ext cx="8704068" cy="1478873"/>
            <a:chOff x="219958" y="1763591"/>
            <a:chExt cx="8704068" cy="1478873"/>
          </a:xfrm>
        </p:grpSpPr>
        <p:grpSp>
          <p:nvGrpSpPr>
            <p:cNvPr id="65" name="组合 64"/>
            <p:cNvGrpSpPr/>
            <p:nvPr/>
          </p:nvGrpSpPr>
          <p:grpSpPr>
            <a:xfrm>
              <a:off x="219974" y="1763591"/>
              <a:ext cx="8704052" cy="1478873"/>
              <a:chOff x="219974" y="1770733"/>
              <a:chExt cx="8704052" cy="1379095"/>
            </a:xfrm>
            <a:effectLst>
              <a:outerShdw blurRad="50800" dist="69850" dir="2700000" algn="tl" rotWithShape="0">
                <a:prstClr val="black">
                  <a:alpha val="40000"/>
                </a:prstClr>
              </a:outerShdw>
            </a:effectLst>
          </p:grpSpPr>
          <p:sp>
            <p:nvSpPr>
              <p:cNvPr id="68" name="矩形: 圆角 67"/>
              <p:cNvSpPr/>
              <p:nvPr/>
            </p:nvSpPr>
            <p:spPr>
              <a:xfrm>
                <a:off x="219974" y="1770735"/>
                <a:ext cx="8704052" cy="1379093"/>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矩形: 圆顶角 68"/>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6" name="矩形 65"/>
            <p:cNvSpPr/>
            <p:nvPr/>
          </p:nvSpPr>
          <p:spPr>
            <a:xfrm>
              <a:off x="219958" y="2128748"/>
              <a:ext cx="8704047" cy="966547"/>
            </a:xfrm>
            <a:prstGeom prst="rect">
              <a:avLst/>
            </a:prstGeom>
          </p:spPr>
          <p:txBody>
            <a:bodyPr wrap="square">
              <a:spAutoFit/>
            </a:bodyPr>
            <a:lstStyle/>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在对象创建时为数据成员执行</a:t>
              </a:r>
              <a:r>
                <a:rPr lang="zh-CN" altLang="en-US" sz="2000" dirty="0">
                  <a:solidFill>
                    <a:srgbClr val="FF0000"/>
                  </a:solidFill>
                  <a:latin typeface="MicrosoftYaHei"/>
                </a:rPr>
                <a:t>初始化</a:t>
              </a:r>
              <a:r>
                <a:rPr lang="zh-CN" altLang="en-US" sz="2000" dirty="0">
                  <a:solidFill>
                    <a:srgbClr val="000000"/>
                  </a:solidFill>
                  <a:latin typeface="MicrosoftYaHei"/>
                </a:rPr>
                <a:t>操作；</a:t>
              </a:r>
              <a:endParaRPr lang="zh-CN" altLang="en-US" sz="2000" dirty="0">
                <a:solidFill>
                  <a:srgbClr val="000000"/>
                </a:solidFill>
                <a:latin typeface="MicrosoftYaHei"/>
              </a:endParaRP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只要创建类类型对象，就会执行类的构造函数</a:t>
              </a:r>
              <a:endParaRPr lang="en-US" altLang="zh-CN" sz="2000" dirty="0">
                <a:solidFill>
                  <a:srgbClr val="000000"/>
                </a:solidFill>
                <a:latin typeface="MicrosoftYaHei"/>
              </a:endParaRPr>
            </a:p>
          </p:txBody>
        </p:sp>
        <p:sp>
          <p:nvSpPr>
            <p:cNvPr id="67" name="矩形 66"/>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构造函数（</a:t>
              </a:r>
              <a:r>
                <a:rPr lang="en-US" altLang="zh-CN" sz="2400" dirty="0">
                  <a:solidFill>
                    <a:srgbClr val="FFFFFF"/>
                  </a:solidFill>
                  <a:latin typeface="MicrosoftYaHei"/>
                </a:rPr>
                <a:t>constructor</a:t>
              </a:r>
              <a:r>
                <a:rPr lang="zh-CN" altLang="en-US" sz="2400" dirty="0">
                  <a:solidFill>
                    <a:srgbClr val="FFFFFF"/>
                  </a:solidFill>
                  <a:latin typeface="MicrosoftYaHei"/>
                </a:rPr>
                <a:t>）</a:t>
              </a:r>
              <a:endParaRPr lang="zh-CN" altLang="en-US" sz="2400" dirty="0"/>
            </a:p>
          </p:txBody>
        </p:sp>
      </p:grpSp>
      <p:grpSp>
        <p:nvGrpSpPr>
          <p:cNvPr id="17" name="组合 16"/>
          <p:cNvGrpSpPr/>
          <p:nvPr/>
        </p:nvGrpSpPr>
        <p:grpSpPr>
          <a:xfrm>
            <a:off x="219937" y="2732402"/>
            <a:ext cx="8704068" cy="1906712"/>
            <a:chOff x="219958" y="1763591"/>
            <a:chExt cx="8704068" cy="1906712"/>
          </a:xfrm>
        </p:grpSpPr>
        <p:grpSp>
          <p:nvGrpSpPr>
            <p:cNvPr id="18" name="组合 17"/>
            <p:cNvGrpSpPr/>
            <p:nvPr/>
          </p:nvGrpSpPr>
          <p:grpSpPr>
            <a:xfrm>
              <a:off x="219974" y="1763591"/>
              <a:ext cx="8704052" cy="1906712"/>
              <a:chOff x="219974" y="1770733"/>
              <a:chExt cx="8704052" cy="1778068"/>
            </a:xfrm>
            <a:effectLst>
              <a:outerShdw blurRad="50800" dist="69850" dir="2700000" algn="tl" rotWithShape="0">
                <a:prstClr val="black">
                  <a:alpha val="40000"/>
                </a:prstClr>
              </a:outerShdw>
            </a:effectLst>
          </p:grpSpPr>
          <p:sp>
            <p:nvSpPr>
              <p:cNvPr id="21" name="矩形: 圆角 20"/>
              <p:cNvSpPr/>
              <p:nvPr/>
            </p:nvSpPr>
            <p:spPr>
              <a:xfrm>
                <a:off x="219974" y="1770736"/>
                <a:ext cx="8704052" cy="1778065"/>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顶角 21"/>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p:cNvSpPr/>
            <p:nvPr/>
          </p:nvSpPr>
          <p:spPr>
            <a:xfrm>
              <a:off x="219958" y="2128748"/>
              <a:ext cx="8704047" cy="1428211"/>
            </a:xfrm>
            <a:prstGeom prst="rect">
              <a:avLst/>
            </a:prstGeom>
          </p:spPr>
          <p:txBody>
            <a:bodyPr wrap="square">
              <a:spAutoFit/>
            </a:bodyPr>
            <a:lstStyle/>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函数名必须和类名一致；</a:t>
              </a:r>
              <a:endParaRPr lang="zh-CN" altLang="en-US" sz="2000" dirty="0">
                <a:solidFill>
                  <a:srgbClr val="000000"/>
                </a:solidFill>
                <a:latin typeface="MicrosoftYaHei"/>
              </a:endParaRP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FF0000"/>
                  </a:solidFill>
                  <a:latin typeface="MicrosoftYaHei"/>
                </a:rPr>
                <a:t>无返回值类型说明</a:t>
              </a:r>
              <a:r>
                <a:rPr lang="zh-CN" altLang="en-US" sz="2000" dirty="0">
                  <a:solidFill>
                    <a:srgbClr val="000000"/>
                  </a:solidFill>
                  <a:latin typeface="MicrosoftYaHei"/>
                </a:rPr>
                <a:t>，函数体</a:t>
              </a:r>
              <a:r>
                <a:rPr lang="zh-CN" altLang="en-US" sz="2000" b="1" dirty="0">
                  <a:solidFill>
                    <a:srgbClr val="000000"/>
                  </a:solidFill>
                  <a:latin typeface="MicrosoftYaHei"/>
                </a:rPr>
                <a:t>不允许</a:t>
              </a:r>
              <a:r>
                <a:rPr lang="zh-CN" altLang="en-US" sz="2000" dirty="0">
                  <a:solidFill>
                    <a:srgbClr val="000000"/>
                  </a:solidFill>
                  <a:latin typeface="MicrosoftYaHei"/>
                </a:rPr>
                <a:t>有</a:t>
              </a:r>
              <a:r>
                <a:rPr lang="en-US" altLang="zh-CN" sz="2000" dirty="0">
                  <a:solidFill>
                    <a:srgbClr val="FF0000"/>
                  </a:solidFill>
                  <a:latin typeface="MicrosoftYaHei"/>
                </a:rPr>
                <a:t>return</a:t>
              </a:r>
              <a:r>
                <a:rPr lang="zh-CN" altLang="en-US" sz="2000" dirty="0">
                  <a:solidFill>
                    <a:srgbClr val="000000"/>
                  </a:solidFill>
                  <a:latin typeface="MicrosoftYaHei"/>
                </a:rPr>
                <a:t>语句；</a:t>
              </a:r>
              <a:endParaRPr lang="zh-CN" altLang="en-US" sz="2000" dirty="0">
                <a:solidFill>
                  <a:srgbClr val="000000"/>
                </a:solidFill>
                <a:latin typeface="MicrosoftYaHei"/>
              </a:endParaRP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不能声明为 </a:t>
              </a:r>
              <a:r>
                <a:rPr lang="en-US" altLang="zh-CN" sz="2000" b="1" dirty="0">
                  <a:solidFill>
                    <a:srgbClr val="262685"/>
                  </a:solidFill>
                  <a:latin typeface="Courier New" panose="02070309020205020404" pitchFamily="49" charset="0"/>
                  <a:cs typeface="Courier New" panose="02070309020205020404" pitchFamily="49" charset="0"/>
                </a:rPr>
                <a:t>const</a:t>
              </a:r>
              <a:r>
                <a:rPr lang="en-US" altLang="zh-CN" sz="2000" dirty="0">
                  <a:solidFill>
                    <a:srgbClr val="000000"/>
                  </a:solidFill>
                  <a:latin typeface="MicrosoftYaHei"/>
                </a:rPr>
                <a:t> </a:t>
              </a:r>
              <a:r>
                <a:rPr lang="zh-CN" altLang="en-US" sz="2000" dirty="0">
                  <a:solidFill>
                    <a:srgbClr val="000000"/>
                  </a:solidFill>
                  <a:latin typeface="MicrosoftYaHei"/>
                </a:rPr>
                <a:t>成员函数</a:t>
              </a:r>
              <a:endParaRPr lang="en-US" altLang="zh-CN" sz="2000" dirty="0">
                <a:solidFill>
                  <a:srgbClr val="000000"/>
                </a:solidFill>
                <a:latin typeface="MicrosoftYaHei"/>
              </a:endParaRPr>
            </a:p>
          </p:txBody>
        </p:sp>
        <p:sp>
          <p:nvSpPr>
            <p:cNvPr id="20" name="矩形 19"/>
            <p:cNvSpPr/>
            <p:nvPr/>
          </p:nvSpPr>
          <p:spPr>
            <a:xfrm>
              <a:off x="219973" y="1777374"/>
              <a:ext cx="8704051" cy="461665"/>
            </a:xfrm>
            <a:prstGeom prst="rect">
              <a:avLst/>
            </a:prstGeom>
          </p:spPr>
          <p:txBody>
            <a:bodyPr wrap="square">
              <a:spAutoFit/>
            </a:bodyPr>
            <a:lstStyle/>
            <a:p>
              <a:r>
                <a:rPr lang="zh-CN" altLang="en-US" sz="2400" dirty="0">
                  <a:solidFill>
                    <a:schemeClr val="bg1"/>
                  </a:solidFill>
                </a:rPr>
                <a:t>构造函数的语法</a:t>
              </a:r>
              <a:endParaRPr lang="zh-CN" altLang="en-US" sz="2400"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383729"/>
            <a:ext cx="2057400" cy="365125"/>
          </a:xfrm>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 </a:t>
            </a:r>
            <a:r>
              <a:rPr lang="zh-CN" altLang="en-US" sz="3200" dirty="0">
                <a:solidFill>
                  <a:schemeClr val="bg1"/>
                </a:solidFill>
              </a:rPr>
              <a:t>构造函数与析构函数</a:t>
            </a:r>
            <a:endParaRPr lang="zh-CN" altLang="en-US" sz="2400" dirty="0">
              <a:solidFill>
                <a:schemeClr val="bg1"/>
              </a:solidFill>
            </a:endParaRPr>
          </a:p>
        </p:txBody>
      </p:sp>
      <p:grpSp>
        <p:nvGrpSpPr>
          <p:cNvPr id="23" name="组合 22"/>
          <p:cNvGrpSpPr/>
          <p:nvPr/>
        </p:nvGrpSpPr>
        <p:grpSpPr>
          <a:xfrm>
            <a:off x="215890" y="4926131"/>
            <a:ext cx="8704046" cy="1356466"/>
            <a:chOff x="219973" y="1739274"/>
            <a:chExt cx="8704053" cy="1305988"/>
          </a:xfrm>
        </p:grpSpPr>
        <p:grpSp>
          <p:nvGrpSpPr>
            <p:cNvPr id="24" name="组合 23"/>
            <p:cNvGrpSpPr/>
            <p:nvPr/>
          </p:nvGrpSpPr>
          <p:grpSpPr>
            <a:xfrm>
              <a:off x="219974" y="1763589"/>
              <a:ext cx="8704052" cy="1281673"/>
              <a:chOff x="219974" y="1770732"/>
              <a:chExt cx="8704052" cy="1195201"/>
            </a:xfrm>
            <a:effectLst>
              <a:outerShdw blurRad="50800" dist="69850" dir="2700000" algn="tl" rotWithShape="0">
                <a:prstClr val="black">
                  <a:alpha val="40000"/>
                </a:prstClr>
              </a:outerShdw>
            </a:effectLst>
          </p:grpSpPr>
          <p:sp>
            <p:nvSpPr>
              <p:cNvPr id="27" name="矩形: 圆角 26"/>
              <p:cNvSpPr/>
              <p:nvPr/>
            </p:nvSpPr>
            <p:spPr>
              <a:xfrm>
                <a:off x="219974" y="1770732"/>
                <a:ext cx="8704052" cy="1195201"/>
              </a:xfrm>
              <a:prstGeom prst="roundRect">
                <a:avLst>
                  <a:gd name="adj" fmla="val 6608"/>
                </a:avLst>
              </a:pr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p:cNvSpPr/>
              <p:nvPr/>
            </p:nvSpPr>
            <p:spPr>
              <a:xfrm>
                <a:off x="219974" y="1770733"/>
                <a:ext cx="8704049" cy="388922"/>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5" name="矩形 24"/>
            <p:cNvSpPr/>
            <p:nvPr/>
          </p:nvSpPr>
          <p:spPr>
            <a:xfrm>
              <a:off x="219973" y="2234296"/>
              <a:ext cx="8704043" cy="681544"/>
            </a:xfrm>
            <a:prstGeom prst="rect">
              <a:avLst/>
            </a:prstGeom>
          </p:spPr>
          <p:txBody>
            <a:bodyPr wrap="square">
              <a:spAutoFit/>
            </a:bodyPr>
            <a:lstStyle/>
            <a:p>
              <a:pPr>
                <a:buClr>
                  <a:srgbClr val="118707"/>
                </a:buClr>
                <a:buSzPct val="80000"/>
              </a:pPr>
              <a:r>
                <a:rPr lang="zh-CN" altLang="en-US" sz="2000" dirty="0">
                  <a:latin typeface="Courier New" panose="02070309020205020404" pitchFamily="49" charset="0"/>
                  <a:cs typeface="Courier New" panose="02070309020205020404" pitchFamily="49" charset="0"/>
                </a:rPr>
                <a:t>只有当构造函数执行完毕之后，对象才创建完毕，在创建的过程中要为数</a:t>
              </a:r>
              <a:endParaRPr lang="zh-CN" altLang="en-US" sz="2000" dirty="0">
                <a:latin typeface="Courier New" panose="02070309020205020404" pitchFamily="49" charset="0"/>
                <a:cs typeface="Courier New" panose="02070309020205020404" pitchFamily="49" charset="0"/>
              </a:endParaRPr>
            </a:p>
            <a:p>
              <a:pPr>
                <a:buClr>
                  <a:srgbClr val="118707"/>
                </a:buClr>
                <a:buSzPct val="80000"/>
              </a:pPr>
              <a:r>
                <a:rPr lang="zh-CN" altLang="en-US" sz="2000" dirty="0">
                  <a:latin typeface="Courier New" panose="02070309020205020404" pitchFamily="49" charset="0"/>
                  <a:cs typeface="Courier New" panose="02070309020205020404" pitchFamily="49" charset="0"/>
                </a:rPr>
                <a:t>据成员分配存储空间并执行</a:t>
              </a:r>
              <a:r>
                <a:rPr lang="zh-CN" altLang="en-US" sz="2000" dirty="0">
                  <a:solidFill>
                    <a:srgbClr val="FF0000"/>
                  </a:solidFill>
                  <a:latin typeface="Courier New" panose="02070309020205020404" pitchFamily="49" charset="0"/>
                  <a:cs typeface="Courier New" panose="02070309020205020404" pitchFamily="49" charset="0"/>
                </a:rPr>
                <a:t>初始化</a:t>
              </a:r>
              <a:r>
                <a:rPr lang="zh-CN" altLang="en-US" sz="2000" dirty="0">
                  <a:latin typeface="Courier New" panose="02070309020205020404" pitchFamily="49" charset="0"/>
                  <a:cs typeface="Courier New" panose="02070309020205020404" pitchFamily="49" charset="0"/>
                </a:rPr>
                <a:t>操作。</a:t>
              </a:r>
              <a:endParaRPr lang="zh-CN" altLang="en-US" sz="2000" dirty="0"/>
            </a:p>
          </p:txBody>
        </p:sp>
        <p:sp>
          <p:nvSpPr>
            <p:cNvPr id="26" name="矩形 25"/>
            <p:cNvSpPr/>
            <p:nvPr/>
          </p:nvSpPr>
          <p:spPr>
            <a:xfrm>
              <a:off x="219974" y="1739274"/>
              <a:ext cx="8704049" cy="461665"/>
            </a:xfrm>
            <a:prstGeom prst="rect">
              <a:avLst/>
            </a:prstGeom>
          </p:spPr>
          <p:txBody>
            <a:bodyPr wrap="square">
              <a:spAutoFit/>
            </a:bodyPr>
            <a:lstStyle/>
            <a:p>
              <a:r>
                <a:rPr lang="zh-CN" altLang="en-US" sz="2400" dirty="0">
                  <a:solidFill>
                    <a:srgbClr val="FFFFFF"/>
                  </a:solidFill>
                  <a:latin typeface="MicrosoftYaHei"/>
                </a:rPr>
                <a:t>答案</a:t>
              </a:r>
              <a:endParaRPr lang="zh-CN" altLang="en-US" sz="2400" dirty="0"/>
            </a:p>
          </p:txBody>
        </p:sp>
      </p:grpSp>
      <p:grpSp>
        <p:nvGrpSpPr>
          <p:cNvPr id="30" name="组合 29"/>
          <p:cNvGrpSpPr/>
          <p:nvPr/>
        </p:nvGrpSpPr>
        <p:grpSpPr>
          <a:xfrm>
            <a:off x="150961" y="933377"/>
            <a:ext cx="8704047" cy="2565716"/>
            <a:chOff x="219974" y="1494580"/>
            <a:chExt cx="8704052" cy="2656594"/>
          </a:xfrm>
        </p:grpSpPr>
        <p:grpSp>
          <p:nvGrpSpPr>
            <p:cNvPr id="31" name="组合 30"/>
            <p:cNvGrpSpPr/>
            <p:nvPr/>
          </p:nvGrpSpPr>
          <p:grpSpPr>
            <a:xfrm>
              <a:off x="219974" y="1527332"/>
              <a:ext cx="8704052" cy="2623842"/>
              <a:chOff x="219974" y="1550415"/>
              <a:chExt cx="8704052" cy="2446817"/>
            </a:xfrm>
            <a:effectLst>
              <a:outerShdw blurRad="50800" dist="69850" dir="2700000" algn="tl" rotWithShape="0">
                <a:prstClr val="black">
                  <a:alpha val="40000"/>
                </a:prstClr>
              </a:outerShdw>
            </a:effectLst>
          </p:grpSpPr>
          <p:sp>
            <p:nvSpPr>
              <p:cNvPr id="33" name="矩形: 圆角 32"/>
              <p:cNvSpPr/>
              <p:nvPr/>
            </p:nvSpPr>
            <p:spPr>
              <a:xfrm>
                <a:off x="219974" y="1770731"/>
                <a:ext cx="8704052" cy="2226501"/>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圆顶角 33"/>
              <p:cNvSpPr/>
              <p:nvPr/>
            </p:nvSpPr>
            <p:spPr>
              <a:xfrm>
                <a:off x="219974" y="1550415"/>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2" name="矩形 31"/>
            <p:cNvSpPr/>
            <p:nvPr/>
          </p:nvSpPr>
          <p:spPr>
            <a:xfrm>
              <a:off x="219976" y="1494580"/>
              <a:ext cx="8704050" cy="860431"/>
            </a:xfrm>
            <a:prstGeom prst="rect">
              <a:avLst/>
            </a:prstGeom>
          </p:spPr>
          <p:txBody>
            <a:bodyPr wrap="square">
              <a:spAutoFit/>
            </a:bodyPr>
            <a:lstStyle/>
            <a:p>
              <a:r>
                <a:rPr lang="zh-CN" altLang="en-US" sz="2400" dirty="0">
                  <a:solidFill>
                    <a:srgbClr val="FFFFFF"/>
                  </a:solidFill>
                  <a:latin typeface="Courier New" panose="02070309020205020404" pitchFamily="49" charset="0"/>
                  <a:cs typeface="Courier New" panose="02070309020205020404" pitchFamily="49" charset="0"/>
                </a:rPr>
                <a:t>示例：</a:t>
              </a:r>
              <a:r>
                <a:rPr lang="zh-CN" altLang="en-US" sz="2400" dirty="0">
                  <a:solidFill>
                    <a:schemeClr val="bg1"/>
                  </a:solidFill>
                </a:rPr>
                <a:t>为 Fraction 类显式定义一个带有两个参数的构造函数</a:t>
              </a:r>
              <a:endParaRPr lang="zh-CN" altLang="en-US" sz="2400" dirty="0">
                <a:solidFill>
                  <a:schemeClr val="bg1"/>
                </a:solidFill>
              </a:endParaRPr>
            </a:p>
            <a:p>
              <a:endParaRPr lang="zh-CN" altLang="en-US" sz="2400" dirty="0"/>
            </a:p>
          </p:txBody>
        </p:sp>
      </p:grpSp>
      <p:sp>
        <p:nvSpPr>
          <p:cNvPr id="3" name="矩形 2"/>
          <p:cNvSpPr/>
          <p:nvPr/>
        </p:nvSpPr>
        <p:spPr>
          <a:xfrm>
            <a:off x="150961" y="1310743"/>
            <a:ext cx="8704035" cy="2246769"/>
          </a:xfrm>
          <a:prstGeom prst="rect">
            <a:avLst/>
          </a:prstGeom>
        </p:spPr>
        <p:txBody>
          <a:bodyPr wrap="square">
            <a:spAutoFit/>
          </a:bodyPr>
          <a:lstStyle/>
          <a:p>
            <a:endParaRPr lang="en-US" altLang="zh-CN" sz="1400" dirty="0">
              <a:solidFill>
                <a:srgbClr val="0000FF"/>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67F99"/>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 </a:t>
            </a:r>
            <a:r>
              <a:rPr lang="zh-CN" altLang="en-US" sz="1400" dirty="0">
                <a:solidFill>
                  <a:srgbClr val="008000"/>
                </a:solidFill>
                <a:latin typeface="Courier New" panose="02070309020205020404" pitchFamily="49" charset="0"/>
                <a:cs typeface="Courier New" panose="02070309020205020404" pitchFamily="49" charset="0"/>
              </a:rPr>
              <a:t>其它成员与之前一致 *</a:t>
            </a:r>
            <a:r>
              <a:rPr lang="en-US" altLang="zh-CN" sz="1400" dirty="0">
                <a:solidFill>
                  <a:srgbClr val="008000"/>
                </a:solidFill>
                <a:latin typeface="Courier New" panose="02070309020205020404" pitchFamily="49" charset="0"/>
                <a:cs typeface="Courier New" panose="02070309020205020404" pitchFamily="49" charset="0"/>
              </a:rPr>
              <a:t>/</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public:</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795E26"/>
                </a:solidFill>
                <a:latin typeface="Courier New" panose="02070309020205020404" pitchFamily="49" charset="0"/>
                <a:cs typeface="Courier New" panose="02070309020205020404" pitchFamily="49" charset="0"/>
              </a:rPr>
              <a:t>	Fraction</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above, </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below) :</a:t>
            </a:r>
            <a:r>
              <a:rPr lang="en-US" altLang="zh-CN" sz="1400" dirty="0" err="1">
                <a:solidFill>
                  <a:srgbClr val="795E26"/>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(above), </a:t>
            </a:r>
            <a:r>
              <a:rPr lang="en-US" altLang="zh-CN" sz="1400" dirty="0" err="1">
                <a:solidFill>
                  <a:srgbClr val="795E26"/>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(below)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private:</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a:solidFill>
                  <a:srgbClr val="09885A"/>
                </a:solidFill>
                <a:latin typeface="Courier New" panose="02070309020205020404" pitchFamily="49" charset="0"/>
                <a:cs typeface="Courier New" panose="02070309020205020404" pitchFamily="49" charset="0"/>
              </a:rPr>
              <a:t>0</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a:solidFill>
                  <a:srgbClr val="09885A"/>
                </a:solidFill>
                <a:latin typeface="Courier New" panose="02070309020205020404" pitchFamily="49" charset="0"/>
                <a:cs typeface="Courier New" panose="02070309020205020404" pitchFamily="49" charset="0"/>
              </a:rPr>
              <a:t>1</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endParaRPr lang="en-US" altLang="zh-CN" sz="1400" b="0" dirty="0">
              <a:solidFill>
                <a:srgbClr val="000000"/>
              </a:solidFill>
              <a:effectLst/>
              <a:latin typeface="Courier New" panose="02070309020205020404" pitchFamily="49" charset="0"/>
              <a:cs typeface="Courier New" panose="02070309020205020404" pitchFamily="49" charset="0"/>
            </a:endParaRPr>
          </a:p>
        </p:txBody>
      </p:sp>
      <p:grpSp>
        <p:nvGrpSpPr>
          <p:cNvPr id="35" name="组合 34"/>
          <p:cNvGrpSpPr/>
          <p:nvPr/>
        </p:nvGrpSpPr>
        <p:grpSpPr>
          <a:xfrm>
            <a:off x="215891" y="3675343"/>
            <a:ext cx="8704045" cy="1131823"/>
            <a:chOff x="219974" y="1739274"/>
            <a:chExt cx="8704052" cy="1089705"/>
          </a:xfrm>
        </p:grpSpPr>
        <p:grpSp>
          <p:nvGrpSpPr>
            <p:cNvPr id="36" name="组合 35"/>
            <p:cNvGrpSpPr/>
            <p:nvPr/>
          </p:nvGrpSpPr>
          <p:grpSpPr>
            <a:xfrm>
              <a:off x="219974" y="1763590"/>
              <a:ext cx="8704052" cy="1065389"/>
              <a:chOff x="219974" y="1770732"/>
              <a:chExt cx="8704052" cy="993509"/>
            </a:xfrm>
            <a:effectLst>
              <a:outerShdw blurRad="50800" dist="69850" dir="2700000" algn="tl" rotWithShape="0">
                <a:prstClr val="black">
                  <a:alpha val="40000"/>
                </a:prstClr>
              </a:outerShdw>
            </a:effectLst>
          </p:grpSpPr>
          <p:sp>
            <p:nvSpPr>
              <p:cNvPr id="39" name="矩形: 圆角 38"/>
              <p:cNvSpPr/>
              <p:nvPr/>
            </p:nvSpPr>
            <p:spPr>
              <a:xfrm>
                <a:off x="219974" y="1770732"/>
                <a:ext cx="8704052" cy="993509"/>
              </a:xfrm>
              <a:prstGeom prst="roundRect">
                <a:avLst>
                  <a:gd name="adj" fmla="val 6608"/>
                </a:avLst>
              </a:pr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矩形: 圆顶角 39"/>
              <p:cNvSpPr/>
              <p:nvPr/>
            </p:nvSpPr>
            <p:spPr>
              <a:xfrm>
                <a:off x="219974" y="1770733"/>
                <a:ext cx="8704049" cy="388922"/>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7" name="矩形 36"/>
            <p:cNvSpPr/>
            <p:nvPr/>
          </p:nvSpPr>
          <p:spPr>
            <a:xfrm>
              <a:off x="219974" y="2305434"/>
              <a:ext cx="8704043" cy="385221"/>
            </a:xfrm>
            <a:prstGeom prst="rect">
              <a:avLst/>
            </a:prstGeom>
          </p:spPr>
          <p:txBody>
            <a:bodyPr wrap="square">
              <a:spAutoFit/>
            </a:bodyPr>
            <a:lstStyle/>
            <a:p>
              <a:pPr>
                <a:buClr>
                  <a:srgbClr val="118707"/>
                </a:buClr>
                <a:buSzPct val="80000"/>
              </a:pPr>
              <a:r>
                <a:rPr lang="zh-CN" altLang="en-US" sz="2000" dirty="0">
                  <a:latin typeface="Courier New" panose="02070309020205020404" pitchFamily="49" charset="0"/>
                  <a:cs typeface="Courier New" panose="02070309020205020404" pitchFamily="49" charset="0"/>
                </a:rPr>
                <a:t>为什么构造函数不能声明为常量成员函数</a:t>
              </a:r>
              <a:r>
                <a:rPr lang="en-US" altLang="zh-CN" sz="2000" dirty="0">
                  <a:latin typeface="Courier New" panose="02070309020205020404" pitchFamily="49" charset="0"/>
                  <a:cs typeface="Courier New" panose="02070309020205020404" pitchFamily="49" charset="0"/>
                </a:rPr>
                <a:t>?</a:t>
              </a:r>
              <a:endParaRPr lang="zh-CN" altLang="en-US" sz="2000" dirty="0"/>
            </a:p>
          </p:txBody>
        </p:sp>
        <p:sp>
          <p:nvSpPr>
            <p:cNvPr id="38" name="矩形 37"/>
            <p:cNvSpPr/>
            <p:nvPr/>
          </p:nvSpPr>
          <p:spPr>
            <a:xfrm>
              <a:off x="219974" y="1739274"/>
              <a:ext cx="8704049" cy="461665"/>
            </a:xfrm>
            <a:prstGeom prst="rect">
              <a:avLst/>
            </a:prstGeom>
          </p:spPr>
          <p:txBody>
            <a:bodyPr wrap="square">
              <a:spAutoFit/>
            </a:bodyPr>
            <a:lstStyle/>
            <a:p>
              <a:r>
                <a:rPr lang="zh-CN" altLang="en-US" sz="2400" dirty="0">
                  <a:solidFill>
                    <a:srgbClr val="FFFFFF"/>
                  </a:solidFill>
                  <a:latin typeface="MicrosoftYaHei"/>
                </a:rPr>
                <a:t>问题</a:t>
              </a:r>
              <a:endParaRPr lang="zh-CN" altLang="en-US"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383729"/>
            <a:ext cx="2057400" cy="365125"/>
          </a:xfrm>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6.2.1 </a:t>
            </a:r>
            <a:r>
              <a:rPr lang="zh-CN" altLang="en-US" sz="3200" dirty="0">
                <a:solidFill>
                  <a:schemeClr val="bg1"/>
                </a:solidFill>
              </a:rPr>
              <a:t>默认构造函数 </a:t>
            </a:r>
            <a:r>
              <a:rPr lang="en-US" altLang="zh-CN" sz="2400" dirty="0">
                <a:solidFill>
                  <a:schemeClr val="bg1"/>
                </a:solidFill>
              </a:rPr>
              <a:t>--- </a:t>
            </a:r>
            <a:r>
              <a:rPr lang="zh-CN" altLang="en-US" sz="2400" dirty="0">
                <a:solidFill>
                  <a:schemeClr val="bg1"/>
                </a:solidFill>
              </a:rPr>
              <a:t>定义构造函数</a:t>
            </a:r>
            <a:endParaRPr lang="zh-CN" altLang="en-US" sz="2400" dirty="0">
              <a:solidFill>
                <a:schemeClr val="bg1"/>
              </a:solidFill>
            </a:endParaRPr>
          </a:p>
        </p:txBody>
      </p:sp>
      <p:grpSp>
        <p:nvGrpSpPr>
          <p:cNvPr id="64" name="组合 63"/>
          <p:cNvGrpSpPr/>
          <p:nvPr/>
        </p:nvGrpSpPr>
        <p:grpSpPr>
          <a:xfrm>
            <a:off x="219958" y="937680"/>
            <a:ext cx="8704068" cy="2801223"/>
            <a:chOff x="219958" y="1763591"/>
            <a:chExt cx="8704068" cy="2801223"/>
          </a:xfrm>
        </p:grpSpPr>
        <p:grpSp>
          <p:nvGrpSpPr>
            <p:cNvPr id="65" name="组合 64"/>
            <p:cNvGrpSpPr/>
            <p:nvPr/>
          </p:nvGrpSpPr>
          <p:grpSpPr>
            <a:xfrm>
              <a:off x="219974" y="1763591"/>
              <a:ext cx="8704052" cy="2801223"/>
              <a:chOff x="219974" y="1770733"/>
              <a:chExt cx="8704052" cy="2612227"/>
            </a:xfrm>
            <a:effectLst>
              <a:outerShdw blurRad="50800" dist="69850" dir="2700000" algn="tl" rotWithShape="0">
                <a:prstClr val="black">
                  <a:alpha val="40000"/>
                </a:prstClr>
              </a:outerShdw>
            </a:effectLst>
          </p:grpSpPr>
          <p:sp>
            <p:nvSpPr>
              <p:cNvPr id="68" name="矩形: 圆角 67"/>
              <p:cNvSpPr/>
              <p:nvPr/>
            </p:nvSpPr>
            <p:spPr>
              <a:xfrm>
                <a:off x="219974" y="1770735"/>
                <a:ext cx="8704052" cy="2612225"/>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矩形: 圆顶角 68"/>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6" name="矩形 65"/>
            <p:cNvSpPr/>
            <p:nvPr/>
          </p:nvSpPr>
          <p:spPr>
            <a:xfrm>
              <a:off x="219958" y="2128748"/>
              <a:ext cx="8704047" cy="2351541"/>
            </a:xfrm>
            <a:prstGeom prst="rect">
              <a:avLst/>
            </a:prstGeom>
          </p:spPr>
          <p:txBody>
            <a:bodyPr wrap="square">
              <a:spAutoFit/>
            </a:bodyPr>
            <a:lstStyle/>
            <a:p>
              <a:pPr marL="342900" indent="-342900">
                <a:lnSpc>
                  <a:spcPct val="150000"/>
                </a:lnSpc>
                <a:buClr>
                  <a:srgbClr val="262685"/>
                </a:buClr>
                <a:buSzPct val="80000"/>
                <a:buFont typeface="Wingdings" panose="05000000000000000000" pitchFamily="2" charset="2"/>
                <a:buChar char="l"/>
              </a:pPr>
              <a:r>
                <a:rPr lang="en-US" altLang="zh-CN" sz="2000" dirty="0">
                  <a:solidFill>
                    <a:srgbClr val="000000"/>
                  </a:solidFill>
                  <a:latin typeface="MicrosoftYaHei"/>
                </a:rPr>
                <a:t>C++ </a:t>
              </a:r>
              <a:r>
                <a:rPr lang="zh-CN" altLang="en-US" sz="2000" dirty="0">
                  <a:solidFill>
                    <a:srgbClr val="000000"/>
                  </a:solidFill>
                  <a:latin typeface="MicrosoftYaHei"/>
                </a:rPr>
                <a:t>默认提供；</a:t>
              </a:r>
              <a:endParaRPr lang="zh-CN" altLang="en-US" sz="2000" dirty="0">
                <a:solidFill>
                  <a:srgbClr val="000000"/>
                </a:solidFill>
                <a:latin typeface="MicrosoftYaHei"/>
              </a:endParaRP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FF0000"/>
                  </a:solidFill>
                  <a:latin typeface="MicrosoftYaHei"/>
                </a:rPr>
                <a:t>没有参数</a:t>
              </a:r>
              <a:r>
                <a:rPr lang="zh-CN" altLang="en-US" sz="2000" dirty="0">
                  <a:solidFill>
                    <a:srgbClr val="000000"/>
                  </a:solidFill>
                  <a:latin typeface="MicrosoftYaHei"/>
                </a:rPr>
                <a:t>或者</a:t>
              </a:r>
              <a:r>
                <a:rPr lang="zh-CN" altLang="en-US" sz="2000" dirty="0">
                  <a:solidFill>
                    <a:srgbClr val="FF0000"/>
                  </a:solidFill>
                  <a:latin typeface="MicrosoftYaHei"/>
                </a:rPr>
                <a:t>所有参数都具有默认值</a:t>
              </a:r>
              <a:r>
                <a:rPr lang="zh-CN" altLang="en-US" sz="2000" dirty="0">
                  <a:solidFill>
                    <a:srgbClr val="000000"/>
                  </a:solidFill>
                  <a:latin typeface="MicrosoftYaHei"/>
                </a:rPr>
                <a:t>；</a:t>
              </a:r>
              <a:endParaRPr lang="zh-CN" altLang="en-US" sz="2000" dirty="0">
                <a:solidFill>
                  <a:srgbClr val="000000"/>
                </a:solidFill>
                <a:latin typeface="MicrosoftYaHei"/>
              </a:endParaRP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如果类内数据成员存在</a:t>
              </a:r>
              <a:r>
                <a:rPr lang="zh-CN" altLang="en-US" sz="2000" dirty="0">
                  <a:solidFill>
                    <a:srgbClr val="FF0000"/>
                  </a:solidFill>
                  <a:latin typeface="MicrosoftYaHei"/>
                </a:rPr>
                <a:t>初始值</a:t>
              </a:r>
              <a:r>
                <a:rPr lang="zh-CN" altLang="en-US" sz="2000" dirty="0">
                  <a:solidFill>
                    <a:srgbClr val="000000"/>
                  </a:solidFill>
                  <a:latin typeface="MicrosoftYaHei"/>
                </a:rPr>
                <a:t>，则用此值初始化数据成员；否则采用</a:t>
              </a:r>
              <a:r>
                <a:rPr lang="zh-CN" altLang="en-US" sz="2000" dirty="0">
                  <a:solidFill>
                    <a:srgbClr val="FF0000"/>
                  </a:solidFill>
                  <a:latin typeface="MicrosoftYaHei"/>
                </a:rPr>
                <a:t>默认</a:t>
              </a:r>
              <a:endParaRPr lang="zh-CN" altLang="en-US" sz="2000" dirty="0">
                <a:solidFill>
                  <a:srgbClr val="FF0000"/>
                </a:solidFill>
                <a:latin typeface="MicrosoftYaHei"/>
              </a:endParaRPr>
            </a:p>
            <a:p>
              <a:pPr>
                <a:lnSpc>
                  <a:spcPct val="150000"/>
                </a:lnSpc>
                <a:buClr>
                  <a:srgbClr val="262685"/>
                </a:buClr>
                <a:buSzPct val="80000"/>
              </a:pPr>
              <a:r>
                <a:rPr lang="zh-CN" altLang="en-US" sz="2000" dirty="0">
                  <a:solidFill>
                    <a:srgbClr val="FF0000"/>
                  </a:solidFill>
                  <a:latin typeface="MicrosoftYaHei"/>
                </a:rPr>
                <a:t>      方式初始化</a:t>
              </a:r>
              <a:r>
                <a:rPr lang="zh-CN" altLang="en-US" sz="2000" dirty="0">
                  <a:solidFill>
                    <a:srgbClr val="000000"/>
                  </a:solidFill>
                  <a:latin typeface="MicrosoftYaHei"/>
                </a:rPr>
                <a:t>；</a:t>
              </a:r>
              <a:endParaRPr lang="zh-CN" altLang="en-US" sz="2000" dirty="0">
                <a:solidFill>
                  <a:srgbClr val="000000"/>
                </a:solidFill>
                <a:latin typeface="MicrosoftYaHei"/>
              </a:endParaRP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如果显式地定义了构造函数，那么编译器将不会合成默认的构造函数</a:t>
              </a:r>
              <a:endParaRPr lang="en-US" altLang="zh-CN" sz="2000" dirty="0">
                <a:solidFill>
                  <a:srgbClr val="000000"/>
                </a:solidFill>
                <a:latin typeface="MicrosoftYaHei"/>
              </a:endParaRPr>
            </a:p>
          </p:txBody>
        </p:sp>
        <p:sp>
          <p:nvSpPr>
            <p:cNvPr id="67" name="矩形 66"/>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默认构造函数</a:t>
              </a:r>
              <a:endParaRPr lang="zh-CN" altLang="en-US" sz="2400" dirty="0"/>
            </a:p>
          </p:txBody>
        </p:sp>
      </p:grpSp>
      <p:sp>
        <p:nvSpPr>
          <p:cNvPr id="2" name="矩形 1"/>
          <p:cNvSpPr/>
          <p:nvPr/>
        </p:nvSpPr>
        <p:spPr>
          <a:xfrm>
            <a:off x="219957" y="3871210"/>
            <a:ext cx="8704047" cy="400110"/>
          </a:xfrm>
          <a:prstGeom prst="rect">
            <a:avLst/>
          </a:prstGeom>
        </p:spPr>
        <p:txBody>
          <a:bodyPr wrap="square">
            <a:spAutoFit/>
          </a:bodyPr>
          <a:lstStyle/>
          <a:p>
            <a:r>
              <a:rPr lang="zh-CN" altLang="en-US" sz="2000" dirty="0"/>
              <a:t>下面程序是否正确？</a:t>
            </a:r>
            <a:endParaRPr lang="zh-CN" altLang="en-US" sz="2000" dirty="0"/>
          </a:p>
        </p:txBody>
      </p:sp>
      <p:grpSp>
        <p:nvGrpSpPr>
          <p:cNvPr id="28" name="组合 27"/>
          <p:cNvGrpSpPr/>
          <p:nvPr/>
        </p:nvGrpSpPr>
        <p:grpSpPr>
          <a:xfrm>
            <a:off x="5867376" y="4288960"/>
            <a:ext cx="3056626" cy="2025804"/>
            <a:chOff x="219974" y="1739274"/>
            <a:chExt cx="8704052" cy="1950419"/>
          </a:xfrm>
        </p:grpSpPr>
        <p:grpSp>
          <p:nvGrpSpPr>
            <p:cNvPr id="29" name="组合 28"/>
            <p:cNvGrpSpPr/>
            <p:nvPr/>
          </p:nvGrpSpPr>
          <p:grpSpPr>
            <a:xfrm>
              <a:off x="219974" y="1763590"/>
              <a:ext cx="8704052" cy="1926103"/>
              <a:chOff x="219974" y="1770732"/>
              <a:chExt cx="8704052" cy="1796152"/>
            </a:xfrm>
            <a:effectLst>
              <a:outerShdw blurRad="50800" dist="69850" dir="2700000" algn="tl" rotWithShape="0">
                <a:prstClr val="black">
                  <a:alpha val="40000"/>
                </a:prstClr>
              </a:outerShdw>
            </a:effectLst>
          </p:grpSpPr>
          <p:sp>
            <p:nvSpPr>
              <p:cNvPr id="32" name="矩形: 圆角 31"/>
              <p:cNvSpPr/>
              <p:nvPr/>
            </p:nvSpPr>
            <p:spPr>
              <a:xfrm>
                <a:off x="219974" y="1770732"/>
                <a:ext cx="8704052" cy="1796152"/>
              </a:xfrm>
              <a:prstGeom prst="roundRect">
                <a:avLst>
                  <a:gd name="adj" fmla="val 8545"/>
                </a:avLst>
              </a:pr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圆顶角 32"/>
              <p:cNvSpPr/>
              <p:nvPr/>
            </p:nvSpPr>
            <p:spPr>
              <a:xfrm>
                <a:off x="219974" y="1770733"/>
                <a:ext cx="8704049" cy="359230"/>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0" name="矩形 29"/>
            <p:cNvSpPr/>
            <p:nvPr/>
          </p:nvSpPr>
          <p:spPr>
            <a:xfrm>
              <a:off x="219974" y="2305434"/>
              <a:ext cx="8704043" cy="1274191"/>
            </a:xfrm>
            <a:prstGeom prst="rect">
              <a:avLst/>
            </a:prstGeom>
          </p:spPr>
          <p:txBody>
            <a:bodyPr wrap="square">
              <a:spAutoFit/>
            </a:bodyPr>
            <a:lstStyle/>
            <a:p>
              <a:pPr>
                <a:buClr>
                  <a:srgbClr val="118707"/>
                </a:buClr>
                <a:buSzPct val="80000"/>
              </a:pPr>
              <a:r>
                <a:rPr lang="zh-CN" altLang="en-US" sz="2000" dirty="0">
                  <a:latin typeface="Courier New" panose="02070309020205020404" pitchFamily="49" charset="0"/>
                  <a:cs typeface="Courier New" panose="02070309020205020404" pitchFamily="49" charset="0"/>
                </a:rPr>
                <a:t>错误，没有默认构造函数。如果显式地定义了构造函数，那么编译器将不会合成默认的构造函数</a:t>
              </a:r>
              <a:endParaRPr lang="zh-CN" altLang="en-US" sz="2000" dirty="0"/>
            </a:p>
          </p:txBody>
        </p:sp>
        <p:sp>
          <p:nvSpPr>
            <p:cNvPr id="31" name="矩形 30"/>
            <p:cNvSpPr/>
            <p:nvPr/>
          </p:nvSpPr>
          <p:spPr>
            <a:xfrm>
              <a:off x="219974" y="1739274"/>
              <a:ext cx="8704049" cy="461665"/>
            </a:xfrm>
            <a:prstGeom prst="rect">
              <a:avLst/>
            </a:prstGeom>
          </p:spPr>
          <p:txBody>
            <a:bodyPr wrap="square">
              <a:spAutoFit/>
            </a:bodyPr>
            <a:lstStyle/>
            <a:p>
              <a:r>
                <a:rPr lang="zh-CN" altLang="en-US" sz="2400" dirty="0">
                  <a:solidFill>
                    <a:srgbClr val="FFFFFF"/>
                  </a:solidFill>
                  <a:latin typeface="MicrosoftYaHei"/>
                </a:rPr>
                <a:t>答案</a:t>
              </a:r>
              <a:endParaRPr lang="zh-CN" altLang="en-US" sz="2400" dirty="0"/>
            </a:p>
          </p:txBody>
        </p:sp>
      </p:grpSp>
      <p:grpSp>
        <p:nvGrpSpPr>
          <p:cNvPr id="6" name="组合 5"/>
          <p:cNvGrpSpPr/>
          <p:nvPr/>
        </p:nvGrpSpPr>
        <p:grpSpPr>
          <a:xfrm>
            <a:off x="219954" y="4299798"/>
            <a:ext cx="5556007" cy="2023355"/>
            <a:chOff x="219954" y="4299798"/>
            <a:chExt cx="5556007" cy="2023355"/>
          </a:xfrm>
        </p:grpSpPr>
        <p:grpSp>
          <p:nvGrpSpPr>
            <p:cNvPr id="23" name="组合 22"/>
            <p:cNvGrpSpPr/>
            <p:nvPr/>
          </p:nvGrpSpPr>
          <p:grpSpPr>
            <a:xfrm>
              <a:off x="219957" y="4299798"/>
              <a:ext cx="5556004" cy="2014967"/>
              <a:chOff x="219974" y="1748979"/>
              <a:chExt cx="8704052" cy="2086338"/>
            </a:xfrm>
          </p:grpSpPr>
          <p:grpSp>
            <p:nvGrpSpPr>
              <p:cNvPr id="24" name="组合 23"/>
              <p:cNvGrpSpPr/>
              <p:nvPr/>
            </p:nvGrpSpPr>
            <p:grpSpPr>
              <a:xfrm>
                <a:off x="219974" y="1763586"/>
                <a:ext cx="8704052" cy="2071731"/>
                <a:chOff x="219974" y="1770730"/>
                <a:chExt cx="8704052" cy="1931956"/>
              </a:xfrm>
              <a:effectLst>
                <a:outerShdw blurRad="50800" dist="69850" dir="2700000" algn="tl" rotWithShape="0">
                  <a:prstClr val="black">
                    <a:alpha val="40000"/>
                  </a:prstClr>
                </a:outerShdw>
              </a:effectLst>
            </p:grpSpPr>
            <p:sp>
              <p:nvSpPr>
                <p:cNvPr id="26" name="矩形: 圆角 25"/>
                <p:cNvSpPr/>
                <p:nvPr/>
              </p:nvSpPr>
              <p:spPr>
                <a:xfrm>
                  <a:off x="219974" y="1770730"/>
                  <a:ext cx="8704052" cy="1931956"/>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圆顶角 26"/>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5" name="矩形 24"/>
              <p:cNvSpPr/>
              <p:nvPr/>
            </p:nvSpPr>
            <p:spPr>
              <a:xfrm>
                <a:off x="219974" y="1748979"/>
                <a:ext cx="8704050" cy="478019"/>
              </a:xfrm>
              <a:prstGeom prst="rect">
                <a:avLst/>
              </a:prstGeom>
            </p:spPr>
            <p:txBody>
              <a:bodyPr wrap="square">
                <a:spAutoFit/>
              </a:bodyPr>
              <a:lstStyle/>
              <a:p>
                <a:r>
                  <a:rPr lang="zh-CN" altLang="en-US" sz="2400" dirty="0">
                    <a:solidFill>
                      <a:srgbClr val="FFFFFF"/>
                    </a:solidFill>
                    <a:latin typeface="Courier New" panose="02070309020205020404" pitchFamily="49" charset="0"/>
                    <a:cs typeface="Courier New" panose="02070309020205020404" pitchFamily="49" charset="0"/>
                  </a:rPr>
                  <a:t>示例</a:t>
                </a:r>
                <a:endParaRPr lang="zh-CN" altLang="en-US" sz="2400" dirty="0"/>
              </a:p>
            </p:txBody>
          </p:sp>
        </p:grpSp>
        <p:sp>
          <p:nvSpPr>
            <p:cNvPr id="3" name="矩形 2"/>
            <p:cNvSpPr/>
            <p:nvPr/>
          </p:nvSpPr>
          <p:spPr>
            <a:xfrm>
              <a:off x="219954" y="4722715"/>
              <a:ext cx="5556003" cy="1600438"/>
            </a:xfrm>
            <a:prstGeom prst="rect">
              <a:avLst/>
            </a:prstGeom>
          </p:spPr>
          <p:txBody>
            <a:bodyPr wrap="square">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67F99"/>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public:</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795E26"/>
                  </a:solidFill>
                  <a:latin typeface="Courier New" panose="02070309020205020404" pitchFamily="49" charset="0"/>
                  <a:cs typeface="Courier New" panose="02070309020205020404" pitchFamily="49" charset="0"/>
                </a:rPr>
                <a:t>	Fraction</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above, </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below):</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(above),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(below)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267F99"/>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a:t>
              </a:r>
              <a:endParaRPr lang="en-US" altLang="zh-CN" sz="1400" b="0" dirty="0">
                <a:solidFill>
                  <a:srgbClr val="000000"/>
                </a:solidFill>
                <a:effectLst/>
                <a:latin typeface="Courier New" panose="02070309020205020404" pitchFamily="49" charset="0"/>
                <a:cs typeface="Courier New" panose="020703090202050204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383729"/>
            <a:ext cx="2057400" cy="365125"/>
          </a:xfrm>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6.2.1 </a:t>
            </a:r>
            <a:r>
              <a:rPr lang="zh-CN" altLang="en-US" sz="3200" dirty="0">
                <a:solidFill>
                  <a:schemeClr val="bg1"/>
                </a:solidFill>
              </a:rPr>
              <a:t>默认构造函数 </a:t>
            </a:r>
            <a:r>
              <a:rPr lang="en-US" altLang="zh-CN" sz="2400" dirty="0">
                <a:solidFill>
                  <a:schemeClr val="bg1"/>
                </a:solidFill>
              </a:rPr>
              <a:t>--- </a:t>
            </a:r>
            <a:r>
              <a:rPr lang="zh-CN" altLang="en-US" sz="2400" dirty="0">
                <a:solidFill>
                  <a:schemeClr val="bg1"/>
                </a:solidFill>
              </a:rPr>
              <a:t>定义构造函数</a:t>
            </a:r>
            <a:endParaRPr lang="zh-CN" altLang="en-US" sz="2400" dirty="0">
              <a:solidFill>
                <a:schemeClr val="bg1"/>
              </a:solidFill>
            </a:endParaRPr>
          </a:p>
        </p:txBody>
      </p:sp>
      <p:sp>
        <p:nvSpPr>
          <p:cNvPr id="2" name="矩形 1"/>
          <p:cNvSpPr/>
          <p:nvPr/>
        </p:nvSpPr>
        <p:spPr>
          <a:xfrm>
            <a:off x="150961" y="993453"/>
            <a:ext cx="8704047" cy="400110"/>
          </a:xfrm>
          <a:prstGeom prst="rect">
            <a:avLst/>
          </a:prstGeom>
        </p:spPr>
        <p:txBody>
          <a:bodyPr wrap="square">
            <a:spAutoFit/>
          </a:bodyPr>
          <a:lstStyle/>
          <a:p>
            <a:r>
              <a:rPr lang="en-US" altLang="zh-CN" sz="2000" dirty="0"/>
              <a:t>C++11 </a:t>
            </a:r>
            <a:r>
              <a:rPr lang="zh-CN" altLang="en-US" sz="2000" dirty="0"/>
              <a:t>允许在显式定义构造函数的情况下，使用默认的构造函数</a:t>
            </a:r>
            <a:endParaRPr lang="zh-CN" altLang="en-US" sz="2000" dirty="0"/>
          </a:p>
        </p:txBody>
      </p:sp>
      <p:grpSp>
        <p:nvGrpSpPr>
          <p:cNvPr id="34" name="组合 33"/>
          <p:cNvGrpSpPr/>
          <p:nvPr/>
        </p:nvGrpSpPr>
        <p:grpSpPr>
          <a:xfrm>
            <a:off x="219958" y="1362749"/>
            <a:ext cx="8704047" cy="2434626"/>
            <a:chOff x="219974" y="1748979"/>
            <a:chExt cx="8704052" cy="2520861"/>
          </a:xfrm>
        </p:grpSpPr>
        <p:grpSp>
          <p:nvGrpSpPr>
            <p:cNvPr id="35" name="组合 34"/>
            <p:cNvGrpSpPr/>
            <p:nvPr/>
          </p:nvGrpSpPr>
          <p:grpSpPr>
            <a:xfrm>
              <a:off x="219974" y="1763587"/>
              <a:ext cx="8704052" cy="2506253"/>
              <a:chOff x="219974" y="1770731"/>
              <a:chExt cx="8704052" cy="2337162"/>
            </a:xfrm>
            <a:effectLst>
              <a:outerShdw blurRad="50800" dist="69850" dir="2700000" algn="tl" rotWithShape="0">
                <a:prstClr val="black">
                  <a:alpha val="40000"/>
                </a:prstClr>
              </a:outerShdw>
            </a:effectLst>
          </p:grpSpPr>
          <p:sp>
            <p:nvSpPr>
              <p:cNvPr id="37" name="矩形: 圆角 36"/>
              <p:cNvSpPr/>
              <p:nvPr/>
            </p:nvSpPr>
            <p:spPr>
              <a:xfrm>
                <a:off x="219974" y="1770731"/>
                <a:ext cx="8704052" cy="2337162"/>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圆顶角 37"/>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6" name="矩形 35"/>
            <p:cNvSpPr/>
            <p:nvPr/>
          </p:nvSpPr>
          <p:spPr>
            <a:xfrm>
              <a:off x="219974" y="1748979"/>
              <a:ext cx="8704050" cy="478019"/>
            </a:xfrm>
            <a:prstGeom prst="rect">
              <a:avLst/>
            </a:prstGeom>
          </p:spPr>
          <p:txBody>
            <a:bodyPr wrap="square">
              <a:spAutoFit/>
            </a:bodyPr>
            <a:lstStyle/>
            <a:p>
              <a:r>
                <a:rPr lang="zh-CN" altLang="en-US" sz="2400" dirty="0">
                  <a:solidFill>
                    <a:srgbClr val="FFFFFF"/>
                  </a:solidFill>
                  <a:latin typeface="Courier New" panose="02070309020205020404" pitchFamily="49" charset="0"/>
                  <a:cs typeface="Courier New" panose="02070309020205020404" pitchFamily="49" charset="0"/>
                </a:rPr>
                <a:t>示例</a:t>
              </a:r>
              <a:endParaRPr lang="zh-CN" altLang="en-US" sz="2400" dirty="0"/>
            </a:p>
          </p:txBody>
        </p:sp>
      </p:grpSp>
      <p:sp>
        <p:nvSpPr>
          <p:cNvPr id="6" name="矩形 5"/>
          <p:cNvSpPr/>
          <p:nvPr/>
        </p:nvSpPr>
        <p:spPr>
          <a:xfrm>
            <a:off x="219955" y="1766050"/>
            <a:ext cx="8704045" cy="2031325"/>
          </a:xfrm>
          <a:prstGeom prst="rect">
            <a:avLst/>
          </a:prstGeom>
        </p:spPr>
        <p:txBody>
          <a:bodyPr wrap="square">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67F99"/>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 </a:t>
            </a:r>
            <a:r>
              <a:rPr lang="zh-CN" altLang="en-US" sz="1400" dirty="0">
                <a:solidFill>
                  <a:srgbClr val="008000"/>
                </a:solidFill>
                <a:latin typeface="Courier New" panose="02070309020205020404" pitchFamily="49" charset="0"/>
                <a:cs typeface="Courier New" panose="02070309020205020404" pitchFamily="49" charset="0"/>
              </a:rPr>
              <a:t>其它成员与之前一致 *</a:t>
            </a:r>
            <a:r>
              <a:rPr lang="en-US" altLang="zh-CN" sz="1400" dirty="0">
                <a:solidFill>
                  <a:srgbClr val="008000"/>
                </a:solidFill>
                <a:latin typeface="Courier New" panose="02070309020205020404" pitchFamily="49" charset="0"/>
                <a:cs typeface="Courier New" panose="02070309020205020404" pitchFamily="49" charset="0"/>
              </a:rPr>
              <a:t>/</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public:</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795E26"/>
                </a:solidFill>
                <a:latin typeface="Courier New" panose="02070309020205020404" pitchFamily="49" charset="0"/>
                <a:cs typeface="Courier New" panose="02070309020205020404" pitchFamily="49" charset="0"/>
              </a:rPr>
              <a:t>	Fraction</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a:solidFill>
                  <a:srgbClr val="AF00DB"/>
                </a:solidFill>
                <a:latin typeface="Courier New" panose="02070309020205020404" pitchFamily="49" charset="0"/>
                <a:cs typeface="Courier New" panose="02070309020205020404" pitchFamily="49" charset="0"/>
              </a:rPr>
              <a:t>default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795E26"/>
                </a:solidFill>
                <a:latin typeface="Courier New" panose="02070309020205020404" pitchFamily="49" charset="0"/>
                <a:cs typeface="Courier New" panose="02070309020205020404" pitchFamily="49" charset="0"/>
              </a:rPr>
              <a:t>	Fraction</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above, </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below) :</a:t>
            </a:r>
            <a:r>
              <a:rPr lang="en-US" altLang="zh-CN" sz="1400" dirty="0" err="1">
                <a:latin typeface="Courier New" panose="02070309020205020404" pitchFamily="49" charset="0"/>
                <a:cs typeface="Courier New" panose="02070309020205020404" pitchFamily="49" charset="0"/>
              </a:rPr>
              <a:t>m_numerator</a:t>
            </a:r>
            <a:r>
              <a:rPr lang="en-US" altLang="zh-CN" sz="1400" dirty="0">
                <a:latin typeface="Courier New" panose="02070309020205020404" pitchFamily="49" charset="0"/>
                <a:cs typeface="Courier New" panose="02070309020205020404" pitchFamily="49" charset="0"/>
              </a:rPr>
              <a:t>(above), </a:t>
            </a:r>
            <a:r>
              <a:rPr lang="en-US" altLang="zh-CN" sz="1400" dirty="0" err="1">
                <a:latin typeface="Courier New" panose="02070309020205020404" pitchFamily="49" charset="0"/>
                <a:cs typeface="Courier New" panose="02070309020205020404" pitchFamily="49" charset="0"/>
              </a:rPr>
              <a:t>m_denominator</a:t>
            </a:r>
            <a:r>
              <a:rPr lang="en-US" altLang="zh-CN" sz="1400" dirty="0">
                <a:latin typeface="Courier New" panose="02070309020205020404" pitchFamily="49" charset="0"/>
                <a:cs typeface="Courier New" panose="02070309020205020404" pitchFamily="49" charset="0"/>
              </a:rPr>
              <a:t>(below</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267F99"/>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 </a:t>
            </a:r>
            <a:r>
              <a:rPr lang="en-US" altLang="zh-CN" sz="1400" dirty="0">
                <a:solidFill>
                  <a:srgbClr val="008000"/>
                </a:solidFill>
                <a:latin typeface="Courier New" panose="02070309020205020404" pitchFamily="49" charset="0"/>
                <a:cs typeface="Courier New" panose="02070309020205020404" pitchFamily="49" charset="0"/>
              </a:rPr>
              <a:t>// </a:t>
            </a:r>
            <a:r>
              <a:rPr lang="zh-CN" altLang="en-US" sz="1400" dirty="0">
                <a:solidFill>
                  <a:srgbClr val="008000"/>
                </a:solidFill>
                <a:latin typeface="Courier New" panose="02070309020205020404" pitchFamily="49" charset="0"/>
                <a:cs typeface="Courier New" panose="02070309020205020404" pitchFamily="49" charset="0"/>
              </a:rPr>
              <a:t>正确：默认构造函数。</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267F99"/>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latin typeface="Courier New" panose="02070309020205020404" pitchFamily="49" charset="0"/>
                <a:cs typeface="Courier New" panose="02070309020205020404" pitchFamily="49" charset="0"/>
              </a:rPr>
              <a:t>b</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9885A"/>
                </a:solidFill>
                <a:latin typeface="Courier New" panose="02070309020205020404" pitchFamily="49" charset="0"/>
                <a:cs typeface="Courier New" panose="02070309020205020404" pitchFamily="49" charset="0"/>
              </a:rPr>
              <a:t>1</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9885A"/>
                </a:solidFill>
                <a:latin typeface="Courier New" panose="02070309020205020404" pitchFamily="49" charset="0"/>
                <a:cs typeface="Courier New" panose="02070309020205020404" pitchFamily="49" charset="0"/>
              </a:rPr>
              <a:t>2</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 </a:t>
            </a:r>
            <a:r>
              <a:rPr lang="zh-CN" altLang="en-US" sz="1400" dirty="0">
                <a:solidFill>
                  <a:srgbClr val="008000"/>
                </a:solidFill>
                <a:latin typeface="Courier New" panose="02070309020205020404" pitchFamily="49" charset="0"/>
                <a:cs typeface="Courier New" panose="02070309020205020404" pitchFamily="49" charset="0"/>
              </a:rPr>
              <a:t>正确：带参构造函数。</a:t>
            </a:r>
            <a:endParaRPr lang="zh-CN" altLang="en-US" sz="1400" b="0" dirty="0">
              <a:solidFill>
                <a:srgbClr val="000000"/>
              </a:solidFill>
              <a:effectLst/>
              <a:latin typeface="Courier New" panose="02070309020205020404" pitchFamily="49" charset="0"/>
              <a:cs typeface="Courier New" panose="02070309020205020404" pitchFamily="49" charset="0"/>
            </a:endParaRPr>
          </a:p>
        </p:txBody>
      </p:sp>
      <p:grpSp>
        <p:nvGrpSpPr>
          <p:cNvPr id="39" name="组合 38"/>
          <p:cNvGrpSpPr/>
          <p:nvPr/>
        </p:nvGrpSpPr>
        <p:grpSpPr>
          <a:xfrm>
            <a:off x="219955" y="4006411"/>
            <a:ext cx="8704044" cy="1740048"/>
            <a:chOff x="219974" y="1739274"/>
            <a:chExt cx="8704052" cy="1740048"/>
          </a:xfrm>
        </p:grpSpPr>
        <p:grpSp>
          <p:nvGrpSpPr>
            <p:cNvPr id="40" name="组合 39"/>
            <p:cNvGrpSpPr/>
            <p:nvPr/>
          </p:nvGrpSpPr>
          <p:grpSpPr>
            <a:xfrm>
              <a:off x="219974" y="1763589"/>
              <a:ext cx="8704052" cy="1715733"/>
              <a:chOff x="219974" y="1770732"/>
              <a:chExt cx="8704052" cy="1599975"/>
            </a:xfrm>
            <a:effectLst>
              <a:outerShdw blurRad="50800" dist="69850" dir="2700000" algn="tl" rotWithShape="0">
                <a:prstClr val="black">
                  <a:alpha val="40000"/>
                </a:prstClr>
              </a:outerShdw>
            </a:effectLst>
          </p:grpSpPr>
          <p:sp>
            <p:nvSpPr>
              <p:cNvPr id="43" name="矩形: 圆角 42"/>
              <p:cNvSpPr/>
              <p:nvPr/>
            </p:nvSpPr>
            <p:spPr>
              <a:xfrm>
                <a:off x="219974" y="1770732"/>
                <a:ext cx="8704052" cy="1599975"/>
              </a:xfrm>
              <a:prstGeom prst="roundRect">
                <a:avLst>
                  <a:gd name="adj" fmla="val 1609"/>
                </a:avLst>
              </a:prstGeom>
              <a:solidFill>
                <a:srgbClr val="F9EEEE"/>
              </a:solidFill>
              <a:ln>
                <a:solidFill>
                  <a:srgbClr val="F9EE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矩形: 圆顶角 43"/>
              <p:cNvSpPr/>
              <p:nvPr/>
            </p:nvSpPr>
            <p:spPr>
              <a:xfrm>
                <a:off x="219974" y="1770733"/>
                <a:ext cx="8704048" cy="388922"/>
              </a:xfrm>
              <a:prstGeom prst="round2SameRect">
                <a:avLst>
                  <a:gd name="adj1" fmla="val 20076"/>
                  <a:gd name="adj2" fmla="val 0"/>
                </a:avLst>
              </a:prstGeom>
              <a:solidFill>
                <a:srgbClr val="CC5B5B"/>
              </a:solidFill>
              <a:ln>
                <a:solidFill>
                  <a:srgbClr val="CC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1" name="矩形 40"/>
            <p:cNvSpPr/>
            <p:nvPr/>
          </p:nvSpPr>
          <p:spPr>
            <a:xfrm>
              <a:off x="219977" y="2180650"/>
              <a:ext cx="8704045" cy="1231106"/>
            </a:xfrm>
            <a:prstGeom prst="rect">
              <a:avLst/>
            </a:prstGeom>
          </p:spPr>
          <p:txBody>
            <a:bodyPr wrap="square">
              <a:spAutoFit/>
            </a:bodyPr>
            <a:lstStyle/>
            <a:p>
              <a:pPr>
                <a:buClr>
                  <a:srgbClr val="CC5B5B"/>
                </a:buClr>
                <a:buSzPct val="80000"/>
              </a:pPr>
              <a:r>
                <a:rPr lang="zh-CN" altLang="en-US" sz="2000" dirty="0">
                  <a:solidFill>
                    <a:srgbClr val="000000"/>
                  </a:solidFill>
                  <a:latin typeface="MicrosoftYaHei"/>
                </a:rPr>
                <a:t>切勿乱用圆括号，如下面代码：</a:t>
              </a:r>
              <a:endParaRPr lang="en-US" altLang="zh-CN" sz="2000" dirty="0">
                <a:solidFill>
                  <a:srgbClr val="000000"/>
                </a:solidFill>
                <a:latin typeface="MicrosoftYaHei"/>
              </a:endParaRPr>
            </a:p>
            <a:p>
              <a:pPr>
                <a:buClr>
                  <a:srgbClr val="CC5B5B"/>
                </a:buClr>
                <a:buSzPct val="80000"/>
              </a:pPr>
              <a:endParaRPr lang="en-US" altLang="zh-CN" sz="1000" dirty="0">
                <a:solidFill>
                  <a:srgbClr val="267F99"/>
                </a:solidFill>
                <a:latin typeface="Courier New" panose="02070309020205020404" pitchFamily="49" charset="0"/>
                <a:cs typeface="Courier New" panose="02070309020205020404" pitchFamily="49" charset="0"/>
              </a:endParaRPr>
            </a:p>
            <a:p>
              <a:pPr>
                <a:buClr>
                  <a:srgbClr val="CC5B5B"/>
                </a:buClr>
                <a:buSzPct val="80000"/>
              </a:pPr>
              <a:r>
                <a:rPr lang="en-US" altLang="zh-CN" sz="1400" dirty="0">
                  <a:solidFill>
                    <a:srgbClr val="267F99"/>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a:t>
              </a:r>
              <a:endParaRPr lang="en-US" altLang="zh-CN" sz="1400" dirty="0">
                <a:solidFill>
                  <a:srgbClr val="000000"/>
                </a:solidFill>
                <a:latin typeface="MicrosoftYaHei"/>
                <a:cs typeface="Courier New" panose="02070309020205020404" pitchFamily="49" charset="0"/>
              </a:endParaRPr>
            </a:p>
            <a:p>
              <a:pPr>
                <a:buClr>
                  <a:srgbClr val="CC5B5B"/>
                </a:buClr>
                <a:buSzPct val="80000"/>
              </a:pPr>
              <a:endParaRPr lang="en-US" altLang="zh-CN" sz="1000" dirty="0">
                <a:solidFill>
                  <a:srgbClr val="000000"/>
                </a:solidFill>
                <a:latin typeface="MicrosoftYaHei"/>
              </a:endParaRPr>
            </a:p>
            <a:p>
              <a:pPr>
                <a:buClr>
                  <a:srgbClr val="CC5B5B"/>
                </a:buClr>
                <a:buSzPct val="80000"/>
              </a:pPr>
              <a:r>
                <a:rPr lang="zh-CN" altLang="en-US" sz="2000" dirty="0">
                  <a:solidFill>
                    <a:srgbClr val="000000"/>
                  </a:solidFill>
                  <a:latin typeface="MicrosoftYaHei"/>
                </a:rPr>
                <a:t>为一个函数声明，函数名为 </a:t>
              </a:r>
              <a:r>
                <a:rPr lang="en-US" altLang="zh-CN" sz="2000" dirty="0">
                  <a:solidFill>
                    <a:srgbClr val="000000"/>
                  </a:solidFill>
                  <a:latin typeface="Courier New" panose="02070309020205020404" pitchFamily="49" charset="0"/>
                  <a:cs typeface="Courier New" panose="02070309020205020404" pitchFamily="49" charset="0"/>
                </a:rPr>
                <a:t>a</a:t>
              </a:r>
              <a:r>
                <a:rPr lang="zh-CN" altLang="en-US" sz="2000" dirty="0">
                  <a:solidFill>
                    <a:srgbClr val="000000"/>
                  </a:solidFill>
                  <a:latin typeface="MicrosoftYaHei"/>
                </a:rPr>
                <a:t>，返回值类型为 </a:t>
              </a:r>
              <a:r>
                <a:rPr lang="en-US" altLang="zh-CN" sz="2000" dirty="0">
                  <a:solidFill>
                    <a:srgbClr val="000000"/>
                  </a:solidFill>
                  <a:latin typeface="Courier New" panose="02070309020205020404" pitchFamily="49" charset="0"/>
                  <a:cs typeface="Courier New" panose="02070309020205020404" pitchFamily="49" charset="0"/>
                </a:rPr>
                <a:t>Fraction</a:t>
              </a:r>
              <a:r>
                <a:rPr lang="zh-CN" altLang="en-US" sz="2000" dirty="0">
                  <a:solidFill>
                    <a:srgbClr val="000000"/>
                  </a:solidFill>
                  <a:latin typeface="MicrosoftYaHei"/>
                </a:rPr>
                <a:t>。</a:t>
              </a:r>
              <a:endParaRPr lang="zh-CN" altLang="en-US" sz="2000" dirty="0"/>
            </a:p>
          </p:txBody>
        </p:sp>
        <p:sp>
          <p:nvSpPr>
            <p:cNvPr id="42" name="矩形 41"/>
            <p:cNvSpPr/>
            <p:nvPr/>
          </p:nvSpPr>
          <p:spPr>
            <a:xfrm>
              <a:off x="219974" y="1739274"/>
              <a:ext cx="8704049" cy="461665"/>
            </a:xfrm>
            <a:prstGeom prst="rect">
              <a:avLst/>
            </a:prstGeom>
          </p:spPr>
          <p:txBody>
            <a:bodyPr wrap="square">
              <a:spAutoFit/>
            </a:bodyPr>
            <a:lstStyle/>
            <a:p>
              <a:r>
                <a:rPr lang="zh-CN" altLang="en-US" sz="2400" dirty="0">
                  <a:solidFill>
                    <a:srgbClr val="FFFFFF"/>
                  </a:solidFill>
                  <a:latin typeface="MicrosoftYaHei"/>
                </a:rPr>
                <a:t>注意</a:t>
              </a:r>
              <a:endParaRPr lang="zh-CN" altLang="en-US"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4270075" cy="584775"/>
          </a:xfrm>
          <a:prstGeom prst="rect">
            <a:avLst/>
          </a:prstGeom>
          <a:noFill/>
        </p:spPr>
        <p:txBody>
          <a:bodyPr wrap="square" rtlCol="0">
            <a:spAutoFit/>
          </a:bodyPr>
          <a:lstStyle/>
          <a:p>
            <a:r>
              <a:rPr lang="zh-CN" altLang="en-US" sz="3200" dirty="0">
                <a:solidFill>
                  <a:schemeClr val="bg1"/>
                </a:solidFill>
              </a:rPr>
              <a:t>目录</a:t>
            </a:r>
            <a:endParaRPr lang="zh-CN" altLang="en-US" sz="3200" dirty="0">
              <a:solidFill>
                <a:schemeClr val="bg1"/>
              </a:solidFill>
            </a:endParaRPr>
          </a:p>
        </p:txBody>
      </p:sp>
      <p:grpSp>
        <p:nvGrpSpPr>
          <p:cNvPr id="21" name="组合 20"/>
          <p:cNvGrpSpPr/>
          <p:nvPr/>
        </p:nvGrpSpPr>
        <p:grpSpPr>
          <a:xfrm>
            <a:off x="486910" y="1303327"/>
            <a:ext cx="4019910" cy="2199904"/>
            <a:chOff x="552090" y="1303327"/>
            <a:chExt cx="4891179" cy="2199904"/>
          </a:xfrm>
        </p:grpSpPr>
        <p:sp>
          <p:nvSpPr>
            <p:cNvPr id="12" name="文本框 11">
              <a:hlinkClick r:id="rId1" action="ppaction://hlinksldjump"/>
            </p:cNvPr>
            <p:cNvSpPr txBox="1"/>
            <p:nvPr/>
          </p:nvSpPr>
          <p:spPr>
            <a:xfrm>
              <a:off x="552090" y="1303327"/>
              <a:ext cx="2958861" cy="461665"/>
            </a:xfrm>
            <a:prstGeom prst="rect">
              <a:avLst/>
            </a:prstGeom>
            <a:noFill/>
          </p:spPr>
          <p:txBody>
            <a:bodyPr wrap="square" rtlCol="0">
              <a:spAutoFit/>
            </a:bodyPr>
            <a:lstStyle/>
            <a:p>
              <a:pPr>
                <a:buClr>
                  <a:srgbClr val="151DC1"/>
                </a:buClr>
                <a:buSzPct val="100000"/>
              </a:pPr>
              <a:r>
                <a:rPr lang="en-US" altLang="zh-CN" sz="2400" dirty="0">
                  <a:solidFill>
                    <a:srgbClr val="151DC1"/>
                  </a:solidFill>
                </a:rPr>
                <a:t>1. </a:t>
              </a:r>
              <a:r>
                <a:rPr lang="zh-CN" altLang="en-US" sz="2400" dirty="0">
                  <a:solidFill>
                    <a:srgbClr val="151DC1"/>
                  </a:solidFill>
                </a:rPr>
                <a:t>类的定义</a:t>
              </a:r>
              <a:endParaRPr lang="zh-CN" altLang="en-US" sz="2400" dirty="0">
                <a:solidFill>
                  <a:srgbClr val="151DC1"/>
                </a:solidFill>
              </a:endParaRPr>
            </a:p>
          </p:txBody>
        </p:sp>
        <p:sp>
          <p:nvSpPr>
            <p:cNvPr id="13" name="文本框 12"/>
            <p:cNvSpPr txBox="1"/>
            <p:nvPr/>
          </p:nvSpPr>
          <p:spPr>
            <a:xfrm>
              <a:off x="928776" y="1718127"/>
              <a:ext cx="4514493" cy="1785104"/>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sz="2200" dirty="0">
                  <a:hlinkClick r:id="rId2" action="ppaction://hlinksldjump"/>
                </a:rPr>
                <a:t>定义一个类</a:t>
              </a:r>
              <a:endParaRPr lang="en-US" altLang="zh-CN" sz="2200" dirty="0"/>
            </a:p>
            <a:p>
              <a:pPr marL="457200" indent="-457200">
                <a:buClr>
                  <a:srgbClr val="151DC1"/>
                </a:buClr>
                <a:buSzPct val="80000"/>
                <a:buFont typeface="Wingdings" panose="05000000000000000000" pitchFamily="2" charset="2"/>
                <a:buChar char="l"/>
              </a:pPr>
              <a:r>
                <a:rPr lang="zh-CN" altLang="en-US" sz="2200" dirty="0">
                  <a:hlinkClick r:id="rId3" action="ppaction://hlinksldjump"/>
                </a:rPr>
                <a:t>定义和使用成员函数</a:t>
              </a:r>
              <a:endParaRPr lang="en-US" altLang="zh-CN" sz="2200" dirty="0"/>
            </a:p>
            <a:p>
              <a:pPr marL="457200" indent="-457200">
                <a:buClr>
                  <a:srgbClr val="151DC1"/>
                </a:buClr>
                <a:buSzPct val="80000"/>
                <a:buFont typeface="Wingdings" panose="05000000000000000000" pitchFamily="2" charset="2"/>
                <a:buChar char="l"/>
              </a:pPr>
              <a:r>
                <a:rPr lang="zh-CN" altLang="en-US" sz="2200" dirty="0">
                  <a:hlinkClick r:id="rId4" action="ppaction://hlinksldjump"/>
                </a:rPr>
                <a:t>定义辅助函数</a:t>
              </a:r>
              <a:endParaRPr lang="en-US" altLang="zh-CN" sz="2200" dirty="0"/>
            </a:p>
            <a:p>
              <a:pPr marL="457200" indent="-457200">
                <a:buClr>
                  <a:srgbClr val="151DC1"/>
                </a:buClr>
                <a:buSzPct val="80000"/>
                <a:buFont typeface="Wingdings" panose="05000000000000000000" pitchFamily="2" charset="2"/>
                <a:buChar char="l"/>
              </a:pPr>
              <a:r>
                <a:rPr lang="zh-CN" altLang="en-US" sz="2200" dirty="0">
                  <a:hlinkClick r:id="rId5" action="ppaction://hlinksldjump"/>
                </a:rPr>
                <a:t>访问控制</a:t>
              </a:r>
              <a:endParaRPr lang="en-US" altLang="zh-CN" sz="2200" dirty="0"/>
            </a:p>
            <a:p>
              <a:pPr marL="457200" indent="-457200">
                <a:buClr>
                  <a:srgbClr val="151DC1"/>
                </a:buClr>
                <a:buSzPct val="80000"/>
                <a:buFont typeface="Wingdings" panose="05000000000000000000" pitchFamily="2" charset="2"/>
                <a:buChar char="l"/>
              </a:pPr>
              <a:r>
                <a:rPr lang="zh-CN" altLang="en-US" sz="2200" dirty="0">
                  <a:hlinkClick r:id="rId6" action="ppaction://hlinksldjump"/>
                </a:rPr>
                <a:t>友元函数</a:t>
              </a:r>
              <a:endParaRPr lang="zh-CN" altLang="en-US" sz="2200" dirty="0"/>
            </a:p>
          </p:txBody>
        </p:sp>
      </p:grpSp>
      <p:grpSp>
        <p:nvGrpSpPr>
          <p:cNvPr id="22" name="组合 21"/>
          <p:cNvGrpSpPr/>
          <p:nvPr/>
        </p:nvGrpSpPr>
        <p:grpSpPr>
          <a:xfrm>
            <a:off x="486910" y="3578078"/>
            <a:ext cx="4019910" cy="1538900"/>
            <a:chOff x="552090" y="1303327"/>
            <a:chExt cx="4891179" cy="1538900"/>
          </a:xfrm>
        </p:grpSpPr>
        <p:sp>
          <p:nvSpPr>
            <p:cNvPr id="23" name="文本框 22">
              <a:hlinkClick r:id="rId7" action="ppaction://hlinksldjump"/>
            </p:cNvPr>
            <p:cNvSpPr txBox="1"/>
            <p:nvPr/>
          </p:nvSpPr>
          <p:spPr>
            <a:xfrm>
              <a:off x="552090" y="1303327"/>
              <a:ext cx="4891179" cy="461665"/>
            </a:xfrm>
            <a:prstGeom prst="rect">
              <a:avLst/>
            </a:prstGeom>
            <a:noFill/>
          </p:spPr>
          <p:txBody>
            <a:bodyPr wrap="square" rtlCol="0">
              <a:spAutoFit/>
            </a:bodyPr>
            <a:lstStyle/>
            <a:p>
              <a:pPr>
                <a:buClr>
                  <a:srgbClr val="151DC1"/>
                </a:buClr>
                <a:buSzPct val="100000"/>
              </a:pPr>
              <a:r>
                <a:rPr lang="en-US" altLang="zh-CN" sz="2400" dirty="0">
                  <a:solidFill>
                    <a:srgbClr val="151DC1"/>
                  </a:solidFill>
                </a:rPr>
                <a:t>2. </a:t>
              </a:r>
              <a:r>
                <a:rPr lang="zh-CN" altLang="en-US" sz="2400" dirty="0">
                  <a:solidFill>
                    <a:srgbClr val="151DC1"/>
                  </a:solidFill>
                </a:rPr>
                <a:t>构造函数与析构函数</a:t>
              </a:r>
              <a:endParaRPr lang="zh-CN" altLang="en-US" sz="2400" dirty="0">
                <a:solidFill>
                  <a:srgbClr val="151DC1"/>
                </a:solidFill>
              </a:endParaRPr>
            </a:p>
          </p:txBody>
        </p:sp>
        <p:sp>
          <p:nvSpPr>
            <p:cNvPr id="24" name="文本框 23"/>
            <p:cNvSpPr txBox="1"/>
            <p:nvPr/>
          </p:nvSpPr>
          <p:spPr>
            <a:xfrm>
              <a:off x="928776" y="1734231"/>
              <a:ext cx="4514493" cy="1107996"/>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sz="2200" dirty="0">
                  <a:hlinkClick r:id="rId8" action="ppaction://hlinksldjump"/>
                </a:rPr>
                <a:t>默认构造函数</a:t>
              </a:r>
              <a:endParaRPr lang="en-US" altLang="zh-CN" sz="2200" dirty="0"/>
            </a:p>
            <a:p>
              <a:pPr marL="457200" indent="-457200">
                <a:buClr>
                  <a:srgbClr val="151DC1"/>
                </a:buClr>
                <a:buSzPct val="80000"/>
                <a:buFont typeface="Wingdings" panose="05000000000000000000" pitchFamily="2" charset="2"/>
                <a:buChar char="l"/>
              </a:pPr>
              <a:r>
                <a:rPr lang="zh-CN" altLang="en-US" sz="2200" dirty="0">
                  <a:hlinkClick r:id="rId9" action="ppaction://hlinksldjump"/>
                </a:rPr>
                <a:t>复制构造函数</a:t>
              </a:r>
              <a:endParaRPr lang="en-US" altLang="zh-CN" sz="2200" dirty="0"/>
            </a:p>
            <a:p>
              <a:pPr marL="457200" indent="-457200">
                <a:buClr>
                  <a:srgbClr val="151DC1"/>
                </a:buClr>
                <a:buSzPct val="80000"/>
                <a:buFont typeface="Wingdings" panose="05000000000000000000" pitchFamily="2" charset="2"/>
                <a:buChar char="l"/>
              </a:pPr>
              <a:r>
                <a:rPr lang="zh-CN" altLang="en-US" sz="2200" dirty="0">
                  <a:hlinkClick r:id="rId10" action="ppaction://hlinksldjump"/>
                </a:rPr>
                <a:t>析构函数</a:t>
              </a:r>
              <a:endParaRPr lang="en-US" altLang="zh-CN" sz="2200" dirty="0"/>
            </a:p>
          </p:txBody>
        </p:sp>
      </p:grpSp>
      <p:grpSp>
        <p:nvGrpSpPr>
          <p:cNvPr id="14" name="组合 13"/>
          <p:cNvGrpSpPr/>
          <p:nvPr/>
        </p:nvGrpSpPr>
        <p:grpSpPr>
          <a:xfrm>
            <a:off x="4572000" y="1303327"/>
            <a:ext cx="4019909" cy="2171510"/>
            <a:chOff x="552090" y="1303327"/>
            <a:chExt cx="4891179" cy="2171510"/>
          </a:xfrm>
        </p:grpSpPr>
        <p:sp>
          <p:nvSpPr>
            <p:cNvPr id="15" name="文本框 14">
              <a:hlinkClick r:id="rId11" action="ppaction://hlinksldjump"/>
            </p:cNvPr>
            <p:cNvSpPr txBox="1"/>
            <p:nvPr/>
          </p:nvSpPr>
          <p:spPr>
            <a:xfrm>
              <a:off x="552090" y="1303327"/>
              <a:ext cx="2958861" cy="461665"/>
            </a:xfrm>
            <a:prstGeom prst="rect">
              <a:avLst/>
            </a:prstGeom>
            <a:noFill/>
          </p:spPr>
          <p:txBody>
            <a:bodyPr wrap="square" rtlCol="0">
              <a:spAutoFit/>
            </a:bodyPr>
            <a:lstStyle/>
            <a:p>
              <a:pPr>
                <a:buClr>
                  <a:srgbClr val="151DC1"/>
                </a:buClr>
                <a:buSzPct val="100000"/>
              </a:pPr>
              <a:r>
                <a:rPr lang="en-US" altLang="zh-CN" sz="2400" dirty="0">
                  <a:solidFill>
                    <a:srgbClr val="151DC1"/>
                  </a:solidFill>
                </a:rPr>
                <a:t>3. </a:t>
              </a:r>
              <a:r>
                <a:rPr lang="zh-CN" altLang="en-US" sz="2400" dirty="0">
                  <a:solidFill>
                    <a:srgbClr val="151DC1"/>
                  </a:solidFill>
                </a:rPr>
                <a:t>运算符重载</a:t>
              </a:r>
              <a:endParaRPr lang="zh-CN" altLang="en-US" sz="2400" dirty="0">
                <a:solidFill>
                  <a:srgbClr val="151DC1"/>
                </a:solidFill>
              </a:endParaRPr>
            </a:p>
          </p:txBody>
        </p:sp>
        <p:sp>
          <p:nvSpPr>
            <p:cNvPr id="16" name="文本框 15"/>
            <p:cNvSpPr txBox="1"/>
            <p:nvPr/>
          </p:nvSpPr>
          <p:spPr>
            <a:xfrm>
              <a:off x="928775" y="1689733"/>
              <a:ext cx="4514494" cy="1785104"/>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sz="2200" dirty="0">
                  <a:hlinkClick r:id="rId12" action="ppaction://hlinksldjump"/>
                </a:rPr>
                <a:t>重载原则</a:t>
              </a:r>
              <a:endParaRPr lang="en-US" altLang="zh-CN" sz="2200" dirty="0"/>
            </a:p>
            <a:p>
              <a:pPr marL="457200" indent="-457200">
                <a:buClr>
                  <a:srgbClr val="151DC1"/>
                </a:buClr>
                <a:buSzPct val="80000"/>
                <a:buFont typeface="Wingdings" panose="05000000000000000000" pitchFamily="2" charset="2"/>
                <a:buChar char="l"/>
              </a:pPr>
              <a:r>
                <a:rPr lang="zh-CN" altLang="en-US" sz="2200" dirty="0">
                  <a:hlinkClick r:id="rId13" action="ppaction://hlinksldjump"/>
                </a:rPr>
                <a:t>输入和输出运算符</a:t>
              </a:r>
              <a:endParaRPr lang="en-US" altLang="zh-CN" sz="2200" dirty="0"/>
            </a:p>
            <a:p>
              <a:pPr marL="457200" indent="-457200">
                <a:buClr>
                  <a:srgbClr val="151DC1"/>
                </a:buClr>
                <a:buSzPct val="80000"/>
                <a:buFont typeface="Wingdings" panose="05000000000000000000" pitchFamily="2" charset="2"/>
                <a:buChar char="l"/>
              </a:pPr>
              <a:r>
                <a:rPr lang="zh-CN" altLang="en-US" sz="2200" dirty="0">
                  <a:hlinkClick r:id="rId14" action="ppaction://hlinksldjump"/>
                </a:rPr>
                <a:t>递增和递减运算符</a:t>
              </a:r>
              <a:endParaRPr lang="en-US" altLang="zh-CN" sz="2200" dirty="0"/>
            </a:p>
            <a:p>
              <a:pPr marL="457200" indent="-457200">
                <a:buClr>
                  <a:srgbClr val="151DC1"/>
                </a:buClr>
                <a:buSzPct val="80000"/>
                <a:buFont typeface="Wingdings" panose="05000000000000000000" pitchFamily="2" charset="2"/>
                <a:buChar char="l"/>
              </a:pPr>
              <a:r>
                <a:rPr lang="zh-CN" altLang="en-US" sz="2200" dirty="0">
                  <a:hlinkClick r:id="rId15" action="ppaction://hlinksldjump"/>
                </a:rPr>
                <a:t>函数调用运算符</a:t>
              </a:r>
              <a:endParaRPr lang="en-US" altLang="zh-CN" sz="2200" dirty="0"/>
            </a:p>
            <a:p>
              <a:pPr marL="457200" indent="-457200">
                <a:buClr>
                  <a:srgbClr val="151DC1"/>
                </a:buClr>
                <a:buSzPct val="80000"/>
                <a:buFont typeface="Wingdings" panose="05000000000000000000" pitchFamily="2" charset="2"/>
                <a:buChar char="l"/>
              </a:pPr>
              <a:r>
                <a:rPr lang="zh-CN" altLang="en-US" sz="2200" dirty="0">
                  <a:hlinkClick r:id="rId16" action="ppaction://hlinksldjump"/>
                </a:rPr>
                <a:t>类型转化运算符</a:t>
              </a:r>
              <a:endParaRPr lang="zh-CN" altLang="en-US" sz="2200" dirty="0"/>
            </a:p>
          </p:txBody>
        </p:sp>
      </p:grpSp>
      <p:grpSp>
        <p:nvGrpSpPr>
          <p:cNvPr id="17" name="组合 16"/>
          <p:cNvGrpSpPr/>
          <p:nvPr/>
        </p:nvGrpSpPr>
        <p:grpSpPr>
          <a:xfrm>
            <a:off x="4572000" y="3503231"/>
            <a:ext cx="4019909" cy="1199936"/>
            <a:chOff x="552090" y="1303327"/>
            <a:chExt cx="4891178" cy="1199936"/>
          </a:xfrm>
        </p:grpSpPr>
        <p:sp>
          <p:nvSpPr>
            <p:cNvPr id="18" name="文本框 17">
              <a:hlinkClick r:id="rId16" action="ppaction://hlinksldjump"/>
            </p:cNvPr>
            <p:cNvSpPr txBox="1"/>
            <p:nvPr/>
          </p:nvSpPr>
          <p:spPr>
            <a:xfrm>
              <a:off x="552090" y="1303327"/>
              <a:ext cx="2958861" cy="461665"/>
            </a:xfrm>
            <a:prstGeom prst="rect">
              <a:avLst/>
            </a:prstGeom>
            <a:noFill/>
          </p:spPr>
          <p:txBody>
            <a:bodyPr wrap="square" rtlCol="0">
              <a:spAutoFit/>
            </a:bodyPr>
            <a:lstStyle/>
            <a:p>
              <a:pPr>
                <a:buClr>
                  <a:srgbClr val="151DC1"/>
                </a:buClr>
                <a:buSzPct val="100000"/>
              </a:pPr>
              <a:r>
                <a:rPr lang="en-US" altLang="zh-CN" sz="2400" dirty="0">
                  <a:solidFill>
                    <a:srgbClr val="151DC1"/>
                  </a:solidFill>
                </a:rPr>
                <a:t>4. </a:t>
              </a:r>
              <a:r>
                <a:rPr lang="zh-CN" altLang="en-US" sz="2400" dirty="0">
                  <a:solidFill>
                    <a:srgbClr val="151DC1"/>
                  </a:solidFill>
                </a:rPr>
                <a:t>静态成员</a:t>
              </a:r>
              <a:endParaRPr lang="zh-CN" altLang="en-US" sz="2400" dirty="0">
                <a:solidFill>
                  <a:srgbClr val="151DC1"/>
                </a:solidFill>
              </a:endParaRPr>
            </a:p>
          </p:txBody>
        </p:sp>
        <p:sp>
          <p:nvSpPr>
            <p:cNvPr id="19" name="文本框 18"/>
            <p:cNvSpPr txBox="1"/>
            <p:nvPr/>
          </p:nvSpPr>
          <p:spPr>
            <a:xfrm>
              <a:off x="928775" y="1733822"/>
              <a:ext cx="4514493" cy="769441"/>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sz="2200" dirty="0">
                  <a:hlinkClick r:id="rId16" action="ppaction://hlinksldjump"/>
                </a:rPr>
                <a:t>声明静态成员</a:t>
              </a:r>
              <a:endParaRPr lang="en-US" altLang="zh-CN" sz="2200" dirty="0"/>
            </a:p>
            <a:p>
              <a:pPr marL="457200" indent="-457200">
                <a:buClr>
                  <a:srgbClr val="151DC1"/>
                </a:buClr>
                <a:buSzPct val="80000"/>
                <a:buFont typeface="Wingdings" panose="05000000000000000000" pitchFamily="2" charset="2"/>
                <a:buChar char="l"/>
              </a:pPr>
              <a:r>
                <a:rPr lang="zh-CN" altLang="en-US" sz="2200" dirty="0">
                  <a:hlinkClick r:id="rId17" action="ppaction://hlinksldjump"/>
                </a:rPr>
                <a:t>使用静态成员</a:t>
              </a:r>
              <a:endParaRPr lang="zh-CN" altLang="en-US" sz="2200" dirty="0"/>
            </a:p>
          </p:txBody>
        </p:sp>
      </p:grpSp>
      <p:grpSp>
        <p:nvGrpSpPr>
          <p:cNvPr id="20" name="组合 19"/>
          <p:cNvGrpSpPr/>
          <p:nvPr/>
        </p:nvGrpSpPr>
        <p:grpSpPr>
          <a:xfrm>
            <a:off x="4572000" y="4778014"/>
            <a:ext cx="4019909" cy="1184241"/>
            <a:chOff x="552090" y="1303327"/>
            <a:chExt cx="4891178" cy="1184241"/>
          </a:xfrm>
        </p:grpSpPr>
        <p:sp>
          <p:nvSpPr>
            <p:cNvPr id="28" name="文本框 27">
              <a:hlinkClick r:id="" action="ppaction://noaction"/>
            </p:cNvPr>
            <p:cNvSpPr txBox="1"/>
            <p:nvPr/>
          </p:nvSpPr>
          <p:spPr>
            <a:xfrm>
              <a:off x="552090" y="1303327"/>
              <a:ext cx="2958861" cy="461665"/>
            </a:xfrm>
            <a:prstGeom prst="rect">
              <a:avLst/>
            </a:prstGeom>
            <a:noFill/>
          </p:spPr>
          <p:txBody>
            <a:bodyPr wrap="square" rtlCol="0">
              <a:spAutoFit/>
            </a:bodyPr>
            <a:lstStyle/>
            <a:p>
              <a:pPr>
                <a:buClr>
                  <a:srgbClr val="151DC1"/>
                </a:buClr>
                <a:buSzPct val="100000"/>
              </a:pPr>
              <a:r>
                <a:rPr lang="en-US" altLang="zh-CN" sz="2400" dirty="0">
                  <a:solidFill>
                    <a:srgbClr val="151DC1"/>
                  </a:solidFill>
                </a:rPr>
                <a:t>5. </a:t>
              </a:r>
              <a:r>
                <a:rPr lang="zh-CN" altLang="en-US" sz="2400" dirty="0">
                  <a:solidFill>
                    <a:srgbClr val="151DC1"/>
                  </a:solidFill>
                </a:rPr>
                <a:t>类成员指针</a:t>
              </a:r>
              <a:endParaRPr lang="zh-CN" altLang="en-US" sz="2400" dirty="0">
                <a:solidFill>
                  <a:srgbClr val="151DC1"/>
                </a:solidFill>
                <a:latin typeface="Courier New" panose="02070309020205020404" pitchFamily="49" charset="0"/>
                <a:cs typeface="Courier New" panose="02070309020205020404" pitchFamily="49" charset="0"/>
              </a:endParaRPr>
            </a:p>
          </p:txBody>
        </p:sp>
        <p:sp>
          <p:nvSpPr>
            <p:cNvPr id="29" name="文本框 28"/>
            <p:cNvSpPr txBox="1"/>
            <p:nvPr/>
          </p:nvSpPr>
          <p:spPr>
            <a:xfrm>
              <a:off x="928775" y="1718127"/>
              <a:ext cx="4514493" cy="769441"/>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sz="2200" dirty="0">
                  <a:hlinkClick r:id="" action="ppaction://noaction"/>
                </a:rPr>
                <a:t>数据成员指针</a:t>
              </a:r>
              <a:endParaRPr lang="en-US" altLang="zh-CN" sz="2200" dirty="0"/>
            </a:p>
            <a:p>
              <a:pPr marL="457200" indent="-457200">
                <a:buClr>
                  <a:srgbClr val="151DC1"/>
                </a:buClr>
                <a:buSzPct val="80000"/>
                <a:buFont typeface="Wingdings" panose="05000000000000000000" pitchFamily="2" charset="2"/>
                <a:buChar char="l"/>
              </a:pPr>
              <a:r>
                <a:rPr lang="zh-CN" altLang="en-US" sz="2200" dirty="0">
                  <a:hlinkClick r:id="" action="ppaction://noaction"/>
                </a:rPr>
                <a:t>成员函数指针</a:t>
              </a:r>
              <a:endParaRPr lang="en-US" altLang="zh-CN" sz="2200" dirty="0"/>
            </a:p>
          </p:txBody>
        </p:sp>
      </p:grpSp>
      <p:grpSp>
        <p:nvGrpSpPr>
          <p:cNvPr id="30" name="组合 29"/>
          <p:cNvGrpSpPr/>
          <p:nvPr/>
        </p:nvGrpSpPr>
        <p:grpSpPr>
          <a:xfrm>
            <a:off x="486910" y="5116978"/>
            <a:ext cx="4019910" cy="814909"/>
            <a:chOff x="552090" y="1303327"/>
            <a:chExt cx="4891180" cy="814909"/>
          </a:xfrm>
        </p:grpSpPr>
        <p:sp>
          <p:nvSpPr>
            <p:cNvPr id="31" name="文本框 30">
              <a:hlinkClick r:id="rId11" action="ppaction://hlinksldjump"/>
            </p:cNvPr>
            <p:cNvSpPr txBox="1"/>
            <p:nvPr/>
          </p:nvSpPr>
          <p:spPr>
            <a:xfrm>
              <a:off x="552090" y="1303327"/>
              <a:ext cx="3484994" cy="461665"/>
            </a:xfrm>
            <a:prstGeom prst="rect">
              <a:avLst/>
            </a:prstGeom>
            <a:noFill/>
          </p:spPr>
          <p:txBody>
            <a:bodyPr wrap="square" rtlCol="0">
              <a:spAutoFit/>
            </a:bodyPr>
            <a:lstStyle/>
            <a:p>
              <a:pPr>
                <a:buClr>
                  <a:srgbClr val="151DC1"/>
                </a:buClr>
                <a:buSzPct val="100000"/>
              </a:pPr>
              <a:r>
                <a:rPr lang="en-US" altLang="zh-CN" sz="2400" dirty="0">
                  <a:solidFill>
                    <a:srgbClr val="151DC1"/>
                  </a:solidFill>
                </a:rPr>
                <a:t>3. </a:t>
              </a:r>
              <a:r>
                <a:rPr lang="zh-CN" altLang="en-US" sz="2400" dirty="0">
                  <a:solidFill>
                    <a:srgbClr val="151DC1"/>
                  </a:solidFill>
                </a:rPr>
                <a:t>运算符重载</a:t>
              </a:r>
              <a:endParaRPr lang="zh-CN" altLang="en-US" sz="2400" dirty="0">
                <a:solidFill>
                  <a:srgbClr val="151DC1"/>
                </a:solidFill>
              </a:endParaRPr>
            </a:p>
          </p:txBody>
        </p:sp>
        <p:sp>
          <p:nvSpPr>
            <p:cNvPr id="32" name="文本框 31"/>
            <p:cNvSpPr txBox="1"/>
            <p:nvPr/>
          </p:nvSpPr>
          <p:spPr>
            <a:xfrm>
              <a:off x="928775" y="1687349"/>
              <a:ext cx="4514495" cy="430887"/>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sz="2200" dirty="0">
                  <a:hlinkClick r:id="rId18" action="ppaction://hlinksldjump"/>
                </a:rPr>
                <a:t>基本概念</a:t>
              </a:r>
              <a:endParaRPr lang="en-US" altLang="zh-CN" sz="2200"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19955" y="1367588"/>
            <a:ext cx="5556004" cy="1428004"/>
            <a:chOff x="219974" y="1748979"/>
            <a:chExt cx="8704052" cy="1478585"/>
          </a:xfrm>
        </p:grpSpPr>
        <p:grpSp>
          <p:nvGrpSpPr>
            <p:cNvPr id="19" name="组合 18"/>
            <p:cNvGrpSpPr/>
            <p:nvPr/>
          </p:nvGrpSpPr>
          <p:grpSpPr>
            <a:xfrm>
              <a:off x="219974" y="1763586"/>
              <a:ext cx="8704052" cy="1463978"/>
              <a:chOff x="219974" y="1770730"/>
              <a:chExt cx="8704052" cy="1365207"/>
            </a:xfrm>
            <a:effectLst>
              <a:outerShdw blurRad="50800" dist="69850" dir="2700000" algn="tl" rotWithShape="0">
                <a:prstClr val="black">
                  <a:alpha val="40000"/>
                </a:prstClr>
              </a:outerShdw>
            </a:effectLst>
          </p:grpSpPr>
          <p:sp>
            <p:nvSpPr>
              <p:cNvPr id="21" name="矩形: 圆角 20"/>
              <p:cNvSpPr/>
              <p:nvPr/>
            </p:nvSpPr>
            <p:spPr>
              <a:xfrm>
                <a:off x="219974" y="1770730"/>
                <a:ext cx="8704052" cy="1365207"/>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顶角 21"/>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0" name="矩形 19"/>
            <p:cNvSpPr/>
            <p:nvPr/>
          </p:nvSpPr>
          <p:spPr>
            <a:xfrm>
              <a:off x="219974" y="1748979"/>
              <a:ext cx="8704050" cy="478019"/>
            </a:xfrm>
            <a:prstGeom prst="rect">
              <a:avLst/>
            </a:prstGeom>
          </p:spPr>
          <p:txBody>
            <a:bodyPr wrap="square">
              <a:spAutoFit/>
            </a:bodyPr>
            <a:lstStyle/>
            <a:p>
              <a:r>
                <a:rPr lang="zh-CN" altLang="en-US" sz="2400" dirty="0">
                  <a:solidFill>
                    <a:srgbClr val="FFFFFF"/>
                  </a:solidFill>
                  <a:latin typeface="Courier New" panose="02070309020205020404" pitchFamily="49" charset="0"/>
                  <a:cs typeface="Courier New" panose="02070309020205020404" pitchFamily="49" charset="0"/>
                </a:rPr>
                <a:t>示例</a:t>
              </a:r>
              <a:endParaRPr lang="zh-CN" altLang="en-US" sz="2400" dirty="0"/>
            </a:p>
          </p:txBody>
        </p:sp>
      </p:grpSp>
      <p:sp>
        <p:nvSpPr>
          <p:cNvPr id="4" name="灯片编号占位符 3"/>
          <p:cNvSpPr>
            <a:spLocks noGrp="1"/>
          </p:cNvSpPr>
          <p:nvPr>
            <p:ph type="sldNum" sz="quarter" idx="12"/>
          </p:nvPr>
        </p:nvSpPr>
        <p:spPr>
          <a:xfrm>
            <a:off x="6457950" y="6383729"/>
            <a:ext cx="2057400" cy="365125"/>
          </a:xfrm>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6.2.1 </a:t>
            </a:r>
            <a:r>
              <a:rPr lang="zh-CN" altLang="en-US" sz="3200" dirty="0">
                <a:solidFill>
                  <a:schemeClr val="bg1"/>
                </a:solidFill>
              </a:rPr>
              <a:t>默认构造函数 </a:t>
            </a:r>
            <a:r>
              <a:rPr lang="en-US" altLang="zh-CN" sz="2400" dirty="0">
                <a:solidFill>
                  <a:schemeClr val="bg1"/>
                </a:solidFill>
              </a:rPr>
              <a:t>--- </a:t>
            </a:r>
            <a:r>
              <a:rPr lang="zh-CN" altLang="en-US" sz="2400" dirty="0">
                <a:solidFill>
                  <a:schemeClr val="bg1"/>
                </a:solidFill>
              </a:rPr>
              <a:t>初始值列表</a:t>
            </a:r>
            <a:endParaRPr lang="zh-CN" altLang="en-US" sz="2400" dirty="0">
              <a:solidFill>
                <a:schemeClr val="bg1"/>
              </a:solidFill>
            </a:endParaRPr>
          </a:p>
        </p:txBody>
      </p:sp>
      <p:sp>
        <p:nvSpPr>
          <p:cNvPr id="2" name="矩形 1"/>
          <p:cNvSpPr/>
          <p:nvPr/>
        </p:nvSpPr>
        <p:spPr>
          <a:xfrm>
            <a:off x="150961" y="993453"/>
            <a:ext cx="8704047" cy="400110"/>
          </a:xfrm>
          <a:prstGeom prst="rect">
            <a:avLst/>
          </a:prstGeom>
        </p:spPr>
        <p:txBody>
          <a:bodyPr wrap="square">
            <a:spAutoFit/>
          </a:bodyPr>
          <a:lstStyle/>
          <a:p>
            <a:r>
              <a:rPr lang="zh-CN" altLang="en-US" sz="2000" dirty="0"/>
              <a:t>下面代码有什么问题？</a:t>
            </a:r>
            <a:endParaRPr lang="zh-CN" altLang="en-US" sz="2000" dirty="0"/>
          </a:p>
        </p:txBody>
      </p:sp>
      <p:sp>
        <p:nvSpPr>
          <p:cNvPr id="3" name="矩形 2"/>
          <p:cNvSpPr/>
          <p:nvPr/>
        </p:nvSpPr>
        <p:spPr>
          <a:xfrm>
            <a:off x="219954" y="1814416"/>
            <a:ext cx="5556003" cy="954107"/>
          </a:xfrm>
          <a:prstGeom prst="rect">
            <a:avLst/>
          </a:prstGeom>
        </p:spPr>
        <p:txBody>
          <a:bodyPr wrap="square">
            <a:spAutoFit/>
          </a:bodyPr>
          <a:lstStyle/>
          <a:p>
            <a:r>
              <a:rPr lang="en-US" altLang="zh-CN" sz="1400" dirty="0">
                <a:solidFill>
                  <a:srgbClr val="795E26"/>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above, </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below){</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 above;</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赋值语句</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 = below;</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赋值语句</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b="0" dirty="0">
              <a:solidFill>
                <a:srgbClr val="000000"/>
              </a:solidFill>
              <a:effectLst/>
              <a:latin typeface="Courier New" panose="02070309020205020404" pitchFamily="49" charset="0"/>
              <a:cs typeface="Courier New" panose="02070309020205020404" pitchFamily="49" charset="0"/>
            </a:endParaRPr>
          </a:p>
        </p:txBody>
      </p:sp>
      <p:grpSp>
        <p:nvGrpSpPr>
          <p:cNvPr id="23" name="组合 22"/>
          <p:cNvGrpSpPr/>
          <p:nvPr/>
        </p:nvGrpSpPr>
        <p:grpSpPr>
          <a:xfrm>
            <a:off x="5867374" y="1356751"/>
            <a:ext cx="3056626" cy="1438841"/>
            <a:chOff x="219974" y="1739274"/>
            <a:chExt cx="8704052" cy="1385298"/>
          </a:xfrm>
        </p:grpSpPr>
        <p:grpSp>
          <p:nvGrpSpPr>
            <p:cNvPr id="24" name="组合 23"/>
            <p:cNvGrpSpPr/>
            <p:nvPr/>
          </p:nvGrpSpPr>
          <p:grpSpPr>
            <a:xfrm>
              <a:off x="219974" y="1763590"/>
              <a:ext cx="8704052" cy="1360982"/>
              <a:chOff x="219974" y="1770732"/>
              <a:chExt cx="8704052" cy="1269159"/>
            </a:xfrm>
            <a:effectLst>
              <a:outerShdw blurRad="50800" dist="69850" dir="2700000" algn="tl" rotWithShape="0">
                <a:prstClr val="black">
                  <a:alpha val="40000"/>
                </a:prstClr>
              </a:outerShdw>
            </a:effectLst>
          </p:grpSpPr>
          <p:sp>
            <p:nvSpPr>
              <p:cNvPr id="27" name="矩形: 圆角 26"/>
              <p:cNvSpPr/>
              <p:nvPr/>
            </p:nvSpPr>
            <p:spPr>
              <a:xfrm>
                <a:off x="219974" y="1770732"/>
                <a:ext cx="8704052" cy="1269159"/>
              </a:xfrm>
              <a:prstGeom prst="roundRect">
                <a:avLst>
                  <a:gd name="adj" fmla="val 8545"/>
                </a:avLst>
              </a:pr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p:cNvSpPr/>
              <p:nvPr/>
            </p:nvSpPr>
            <p:spPr>
              <a:xfrm>
                <a:off x="219974" y="1770733"/>
                <a:ext cx="8704049" cy="359230"/>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5" name="矩形 24"/>
            <p:cNvSpPr/>
            <p:nvPr/>
          </p:nvSpPr>
          <p:spPr>
            <a:xfrm>
              <a:off x="219974" y="2232743"/>
              <a:ext cx="8704043" cy="681544"/>
            </a:xfrm>
            <a:prstGeom prst="rect">
              <a:avLst/>
            </a:prstGeom>
          </p:spPr>
          <p:txBody>
            <a:bodyPr wrap="square">
              <a:spAutoFit/>
            </a:bodyPr>
            <a:lstStyle/>
            <a:p>
              <a:pPr>
                <a:buClr>
                  <a:srgbClr val="118707"/>
                </a:buClr>
                <a:buSzPct val="80000"/>
              </a:pPr>
              <a:r>
                <a:rPr lang="zh-CN" altLang="en-US" sz="2000" dirty="0">
                  <a:latin typeface="Courier New" panose="02070309020205020404" pitchFamily="49" charset="0"/>
                  <a:cs typeface="Courier New" panose="02070309020205020404" pitchFamily="49" charset="0"/>
                </a:rPr>
                <a:t>对象成员先构造后赋值，效率低。</a:t>
              </a:r>
              <a:endParaRPr lang="zh-CN" altLang="en-US" sz="2000" dirty="0"/>
            </a:p>
          </p:txBody>
        </p:sp>
        <p:sp>
          <p:nvSpPr>
            <p:cNvPr id="26" name="矩形 25"/>
            <p:cNvSpPr/>
            <p:nvPr/>
          </p:nvSpPr>
          <p:spPr>
            <a:xfrm>
              <a:off x="219974" y="1739274"/>
              <a:ext cx="8704049" cy="461665"/>
            </a:xfrm>
            <a:prstGeom prst="rect">
              <a:avLst/>
            </a:prstGeom>
          </p:spPr>
          <p:txBody>
            <a:bodyPr wrap="square">
              <a:spAutoFit/>
            </a:bodyPr>
            <a:lstStyle/>
            <a:p>
              <a:r>
                <a:rPr lang="zh-CN" altLang="en-US" sz="2400" dirty="0">
                  <a:solidFill>
                    <a:srgbClr val="FFFFFF"/>
                  </a:solidFill>
                  <a:latin typeface="MicrosoftYaHei"/>
                </a:rPr>
                <a:t>答案</a:t>
              </a:r>
              <a:endParaRPr lang="zh-CN" altLang="en-US" sz="2400" dirty="0"/>
            </a:p>
          </p:txBody>
        </p:sp>
      </p:grpSp>
      <p:grpSp>
        <p:nvGrpSpPr>
          <p:cNvPr id="29" name="组合 28"/>
          <p:cNvGrpSpPr/>
          <p:nvPr/>
        </p:nvGrpSpPr>
        <p:grpSpPr>
          <a:xfrm>
            <a:off x="219966" y="2926024"/>
            <a:ext cx="5555989" cy="2004830"/>
            <a:chOff x="219958" y="1763591"/>
            <a:chExt cx="8704068" cy="2004830"/>
          </a:xfrm>
        </p:grpSpPr>
        <p:grpSp>
          <p:nvGrpSpPr>
            <p:cNvPr id="30" name="组合 29"/>
            <p:cNvGrpSpPr/>
            <p:nvPr/>
          </p:nvGrpSpPr>
          <p:grpSpPr>
            <a:xfrm>
              <a:off x="219974" y="1763591"/>
              <a:ext cx="8704052" cy="2004830"/>
              <a:chOff x="219974" y="1770733"/>
              <a:chExt cx="8704052" cy="1869565"/>
            </a:xfrm>
            <a:effectLst>
              <a:outerShdw blurRad="50800" dist="69850" dir="2700000" algn="tl" rotWithShape="0">
                <a:prstClr val="black">
                  <a:alpha val="40000"/>
                </a:prstClr>
              </a:outerShdw>
            </a:effectLst>
          </p:grpSpPr>
          <p:sp>
            <p:nvSpPr>
              <p:cNvPr id="33" name="矩形: 圆角 32"/>
              <p:cNvSpPr/>
              <p:nvPr/>
            </p:nvSpPr>
            <p:spPr>
              <a:xfrm>
                <a:off x="219974" y="1770736"/>
                <a:ext cx="8704052" cy="1869562"/>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圆顶角 44"/>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1" name="矩形 30"/>
            <p:cNvSpPr/>
            <p:nvPr/>
          </p:nvSpPr>
          <p:spPr>
            <a:xfrm>
              <a:off x="219958" y="2195860"/>
              <a:ext cx="8704051" cy="1543628"/>
            </a:xfrm>
            <a:prstGeom prst="rect">
              <a:avLst/>
            </a:prstGeom>
          </p:spPr>
          <p:txBody>
            <a:bodyPr wrap="square">
              <a:spAutoFit/>
            </a:bodyPr>
            <a:lstStyle/>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在构造函数参数列表后面和左花括号之间；</a:t>
              </a:r>
              <a:endParaRPr lang="zh-CN" altLang="en-US" sz="2000" dirty="0">
                <a:solidFill>
                  <a:srgbClr val="000000"/>
                </a:solidFill>
                <a:latin typeface="MicrosoftYaHei"/>
              </a:endParaRP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以</a:t>
              </a:r>
              <a:r>
                <a:rPr lang="zh-CN" altLang="en-US" sz="2000" dirty="0">
                  <a:solidFill>
                    <a:srgbClr val="FF0000"/>
                  </a:solidFill>
                  <a:latin typeface="MicrosoftYaHei"/>
                </a:rPr>
                <a:t>冒号</a:t>
              </a:r>
              <a:r>
                <a:rPr lang="zh-CN" altLang="en-US" sz="2000" dirty="0">
                  <a:solidFill>
                    <a:srgbClr val="000000"/>
                  </a:solidFill>
                  <a:latin typeface="MicrosoftYaHei"/>
                </a:rPr>
                <a:t>开始；</a:t>
              </a:r>
              <a:endParaRPr lang="zh-CN" altLang="en-US" sz="2000" dirty="0">
                <a:solidFill>
                  <a:srgbClr val="000000"/>
                </a:solidFill>
                <a:latin typeface="MicrosoftYaHei"/>
              </a:endParaRP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利用形参值直接初始化数据成员；</a:t>
              </a:r>
              <a:endParaRPr lang="zh-CN" altLang="en-US" sz="2000" dirty="0">
                <a:solidFill>
                  <a:srgbClr val="000000"/>
                </a:solidFill>
                <a:latin typeface="MicrosoftYaHei"/>
              </a:endParaRP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数据成员之间用</a:t>
              </a:r>
              <a:r>
                <a:rPr lang="zh-CN" altLang="en-US" sz="2000" dirty="0">
                  <a:solidFill>
                    <a:srgbClr val="FF0000"/>
                  </a:solidFill>
                  <a:latin typeface="MicrosoftYaHei"/>
                </a:rPr>
                <a:t>逗号</a:t>
              </a:r>
              <a:r>
                <a:rPr lang="zh-CN" altLang="en-US" sz="2000" dirty="0">
                  <a:solidFill>
                    <a:srgbClr val="000000"/>
                  </a:solidFill>
                  <a:latin typeface="MicrosoftYaHei"/>
                </a:rPr>
                <a:t>隔开。</a:t>
              </a:r>
              <a:endParaRPr lang="en-US" altLang="zh-CN" sz="2000" dirty="0">
                <a:solidFill>
                  <a:srgbClr val="000000"/>
                </a:solidFill>
                <a:latin typeface="MicrosoftYaHei"/>
              </a:endParaRPr>
            </a:p>
          </p:txBody>
        </p:sp>
        <p:sp>
          <p:nvSpPr>
            <p:cNvPr id="32" name="矩形 31"/>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初始值列表的语法</a:t>
              </a:r>
              <a:endParaRPr lang="zh-CN" altLang="en-US" sz="2400" dirty="0"/>
            </a:p>
          </p:txBody>
        </p:sp>
      </p:grpSp>
      <p:grpSp>
        <p:nvGrpSpPr>
          <p:cNvPr id="8" name="组合 7"/>
          <p:cNvGrpSpPr/>
          <p:nvPr/>
        </p:nvGrpSpPr>
        <p:grpSpPr>
          <a:xfrm>
            <a:off x="219954" y="5073510"/>
            <a:ext cx="5556006" cy="1049003"/>
            <a:chOff x="219952" y="5370534"/>
            <a:chExt cx="5556006" cy="1049003"/>
          </a:xfrm>
        </p:grpSpPr>
        <p:grpSp>
          <p:nvGrpSpPr>
            <p:cNvPr id="46" name="组合 45"/>
            <p:cNvGrpSpPr/>
            <p:nvPr/>
          </p:nvGrpSpPr>
          <p:grpSpPr>
            <a:xfrm>
              <a:off x="219954" y="5370534"/>
              <a:ext cx="5556004" cy="1049003"/>
              <a:chOff x="219974" y="1748979"/>
              <a:chExt cx="8704052" cy="1086159"/>
            </a:xfrm>
          </p:grpSpPr>
          <p:grpSp>
            <p:nvGrpSpPr>
              <p:cNvPr id="47" name="组合 46"/>
              <p:cNvGrpSpPr/>
              <p:nvPr/>
            </p:nvGrpSpPr>
            <p:grpSpPr>
              <a:xfrm>
                <a:off x="219974" y="1763586"/>
                <a:ext cx="8704052" cy="1071552"/>
                <a:chOff x="219974" y="1770730"/>
                <a:chExt cx="8704052" cy="999257"/>
              </a:xfrm>
              <a:effectLst>
                <a:outerShdw blurRad="50800" dist="69850" dir="2700000" algn="tl" rotWithShape="0">
                  <a:prstClr val="black">
                    <a:alpha val="40000"/>
                  </a:prstClr>
                </a:outerShdw>
              </a:effectLst>
            </p:grpSpPr>
            <p:sp>
              <p:nvSpPr>
                <p:cNvPr id="49" name="矩形: 圆角 48"/>
                <p:cNvSpPr/>
                <p:nvPr/>
              </p:nvSpPr>
              <p:spPr>
                <a:xfrm>
                  <a:off x="219974" y="1770730"/>
                  <a:ext cx="8704052" cy="999257"/>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矩形: 圆顶角 49"/>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8" name="矩形 47"/>
              <p:cNvSpPr/>
              <p:nvPr/>
            </p:nvSpPr>
            <p:spPr>
              <a:xfrm>
                <a:off x="219974" y="1748979"/>
                <a:ext cx="8704050" cy="478019"/>
              </a:xfrm>
              <a:prstGeom prst="rect">
                <a:avLst/>
              </a:prstGeom>
            </p:spPr>
            <p:txBody>
              <a:bodyPr wrap="square">
                <a:spAutoFit/>
              </a:bodyPr>
              <a:lstStyle/>
              <a:p>
                <a:r>
                  <a:rPr lang="zh-CN" altLang="en-US" sz="2400" dirty="0">
                    <a:solidFill>
                      <a:srgbClr val="FFFFFF"/>
                    </a:solidFill>
                    <a:latin typeface="Courier New" panose="02070309020205020404" pitchFamily="49" charset="0"/>
                    <a:cs typeface="Courier New" panose="02070309020205020404" pitchFamily="49" charset="0"/>
                  </a:rPr>
                  <a:t>示例</a:t>
                </a:r>
                <a:endParaRPr lang="zh-CN" altLang="en-US" sz="2400" dirty="0"/>
              </a:p>
            </p:txBody>
          </p:sp>
        </p:grpSp>
        <p:sp>
          <p:nvSpPr>
            <p:cNvPr id="7" name="矩形 6"/>
            <p:cNvSpPr/>
            <p:nvPr/>
          </p:nvSpPr>
          <p:spPr>
            <a:xfrm>
              <a:off x="219952" y="5870123"/>
              <a:ext cx="5556003" cy="523220"/>
            </a:xfrm>
            <a:prstGeom prst="rect">
              <a:avLst/>
            </a:prstGeom>
          </p:spPr>
          <p:txBody>
            <a:bodyPr wrap="square">
              <a:spAutoFit/>
            </a:bodyPr>
            <a:lstStyle/>
            <a:p>
              <a:r>
                <a:rPr lang="en-US" altLang="zh-CN" sz="1400" dirty="0">
                  <a:solidFill>
                    <a:srgbClr val="795E26"/>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above, </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below)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err="1">
                  <a:latin typeface="Courier New" panose="02070309020205020404" pitchFamily="49" charset="0"/>
                  <a:cs typeface="Courier New" panose="02070309020205020404" pitchFamily="49" charset="0"/>
                </a:rPr>
                <a:t>m_numerator</a:t>
              </a:r>
              <a:r>
                <a:rPr lang="en-US" altLang="zh-CN" sz="1400" dirty="0">
                  <a:latin typeface="Courier New" panose="02070309020205020404" pitchFamily="49" charset="0"/>
                  <a:cs typeface="Courier New" panose="02070309020205020404" pitchFamily="49" charset="0"/>
                </a:rPr>
                <a:t>(above), </a:t>
              </a:r>
              <a:r>
                <a:rPr lang="en-US" altLang="zh-CN" sz="1400" dirty="0" err="1">
                  <a:latin typeface="Courier New" panose="02070309020205020404" pitchFamily="49" charset="0"/>
                  <a:cs typeface="Courier New" panose="02070309020205020404" pitchFamily="49" charset="0"/>
                </a:rPr>
                <a:t>m_denominator</a:t>
              </a:r>
              <a:r>
                <a:rPr lang="en-US" altLang="zh-CN" sz="1400" dirty="0">
                  <a:latin typeface="Courier New" panose="02070309020205020404" pitchFamily="49" charset="0"/>
                  <a:cs typeface="Courier New" panose="02070309020205020404" pitchFamily="49" charset="0"/>
                </a:rPr>
                <a:t>(below)</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b="0" dirty="0">
                <a:solidFill>
                  <a:srgbClr val="000000"/>
                </a:solidFill>
                <a:effectLst/>
                <a:latin typeface="Courier New" panose="02070309020205020404" pitchFamily="49" charset="0"/>
                <a:cs typeface="Courier New" panose="02070309020205020404" pitchFamily="49" charset="0"/>
              </a:endParaRPr>
            </a:p>
          </p:txBody>
        </p:sp>
      </p:grpSp>
      <p:grpSp>
        <p:nvGrpSpPr>
          <p:cNvPr id="51" name="组合 50"/>
          <p:cNvGrpSpPr/>
          <p:nvPr/>
        </p:nvGrpSpPr>
        <p:grpSpPr>
          <a:xfrm>
            <a:off x="5867369" y="2906000"/>
            <a:ext cx="3056628" cy="1474099"/>
            <a:chOff x="219968" y="1739274"/>
            <a:chExt cx="8704058" cy="1419245"/>
          </a:xfrm>
        </p:grpSpPr>
        <p:grpSp>
          <p:nvGrpSpPr>
            <p:cNvPr id="52" name="组合 51"/>
            <p:cNvGrpSpPr/>
            <p:nvPr/>
          </p:nvGrpSpPr>
          <p:grpSpPr>
            <a:xfrm>
              <a:off x="219974" y="1763589"/>
              <a:ext cx="8704052" cy="1394928"/>
              <a:chOff x="219974" y="1770733"/>
              <a:chExt cx="8704052" cy="1300815"/>
            </a:xfrm>
            <a:effectLst>
              <a:outerShdw blurRad="50800" dist="69850" dir="2700000" algn="tl" rotWithShape="0">
                <a:prstClr val="black">
                  <a:alpha val="40000"/>
                </a:prstClr>
              </a:outerShdw>
            </a:effectLst>
          </p:grpSpPr>
          <p:sp>
            <p:nvSpPr>
              <p:cNvPr id="55" name="矩形: 圆角 54"/>
              <p:cNvSpPr/>
              <p:nvPr/>
            </p:nvSpPr>
            <p:spPr>
              <a:xfrm>
                <a:off x="219974" y="1770733"/>
                <a:ext cx="8704052" cy="1300815"/>
              </a:xfrm>
              <a:prstGeom prst="roundRect">
                <a:avLst>
                  <a:gd name="adj" fmla="val 5727"/>
                </a:avLst>
              </a:prstGeom>
              <a:solidFill>
                <a:srgbClr val="FCF6EE"/>
              </a:solidFill>
              <a:ln>
                <a:solidFill>
                  <a:srgbClr val="FCF6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矩形: 圆顶角 55"/>
              <p:cNvSpPr/>
              <p:nvPr/>
            </p:nvSpPr>
            <p:spPr>
              <a:xfrm>
                <a:off x="219974" y="1770733"/>
                <a:ext cx="8704049" cy="372470"/>
              </a:xfrm>
              <a:prstGeom prst="round2SameRect">
                <a:avLst>
                  <a:gd name="adj1" fmla="val 20076"/>
                  <a:gd name="adj2" fmla="val 0"/>
                </a:avLst>
              </a:prstGeom>
              <a:solidFill>
                <a:srgbClr val="E2A856"/>
              </a:solidFill>
              <a:ln>
                <a:solidFill>
                  <a:srgbClr val="E2A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3" name="矩形 52"/>
            <p:cNvSpPr/>
            <p:nvPr/>
          </p:nvSpPr>
          <p:spPr>
            <a:xfrm>
              <a:off x="219968" y="2180651"/>
              <a:ext cx="8704044" cy="977868"/>
            </a:xfrm>
            <a:prstGeom prst="rect">
              <a:avLst/>
            </a:prstGeom>
            <a:noFill/>
            <a:ln>
              <a:noFill/>
            </a:ln>
          </p:spPr>
          <p:txBody>
            <a:bodyPr wrap="square">
              <a:spAutoFit/>
            </a:bodyPr>
            <a:lstStyle/>
            <a:p>
              <a:pPr>
                <a:buClr>
                  <a:srgbClr val="E2A856"/>
                </a:buClr>
                <a:buSzPct val="80000"/>
              </a:pPr>
              <a:r>
                <a:rPr lang="zh-CN" altLang="en-US" sz="2000" dirty="0">
                  <a:latin typeface="Courier New" panose="02070309020205020404" pitchFamily="49" charset="0"/>
                  <a:cs typeface="Courier New" panose="02070309020205020404" pitchFamily="49" charset="0"/>
                </a:rPr>
                <a:t>数据成员的构造顺序取决于数据成员在类内定义的顺序。</a:t>
              </a:r>
              <a:endParaRPr lang="zh-CN" altLang="en-US" sz="2000" dirty="0"/>
            </a:p>
          </p:txBody>
        </p:sp>
        <p:sp>
          <p:nvSpPr>
            <p:cNvPr id="54" name="矩形 53"/>
            <p:cNvSpPr/>
            <p:nvPr/>
          </p:nvSpPr>
          <p:spPr>
            <a:xfrm>
              <a:off x="219974" y="1739274"/>
              <a:ext cx="8704049" cy="461665"/>
            </a:xfrm>
            <a:prstGeom prst="rect">
              <a:avLst/>
            </a:prstGeom>
          </p:spPr>
          <p:txBody>
            <a:bodyPr wrap="square">
              <a:spAutoFit/>
            </a:bodyPr>
            <a:lstStyle/>
            <a:p>
              <a:r>
                <a:rPr lang="zh-CN" altLang="en-US" sz="2400" dirty="0">
                  <a:solidFill>
                    <a:srgbClr val="FFFFFF"/>
                  </a:solidFill>
                  <a:latin typeface="MicrosoftYaHei"/>
                </a:rPr>
                <a:t>说明</a:t>
              </a:r>
              <a:endParaRPr lang="zh-CN" altLang="en-US"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383729"/>
            <a:ext cx="2057400" cy="365125"/>
          </a:xfrm>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6.2.1 </a:t>
            </a:r>
            <a:r>
              <a:rPr lang="zh-CN" altLang="en-US" sz="3200" dirty="0">
                <a:solidFill>
                  <a:schemeClr val="bg1"/>
                </a:solidFill>
              </a:rPr>
              <a:t>默认构造函数 </a:t>
            </a:r>
            <a:r>
              <a:rPr lang="en-US" altLang="zh-CN" sz="2400" dirty="0">
                <a:solidFill>
                  <a:schemeClr val="bg1"/>
                </a:solidFill>
              </a:rPr>
              <a:t>--- </a:t>
            </a:r>
            <a:r>
              <a:rPr lang="zh-CN" altLang="en-US" sz="2400" dirty="0">
                <a:solidFill>
                  <a:schemeClr val="bg1"/>
                </a:solidFill>
              </a:rPr>
              <a:t>初始值列表</a:t>
            </a:r>
            <a:endParaRPr lang="zh-CN" altLang="en-US" sz="2400" dirty="0">
              <a:solidFill>
                <a:schemeClr val="bg1"/>
              </a:solidFill>
            </a:endParaRPr>
          </a:p>
        </p:txBody>
      </p:sp>
      <p:grpSp>
        <p:nvGrpSpPr>
          <p:cNvPr id="23" name="组合 22"/>
          <p:cNvGrpSpPr/>
          <p:nvPr/>
        </p:nvGrpSpPr>
        <p:grpSpPr>
          <a:xfrm>
            <a:off x="219954" y="3376263"/>
            <a:ext cx="8704046" cy="1356466"/>
            <a:chOff x="219973" y="1739274"/>
            <a:chExt cx="8704053" cy="1305988"/>
          </a:xfrm>
        </p:grpSpPr>
        <p:grpSp>
          <p:nvGrpSpPr>
            <p:cNvPr id="24" name="组合 23"/>
            <p:cNvGrpSpPr/>
            <p:nvPr/>
          </p:nvGrpSpPr>
          <p:grpSpPr>
            <a:xfrm>
              <a:off x="219974" y="1763589"/>
              <a:ext cx="8704052" cy="1281673"/>
              <a:chOff x="219974" y="1770732"/>
              <a:chExt cx="8704052" cy="1195201"/>
            </a:xfrm>
            <a:effectLst>
              <a:outerShdw blurRad="50800" dist="69850" dir="2700000" algn="tl" rotWithShape="0">
                <a:prstClr val="black">
                  <a:alpha val="40000"/>
                </a:prstClr>
              </a:outerShdw>
            </a:effectLst>
          </p:grpSpPr>
          <p:sp>
            <p:nvSpPr>
              <p:cNvPr id="27" name="矩形: 圆角 26"/>
              <p:cNvSpPr/>
              <p:nvPr/>
            </p:nvSpPr>
            <p:spPr>
              <a:xfrm>
                <a:off x="219974" y="1770732"/>
                <a:ext cx="8704052" cy="1195201"/>
              </a:xfrm>
              <a:prstGeom prst="roundRect">
                <a:avLst>
                  <a:gd name="adj" fmla="val 6608"/>
                </a:avLst>
              </a:pr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p:cNvSpPr/>
              <p:nvPr/>
            </p:nvSpPr>
            <p:spPr>
              <a:xfrm>
                <a:off x="219974" y="1770733"/>
                <a:ext cx="8704049" cy="388922"/>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5" name="矩形 24"/>
            <p:cNvSpPr/>
            <p:nvPr/>
          </p:nvSpPr>
          <p:spPr>
            <a:xfrm>
              <a:off x="219973" y="2234296"/>
              <a:ext cx="8704043" cy="681544"/>
            </a:xfrm>
            <a:prstGeom prst="rect">
              <a:avLst/>
            </a:prstGeom>
          </p:spPr>
          <p:txBody>
            <a:bodyPr wrap="square">
              <a:spAutoFit/>
            </a:bodyPr>
            <a:lstStyle/>
            <a:p>
              <a:pPr>
                <a:buClr>
                  <a:srgbClr val="118707"/>
                </a:buClr>
                <a:buSzPct val="80000"/>
              </a:pPr>
              <a:r>
                <a:rPr lang="zh-CN" altLang="en-US" sz="2000" dirty="0">
                  <a:solidFill>
                    <a:srgbClr val="FF0000"/>
                  </a:solidFill>
                  <a:latin typeface="Courier New" panose="02070309020205020404" pitchFamily="49" charset="0"/>
                  <a:cs typeface="Courier New" panose="02070309020205020404" pitchFamily="49" charset="0"/>
                </a:rPr>
                <a:t>引用类型成员</a:t>
              </a:r>
              <a:r>
                <a:rPr lang="zh-CN" altLang="en-US" sz="2000" dirty="0">
                  <a:latin typeface="Courier New" panose="02070309020205020404" pitchFamily="49" charset="0"/>
                  <a:cs typeface="Courier New" panose="02070309020205020404" pitchFamily="49" charset="0"/>
                </a:rPr>
                <a:t>或者有 </a:t>
              </a:r>
              <a:r>
                <a:rPr lang="en-US" altLang="zh-CN" sz="2000" dirty="0">
                  <a:solidFill>
                    <a:srgbClr val="FF0000"/>
                  </a:solidFill>
                  <a:latin typeface="Courier New" panose="02070309020205020404" pitchFamily="49" charset="0"/>
                  <a:cs typeface="Courier New" panose="02070309020205020404" pitchFamily="49" charset="0"/>
                </a:rPr>
                <a:t>const </a:t>
              </a:r>
              <a:r>
                <a:rPr lang="zh-CN" altLang="en-US" sz="2000" dirty="0">
                  <a:solidFill>
                    <a:srgbClr val="FF0000"/>
                  </a:solidFill>
                  <a:latin typeface="Courier New" panose="02070309020205020404" pitchFamily="49" charset="0"/>
                  <a:cs typeface="Courier New" panose="02070309020205020404" pitchFamily="49" charset="0"/>
                </a:rPr>
                <a:t>修饰符的成员</a:t>
              </a:r>
              <a:r>
                <a:rPr lang="zh-CN" altLang="en-US" sz="2000" dirty="0">
                  <a:latin typeface="Courier New" panose="02070309020205020404" pitchFamily="49" charset="0"/>
                  <a:cs typeface="Courier New" panose="02070309020205020404" pitchFamily="49" charset="0"/>
                </a:rPr>
                <a:t>，必须要利用初始值列表进行初</a:t>
              </a:r>
              <a:endParaRPr lang="zh-CN" altLang="en-US" sz="2000" dirty="0">
                <a:latin typeface="Courier New" panose="02070309020205020404" pitchFamily="49" charset="0"/>
                <a:cs typeface="Courier New" panose="02070309020205020404" pitchFamily="49" charset="0"/>
              </a:endParaRPr>
            </a:p>
            <a:p>
              <a:pPr>
                <a:buClr>
                  <a:srgbClr val="118707"/>
                </a:buClr>
                <a:buSzPct val="80000"/>
              </a:pPr>
              <a:r>
                <a:rPr lang="zh-CN" altLang="en-US" sz="2000" dirty="0">
                  <a:latin typeface="Courier New" panose="02070309020205020404" pitchFamily="49" charset="0"/>
                  <a:cs typeface="Courier New" panose="02070309020205020404" pitchFamily="49" charset="0"/>
                </a:rPr>
                <a:t>始化</a:t>
              </a:r>
              <a:endParaRPr lang="zh-CN" altLang="en-US" sz="2000" dirty="0"/>
            </a:p>
          </p:txBody>
        </p:sp>
        <p:sp>
          <p:nvSpPr>
            <p:cNvPr id="26" name="矩形 25"/>
            <p:cNvSpPr/>
            <p:nvPr/>
          </p:nvSpPr>
          <p:spPr>
            <a:xfrm>
              <a:off x="219974" y="1739274"/>
              <a:ext cx="8704049" cy="461665"/>
            </a:xfrm>
            <a:prstGeom prst="rect">
              <a:avLst/>
            </a:prstGeom>
          </p:spPr>
          <p:txBody>
            <a:bodyPr wrap="square">
              <a:spAutoFit/>
            </a:bodyPr>
            <a:lstStyle/>
            <a:p>
              <a:r>
                <a:rPr lang="zh-CN" altLang="en-US" sz="2400" dirty="0">
                  <a:solidFill>
                    <a:srgbClr val="FFFFFF"/>
                  </a:solidFill>
                  <a:latin typeface="MicrosoftYaHei"/>
                </a:rPr>
                <a:t>答案</a:t>
              </a:r>
              <a:endParaRPr lang="zh-CN" altLang="en-US" sz="2400" dirty="0"/>
            </a:p>
          </p:txBody>
        </p:sp>
      </p:grpSp>
      <p:grpSp>
        <p:nvGrpSpPr>
          <p:cNvPr id="30" name="组合 29"/>
          <p:cNvGrpSpPr/>
          <p:nvPr/>
        </p:nvGrpSpPr>
        <p:grpSpPr>
          <a:xfrm>
            <a:off x="219958" y="1362749"/>
            <a:ext cx="8704047" cy="1823205"/>
            <a:chOff x="219974" y="1748979"/>
            <a:chExt cx="8704052" cy="1887784"/>
          </a:xfrm>
        </p:grpSpPr>
        <p:grpSp>
          <p:nvGrpSpPr>
            <p:cNvPr id="31" name="组合 30"/>
            <p:cNvGrpSpPr/>
            <p:nvPr/>
          </p:nvGrpSpPr>
          <p:grpSpPr>
            <a:xfrm>
              <a:off x="219974" y="1763587"/>
              <a:ext cx="8704052" cy="1873176"/>
              <a:chOff x="219974" y="1770731"/>
              <a:chExt cx="8704052" cy="1746797"/>
            </a:xfrm>
            <a:effectLst>
              <a:outerShdw blurRad="50800" dist="69850" dir="2700000" algn="tl" rotWithShape="0">
                <a:prstClr val="black">
                  <a:alpha val="40000"/>
                </a:prstClr>
              </a:outerShdw>
            </a:effectLst>
          </p:grpSpPr>
          <p:sp>
            <p:nvSpPr>
              <p:cNvPr id="33" name="矩形: 圆角 32"/>
              <p:cNvSpPr/>
              <p:nvPr/>
            </p:nvSpPr>
            <p:spPr>
              <a:xfrm>
                <a:off x="219974" y="1770731"/>
                <a:ext cx="8704052" cy="1746797"/>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圆顶角 33"/>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2" name="矩形 31"/>
            <p:cNvSpPr/>
            <p:nvPr/>
          </p:nvSpPr>
          <p:spPr>
            <a:xfrm>
              <a:off x="219974" y="1748979"/>
              <a:ext cx="8704050" cy="478019"/>
            </a:xfrm>
            <a:prstGeom prst="rect">
              <a:avLst/>
            </a:prstGeom>
          </p:spPr>
          <p:txBody>
            <a:bodyPr wrap="square">
              <a:spAutoFit/>
            </a:bodyPr>
            <a:lstStyle/>
            <a:p>
              <a:r>
                <a:rPr lang="zh-CN" altLang="en-US" sz="2400" dirty="0">
                  <a:solidFill>
                    <a:srgbClr val="FFFFFF"/>
                  </a:solidFill>
                  <a:latin typeface="Courier New" panose="02070309020205020404" pitchFamily="49" charset="0"/>
                  <a:cs typeface="Courier New" panose="02070309020205020404" pitchFamily="49" charset="0"/>
                </a:rPr>
                <a:t>示例</a:t>
              </a:r>
              <a:endParaRPr lang="zh-CN" altLang="en-US" sz="2400" dirty="0"/>
            </a:p>
          </p:txBody>
        </p:sp>
      </p:grpSp>
      <p:sp>
        <p:nvSpPr>
          <p:cNvPr id="2" name="矩形 1"/>
          <p:cNvSpPr/>
          <p:nvPr/>
        </p:nvSpPr>
        <p:spPr>
          <a:xfrm>
            <a:off x="219958" y="962639"/>
            <a:ext cx="8704035" cy="400110"/>
          </a:xfrm>
          <a:prstGeom prst="rect">
            <a:avLst/>
          </a:prstGeom>
        </p:spPr>
        <p:txBody>
          <a:bodyPr wrap="square">
            <a:spAutoFit/>
          </a:bodyPr>
          <a:lstStyle/>
          <a:p>
            <a:r>
              <a:rPr lang="zh-CN" altLang="en-US" sz="2000" dirty="0"/>
              <a:t>为什么下面必须使用初始值列表进行初始化？</a:t>
            </a:r>
            <a:endParaRPr lang="zh-CN" altLang="en-US" sz="2000" dirty="0"/>
          </a:p>
        </p:txBody>
      </p:sp>
      <p:sp>
        <p:nvSpPr>
          <p:cNvPr id="6" name="矩形 5"/>
          <p:cNvSpPr/>
          <p:nvPr/>
        </p:nvSpPr>
        <p:spPr>
          <a:xfrm>
            <a:off x="219954" y="1800959"/>
            <a:ext cx="8704034" cy="1384995"/>
          </a:xfrm>
          <a:prstGeom prst="rect">
            <a:avLst/>
          </a:prstGeom>
        </p:spPr>
        <p:txBody>
          <a:bodyPr wrap="square">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67F99"/>
                </a:solidFill>
                <a:latin typeface="Courier New" panose="02070309020205020404" pitchFamily="49" charset="0"/>
                <a:cs typeface="Courier New" panose="02070309020205020404" pitchFamily="49" charset="0"/>
              </a:rPr>
              <a:t>Foo</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FF0000"/>
                </a:solidFill>
                <a:latin typeface="Courier New" panose="02070309020205020404" pitchFamily="49" charset="0"/>
                <a:cs typeface="Courier New" panose="02070309020205020404" pitchFamily="49" charset="0"/>
              </a:rPr>
              <a:t>&amp;</a:t>
            </a:r>
            <a:r>
              <a:rPr lang="en-US" altLang="zh-CN" sz="1400" dirty="0" err="1">
                <a:solidFill>
                  <a:srgbClr val="000000"/>
                </a:solidFill>
                <a:latin typeface="Courier New" panose="02070309020205020404" pitchFamily="49" charset="0"/>
                <a:cs typeface="Courier New" panose="02070309020205020404" pitchFamily="49" charset="0"/>
              </a:rPr>
              <a:t>m_ref</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a:t>
            </a:r>
            <a:r>
              <a:rPr lang="en-US" altLang="zh-CN" sz="1400" dirty="0">
                <a:solidFill>
                  <a:srgbClr val="FF0000"/>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m_con</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public:</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795E26"/>
                </a:solidFill>
                <a:latin typeface="Courier New" panose="02070309020205020404" pitchFamily="49" charset="0"/>
                <a:cs typeface="Courier New" panose="02070309020205020404" pitchFamily="49" charset="0"/>
              </a:rPr>
              <a:t>	Foo</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err="1">
                <a:solidFill>
                  <a:srgbClr val="000000"/>
                </a:solidFill>
                <a:latin typeface="Courier New" panose="02070309020205020404" pitchFamily="49" charset="0"/>
                <a:cs typeface="Courier New" panose="02070309020205020404" pitchFamily="49" charset="0"/>
              </a:rPr>
              <a:t>i</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err="1">
                <a:latin typeface="Courier New" panose="02070309020205020404" pitchFamily="49" charset="0"/>
                <a:cs typeface="Courier New" panose="02070309020205020404" pitchFamily="49" charset="0"/>
              </a:rPr>
              <a:t>m_ref</a:t>
            </a:r>
            <a:r>
              <a:rPr lang="en-US" altLang="zh-CN" sz="1400" dirty="0">
                <a:latin typeface="Courier New" panose="02070309020205020404" pitchFamily="49" charset="0"/>
                <a:cs typeface="Courier New" panose="02070309020205020404" pitchFamily="49" charset="0"/>
              </a:rPr>
              <a:t>(</a:t>
            </a:r>
            <a:r>
              <a:rPr lang="en-US" altLang="zh-CN" sz="1400" dirty="0" err="1">
                <a:latin typeface="Courier New" panose="02070309020205020404" pitchFamily="49" charset="0"/>
                <a:cs typeface="Courier New" panose="02070309020205020404" pitchFamily="49" charset="0"/>
              </a:rPr>
              <a:t>i</a:t>
            </a:r>
            <a:r>
              <a:rPr lang="en-US" altLang="zh-CN" sz="1400" dirty="0">
                <a:latin typeface="Courier New" panose="02070309020205020404" pitchFamily="49" charset="0"/>
                <a:cs typeface="Courier New" panose="02070309020205020404" pitchFamily="49" charset="0"/>
              </a:rPr>
              <a:t>), </a:t>
            </a:r>
            <a:r>
              <a:rPr lang="en-US" altLang="zh-CN" sz="1400" dirty="0" err="1">
                <a:latin typeface="Courier New" panose="02070309020205020404" pitchFamily="49" charset="0"/>
                <a:cs typeface="Courier New" panose="02070309020205020404" pitchFamily="49" charset="0"/>
              </a:rPr>
              <a:t>m_con</a:t>
            </a:r>
            <a:r>
              <a:rPr lang="en-US" altLang="zh-CN" sz="1400" dirty="0">
                <a:latin typeface="Courier New" panose="02070309020205020404" pitchFamily="49" charset="0"/>
                <a:cs typeface="Courier New" panose="02070309020205020404" pitchFamily="49" charset="0"/>
              </a:rPr>
              <a:t>(</a:t>
            </a:r>
            <a:r>
              <a:rPr lang="en-US" altLang="zh-CN" sz="1400" dirty="0" err="1">
                <a:latin typeface="Courier New" panose="02070309020205020404" pitchFamily="49" charset="0"/>
                <a:cs typeface="Courier New" panose="02070309020205020404" pitchFamily="49" charset="0"/>
              </a:rPr>
              <a:t>i</a:t>
            </a:r>
            <a:r>
              <a:rPr lang="en-US" altLang="zh-CN" sz="1400" dirty="0">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必须在此初始化*</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b="0" dirty="0">
              <a:solidFill>
                <a:srgbClr val="000000"/>
              </a:solidFill>
              <a:effectLst/>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383729"/>
            <a:ext cx="2057400" cy="365125"/>
          </a:xfrm>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6.2.1 </a:t>
            </a:r>
            <a:r>
              <a:rPr lang="zh-CN" altLang="en-US" sz="3200" dirty="0">
                <a:solidFill>
                  <a:schemeClr val="bg1"/>
                </a:solidFill>
              </a:rPr>
              <a:t>默认构造函数 </a:t>
            </a:r>
            <a:r>
              <a:rPr lang="en-US" altLang="zh-CN" sz="2400" dirty="0">
                <a:solidFill>
                  <a:schemeClr val="bg1"/>
                </a:solidFill>
              </a:rPr>
              <a:t>--- </a:t>
            </a:r>
            <a:r>
              <a:rPr lang="zh-CN" altLang="en-US" sz="2400" dirty="0">
                <a:solidFill>
                  <a:schemeClr val="bg1"/>
                </a:solidFill>
              </a:rPr>
              <a:t>简化构造函数</a:t>
            </a:r>
            <a:endParaRPr lang="zh-CN" altLang="en-US" sz="2400" dirty="0">
              <a:solidFill>
                <a:schemeClr val="bg1"/>
              </a:solidFill>
            </a:endParaRPr>
          </a:p>
        </p:txBody>
      </p:sp>
      <p:grpSp>
        <p:nvGrpSpPr>
          <p:cNvPr id="17" name="组合 16"/>
          <p:cNvGrpSpPr/>
          <p:nvPr/>
        </p:nvGrpSpPr>
        <p:grpSpPr>
          <a:xfrm>
            <a:off x="219958" y="1102780"/>
            <a:ext cx="8704068" cy="1461138"/>
            <a:chOff x="219958" y="1763591"/>
            <a:chExt cx="8704068" cy="1461138"/>
          </a:xfrm>
        </p:grpSpPr>
        <p:grpSp>
          <p:nvGrpSpPr>
            <p:cNvPr id="18" name="组合 17"/>
            <p:cNvGrpSpPr/>
            <p:nvPr/>
          </p:nvGrpSpPr>
          <p:grpSpPr>
            <a:xfrm>
              <a:off x="219974" y="1763591"/>
              <a:ext cx="8704052" cy="1461138"/>
              <a:chOff x="219974" y="1770733"/>
              <a:chExt cx="8704052" cy="1362556"/>
            </a:xfrm>
            <a:effectLst>
              <a:outerShdw blurRad="50800" dist="69850" dir="2700000" algn="tl" rotWithShape="0">
                <a:prstClr val="black">
                  <a:alpha val="40000"/>
                </a:prstClr>
              </a:outerShdw>
            </a:effectLst>
          </p:grpSpPr>
          <p:sp>
            <p:nvSpPr>
              <p:cNvPr id="21" name="矩形: 圆角 20"/>
              <p:cNvSpPr/>
              <p:nvPr/>
            </p:nvSpPr>
            <p:spPr>
              <a:xfrm>
                <a:off x="219974" y="1770736"/>
                <a:ext cx="8704052" cy="1362553"/>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顶角 21"/>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p:cNvSpPr/>
            <p:nvPr/>
          </p:nvSpPr>
          <p:spPr>
            <a:xfrm>
              <a:off x="219958" y="2128748"/>
              <a:ext cx="8704047" cy="966547"/>
            </a:xfrm>
            <a:prstGeom prst="rect">
              <a:avLst/>
            </a:prstGeom>
          </p:spPr>
          <p:txBody>
            <a:bodyPr wrap="square">
              <a:spAutoFit/>
            </a:bodyPr>
            <a:lstStyle/>
            <a:p>
              <a:pPr>
                <a:lnSpc>
                  <a:spcPct val="150000"/>
                </a:lnSpc>
                <a:buClr>
                  <a:srgbClr val="262685"/>
                </a:buClr>
                <a:buSzPct val="80000"/>
              </a:pPr>
              <a:r>
                <a:rPr lang="zh-CN" altLang="en-US" sz="2000" dirty="0">
                  <a:solidFill>
                    <a:srgbClr val="000000"/>
                  </a:solidFill>
                  <a:latin typeface="MicrosoftYaHei"/>
                </a:rPr>
                <a:t>将编译器合成的默认构造函数和程序员自己定义的构造函数合并为一个带默认值的构造函数。</a:t>
              </a:r>
              <a:endParaRPr lang="en-US" altLang="zh-CN" sz="2000" dirty="0">
                <a:solidFill>
                  <a:srgbClr val="000000"/>
                </a:solidFill>
                <a:latin typeface="MicrosoftYaHei"/>
              </a:endParaRPr>
            </a:p>
          </p:txBody>
        </p:sp>
        <p:sp>
          <p:nvSpPr>
            <p:cNvPr id="20" name="矩形 19"/>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简化构造函数</a:t>
              </a:r>
              <a:endParaRPr lang="zh-CN" altLang="en-US" sz="2400" dirty="0"/>
            </a:p>
          </p:txBody>
        </p:sp>
      </p:grpSp>
      <p:grpSp>
        <p:nvGrpSpPr>
          <p:cNvPr id="10" name="组合 9"/>
          <p:cNvGrpSpPr/>
          <p:nvPr/>
        </p:nvGrpSpPr>
        <p:grpSpPr>
          <a:xfrm>
            <a:off x="219951" y="2801078"/>
            <a:ext cx="8704049" cy="2304323"/>
            <a:chOff x="219951" y="2801078"/>
            <a:chExt cx="8704049" cy="2304323"/>
          </a:xfrm>
        </p:grpSpPr>
        <p:grpSp>
          <p:nvGrpSpPr>
            <p:cNvPr id="30" name="组合 29"/>
            <p:cNvGrpSpPr/>
            <p:nvPr/>
          </p:nvGrpSpPr>
          <p:grpSpPr>
            <a:xfrm>
              <a:off x="219953" y="2801078"/>
              <a:ext cx="8704047" cy="2304323"/>
              <a:chOff x="219974" y="1748979"/>
              <a:chExt cx="8704052" cy="2385943"/>
            </a:xfrm>
          </p:grpSpPr>
          <p:grpSp>
            <p:nvGrpSpPr>
              <p:cNvPr id="31" name="组合 30"/>
              <p:cNvGrpSpPr/>
              <p:nvPr/>
            </p:nvGrpSpPr>
            <p:grpSpPr>
              <a:xfrm>
                <a:off x="219974" y="1763588"/>
                <a:ext cx="8704052" cy="2371334"/>
                <a:chOff x="219974" y="1770732"/>
                <a:chExt cx="8704052" cy="2211346"/>
              </a:xfrm>
              <a:effectLst>
                <a:outerShdw blurRad="50800" dist="69850" dir="2700000" algn="tl" rotWithShape="0">
                  <a:prstClr val="black">
                    <a:alpha val="40000"/>
                  </a:prstClr>
                </a:outerShdw>
              </a:effectLst>
            </p:grpSpPr>
            <p:sp>
              <p:nvSpPr>
                <p:cNvPr id="33" name="矩形: 圆角 32"/>
                <p:cNvSpPr/>
                <p:nvPr/>
              </p:nvSpPr>
              <p:spPr>
                <a:xfrm>
                  <a:off x="219974" y="1770732"/>
                  <a:ext cx="8704052" cy="2211346"/>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圆顶角 33"/>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2" name="矩形 31"/>
              <p:cNvSpPr/>
              <p:nvPr/>
            </p:nvSpPr>
            <p:spPr>
              <a:xfrm>
                <a:off x="219974" y="1748979"/>
                <a:ext cx="8704050" cy="478019"/>
              </a:xfrm>
              <a:prstGeom prst="rect">
                <a:avLst/>
              </a:prstGeom>
            </p:spPr>
            <p:txBody>
              <a:bodyPr wrap="square">
                <a:spAutoFit/>
              </a:bodyPr>
              <a:lstStyle/>
              <a:p>
                <a:r>
                  <a:rPr lang="zh-CN" altLang="en-US" sz="2400" dirty="0">
                    <a:solidFill>
                      <a:srgbClr val="FFFFFF"/>
                    </a:solidFill>
                    <a:latin typeface="Courier New" panose="02070309020205020404" pitchFamily="49" charset="0"/>
                    <a:cs typeface="Courier New" panose="02070309020205020404" pitchFamily="49" charset="0"/>
                  </a:rPr>
                  <a:t>示例</a:t>
                </a:r>
                <a:endParaRPr lang="zh-CN" altLang="en-US" sz="2400" dirty="0"/>
              </a:p>
            </p:txBody>
          </p:sp>
        </p:grpSp>
        <p:sp>
          <p:nvSpPr>
            <p:cNvPr id="9" name="矩形 8"/>
            <p:cNvSpPr/>
            <p:nvPr/>
          </p:nvSpPr>
          <p:spPr>
            <a:xfrm>
              <a:off x="219951" y="3239598"/>
              <a:ext cx="8704044" cy="1815882"/>
            </a:xfrm>
            <a:prstGeom prst="rect">
              <a:avLst/>
            </a:prstGeom>
          </p:spPr>
          <p:txBody>
            <a:bodyPr wrap="square">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public</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Fraction(</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808080"/>
                  </a:solidFill>
                  <a:latin typeface="Courier New" panose="02070309020205020404" pitchFamily="49" charset="0"/>
                  <a:cs typeface="Courier New" panose="02070309020205020404" pitchFamily="49" charset="0"/>
                </a:rPr>
                <a:t>above</a:t>
              </a:r>
              <a:r>
                <a:rPr lang="en-US" altLang="zh-CN" sz="1400" dirty="0">
                  <a:solidFill>
                    <a:srgbClr val="000000"/>
                  </a:solidFill>
                  <a:latin typeface="Courier New" panose="02070309020205020404" pitchFamily="49" charset="0"/>
                  <a:cs typeface="Courier New" panose="02070309020205020404" pitchFamily="49" charset="0"/>
                </a:rPr>
                <a:t> = 0, </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808080"/>
                  </a:solidFill>
                  <a:latin typeface="Courier New" panose="02070309020205020404" pitchFamily="49" charset="0"/>
                  <a:cs typeface="Courier New" panose="02070309020205020404" pitchFamily="49" charset="0"/>
                </a:rPr>
                <a:t>below</a:t>
              </a:r>
              <a:r>
                <a:rPr lang="en-US" altLang="zh-CN" sz="1400" dirty="0">
                  <a:solidFill>
                    <a:srgbClr val="000000"/>
                  </a:solidFill>
                  <a:latin typeface="Courier New" panose="02070309020205020404" pitchFamily="49" charset="0"/>
                  <a:cs typeface="Courier New" panose="02070309020205020404" pitchFamily="49" charset="0"/>
                </a:rPr>
                <a:t> = 1) :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(above),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(below)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形参默认值构造函数</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b(1, 2);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使用提供的实参</a:t>
              </a:r>
              <a:endParaRPr lang="zh-CN" altLang="en-US" sz="1400" dirty="0">
                <a:latin typeface="Courier New" panose="02070309020205020404" pitchFamily="49" charset="0"/>
                <a:cs typeface="Courier New" panose="020703090202050204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383729"/>
            <a:ext cx="2057400" cy="365125"/>
          </a:xfrm>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6.2.1 </a:t>
            </a:r>
            <a:r>
              <a:rPr lang="zh-CN" altLang="en-US" sz="3200" dirty="0">
                <a:solidFill>
                  <a:schemeClr val="bg1"/>
                </a:solidFill>
              </a:rPr>
              <a:t>默认构造函数 </a:t>
            </a:r>
            <a:r>
              <a:rPr lang="en-US" altLang="zh-CN" sz="2400" dirty="0">
                <a:solidFill>
                  <a:schemeClr val="bg1"/>
                </a:solidFill>
              </a:rPr>
              <a:t>--- </a:t>
            </a:r>
            <a:r>
              <a:rPr lang="zh-CN" altLang="en-US" sz="2400" dirty="0">
                <a:solidFill>
                  <a:schemeClr val="bg1"/>
                </a:solidFill>
              </a:rPr>
              <a:t>委托构造函数</a:t>
            </a:r>
            <a:endParaRPr lang="zh-CN" altLang="en-US" sz="2400" dirty="0">
              <a:solidFill>
                <a:schemeClr val="bg1"/>
              </a:solidFill>
            </a:endParaRPr>
          </a:p>
        </p:txBody>
      </p:sp>
      <p:grpSp>
        <p:nvGrpSpPr>
          <p:cNvPr id="17" name="组合 16"/>
          <p:cNvGrpSpPr/>
          <p:nvPr/>
        </p:nvGrpSpPr>
        <p:grpSpPr>
          <a:xfrm>
            <a:off x="219958" y="1102780"/>
            <a:ext cx="8704068" cy="956256"/>
            <a:chOff x="219958" y="1763591"/>
            <a:chExt cx="8704068" cy="956256"/>
          </a:xfrm>
        </p:grpSpPr>
        <p:grpSp>
          <p:nvGrpSpPr>
            <p:cNvPr id="18" name="组合 17"/>
            <p:cNvGrpSpPr/>
            <p:nvPr/>
          </p:nvGrpSpPr>
          <p:grpSpPr>
            <a:xfrm>
              <a:off x="219974" y="1763591"/>
              <a:ext cx="8704052" cy="956256"/>
              <a:chOff x="219974" y="1770733"/>
              <a:chExt cx="8704052" cy="891738"/>
            </a:xfrm>
            <a:effectLst>
              <a:outerShdw blurRad="50800" dist="69850" dir="2700000" algn="tl" rotWithShape="0">
                <a:prstClr val="black">
                  <a:alpha val="40000"/>
                </a:prstClr>
              </a:outerShdw>
            </a:effectLst>
          </p:grpSpPr>
          <p:sp>
            <p:nvSpPr>
              <p:cNvPr id="21" name="矩形: 圆角 20"/>
              <p:cNvSpPr/>
              <p:nvPr/>
            </p:nvSpPr>
            <p:spPr>
              <a:xfrm>
                <a:off x="219974" y="1770736"/>
                <a:ext cx="8704052" cy="891735"/>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顶角 21"/>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p:cNvSpPr/>
            <p:nvPr/>
          </p:nvSpPr>
          <p:spPr>
            <a:xfrm>
              <a:off x="219958" y="2128748"/>
              <a:ext cx="8704047" cy="504882"/>
            </a:xfrm>
            <a:prstGeom prst="rect">
              <a:avLst/>
            </a:prstGeom>
          </p:spPr>
          <p:txBody>
            <a:bodyPr wrap="square">
              <a:spAutoFit/>
            </a:bodyPr>
            <a:lstStyle/>
            <a:p>
              <a:pPr>
                <a:lnSpc>
                  <a:spcPct val="150000"/>
                </a:lnSpc>
                <a:buClr>
                  <a:srgbClr val="262685"/>
                </a:buClr>
                <a:buSzPct val="80000"/>
              </a:pPr>
              <a:r>
                <a:rPr lang="zh-CN" altLang="en-US" sz="2000" dirty="0">
                  <a:solidFill>
                    <a:srgbClr val="000000"/>
                  </a:solidFill>
                  <a:latin typeface="MicrosoftYaHei"/>
                </a:rPr>
                <a:t>委托构造函数将使用其它的构造函数来完成数据成员的初始化。</a:t>
              </a:r>
              <a:endParaRPr lang="en-US" altLang="zh-CN" sz="2000" dirty="0">
                <a:solidFill>
                  <a:srgbClr val="000000"/>
                </a:solidFill>
                <a:latin typeface="MicrosoftYaHei"/>
              </a:endParaRPr>
            </a:p>
          </p:txBody>
        </p:sp>
        <p:sp>
          <p:nvSpPr>
            <p:cNvPr id="20" name="矩形 19"/>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委托构造函数</a:t>
              </a:r>
              <a:endParaRPr lang="zh-CN" altLang="en-US" sz="2400" dirty="0"/>
            </a:p>
          </p:txBody>
        </p:sp>
      </p:grpSp>
      <p:pic>
        <p:nvPicPr>
          <p:cNvPr id="6" name="图片 5"/>
          <p:cNvPicPr>
            <a:picLocks noChangeAspect="1"/>
          </p:cNvPicPr>
          <p:nvPr/>
        </p:nvPicPr>
        <p:blipFill>
          <a:blip r:embed="rId1"/>
          <a:stretch>
            <a:fillRect/>
          </a:stretch>
        </p:blipFill>
        <p:spPr>
          <a:xfrm>
            <a:off x="2686051" y="4544656"/>
            <a:ext cx="3764715" cy="1866539"/>
          </a:xfrm>
          <a:prstGeom prst="rect">
            <a:avLst/>
          </a:prstGeom>
        </p:spPr>
      </p:pic>
      <p:grpSp>
        <p:nvGrpSpPr>
          <p:cNvPr id="8" name="组合 7"/>
          <p:cNvGrpSpPr/>
          <p:nvPr/>
        </p:nvGrpSpPr>
        <p:grpSpPr>
          <a:xfrm>
            <a:off x="219951" y="2178778"/>
            <a:ext cx="8704049" cy="2268860"/>
            <a:chOff x="219951" y="2178778"/>
            <a:chExt cx="8704049" cy="2268860"/>
          </a:xfrm>
        </p:grpSpPr>
        <p:grpSp>
          <p:nvGrpSpPr>
            <p:cNvPr id="30" name="组合 29"/>
            <p:cNvGrpSpPr/>
            <p:nvPr/>
          </p:nvGrpSpPr>
          <p:grpSpPr>
            <a:xfrm>
              <a:off x="219953" y="2178778"/>
              <a:ext cx="8704047" cy="2268860"/>
              <a:chOff x="219974" y="1748979"/>
              <a:chExt cx="8704052" cy="2349224"/>
            </a:xfrm>
          </p:grpSpPr>
          <p:grpSp>
            <p:nvGrpSpPr>
              <p:cNvPr id="31" name="组合 30"/>
              <p:cNvGrpSpPr/>
              <p:nvPr/>
            </p:nvGrpSpPr>
            <p:grpSpPr>
              <a:xfrm>
                <a:off x="219974" y="1763587"/>
                <a:ext cx="8704052" cy="2334616"/>
                <a:chOff x="219974" y="1770731"/>
                <a:chExt cx="8704052" cy="2177105"/>
              </a:xfrm>
              <a:effectLst>
                <a:outerShdw blurRad="50800" dist="69850" dir="2700000" algn="tl" rotWithShape="0">
                  <a:prstClr val="black">
                    <a:alpha val="40000"/>
                  </a:prstClr>
                </a:outerShdw>
              </a:effectLst>
            </p:grpSpPr>
            <p:sp>
              <p:nvSpPr>
                <p:cNvPr id="33" name="矩形: 圆角 32"/>
                <p:cNvSpPr/>
                <p:nvPr/>
              </p:nvSpPr>
              <p:spPr>
                <a:xfrm>
                  <a:off x="219974" y="1770731"/>
                  <a:ext cx="8704052" cy="2177105"/>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圆顶角 33"/>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2" name="矩形 31"/>
              <p:cNvSpPr/>
              <p:nvPr/>
            </p:nvSpPr>
            <p:spPr>
              <a:xfrm>
                <a:off x="219974" y="1748979"/>
                <a:ext cx="8704050" cy="478019"/>
              </a:xfrm>
              <a:prstGeom prst="rect">
                <a:avLst/>
              </a:prstGeom>
            </p:spPr>
            <p:txBody>
              <a:bodyPr wrap="square">
                <a:spAutoFit/>
              </a:bodyPr>
              <a:lstStyle/>
              <a:p>
                <a:r>
                  <a:rPr lang="zh-CN" altLang="en-US" sz="2400" dirty="0">
                    <a:solidFill>
                      <a:srgbClr val="FFFFFF"/>
                    </a:solidFill>
                    <a:latin typeface="Courier New" panose="02070309020205020404" pitchFamily="49" charset="0"/>
                    <a:cs typeface="Courier New" panose="02070309020205020404" pitchFamily="49" charset="0"/>
                  </a:rPr>
                  <a:t>示例</a:t>
                </a:r>
                <a:endParaRPr lang="zh-CN" altLang="en-US" sz="2400" dirty="0"/>
              </a:p>
            </p:txBody>
          </p:sp>
        </p:grpSp>
        <p:sp>
          <p:nvSpPr>
            <p:cNvPr id="7" name="矩形 6"/>
            <p:cNvSpPr/>
            <p:nvPr/>
          </p:nvSpPr>
          <p:spPr>
            <a:xfrm>
              <a:off x="219951" y="2598251"/>
              <a:ext cx="8704044" cy="1815882"/>
            </a:xfrm>
            <a:prstGeom prst="rect">
              <a:avLst/>
            </a:prstGeom>
          </p:spPr>
          <p:txBody>
            <a:bodyPr wrap="square">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Employee</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m_id</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2B91AF"/>
                  </a:solidFill>
                  <a:latin typeface="Courier New" panose="02070309020205020404" pitchFamily="49" charset="0"/>
                  <a:cs typeface="Courier New" panose="02070309020205020404" pitchFamily="49" charset="0"/>
                </a:rPr>
                <a:t>	string</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m_name</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public</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Employee(</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808080"/>
                  </a:solidFill>
                  <a:latin typeface="Courier New" panose="02070309020205020404" pitchFamily="49" charset="0"/>
                  <a:cs typeface="Courier New" panose="02070309020205020404" pitchFamily="49" charset="0"/>
                </a:rPr>
                <a:t>id</a:t>
              </a:r>
              <a:r>
                <a:rPr lang="en-US" altLang="zh-CN" sz="1400" dirty="0">
                  <a:solidFill>
                    <a:srgbClr val="000000"/>
                  </a:solidFill>
                  <a:latin typeface="Courier New" panose="02070309020205020404" pitchFamily="49" charset="0"/>
                  <a:cs typeface="Courier New" panose="02070309020205020404" pitchFamily="49" charset="0"/>
                </a:rPr>
                <a:t> = 0,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string</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a:solidFill>
                    <a:srgbClr val="808080"/>
                  </a:solidFill>
                  <a:latin typeface="Courier New" panose="02070309020205020404" pitchFamily="49" charset="0"/>
                  <a:cs typeface="Courier New" panose="02070309020205020404" pitchFamily="49" charset="0"/>
                </a:rPr>
                <a:t>name</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a:solidFill>
                    <a:srgbClr val="A31515"/>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err="1">
                  <a:solidFill>
                    <a:srgbClr val="000000"/>
                  </a:solidFill>
                  <a:latin typeface="Courier New" panose="02070309020205020404" pitchFamily="49" charset="0"/>
                  <a:cs typeface="Courier New" panose="02070309020205020404" pitchFamily="49" charset="0"/>
                </a:rPr>
                <a:t>m_id</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808080"/>
                  </a:solidFill>
                  <a:latin typeface="Courier New" panose="02070309020205020404" pitchFamily="49" charset="0"/>
                  <a:cs typeface="Courier New" panose="02070309020205020404" pitchFamily="49" charset="0"/>
                </a:rPr>
                <a:t>id</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m_name</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808080"/>
                  </a:solidFill>
                  <a:latin typeface="Courier New" panose="02070309020205020404" pitchFamily="49" charset="0"/>
                  <a:cs typeface="Courier New" panose="02070309020205020404" pitchFamily="49" charset="0"/>
                </a:rPr>
                <a:t>name</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Employee(</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string</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a:solidFill>
                    <a:srgbClr val="808080"/>
                  </a:solidFill>
                  <a:latin typeface="Courier New" panose="02070309020205020404" pitchFamily="49" charset="0"/>
                  <a:cs typeface="Courier New" panose="02070309020205020404" pitchFamily="49" charset="0"/>
                </a:rPr>
                <a:t>name</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a:solidFill>
                    <a:srgbClr val="2B91AF"/>
                  </a:solidFill>
                  <a:latin typeface="Courier New" panose="02070309020205020404" pitchFamily="49" charset="0"/>
                  <a:cs typeface="Courier New" panose="02070309020205020404" pitchFamily="49" charset="0"/>
                </a:rPr>
                <a:t>Employee</a:t>
              </a:r>
              <a:r>
                <a:rPr lang="en-US" altLang="zh-CN" sz="1400" dirty="0">
                  <a:solidFill>
                    <a:srgbClr val="000000"/>
                  </a:solidFill>
                  <a:latin typeface="Courier New" panose="02070309020205020404" pitchFamily="49" charset="0"/>
                  <a:cs typeface="Courier New" panose="02070309020205020404" pitchFamily="49" charset="0"/>
                </a:rPr>
                <a:t>(0, </a:t>
              </a:r>
              <a:r>
                <a:rPr lang="en-US" altLang="zh-CN" sz="1400" dirty="0">
                  <a:solidFill>
                    <a:srgbClr val="808080"/>
                  </a:solidFill>
                  <a:latin typeface="Courier New" panose="02070309020205020404" pitchFamily="49" charset="0"/>
                  <a:cs typeface="Courier New" panose="02070309020205020404" pitchFamily="49" charset="0"/>
                </a:rPr>
                <a:t>name</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2B91AF"/>
                  </a:solidFill>
                  <a:latin typeface="Courier New" panose="02070309020205020404" pitchFamily="49" charset="0"/>
                  <a:cs typeface="Courier New" panose="02070309020205020404" pitchFamily="49" charset="0"/>
                </a:rPr>
                <a:t>Employee</a:t>
              </a:r>
              <a:r>
                <a:rPr lang="en-US" altLang="zh-CN" sz="1400" dirty="0">
                  <a:solidFill>
                    <a:srgbClr val="000000"/>
                  </a:solidFill>
                  <a:latin typeface="Courier New" panose="02070309020205020404" pitchFamily="49" charset="0"/>
                  <a:cs typeface="Courier New" panose="02070309020205020404" pitchFamily="49" charset="0"/>
                </a:rPr>
                <a:t> member(</a:t>
              </a:r>
              <a:r>
                <a:rPr lang="en-US" altLang="zh-CN" sz="1400" dirty="0">
                  <a:solidFill>
                    <a:srgbClr val="A31515"/>
                  </a:solidFill>
                  <a:latin typeface="Courier New" panose="02070309020205020404" pitchFamily="49" charset="0"/>
                  <a:cs typeface="Courier New" panose="02070309020205020404" pitchFamily="49" charset="0"/>
                </a:rPr>
                <a:t>"Kevin"</a:t>
              </a:r>
              <a:r>
                <a:rPr lang="en-US" altLang="zh-CN" sz="1400" dirty="0">
                  <a:solidFill>
                    <a:srgbClr val="000000"/>
                  </a:solidFill>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383729"/>
            <a:ext cx="2057400" cy="365125"/>
          </a:xfrm>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6.2.2 </a:t>
            </a:r>
            <a:r>
              <a:rPr lang="zh-CN" altLang="en-US" sz="3200" dirty="0">
                <a:solidFill>
                  <a:schemeClr val="bg1"/>
                </a:solidFill>
              </a:rPr>
              <a:t>复制构造函数</a:t>
            </a:r>
            <a:endParaRPr lang="zh-CN" altLang="en-US" sz="2400" dirty="0">
              <a:solidFill>
                <a:schemeClr val="bg1"/>
              </a:solidFill>
            </a:endParaRPr>
          </a:p>
        </p:txBody>
      </p:sp>
      <p:grpSp>
        <p:nvGrpSpPr>
          <p:cNvPr id="30" name="组合 29"/>
          <p:cNvGrpSpPr/>
          <p:nvPr/>
        </p:nvGrpSpPr>
        <p:grpSpPr>
          <a:xfrm>
            <a:off x="219926" y="1479700"/>
            <a:ext cx="8704047" cy="1201316"/>
            <a:chOff x="219974" y="1748979"/>
            <a:chExt cx="8704052" cy="1243867"/>
          </a:xfrm>
        </p:grpSpPr>
        <p:grpSp>
          <p:nvGrpSpPr>
            <p:cNvPr id="31" name="组合 30"/>
            <p:cNvGrpSpPr/>
            <p:nvPr/>
          </p:nvGrpSpPr>
          <p:grpSpPr>
            <a:xfrm>
              <a:off x="219974" y="1763589"/>
              <a:ext cx="8704052" cy="1229257"/>
              <a:chOff x="219974" y="1770733"/>
              <a:chExt cx="8704052" cy="1146322"/>
            </a:xfrm>
            <a:effectLst>
              <a:outerShdw blurRad="50800" dist="69850" dir="2700000" algn="tl" rotWithShape="0">
                <a:prstClr val="black">
                  <a:alpha val="40000"/>
                </a:prstClr>
              </a:outerShdw>
            </a:effectLst>
          </p:grpSpPr>
          <p:sp>
            <p:nvSpPr>
              <p:cNvPr id="33" name="矩形: 圆角 32"/>
              <p:cNvSpPr/>
              <p:nvPr/>
            </p:nvSpPr>
            <p:spPr>
              <a:xfrm>
                <a:off x="219974" y="1770733"/>
                <a:ext cx="8704052" cy="1146322"/>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圆顶角 33"/>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2" name="矩形 31"/>
            <p:cNvSpPr/>
            <p:nvPr/>
          </p:nvSpPr>
          <p:spPr>
            <a:xfrm>
              <a:off x="219974" y="1748979"/>
              <a:ext cx="8704050" cy="478019"/>
            </a:xfrm>
            <a:prstGeom prst="rect">
              <a:avLst/>
            </a:prstGeom>
          </p:spPr>
          <p:txBody>
            <a:bodyPr wrap="square">
              <a:spAutoFit/>
            </a:bodyPr>
            <a:lstStyle/>
            <a:p>
              <a:r>
                <a:rPr lang="zh-CN" altLang="en-US" sz="2400" dirty="0">
                  <a:solidFill>
                    <a:srgbClr val="FFFFFF"/>
                  </a:solidFill>
                  <a:latin typeface="Courier New" panose="02070309020205020404" pitchFamily="49" charset="0"/>
                  <a:cs typeface="Courier New" panose="02070309020205020404" pitchFamily="49" charset="0"/>
                </a:rPr>
                <a:t>调用复制构造函数</a:t>
              </a:r>
              <a:endParaRPr lang="zh-CN" altLang="en-US" sz="2400" dirty="0"/>
            </a:p>
          </p:txBody>
        </p:sp>
      </p:grpSp>
      <p:grpSp>
        <p:nvGrpSpPr>
          <p:cNvPr id="17" name="组合 16"/>
          <p:cNvGrpSpPr/>
          <p:nvPr/>
        </p:nvGrpSpPr>
        <p:grpSpPr>
          <a:xfrm>
            <a:off x="219966" y="2880793"/>
            <a:ext cx="8704068" cy="1909322"/>
            <a:chOff x="219958" y="1763591"/>
            <a:chExt cx="8704068" cy="1909322"/>
          </a:xfrm>
        </p:grpSpPr>
        <p:grpSp>
          <p:nvGrpSpPr>
            <p:cNvPr id="18" name="组合 17"/>
            <p:cNvGrpSpPr/>
            <p:nvPr/>
          </p:nvGrpSpPr>
          <p:grpSpPr>
            <a:xfrm>
              <a:off x="219974" y="1763591"/>
              <a:ext cx="8704052" cy="1909322"/>
              <a:chOff x="219974" y="1770733"/>
              <a:chExt cx="8704052" cy="1780501"/>
            </a:xfrm>
            <a:effectLst>
              <a:outerShdw blurRad="50800" dist="69850" dir="2700000" algn="tl" rotWithShape="0">
                <a:prstClr val="black">
                  <a:alpha val="40000"/>
                </a:prstClr>
              </a:outerShdw>
            </a:effectLst>
          </p:grpSpPr>
          <p:sp>
            <p:nvSpPr>
              <p:cNvPr id="21" name="矩形: 圆角 20"/>
              <p:cNvSpPr/>
              <p:nvPr/>
            </p:nvSpPr>
            <p:spPr>
              <a:xfrm>
                <a:off x="219974" y="1770737"/>
                <a:ext cx="8704052" cy="1780497"/>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顶角 21"/>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9" name="矩形 18"/>
            <p:cNvSpPr/>
            <p:nvPr/>
          </p:nvSpPr>
          <p:spPr>
            <a:xfrm>
              <a:off x="219958" y="2128748"/>
              <a:ext cx="8704005" cy="1428211"/>
            </a:xfrm>
            <a:prstGeom prst="rect">
              <a:avLst/>
            </a:prstGeom>
          </p:spPr>
          <p:txBody>
            <a:bodyPr wrap="square">
              <a:spAutoFit/>
            </a:bodyPr>
            <a:lstStyle/>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功能是将给定对象的数据成员依次复制给正在创建的对象；</a:t>
              </a:r>
              <a:endParaRPr lang="zh-CN" altLang="en-US" sz="2000" dirty="0">
                <a:solidFill>
                  <a:srgbClr val="000000"/>
                </a:solidFill>
                <a:latin typeface="MicrosoftYaHei"/>
              </a:endParaRP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复制构造函数的形参</a:t>
              </a:r>
              <a:r>
                <a:rPr lang="zh-CN" altLang="en-US" sz="2000" dirty="0">
                  <a:solidFill>
                    <a:srgbClr val="FF0000"/>
                  </a:solidFill>
                  <a:latin typeface="MicrosoftYaHei"/>
                </a:rPr>
                <a:t>必须是引用类型</a:t>
              </a:r>
              <a:r>
                <a:rPr lang="zh-CN" altLang="en-US" sz="2000" dirty="0">
                  <a:solidFill>
                    <a:srgbClr val="000000"/>
                  </a:solidFill>
                  <a:latin typeface="MicrosoftYaHei"/>
                </a:rPr>
                <a:t>，即给定实参的引用；</a:t>
              </a:r>
              <a:endParaRPr lang="zh-CN" altLang="en-US" sz="2000" dirty="0">
                <a:solidFill>
                  <a:srgbClr val="000000"/>
                </a:solidFill>
                <a:latin typeface="MicrosoftYaHei"/>
              </a:endParaRP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编译器会自动合成：逐个成员按值复制，数组成员按元素逐个复制。</a:t>
              </a:r>
              <a:endParaRPr lang="en-US" altLang="zh-CN" sz="2000" dirty="0">
                <a:solidFill>
                  <a:srgbClr val="000000"/>
                </a:solidFill>
                <a:latin typeface="MicrosoftYaHei"/>
              </a:endParaRPr>
            </a:p>
          </p:txBody>
        </p:sp>
        <p:sp>
          <p:nvSpPr>
            <p:cNvPr id="20" name="矩形 19"/>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复制构造函数</a:t>
              </a:r>
              <a:endParaRPr lang="zh-CN" altLang="en-US" sz="2400" dirty="0"/>
            </a:p>
          </p:txBody>
        </p:sp>
      </p:grpSp>
      <p:sp>
        <p:nvSpPr>
          <p:cNvPr id="2" name="矩形 1"/>
          <p:cNvSpPr/>
          <p:nvPr/>
        </p:nvSpPr>
        <p:spPr>
          <a:xfrm>
            <a:off x="219926" y="1077423"/>
            <a:ext cx="4544834" cy="400110"/>
          </a:xfrm>
          <a:prstGeom prst="rect">
            <a:avLst/>
          </a:prstGeom>
        </p:spPr>
        <p:txBody>
          <a:bodyPr wrap="none">
            <a:spAutoFit/>
          </a:bodyPr>
          <a:lstStyle/>
          <a:p>
            <a:r>
              <a:rPr lang="zh-CN" altLang="en-US" sz="2000" dirty="0"/>
              <a:t>复制一个已存在对象的内容来创建对象</a:t>
            </a:r>
            <a:endParaRPr lang="zh-CN" altLang="en-US" sz="2000" dirty="0"/>
          </a:p>
        </p:txBody>
      </p:sp>
      <p:sp>
        <p:nvSpPr>
          <p:cNvPr id="3" name="矩形 2"/>
          <p:cNvSpPr/>
          <p:nvPr/>
        </p:nvSpPr>
        <p:spPr>
          <a:xfrm>
            <a:off x="219924" y="1907655"/>
            <a:ext cx="8773074" cy="738664"/>
          </a:xfrm>
          <a:prstGeom prst="rect">
            <a:avLst/>
          </a:prstGeom>
        </p:spPr>
        <p:txBody>
          <a:bodyPr wrap="square">
            <a:spAutoFit/>
          </a:bodyPr>
          <a:lstStyle/>
          <a:p>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i</a:t>
            </a:r>
            <a:r>
              <a:rPr lang="en-US" altLang="zh-CN" sz="1400" dirty="0">
                <a:solidFill>
                  <a:srgbClr val="000000"/>
                </a:solidFill>
                <a:latin typeface="Courier New" panose="02070309020205020404" pitchFamily="49" charset="0"/>
                <a:cs typeface="Courier New" panose="02070309020205020404" pitchFamily="49" charset="0"/>
              </a:rPr>
              <a:t>(1), j(</a:t>
            </a:r>
            <a:r>
              <a:rPr lang="en-US" altLang="zh-CN" sz="1400" dirty="0" err="1">
                <a:solidFill>
                  <a:srgbClr val="000000"/>
                </a:solidFill>
                <a:latin typeface="Courier New" panose="02070309020205020404" pitchFamily="49" charset="0"/>
                <a:cs typeface="Courier New" panose="02070309020205020404" pitchFamily="49" charset="0"/>
              </a:rPr>
              <a:t>i</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a(1, 5);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直接初始化</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b(a);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直接初始化，</a:t>
            </a:r>
            <a:r>
              <a:rPr lang="en-US" altLang="zh-CN" sz="1400" dirty="0">
                <a:solidFill>
                  <a:srgbClr val="008000"/>
                </a:solidFill>
                <a:latin typeface="Courier New" panose="02070309020205020404" pitchFamily="49" charset="0"/>
                <a:cs typeface="Courier New" panose="02070309020205020404" pitchFamily="49" charset="0"/>
              </a:rPr>
              <a:t>b</a:t>
            </a:r>
            <a:r>
              <a:rPr lang="zh-CN" altLang="en-US" sz="1400" dirty="0">
                <a:solidFill>
                  <a:srgbClr val="008000"/>
                </a:solidFill>
                <a:latin typeface="Courier New" panose="02070309020205020404" pitchFamily="49" charset="0"/>
                <a:cs typeface="Courier New" panose="02070309020205020404" pitchFamily="49" charset="0"/>
              </a:rPr>
              <a:t>为对象</a:t>
            </a:r>
            <a:r>
              <a:rPr lang="en-US" altLang="zh-CN" sz="1400" dirty="0">
                <a:solidFill>
                  <a:srgbClr val="008000"/>
                </a:solidFill>
                <a:latin typeface="Courier New" panose="02070309020205020404" pitchFamily="49" charset="0"/>
                <a:cs typeface="Courier New" panose="02070309020205020404" pitchFamily="49" charset="0"/>
              </a:rPr>
              <a:t>a</a:t>
            </a:r>
            <a:r>
              <a:rPr lang="zh-CN" altLang="en-US" sz="1400" dirty="0">
                <a:solidFill>
                  <a:srgbClr val="008000"/>
                </a:solidFill>
                <a:latin typeface="Courier New" panose="02070309020205020404" pitchFamily="49" charset="0"/>
                <a:cs typeface="Courier New" panose="02070309020205020404" pitchFamily="49" charset="0"/>
              </a:rPr>
              <a:t>的拷贝</a:t>
            </a:r>
            <a:endParaRPr lang="zh-CN" altLang="en-US" sz="1400" dirty="0">
              <a:latin typeface="Courier New" panose="02070309020205020404" pitchFamily="49" charset="0"/>
              <a:cs typeface="Courier New" panose="02070309020205020404" pitchFamily="49" charset="0"/>
            </a:endParaRPr>
          </a:p>
        </p:txBody>
      </p:sp>
      <p:grpSp>
        <p:nvGrpSpPr>
          <p:cNvPr id="7" name="组合 6"/>
          <p:cNvGrpSpPr/>
          <p:nvPr/>
        </p:nvGrpSpPr>
        <p:grpSpPr>
          <a:xfrm>
            <a:off x="288949" y="5003674"/>
            <a:ext cx="8704049" cy="1044786"/>
            <a:chOff x="288949" y="5003674"/>
            <a:chExt cx="8704049" cy="1044786"/>
          </a:xfrm>
        </p:grpSpPr>
        <p:grpSp>
          <p:nvGrpSpPr>
            <p:cNvPr id="23" name="组合 22"/>
            <p:cNvGrpSpPr/>
            <p:nvPr/>
          </p:nvGrpSpPr>
          <p:grpSpPr>
            <a:xfrm>
              <a:off x="288951" y="5003674"/>
              <a:ext cx="8704047" cy="1044786"/>
              <a:chOff x="219974" y="1748979"/>
              <a:chExt cx="8704052" cy="1081793"/>
            </a:xfrm>
          </p:grpSpPr>
          <p:grpSp>
            <p:nvGrpSpPr>
              <p:cNvPr id="24" name="组合 23"/>
              <p:cNvGrpSpPr/>
              <p:nvPr/>
            </p:nvGrpSpPr>
            <p:grpSpPr>
              <a:xfrm>
                <a:off x="219974" y="1763589"/>
                <a:ext cx="8704052" cy="1067183"/>
                <a:chOff x="219974" y="1770733"/>
                <a:chExt cx="8704052" cy="995183"/>
              </a:xfrm>
              <a:effectLst>
                <a:outerShdw blurRad="50800" dist="69850" dir="2700000" algn="tl" rotWithShape="0">
                  <a:prstClr val="black">
                    <a:alpha val="40000"/>
                  </a:prstClr>
                </a:outerShdw>
              </a:effectLst>
            </p:grpSpPr>
            <p:sp>
              <p:nvSpPr>
                <p:cNvPr id="26" name="矩形: 圆角 25"/>
                <p:cNvSpPr/>
                <p:nvPr/>
              </p:nvSpPr>
              <p:spPr>
                <a:xfrm>
                  <a:off x="219974" y="1770733"/>
                  <a:ext cx="8704052" cy="995183"/>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圆顶角 26"/>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5" name="矩形 24"/>
              <p:cNvSpPr/>
              <p:nvPr/>
            </p:nvSpPr>
            <p:spPr>
              <a:xfrm>
                <a:off x="219974" y="1748979"/>
                <a:ext cx="8704050" cy="478019"/>
              </a:xfrm>
              <a:prstGeom prst="rect">
                <a:avLst/>
              </a:prstGeom>
            </p:spPr>
            <p:txBody>
              <a:bodyPr wrap="square">
                <a:spAutoFit/>
              </a:bodyPr>
              <a:lstStyle/>
              <a:p>
                <a:r>
                  <a:rPr lang="zh-CN" altLang="en-US" sz="2400" dirty="0">
                    <a:solidFill>
                      <a:schemeClr val="bg1"/>
                    </a:solidFill>
                  </a:rPr>
                  <a:t>定义复制构造函数</a:t>
                </a:r>
                <a:endParaRPr lang="zh-CN" altLang="en-US" sz="2400" dirty="0">
                  <a:solidFill>
                    <a:schemeClr val="bg1"/>
                  </a:solidFill>
                </a:endParaRPr>
              </a:p>
            </p:txBody>
          </p:sp>
        </p:grpSp>
        <p:sp>
          <p:nvSpPr>
            <p:cNvPr id="6" name="矩形 5"/>
            <p:cNvSpPr/>
            <p:nvPr/>
          </p:nvSpPr>
          <p:spPr>
            <a:xfrm>
              <a:off x="288949" y="5442543"/>
              <a:ext cx="8704044" cy="523220"/>
            </a:xfrm>
            <a:prstGeom prst="rect">
              <a:avLst/>
            </a:prstGeom>
          </p:spPr>
          <p:txBody>
            <a:bodyPr wrap="square">
              <a:spAutoFit/>
            </a:bodyPr>
            <a:lstStyle/>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::Fraction(</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 </a:t>
              </a:r>
              <a:r>
                <a:rPr lang="en-US" altLang="zh-CN" sz="1400" b="1" dirty="0">
                  <a:solidFill>
                    <a:srgbClr val="FF0000"/>
                  </a:solidFill>
                  <a:latin typeface="Courier New" panose="02070309020205020404" pitchFamily="49" charset="0"/>
                  <a:cs typeface="Courier New" panose="02070309020205020404" pitchFamily="49" charset="0"/>
                </a:rPr>
                <a:t>&amp;</a:t>
              </a:r>
              <a:r>
                <a:rPr lang="en-US" altLang="zh-CN" sz="1400" dirty="0" err="1">
                  <a:solidFill>
                    <a:srgbClr val="808080"/>
                  </a:solidFill>
                  <a:latin typeface="Courier New" panose="02070309020205020404" pitchFamily="49" charset="0"/>
                  <a:cs typeface="Courier New" panose="02070309020205020404" pitchFamily="49" charset="0"/>
                </a:rPr>
                <a:t>rhs</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808080"/>
                  </a:solidFill>
                  <a:latin typeface="Courier New" panose="02070309020205020404" pitchFamily="49" charset="0"/>
                  <a:cs typeface="Courier New" panose="02070309020205020404" pitchFamily="49" charset="0"/>
                </a:rPr>
                <a:t>rhs</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808080"/>
                  </a:solidFill>
                  <a:latin typeface="Courier New" panose="02070309020205020404" pitchFamily="49" charset="0"/>
                  <a:cs typeface="Courier New" panose="02070309020205020404" pitchFamily="49" charset="0"/>
                </a:rPr>
                <a:t>rhs</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 {}</a:t>
              </a:r>
              <a:endParaRPr lang="zh-CN" altLang="en-US" sz="1400" dirty="0">
                <a:latin typeface="Courier New" panose="02070309020205020404" pitchFamily="49" charset="0"/>
                <a:cs typeface="Courier New" panose="020703090202050204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383729"/>
            <a:ext cx="2057400" cy="365125"/>
          </a:xfrm>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6.2.2 </a:t>
            </a:r>
            <a:r>
              <a:rPr lang="zh-CN" altLang="en-US" sz="3200" dirty="0">
                <a:solidFill>
                  <a:schemeClr val="bg1"/>
                </a:solidFill>
              </a:rPr>
              <a:t>复制构造函数</a:t>
            </a:r>
            <a:endParaRPr lang="zh-CN" altLang="en-US" sz="2400" dirty="0">
              <a:solidFill>
                <a:schemeClr val="bg1"/>
              </a:solidFill>
            </a:endParaRPr>
          </a:p>
        </p:txBody>
      </p:sp>
      <p:sp>
        <p:nvSpPr>
          <p:cNvPr id="2" name="矩形 1"/>
          <p:cNvSpPr/>
          <p:nvPr/>
        </p:nvSpPr>
        <p:spPr>
          <a:xfrm>
            <a:off x="219926" y="1077423"/>
            <a:ext cx="2492990" cy="400110"/>
          </a:xfrm>
          <a:prstGeom prst="rect">
            <a:avLst/>
          </a:prstGeom>
        </p:spPr>
        <p:txBody>
          <a:bodyPr wrap="none">
            <a:spAutoFit/>
          </a:bodyPr>
          <a:lstStyle/>
          <a:p>
            <a:r>
              <a:rPr lang="zh-CN" altLang="en-US" sz="2000" dirty="0"/>
              <a:t>下面代码是否正确？</a:t>
            </a:r>
            <a:endParaRPr lang="en-US" altLang="zh-CN" sz="2000" dirty="0"/>
          </a:p>
        </p:txBody>
      </p:sp>
      <p:grpSp>
        <p:nvGrpSpPr>
          <p:cNvPr id="28" name="组合 27"/>
          <p:cNvGrpSpPr/>
          <p:nvPr/>
        </p:nvGrpSpPr>
        <p:grpSpPr>
          <a:xfrm>
            <a:off x="219926" y="1518590"/>
            <a:ext cx="4911034" cy="2969520"/>
            <a:chOff x="219974" y="1748979"/>
            <a:chExt cx="8704052" cy="3074703"/>
          </a:xfrm>
        </p:grpSpPr>
        <p:grpSp>
          <p:nvGrpSpPr>
            <p:cNvPr id="29" name="组合 28"/>
            <p:cNvGrpSpPr/>
            <p:nvPr/>
          </p:nvGrpSpPr>
          <p:grpSpPr>
            <a:xfrm>
              <a:off x="219974" y="1763586"/>
              <a:ext cx="8704052" cy="3060096"/>
              <a:chOff x="219974" y="1770730"/>
              <a:chExt cx="8704052" cy="2853640"/>
            </a:xfrm>
            <a:effectLst>
              <a:outerShdw blurRad="50800" dist="69850" dir="2700000" algn="tl" rotWithShape="0">
                <a:prstClr val="black">
                  <a:alpha val="40000"/>
                </a:prstClr>
              </a:outerShdw>
            </a:effectLst>
          </p:grpSpPr>
          <p:sp>
            <p:nvSpPr>
              <p:cNvPr id="36" name="矩形: 圆角 35"/>
              <p:cNvSpPr/>
              <p:nvPr/>
            </p:nvSpPr>
            <p:spPr>
              <a:xfrm>
                <a:off x="219974" y="1770730"/>
                <a:ext cx="8704052" cy="2853640"/>
              </a:xfrm>
              <a:prstGeom prst="roundRect">
                <a:avLst>
                  <a:gd name="adj" fmla="val 1305"/>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圆顶角 36"/>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5" name="矩形 34"/>
            <p:cNvSpPr/>
            <p:nvPr/>
          </p:nvSpPr>
          <p:spPr>
            <a:xfrm>
              <a:off x="219974" y="1748979"/>
              <a:ext cx="8704050" cy="478019"/>
            </a:xfrm>
            <a:prstGeom prst="rect">
              <a:avLst/>
            </a:prstGeom>
          </p:spPr>
          <p:txBody>
            <a:bodyPr wrap="square">
              <a:spAutoFit/>
            </a:bodyPr>
            <a:lstStyle/>
            <a:p>
              <a:r>
                <a:rPr lang="zh-CN" altLang="en-US" sz="2400" dirty="0">
                  <a:solidFill>
                    <a:srgbClr val="FFFFFF"/>
                  </a:solidFill>
                  <a:latin typeface="Courier New" panose="02070309020205020404" pitchFamily="49" charset="0"/>
                  <a:cs typeface="Courier New" panose="02070309020205020404" pitchFamily="49" charset="0"/>
                </a:rPr>
                <a:t>示例</a:t>
              </a:r>
              <a:endParaRPr lang="zh-CN" altLang="en-US" sz="2400" dirty="0"/>
            </a:p>
          </p:txBody>
        </p:sp>
      </p:grpSp>
      <p:sp>
        <p:nvSpPr>
          <p:cNvPr id="7" name="矩形 6"/>
          <p:cNvSpPr/>
          <p:nvPr/>
        </p:nvSpPr>
        <p:spPr>
          <a:xfrm>
            <a:off x="219925" y="1961261"/>
            <a:ext cx="4911033" cy="2462213"/>
          </a:xfrm>
          <a:prstGeom prst="rect">
            <a:avLst/>
          </a:prstGeom>
        </p:spPr>
        <p:txBody>
          <a:bodyPr wrap="square">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public</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Fraction(</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808080"/>
                </a:solidFill>
                <a:latin typeface="Courier New" panose="02070309020205020404" pitchFamily="49" charset="0"/>
                <a:cs typeface="Courier New" panose="02070309020205020404" pitchFamily="49" charset="0"/>
              </a:rPr>
              <a:t>rhs</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sv-SE" altLang="zh-CN" sz="1400" dirty="0">
                <a:solidFill>
                  <a:srgbClr val="000000"/>
                </a:solidFill>
                <a:latin typeface="Courier New" panose="02070309020205020404" pitchFamily="49" charset="0"/>
                <a:cs typeface="Courier New" panose="02070309020205020404" pitchFamily="49" charset="0"/>
              </a:rPr>
              <a:t>		m_numerator(rhs.m_numerator),</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000000"/>
                </a:solidFill>
                <a:latin typeface="Courier New" panose="02070309020205020404" pitchFamily="49" charset="0"/>
                <a:cs typeface="Courier New" panose="02070309020205020404" pitchFamily="49" charset="0"/>
              </a:rPr>
              <a:t>rhs.m_denominator</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main()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2B91AF"/>
                </a:solidFill>
                <a:latin typeface="Courier New" panose="02070309020205020404" pitchFamily="49" charset="0"/>
                <a:cs typeface="Courier New" panose="02070309020205020404" pitchFamily="49" charset="0"/>
              </a:rPr>
              <a:t>	Fraction</a:t>
            </a:r>
            <a:r>
              <a:rPr lang="en-US" altLang="zh-CN" sz="1400" dirty="0">
                <a:solidFill>
                  <a:srgbClr val="000000"/>
                </a:solidFill>
                <a:latin typeface="Courier New" panose="02070309020205020404" pitchFamily="49" charset="0"/>
                <a:cs typeface="Courier New" panose="02070309020205020404" pitchFamily="49" charset="0"/>
              </a:rPr>
              <a:t> a;</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2B91AF"/>
                </a:solidFill>
                <a:latin typeface="Courier New" panose="02070309020205020404" pitchFamily="49" charset="0"/>
                <a:cs typeface="Courier New" panose="02070309020205020404" pitchFamily="49" charset="0"/>
              </a:rPr>
              <a:t>	Fraction</a:t>
            </a:r>
            <a:r>
              <a:rPr lang="en-US" altLang="zh-CN" sz="1400" dirty="0">
                <a:solidFill>
                  <a:srgbClr val="000000"/>
                </a:solidFill>
                <a:latin typeface="Courier New" panose="02070309020205020404" pitchFamily="49" charset="0"/>
                <a:cs typeface="Courier New" panose="02070309020205020404" pitchFamily="49" charset="0"/>
              </a:rPr>
              <a:t> b(a);</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p:txBody>
      </p:sp>
      <p:pic>
        <p:nvPicPr>
          <p:cNvPr id="8" name="图片 7"/>
          <p:cNvPicPr>
            <a:picLocks noChangeAspect="1"/>
          </p:cNvPicPr>
          <p:nvPr/>
        </p:nvPicPr>
        <p:blipFill>
          <a:blip r:embed="rId1"/>
          <a:stretch>
            <a:fillRect/>
          </a:stretch>
        </p:blipFill>
        <p:spPr>
          <a:xfrm>
            <a:off x="5558799" y="1477533"/>
            <a:ext cx="3076575" cy="38862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6.2.2 </a:t>
            </a:r>
            <a:r>
              <a:rPr lang="zh-CN" altLang="en-US" sz="3200" dirty="0">
                <a:solidFill>
                  <a:schemeClr val="bg1"/>
                </a:solidFill>
              </a:rPr>
              <a:t>复制构造函数</a:t>
            </a:r>
            <a:r>
              <a:rPr lang="zh-CN" altLang="en-US" sz="2400" dirty="0">
                <a:solidFill>
                  <a:schemeClr val="bg1"/>
                </a:solidFill>
              </a:rPr>
              <a:t> </a:t>
            </a:r>
            <a:r>
              <a:rPr lang="en-US" altLang="zh-CN" sz="2400" dirty="0">
                <a:solidFill>
                  <a:schemeClr val="bg1"/>
                </a:solidFill>
              </a:rPr>
              <a:t>--- </a:t>
            </a:r>
            <a:r>
              <a:rPr lang="zh-CN" altLang="en-US" sz="2400" dirty="0">
                <a:solidFill>
                  <a:schemeClr val="bg1"/>
                </a:solidFill>
              </a:rPr>
              <a:t>复制初始化</a:t>
            </a:r>
            <a:endParaRPr lang="zh-CN" altLang="en-US" sz="2400" dirty="0">
              <a:solidFill>
                <a:schemeClr val="bg1"/>
              </a:solidFill>
            </a:endParaRPr>
          </a:p>
        </p:txBody>
      </p:sp>
      <p:grpSp>
        <p:nvGrpSpPr>
          <p:cNvPr id="28" name="组合 27"/>
          <p:cNvGrpSpPr/>
          <p:nvPr/>
        </p:nvGrpSpPr>
        <p:grpSpPr>
          <a:xfrm>
            <a:off x="219926" y="1073975"/>
            <a:ext cx="8609749" cy="1040051"/>
            <a:chOff x="219974" y="1748979"/>
            <a:chExt cx="8704052" cy="1076890"/>
          </a:xfrm>
        </p:grpSpPr>
        <p:grpSp>
          <p:nvGrpSpPr>
            <p:cNvPr id="29" name="组合 28"/>
            <p:cNvGrpSpPr/>
            <p:nvPr/>
          </p:nvGrpSpPr>
          <p:grpSpPr>
            <a:xfrm>
              <a:off x="219974" y="1763585"/>
              <a:ext cx="8704052" cy="1062284"/>
              <a:chOff x="219974" y="1770730"/>
              <a:chExt cx="8704052" cy="990615"/>
            </a:xfrm>
            <a:effectLst>
              <a:outerShdw blurRad="50800" dist="69850" dir="2700000" algn="tl" rotWithShape="0">
                <a:prstClr val="black">
                  <a:alpha val="40000"/>
                </a:prstClr>
              </a:outerShdw>
            </a:effectLst>
          </p:grpSpPr>
          <p:sp>
            <p:nvSpPr>
              <p:cNvPr id="36" name="矩形: 圆角 35"/>
              <p:cNvSpPr/>
              <p:nvPr/>
            </p:nvSpPr>
            <p:spPr>
              <a:xfrm>
                <a:off x="219974" y="1770730"/>
                <a:ext cx="8704052" cy="990615"/>
              </a:xfrm>
              <a:prstGeom prst="roundRect">
                <a:avLst>
                  <a:gd name="adj" fmla="val 1305"/>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圆顶角 36"/>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5" name="矩形 34"/>
            <p:cNvSpPr/>
            <p:nvPr/>
          </p:nvSpPr>
          <p:spPr>
            <a:xfrm>
              <a:off x="219974" y="1748979"/>
              <a:ext cx="8704050" cy="478019"/>
            </a:xfrm>
            <a:prstGeom prst="rect">
              <a:avLst/>
            </a:prstGeom>
          </p:spPr>
          <p:txBody>
            <a:bodyPr wrap="square">
              <a:spAutoFit/>
            </a:bodyPr>
            <a:lstStyle/>
            <a:p>
              <a:r>
                <a:rPr lang="zh-CN" altLang="en-US" sz="2400" dirty="0">
                  <a:solidFill>
                    <a:srgbClr val="FFFFFF"/>
                  </a:solidFill>
                  <a:latin typeface="Courier New" panose="02070309020205020404" pitchFamily="49" charset="0"/>
                  <a:cs typeface="Courier New" panose="02070309020205020404" pitchFamily="49" charset="0"/>
                </a:rPr>
                <a:t>复制初始化示例</a:t>
              </a:r>
              <a:endParaRPr lang="zh-CN" altLang="en-US" sz="2400" dirty="0"/>
            </a:p>
          </p:txBody>
        </p:sp>
      </p:grpSp>
      <p:sp>
        <p:nvSpPr>
          <p:cNvPr id="3" name="矩形 2"/>
          <p:cNvSpPr/>
          <p:nvPr/>
        </p:nvSpPr>
        <p:spPr>
          <a:xfrm>
            <a:off x="219924" y="1538540"/>
            <a:ext cx="4572000" cy="523220"/>
          </a:xfrm>
          <a:prstGeom prst="rect">
            <a:avLst/>
          </a:prstGeom>
        </p:spPr>
        <p:txBody>
          <a:bodyPr>
            <a:spAutoFit/>
          </a:bodyPr>
          <a:lstStyle/>
          <a:p>
            <a:r>
              <a:rPr lang="fr-FR" altLang="zh-CN" sz="1400" dirty="0">
                <a:solidFill>
                  <a:srgbClr val="2B91AF"/>
                </a:solidFill>
                <a:latin typeface="Courier New" panose="02070309020205020404" pitchFamily="49" charset="0"/>
                <a:cs typeface="Courier New" panose="02070309020205020404" pitchFamily="49" charset="0"/>
              </a:rPr>
              <a:t>Fraction</a:t>
            </a:r>
            <a:r>
              <a:rPr lang="fr-FR" altLang="zh-CN" sz="1400" dirty="0">
                <a:solidFill>
                  <a:srgbClr val="000000"/>
                </a:solidFill>
                <a:latin typeface="Courier New" panose="02070309020205020404" pitchFamily="49" charset="0"/>
                <a:cs typeface="Courier New" panose="02070309020205020404" pitchFamily="49" charset="0"/>
              </a:rPr>
              <a:t> c = </a:t>
            </a:r>
            <a:r>
              <a:rPr lang="fr-FR" altLang="zh-CN" sz="1400" dirty="0">
                <a:solidFill>
                  <a:srgbClr val="2B91AF"/>
                </a:solidFill>
                <a:latin typeface="Courier New" panose="02070309020205020404" pitchFamily="49" charset="0"/>
                <a:cs typeface="Courier New" panose="02070309020205020404" pitchFamily="49" charset="0"/>
              </a:rPr>
              <a:t>Fraction</a:t>
            </a:r>
            <a:r>
              <a:rPr lang="fr-FR" altLang="zh-CN" sz="1400" dirty="0">
                <a:solidFill>
                  <a:srgbClr val="000000"/>
                </a:solidFill>
                <a:latin typeface="Courier New" panose="02070309020205020404" pitchFamily="49" charset="0"/>
                <a:cs typeface="Courier New" panose="02070309020205020404" pitchFamily="49" charset="0"/>
              </a:rPr>
              <a:t>(3, 2);</a:t>
            </a:r>
            <a:endParaRPr lang="fr-FR"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d = 7;</a:t>
            </a:r>
            <a:endParaRPr lang="zh-CN" altLang="en-US" sz="1400" dirty="0">
              <a:latin typeface="Courier New" panose="02070309020205020404" pitchFamily="49" charset="0"/>
              <a:cs typeface="Courier New" panose="02070309020205020404" pitchFamily="49" charset="0"/>
            </a:endParaRPr>
          </a:p>
        </p:txBody>
      </p:sp>
      <p:pic>
        <p:nvPicPr>
          <p:cNvPr id="6" name="图片 5"/>
          <p:cNvPicPr>
            <a:picLocks noChangeAspect="1"/>
          </p:cNvPicPr>
          <p:nvPr/>
        </p:nvPicPr>
        <p:blipFill>
          <a:blip r:embed="rId1"/>
          <a:stretch>
            <a:fillRect/>
          </a:stretch>
        </p:blipFill>
        <p:spPr>
          <a:xfrm>
            <a:off x="758767" y="2289366"/>
            <a:ext cx="2190750" cy="1619250"/>
          </a:xfrm>
          <a:prstGeom prst="rect">
            <a:avLst/>
          </a:prstGeom>
        </p:spPr>
      </p:pic>
      <p:pic>
        <p:nvPicPr>
          <p:cNvPr id="9" name="图片 8"/>
          <p:cNvPicPr>
            <a:picLocks noChangeAspect="1"/>
          </p:cNvPicPr>
          <p:nvPr/>
        </p:nvPicPr>
        <p:blipFill>
          <a:blip r:embed="rId2"/>
          <a:stretch>
            <a:fillRect/>
          </a:stretch>
        </p:blipFill>
        <p:spPr>
          <a:xfrm>
            <a:off x="4972708" y="2297884"/>
            <a:ext cx="2190750" cy="2552700"/>
          </a:xfrm>
          <a:prstGeom prst="rect">
            <a:avLst/>
          </a:prstGeom>
        </p:spPr>
      </p:pic>
      <p:sp>
        <p:nvSpPr>
          <p:cNvPr id="2" name="矩形 1"/>
          <p:cNvSpPr/>
          <p:nvPr/>
        </p:nvSpPr>
        <p:spPr>
          <a:xfrm>
            <a:off x="200362" y="4083956"/>
            <a:ext cx="3640740" cy="338554"/>
          </a:xfrm>
          <a:prstGeom prst="rect">
            <a:avLst/>
          </a:prstGeom>
        </p:spPr>
        <p:txBody>
          <a:bodyPr wrap="none">
            <a:spAutoFit/>
          </a:bodyPr>
          <a:lstStyle/>
          <a:p>
            <a:r>
              <a:rPr lang="fr-FR" altLang="zh-CN" sz="1600" dirty="0">
                <a:solidFill>
                  <a:srgbClr val="2B91AF"/>
                </a:solidFill>
                <a:latin typeface="Courier New" panose="02070309020205020404" pitchFamily="49" charset="0"/>
                <a:cs typeface="Courier New" panose="02070309020205020404" pitchFamily="49" charset="0"/>
              </a:rPr>
              <a:t>Fraction</a:t>
            </a:r>
            <a:r>
              <a:rPr lang="fr-FR" altLang="zh-CN" sz="1600" dirty="0">
                <a:solidFill>
                  <a:srgbClr val="000000"/>
                </a:solidFill>
                <a:latin typeface="Courier New" panose="02070309020205020404" pitchFamily="49" charset="0"/>
                <a:cs typeface="Courier New" panose="02070309020205020404" pitchFamily="49" charset="0"/>
              </a:rPr>
              <a:t> c = </a:t>
            </a:r>
            <a:r>
              <a:rPr lang="fr-FR" altLang="zh-CN" sz="1600" dirty="0">
                <a:solidFill>
                  <a:srgbClr val="2B91AF"/>
                </a:solidFill>
                <a:latin typeface="Courier New" panose="02070309020205020404" pitchFamily="49" charset="0"/>
                <a:cs typeface="Courier New" panose="02070309020205020404" pitchFamily="49" charset="0"/>
              </a:rPr>
              <a:t>Fraction</a:t>
            </a:r>
            <a:r>
              <a:rPr lang="fr-FR" altLang="zh-CN" sz="1600" dirty="0">
                <a:solidFill>
                  <a:srgbClr val="000000"/>
                </a:solidFill>
                <a:latin typeface="Courier New" panose="02070309020205020404" pitchFamily="49" charset="0"/>
                <a:cs typeface="Courier New" panose="02070309020205020404" pitchFamily="49" charset="0"/>
              </a:rPr>
              <a:t>(3, 2);</a:t>
            </a:r>
            <a:endParaRPr lang="fr-FR" altLang="zh-CN" sz="1600" dirty="0">
              <a:solidFill>
                <a:srgbClr val="000000"/>
              </a:solidFill>
              <a:latin typeface="Courier New" panose="02070309020205020404" pitchFamily="49" charset="0"/>
              <a:cs typeface="Courier New" panose="02070309020205020404" pitchFamily="49" charset="0"/>
            </a:endParaRPr>
          </a:p>
        </p:txBody>
      </p:sp>
      <p:sp>
        <p:nvSpPr>
          <p:cNvPr id="7" name="矩形 6"/>
          <p:cNvSpPr/>
          <p:nvPr/>
        </p:nvSpPr>
        <p:spPr>
          <a:xfrm>
            <a:off x="5127323" y="4857275"/>
            <a:ext cx="2036135" cy="338554"/>
          </a:xfrm>
          <a:prstGeom prst="rect">
            <a:avLst/>
          </a:prstGeom>
        </p:spPr>
        <p:txBody>
          <a:bodyPr wrap="none">
            <a:spAutoFit/>
          </a:bodyPr>
          <a:lstStyle/>
          <a:p>
            <a:r>
              <a:rPr lang="en-US" altLang="zh-CN" sz="1600" dirty="0">
                <a:solidFill>
                  <a:srgbClr val="2B91AF"/>
                </a:solidFill>
                <a:latin typeface="Courier New" panose="02070309020205020404" pitchFamily="49" charset="0"/>
                <a:cs typeface="Courier New" panose="02070309020205020404" pitchFamily="49" charset="0"/>
              </a:rPr>
              <a:t>Fraction</a:t>
            </a:r>
            <a:r>
              <a:rPr lang="en-US" altLang="zh-CN" sz="1600" dirty="0">
                <a:solidFill>
                  <a:srgbClr val="000000"/>
                </a:solidFill>
                <a:latin typeface="Courier New" panose="02070309020205020404" pitchFamily="49" charset="0"/>
                <a:cs typeface="Courier New" panose="02070309020205020404" pitchFamily="49" charset="0"/>
              </a:rPr>
              <a:t> d = 7;</a:t>
            </a:r>
            <a:endParaRPr lang="zh-CN" altLang="en-US" sz="1600" dirty="0">
              <a:latin typeface="Courier New" panose="02070309020205020404" pitchFamily="49" charset="0"/>
              <a:cs typeface="Courier New" panose="02070309020205020404" pitchFamily="49" charset="0"/>
            </a:endParaRPr>
          </a:p>
        </p:txBody>
      </p:sp>
      <p:sp>
        <p:nvSpPr>
          <p:cNvPr id="8" name="矩形 7"/>
          <p:cNvSpPr/>
          <p:nvPr/>
        </p:nvSpPr>
        <p:spPr>
          <a:xfrm>
            <a:off x="1808133" y="5650963"/>
            <a:ext cx="7274636" cy="1169551"/>
          </a:xfrm>
          <a:prstGeom prst="rect">
            <a:avLst/>
          </a:prstGeom>
        </p:spPr>
        <p:txBody>
          <a:bodyPr wrap="square">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public</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Fraction(</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808080"/>
                </a:solidFill>
                <a:latin typeface="Courier New" panose="02070309020205020404" pitchFamily="49" charset="0"/>
                <a:cs typeface="Courier New" panose="02070309020205020404" pitchFamily="49" charset="0"/>
              </a:rPr>
              <a:t>above</a:t>
            </a:r>
            <a:r>
              <a:rPr lang="en-US" altLang="zh-CN" sz="1400" dirty="0">
                <a:solidFill>
                  <a:srgbClr val="000000"/>
                </a:solidFill>
                <a:latin typeface="Courier New" panose="02070309020205020404" pitchFamily="49" charset="0"/>
                <a:cs typeface="Courier New" panose="02070309020205020404" pitchFamily="49" charset="0"/>
              </a:rPr>
              <a:t> = 0, </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808080"/>
                </a:solidFill>
                <a:latin typeface="Courier New" panose="02070309020205020404" pitchFamily="49" charset="0"/>
                <a:cs typeface="Courier New" panose="02070309020205020404" pitchFamily="49" charset="0"/>
              </a:rPr>
              <a:t>below</a:t>
            </a:r>
            <a:r>
              <a:rPr lang="en-US" altLang="zh-CN" sz="1400" dirty="0">
                <a:solidFill>
                  <a:srgbClr val="000000"/>
                </a:solidFill>
                <a:latin typeface="Courier New" panose="02070309020205020404" pitchFamily="49" charset="0"/>
                <a:cs typeface="Courier New" panose="02070309020205020404" pitchFamily="49" charset="0"/>
              </a:rPr>
              <a:t> = 1) : </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(above),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(below) {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圆角 13"/>
          <p:cNvSpPr/>
          <p:nvPr/>
        </p:nvSpPr>
        <p:spPr>
          <a:xfrm>
            <a:off x="297931" y="3534435"/>
            <a:ext cx="8658717" cy="1964211"/>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6.2.2 </a:t>
            </a:r>
            <a:r>
              <a:rPr lang="zh-CN" altLang="en-US" sz="3200" dirty="0">
                <a:solidFill>
                  <a:schemeClr val="bg1"/>
                </a:solidFill>
              </a:rPr>
              <a:t>复制构造函数</a:t>
            </a:r>
            <a:r>
              <a:rPr lang="zh-CN" altLang="en-US" sz="2400" dirty="0">
                <a:solidFill>
                  <a:schemeClr val="bg1"/>
                </a:solidFill>
              </a:rPr>
              <a:t> </a:t>
            </a:r>
            <a:r>
              <a:rPr lang="en-US" altLang="zh-CN" sz="2400" dirty="0">
                <a:solidFill>
                  <a:schemeClr val="bg1"/>
                </a:solidFill>
              </a:rPr>
              <a:t>--- </a:t>
            </a:r>
            <a:r>
              <a:rPr lang="zh-CN" altLang="en-US" sz="2400" dirty="0">
                <a:solidFill>
                  <a:schemeClr val="bg1"/>
                </a:solidFill>
              </a:rPr>
              <a:t>复制初始化</a:t>
            </a:r>
            <a:endParaRPr lang="zh-CN" altLang="en-US" sz="2400" dirty="0">
              <a:solidFill>
                <a:schemeClr val="bg1"/>
              </a:solidFill>
            </a:endParaRPr>
          </a:p>
        </p:txBody>
      </p:sp>
      <p:grpSp>
        <p:nvGrpSpPr>
          <p:cNvPr id="6" name="组合 5"/>
          <p:cNvGrpSpPr/>
          <p:nvPr/>
        </p:nvGrpSpPr>
        <p:grpSpPr>
          <a:xfrm>
            <a:off x="265339" y="983796"/>
            <a:ext cx="8658679" cy="2016579"/>
            <a:chOff x="219958" y="1763590"/>
            <a:chExt cx="8704068" cy="1909322"/>
          </a:xfrm>
        </p:grpSpPr>
        <p:grpSp>
          <p:nvGrpSpPr>
            <p:cNvPr id="7" name="组合 6"/>
            <p:cNvGrpSpPr/>
            <p:nvPr/>
          </p:nvGrpSpPr>
          <p:grpSpPr>
            <a:xfrm>
              <a:off x="219974" y="1763590"/>
              <a:ext cx="8704052" cy="1909322"/>
              <a:chOff x="219974" y="1770733"/>
              <a:chExt cx="8704052" cy="1780502"/>
            </a:xfrm>
            <a:effectLst>
              <a:outerShdw blurRad="50800" dist="69850" dir="2700000" algn="tl" rotWithShape="0">
                <a:prstClr val="black">
                  <a:alpha val="40000"/>
                </a:prstClr>
              </a:outerShdw>
            </a:effectLst>
          </p:grpSpPr>
          <p:sp>
            <p:nvSpPr>
              <p:cNvPr id="10" name="矩形: 圆角 9"/>
              <p:cNvSpPr/>
              <p:nvPr/>
            </p:nvSpPr>
            <p:spPr>
              <a:xfrm>
                <a:off x="219974" y="1770737"/>
                <a:ext cx="8704052" cy="1780498"/>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1" name="矩形: 圆顶角 10"/>
              <p:cNvSpPr/>
              <p:nvPr/>
            </p:nvSpPr>
            <p:spPr>
              <a:xfrm>
                <a:off x="219974" y="1770733"/>
                <a:ext cx="8704052" cy="443370"/>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矩形 7"/>
            <p:cNvSpPr/>
            <p:nvPr/>
          </p:nvSpPr>
          <p:spPr>
            <a:xfrm>
              <a:off x="219958" y="2128748"/>
              <a:ext cx="8704004" cy="967957"/>
            </a:xfrm>
            <a:prstGeom prst="rect">
              <a:avLst/>
            </a:prstGeom>
          </p:spPr>
          <p:txBody>
            <a:bodyPr wrap="square">
              <a:spAutoFit/>
            </a:bodyPr>
            <a:lstStyle/>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使用普通函数匹配方式选择构造函数，没有临时对象的产生。</a:t>
              </a:r>
              <a:endParaRPr lang="en-US" altLang="zh-CN" sz="2000" dirty="0">
                <a:solidFill>
                  <a:srgbClr val="000000"/>
                </a:solidFill>
                <a:latin typeface="MicrosoftYaHei"/>
              </a:endParaRPr>
            </a:p>
            <a:p>
              <a:pPr>
                <a:lnSpc>
                  <a:spcPct val="150000"/>
                </a:lnSpc>
                <a:buClr>
                  <a:srgbClr val="262685"/>
                </a:buClr>
                <a:buSzPct val="80000"/>
              </a:pPr>
              <a:r>
                <a:rPr lang="en-US" altLang="zh-CN" sz="2000" dirty="0">
                  <a:solidFill>
                    <a:srgbClr val="000000"/>
                  </a:solidFill>
                  <a:latin typeface="MicrosoftYaHei"/>
                </a:rPr>
                <a:t>      Fraction c(3, 2);	</a:t>
              </a:r>
              <a:endParaRPr lang="en-US" altLang="zh-CN" sz="2000" dirty="0">
                <a:solidFill>
                  <a:srgbClr val="000000"/>
                </a:solidFill>
                <a:latin typeface="MicrosoftYaHei"/>
              </a:endParaRPr>
            </a:p>
          </p:txBody>
        </p:sp>
        <p:sp>
          <p:nvSpPr>
            <p:cNvPr id="9" name="矩形 8"/>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直接初始化</a:t>
              </a:r>
              <a:endParaRPr lang="zh-CN" altLang="en-US" sz="2400" dirty="0"/>
            </a:p>
          </p:txBody>
        </p:sp>
      </p:grpSp>
      <p:sp>
        <p:nvSpPr>
          <p:cNvPr id="12" name="矩形: 圆顶角 11"/>
          <p:cNvSpPr/>
          <p:nvPr/>
        </p:nvSpPr>
        <p:spPr>
          <a:xfrm>
            <a:off x="297985" y="3397452"/>
            <a:ext cx="8658663" cy="55404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srgbClr val="FFFFFF"/>
                </a:solidFill>
                <a:latin typeface="MicrosoftYaHei"/>
              </a:rPr>
              <a:t>复制初始化</a:t>
            </a:r>
            <a:endParaRPr lang="zh-CN" altLang="en-US" sz="2400">
              <a:solidFill>
                <a:srgbClr val="FFFFFF"/>
              </a:solidFill>
              <a:latin typeface="MicrosoftYaHei"/>
            </a:endParaRPr>
          </a:p>
          <a:p>
            <a:pPr lvl="0" algn="ctr"/>
            <a:endParaRPr lang="zh-CN" altLang="en-US" dirty="0">
              <a:solidFill>
                <a:prstClr val="white"/>
              </a:solidFill>
            </a:endParaRPr>
          </a:p>
        </p:txBody>
      </p:sp>
      <p:sp>
        <p:nvSpPr>
          <p:cNvPr id="13" name="矩形 12"/>
          <p:cNvSpPr/>
          <p:nvPr/>
        </p:nvSpPr>
        <p:spPr>
          <a:xfrm>
            <a:off x="297958" y="3899589"/>
            <a:ext cx="8658663" cy="1428211"/>
          </a:xfrm>
          <a:prstGeom prst="rect">
            <a:avLst/>
          </a:prstGeom>
        </p:spPr>
        <p:txBody>
          <a:bodyPr wrap="square">
            <a:spAutoFit/>
          </a:bodyPr>
          <a:lstStyle/>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将 </a:t>
            </a:r>
            <a:r>
              <a:rPr lang="en-US" altLang="zh-CN" sz="2000" dirty="0">
                <a:solidFill>
                  <a:srgbClr val="000000"/>
                </a:solidFill>
                <a:latin typeface="MicrosoftYaHei"/>
              </a:rPr>
              <a:t>= </a:t>
            </a:r>
            <a:r>
              <a:rPr lang="zh-CN" altLang="en-US" sz="2000" dirty="0">
                <a:solidFill>
                  <a:srgbClr val="000000"/>
                </a:solidFill>
                <a:latin typeface="MicrosoftYaHei"/>
              </a:rPr>
              <a:t>右侧的对象复制给待创建对象；</a:t>
            </a:r>
            <a:endParaRPr lang="zh-CN" altLang="en-US" sz="2000" dirty="0">
              <a:solidFill>
                <a:srgbClr val="000000"/>
              </a:solidFill>
              <a:latin typeface="MicrosoftYaHei"/>
            </a:endParaRP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类型不一致，编译器尝试通过构造函数进行类型转换；</a:t>
            </a:r>
            <a:endParaRPr lang="zh-CN" altLang="en-US" sz="2000" dirty="0">
              <a:solidFill>
                <a:srgbClr val="000000"/>
              </a:solidFill>
              <a:latin typeface="MicrosoftYaHei"/>
            </a:endParaRP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如果没有可用构造函数，将产生类型无法转换的错误。</a:t>
            </a:r>
            <a:endParaRPr lang="zh-CN" altLang="en-US" sz="2000" dirty="0">
              <a:solidFill>
                <a:srgbClr val="000000"/>
              </a:solidFill>
              <a:latin typeface="MicrosoftYaHe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383729"/>
            <a:ext cx="2057400" cy="365125"/>
          </a:xfrm>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6.2.2 </a:t>
            </a:r>
            <a:r>
              <a:rPr lang="zh-CN" altLang="en-US" sz="3200" dirty="0">
                <a:solidFill>
                  <a:schemeClr val="bg1"/>
                </a:solidFill>
              </a:rPr>
              <a:t>复制构造函数</a:t>
            </a:r>
            <a:r>
              <a:rPr lang="zh-CN" altLang="en-US" sz="2400" dirty="0">
                <a:solidFill>
                  <a:schemeClr val="bg1"/>
                </a:solidFill>
              </a:rPr>
              <a:t> </a:t>
            </a:r>
            <a:r>
              <a:rPr lang="en-US" altLang="zh-CN" sz="2400" dirty="0">
                <a:solidFill>
                  <a:schemeClr val="bg1"/>
                </a:solidFill>
              </a:rPr>
              <a:t>--- </a:t>
            </a:r>
            <a:r>
              <a:rPr lang="zh-CN" altLang="en-US" sz="2400" dirty="0">
                <a:solidFill>
                  <a:schemeClr val="bg1"/>
                </a:solidFill>
              </a:rPr>
              <a:t>抑制隐式类型转换</a:t>
            </a:r>
            <a:endParaRPr lang="zh-CN" altLang="en-US" sz="2400" dirty="0">
              <a:solidFill>
                <a:schemeClr val="bg1"/>
              </a:solidFill>
            </a:endParaRPr>
          </a:p>
        </p:txBody>
      </p:sp>
      <p:grpSp>
        <p:nvGrpSpPr>
          <p:cNvPr id="12" name="组合 11"/>
          <p:cNvGrpSpPr/>
          <p:nvPr/>
        </p:nvGrpSpPr>
        <p:grpSpPr>
          <a:xfrm>
            <a:off x="219966" y="1236550"/>
            <a:ext cx="8704068" cy="1397593"/>
            <a:chOff x="219958" y="1763591"/>
            <a:chExt cx="8704068" cy="1397593"/>
          </a:xfrm>
        </p:grpSpPr>
        <p:grpSp>
          <p:nvGrpSpPr>
            <p:cNvPr id="13" name="组合 12"/>
            <p:cNvGrpSpPr/>
            <p:nvPr/>
          </p:nvGrpSpPr>
          <p:grpSpPr>
            <a:xfrm>
              <a:off x="219974" y="1763591"/>
              <a:ext cx="8704052" cy="1397593"/>
              <a:chOff x="219974" y="1770733"/>
              <a:chExt cx="8704052" cy="1303298"/>
            </a:xfrm>
            <a:effectLst>
              <a:outerShdw blurRad="50800" dist="69850" dir="2700000" algn="tl" rotWithShape="0">
                <a:prstClr val="black">
                  <a:alpha val="40000"/>
                </a:prstClr>
              </a:outerShdw>
            </a:effectLst>
          </p:grpSpPr>
          <p:sp>
            <p:nvSpPr>
              <p:cNvPr id="16" name="矩形: 圆角 15"/>
              <p:cNvSpPr/>
              <p:nvPr/>
            </p:nvSpPr>
            <p:spPr>
              <a:xfrm>
                <a:off x="219974" y="1770737"/>
                <a:ext cx="8704052" cy="1303294"/>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圆顶角 16"/>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矩形 13"/>
            <p:cNvSpPr/>
            <p:nvPr/>
          </p:nvSpPr>
          <p:spPr>
            <a:xfrm>
              <a:off x="219958" y="2128748"/>
              <a:ext cx="8704005" cy="967957"/>
            </a:xfrm>
            <a:prstGeom prst="rect">
              <a:avLst/>
            </a:prstGeom>
          </p:spPr>
          <p:txBody>
            <a:bodyPr wrap="square">
              <a:spAutoFit/>
            </a:bodyPr>
            <a:lstStyle/>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可能产生临时对象，带来程序性能的下降；</a:t>
              </a:r>
              <a:endParaRPr lang="zh-CN" altLang="en-US" sz="2000" dirty="0">
                <a:solidFill>
                  <a:srgbClr val="000000"/>
                </a:solidFill>
                <a:latin typeface="MicrosoftYaHei"/>
              </a:endParaRP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给用户带来意外，引起理解上的困难。</a:t>
              </a:r>
              <a:endParaRPr lang="en-US" altLang="zh-CN" sz="2000" dirty="0">
                <a:solidFill>
                  <a:srgbClr val="000000"/>
                </a:solidFill>
                <a:latin typeface="MicrosoftYaHei"/>
              </a:endParaRPr>
            </a:p>
          </p:txBody>
        </p:sp>
        <p:sp>
          <p:nvSpPr>
            <p:cNvPr id="15" name="矩形 14"/>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隐式类型转换的缺点</a:t>
              </a:r>
              <a:endParaRPr lang="zh-CN" altLang="en-US" sz="2400" dirty="0"/>
            </a:p>
          </p:txBody>
        </p:sp>
      </p:grpSp>
      <p:grpSp>
        <p:nvGrpSpPr>
          <p:cNvPr id="18" name="组合 17"/>
          <p:cNvGrpSpPr/>
          <p:nvPr/>
        </p:nvGrpSpPr>
        <p:grpSpPr>
          <a:xfrm>
            <a:off x="219976" y="3429000"/>
            <a:ext cx="8704047" cy="2665639"/>
            <a:chOff x="219974" y="1748979"/>
            <a:chExt cx="8704052" cy="2408232"/>
          </a:xfrm>
        </p:grpSpPr>
        <p:grpSp>
          <p:nvGrpSpPr>
            <p:cNvPr id="19" name="组合 18"/>
            <p:cNvGrpSpPr/>
            <p:nvPr/>
          </p:nvGrpSpPr>
          <p:grpSpPr>
            <a:xfrm>
              <a:off x="219974" y="1763590"/>
              <a:ext cx="8704052" cy="2393621"/>
              <a:chOff x="219974" y="1770733"/>
              <a:chExt cx="8704052" cy="2232129"/>
            </a:xfrm>
            <a:effectLst>
              <a:outerShdw blurRad="50800" dist="69850" dir="2700000" algn="tl" rotWithShape="0">
                <a:prstClr val="black">
                  <a:alpha val="40000"/>
                </a:prstClr>
              </a:outerShdw>
            </a:effectLst>
          </p:grpSpPr>
          <p:sp>
            <p:nvSpPr>
              <p:cNvPr id="21" name="矩形: 圆角 20"/>
              <p:cNvSpPr/>
              <p:nvPr/>
            </p:nvSpPr>
            <p:spPr>
              <a:xfrm>
                <a:off x="219974" y="1770733"/>
                <a:ext cx="8704052" cy="2232129"/>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顶角 21"/>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0" name="矩形 19"/>
            <p:cNvSpPr/>
            <p:nvPr/>
          </p:nvSpPr>
          <p:spPr>
            <a:xfrm>
              <a:off x="219974" y="1748979"/>
              <a:ext cx="8704050" cy="478019"/>
            </a:xfrm>
            <a:prstGeom prst="rect">
              <a:avLst/>
            </a:prstGeom>
          </p:spPr>
          <p:txBody>
            <a:bodyPr wrap="square">
              <a:spAutoFit/>
            </a:bodyPr>
            <a:lstStyle/>
            <a:p>
              <a:r>
                <a:rPr lang="zh-CN" altLang="en-US" sz="2400" dirty="0">
                  <a:solidFill>
                    <a:srgbClr val="FFFFFF"/>
                  </a:solidFill>
                  <a:latin typeface="Courier New" panose="02070309020205020404" pitchFamily="49" charset="0"/>
                  <a:cs typeface="Courier New" panose="02070309020205020404" pitchFamily="49" charset="0"/>
                </a:rPr>
                <a:t>抑制隐式类型转换</a:t>
              </a:r>
              <a:endParaRPr lang="zh-CN" altLang="en-US" sz="2400" dirty="0"/>
            </a:p>
          </p:txBody>
        </p:sp>
      </p:grpSp>
      <p:sp>
        <p:nvSpPr>
          <p:cNvPr id="2" name="矩形 1"/>
          <p:cNvSpPr/>
          <p:nvPr/>
        </p:nvSpPr>
        <p:spPr>
          <a:xfrm>
            <a:off x="219966" y="3023134"/>
            <a:ext cx="5594801" cy="400110"/>
          </a:xfrm>
          <a:prstGeom prst="rect">
            <a:avLst/>
          </a:prstGeom>
        </p:spPr>
        <p:txBody>
          <a:bodyPr wrap="none">
            <a:spAutoFit/>
          </a:bodyPr>
          <a:lstStyle/>
          <a:p>
            <a:r>
              <a:rPr lang="zh-CN" altLang="en-US" sz="2000" b="1" dirty="0">
                <a:solidFill>
                  <a:srgbClr val="262685"/>
                </a:solidFill>
                <a:latin typeface="Courier New" panose="02070309020205020404" pitchFamily="49" charset="0"/>
                <a:cs typeface="Courier New" panose="02070309020205020404" pitchFamily="49" charset="0"/>
              </a:rPr>
              <a:t>explicit</a:t>
            </a:r>
            <a:r>
              <a:rPr lang="zh-CN" altLang="en-US" sz="2000" dirty="0"/>
              <a:t> 关键字来阻止隐式类型转换，例子：</a:t>
            </a:r>
            <a:endParaRPr lang="zh-CN" altLang="en-US" sz="2000" dirty="0"/>
          </a:p>
        </p:txBody>
      </p:sp>
      <p:sp>
        <p:nvSpPr>
          <p:cNvPr id="7" name="矩形 6"/>
          <p:cNvSpPr/>
          <p:nvPr/>
        </p:nvSpPr>
        <p:spPr>
          <a:xfrm>
            <a:off x="219965" y="3845903"/>
            <a:ext cx="8704005" cy="1169551"/>
          </a:xfrm>
          <a:prstGeom prst="rect">
            <a:avLst/>
          </a:prstGeom>
        </p:spPr>
        <p:txBody>
          <a:bodyPr wrap="square">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public</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explicit</a:t>
            </a:r>
            <a:r>
              <a:rPr lang="en-US" altLang="zh-CN" sz="1400" dirty="0">
                <a:solidFill>
                  <a:srgbClr val="000000"/>
                </a:solidFill>
                <a:latin typeface="Courier New" panose="02070309020205020404" pitchFamily="49" charset="0"/>
                <a:cs typeface="Courier New" panose="02070309020205020404" pitchFamily="49" charset="0"/>
              </a:rPr>
              <a:t> Fraction(</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808080"/>
                </a:solidFill>
                <a:latin typeface="Courier New" panose="02070309020205020404" pitchFamily="49" charset="0"/>
                <a:cs typeface="Courier New" panose="02070309020205020404" pitchFamily="49" charset="0"/>
              </a:rPr>
              <a:t>above</a:t>
            </a:r>
            <a:r>
              <a:rPr lang="en-US" altLang="zh-CN" sz="1400" dirty="0">
                <a:solidFill>
                  <a:srgbClr val="000000"/>
                </a:solidFill>
                <a:latin typeface="Courier New" panose="02070309020205020404" pitchFamily="49" charset="0"/>
                <a:cs typeface="Courier New" panose="02070309020205020404" pitchFamily="49" charset="0"/>
              </a:rPr>
              <a:t> = 0, </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808080"/>
                </a:solidFill>
                <a:latin typeface="Courier New" panose="02070309020205020404" pitchFamily="49" charset="0"/>
                <a:cs typeface="Courier New" panose="02070309020205020404" pitchFamily="49" charset="0"/>
              </a:rPr>
              <a:t>below</a:t>
            </a:r>
            <a:r>
              <a:rPr lang="en-US" altLang="zh-CN" sz="1400" dirty="0">
                <a:solidFill>
                  <a:srgbClr val="000000"/>
                </a:solidFill>
                <a:latin typeface="Courier New" panose="02070309020205020404" pitchFamily="49" charset="0"/>
                <a:cs typeface="Courier New" panose="02070309020205020404" pitchFamily="49" charset="0"/>
              </a:rPr>
              <a:t> = 1) : </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(above),\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(below) {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p:txBody>
      </p:sp>
      <p:sp>
        <p:nvSpPr>
          <p:cNvPr id="8" name="矩形 7"/>
          <p:cNvSpPr/>
          <p:nvPr/>
        </p:nvSpPr>
        <p:spPr>
          <a:xfrm>
            <a:off x="219965" y="5137577"/>
            <a:ext cx="8704004" cy="738664"/>
          </a:xfrm>
          <a:prstGeom prst="rect">
            <a:avLst/>
          </a:prstGeom>
        </p:spPr>
        <p:txBody>
          <a:bodyPr wrap="square">
            <a:spAutoFit/>
          </a:bodyPr>
          <a:lstStyle/>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d2 = 7;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错误：无法将 </a:t>
            </a:r>
            <a:r>
              <a:rPr lang="en-US" altLang="zh-CN" sz="1400" dirty="0">
                <a:solidFill>
                  <a:srgbClr val="008000"/>
                </a:solidFill>
                <a:latin typeface="Courier New" panose="02070309020205020404" pitchFamily="49" charset="0"/>
                <a:cs typeface="Courier New" panose="02070309020205020404" pitchFamily="49" charset="0"/>
              </a:rPr>
              <a:t>int </a:t>
            </a:r>
            <a:r>
              <a:rPr lang="zh-CN" altLang="en-US" sz="1400" dirty="0">
                <a:solidFill>
                  <a:srgbClr val="008000"/>
                </a:solidFill>
                <a:latin typeface="Courier New" panose="02070309020205020404" pitchFamily="49" charset="0"/>
                <a:cs typeface="Courier New" panose="02070309020205020404" pitchFamily="49" charset="0"/>
              </a:rPr>
              <a:t>类型转换为 </a:t>
            </a:r>
            <a:r>
              <a:rPr lang="en-US" altLang="zh-CN" sz="1400" dirty="0">
                <a:solidFill>
                  <a:srgbClr val="008000"/>
                </a:solidFill>
                <a:latin typeface="Courier New" panose="02070309020205020404" pitchFamily="49" charset="0"/>
                <a:cs typeface="Courier New" panose="02070309020205020404" pitchFamily="49" charset="0"/>
              </a:rPr>
              <a:t>Fraction </a:t>
            </a:r>
            <a:r>
              <a:rPr lang="zh-CN" altLang="en-US" sz="1400" dirty="0">
                <a:solidFill>
                  <a:srgbClr val="008000"/>
                </a:solidFill>
                <a:latin typeface="Courier New" panose="02070309020205020404" pitchFamily="49" charset="0"/>
                <a:cs typeface="Courier New" panose="02070309020205020404" pitchFamily="49" charset="0"/>
              </a:rPr>
              <a:t>类型</a:t>
            </a:r>
            <a:endParaRPr lang="en-US" altLang="zh-CN" sz="1400" dirty="0">
              <a:solidFill>
                <a:srgbClr val="008000"/>
              </a:solidFill>
              <a:latin typeface="Courier New" panose="02070309020205020404" pitchFamily="49" charset="0"/>
              <a:cs typeface="Courier New" panose="02070309020205020404" pitchFamily="49" charset="0"/>
            </a:endParaRPr>
          </a:p>
          <a:p>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d2 = </a:t>
            </a:r>
            <a:r>
              <a:rPr lang="en-US" altLang="zh-CN" sz="1400" dirty="0" err="1">
                <a:solidFill>
                  <a:srgbClr val="0000FF"/>
                </a:solidFill>
                <a:latin typeface="Courier New" panose="02070309020205020404" pitchFamily="49" charset="0"/>
                <a:cs typeface="Courier New" panose="02070309020205020404" pitchFamily="49" charset="0"/>
              </a:rPr>
              <a:t>static_cast</a:t>
            </a:r>
            <a:r>
              <a:rPr lang="en-US" altLang="zh-CN" sz="1400" dirty="0">
                <a:solidFill>
                  <a:srgbClr val="000000"/>
                </a:solidFill>
                <a:latin typeface="Courier New" panose="02070309020205020404" pitchFamily="49" charset="0"/>
                <a:cs typeface="Courier New" panose="02070309020205020404" pitchFamily="49" charset="0"/>
              </a:rPr>
              <a:t>&lt;</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&gt;(7);</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正确，强制类型转换</a:t>
            </a:r>
            <a:endParaRPr lang="zh-CN" altLang="en-US" sz="14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383729"/>
            <a:ext cx="2057400" cy="365125"/>
          </a:xfrm>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6.2.2 </a:t>
            </a:r>
            <a:r>
              <a:rPr lang="zh-CN" altLang="en-US" sz="3200" dirty="0">
                <a:solidFill>
                  <a:schemeClr val="bg1"/>
                </a:solidFill>
              </a:rPr>
              <a:t>复制构造函数</a:t>
            </a:r>
            <a:r>
              <a:rPr lang="zh-CN" altLang="en-US" sz="2400" dirty="0">
                <a:solidFill>
                  <a:schemeClr val="bg1"/>
                </a:solidFill>
              </a:rPr>
              <a:t> </a:t>
            </a:r>
            <a:r>
              <a:rPr lang="en-US" altLang="zh-CN" sz="2400" dirty="0">
                <a:solidFill>
                  <a:schemeClr val="bg1"/>
                </a:solidFill>
              </a:rPr>
              <a:t>--- </a:t>
            </a:r>
            <a:r>
              <a:rPr lang="zh-CN" altLang="en-US" sz="2400" dirty="0">
                <a:solidFill>
                  <a:schemeClr val="bg1"/>
                </a:solidFill>
              </a:rPr>
              <a:t>阻止复制</a:t>
            </a:r>
            <a:endParaRPr lang="zh-CN" altLang="en-US" sz="2400" dirty="0">
              <a:solidFill>
                <a:schemeClr val="bg1"/>
              </a:solidFill>
            </a:endParaRPr>
          </a:p>
        </p:txBody>
      </p:sp>
      <p:grpSp>
        <p:nvGrpSpPr>
          <p:cNvPr id="12" name="组合 11"/>
          <p:cNvGrpSpPr/>
          <p:nvPr/>
        </p:nvGrpSpPr>
        <p:grpSpPr>
          <a:xfrm>
            <a:off x="219950" y="1421750"/>
            <a:ext cx="8704068" cy="2297082"/>
            <a:chOff x="219958" y="1763591"/>
            <a:chExt cx="8704068" cy="2297082"/>
          </a:xfrm>
        </p:grpSpPr>
        <p:grpSp>
          <p:nvGrpSpPr>
            <p:cNvPr id="13" name="组合 12"/>
            <p:cNvGrpSpPr/>
            <p:nvPr/>
          </p:nvGrpSpPr>
          <p:grpSpPr>
            <a:xfrm>
              <a:off x="219974" y="1763591"/>
              <a:ext cx="8704052" cy="2297082"/>
              <a:chOff x="219974" y="1770733"/>
              <a:chExt cx="8704052" cy="2142099"/>
            </a:xfrm>
            <a:effectLst>
              <a:outerShdw blurRad="50800" dist="69850" dir="2700000" algn="tl" rotWithShape="0">
                <a:prstClr val="black">
                  <a:alpha val="40000"/>
                </a:prstClr>
              </a:outerShdw>
            </a:effectLst>
          </p:grpSpPr>
          <p:sp>
            <p:nvSpPr>
              <p:cNvPr id="16" name="矩形: 圆角 15"/>
              <p:cNvSpPr/>
              <p:nvPr/>
            </p:nvSpPr>
            <p:spPr>
              <a:xfrm>
                <a:off x="219974" y="1770737"/>
                <a:ext cx="8704052" cy="2142095"/>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圆顶角 16"/>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矩形 13"/>
            <p:cNvSpPr/>
            <p:nvPr/>
          </p:nvSpPr>
          <p:spPr>
            <a:xfrm>
              <a:off x="219958" y="2128748"/>
              <a:ext cx="8704005" cy="1889876"/>
            </a:xfrm>
            <a:prstGeom prst="rect">
              <a:avLst/>
            </a:prstGeom>
          </p:spPr>
          <p:txBody>
            <a:bodyPr wrap="square">
              <a:spAutoFit/>
            </a:bodyPr>
            <a:lstStyle/>
            <a:p>
              <a:pPr marL="342900" indent="-342900">
                <a:lnSpc>
                  <a:spcPct val="150000"/>
                </a:lnSpc>
                <a:buClr>
                  <a:srgbClr val="262685"/>
                </a:buClr>
                <a:buSzPct val="80000"/>
                <a:buFont typeface="Wingdings" panose="05000000000000000000" pitchFamily="2" charset="2"/>
                <a:buChar char="l"/>
              </a:pPr>
              <a:endParaRPr lang="en-US" altLang="zh-CN" sz="2000" dirty="0">
                <a:solidFill>
                  <a:srgbClr val="000000"/>
                </a:solidFill>
                <a:latin typeface="MicrosoftYaHei"/>
              </a:endParaRP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定义一个对象时，以本类另一个对象作为初始值去初始化它；</a:t>
              </a:r>
              <a:endParaRPr lang="en-US" altLang="zh-CN" sz="2000" dirty="0">
                <a:solidFill>
                  <a:srgbClr val="000000"/>
                </a:solidFill>
                <a:latin typeface="MicrosoftYaHei"/>
              </a:endParaRP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将一个类的对象作为实参传递给一个非引用类型形参；</a:t>
              </a:r>
              <a:endParaRPr lang="zh-CN" altLang="en-US" sz="2000" dirty="0">
                <a:solidFill>
                  <a:srgbClr val="000000"/>
                </a:solidFill>
                <a:latin typeface="MicrosoftYaHei"/>
              </a:endParaRP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函数返回值类型为非引用类型对象。</a:t>
              </a:r>
              <a:endParaRPr lang="en-US" altLang="zh-CN" sz="2000" dirty="0">
                <a:solidFill>
                  <a:srgbClr val="000000"/>
                </a:solidFill>
                <a:latin typeface="MicrosoftYaHei"/>
              </a:endParaRPr>
            </a:p>
          </p:txBody>
        </p:sp>
        <p:sp>
          <p:nvSpPr>
            <p:cNvPr id="15" name="矩形 14"/>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复制构造函数被调用的三种情况</a:t>
              </a:r>
              <a:endParaRPr lang="zh-CN" altLang="en-US" sz="2400"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4270075" cy="584775"/>
          </a:xfrm>
          <a:prstGeom prst="rect">
            <a:avLst/>
          </a:prstGeom>
          <a:noFill/>
        </p:spPr>
        <p:txBody>
          <a:bodyPr wrap="square" rtlCol="0">
            <a:spAutoFit/>
          </a:bodyPr>
          <a:lstStyle/>
          <a:p>
            <a:r>
              <a:rPr lang="zh-CN" altLang="en-US" sz="3200" dirty="0">
                <a:solidFill>
                  <a:schemeClr val="bg1"/>
                </a:solidFill>
              </a:rPr>
              <a:t>前言</a:t>
            </a:r>
            <a:endParaRPr lang="zh-CN" altLang="en-US" sz="3200" dirty="0">
              <a:solidFill>
                <a:schemeClr val="bg1"/>
              </a:solidFill>
            </a:endParaRPr>
          </a:p>
        </p:txBody>
      </p:sp>
      <p:grpSp>
        <p:nvGrpSpPr>
          <p:cNvPr id="14" name="组合 13"/>
          <p:cNvGrpSpPr/>
          <p:nvPr/>
        </p:nvGrpSpPr>
        <p:grpSpPr>
          <a:xfrm>
            <a:off x="219915" y="2271387"/>
            <a:ext cx="8704169" cy="2315226"/>
            <a:chOff x="117017" y="4626573"/>
            <a:chExt cx="8704169" cy="2315226"/>
          </a:xfrm>
          <a:effectLst>
            <a:outerShdw blurRad="50800" dist="38100" dir="2700000" algn="tl" rotWithShape="0">
              <a:prstClr val="black">
                <a:alpha val="40000"/>
              </a:prstClr>
            </a:outerShdw>
          </a:effectLst>
        </p:grpSpPr>
        <p:sp>
          <p:nvSpPr>
            <p:cNvPr id="15" name="矩形: 圆角 36"/>
            <p:cNvSpPr/>
            <p:nvPr/>
          </p:nvSpPr>
          <p:spPr>
            <a:xfrm>
              <a:off x="117017" y="5051923"/>
              <a:ext cx="8704051" cy="1889876"/>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457200" lvl="0" indent="-457200">
                <a:lnSpc>
                  <a:spcPct val="150000"/>
                </a:lnSpc>
                <a:buClr>
                  <a:srgbClr val="262686"/>
                </a:buClr>
                <a:buSzPct val="100000"/>
                <a:buFont typeface="+mj-lt"/>
                <a:buAutoNum type="arabicPeriod"/>
              </a:pPr>
              <a:r>
                <a:rPr lang="zh-CN" altLang="en-US" sz="2000">
                  <a:solidFill>
                    <a:srgbClr val="000000"/>
                  </a:solidFill>
                  <a:latin typeface="MicrosoftYaHei"/>
                </a:rPr>
                <a:t>理解类的概念和基本设计原则；</a:t>
              </a:r>
              <a:endParaRPr lang="en-US" altLang="zh-CN" sz="2000">
                <a:solidFill>
                  <a:srgbClr val="000000"/>
                </a:solidFill>
                <a:latin typeface="MicrosoftYaHei"/>
              </a:endParaRPr>
            </a:p>
            <a:p>
              <a:pPr marL="457200" lvl="0" indent="-457200">
                <a:lnSpc>
                  <a:spcPct val="150000"/>
                </a:lnSpc>
                <a:buClr>
                  <a:srgbClr val="262686"/>
                </a:buClr>
                <a:buSzPct val="100000"/>
                <a:buFont typeface="+mj-lt"/>
                <a:buAutoNum type="arabicPeriod"/>
              </a:pPr>
              <a:r>
                <a:rPr lang="zh-CN" altLang="en-US" sz="2000">
                  <a:solidFill>
                    <a:srgbClr val="000000"/>
                  </a:solidFill>
                  <a:latin typeface="MicrosoftYaHei"/>
                </a:rPr>
                <a:t>理解</a:t>
              </a:r>
              <a:r>
                <a:rPr lang="zh-CN" altLang="en-US" sz="2000">
                  <a:solidFill>
                    <a:srgbClr val="FF0000"/>
                  </a:solidFill>
                  <a:latin typeface="MicrosoftYaHei"/>
                </a:rPr>
                <a:t>构造函数和析构函数</a:t>
              </a:r>
              <a:r>
                <a:rPr lang="zh-CN" altLang="en-US" sz="2000">
                  <a:solidFill>
                    <a:srgbClr val="000000"/>
                  </a:solidFill>
                  <a:latin typeface="MicrosoftYaHei"/>
                </a:rPr>
                <a:t>的作用与执行过程；</a:t>
              </a:r>
              <a:endParaRPr lang="en-US" altLang="zh-CN" sz="2000">
                <a:solidFill>
                  <a:srgbClr val="000000"/>
                </a:solidFill>
                <a:latin typeface="MicrosoftYaHei"/>
              </a:endParaRPr>
            </a:p>
            <a:p>
              <a:pPr marL="457200" lvl="0" indent="-457200">
                <a:lnSpc>
                  <a:spcPct val="150000"/>
                </a:lnSpc>
                <a:buClr>
                  <a:srgbClr val="262686"/>
                </a:buClr>
                <a:buSzPct val="100000"/>
                <a:buFont typeface="+mj-lt"/>
                <a:buAutoNum type="arabicPeriod"/>
              </a:pPr>
              <a:r>
                <a:rPr lang="zh-CN" altLang="en-US" sz="2000">
                  <a:solidFill>
                    <a:srgbClr val="000000"/>
                  </a:solidFill>
                  <a:latin typeface="MicrosoftYaHei"/>
                </a:rPr>
                <a:t>掌握常见</a:t>
              </a:r>
              <a:r>
                <a:rPr lang="zh-CN" altLang="en-US" sz="2000">
                  <a:solidFill>
                    <a:srgbClr val="FF0000"/>
                  </a:solidFill>
                  <a:latin typeface="MicrosoftYaHei"/>
                </a:rPr>
                <a:t>运算符重载技术</a:t>
              </a:r>
              <a:r>
                <a:rPr lang="zh-CN" altLang="en-US" sz="2000">
                  <a:solidFill>
                    <a:srgbClr val="000000"/>
                  </a:solidFill>
                  <a:latin typeface="MicrosoftYaHei"/>
                </a:rPr>
                <a:t>和静态成员的使用方法；</a:t>
              </a:r>
              <a:endParaRPr lang="en-US" altLang="zh-CN" sz="2000">
                <a:solidFill>
                  <a:srgbClr val="000000"/>
                </a:solidFill>
                <a:latin typeface="MicrosoftYaHei"/>
              </a:endParaRPr>
            </a:p>
            <a:p>
              <a:pPr marL="457200" lvl="0" indent="-457200">
                <a:lnSpc>
                  <a:spcPct val="150000"/>
                </a:lnSpc>
                <a:buClr>
                  <a:srgbClr val="262686"/>
                </a:buClr>
                <a:buSzPct val="100000"/>
                <a:buFont typeface="+mj-lt"/>
                <a:buAutoNum type="arabicPeriod"/>
              </a:pPr>
              <a:r>
                <a:rPr lang="zh-CN" altLang="en-US" sz="2000">
                  <a:solidFill>
                    <a:srgbClr val="000000"/>
                  </a:solidFill>
                  <a:latin typeface="MicrosoftYaHei"/>
                </a:rPr>
                <a:t>能够运用面向对象程序设计方法设计和实现简单类</a:t>
              </a:r>
              <a:endParaRPr lang="en-US" altLang="zh-CN" sz="2000" dirty="0">
                <a:solidFill>
                  <a:srgbClr val="000000"/>
                </a:solidFill>
                <a:latin typeface="MicrosoftYaHei"/>
              </a:endParaRPr>
            </a:p>
          </p:txBody>
        </p:sp>
        <p:sp>
          <p:nvSpPr>
            <p:cNvPr id="16" name="矩形: 圆顶角 15"/>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srgbClr val="FFFFFF"/>
                  </a:solidFill>
                  <a:latin typeface="MicrosoftYaHei"/>
                </a:rPr>
                <a:t>学习目标</a:t>
              </a:r>
              <a:r>
                <a:rPr lang="zh-CN" altLang="en-US" sz="2400">
                  <a:solidFill>
                    <a:prstClr val="white"/>
                  </a:solidFill>
                </a:rPr>
                <a:t> </a:t>
              </a:r>
              <a:endParaRPr lang="zh-CN" altLang="en-US" sz="2400" dirty="0">
                <a:solidFill>
                  <a:prstClr val="white"/>
                </a:solidFil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383729"/>
            <a:ext cx="2057400" cy="365125"/>
          </a:xfrm>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6.2.2 </a:t>
            </a:r>
            <a:r>
              <a:rPr lang="zh-CN" altLang="en-US" sz="3200" dirty="0">
                <a:solidFill>
                  <a:schemeClr val="bg1"/>
                </a:solidFill>
              </a:rPr>
              <a:t>复制构造函数</a:t>
            </a:r>
            <a:r>
              <a:rPr lang="zh-CN" altLang="en-US" sz="2400" dirty="0">
                <a:solidFill>
                  <a:schemeClr val="bg1"/>
                </a:solidFill>
              </a:rPr>
              <a:t> </a:t>
            </a:r>
            <a:r>
              <a:rPr lang="en-US" altLang="zh-CN" sz="2400" dirty="0">
                <a:solidFill>
                  <a:schemeClr val="bg1"/>
                </a:solidFill>
              </a:rPr>
              <a:t>--- </a:t>
            </a:r>
            <a:r>
              <a:rPr lang="zh-CN" altLang="en-US" sz="2400" dirty="0">
                <a:solidFill>
                  <a:schemeClr val="bg1"/>
                </a:solidFill>
              </a:rPr>
              <a:t>阻止复制</a:t>
            </a:r>
            <a:endParaRPr lang="zh-CN" altLang="en-US" sz="2400" dirty="0">
              <a:solidFill>
                <a:schemeClr val="bg1"/>
              </a:solidFill>
            </a:endParaRPr>
          </a:p>
        </p:txBody>
      </p:sp>
      <p:pic>
        <p:nvPicPr>
          <p:cNvPr id="24" name="图片 2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63379" y="1400725"/>
            <a:ext cx="1560639" cy="3437014"/>
          </a:xfrm>
          <a:prstGeom prst="rect">
            <a:avLst/>
          </a:prstGeom>
        </p:spPr>
      </p:pic>
      <p:grpSp>
        <p:nvGrpSpPr>
          <p:cNvPr id="11" name="组合 10"/>
          <p:cNvGrpSpPr/>
          <p:nvPr/>
        </p:nvGrpSpPr>
        <p:grpSpPr>
          <a:xfrm>
            <a:off x="161109" y="1143660"/>
            <a:ext cx="7059929" cy="1860622"/>
            <a:chOff x="201931" y="2512943"/>
            <a:chExt cx="7059929" cy="1860622"/>
          </a:xfrm>
        </p:grpSpPr>
        <p:grpSp>
          <p:nvGrpSpPr>
            <p:cNvPr id="18" name="组合 17"/>
            <p:cNvGrpSpPr/>
            <p:nvPr/>
          </p:nvGrpSpPr>
          <p:grpSpPr>
            <a:xfrm>
              <a:off x="219901" y="2512943"/>
              <a:ext cx="7041959" cy="1836825"/>
              <a:chOff x="219974" y="1748979"/>
              <a:chExt cx="8704052" cy="1901886"/>
            </a:xfrm>
          </p:grpSpPr>
          <p:grpSp>
            <p:nvGrpSpPr>
              <p:cNvPr id="19" name="组合 18"/>
              <p:cNvGrpSpPr/>
              <p:nvPr/>
            </p:nvGrpSpPr>
            <p:grpSpPr>
              <a:xfrm>
                <a:off x="219974" y="1763590"/>
                <a:ext cx="8704052" cy="1887275"/>
                <a:chOff x="219974" y="1770733"/>
                <a:chExt cx="8704052" cy="1759945"/>
              </a:xfrm>
              <a:effectLst>
                <a:outerShdw blurRad="50800" dist="69850" dir="2700000" algn="tl" rotWithShape="0">
                  <a:prstClr val="black">
                    <a:alpha val="40000"/>
                  </a:prstClr>
                </a:outerShdw>
              </a:effectLst>
            </p:grpSpPr>
            <p:sp>
              <p:nvSpPr>
                <p:cNvPr id="21" name="矩形: 圆角 20"/>
                <p:cNvSpPr/>
                <p:nvPr/>
              </p:nvSpPr>
              <p:spPr>
                <a:xfrm>
                  <a:off x="219974" y="1770734"/>
                  <a:ext cx="8704052" cy="1759944"/>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顶角 21"/>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0" name="矩形 19"/>
              <p:cNvSpPr/>
              <p:nvPr/>
            </p:nvSpPr>
            <p:spPr>
              <a:xfrm>
                <a:off x="219974" y="1748979"/>
                <a:ext cx="8704051" cy="478017"/>
              </a:xfrm>
              <a:prstGeom prst="rect">
                <a:avLst/>
              </a:prstGeom>
            </p:spPr>
            <p:txBody>
              <a:bodyPr wrap="square">
                <a:spAutoFit/>
              </a:bodyPr>
              <a:lstStyle/>
              <a:p>
                <a:r>
                  <a:rPr lang="zh-CN" altLang="en-US" sz="2400" dirty="0">
                    <a:solidFill>
                      <a:schemeClr val="bg1"/>
                    </a:solidFill>
                    <a:latin typeface="Courier New" panose="02070309020205020404" pitchFamily="49" charset="0"/>
                    <a:cs typeface="Courier New" panose="02070309020205020404" pitchFamily="49" charset="0"/>
                  </a:rPr>
                  <a:t>divide</a:t>
                </a:r>
                <a:r>
                  <a:rPr lang="zh-CN" altLang="en-US" sz="2400" dirty="0">
                    <a:solidFill>
                      <a:schemeClr val="bg1"/>
                    </a:solidFill>
                  </a:rPr>
                  <a:t> 函数定义</a:t>
                </a:r>
                <a:endParaRPr lang="zh-CN" altLang="en-US" sz="2400" dirty="0">
                  <a:solidFill>
                    <a:schemeClr val="bg1"/>
                  </a:solidFill>
                </a:endParaRPr>
              </a:p>
            </p:txBody>
          </p:sp>
        </p:grpSp>
        <p:sp>
          <p:nvSpPr>
            <p:cNvPr id="9" name="矩形 8"/>
            <p:cNvSpPr/>
            <p:nvPr/>
          </p:nvSpPr>
          <p:spPr>
            <a:xfrm>
              <a:off x="201931" y="2988570"/>
              <a:ext cx="7041959" cy="1384995"/>
            </a:xfrm>
            <a:prstGeom prst="rect">
              <a:avLst/>
            </a:prstGeom>
          </p:spPr>
          <p:txBody>
            <a:bodyPr wrap="square">
              <a:spAutoFit/>
            </a:bodyPr>
            <a:lstStyle/>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divide(</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808080"/>
                  </a:solidFill>
                  <a:latin typeface="Courier New" panose="02070309020205020404" pitchFamily="49" charset="0"/>
                  <a:cs typeface="Courier New" panose="02070309020205020404" pitchFamily="49" charset="0"/>
                </a:rPr>
                <a:t>dividend</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808080"/>
                  </a:solidFill>
                  <a:latin typeface="Courier New" panose="02070309020205020404" pitchFamily="49" charset="0"/>
                  <a:cs typeface="Courier New" panose="02070309020205020404" pitchFamily="49" charset="0"/>
                </a:rPr>
                <a:t>divisor</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2B91AF"/>
                  </a:solidFill>
                  <a:latin typeface="Courier New" panose="02070309020205020404" pitchFamily="49" charset="0"/>
                  <a:cs typeface="Courier New" panose="02070309020205020404" pitchFamily="49" charset="0"/>
                </a:rPr>
                <a:t>    Fraction </a:t>
              </a:r>
              <a:r>
                <a:rPr lang="en-US" altLang="zh-CN" sz="1400" dirty="0">
                  <a:solidFill>
                    <a:srgbClr val="000000"/>
                  </a:solidFill>
                  <a:latin typeface="Courier New" panose="02070309020205020404" pitchFamily="49" charset="0"/>
                  <a:cs typeface="Courier New" panose="02070309020205020404" pitchFamily="49" charset="0"/>
                </a:rPr>
                <a:t>result(</a:t>
              </a:r>
              <a:r>
                <a:rPr lang="en-US" altLang="zh-CN" sz="1400" dirty="0" err="1">
                  <a:solidFill>
                    <a:srgbClr val="000000"/>
                  </a:solidFill>
                  <a:latin typeface="Courier New" panose="02070309020205020404" pitchFamily="49" charset="0"/>
                  <a:cs typeface="Courier New" panose="02070309020205020404" pitchFamily="49" charset="0"/>
                </a:rPr>
                <a:t>dividend.numerator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808080"/>
                  </a:solidFill>
                  <a:latin typeface="Courier New" panose="02070309020205020404" pitchFamily="49" charset="0"/>
                  <a:cs typeface="Courier New" panose="02070309020205020404" pitchFamily="49" charset="0"/>
                </a:rPr>
                <a:t>divisor</a:t>
              </a:r>
              <a:r>
                <a:rPr lang="en-US" altLang="zh-CN" sz="1400" dirty="0" err="1">
                  <a:solidFill>
                    <a:srgbClr val="000000"/>
                  </a:solidFill>
                  <a:latin typeface="Courier New" panose="02070309020205020404" pitchFamily="49" charset="0"/>
                  <a:cs typeface="Courier New" panose="02070309020205020404" pitchFamily="49" charset="0"/>
                </a:rPr>
                <a:t>.denominator</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dividend.denominator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808080"/>
                  </a:solidFill>
                  <a:latin typeface="Courier New" panose="02070309020205020404" pitchFamily="49" charset="0"/>
                  <a:cs typeface="Courier New" panose="02070309020205020404" pitchFamily="49" charset="0"/>
                </a:rPr>
                <a:t>divisor</a:t>
              </a:r>
              <a:r>
                <a:rPr lang="en-US" altLang="zh-CN" sz="1400" dirty="0" err="1">
                  <a:solidFill>
                    <a:srgbClr val="000000"/>
                  </a:solidFill>
                  <a:latin typeface="Courier New" panose="02070309020205020404" pitchFamily="49" charset="0"/>
                  <a:cs typeface="Courier New" panose="02070309020205020404" pitchFamily="49" charset="0"/>
                </a:rPr>
                <a:t>.numerator</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result;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fr-FR" altLang="zh-CN" sz="1400" dirty="0">
                  <a:solidFill>
                    <a:srgbClr val="2B91AF"/>
                  </a:solidFill>
                  <a:latin typeface="Courier New" panose="02070309020205020404" pitchFamily="49" charset="0"/>
                  <a:cs typeface="Courier New" panose="02070309020205020404" pitchFamily="49" charset="0"/>
                </a:rPr>
                <a:t>Fraction</a:t>
              </a:r>
              <a:r>
                <a:rPr lang="fr-FR" altLang="zh-CN" sz="1400" dirty="0">
                  <a:solidFill>
                    <a:srgbClr val="000000"/>
                  </a:solidFill>
                  <a:latin typeface="Courier New" panose="02070309020205020404" pitchFamily="49" charset="0"/>
                  <a:cs typeface="Courier New" panose="02070309020205020404" pitchFamily="49" charset="0"/>
                </a:rPr>
                <a:t> e = divide(b, c);</a:t>
              </a:r>
              <a:endParaRPr lang="zh-CN" altLang="en-US" sz="1400" dirty="0">
                <a:latin typeface="Courier New" panose="02070309020205020404" pitchFamily="49" charset="0"/>
                <a:cs typeface="Courier New" panose="02070309020205020404" pitchFamily="49" charset="0"/>
              </a:endParaRPr>
            </a:p>
          </p:txBody>
        </p:sp>
      </p:grpSp>
      <p:grpSp>
        <p:nvGrpSpPr>
          <p:cNvPr id="23" name="组合 22"/>
          <p:cNvGrpSpPr/>
          <p:nvPr/>
        </p:nvGrpSpPr>
        <p:grpSpPr>
          <a:xfrm>
            <a:off x="179079" y="3330287"/>
            <a:ext cx="7023989" cy="1587226"/>
            <a:chOff x="117017" y="4640357"/>
            <a:chExt cx="8704169" cy="835077"/>
          </a:xfrm>
          <a:effectLst>
            <a:outerShdw blurRad="50800" dist="38100" dir="2700000" algn="tl" rotWithShape="0">
              <a:prstClr val="black">
                <a:alpha val="40000"/>
              </a:prstClr>
            </a:outerShdw>
          </a:effectLst>
        </p:grpSpPr>
        <p:sp>
          <p:nvSpPr>
            <p:cNvPr id="25" name="矩形: 圆角 36"/>
            <p:cNvSpPr/>
            <p:nvPr/>
          </p:nvSpPr>
          <p:spPr>
            <a:xfrm>
              <a:off x="117017" y="5051923"/>
              <a:ext cx="8704053" cy="423511"/>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FCF6EE"/>
            </a:solidFill>
            <a:ln>
              <a:solidFill>
                <a:srgbClr val="FCF6E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20000"/>
                </a:lnSpc>
                <a:buClr>
                  <a:srgbClr val="E2A856"/>
                </a:buClr>
                <a:buSzPct val="80000"/>
              </a:pPr>
              <a:r>
                <a:rPr lang="en-US" altLang="zh-CN" sz="2000">
                  <a:solidFill>
                    <a:srgbClr val="000000"/>
                  </a:solidFill>
                  <a:latin typeface="Courier New" panose="02070309020205020404" pitchFamily="49" charset="0"/>
                  <a:cs typeface="Courier New" panose="02070309020205020404" pitchFamily="49" charset="0"/>
                </a:rPr>
                <a:t>divide</a:t>
              </a:r>
              <a:r>
                <a:rPr lang="en-US" altLang="zh-CN" sz="2000">
                  <a:solidFill>
                    <a:srgbClr val="000000"/>
                  </a:solidFill>
                  <a:latin typeface="MicrosoftYaHei"/>
                </a:rPr>
                <a:t> </a:t>
              </a:r>
              <a:r>
                <a:rPr lang="zh-CN" altLang="en-US" sz="2000">
                  <a:solidFill>
                    <a:srgbClr val="000000"/>
                  </a:solidFill>
                  <a:latin typeface="MicrosoftYaHei"/>
                </a:rPr>
                <a:t>函数用来实现两个分数的相除运算，返回结果为一个分数类型</a:t>
              </a:r>
              <a:endParaRPr lang="zh-CN" altLang="en-US" sz="2000" dirty="0">
                <a:solidFill>
                  <a:srgbClr val="000000"/>
                </a:solidFill>
                <a:latin typeface="MicrosoftYaHei"/>
              </a:endParaRPr>
            </a:p>
          </p:txBody>
        </p:sp>
        <p:grpSp>
          <p:nvGrpSpPr>
            <p:cNvPr id="26" name="组合 25"/>
            <p:cNvGrpSpPr/>
            <p:nvPr/>
          </p:nvGrpSpPr>
          <p:grpSpPr>
            <a:xfrm>
              <a:off x="117133" y="4640357"/>
              <a:ext cx="8704053" cy="461665"/>
              <a:chOff x="219973" y="1777374"/>
              <a:chExt cx="8704053" cy="461665"/>
            </a:xfrm>
          </p:grpSpPr>
          <p:sp>
            <p:nvSpPr>
              <p:cNvPr id="27" name="矩形: 圆顶角 26"/>
              <p:cNvSpPr/>
              <p:nvPr/>
            </p:nvSpPr>
            <p:spPr>
              <a:xfrm>
                <a:off x="219974" y="1843627"/>
                <a:ext cx="8704052" cy="256987"/>
              </a:xfrm>
              <a:prstGeom prst="round2SameRect">
                <a:avLst>
                  <a:gd name="adj1" fmla="val 20076"/>
                  <a:gd name="adj2" fmla="val 0"/>
                </a:avLst>
              </a:prstGeom>
              <a:solidFill>
                <a:srgbClr val="E2A856"/>
              </a:solidFill>
              <a:ln>
                <a:solidFill>
                  <a:srgbClr val="E2A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a:r>
                  <a:rPr lang="zh-CN" altLang="en-US" sz="2400">
                    <a:solidFill>
                      <a:prstClr val="white"/>
                    </a:solidFill>
                    <a:latin typeface="Courier New" panose="02070309020205020404" pitchFamily="49" charset="0"/>
                    <a:cs typeface="Courier New" panose="02070309020205020404" pitchFamily="49" charset="0"/>
                  </a:rPr>
                  <a:t>说明</a:t>
                </a:r>
                <a:endParaRPr lang="zh-CN" altLang="en-US" sz="2400" dirty="0">
                  <a:solidFill>
                    <a:prstClr val="white"/>
                  </a:solidFill>
                  <a:latin typeface="Courier New" panose="02070309020205020404" pitchFamily="49" charset="0"/>
                  <a:cs typeface="Courier New" panose="02070309020205020404" pitchFamily="49" charset="0"/>
                </a:endParaRPr>
              </a:p>
            </p:txBody>
          </p:sp>
          <p:sp>
            <p:nvSpPr>
              <p:cNvPr id="28" name="矩形 27"/>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29" name="组合 28"/>
          <p:cNvGrpSpPr/>
          <p:nvPr/>
        </p:nvGrpSpPr>
        <p:grpSpPr>
          <a:xfrm>
            <a:off x="161109" y="5180243"/>
            <a:ext cx="7092859" cy="860982"/>
            <a:chOff x="117017" y="4626573"/>
            <a:chExt cx="8704169" cy="860982"/>
          </a:xfrm>
          <a:effectLst>
            <a:outerShdw blurRad="50800" dist="38100" dir="2700000" algn="tl" rotWithShape="0">
              <a:prstClr val="black">
                <a:alpha val="40000"/>
              </a:prstClr>
            </a:outerShdw>
          </a:effectLst>
        </p:grpSpPr>
        <p:sp>
          <p:nvSpPr>
            <p:cNvPr id="30" name="矩形: 圆角 36"/>
            <p:cNvSpPr/>
            <p:nvPr/>
          </p:nvSpPr>
          <p:spPr>
            <a:xfrm>
              <a:off x="117017" y="5051923"/>
              <a:ext cx="8704051" cy="435632"/>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20000"/>
                </a:lnSpc>
                <a:buClr>
                  <a:srgbClr val="262685"/>
                </a:buClr>
                <a:buSzPct val="80000"/>
              </a:pPr>
              <a:r>
                <a:rPr lang="zh-CN" altLang="en-US" sz="2000">
                  <a:solidFill>
                    <a:srgbClr val="000000"/>
                  </a:solidFill>
                  <a:latin typeface="MicrosoftYaHei"/>
                </a:rPr>
                <a:t>调用了几次构造函数？</a:t>
              </a:r>
              <a:endParaRPr lang="zh-CN" altLang="en-US" sz="2000" dirty="0">
                <a:solidFill>
                  <a:srgbClr val="000000"/>
                </a:solidFill>
                <a:latin typeface="MicrosoftYaHei"/>
              </a:endParaRPr>
            </a:p>
          </p:txBody>
        </p:sp>
        <p:sp>
          <p:nvSpPr>
            <p:cNvPr id="31" name="矩形: 圆顶角 30"/>
            <p:cNvSpPr/>
            <p:nvPr/>
          </p:nvSpPr>
          <p:spPr>
            <a:xfrm>
              <a:off x="117134" y="4626573"/>
              <a:ext cx="8704052" cy="417061"/>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问题</a:t>
              </a:r>
              <a:endParaRPr lang="zh-CN" altLang="en-US" sz="2400" dirty="0">
                <a:solidFill>
                  <a:prstClr val="white"/>
                </a:solidFill>
                <a:latin typeface="Courier New" panose="02070309020205020404" pitchFamily="49" charset="0"/>
                <a:cs typeface="Courier New" panose="020703090202050204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383729"/>
            <a:ext cx="2057400" cy="365125"/>
          </a:xfrm>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6.2.2 </a:t>
            </a:r>
            <a:r>
              <a:rPr lang="zh-CN" altLang="en-US" sz="3200" dirty="0">
                <a:solidFill>
                  <a:schemeClr val="bg1"/>
                </a:solidFill>
              </a:rPr>
              <a:t>复制构造函数</a:t>
            </a:r>
            <a:r>
              <a:rPr lang="zh-CN" altLang="en-US" sz="2400" dirty="0">
                <a:solidFill>
                  <a:schemeClr val="bg1"/>
                </a:solidFill>
              </a:rPr>
              <a:t> </a:t>
            </a:r>
            <a:r>
              <a:rPr lang="en-US" altLang="zh-CN" sz="2400" dirty="0">
                <a:solidFill>
                  <a:schemeClr val="bg1"/>
                </a:solidFill>
              </a:rPr>
              <a:t>--- </a:t>
            </a:r>
            <a:r>
              <a:rPr lang="zh-CN" altLang="en-US" sz="2400" dirty="0">
                <a:solidFill>
                  <a:schemeClr val="bg1"/>
                </a:solidFill>
              </a:rPr>
              <a:t>阻止复制</a:t>
            </a:r>
            <a:endParaRPr lang="zh-CN" altLang="en-US" sz="2400" dirty="0">
              <a:solidFill>
                <a:schemeClr val="bg1"/>
              </a:solidFill>
            </a:endParaRPr>
          </a:p>
        </p:txBody>
      </p:sp>
      <p:grpSp>
        <p:nvGrpSpPr>
          <p:cNvPr id="23" name="组合 22"/>
          <p:cNvGrpSpPr/>
          <p:nvPr/>
        </p:nvGrpSpPr>
        <p:grpSpPr>
          <a:xfrm>
            <a:off x="252558" y="1639731"/>
            <a:ext cx="8704005" cy="2126964"/>
            <a:chOff x="219974" y="1748979"/>
            <a:chExt cx="8704052" cy="2202301"/>
          </a:xfrm>
        </p:grpSpPr>
        <p:grpSp>
          <p:nvGrpSpPr>
            <p:cNvPr id="25" name="组合 24"/>
            <p:cNvGrpSpPr/>
            <p:nvPr/>
          </p:nvGrpSpPr>
          <p:grpSpPr>
            <a:xfrm>
              <a:off x="219974" y="1763590"/>
              <a:ext cx="8704052" cy="2187690"/>
              <a:chOff x="219974" y="1770733"/>
              <a:chExt cx="8704052" cy="2040093"/>
            </a:xfrm>
            <a:effectLst>
              <a:outerShdw blurRad="50800" dist="69850" dir="2700000" algn="tl" rotWithShape="0">
                <a:prstClr val="black">
                  <a:alpha val="40000"/>
                </a:prstClr>
              </a:outerShdw>
            </a:effectLst>
          </p:grpSpPr>
          <p:sp>
            <p:nvSpPr>
              <p:cNvPr id="27" name="矩形: 圆角 26"/>
              <p:cNvSpPr/>
              <p:nvPr/>
            </p:nvSpPr>
            <p:spPr>
              <a:xfrm>
                <a:off x="219974" y="1770733"/>
                <a:ext cx="8704052" cy="2040093"/>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矩形 25"/>
            <p:cNvSpPr/>
            <p:nvPr/>
          </p:nvSpPr>
          <p:spPr>
            <a:xfrm>
              <a:off x="219974" y="1748979"/>
              <a:ext cx="8704051" cy="478017"/>
            </a:xfrm>
            <a:prstGeom prst="rect">
              <a:avLst/>
            </a:prstGeom>
          </p:spPr>
          <p:txBody>
            <a:bodyPr wrap="square">
              <a:spAutoFit/>
            </a:bodyPr>
            <a:lstStyle/>
            <a:p>
              <a:r>
                <a:rPr lang="zh-CN" altLang="en-US" sz="2400" dirty="0">
                  <a:solidFill>
                    <a:schemeClr val="bg1"/>
                  </a:solidFill>
                  <a:latin typeface="Courier New" panose="02070309020205020404" pitchFamily="49" charset="0"/>
                  <a:cs typeface="Courier New" panose="02070309020205020404" pitchFamily="49" charset="0"/>
                </a:rPr>
                <a:t>阻止复制</a:t>
              </a:r>
              <a:endParaRPr lang="zh-CN" altLang="en-US" sz="2400" dirty="0">
                <a:solidFill>
                  <a:schemeClr val="bg1"/>
                </a:solidFill>
              </a:endParaRPr>
            </a:p>
          </p:txBody>
        </p:sp>
      </p:grpSp>
      <p:sp>
        <p:nvSpPr>
          <p:cNvPr id="2" name="矩形 1"/>
          <p:cNvSpPr/>
          <p:nvPr/>
        </p:nvSpPr>
        <p:spPr>
          <a:xfrm>
            <a:off x="252557" y="2056635"/>
            <a:ext cx="8704004" cy="1600438"/>
          </a:xfrm>
          <a:prstGeom prst="rect">
            <a:avLst/>
          </a:prstGeom>
        </p:spPr>
        <p:txBody>
          <a:bodyPr wrap="square">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Employee</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public</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Employee(</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Employee</a:t>
            </a:r>
            <a:r>
              <a:rPr lang="en-US" altLang="zh-CN" sz="1400" dirty="0">
                <a:solidFill>
                  <a:srgbClr val="000000"/>
                </a:solidFill>
                <a:latin typeface="Courier New" panose="02070309020205020404" pitchFamily="49" charset="0"/>
                <a:cs typeface="Courier New" panose="02070309020205020404" pitchFamily="49" charset="0"/>
              </a:rPr>
              <a:t> &amp;) = </a:t>
            </a:r>
            <a:r>
              <a:rPr lang="en-US" altLang="zh-CN" sz="1400" dirty="0">
                <a:solidFill>
                  <a:srgbClr val="0000FF"/>
                </a:solidFill>
                <a:latin typeface="Courier New" panose="02070309020205020404" pitchFamily="49" charset="0"/>
                <a:cs typeface="Courier New" panose="02070309020205020404" pitchFamily="49" charset="0"/>
              </a:rPr>
              <a:t>delete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 </a:t>
            </a:r>
            <a:r>
              <a:rPr lang="zh-CN" altLang="en-US" sz="1400" dirty="0">
                <a:solidFill>
                  <a:srgbClr val="008000"/>
                </a:solidFill>
                <a:latin typeface="Courier New" panose="02070309020205020404" pitchFamily="49" charset="0"/>
                <a:cs typeface="Courier New" panose="02070309020205020404" pitchFamily="49" charset="0"/>
              </a:rPr>
              <a:t>阻止复制</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2B91AF"/>
                </a:solidFill>
                <a:latin typeface="Courier New" panose="02070309020205020404" pitchFamily="49" charset="0"/>
                <a:cs typeface="Courier New" panose="02070309020205020404" pitchFamily="49" charset="0"/>
              </a:rPr>
              <a:t>Employee</a:t>
            </a:r>
            <a:r>
              <a:rPr lang="en-US" altLang="zh-CN" sz="1400" dirty="0">
                <a:solidFill>
                  <a:srgbClr val="000000"/>
                </a:solidFill>
                <a:latin typeface="Courier New" panose="02070309020205020404" pitchFamily="49" charset="0"/>
                <a:cs typeface="Courier New" panose="02070309020205020404" pitchFamily="49" charset="0"/>
              </a:rPr>
              <a:t> e1; </a:t>
            </a:r>
            <a:r>
              <a:rPr lang="en-US" altLang="zh-CN" sz="1400" dirty="0">
                <a:solidFill>
                  <a:srgbClr val="008000"/>
                </a:solidFill>
                <a:latin typeface="Courier New" panose="02070309020205020404" pitchFamily="49" charset="0"/>
                <a:cs typeface="Courier New" panose="02070309020205020404" pitchFamily="49" charset="0"/>
              </a:rPr>
              <a:t>// </a:t>
            </a:r>
            <a:r>
              <a:rPr lang="zh-CN" altLang="en-US" sz="1400" dirty="0">
                <a:solidFill>
                  <a:srgbClr val="008000"/>
                </a:solidFill>
                <a:latin typeface="Courier New" panose="02070309020205020404" pitchFamily="49" charset="0"/>
                <a:cs typeface="Courier New" panose="02070309020205020404" pitchFamily="49" charset="0"/>
              </a:rPr>
              <a:t>调用默认构造函数</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2B91AF"/>
                </a:solidFill>
                <a:latin typeface="Courier New" panose="02070309020205020404" pitchFamily="49" charset="0"/>
                <a:cs typeface="Courier New" panose="02070309020205020404" pitchFamily="49" charset="0"/>
              </a:rPr>
              <a:t>Employee</a:t>
            </a:r>
            <a:r>
              <a:rPr lang="en-US" altLang="zh-CN" sz="1400" dirty="0">
                <a:solidFill>
                  <a:srgbClr val="000000"/>
                </a:solidFill>
                <a:latin typeface="Courier New" panose="02070309020205020404" pitchFamily="49" charset="0"/>
                <a:cs typeface="Courier New" panose="02070309020205020404" pitchFamily="49" charset="0"/>
              </a:rPr>
              <a:t> e2(e1); </a:t>
            </a:r>
            <a:r>
              <a:rPr lang="en-US" altLang="zh-CN" sz="1400" dirty="0">
                <a:solidFill>
                  <a:srgbClr val="008000"/>
                </a:solidFill>
                <a:latin typeface="Courier New" panose="02070309020205020404" pitchFamily="49" charset="0"/>
                <a:cs typeface="Courier New" panose="02070309020205020404" pitchFamily="49" charset="0"/>
              </a:rPr>
              <a:t>// </a:t>
            </a:r>
            <a:r>
              <a:rPr lang="zh-CN" altLang="en-US" sz="1400" dirty="0">
                <a:solidFill>
                  <a:srgbClr val="008000"/>
                </a:solidFill>
                <a:latin typeface="Courier New" panose="02070309020205020404" pitchFamily="49" charset="0"/>
                <a:cs typeface="Courier New" panose="02070309020205020404" pitchFamily="49" charset="0"/>
              </a:rPr>
              <a:t>错误：复制构造函数是删除的，不能调用</a:t>
            </a:r>
            <a:endParaRPr lang="zh-CN" altLang="en-US" sz="1400" dirty="0">
              <a:latin typeface="Courier New" panose="02070309020205020404" pitchFamily="49" charset="0"/>
              <a:cs typeface="Courier New" panose="020703090202050204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圆顶角 22"/>
          <p:cNvSpPr/>
          <p:nvPr/>
        </p:nvSpPr>
        <p:spPr>
          <a:xfrm>
            <a:off x="219762" y="923245"/>
            <a:ext cx="8704003" cy="417061"/>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a:xfrm>
            <a:off x="6457950" y="6383729"/>
            <a:ext cx="2057400" cy="365125"/>
          </a:xfrm>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6.2.2 </a:t>
            </a:r>
            <a:r>
              <a:rPr lang="zh-CN" altLang="en-US" sz="3200" dirty="0">
                <a:solidFill>
                  <a:schemeClr val="bg1"/>
                </a:solidFill>
              </a:rPr>
              <a:t>复制构造函数</a:t>
            </a:r>
            <a:r>
              <a:rPr lang="zh-CN" altLang="en-US" sz="2400" dirty="0">
                <a:solidFill>
                  <a:schemeClr val="bg1"/>
                </a:solidFill>
              </a:rPr>
              <a:t> </a:t>
            </a:r>
            <a:r>
              <a:rPr lang="en-US" altLang="zh-CN" sz="2400" dirty="0">
                <a:solidFill>
                  <a:schemeClr val="bg1"/>
                </a:solidFill>
              </a:rPr>
              <a:t>--- </a:t>
            </a:r>
            <a:r>
              <a:rPr lang="zh-CN" altLang="en-US" sz="2400" dirty="0">
                <a:solidFill>
                  <a:schemeClr val="bg1"/>
                </a:solidFill>
              </a:rPr>
              <a:t>复制优化</a:t>
            </a:r>
            <a:endParaRPr lang="zh-CN" altLang="en-US" sz="2400" dirty="0">
              <a:solidFill>
                <a:schemeClr val="bg1"/>
              </a:solidFill>
            </a:endParaRPr>
          </a:p>
        </p:txBody>
      </p:sp>
      <p:grpSp>
        <p:nvGrpSpPr>
          <p:cNvPr id="12" name="组合 11"/>
          <p:cNvGrpSpPr/>
          <p:nvPr/>
        </p:nvGrpSpPr>
        <p:grpSpPr>
          <a:xfrm>
            <a:off x="219763" y="2662970"/>
            <a:ext cx="8704068" cy="1231785"/>
            <a:chOff x="219958" y="1763591"/>
            <a:chExt cx="8704068" cy="1231785"/>
          </a:xfrm>
        </p:grpSpPr>
        <p:grpSp>
          <p:nvGrpSpPr>
            <p:cNvPr id="13" name="组合 12"/>
            <p:cNvGrpSpPr/>
            <p:nvPr/>
          </p:nvGrpSpPr>
          <p:grpSpPr>
            <a:xfrm>
              <a:off x="219974" y="1763591"/>
              <a:ext cx="8704052" cy="1231785"/>
              <a:chOff x="219974" y="1770733"/>
              <a:chExt cx="8704052" cy="1148677"/>
            </a:xfrm>
            <a:effectLst>
              <a:outerShdw blurRad="50800" dist="69850" dir="2700000" algn="tl" rotWithShape="0">
                <a:prstClr val="black">
                  <a:alpha val="40000"/>
                </a:prstClr>
              </a:outerShdw>
            </a:effectLst>
          </p:grpSpPr>
          <p:sp>
            <p:nvSpPr>
              <p:cNvPr id="16" name="矩形: 圆角 15"/>
              <p:cNvSpPr/>
              <p:nvPr/>
            </p:nvSpPr>
            <p:spPr>
              <a:xfrm>
                <a:off x="219974" y="1770738"/>
                <a:ext cx="8704052" cy="1148672"/>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圆顶角 16"/>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矩形 13"/>
            <p:cNvSpPr/>
            <p:nvPr/>
          </p:nvSpPr>
          <p:spPr>
            <a:xfrm>
              <a:off x="219958" y="2128748"/>
              <a:ext cx="8704005" cy="804964"/>
            </a:xfrm>
            <a:prstGeom prst="rect">
              <a:avLst/>
            </a:prstGeom>
          </p:spPr>
          <p:txBody>
            <a:bodyPr wrap="square">
              <a:spAutoFit/>
            </a:bodyPr>
            <a:lstStyle/>
            <a:p>
              <a:pPr>
                <a:lnSpc>
                  <a:spcPct val="120000"/>
                </a:lnSpc>
                <a:buClr>
                  <a:srgbClr val="262685"/>
                </a:buClr>
                <a:buSzPct val="80000"/>
              </a:pPr>
              <a:r>
                <a:rPr lang="en-US" altLang="zh-CN" sz="2000" dirty="0">
                  <a:solidFill>
                    <a:srgbClr val="000000"/>
                  </a:solidFill>
                  <a:latin typeface="MicrosoftYaHei"/>
                </a:rPr>
                <a:t>C++ </a:t>
              </a:r>
              <a:r>
                <a:rPr lang="zh-CN" altLang="en-US" sz="2000" dirty="0">
                  <a:solidFill>
                    <a:srgbClr val="000000"/>
                  </a:solidFill>
                  <a:latin typeface="MicrosoftYaHei"/>
                </a:rPr>
                <a:t>编译器使用一种名为</a:t>
              </a:r>
              <a:r>
                <a:rPr lang="zh-CN" altLang="en-US" sz="2000" dirty="0">
                  <a:solidFill>
                    <a:srgbClr val="FF0000"/>
                  </a:solidFill>
                  <a:latin typeface="MicrosoftYaHei"/>
                </a:rPr>
                <a:t>拷贝去除</a:t>
              </a:r>
              <a:r>
                <a:rPr lang="zh-CN" altLang="en-US" sz="2000" dirty="0">
                  <a:solidFill>
                    <a:srgbClr val="000000"/>
                  </a:solidFill>
                  <a:latin typeface="MicrosoftYaHei"/>
                </a:rPr>
                <a:t>（</a:t>
              </a:r>
              <a:r>
                <a:rPr lang="en-US" altLang="zh-CN" sz="2000" dirty="0">
                  <a:solidFill>
                    <a:srgbClr val="000000"/>
                  </a:solidFill>
                  <a:latin typeface="MicrosoftYaHei"/>
                </a:rPr>
                <a:t>copy </a:t>
              </a:r>
              <a:r>
                <a:rPr lang="en-US" altLang="zh-CN" sz="2000" dirty="0" err="1">
                  <a:solidFill>
                    <a:srgbClr val="000000"/>
                  </a:solidFill>
                  <a:latin typeface="MicrosoftYaHei"/>
                </a:rPr>
                <a:t>ellision</a:t>
              </a:r>
              <a:r>
                <a:rPr lang="zh-CN" altLang="en-US" sz="2000" dirty="0">
                  <a:solidFill>
                    <a:srgbClr val="000000"/>
                  </a:solidFill>
                  <a:latin typeface="MicrosoftYaHei"/>
                </a:rPr>
                <a:t>）的优化技术：创建临时对象和调用拷贝构造函数这两个过程完全可以用直接初始化的方式来完成</a:t>
              </a:r>
              <a:endParaRPr lang="en-US" altLang="zh-CN" sz="2000" dirty="0">
                <a:solidFill>
                  <a:srgbClr val="000000"/>
                </a:solidFill>
                <a:latin typeface="MicrosoftYaHei"/>
              </a:endParaRPr>
            </a:p>
          </p:txBody>
        </p:sp>
        <p:sp>
          <p:nvSpPr>
            <p:cNvPr id="15" name="矩形 14"/>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复制优化</a:t>
              </a:r>
              <a:endParaRPr lang="zh-CN" altLang="en-US" sz="2400" dirty="0"/>
            </a:p>
          </p:txBody>
        </p:sp>
      </p:grpSp>
      <p:sp>
        <p:nvSpPr>
          <p:cNvPr id="27" name="矩形: 圆角 26"/>
          <p:cNvSpPr/>
          <p:nvPr/>
        </p:nvSpPr>
        <p:spPr>
          <a:xfrm>
            <a:off x="219898" y="1355478"/>
            <a:ext cx="8704005" cy="1169552"/>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219899" y="940105"/>
            <a:ext cx="3262432" cy="461665"/>
          </a:xfrm>
          <a:prstGeom prst="rect">
            <a:avLst/>
          </a:prstGeom>
        </p:spPr>
        <p:txBody>
          <a:bodyPr wrap="none">
            <a:spAutoFit/>
          </a:bodyPr>
          <a:lstStyle/>
          <a:p>
            <a:r>
              <a:rPr lang="zh-CN" altLang="en-US" sz="2400" dirty="0">
                <a:solidFill>
                  <a:schemeClr val="bg1"/>
                </a:solidFill>
              </a:rPr>
              <a:t>以下代码会输出什么？</a:t>
            </a:r>
            <a:endParaRPr lang="zh-CN" altLang="en-US" sz="2400" dirty="0">
              <a:solidFill>
                <a:schemeClr val="bg1"/>
              </a:solidFill>
            </a:endParaRPr>
          </a:p>
        </p:txBody>
      </p:sp>
      <p:sp>
        <p:nvSpPr>
          <p:cNvPr id="6" name="矩形 5"/>
          <p:cNvSpPr/>
          <p:nvPr/>
        </p:nvSpPr>
        <p:spPr>
          <a:xfrm>
            <a:off x="219896" y="1355478"/>
            <a:ext cx="8704003" cy="1169551"/>
          </a:xfrm>
          <a:prstGeom prst="rect">
            <a:avLst/>
          </a:prstGeom>
        </p:spPr>
        <p:txBody>
          <a:bodyPr wrap="square">
            <a:spAutoFit/>
          </a:bodyPr>
          <a:lstStyle/>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::Fraction(</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err="1">
                <a:solidFill>
                  <a:srgbClr val="808080"/>
                </a:solidFill>
                <a:latin typeface="Courier New" panose="02070309020205020404" pitchFamily="49" charset="0"/>
                <a:cs typeface="Courier New" panose="02070309020205020404" pitchFamily="49" charset="0"/>
              </a:rPr>
              <a:t>rhs</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808080"/>
                </a:solidFill>
                <a:latin typeface="Courier New" panose="02070309020205020404" pitchFamily="49" charset="0"/>
                <a:cs typeface="Courier New" panose="02070309020205020404" pitchFamily="49" charset="0"/>
              </a:rPr>
              <a:t>rhs</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808080"/>
                </a:solidFill>
                <a:latin typeface="Courier New" panose="02070309020205020404" pitchFamily="49" charset="0"/>
                <a:cs typeface="Courier New" panose="02070309020205020404" pitchFamily="49" charset="0"/>
              </a:rPr>
              <a:t>rhs</a:t>
            </a:r>
            <a:r>
              <a:rPr lang="en-US" altLang="zh-CN" sz="1400" dirty="0" err="1">
                <a:solidFill>
                  <a:srgbClr val="000000"/>
                </a:solidFill>
                <a:latin typeface="Courier New" panose="02070309020205020404" pitchFamily="49" charset="0"/>
                <a:cs typeface="Courier New" panose="02070309020205020404" pitchFamily="49" charset="0"/>
              </a:rPr>
              <a:t>.m_denominato</a:t>
            </a:r>
            <a:r>
              <a:rPr lang="en-US" altLang="zh-CN" sz="1400" dirty="0" err="1">
                <a:latin typeface="Courier New" panose="02070309020205020404" pitchFamily="49" charset="0"/>
                <a:cs typeface="Courier New" panose="02070309020205020404" pitchFamily="49" charset="0"/>
              </a:rPr>
              <a:t>r</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cout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A31515"/>
                </a:solidFill>
                <a:latin typeface="Courier New" panose="02070309020205020404" pitchFamily="49" charset="0"/>
                <a:cs typeface="Courier New" panose="02070309020205020404" pitchFamily="49" charset="0"/>
              </a:rPr>
              <a:t>"Copy constructor called"</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endl</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fr-FR" altLang="zh-CN" sz="1400" dirty="0">
                <a:solidFill>
                  <a:srgbClr val="2B91AF"/>
                </a:solidFill>
                <a:latin typeface="Courier New" panose="02070309020205020404" pitchFamily="49" charset="0"/>
                <a:cs typeface="Courier New" panose="02070309020205020404" pitchFamily="49" charset="0"/>
              </a:rPr>
              <a:t>Fraction</a:t>
            </a:r>
            <a:r>
              <a:rPr lang="fr-FR" altLang="zh-CN" sz="1400" dirty="0">
                <a:solidFill>
                  <a:srgbClr val="000000"/>
                </a:solidFill>
                <a:latin typeface="Courier New" panose="02070309020205020404" pitchFamily="49" charset="0"/>
                <a:cs typeface="Courier New" panose="02070309020205020404" pitchFamily="49" charset="0"/>
              </a:rPr>
              <a:t> c2 = </a:t>
            </a:r>
            <a:r>
              <a:rPr lang="fr-FR" altLang="zh-CN" sz="1400" dirty="0">
                <a:solidFill>
                  <a:srgbClr val="2B91AF"/>
                </a:solidFill>
                <a:latin typeface="Courier New" panose="02070309020205020404" pitchFamily="49" charset="0"/>
                <a:cs typeface="Courier New" panose="02070309020205020404" pitchFamily="49" charset="0"/>
              </a:rPr>
              <a:t>Fraction</a:t>
            </a:r>
            <a:r>
              <a:rPr lang="fr-FR" altLang="zh-CN" sz="1400" dirty="0">
                <a:solidFill>
                  <a:srgbClr val="000000"/>
                </a:solidFill>
                <a:latin typeface="Courier New" panose="02070309020205020404" pitchFamily="49" charset="0"/>
                <a:cs typeface="Courier New" panose="02070309020205020404" pitchFamily="49" charset="0"/>
              </a:rPr>
              <a:t>(3, 2);</a:t>
            </a:r>
            <a:endParaRPr lang="zh-CN" altLang="en-US" sz="1400" dirty="0">
              <a:latin typeface="Courier New" panose="02070309020205020404" pitchFamily="49" charset="0"/>
              <a:cs typeface="Courier New" panose="02070309020205020404" pitchFamily="49" charset="0"/>
            </a:endParaRPr>
          </a:p>
        </p:txBody>
      </p:sp>
      <p:grpSp>
        <p:nvGrpSpPr>
          <p:cNvPr id="10" name="组合 9"/>
          <p:cNvGrpSpPr/>
          <p:nvPr/>
        </p:nvGrpSpPr>
        <p:grpSpPr>
          <a:xfrm>
            <a:off x="219763" y="4093039"/>
            <a:ext cx="8704007" cy="1819821"/>
            <a:chOff x="219763" y="4093039"/>
            <a:chExt cx="8704007" cy="1819821"/>
          </a:xfrm>
        </p:grpSpPr>
        <p:grpSp>
          <p:nvGrpSpPr>
            <p:cNvPr id="19" name="组合 18"/>
            <p:cNvGrpSpPr/>
            <p:nvPr/>
          </p:nvGrpSpPr>
          <p:grpSpPr>
            <a:xfrm>
              <a:off x="219765" y="4093039"/>
              <a:ext cx="8704005" cy="1819821"/>
              <a:chOff x="219974" y="1748979"/>
              <a:chExt cx="8704052" cy="2009131"/>
            </a:xfrm>
          </p:grpSpPr>
          <p:grpSp>
            <p:nvGrpSpPr>
              <p:cNvPr id="20" name="组合 19"/>
              <p:cNvGrpSpPr/>
              <p:nvPr/>
            </p:nvGrpSpPr>
            <p:grpSpPr>
              <a:xfrm>
                <a:off x="219974" y="1763591"/>
                <a:ext cx="8704052" cy="1994519"/>
                <a:chOff x="219974" y="1770733"/>
                <a:chExt cx="8704052" cy="1859954"/>
              </a:xfrm>
              <a:effectLst>
                <a:outerShdw blurRad="50800" dist="69850" dir="2700000" algn="tl" rotWithShape="0">
                  <a:prstClr val="black">
                    <a:alpha val="40000"/>
                  </a:prstClr>
                </a:outerShdw>
              </a:effectLst>
            </p:grpSpPr>
            <p:sp>
              <p:nvSpPr>
                <p:cNvPr id="22" name="矩形: 圆角 21"/>
                <p:cNvSpPr/>
                <p:nvPr/>
              </p:nvSpPr>
              <p:spPr>
                <a:xfrm>
                  <a:off x="219974" y="1770733"/>
                  <a:ext cx="8704052" cy="1859954"/>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圆顶角 23"/>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矩形 20"/>
              <p:cNvSpPr/>
              <p:nvPr/>
            </p:nvSpPr>
            <p:spPr>
              <a:xfrm>
                <a:off x="219974" y="1748979"/>
                <a:ext cx="8704051" cy="478017"/>
              </a:xfrm>
              <a:prstGeom prst="rect">
                <a:avLst/>
              </a:prstGeom>
            </p:spPr>
            <p:txBody>
              <a:bodyPr wrap="square">
                <a:spAutoFit/>
              </a:bodyPr>
              <a:lstStyle/>
              <a:p>
                <a:r>
                  <a:rPr lang="zh-CN" altLang="en-US" sz="2400" dirty="0">
                    <a:solidFill>
                      <a:schemeClr val="bg1"/>
                    </a:solidFill>
                    <a:latin typeface="Courier New" panose="02070309020205020404" pitchFamily="49" charset="0"/>
                    <a:cs typeface="Courier New" panose="02070309020205020404" pitchFamily="49" charset="0"/>
                  </a:rPr>
                  <a:t>使用引用提高代码性能</a:t>
                </a:r>
                <a:endParaRPr lang="zh-CN" altLang="en-US" sz="2400" dirty="0">
                  <a:solidFill>
                    <a:schemeClr val="bg1"/>
                  </a:solidFill>
                </a:endParaRPr>
              </a:p>
            </p:txBody>
          </p:sp>
        </p:grpSp>
        <p:sp>
          <p:nvSpPr>
            <p:cNvPr id="8" name="矩形 7"/>
            <p:cNvSpPr/>
            <p:nvPr/>
          </p:nvSpPr>
          <p:spPr>
            <a:xfrm>
              <a:off x="219763" y="4479253"/>
              <a:ext cx="8704003" cy="1384995"/>
            </a:xfrm>
            <a:prstGeom prst="rect">
              <a:avLst/>
            </a:prstGeom>
          </p:spPr>
          <p:txBody>
            <a:bodyPr wrap="square">
              <a:spAutoFit/>
            </a:bodyPr>
            <a:lstStyle/>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divide(</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FF0000"/>
                  </a:solidFill>
                  <a:latin typeface="Courier New" panose="02070309020205020404" pitchFamily="49" charset="0"/>
                  <a:cs typeface="Courier New" panose="02070309020205020404" pitchFamily="49" charset="0"/>
                </a:rPr>
                <a:t>&amp;</a:t>
              </a:r>
              <a:r>
                <a:rPr lang="en-US" altLang="zh-CN" sz="1400" dirty="0">
                  <a:solidFill>
                    <a:srgbClr val="808080"/>
                  </a:solidFill>
                  <a:latin typeface="Courier New" panose="02070309020205020404" pitchFamily="49" charset="0"/>
                  <a:cs typeface="Courier New" panose="02070309020205020404" pitchFamily="49" charset="0"/>
                </a:rPr>
                <a:t>dividend</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FF0000"/>
                  </a:solidFill>
                  <a:latin typeface="Courier New" panose="02070309020205020404" pitchFamily="49" charset="0"/>
                  <a:cs typeface="Courier New" panose="02070309020205020404" pitchFamily="49" charset="0"/>
                </a:rPr>
                <a:t>&amp;</a:t>
              </a:r>
              <a:r>
                <a:rPr lang="en-US" altLang="zh-CN" sz="1400" dirty="0">
                  <a:solidFill>
                    <a:srgbClr val="808080"/>
                  </a:solidFill>
                  <a:latin typeface="Courier New" panose="02070309020205020404" pitchFamily="49" charset="0"/>
                  <a:cs typeface="Courier New" panose="02070309020205020404" pitchFamily="49" charset="0"/>
                </a:rPr>
                <a:t>divisor</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000000"/>
                  </a:solidFill>
                  <a:latin typeface="Courier New" panose="02070309020205020404" pitchFamily="49" charset="0"/>
                  <a:cs typeface="Courier New" panose="02070309020205020404" pitchFamily="49" charset="0"/>
                </a:rPr>
                <a:t>dividend.numerator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808080"/>
                  </a:solidFill>
                  <a:latin typeface="Courier New" panose="02070309020205020404" pitchFamily="49" charset="0"/>
                  <a:cs typeface="Courier New" panose="02070309020205020404" pitchFamily="49" charset="0"/>
                </a:rPr>
                <a:t>divisor</a:t>
              </a:r>
              <a:r>
                <a:rPr lang="en-US" altLang="zh-CN" sz="1400" dirty="0" err="1">
                  <a:solidFill>
                    <a:srgbClr val="000000"/>
                  </a:solidFill>
                  <a:latin typeface="Courier New" panose="02070309020205020404" pitchFamily="49" charset="0"/>
                  <a:cs typeface="Courier New" panose="02070309020205020404" pitchFamily="49" charset="0"/>
                </a:rPr>
                <a:t>.denominator</a:t>
              </a:r>
              <a:r>
                <a:rPr lang="en-US" altLang="zh-CN" sz="1400" dirty="0">
                  <a:solidFill>
                    <a:srgbClr val="000000"/>
                  </a:solidFill>
                  <a:latin typeface="Courier New" panose="02070309020205020404" pitchFamily="49" charset="0"/>
                  <a:cs typeface="Courier New" panose="02070309020205020404" pitchFamily="49" charset="0"/>
                </a:rPr>
                <a:t>(), dividend.</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denominator()*</a:t>
              </a:r>
              <a:r>
                <a:rPr lang="en-US" altLang="zh-CN" sz="1400" dirty="0" err="1">
                  <a:solidFill>
                    <a:srgbClr val="808080"/>
                  </a:solidFill>
                  <a:latin typeface="Courier New" panose="02070309020205020404" pitchFamily="49" charset="0"/>
                  <a:cs typeface="Courier New" panose="02070309020205020404" pitchFamily="49" charset="0"/>
                </a:rPr>
                <a:t>divisor</a:t>
              </a:r>
              <a:r>
                <a:rPr lang="en-US" altLang="zh-CN" sz="1400" dirty="0" err="1">
                  <a:solidFill>
                    <a:srgbClr val="000000"/>
                  </a:solidFill>
                  <a:latin typeface="Courier New" panose="02070309020205020404" pitchFamily="49" charset="0"/>
                  <a:cs typeface="Courier New" panose="02070309020205020404" pitchFamily="49" charset="0"/>
                </a:rPr>
                <a:t>.numerator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返回值优化</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fr-FR" altLang="zh-CN" sz="1400" dirty="0">
                  <a:solidFill>
                    <a:srgbClr val="2B91AF"/>
                  </a:solidFill>
                  <a:latin typeface="Courier New" panose="02070309020205020404" pitchFamily="49" charset="0"/>
                  <a:cs typeface="Courier New" panose="02070309020205020404" pitchFamily="49" charset="0"/>
                </a:rPr>
                <a:t>Fraction</a:t>
              </a:r>
              <a:r>
                <a:rPr lang="fr-FR" altLang="zh-CN" sz="1400" dirty="0">
                  <a:solidFill>
                    <a:srgbClr val="000000"/>
                  </a:solidFill>
                  <a:latin typeface="Courier New" panose="02070309020205020404" pitchFamily="49" charset="0"/>
                  <a:cs typeface="Courier New" panose="02070309020205020404" pitchFamily="49" charset="0"/>
                </a:rPr>
                <a:t> b(2, 3), c(4, 5);</a:t>
              </a:r>
              <a:endParaRPr lang="fr-FR" altLang="zh-CN" sz="1400" dirty="0">
                <a:solidFill>
                  <a:srgbClr val="000000"/>
                </a:solidFill>
                <a:latin typeface="Courier New" panose="02070309020205020404" pitchFamily="49" charset="0"/>
                <a:cs typeface="Courier New" panose="02070309020205020404" pitchFamily="49" charset="0"/>
              </a:endParaRPr>
            </a:p>
            <a:p>
              <a:r>
                <a:rPr lang="fr-FR" altLang="zh-CN" sz="1400" dirty="0">
                  <a:solidFill>
                    <a:srgbClr val="2B91AF"/>
                  </a:solidFill>
                  <a:latin typeface="Courier New" panose="02070309020205020404" pitchFamily="49" charset="0"/>
                  <a:cs typeface="Courier New" panose="02070309020205020404" pitchFamily="49" charset="0"/>
                </a:rPr>
                <a:t>Fraction</a:t>
              </a:r>
              <a:r>
                <a:rPr lang="fr-FR" altLang="zh-CN" sz="1400" dirty="0">
                  <a:solidFill>
                    <a:srgbClr val="000000"/>
                  </a:solidFill>
                  <a:latin typeface="Courier New" panose="02070309020205020404" pitchFamily="49" charset="0"/>
                  <a:cs typeface="Courier New" panose="02070309020205020404" pitchFamily="49" charset="0"/>
                </a:rPr>
                <a:t> e = divide(b, c);</a:t>
              </a:r>
              <a:endParaRPr lang="zh-CN" altLang="en-US" sz="1400" dirty="0">
                <a:latin typeface="Courier New" panose="02070309020205020404" pitchFamily="49" charset="0"/>
                <a:cs typeface="Courier New" panose="02070309020205020404" pitchFamily="49" charset="0"/>
              </a:endParaRPr>
            </a:p>
          </p:txBody>
        </p:sp>
      </p:grpSp>
      <p:sp>
        <p:nvSpPr>
          <p:cNvPr id="9" name="矩形 8"/>
          <p:cNvSpPr/>
          <p:nvPr/>
        </p:nvSpPr>
        <p:spPr>
          <a:xfrm>
            <a:off x="219763" y="6056393"/>
            <a:ext cx="7257362" cy="400110"/>
          </a:xfrm>
          <a:prstGeom prst="rect">
            <a:avLst/>
          </a:prstGeom>
        </p:spPr>
        <p:txBody>
          <a:bodyPr wrap="square">
            <a:spAutoFit/>
          </a:bodyPr>
          <a:lstStyle/>
          <a:p>
            <a:r>
              <a:rPr lang="zh-CN" altLang="en-US" sz="2000" dirty="0"/>
              <a:t>divide 函数调用过程中 Fraction 类构造函数调用几次？</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383729"/>
            <a:ext cx="2057400" cy="365125"/>
          </a:xfrm>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6.2.3 </a:t>
            </a:r>
            <a:r>
              <a:rPr lang="zh-CN" altLang="en-US" sz="3200" dirty="0">
                <a:solidFill>
                  <a:schemeClr val="bg1"/>
                </a:solidFill>
              </a:rPr>
              <a:t>析构函数</a:t>
            </a:r>
            <a:endParaRPr lang="zh-CN" altLang="en-US" sz="2400" dirty="0">
              <a:solidFill>
                <a:schemeClr val="bg1"/>
              </a:solidFill>
            </a:endParaRPr>
          </a:p>
        </p:txBody>
      </p:sp>
      <p:grpSp>
        <p:nvGrpSpPr>
          <p:cNvPr id="12" name="组合 11"/>
          <p:cNvGrpSpPr/>
          <p:nvPr/>
        </p:nvGrpSpPr>
        <p:grpSpPr>
          <a:xfrm>
            <a:off x="219698" y="1004889"/>
            <a:ext cx="8704068" cy="1678234"/>
            <a:chOff x="219958" y="1763592"/>
            <a:chExt cx="8704068" cy="1678234"/>
          </a:xfrm>
        </p:grpSpPr>
        <p:grpSp>
          <p:nvGrpSpPr>
            <p:cNvPr id="13" name="组合 12"/>
            <p:cNvGrpSpPr/>
            <p:nvPr/>
          </p:nvGrpSpPr>
          <p:grpSpPr>
            <a:xfrm>
              <a:off x="219974" y="1763592"/>
              <a:ext cx="8704052" cy="1678234"/>
              <a:chOff x="219974" y="1770733"/>
              <a:chExt cx="8704052" cy="1565003"/>
            </a:xfrm>
            <a:effectLst>
              <a:outerShdw blurRad="50800" dist="69850" dir="2700000" algn="tl" rotWithShape="0">
                <a:prstClr val="black">
                  <a:alpha val="40000"/>
                </a:prstClr>
              </a:outerShdw>
            </a:effectLst>
          </p:grpSpPr>
          <p:sp>
            <p:nvSpPr>
              <p:cNvPr id="16" name="矩形: 圆角 15"/>
              <p:cNvSpPr/>
              <p:nvPr/>
            </p:nvSpPr>
            <p:spPr>
              <a:xfrm>
                <a:off x="219974" y="1770738"/>
                <a:ext cx="8704052" cy="1564998"/>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圆顶角 16"/>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矩形 13"/>
            <p:cNvSpPr/>
            <p:nvPr/>
          </p:nvSpPr>
          <p:spPr>
            <a:xfrm>
              <a:off x="219958" y="2195860"/>
              <a:ext cx="8704003" cy="1174296"/>
            </a:xfrm>
            <a:prstGeom prst="rect">
              <a:avLst/>
            </a:prstGeom>
          </p:spPr>
          <p:txBody>
            <a:bodyPr wrap="square">
              <a:spAutoFit/>
            </a:bodyPr>
            <a:lstStyle/>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一个对象生命期结束时，编译器会自动调用；</a:t>
              </a:r>
              <a:endParaRPr lang="zh-CN" altLang="en-US" sz="2000" dirty="0">
                <a:solidFill>
                  <a:srgbClr val="000000"/>
                </a:solidFill>
                <a:latin typeface="MicrosoftYaHei"/>
              </a:endParaRP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销毁对象的所有成员；</a:t>
              </a:r>
              <a:endParaRPr lang="zh-CN" altLang="en-US" sz="2000" dirty="0">
                <a:solidFill>
                  <a:srgbClr val="000000"/>
                </a:solidFill>
                <a:latin typeface="MicrosoftYaHei"/>
              </a:endParaRP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名字由</a:t>
              </a:r>
              <a:r>
                <a:rPr lang="zh-CN" altLang="en-US" sz="2000" dirty="0">
                  <a:solidFill>
                    <a:srgbClr val="FF0000"/>
                  </a:solidFill>
                  <a:latin typeface="MicrosoftYaHei"/>
                </a:rPr>
                <a:t>波浪号</a:t>
              </a:r>
              <a:r>
                <a:rPr lang="zh-CN" altLang="en-US" sz="2000" dirty="0">
                  <a:solidFill>
                    <a:srgbClr val="000000"/>
                  </a:solidFill>
                  <a:latin typeface="MicrosoftYaHei"/>
                </a:rPr>
                <a:t>紧接</a:t>
              </a:r>
              <a:r>
                <a:rPr lang="zh-CN" altLang="en-US" sz="2000" dirty="0">
                  <a:solidFill>
                    <a:srgbClr val="FF0000"/>
                  </a:solidFill>
                  <a:latin typeface="MicrosoftYaHei"/>
                </a:rPr>
                <a:t>类名</a:t>
              </a:r>
              <a:r>
                <a:rPr lang="zh-CN" altLang="en-US" sz="2000" dirty="0">
                  <a:solidFill>
                    <a:srgbClr val="000000"/>
                  </a:solidFill>
                  <a:latin typeface="MicrosoftYaHei"/>
                </a:rPr>
                <a:t>构成，不能有返回值，也不能包含形参。</a:t>
              </a:r>
              <a:endParaRPr lang="en-US" altLang="zh-CN" sz="2000" dirty="0">
                <a:solidFill>
                  <a:srgbClr val="000000"/>
                </a:solidFill>
                <a:latin typeface="MicrosoftYaHei"/>
              </a:endParaRPr>
            </a:p>
          </p:txBody>
        </p:sp>
        <p:sp>
          <p:nvSpPr>
            <p:cNvPr id="15" name="矩形 14"/>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析构函数</a:t>
              </a:r>
              <a:r>
                <a:rPr lang="en-US" altLang="zh-CN" sz="2400" dirty="0">
                  <a:solidFill>
                    <a:srgbClr val="FFFFFF"/>
                  </a:solidFill>
                  <a:latin typeface="MicrosoftYaHei"/>
                </a:rPr>
                <a:t>(destructor)</a:t>
              </a:r>
              <a:endParaRPr lang="zh-CN" altLang="en-US" sz="2400" dirty="0"/>
            </a:p>
          </p:txBody>
        </p:sp>
      </p:grpSp>
      <p:grpSp>
        <p:nvGrpSpPr>
          <p:cNvPr id="7" name="组合 6"/>
          <p:cNvGrpSpPr/>
          <p:nvPr/>
        </p:nvGrpSpPr>
        <p:grpSpPr>
          <a:xfrm>
            <a:off x="219631" y="2968639"/>
            <a:ext cx="8704070" cy="1315522"/>
            <a:chOff x="219631" y="2968639"/>
            <a:chExt cx="8704070" cy="1315522"/>
          </a:xfrm>
        </p:grpSpPr>
        <p:grpSp>
          <p:nvGrpSpPr>
            <p:cNvPr id="19" name="组合 18"/>
            <p:cNvGrpSpPr/>
            <p:nvPr/>
          </p:nvGrpSpPr>
          <p:grpSpPr>
            <a:xfrm>
              <a:off x="219696" y="2968639"/>
              <a:ext cx="8704005" cy="1315522"/>
              <a:chOff x="219974" y="1748979"/>
              <a:chExt cx="8704052" cy="1452371"/>
            </a:xfrm>
          </p:grpSpPr>
          <p:grpSp>
            <p:nvGrpSpPr>
              <p:cNvPr id="20" name="组合 19"/>
              <p:cNvGrpSpPr/>
              <p:nvPr/>
            </p:nvGrpSpPr>
            <p:grpSpPr>
              <a:xfrm>
                <a:off x="219974" y="1763591"/>
                <a:ext cx="8704052" cy="1437759"/>
                <a:chOff x="219974" y="1770733"/>
                <a:chExt cx="8704052" cy="1340757"/>
              </a:xfrm>
              <a:effectLst>
                <a:outerShdw blurRad="50800" dist="69850" dir="2700000" algn="tl" rotWithShape="0">
                  <a:prstClr val="black">
                    <a:alpha val="40000"/>
                  </a:prstClr>
                </a:outerShdw>
              </a:effectLst>
            </p:grpSpPr>
            <p:sp>
              <p:nvSpPr>
                <p:cNvPr id="22" name="矩形: 圆角 21"/>
                <p:cNvSpPr/>
                <p:nvPr/>
              </p:nvSpPr>
              <p:spPr>
                <a:xfrm>
                  <a:off x="219974" y="1770733"/>
                  <a:ext cx="8704052" cy="1340757"/>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圆顶角 23"/>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矩形 20"/>
              <p:cNvSpPr/>
              <p:nvPr/>
            </p:nvSpPr>
            <p:spPr>
              <a:xfrm>
                <a:off x="219974" y="1748979"/>
                <a:ext cx="8704051" cy="509690"/>
              </a:xfrm>
              <a:prstGeom prst="rect">
                <a:avLst/>
              </a:prstGeom>
            </p:spPr>
            <p:txBody>
              <a:bodyPr wrap="square">
                <a:spAutoFit/>
              </a:bodyPr>
              <a:lstStyle/>
              <a:p>
                <a:r>
                  <a:rPr lang="zh-CN" altLang="en-US" sz="2400" dirty="0">
                    <a:solidFill>
                      <a:schemeClr val="bg1"/>
                    </a:solidFill>
                    <a:latin typeface="Courier New" panose="02070309020205020404" pitchFamily="49" charset="0"/>
                    <a:cs typeface="Courier New" panose="02070309020205020404" pitchFamily="49" charset="0"/>
                  </a:rPr>
                  <a:t>示例</a:t>
                </a:r>
                <a:endParaRPr lang="zh-CN" altLang="en-US" sz="2400" dirty="0">
                  <a:solidFill>
                    <a:schemeClr val="bg1"/>
                  </a:solidFill>
                </a:endParaRPr>
              </a:p>
            </p:txBody>
          </p:sp>
        </p:grpSp>
        <p:sp>
          <p:nvSpPr>
            <p:cNvPr id="2" name="矩形 1"/>
            <p:cNvSpPr/>
            <p:nvPr/>
          </p:nvSpPr>
          <p:spPr>
            <a:xfrm>
              <a:off x="219631" y="3330053"/>
              <a:ext cx="8704002" cy="954107"/>
            </a:xfrm>
            <a:prstGeom prst="rect">
              <a:avLst/>
            </a:prstGeom>
          </p:spPr>
          <p:txBody>
            <a:bodyPr wrap="square">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public</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~Fraction() { }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析构函数</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p:txBody>
        </p:sp>
      </p:grpSp>
      <p:grpSp>
        <p:nvGrpSpPr>
          <p:cNvPr id="31" name="组合 30"/>
          <p:cNvGrpSpPr/>
          <p:nvPr/>
        </p:nvGrpSpPr>
        <p:grpSpPr>
          <a:xfrm>
            <a:off x="219631" y="4577582"/>
            <a:ext cx="8704068" cy="1678234"/>
            <a:chOff x="219958" y="1763592"/>
            <a:chExt cx="8704068" cy="1678234"/>
          </a:xfrm>
        </p:grpSpPr>
        <p:grpSp>
          <p:nvGrpSpPr>
            <p:cNvPr id="32" name="组合 31"/>
            <p:cNvGrpSpPr/>
            <p:nvPr/>
          </p:nvGrpSpPr>
          <p:grpSpPr>
            <a:xfrm>
              <a:off x="219974" y="1763592"/>
              <a:ext cx="8704052" cy="1678234"/>
              <a:chOff x="219974" y="1770733"/>
              <a:chExt cx="8704052" cy="1565003"/>
            </a:xfrm>
            <a:effectLst>
              <a:outerShdw blurRad="50800" dist="69850" dir="2700000" algn="tl" rotWithShape="0">
                <a:prstClr val="black">
                  <a:alpha val="40000"/>
                </a:prstClr>
              </a:outerShdw>
            </a:effectLst>
          </p:grpSpPr>
          <p:sp>
            <p:nvSpPr>
              <p:cNvPr id="35" name="矩形: 圆角 34"/>
              <p:cNvSpPr/>
              <p:nvPr/>
            </p:nvSpPr>
            <p:spPr>
              <a:xfrm>
                <a:off x="219974" y="1770738"/>
                <a:ext cx="8704052" cy="1564998"/>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矩形: 圆顶角 35"/>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3" name="矩形 32"/>
            <p:cNvSpPr/>
            <p:nvPr/>
          </p:nvSpPr>
          <p:spPr>
            <a:xfrm>
              <a:off x="219958" y="2195860"/>
              <a:ext cx="8704003" cy="1174296"/>
            </a:xfrm>
            <a:prstGeom prst="rect">
              <a:avLst/>
            </a:prstGeom>
          </p:spPr>
          <p:txBody>
            <a:bodyPr wrap="square">
              <a:spAutoFit/>
            </a:bodyPr>
            <a:lstStyle/>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先执行</a:t>
              </a:r>
              <a:r>
                <a:rPr lang="zh-CN" altLang="en-US" sz="2000" dirty="0">
                  <a:solidFill>
                    <a:srgbClr val="FF0000"/>
                  </a:solidFill>
                  <a:latin typeface="MicrosoftYaHei"/>
                </a:rPr>
                <a:t>函数体</a:t>
              </a:r>
              <a:r>
                <a:rPr lang="zh-CN" altLang="en-US" sz="2000" dirty="0">
                  <a:solidFill>
                    <a:srgbClr val="000000"/>
                  </a:solidFill>
                  <a:latin typeface="MicrosoftYaHei"/>
                </a:rPr>
                <a:t>，然后按照初始化的顺序逆序销毁每个成员；</a:t>
              </a:r>
              <a:endParaRPr lang="zh-CN" altLang="en-US" sz="2000" dirty="0">
                <a:solidFill>
                  <a:srgbClr val="000000"/>
                </a:solidFill>
                <a:latin typeface="MicrosoftYaHei"/>
              </a:endParaRP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类类型的成员执行自己的析构函数；</a:t>
              </a:r>
              <a:endParaRPr lang="zh-CN" altLang="en-US" sz="2000" dirty="0">
                <a:solidFill>
                  <a:srgbClr val="000000"/>
                </a:solidFill>
                <a:latin typeface="MicrosoftYaHei"/>
              </a:endParaRP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释放对象成员在生命期内被分配的所有资源。</a:t>
              </a:r>
              <a:endParaRPr lang="en-US" altLang="zh-CN" sz="2000" dirty="0">
                <a:solidFill>
                  <a:srgbClr val="000000"/>
                </a:solidFill>
                <a:latin typeface="MicrosoftYaHei"/>
              </a:endParaRPr>
            </a:p>
          </p:txBody>
        </p:sp>
        <p:sp>
          <p:nvSpPr>
            <p:cNvPr id="34" name="矩形 33"/>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析构函数的行为</a:t>
              </a:r>
              <a:endParaRPr lang="zh-CN" altLang="en-US"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383729"/>
            <a:ext cx="2057400" cy="365125"/>
          </a:xfrm>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6.2.3 </a:t>
            </a:r>
            <a:r>
              <a:rPr lang="zh-CN" altLang="en-US" sz="3200" dirty="0">
                <a:solidFill>
                  <a:schemeClr val="bg1"/>
                </a:solidFill>
              </a:rPr>
              <a:t>析构函数</a:t>
            </a:r>
            <a:endParaRPr lang="zh-CN" altLang="en-US" sz="2400" dirty="0">
              <a:solidFill>
                <a:schemeClr val="bg1"/>
              </a:solidFill>
            </a:endParaRPr>
          </a:p>
        </p:txBody>
      </p:sp>
      <p:grpSp>
        <p:nvGrpSpPr>
          <p:cNvPr id="19" name="组合 18"/>
          <p:cNvGrpSpPr/>
          <p:nvPr/>
        </p:nvGrpSpPr>
        <p:grpSpPr>
          <a:xfrm>
            <a:off x="20185" y="941521"/>
            <a:ext cx="5770107" cy="5653977"/>
            <a:chOff x="219974" y="1748979"/>
            <a:chExt cx="8704052" cy="6242141"/>
          </a:xfrm>
        </p:grpSpPr>
        <p:grpSp>
          <p:nvGrpSpPr>
            <p:cNvPr id="20" name="组合 19"/>
            <p:cNvGrpSpPr/>
            <p:nvPr/>
          </p:nvGrpSpPr>
          <p:grpSpPr>
            <a:xfrm>
              <a:off x="219974" y="1763591"/>
              <a:ext cx="8704052" cy="6227529"/>
              <a:chOff x="219974" y="1770733"/>
              <a:chExt cx="8704052" cy="5807373"/>
            </a:xfrm>
            <a:effectLst>
              <a:outerShdw blurRad="50800" dist="69850" dir="2700000" algn="tl" rotWithShape="0">
                <a:prstClr val="black">
                  <a:alpha val="40000"/>
                </a:prstClr>
              </a:outerShdw>
            </a:effectLst>
          </p:grpSpPr>
          <p:sp>
            <p:nvSpPr>
              <p:cNvPr id="22" name="矩形: 圆角 21"/>
              <p:cNvSpPr/>
              <p:nvPr/>
            </p:nvSpPr>
            <p:spPr>
              <a:xfrm>
                <a:off x="219974" y="1770734"/>
                <a:ext cx="8704052" cy="5807372"/>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圆顶角 23"/>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矩形 20"/>
            <p:cNvSpPr/>
            <p:nvPr/>
          </p:nvSpPr>
          <p:spPr>
            <a:xfrm>
              <a:off x="219974" y="1748979"/>
              <a:ext cx="8704051" cy="509690"/>
            </a:xfrm>
            <a:prstGeom prst="rect">
              <a:avLst/>
            </a:prstGeom>
          </p:spPr>
          <p:txBody>
            <a:bodyPr wrap="square">
              <a:spAutoFit/>
            </a:bodyPr>
            <a:lstStyle/>
            <a:p>
              <a:r>
                <a:rPr lang="zh-CN" altLang="en-US" sz="2400" dirty="0">
                  <a:solidFill>
                    <a:schemeClr val="bg1"/>
                  </a:solidFill>
                </a:rPr>
                <a:t>构造函数和析构函数的调用</a:t>
              </a:r>
              <a:endParaRPr lang="zh-CN" altLang="en-US" sz="2400" dirty="0">
                <a:solidFill>
                  <a:schemeClr val="bg1"/>
                </a:solidFill>
              </a:endParaRPr>
            </a:p>
          </p:txBody>
        </p:sp>
      </p:grpSp>
      <p:sp>
        <p:nvSpPr>
          <p:cNvPr id="8" name="矩形 7"/>
          <p:cNvSpPr/>
          <p:nvPr/>
        </p:nvSpPr>
        <p:spPr>
          <a:xfrm>
            <a:off x="20183" y="1332519"/>
            <a:ext cx="5770105" cy="5262979"/>
          </a:xfrm>
          <a:prstGeom prst="rect">
            <a:avLst/>
          </a:prstGeom>
        </p:spPr>
        <p:txBody>
          <a:bodyPr wrap="square">
            <a:spAutoFit/>
          </a:bodyPr>
          <a:lstStyle/>
          <a:p>
            <a:r>
              <a:rPr lang="en-US" altLang="zh-CN" sz="1400" b="1" dirty="0">
                <a:solidFill>
                  <a:srgbClr val="0000FF"/>
                </a:solidFill>
                <a:latin typeface="Courier New" panose="02070309020205020404" pitchFamily="49" charset="0"/>
                <a:cs typeface="Courier New" panose="02070309020205020404" pitchFamily="49" charset="0"/>
              </a:rPr>
              <a:t>class</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a:solidFill>
                  <a:srgbClr val="2B91AF"/>
                </a:solidFill>
                <a:latin typeface="Courier New" panose="02070309020205020404" pitchFamily="49" charset="0"/>
                <a:cs typeface="Courier New" panose="02070309020205020404" pitchFamily="49" charset="0"/>
              </a:rPr>
              <a:t>Point</a:t>
            </a:r>
            <a:r>
              <a:rPr lang="en-US" altLang="zh-CN" sz="1400" b="1" dirty="0">
                <a:solidFill>
                  <a:srgbClr val="000000"/>
                </a:solidFill>
                <a:latin typeface="Courier New" panose="02070309020205020404" pitchFamily="49" charset="0"/>
                <a:cs typeface="Courier New" panose="02070309020205020404" pitchFamily="49" charset="0"/>
              </a:rPr>
              <a:t> {</a:t>
            </a:r>
            <a:endParaRPr lang="en-US" altLang="zh-CN" sz="1400" b="1" dirty="0">
              <a:solidFill>
                <a:srgbClr val="000000"/>
              </a:solidFill>
              <a:latin typeface="Courier New" panose="02070309020205020404" pitchFamily="49" charset="0"/>
              <a:cs typeface="Courier New" panose="02070309020205020404" pitchFamily="49" charset="0"/>
            </a:endParaRPr>
          </a:p>
          <a:p>
            <a:r>
              <a:rPr lang="fr-FR" altLang="zh-CN" sz="1400" dirty="0">
                <a:solidFill>
                  <a:srgbClr val="0000FF"/>
                </a:solidFill>
                <a:latin typeface="Courier New" panose="02070309020205020404" pitchFamily="49" charset="0"/>
                <a:cs typeface="Courier New" panose="02070309020205020404" pitchFamily="49" charset="0"/>
              </a:rPr>
              <a:t>    double</a:t>
            </a:r>
            <a:r>
              <a:rPr lang="fr-FR" altLang="zh-CN" sz="1400" dirty="0">
                <a:solidFill>
                  <a:srgbClr val="000000"/>
                </a:solidFill>
                <a:latin typeface="Courier New" panose="02070309020205020404" pitchFamily="49" charset="0"/>
                <a:cs typeface="Courier New" panose="02070309020205020404" pitchFamily="49" charset="0"/>
              </a:rPr>
              <a:t> m_x = 0, m_y = 0;</a:t>
            </a:r>
            <a:endParaRPr lang="fr-FR"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public</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fr-FR" altLang="zh-CN" sz="1400" dirty="0">
                <a:solidFill>
                  <a:srgbClr val="000000"/>
                </a:solidFill>
                <a:latin typeface="Courier New" panose="02070309020205020404" pitchFamily="49" charset="0"/>
                <a:cs typeface="Courier New" panose="02070309020205020404" pitchFamily="49" charset="0"/>
              </a:rPr>
              <a:t>    Point(</a:t>
            </a:r>
            <a:r>
              <a:rPr lang="fr-FR" altLang="zh-CN" sz="1400" dirty="0">
                <a:solidFill>
                  <a:srgbClr val="0000FF"/>
                </a:solidFill>
                <a:latin typeface="Courier New" panose="02070309020205020404" pitchFamily="49" charset="0"/>
                <a:cs typeface="Courier New" panose="02070309020205020404" pitchFamily="49" charset="0"/>
              </a:rPr>
              <a:t>double</a:t>
            </a:r>
            <a:r>
              <a:rPr lang="fr-FR" altLang="zh-CN" sz="1400" dirty="0">
                <a:solidFill>
                  <a:srgbClr val="000000"/>
                </a:solidFill>
                <a:latin typeface="Courier New" panose="02070309020205020404" pitchFamily="49" charset="0"/>
                <a:cs typeface="Courier New" panose="02070309020205020404" pitchFamily="49" charset="0"/>
              </a:rPr>
              <a:t> </a:t>
            </a:r>
            <a:r>
              <a:rPr lang="fr-FR" altLang="zh-CN" sz="1400" dirty="0">
                <a:solidFill>
                  <a:srgbClr val="808080"/>
                </a:solidFill>
                <a:latin typeface="Courier New" panose="02070309020205020404" pitchFamily="49" charset="0"/>
                <a:cs typeface="Courier New" panose="02070309020205020404" pitchFamily="49" charset="0"/>
              </a:rPr>
              <a:t>x</a:t>
            </a:r>
            <a:r>
              <a:rPr lang="fr-FR" altLang="zh-CN" sz="1400" dirty="0">
                <a:solidFill>
                  <a:srgbClr val="000000"/>
                </a:solidFill>
                <a:latin typeface="Courier New" panose="02070309020205020404" pitchFamily="49" charset="0"/>
                <a:cs typeface="Courier New" panose="02070309020205020404" pitchFamily="49" charset="0"/>
              </a:rPr>
              <a:t>=0, </a:t>
            </a:r>
            <a:r>
              <a:rPr lang="fr-FR" altLang="zh-CN" sz="1400" dirty="0">
                <a:solidFill>
                  <a:srgbClr val="0000FF"/>
                </a:solidFill>
                <a:latin typeface="Courier New" panose="02070309020205020404" pitchFamily="49" charset="0"/>
                <a:cs typeface="Courier New" panose="02070309020205020404" pitchFamily="49" charset="0"/>
              </a:rPr>
              <a:t>double</a:t>
            </a:r>
            <a:r>
              <a:rPr lang="fr-FR" altLang="zh-CN" sz="1400" dirty="0">
                <a:solidFill>
                  <a:srgbClr val="000000"/>
                </a:solidFill>
                <a:latin typeface="Courier New" panose="02070309020205020404" pitchFamily="49" charset="0"/>
                <a:cs typeface="Courier New" panose="02070309020205020404" pitchFamily="49" charset="0"/>
              </a:rPr>
              <a:t> </a:t>
            </a:r>
            <a:r>
              <a:rPr lang="fr-FR" altLang="zh-CN" sz="1400" dirty="0">
                <a:solidFill>
                  <a:srgbClr val="808080"/>
                </a:solidFill>
                <a:latin typeface="Courier New" panose="02070309020205020404" pitchFamily="49" charset="0"/>
                <a:cs typeface="Courier New" panose="02070309020205020404" pitchFamily="49" charset="0"/>
              </a:rPr>
              <a:t>y</a:t>
            </a:r>
            <a:r>
              <a:rPr lang="fr-FR" altLang="zh-CN" sz="1400" dirty="0">
                <a:solidFill>
                  <a:srgbClr val="000000"/>
                </a:solidFill>
                <a:latin typeface="Courier New" panose="02070309020205020404" pitchFamily="49" charset="0"/>
                <a:cs typeface="Courier New" panose="02070309020205020404" pitchFamily="49" charset="0"/>
              </a:rPr>
              <a:t>=0) : m_x(</a:t>
            </a:r>
            <a:r>
              <a:rPr lang="fr-FR" altLang="zh-CN" sz="1400" dirty="0">
                <a:solidFill>
                  <a:srgbClr val="808080"/>
                </a:solidFill>
                <a:latin typeface="Courier New" panose="02070309020205020404" pitchFamily="49" charset="0"/>
                <a:cs typeface="Courier New" panose="02070309020205020404" pitchFamily="49" charset="0"/>
              </a:rPr>
              <a:t>x</a:t>
            </a:r>
            <a:r>
              <a:rPr lang="fr-FR" altLang="zh-CN" sz="1400" dirty="0">
                <a:solidFill>
                  <a:srgbClr val="000000"/>
                </a:solidFill>
                <a:latin typeface="Courier New" panose="02070309020205020404" pitchFamily="49" charset="0"/>
                <a:cs typeface="Courier New" panose="02070309020205020404" pitchFamily="49" charset="0"/>
              </a:rPr>
              <a:t>), m_y(</a:t>
            </a:r>
            <a:r>
              <a:rPr lang="fr-FR" altLang="zh-CN" sz="1400" dirty="0">
                <a:solidFill>
                  <a:srgbClr val="808080"/>
                </a:solidFill>
                <a:latin typeface="Courier New" panose="02070309020205020404" pitchFamily="49" charset="0"/>
                <a:cs typeface="Courier New" panose="02070309020205020404" pitchFamily="49" charset="0"/>
              </a:rPr>
              <a:t>y</a:t>
            </a:r>
            <a:r>
              <a:rPr lang="fr-FR" altLang="zh-CN" sz="1400" dirty="0">
                <a:solidFill>
                  <a:srgbClr val="000000"/>
                </a:solidFill>
                <a:latin typeface="Courier New" panose="02070309020205020404" pitchFamily="49" charset="0"/>
                <a:cs typeface="Courier New" panose="02070309020205020404" pitchFamily="49" charset="0"/>
              </a:rPr>
              <a:t>) {</a:t>
            </a:r>
            <a:endParaRPr lang="fr-FR"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cout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A31515"/>
                </a:solidFill>
                <a:latin typeface="Courier New" panose="02070309020205020404" pitchFamily="49" charset="0"/>
                <a:cs typeface="Courier New" panose="02070309020205020404" pitchFamily="49" charset="0"/>
              </a:rPr>
              <a:t>"Constructor of Point"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endl</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Point(</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Point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FF0000"/>
                </a:solidFill>
                <a:latin typeface="Courier New" panose="02070309020205020404" pitchFamily="49" charset="0"/>
                <a:cs typeface="Courier New" panose="02070309020205020404" pitchFamily="49" charset="0"/>
              </a:rPr>
              <a:t>&amp;</a:t>
            </a:r>
            <a:r>
              <a:rPr lang="en-US" altLang="zh-CN" sz="1400" dirty="0">
                <a:solidFill>
                  <a:srgbClr val="808080"/>
                </a:solidFill>
                <a:latin typeface="Courier New" panose="02070309020205020404" pitchFamily="49" charset="0"/>
                <a:cs typeface="Courier New" panose="02070309020205020404" pitchFamily="49" charset="0"/>
              </a:rPr>
              <a:t>p</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m_x</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808080"/>
                </a:solidFill>
                <a:latin typeface="Courier New" panose="02070309020205020404" pitchFamily="49" charset="0"/>
                <a:cs typeface="Courier New" panose="02070309020205020404" pitchFamily="49" charset="0"/>
              </a:rPr>
              <a:t>p</a:t>
            </a:r>
            <a:r>
              <a:rPr lang="en-US" altLang="zh-CN" sz="1400" dirty="0" err="1">
                <a:solidFill>
                  <a:srgbClr val="000000"/>
                </a:solidFill>
                <a:latin typeface="Courier New" panose="02070309020205020404" pitchFamily="49" charset="0"/>
                <a:cs typeface="Courier New" panose="02070309020205020404" pitchFamily="49" charset="0"/>
              </a:rPr>
              <a:t>.m_x</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m_y</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808080"/>
                </a:solidFill>
                <a:latin typeface="Courier New" panose="02070309020205020404" pitchFamily="49" charset="0"/>
                <a:cs typeface="Courier New" panose="02070309020205020404" pitchFamily="49" charset="0"/>
              </a:rPr>
              <a:t>p</a:t>
            </a:r>
            <a:r>
              <a:rPr lang="en-US" altLang="zh-CN" sz="1400" dirty="0" err="1">
                <a:solidFill>
                  <a:srgbClr val="000000"/>
                </a:solidFill>
                <a:latin typeface="Courier New" panose="02070309020205020404" pitchFamily="49" charset="0"/>
                <a:cs typeface="Courier New" panose="02070309020205020404" pitchFamily="49" charset="0"/>
              </a:rPr>
              <a:t>.m_y</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cout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A31515"/>
                </a:solidFill>
                <a:latin typeface="Courier New" panose="02070309020205020404" pitchFamily="49" charset="0"/>
                <a:cs typeface="Courier New" panose="02070309020205020404" pitchFamily="49" charset="0"/>
              </a:rPr>
              <a:t>"Copy constructor of Point"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endl</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~Point()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cout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A31515"/>
                </a:solidFill>
                <a:latin typeface="Courier New" panose="02070309020205020404" pitchFamily="49" charset="0"/>
                <a:cs typeface="Courier New" panose="02070309020205020404" pitchFamily="49" charset="0"/>
              </a:rPr>
              <a:t>"Destructor of Point"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endl</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b="1" dirty="0">
                <a:solidFill>
                  <a:srgbClr val="000000"/>
                </a:solidFill>
                <a:latin typeface="Courier New" panose="02070309020205020404" pitchFamily="49" charset="0"/>
                <a:cs typeface="Courier New" panose="02070309020205020404" pitchFamily="49" charset="0"/>
              </a:rPr>
              <a:t>};</a:t>
            </a:r>
            <a:endParaRPr lang="en-US" altLang="zh-CN" sz="1400" b="1" dirty="0">
              <a:solidFill>
                <a:srgbClr val="000000"/>
              </a:solidFill>
              <a:latin typeface="Courier New" panose="02070309020205020404" pitchFamily="49" charset="0"/>
              <a:cs typeface="Courier New" panose="02070309020205020404" pitchFamily="49" charset="0"/>
            </a:endParaRPr>
          </a:p>
          <a:p>
            <a:r>
              <a:rPr lang="en-US" altLang="zh-CN" sz="1400" b="1" dirty="0">
                <a:solidFill>
                  <a:srgbClr val="0000FF"/>
                </a:solidFill>
                <a:latin typeface="Courier New" panose="02070309020205020404" pitchFamily="49" charset="0"/>
                <a:cs typeface="Courier New" panose="02070309020205020404" pitchFamily="49" charset="0"/>
              </a:rPr>
              <a:t>class</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a:solidFill>
                  <a:srgbClr val="2B91AF"/>
                </a:solidFill>
                <a:latin typeface="Courier New" panose="02070309020205020404" pitchFamily="49" charset="0"/>
                <a:cs typeface="Courier New" panose="02070309020205020404" pitchFamily="49" charset="0"/>
              </a:rPr>
              <a:t>Circle</a:t>
            </a:r>
            <a:r>
              <a:rPr lang="en-US" altLang="zh-CN" sz="1400" b="1" dirty="0">
                <a:solidFill>
                  <a:srgbClr val="000000"/>
                </a:solidFill>
                <a:latin typeface="Courier New" panose="02070309020205020404" pitchFamily="49" charset="0"/>
                <a:cs typeface="Courier New" panose="02070309020205020404" pitchFamily="49" charset="0"/>
              </a:rPr>
              <a:t> {</a:t>
            </a:r>
            <a:endParaRPr lang="en-US" altLang="zh-CN" sz="1400" b="1" dirty="0">
              <a:solidFill>
                <a:srgbClr val="000000"/>
              </a:solidFill>
              <a:latin typeface="Courier New" panose="02070309020205020404" pitchFamily="49" charset="0"/>
              <a:cs typeface="Courier New" panose="02070309020205020404" pitchFamily="49" charset="0"/>
            </a:endParaRPr>
          </a:p>
          <a:p>
            <a:r>
              <a:rPr lang="fr-FR" altLang="zh-CN" sz="1400" dirty="0">
                <a:solidFill>
                  <a:srgbClr val="2B91AF"/>
                </a:solidFill>
                <a:latin typeface="Courier New" panose="02070309020205020404" pitchFamily="49" charset="0"/>
                <a:cs typeface="Courier New" panose="02070309020205020404" pitchFamily="49" charset="0"/>
              </a:rPr>
              <a:t>    Point</a:t>
            </a:r>
            <a:r>
              <a:rPr lang="fr-FR" altLang="zh-CN" sz="1400" dirty="0">
                <a:solidFill>
                  <a:srgbClr val="000000"/>
                </a:solidFill>
                <a:latin typeface="Courier New" panose="02070309020205020404" pitchFamily="49" charset="0"/>
                <a:cs typeface="Courier New" panose="02070309020205020404" pitchFamily="49" charset="0"/>
              </a:rPr>
              <a:t> m_center; </a:t>
            </a:r>
            <a:r>
              <a:rPr lang="fr-FR" altLang="zh-CN" sz="1400" dirty="0">
                <a:solidFill>
                  <a:srgbClr val="0000FF"/>
                </a:solidFill>
                <a:latin typeface="Courier New" panose="02070309020205020404" pitchFamily="49" charset="0"/>
                <a:cs typeface="Courier New" panose="02070309020205020404" pitchFamily="49" charset="0"/>
              </a:rPr>
              <a:t>double</a:t>
            </a:r>
            <a:r>
              <a:rPr lang="fr-FR" altLang="zh-CN" sz="1400" dirty="0">
                <a:solidFill>
                  <a:srgbClr val="000000"/>
                </a:solidFill>
                <a:latin typeface="Courier New" panose="02070309020205020404" pitchFamily="49" charset="0"/>
                <a:cs typeface="Courier New" panose="02070309020205020404" pitchFamily="49" charset="0"/>
              </a:rPr>
              <a:t> m_radius = 1.0;</a:t>
            </a:r>
            <a:endParaRPr lang="fr-FR"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public</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fr-FR" altLang="zh-CN" sz="1400" dirty="0">
                <a:solidFill>
                  <a:srgbClr val="000000"/>
                </a:solidFill>
                <a:latin typeface="Courier New" panose="02070309020205020404" pitchFamily="49" charset="0"/>
                <a:cs typeface="Courier New" panose="02070309020205020404" pitchFamily="49" charset="0"/>
              </a:rPr>
              <a:t>    Circle(</a:t>
            </a:r>
            <a:r>
              <a:rPr lang="fr-FR" altLang="zh-CN" sz="1400" dirty="0">
                <a:solidFill>
                  <a:srgbClr val="0000FF"/>
                </a:solidFill>
                <a:latin typeface="Courier New" panose="02070309020205020404" pitchFamily="49" charset="0"/>
                <a:cs typeface="Courier New" panose="02070309020205020404" pitchFamily="49" charset="0"/>
              </a:rPr>
              <a:t>double</a:t>
            </a:r>
            <a:r>
              <a:rPr lang="fr-FR" altLang="zh-CN" sz="1400" dirty="0">
                <a:solidFill>
                  <a:srgbClr val="000000"/>
                </a:solidFill>
                <a:latin typeface="Courier New" panose="02070309020205020404" pitchFamily="49" charset="0"/>
                <a:cs typeface="Courier New" panose="02070309020205020404" pitchFamily="49" charset="0"/>
              </a:rPr>
              <a:t> </a:t>
            </a:r>
            <a:r>
              <a:rPr lang="fr-FR" altLang="zh-CN" sz="1400" dirty="0">
                <a:solidFill>
                  <a:srgbClr val="808080"/>
                </a:solidFill>
                <a:latin typeface="Courier New" panose="02070309020205020404" pitchFamily="49" charset="0"/>
                <a:cs typeface="Courier New" panose="02070309020205020404" pitchFamily="49" charset="0"/>
              </a:rPr>
              <a:t>r</a:t>
            </a:r>
            <a:r>
              <a:rPr lang="fr-FR" altLang="zh-CN" sz="1400" dirty="0">
                <a:solidFill>
                  <a:srgbClr val="000000"/>
                </a:solidFill>
                <a:latin typeface="Courier New" panose="02070309020205020404" pitchFamily="49" charset="0"/>
                <a:cs typeface="Courier New" panose="02070309020205020404" pitchFamily="49" charset="0"/>
              </a:rPr>
              <a:t>=1, </a:t>
            </a:r>
            <a:r>
              <a:rPr lang="fr-FR" altLang="zh-CN" sz="1400" dirty="0">
                <a:solidFill>
                  <a:srgbClr val="0000FF"/>
                </a:solidFill>
                <a:latin typeface="Courier New" panose="02070309020205020404" pitchFamily="49" charset="0"/>
                <a:cs typeface="Courier New" panose="02070309020205020404" pitchFamily="49" charset="0"/>
              </a:rPr>
              <a:t>const</a:t>
            </a:r>
            <a:r>
              <a:rPr lang="fr-FR" altLang="zh-CN" sz="1400" dirty="0">
                <a:solidFill>
                  <a:srgbClr val="000000"/>
                </a:solidFill>
                <a:latin typeface="Courier New" panose="02070309020205020404" pitchFamily="49" charset="0"/>
                <a:cs typeface="Courier New" panose="02070309020205020404" pitchFamily="49" charset="0"/>
              </a:rPr>
              <a:t> </a:t>
            </a:r>
            <a:r>
              <a:rPr lang="fr-FR" altLang="zh-CN" sz="1400" dirty="0">
                <a:solidFill>
                  <a:srgbClr val="2B91AF"/>
                </a:solidFill>
                <a:latin typeface="Courier New" panose="02070309020205020404" pitchFamily="49" charset="0"/>
                <a:cs typeface="Courier New" panose="02070309020205020404" pitchFamily="49" charset="0"/>
              </a:rPr>
              <a:t>Point</a:t>
            </a:r>
            <a:r>
              <a:rPr lang="fr-FR" altLang="zh-CN" sz="1400" dirty="0">
                <a:solidFill>
                  <a:srgbClr val="000000"/>
                </a:solidFill>
                <a:latin typeface="Courier New" panose="02070309020205020404" pitchFamily="49" charset="0"/>
                <a:cs typeface="Courier New" panose="02070309020205020404" pitchFamily="49" charset="0"/>
              </a:rPr>
              <a:t> </a:t>
            </a:r>
            <a:r>
              <a:rPr lang="fr-FR" altLang="zh-CN" sz="1400" dirty="0">
                <a:solidFill>
                  <a:srgbClr val="FF0000"/>
                </a:solidFill>
                <a:latin typeface="Courier New" panose="02070309020205020404" pitchFamily="49" charset="0"/>
                <a:cs typeface="Courier New" panose="02070309020205020404" pitchFamily="49" charset="0"/>
              </a:rPr>
              <a:t>&amp;</a:t>
            </a:r>
            <a:r>
              <a:rPr lang="fr-FR" altLang="zh-CN" sz="1400" dirty="0">
                <a:solidFill>
                  <a:srgbClr val="808080"/>
                </a:solidFill>
                <a:latin typeface="Courier New" panose="02070309020205020404" pitchFamily="49" charset="0"/>
                <a:cs typeface="Courier New" panose="02070309020205020404" pitchFamily="49" charset="0"/>
              </a:rPr>
              <a:t>p</a:t>
            </a:r>
            <a:r>
              <a:rPr lang="fr-FR" altLang="zh-CN" sz="1400" dirty="0">
                <a:solidFill>
                  <a:srgbClr val="000000"/>
                </a:solidFill>
                <a:latin typeface="Courier New" panose="02070309020205020404" pitchFamily="49" charset="0"/>
                <a:cs typeface="Courier New" panose="02070309020205020404" pitchFamily="49" charset="0"/>
              </a:rPr>
              <a:t>=</a:t>
            </a:r>
            <a:r>
              <a:rPr lang="fr-FR" altLang="zh-CN" sz="1400" dirty="0">
                <a:solidFill>
                  <a:srgbClr val="2B91AF"/>
                </a:solidFill>
                <a:latin typeface="Courier New" panose="02070309020205020404" pitchFamily="49" charset="0"/>
                <a:cs typeface="Courier New" panose="02070309020205020404" pitchFamily="49" charset="0"/>
              </a:rPr>
              <a:t>Point</a:t>
            </a:r>
            <a:r>
              <a:rPr lang="fr-FR"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a:t>
            </a:r>
            <a:r>
              <a:rPr lang="pt-BR" altLang="zh-CN" sz="1400" dirty="0">
                <a:solidFill>
                  <a:srgbClr val="000000"/>
                </a:solidFill>
                <a:latin typeface="Courier New" panose="02070309020205020404" pitchFamily="49" charset="0"/>
                <a:cs typeface="Courier New" panose="02070309020205020404" pitchFamily="49" charset="0"/>
              </a:rPr>
              <a:t>m_center(</a:t>
            </a:r>
            <a:r>
              <a:rPr lang="pt-BR" altLang="zh-CN" sz="1400" dirty="0">
                <a:solidFill>
                  <a:srgbClr val="808080"/>
                </a:solidFill>
                <a:latin typeface="Courier New" panose="02070309020205020404" pitchFamily="49" charset="0"/>
                <a:cs typeface="Courier New" panose="02070309020205020404" pitchFamily="49" charset="0"/>
              </a:rPr>
              <a:t>p</a:t>
            </a:r>
            <a:r>
              <a:rPr lang="pt-BR" altLang="zh-CN" sz="1400" dirty="0">
                <a:solidFill>
                  <a:srgbClr val="000000"/>
                </a:solidFill>
                <a:latin typeface="Courier New" panose="02070309020205020404" pitchFamily="49" charset="0"/>
                <a:cs typeface="Courier New" panose="02070309020205020404" pitchFamily="49" charset="0"/>
              </a:rPr>
              <a:t>), m_radius(</a:t>
            </a:r>
            <a:r>
              <a:rPr lang="pt-BR" altLang="zh-CN" sz="1400" dirty="0">
                <a:solidFill>
                  <a:srgbClr val="808080"/>
                </a:solidFill>
                <a:latin typeface="Courier New" panose="02070309020205020404" pitchFamily="49" charset="0"/>
                <a:cs typeface="Courier New" panose="02070309020205020404" pitchFamily="49" charset="0"/>
              </a:rPr>
              <a:t>r</a:t>
            </a:r>
            <a:r>
              <a:rPr lang="pt-BR" altLang="zh-CN" sz="1400" dirty="0">
                <a:solidFill>
                  <a:srgbClr val="000000"/>
                </a:solidFill>
                <a:latin typeface="Courier New" panose="02070309020205020404" pitchFamily="49" charset="0"/>
                <a:cs typeface="Courier New" panose="02070309020205020404" pitchFamily="49" charset="0"/>
              </a:rPr>
              <a:t>) {</a:t>
            </a:r>
            <a:endParaRPr lang="pt-BR"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cout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A31515"/>
                </a:solidFill>
                <a:latin typeface="Courier New" panose="02070309020205020404" pitchFamily="49" charset="0"/>
                <a:cs typeface="Courier New" panose="02070309020205020404" pitchFamily="49" charset="0"/>
              </a:rPr>
              <a:t>"Constructor of Circle"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endl</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~Circle() {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cout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A31515"/>
                </a:solidFill>
                <a:latin typeface="Courier New" panose="02070309020205020404" pitchFamily="49" charset="0"/>
                <a:cs typeface="Courier New" panose="02070309020205020404" pitchFamily="49" charset="0"/>
              </a:rPr>
              <a:t>"Destructor of Circle"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endl</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b="1" dirty="0">
                <a:solidFill>
                  <a:srgbClr val="000000"/>
                </a:solidFill>
                <a:latin typeface="Courier New" panose="02070309020205020404" pitchFamily="49" charset="0"/>
                <a:cs typeface="Courier New" panose="02070309020205020404" pitchFamily="49" charset="0"/>
              </a:rPr>
              <a:t>};</a:t>
            </a:r>
            <a:endParaRPr lang="zh-CN" altLang="en-US" sz="1400" b="1" dirty="0">
              <a:latin typeface="Courier New" panose="02070309020205020404" pitchFamily="49" charset="0"/>
              <a:cs typeface="Courier New" panose="02070309020205020404" pitchFamily="49" charset="0"/>
            </a:endParaRPr>
          </a:p>
        </p:txBody>
      </p:sp>
      <p:grpSp>
        <p:nvGrpSpPr>
          <p:cNvPr id="10" name="组合 9"/>
          <p:cNvGrpSpPr/>
          <p:nvPr/>
        </p:nvGrpSpPr>
        <p:grpSpPr>
          <a:xfrm>
            <a:off x="5987637" y="941521"/>
            <a:ext cx="3033899" cy="1295756"/>
            <a:chOff x="6110101" y="941521"/>
            <a:chExt cx="3033899" cy="1295756"/>
          </a:xfrm>
        </p:grpSpPr>
        <p:grpSp>
          <p:nvGrpSpPr>
            <p:cNvPr id="40" name="组合 39"/>
            <p:cNvGrpSpPr/>
            <p:nvPr/>
          </p:nvGrpSpPr>
          <p:grpSpPr>
            <a:xfrm>
              <a:off x="6110101" y="941521"/>
              <a:ext cx="3033899" cy="1295756"/>
              <a:chOff x="219974" y="1748979"/>
              <a:chExt cx="9384504" cy="1430549"/>
            </a:xfrm>
          </p:grpSpPr>
          <p:grpSp>
            <p:nvGrpSpPr>
              <p:cNvPr id="41" name="组合 40"/>
              <p:cNvGrpSpPr/>
              <p:nvPr/>
            </p:nvGrpSpPr>
            <p:grpSpPr>
              <a:xfrm>
                <a:off x="219974" y="1763590"/>
                <a:ext cx="9384504" cy="1415938"/>
                <a:chOff x="219974" y="1770733"/>
                <a:chExt cx="9384504" cy="1320409"/>
              </a:xfrm>
              <a:effectLst>
                <a:outerShdw blurRad="50800" dist="69850" dir="2700000" algn="tl" rotWithShape="0">
                  <a:prstClr val="black">
                    <a:alpha val="40000"/>
                  </a:prstClr>
                </a:outerShdw>
              </a:effectLst>
            </p:grpSpPr>
            <p:sp>
              <p:nvSpPr>
                <p:cNvPr id="43" name="矩形: 圆角 42"/>
                <p:cNvSpPr/>
                <p:nvPr/>
              </p:nvSpPr>
              <p:spPr>
                <a:xfrm>
                  <a:off x="219974" y="1770735"/>
                  <a:ext cx="9384504" cy="1320407"/>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矩形: 圆顶角 43"/>
                <p:cNvSpPr/>
                <p:nvPr/>
              </p:nvSpPr>
              <p:spPr>
                <a:xfrm>
                  <a:off x="219974" y="1770733"/>
                  <a:ext cx="9384504" cy="425080"/>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2" name="矩形 41"/>
              <p:cNvSpPr/>
              <p:nvPr/>
            </p:nvSpPr>
            <p:spPr>
              <a:xfrm>
                <a:off x="219974" y="1748979"/>
                <a:ext cx="8704052" cy="509690"/>
              </a:xfrm>
              <a:prstGeom prst="rect">
                <a:avLst/>
              </a:prstGeom>
            </p:spPr>
            <p:txBody>
              <a:bodyPr wrap="square">
                <a:spAutoFit/>
              </a:bodyPr>
              <a:lstStyle/>
              <a:p>
                <a:r>
                  <a:rPr lang="zh-CN" altLang="en-US" sz="2400" dirty="0">
                    <a:solidFill>
                      <a:schemeClr val="bg1"/>
                    </a:solidFill>
                    <a:latin typeface="Courier New" panose="02070309020205020404" pitchFamily="49" charset="0"/>
                    <a:cs typeface="Courier New" panose="02070309020205020404" pitchFamily="49" charset="0"/>
                  </a:rPr>
                  <a:t>构造和析构</a:t>
                </a:r>
                <a:endParaRPr lang="zh-CN" altLang="en-US" sz="2400" dirty="0">
                  <a:solidFill>
                    <a:schemeClr val="bg1"/>
                  </a:solidFill>
                </a:endParaRPr>
              </a:p>
            </p:txBody>
          </p:sp>
        </p:grpSp>
        <p:sp>
          <p:nvSpPr>
            <p:cNvPr id="9" name="矩形 8"/>
            <p:cNvSpPr/>
            <p:nvPr/>
          </p:nvSpPr>
          <p:spPr>
            <a:xfrm>
              <a:off x="6110101" y="1421781"/>
              <a:ext cx="2869696" cy="738664"/>
            </a:xfrm>
            <a:prstGeom prst="rect">
              <a:avLst/>
            </a:prstGeom>
          </p:spPr>
          <p:txBody>
            <a:bodyPr wrap="none">
              <a:spAutoFit/>
            </a:bodyPr>
            <a:lstStyle/>
            <a:p>
              <a:r>
                <a:rPr lang="fr-FR" altLang="zh-CN" sz="1400" b="1" dirty="0">
                  <a:latin typeface="Courier New" panose="02070309020205020404" pitchFamily="49" charset="0"/>
                  <a:cs typeface="Courier New" panose="02070309020205020404" pitchFamily="49" charset="0"/>
                </a:rPr>
                <a:t>{</a:t>
              </a:r>
              <a:endParaRPr lang="fr-FR" altLang="zh-CN" sz="1400" b="1" dirty="0">
                <a:latin typeface="Courier New" panose="02070309020205020404" pitchFamily="49" charset="0"/>
                <a:cs typeface="Courier New" panose="02070309020205020404" pitchFamily="49" charset="0"/>
              </a:endParaRPr>
            </a:p>
            <a:p>
              <a:r>
                <a:rPr lang="fr-FR" altLang="zh-CN" sz="1400" b="1" dirty="0">
                  <a:solidFill>
                    <a:srgbClr val="2B91AF"/>
                  </a:solidFill>
                  <a:latin typeface="Courier New" panose="02070309020205020404" pitchFamily="49" charset="0"/>
                  <a:cs typeface="Courier New" panose="02070309020205020404" pitchFamily="49" charset="0"/>
                </a:rPr>
                <a:t>Circle</a:t>
              </a:r>
              <a:r>
                <a:rPr lang="fr-FR" altLang="zh-CN" sz="1400" b="1" dirty="0">
                  <a:solidFill>
                    <a:srgbClr val="000000"/>
                  </a:solidFill>
                  <a:latin typeface="Courier New" panose="02070309020205020404" pitchFamily="49" charset="0"/>
                  <a:cs typeface="Courier New" panose="02070309020205020404" pitchFamily="49" charset="0"/>
                </a:rPr>
                <a:t> a(2, </a:t>
              </a:r>
              <a:r>
                <a:rPr lang="fr-FR" altLang="zh-CN" sz="1400" b="1" dirty="0">
                  <a:solidFill>
                    <a:srgbClr val="2B91AF"/>
                  </a:solidFill>
                  <a:latin typeface="Courier New" panose="02070309020205020404" pitchFamily="49" charset="0"/>
                  <a:cs typeface="Courier New" panose="02070309020205020404" pitchFamily="49" charset="0"/>
                </a:rPr>
                <a:t>Point</a:t>
              </a:r>
              <a:r>
                <a:rPr lang="fr-FR" altLang="zh-CN" sz="1400" b="1" dirty="0">
                  <a:solidFill>
                    <a:srgbClr val="000000"/>
                  </a:solidFill>
                  <a:latin typeface="Courier New" panose="02070309020205020404" pitchFamily="49" charset="0"/>
                  <a:cs typeface="Courier New" panose="02070309020205020404" pitchFamily="49" charset="0"/>
                </a:rPr>
                <a:t>(1, 1));</a:t>
              </a:r>
              <a:endParaRPr lang="fr-FR" altLang="zh-CN" sz="1400" b="1" dirty="0">
                <a:solidFill>
                  <a:srgbClr val="000000"/>
                </a:solidFill>
                <a:latin typeface="Courier New" panose="02070309020205020404" pitchFamily="49" charset="0"/>
                <a:cs typeface="Courier New" panose="02070309020205020404" pitchFamily="49" charset="0"/>
              </a:endParaRPr>
            </a:p>
            <a:p>
              <a:r>
                <a:rPr lang="fr-FR" altLang="zh-CN" sz="1400" b="1" dirty="0">
                  <a:solidFill>
                    <a:srgbClr val="000000"/>
                  </a:solidFill>
                  <a:latin typeface="Courier New" panose="02070309020205020404" pitchFamily="49" charset="0"/>
                  <a:cs typeface="Courier New" panose="02070309020205020404" pitchFamily="49" charset="0"/>
                </a:rPr>
                <a:t>}</a:t>
              </a:r>
              <a:endParaRPr lang="zh-CN" altLang="en-US" sz="1400" b="1" dirty="0">
                <a:latin typeface="Courier New" panose="02070309020205020404" pitchFamily="49" charset="0"/>
                <a:cs typeface="Courier New" panose="02070309020205020404" pitchFamily="49" charset="0"/>
              </a:endParaRPr>
            </a:p>
          </p:txBody>
        </p:sp>
      </p:grpSp>
      <p:grpSp>
        <p:nvGrpSpPr>
          <p:cNvPr id="45" name="组合 44"/>
          <p:cNvGrpSpPr/>
          <p:nvPr/>
        </p:nvGrpSpPr>
        <p:grpSpPr>
          <a:xfrm>
            <a:off x="5987637" y="2927226"/>
            <a:ext cx="3013714" cy="1038269"/>
            <a:chOff x="219974" y="1739274"/>
            <a:chExt cx="8704052" cy="999632"/>
          </a:xfrm>
        </p:grpSpPr>
        <p:grpSp>
          <p:nvGrpSpPr>
            <p:cNvPr id="46" name="组合 45"/>
            <p:cNvGrpSpPr/>
            <p:nvPr/>
          </p:nvGrpSpPr>
          <p:grpSpPr>
            <a:xfrm>
              <a:off x="219974" y="1763591"/>
              <a:ext cx="8704052" cy="975315"/>
              <a:chOff x="219974" y="1770732"/>
              <a:chExt cx="8704052" cy="909512"/>
            </a:xfrm>
            <a:effectLst>
              <a:outerShdw blurRad="50800" dist="69850" dir="2700000" algn="tl" rotWithShape="0">
                <a:prstClr val="black">
                  <a:alpha val="40000"/>
                </a:prstClr>
              </a:outerShdw>
            </a:effectLst>
          </p:grpSpPr>
          <p:sp>
            <p:nvSpPr>
              <p:cNvPr id="49" name="矩形: 圆角 48"/>
              <p:cNvSpPr/>
              <p:nvPr/>
            </p:nvSpPr>
            <p:spPr>
              <a:xfrm>
                <a:off x="219974" y="1770732"/>
                <a:ext cx="8704052" cy="909512"/>
              </a:xfrm>
              <a:prstGeom prst="roundRect">
                <a:avLst>
                  <a:gd name="adj" fmla="val 8545"/>
                </a:avLst>
              </a:pr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矩形: 圆顶角 49"/>
              <p:cNvSpPr/>
              <p:nvPr/>
            </p:nvSpPr>
            <p:spPr>
              <a:xfrm>
                <a:off x="219974" y="1770733"/>
                <a:ext cx="8704049" cy="359230"/>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7" name="矩形 46"/>
            <p:cNvSpPr/>
            <p:nvPr/>
          </p:nvSpPr>
          <p:spPr>
            <a:xfrm>
              <a:off x="219974" y="2232743"/>
              <a:ext cx="8704043" cy="385221"/>
            </a:xfrm>
            <a:prstGeom prst="rect">
              <a:avLst/>
            </a:prstGeom>
          </p:spPr>
          <p:txBody>
            <a:bodyPr wrap="square">
              <a:spAutoFit/>
            </a:bodyPr>
            <a:lstStyle/>
            <a:p>
              <a:pPr>
                <a:buClr>
                  <a:srgbClr val="118707"/>
                </a:buClr>
                <a:buSzPct val="80000"/>
              </a:pPr>
              <a:r>
                <a:rPr lang="zh-CN" altLang="en-US" sz="2000" dirty="0">
                  <a:latin typeface="Courier New" panose="02070309020205020404" pitchFamily="49" charset="0"/>
                  <a:cs typeface="Courier New" panose="02070309020205020404" pitchFamily="49" charset="0"/>
                </a:rPr>
                <a:t>输出是什么？</a:t>
              </a:r>
              <a:endParaRPr lang="zh-CN" altLang="en-US" sz="2000" dirty="0"/>
            </a:p>
          </p:txBody>
        </p:sp>
        <p:sp>
          <p:nvSpPr>
            <p:cNvPr id="48" name="矩形 47"/>
            <p:cNvSpPr/>
            <p:nvPr/>
          </p:nvSpPr>
          <p:spPr>
            <a:xfrm>
              <a:off x="219974" y="1739274"/>
              <a:ext cx="8704049" cy="461665"/>
            </a:xfrm>
            <a:prstGeom prst="rect">
              <a:avLst/>
            </a:prstGeom>
          </p:spPr>
          <p:txBody>
            <a:bodyPr wrap="square">
              <a:spAutoFit/>
            </a:bodyPr>
            <a:lstStyle/>
            <a:p>
              <a:r>
                <a:rPr lang="zh-CN" altLang="en-US" sz="2400" dirty="0">
                  <a:solidFill>
                    <a:srgbClr val="FFFFFF"/>
                  </a:solidFill>
                  <a:latin typeface="MicrosoftYaHei"/>
                </a:rPr>
                <a:t>问题</a:t>
              </a:r>
              <a:endParaRPr lang="zh-CN" altLang="en-US" sz="2400" dirty="0"/>
            </a:p>
          </p:txBody>
        </p:sp>
      </p:grpSp>
      <p:grpSp>
        <p:nvGrpSpPr>
          <p:cNvPr id="51" name="组合 50"/>
          <p:cNvGrpSpPr/>
          <p:nvPr/>
        </p:nvGrpSpPr>
        <p:grpSpPr>
          <a:xfrm>
            <a:off x="5915629" y="4276374"/>
            <a:ext cx="3013711" cy="1981738"/>
            <a:chOff x="219974" y="1739274"/>
            <a:chExt cx="8704052" cy="1907992"/>
          </a:xfrm>
        </p:grpSpPr>
        <p:grpSp>
          <p:nvGrpSpPr>
            <p:cNvPr id="52" name="组合 51"/>
            <p:cNvGrpSpPr/>
            <p:nvPr/>
          </p:nvGrpSpPr>
          <p:grpSpPr>
            <a:xfrm>
              <a:off x="219974" y="1763591"/>
              <a:ext cx="8704052" cy="1883675"/>
              <a:chOff x="219974" y="1770732"/>
              <a:chExt cx="8704052" cy="1756587"/>
            </a:xfrm>
            <a:effectLst>
              <a:outerShdw blurRad="50800" dist="69850" dir="2700000" algn="tl" rotWithShape="0">
                <a:prstClr val="black">
                  <a:alpha val="40000"/>
                </a:prstClr>
              </a:outerShdw>
            </a:effectLst>
          </p:grpSpPr>
          <p:sp>
            <p:nvSpPr>
              <p:cNvPr id="55" name="矩形: 圆角 54"/>
              <p:cNvSpPr/>
              <p:nvPr/>
            </p:nvSpPr>
            <p:spPr>
              <a:xfrm>
                <a:off x="219974" y="1770732"/>
                <a:ext cx="8704052" cy="1756587"/>
              </a:xfrm>
              <a:prstGeom prst="roundRect">
                <a:avLst>
                  <a:gd name="adj" fmla="val 2114"/>
                </a:avLst>
              </a:pr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矩形: 圆顶角 55"/>
              <p:cNvSpPr/>
              <p:nvPr/>
            </p:nvSpPr>
            <p:spPr>
              <a:xfrm>
                <a:off x="219974" y="1770733"/>
                <a:ext cx="8704049" cy="359230"/>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3" name="矩形 52"/>
            <p:cNvSpPr/>
            <p:nvPr/>
          </p:nvSpPr>
          <p:spPr>
            <a:xfrm>
              <a:off x="219974" y="2232743"/>
              <a:ext cx="8704043" cy="1333455"/>
            </a:xfrm>
            <a:prstGeom prst="rect">
              <a:avLst/>
            </a:prstGeom>
          </p:spPr>
          <p:txBody>
            <a:bodyPr wrap="square">
              <a:spAutoFit/>
            </a:bodyPr>
            <a:lstStyle/>
            <a:p>
              <a:pPr>
                <a:buClr>
                  <a:srgbClr val="118707"/>
                </a:buClr>
                <a:buSzPct val="80000"/>
              </a:pPr>
              <a:r>
                <a:rPr lang="en-US" altLang="zh-CN" sz="1400" dirty="0">
                  <a:latin typeface="Courier New" panose="02070309020205020404" pitchFamily="49" charset="0"/>
                  <a:cs typeface="Courier New" panose="02070309020205020404" pitchFamily="49" charset="0"/>
                </a:rPr>
                <a:t>Constructor of Point</a:t>
              </a:r>
              <a:endParaRPr lang="en-US" altLang="zh-CN" sz="1400" dirty="0">
                <a:latin typeface="Courier New" panose="02070309020205020404" pitchFamily="49" charset="0"/>
                <a:cs typeface="Courier New" panose="02070309020205020404" pitchFamily="49" charset="0"/>
              </a:endParaRPr>
            </a:p>
            <a:p>
              <a:pPr>
                <a:buClr>
                  <a:srgbClr val="118707"/>
                </a:buClr>
                <a:buSzPct val="80000"/>
              </a:pPr>
              <a:r>
                <a:rPr lang="en-US" altLang="zh-CN" sz="1400" dirty="0">
                  <a:latin typeface="Courier New" panose="02070309020205020404" pitchFamily="49" charset="0"/>
                  <a:cs typeface="Courier New" panose="02070309020205020404" pitchFamily="49" charset="0"/>
                </a:rPr>
                <a:t>Copy constructor of Point</a:t>
              </a:r>
              <a:endParaRPr lang="en-US" altLang="zh-CN" sz="1400" dirty="0">
                <a:latin typeface="Courier New" panose="02070309020205020404" pitchFamily="49" charset="0"/>
                <a:cs typeface="Courier New" panose="02070309020205020404" pitchFamily="49" charset="0"/>
              </a:endParaRPr>
            </a:p>
            <a:p>
              <a:pPr>
                <a:buClr>
                  <a:srgbClr val="118707"/>
                </a:buClr>
                <a:buSzPct val="80000"/>
              </a:pPr>
              <a:r>
                <a:rPr lang="en-US" altLang="zh-CN" sz="1400" dirty="0">
                  <a:latin typeface="Courier New" panose="02070309020205020404" pitchFamily="49" charset="0"/>
                  <a:cs typeface="Courier New" panose="02070309020205020404" pitchFamily="49" charset="0"/>
                </a:rPr>
                <a:t>Constructor of Circle</a:t>
              </a:r>
              <a:endParaRPr lang="en-US" altLang="zh-CN" sz="1400" dirty="0">
                <a:latin typeface="Courier New" panose="02070309020205020404" pitchFamily="49" charset="0"/>
                <a:cs typeface="Courier New" panose="02070309020205020404" pitchFamily="49" charset="0"/>
              </a:endParaRPr>
            </a:p>
            <a:p>
              <a:pPr>
                <a:buClr>
                  <a:srgbClr val="118707"/>
                </a:buClr>
                <a:buSzPct val="80000"/>
              </a:pPr>
              <a:r>
                <a:rPr lang="en-US" altLang="zh-CN" sz="1400" dirty="0">
                  <a:latin typeface="Courier New" panose="02070309020205020404" pitchFamily="49" charset="0"/>
                  <a:cs typeface="Courier New" panose="02070309020205020404" pitchFamily="49" charset="0"/>
                </a:rPr>
                <a:t>Destructor of Point</a:t>
              </a:r>
              <a:endParaRPr lang="en-US" altLang="zh-CN" sz="1400" dirty="0">
                <a:latin typeface="Courier New" panose="02070309020205020404" pitchFamily="49" charset="0"/>
                <a:cs typeface="Courier New" panose="02070309020205020404" pitchFamily="49" charset="0"/>
              </a:endParaRPr>
            </a:p>
            <a:p>
              <a:pPr>
                <a:buClr>
                  <a:srgbClr val="118707"/>
                </a:buClr>
                <a:buSzPct val="80000"/>
              </a:pPr>
              <a:r>
                <a:rPr lang="en-US" altLang="zh-CN" sz="1400" dirty="0">
                  <a:latin typeface="Courier New" panose="02070309020205020404" pitchFamily="49" charset="0"/>
                  <a:cs typeface="Courier New" panose="02070309020205020404" pitchFamily="49" charset="0"/>
                </a:rPr>
                <a:t>Destructor of Circle</a:t>
              </a:r>
              <a:endParaRPr lang="en-US" altLang="zh-CN" sz="1400" dirty="0">
                <a:latin typeface="Courier New" panose="02070309020205020404" pitchFamily="49" charset="0"/>
                <a:cs typeface="Courier New" panose="02070309020205020404" pitchFamily="49" charset="0"/>
              </a:endParaRPr>
            </a:p>
            <a:p>
              <a:pPr>
                <a:buClr>
                  <a:srgbClr val="118707"/>
                </a:buClr>
                <a:buSzPct val="80000"/>
              </a:pPr>
              <a:r>
                <a:rPr lang="en-US" altLang="zh-CN" sz="1400" dirty="0">
                  <a:latin typeface="Courier New" panose="02070309020205020404" pitchFamily="49" charset="0"/>
                  <a:cs typeface="Courier New" panose="02070309020205020404" pitchFamily="49" charset="0"/>
                </a:rPr>
                <a:t>Destructor of Point</a:t>
              </a:r>
              <a:endParaRPr lang="zh-CN" altLang="en-US" sz="1400" dirty="0"/>
            </a:p>
          </p:txBody>
        </p:sp>
        <p:sp>
          <p:nvSpPr>
            <p:cNvPr id="54" name="矩形 53"/>
            <p:cNvSpPr/>
            <p:nvPr/>
          </p:nvSpPr>
          <p:spPr>
            <a:xfrm>
              <a:off x="219974" y="1739274"/>
              <a:ext cx="8704049" cy="461665"/>
            </a:xfrm>
            <a:prstGeom prst="rect">
              <a:avLst/>
            </a:prstGeom>
          </p:spPr>
          <p:txBody>
            <a:bodyPr wrap="square">
              <a:spAutoFit/>
            </a:bodyPr>
            <a:lstStyle/>
            <a:p>
              <a:r>
                <a:rPr lang="zh-CN" altLang="en-US" sz="2400" dirty="0">
                  <a:solidFill>
                    <a:srgbClr val="FFFFFF"/>
                  </a:solidFill>
                  <a:latin typeface="MicrosoftYaHei"/>
                </a:rPr>
                <a:t>答案</a:t>
              </a:r>
              <a:endParaRPr lang="zh-CN" altLang="en-US"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383729"/>
            <a:ext cx="2057400" cy="365125"/>
          </a:xfrm>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6.3 </a:t>
            </a:r>
            <a:r>
              <a:rPr lang="zh-CN" altLang="en-US" sz="3200" dirty="0">
                <a:solidFill>
                  <a:schemeClr val="bg1"/>
                </a:solidFill>
              </a:rPr>
              <a:t>运算符重载</a:t>
            </a:r>
            <a:endParaRPr lang="zh-CN" altLang="en-US" sz="2400" dirty="0">
              <a:solidFill>
                <a:schemeClr val="bg1"/>
              </a:solidFill>
            </a:endParaRPr>
          </a:p>
        </p:txBody>
      </p:sp>
      <p:grpSp>
        <p:nvGrpSpPr>
          <p:cNvPr id="19" name="组合 18"/>
          <p:cNvGrpSpPr/>
          <p:nvPr/>
        </p:nvGrpSpPr>
        <p:grpSpPr>
          <a:xfrm>
            <a:off x="219628" y="1265936"/>
            <a:ext cx="8704005" cy="1842575"/>
            <a:chOff x="219974" y="1748979"/>
            <a:chExt cx="8704052" cy="2034251"/>
          </a:xfrm>
        </p:grpSpPr>
        <p:grpSp>
          <p:nvGrpSpPr>
            <p:cNvPr id="20" name="组合 19"/>
            <p:cNvGrpSpPr/>
            <p:nvPr/>
          </p:nvGrpSpPr>
          <p:grpSpPr>
            <a:xfrm>
              <a:off x="219974" y="1763591"/>
              <a:ext cx="8704052" cy="2019639"/>
              <a:chOff x="219974" y="1770733"/>
              <a:chExt cx="8704052" cy="1883379"/>
            </a:xfrm>
            <a:effectLst>
              <a:outerShdw blurRad="50800" dist="69850" dir="2700000" algn="tl" rotWithShape="0">
                <a:prstClr val="black">
                  <a:alpha val="40000"/>
                </a:prstClr>
              </a:outerShdw>
            </a:effectLst>
          </p:grpSpPr>
          <p:sp>
            <p:nvSpPr>
              <p:cNvPr id="22" name="矩形: 圆角 21"/>
              <p:cNvSpPr/>
              <p:nvPr/>
            </p:nvSpPr>
            <p:spPr>
              <a:xfrm>
                <a:off x="219974" y="1770733"/>
                <a:ext cx="8704052" cy="1883379"/>
              </a:xfrm>
              <a:prstGeom prst="roundRect">
                <a:avLst>
                  <a:gd name="adj" fmla="val 3502"/>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圆顶角 23"/>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矩形 20"/>
            <p:cNvSpPr/>
            <p:nvPr/>
          </p:nvSpPr>
          <p:spPr>
            <a:xfrm>
              <a:off x="219974" y="1748979"/>
              <a:ext cx="8704051" cy="509690"/>
            </a:xfrm>
            <a:prstGeom prst="rect">
              <a:avLst/>
            </a:prstGeom>
          </p:spPr>
          <p:txBody>
            <a:bodyPr wrap="square">
              <a:spAutoFit/>
            </a:bodyPr>
            <a:lstStyle/>
            <a:p>
              <a:r>
                <a:rPr lang="zh-CN" altLang="en-US" sz="2400" dirty="0">
                  <a:solidFill>
                    <a:schemeClr val="bg1"/>
                  </a:solidFill>
                  <a:latin typeface="Courier New" panose="02070309020205020404" pitchFamily="49" charset="0"/>
                  <a:cs typeface="Courier New" panose="02070309020205020404" pitchFamily="49" charset="0"/>
                </a:rPr>
                <a:t>通过 </a:t>
              </a:r>
              <a:r>
                <a:rPr lang="en-US" altLang="zh-CN" sz="2400" dirty="0">
                  <a:solidFill>
                    <a:schemeClr val="bg1"/>
                  </a:solidFill>
                  <a:latin typeface="Courier New" panose="02070309020205020404" pitchFamily="49" charset="0"/>
                  <a:cs typeface="Courier New" panose="02070309020205020404" pitchFamily="49" charset="0"/>
                </a:rPr>
                <a:t>Fraction </a:t>
              </a:r>
              <a:r>
                <a:rPr lang="zh-CN" altLang="en-US" sz="2400" dirty="0">
                  <a:solidFill>
                    <a:schemeClr val="bg1"/>
                  </a:solidFill>
                  <a:latin typeface="Courier New" panose="02070309020205020404" pitchFamily="49" charset="0"/>
                  <a:cs typeface="Courier New" panose="02070309020205020404" pitchFamily="49" charset="0"/>
                </a:rPr>
                <a:t>类辅助函数 </a:t>
              </a:r>
              <a:r>
                <a:rPr lang="en-US" altLang="zh-CN" sz="2400" dirty="0">
                  <a:solidFill>
                    <a:schemeClr val="bg1"/>
                  </a:solidFill>
                  <a:latin typeface="Courier New" panose="02070309020205020404" pitchFamily="49" charset="0"/>
                  <a:cs typeface="Courier New" panose="02070309020205020404" pitchFamily="49" charset="0"/>
                </a:rPr>
                <a:t>print </a:t>
              </a:r>
              <a:r>
                <a:rPr lang="zh-CN" altLang="en-US" sz="2400" dirty="0">
                  <a:solidFill>
                    <a:schemeClr val="bg1"/>
                  </a:solidFill>
                  <a:latin typeface="Courier New" panose="02070309020205020404" pitchFamily="49" charset="0"/>
                  <a:cs typeface="Courier New" panose="02070309020205020404" pitchFamily="49" charset="0"/>
                </a:rPr>
                <a:t>打印一个对象 </a:t>
              </a:r>
              <a:r>
                <a:rPr lang="en-US" altLang="zh-CN" sz="2400" dirty="0">
                  <a:solidFill>
                    <a:schemeClr val="bg1"/>
                  </a:solidFill>
                  <a:latin typeface="Courier New" panose="02070309020205020404" pitchFamily="49" charset="0"/>
                  <a:cs typeface="Courier New" panose="02070309020205020404" pitchFamily="49" charset="0"/>
                </a:rPr>
                <a:t>obj</a:t>
              </a:r>
              <a:endParaRPr lang="zh-CN" altLang="en-US" sz="2400" dirty="0">
                <a:solidFill>
                  <a:schemeClr val="bg1"/>
                </a:solidFill>
              </a:endParaRPr>
            </a:p>
          </p:txBody>
        </p:sp>
      </p:grpSp>
      <p:grpSp>
        <p:nvGrpSpPr>
          <p:cNvPr id="31" name="组合 30"/>
          <p:cNvGrpSpPr/>
          <p:nvPr/>
        </p:nvGrpSpPr>
        <p:grpSpPr>
          <a:xfrm>
            <a:off x="219626" y="4830504"/>
            <a:ext cx="8704068" cy="1345048"/>
            <a:chOff x="219958" y="1763591"/>
            <a:chExt cx="8704068" cy="1345048"/>
          </a:xfrm>
        </p:grpSpPr>
        <p:grpSp>
          <p:nvGrpSpPr>
            <p:cNvPr id="32" name="组合 31"/>
            <p:cNvGrpSpPr/>
            <p:nvPr/>
          </p:nvGrpSpPr>
          <p:grpSpPr>
            <a:xfrm>
              <a:off x="219974" y="1763591"/>
              <a:ext cx="8704052" cy="1345048"/>
              <a:chOff x="219974" y="1770732"/>
              <a:chExt cx="8704052" cy="1254297"/>
            </a:xfrm>
            <a:effectLst>
              <a:outerShdw blurRad="50800" dist="69850" dir="2700000" algn="tl" rotWithShape="0">
                <a:prstClr val="black">
                  <a:alpha val="40000"/>
                </a:prstClr>
              </a:outerShdw>
            </a:effectLst>
          </p:grpSpPr>
          <p:sp>
            <p:nvSpPr>
              <p:cNvPr id="35" name="矩形: 圆角 34"/>
              <p:cNvSpPr/>
              <p:nvPr/>
            </p:nvSpPr>
            <p:spPr>
              <a:xfrm>
                <a:off x="219974" y="1770738"/>
                <a:ext cx="8704052" cy="1254291"/>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矩形: 圆顶角 35"/>
              <p:cNvSpPr/>
              <p:nvPr/>
            </p:nvSpPr>
            <p:spPr>
              <a:xfrm>
                <a:off x="219974" y="1770732"/>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3" name="矩形 32"/>
            <p:cNvSpPr/>
            <p:nvPr/>
          </p:nvSpPr>
          <p:spPr>
            <a:xfrm>
              <a:off x="219958" y="2195860"/>
              <a:ext cx="8704003" cy="804964"/>
            </a:xfrm>
            <a:prstGeom prst="rect">
              <a:avLst/>
            </a:prstGeom>
          </p:spPr>
          <p:txBody>
            <a:bodyPr wrap="square">
              <a:spAutoFit/>
            </a:bodyPr>
            <a:lstStyle/>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将运算符作用于类类型对象，重新赋予新的含义；</a:t>
              </a:r>
              <a:endParaRPr lang="zh-CN" altLang="en-US" sz="2000" dirty="0">
                <a:solidFill>
                  <a:srgbClr val="000000"/>
                </a:solidFill>
                <a:latin typeface="MicrosoftYaHei"/>
              </a:endParaRP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增强代码的</a:t>
              </a:r>
              <a:r>
                <a:rPr lang="zh-CN" altLang="en-US" sz="2000" dirty="0">
                  <a:solidFill>
                    <a:srgbClr val="FF0000"/>
                  </a:solidFill>
                  <a:latin typeface="MicrosoftYaHei"/>
                </a:rPr>
                <a:t>可读性</a:t>
              </a:r>
              <a:endParaRPr lang="en-US" altLang="zh-CN" sz="2000" dirty="0">
                <a:solidFill>
                  <a:srgbClr val="FF0000"/>
                </a:solidFill>
                <a:latin typeface="MicrosoftYaHei"/>
              </a:endParaRPr>
            </a:p>
          </p:txBody>
        </p:sp>
        <p:sp>
          <p:nvSpPr>
            <p:cNvPr id="34" name="矩形 33"/>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运算符重载</a:t>
              </a:r>
              <a:endParaRPr lang="zh-CN" altLang="en-US" sz="2400" dirty="0"/>
            </a:p>
          </p:txBody>
        </p:sp>
      </p:grpSp>
      <p:sp>
        <p:nvSpPr>
          <p:cNvPr id="3" name="矩形 2"/>
          <p:cNvSpPr/>
          <p:nvPr/>
        </p:nvSpPr>
        <p:spPr>
          <a:xfrm>
            <a:off x="219626" y="1671120"/>
            <a:ext cx="8704003" cy="1384995"/>
          </a:xfrm>
          <a:prstGeom prst="rect">
            <a:avLst/>
          </a:prstGeom>
        </p:spPr>
        <p:txBody>
          <a:bodyPr wrap="square">
            <a:spAutoFit/>
          </a:bodyPr>
          <a:lstStyle/>
          <a:p>
            <a:r>
              <a:rPr lang="en-US" altLang="zh-CN" sz="1400" dirty="0" err="1">
                <a:solidFill>
                  <a:srgbClr val="2B91AF"/>
                </a:solidFill>
                <a:latin typeface="Courier New" panose="02070309020205020404" pitchFamily="49" charset="0"/>
                <a:cs typeface="Courier New" panose="02070309020205020404" pitchFamily="49" charset="0"/>
              </a:rPr>
              <a:t>ostream</a:t>
            </a:r>
            <a:r>
              <a:rPr lang="en-US" altLang="zh-CN" sz="1400" dirty="0">
                <a:solidFill>
                  <a:srgbClr val="FF0000"/>
                </a:solidFill>
                <a:latin typeface="Courier New" panose="02070309020205020404" pitchFamily="49" charset="0"/>
                <a:cs typeface="Courier New" panose="02070309020205020404" pitchFamily="49" charset="0"/>
              </a:rPr>
              <a:t>&amp;</a:t>
            </a:r>
            <a:r>
              <a:rPr lang="en-US" altLang="zh-CN" sz="1400" dirty="0">
                <a:solidFill>
                  <a:srgbClr val="000000"/>
                </a:solidFill>
                <a:latin typeface="Courier New" panose="02070309020205020404" pitchFamily="49" charset="0"/>
                <a:cs typeface="Courier New" panose="02070309020205020404" pitchFamily="49" charset="0"/>
              </a:rPr>
              <a:t> print(</a:t>
            </a:r>
            <a:r>
              <a:rPr lang="en-US" altLang="zh-CN" sz="1400" dirty="0" err="1">
                <a:solidFill>
                  <a:srgbClr val="2B91AF"/>
                </a:solidFill>
                <a:latin typeface="Courier New" panose="02070309020205020404" pitchFamily="49" charset="0"/>
                <a:cs typeface="Courier New" panose="02070309020205020404" pitchFamily="49" charset="0"/>
              </a:rPr>
              <a:t>ostream</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FF0000"/>
                </a:solidFill>
                <a:latin typeface="Courier New" panose="02070309020205020404" pitchFamily="49" charset="0"/>
                <a:cs typeface="Courier New" panose="02070309020205020404" pitchFamily="49" charset="0"/>
              </a:rPr>
              <a:t>&amp;</a:t>
            </a:r>
            <a:r>
              <a:rPr lang="en-US" altLang="zh-CN" sz="1400" dirty="0">
                <a:solidFill>
                  <a:srgbClr val="808080"/>
                </a:solidFill>
                <a:latin typeface="Courier New" panose="02070309020205020404" pitchFamily="49" charset="0"/>
                <a:cs typeface="Courier New" panose="02070309020205020404" pitchFamily="49" charset="0"/>
              </a:rPr>
              <a:t>out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FF0000"/>
                </a:solidFill>
                <a:latin typeface="Courier New" panose="02070309020205020404" pitchFamily="49" charset="0"/>
                <a:cs typeface="Courier New" panose="02070309020205020404" pitchFamily="49" charset="0"/>
              </a:rPr>
              <a:t>&amp;</a:t>
            </a:r>
            <a:r>
              <a:rPr lang="en-US" altLang="zh-CN" sz="1400" dirty="0">
                <a:solidFill>
                  <a:srgbClr val="808080"/>
                </a:solidFill>
                <a:latin typeface="Courier New" panose="02070309020205020404" pitchFamily="49" charset="0"/>
                <a:cs typeface="Courier New" panose="02070309020205020404" pitchFamily="49" charset="0"/>
              </a:rPr>
              <a:t>f</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808080"/>
                </a:solidFill>
                <a:latin typeface="Courier New" panose="02070309020205020404" pitchFamily="49" charset="0"/>
                <a:cs typeface="Courier New" panose="02070309020205020404" pitchFamily="49" charset="0"/>
              </a:rPr>
              <a:t>    out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808080"/>
                </a:solidFill>
                <a:latin typeface="Courier New" panose="02070309020205020404" pitchFamily="49" charset="0"/>
                <a:cs typeface="Courier New" panose="02070309020205020404" pitchFamily="49" charset="0"/>
              </a:rPr>
              <a:t>f</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A31515"/>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808080"/>
                </a:solidFill>
                <a:latin typeface="Courier New" panose="02070309020205020404" pitchFamily="49" charset="0"/>
                <a:cs typeface="Courier New" panose="02070309020205020404" pitchFamily="49" charset="0"/>
              </a:rPr>
              <a:t>f</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808080"/>
                </a:solidFill>
                <a:latin typeface="Courier New" panose="02070309020205020404" pitchFamily="49" charset="0"/>
                <a:cs typeface="Courier New" panose="02070309020205020404" pitchFamily="49" charset="0"/>
              </a:rPr>
              <a:t>out</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obj;</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print(</a:t>
            </a:r>
            <a:r>
              <a:rPr lang="en-US" altLang="zh-CN" sz="1400" dirty="0" err="1">
                <a:solidFill>
                  <a:srgbClr val="000000"/>
                </a:solidFill>
                <a:latin typeface="Courier New" panose="02070309020205020404" pitchFamily="49" charset="0"/>
                <a:cs typeface="Courier New" panose="02070309020205020404" pitchFamily="49" charset="0"/>
              </a:rPr>
              <a:t>cout</a:t>
            </a:r>
            <a:r>
              <a:rPr lang="en-US" altLang="zh-CN" sz="1400" dirty="0">
                <a:solidFill>
                  <a:srgbClr val="000000"/>
                </a:solidFill>
                <a:latin typeface="Courier New" panose="02070309020205020404" pitchFamily="49" charset="0"/>
                <a:cs typeface="Courier New" panose="02070309020205020404" pitchFamily="49" charset="0"/>
              </a:rPr>
              <a:t>, obj);</a:t>
            </a:r>
            <a:endParaRPr lang="zh-CN" altLang="en-US" sz="1400" dirty="0">
              <a:latin typeface="Courier New" panose="02070309020205020404" pitchFamily="49" charset="0"/>
              <a:cs typeface="Courier New" panose="02070309020205020404" pitchFamily="49" charset="0"/>
            </a:endParaRPr>
          </a:p>
        </p:txBody>
      </p:sp>
      <p:grpSp>
        <p:nvGrpSpPr>
          <p:cNvPr id="7" name="组合 6"/>
          <p:cNvGrpSpPr/>
          <p:nvPr/>
        </p:nvGrpSpPr>
        <p:grpSpPr>
          <a:xfrm>
            <a:off x="219626" y="3490062"/>
            <a:ext cx="8704007" cy="978727"/>
            <a:chOff x="219626" y="3490062"/>
            <a:chExt cx="8704007" cy="978727"/>
          </a:xfrm>
        </p:grpSpPr>
        <p:grpSp>
          <p:nvGrpSpPr>
            <p:cNvPr id="23" name="组合 22"/>
            <p:cNvGrpSpPr/>
            <p:nvPr/>
          </p:nvGrpSpPr>
          <p:grpSpPr>
            <a:xfrm>
              <a:off x="219628" y="3490062"/>
              <a:ext cx="8704005" cy="978727"/>
              <a:chOff x="219974" y="1748979"/>
              <a:chExt cx="8704052" cy="1080541"/>
            </a:xfrm>
          </p:grpSpPr>
          <p:grpSp>
            <p:nvGrpSpPr>
              <p:cNvPr id="25" name="组合 24"/>
              <p:cNvGrpSpPr/>
              <p:nvPr/>
            </p:nvGrpSpPr>
            <p:grpSpPr>
              <a:xfrm>
                <a:off x="219974" y="1763589"/>
                <a:ext cx="8704052" cy="1065931"/>
                <a:chOff x="219974" y="1770733"/>
                <a:chExt cx="8704052" cy="994016"/>
              </a:xfrm>
              <a:effectLst>
                <a:outerShdw blurRad="50800" dist="69850" dir="2700000" algn="tl" rotWithShape="0">
                  <a:prstClr val="black">
                    <a:alpha val="40000"/>
                  </a:prstClr>
                </a:outerShdw>
              </a:effectLst>
            </p:grpSpPr>
            <p:sp>
              <p:nvSpPr>
                <p:cNvPr id="27" name="矩形: 圆角 26"/>
                <p:cNvSpPr/>
                <p:nvPr/>
              </p:nvSpPr>
              <p:spPr>
                <a:xfrm>
                  <a:off x="219974" y="1770734"/>
                  <a:ext cx="8704052" cy="994015"/>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矩形 25"/>
              <p:cNvSpPr/>
              <p:nvPr/>
            </p:nvSpPr>
            <p:spPr>
              <a:xfrm>
                <a:off x="219974" y="1748979"/>
                <a:ext cx="8704051" cy="509690"/>
              </a:xfrm>
              <a:prstGeom prst="rect">
                <a:avLst/>
              </a:prstGeom>
            </p:spPr>
            <p:txBody>
              <a:bodyPr wrap="square">
                <a:spAutoFit/>
              </a:bodyPr>
              <a:lstStyle/>
              <a:p>
                <a:r>
                  <a:rPr lang="zh-CN" altLang="en-US" sz="2400" dirty="0">
                    <a:solidFill>
                      <a:schemeClr val="bg1"/>
                    </a:solidFill>
                    <a:latin typeface="Courier New" panose="02070309020205020404" pitchFamily="49" charset="0"/>
                    <a:cs typeface="Courier New" panose="02070309020205020404" pitchFamily="49" charset="0"/>
                  </a:rPr>
                  <a:t>通过运算符 </a:t>
                </a:r>
                <a:r>
                  <a:rPr lang="en-US" altLang="zh-CN" sz="2400" dirty="0">
                    <a:solidFill>
                      <a:schemeClr val="bg1"/>
                    </a:solidFill>
                    <a:latin typeface="Courier New" panose="02070309020205020404" pitchFamily="49" charset="0"/>
                    <a:cs typeface="Courier New" panose="02070309020205020404" pitchFamily="49" charset="0"/>
                  </a:rPr>
                  <a:t>&lt;&lt; </a:t>
                </a:r>
                <a:r>
                  <a:rPr lang="zh-CN" altLang="en-US" sz="2400" dirty="0">
                    <a:solidFill>
                      <a:schemeClr val="bg1"/>
                    </a:solidFill>
                    <a:latin typeface="Courier New" panose="02070309020205020404" pitchFamily="49" charset="0"/>
                    <a:cs typeface="Courier New" panose="02070309020205020404" pitchFamily="49" charset="0"/>
                  </a:rPr>
                  <a:t>打印一个对象 </a:t>
                </a:r>
                <a:r>
                  <a:rPr lang="en-US" altLang="zh-CN" sz="2400" dirty="0">
                    <a:solidFill>
                      <a:schemeClr val="bg1"/>
                    </a:solidFill>
                    <a:latin typeface="Courier New" panose="02070309020205020404" pitchFamily="49" charset="0"/>
                    <a:cs typeface="Courier New" panose="02070309020205020404" pitchFamily="49" charset="0"/>
                  </a:rPr>
                  <a:t>obj</a:t>
                </a:r>
                <a:endParaRPr lang="zh-CN" altLang="en-US" sz="2400" dirty="0">
                  <a:solidFill>
                    <a:schemeClr val="bg1"/>
                  </a:solidFill>
                </a:endParaRPr>
              </a:p>
            </p:txBody>
          </p:sp>
        </p:grpSp>
        <p:sp>
          <p:nvSpPr>
            <p:cNvPr id="6" name="矩形 5"/>
            <p:cNvSpPr/>
            <p:nvPr/>
          </p:nvSpPr>
          <p:spPr>
            <a:xfrm>
              <a:off x="219626" y="3894296"/>
              <a:ext cx="4572000" cy="523220"/>
            </a:xfrm>
            <a:prstGeom prst="rect">
              <a:avLst/>
            </a:prstGeom>
          </p:spPr>
          <p:txBody>
            <a:bodyPr>
              <a:spAutoFit/>
            </a:bodyPr>
            <a:lstStyle/>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obj;</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err="1">
                  <a:solidFill>
                    <a:srgbClr val="000000"/>
                  </a:solidFill>
                  <a:latin typeface="Courier New" panose="02070309020205020404" pitchFamily="49" charset="0"/>
                  <a:cs typeface="Courier New" panose="02070309020205020404" pitchFamily="49" charset="0"/>
                </a:rPr>
                <a:t>cout</a:t>
              </a:r>
              <a:r>
                <a:rPr lang="en-US" altLang="zh-CN" sz="1400" dirty="0">
                  <a:solidFill>
                    <a:srgbClr val="000000"/>
                  </a:solidFill>
                  <a:latin typeface="Courier New" panose="02070309020205020404" pitchFamily="49" charset="0"/>
                  <a:cs typeface="Courier New" panose="02070309020205020404" pitchFamily="49" charset="0"/>
                </a:rPr>
                <a:t> &lt;&lt; obj;</a:t>
              </a:r>
              <a:endParaRPr lang="zh-CN" altLang="en-US" sz="1400" dirty="0">
                <a:latin typeface="Courier New" panose="02070309020205020404" pitchFamily="49" charset="0"/>
                <a:cs typeface="Courier New" panose="02070309020205020404" pitchFamily="49" charset="0"/>
              </a:endParaRPr>
            </a:p>
          </p:txBody>
        </p:sp>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383729"/>
            <a:ext cx="2057400" cy="365125"/>
          </a:xfrm>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6.3.1 </a:t>
            </a:r>
            <a:r>
              <a:rPr lang="zh-CN" altLang="en-US" sz="3200" dirty="0">
                <a:solidFill>
                  <a:schemeClr val="bg1"/>
                </a:solidFill>
              </a:rPr>
              <a:t>基本概念</a:t>
            </a:r>
            <a:endParaRPr lang="zh-CN" altLang="en-US" sz="2400" dirty="0">
              <a:solidFill>
                <a:schemeClr val="bg1"/>
              </a:solidFill>
            </a:endParaRPr>
          </a:p>
        </p:txBody>
      </p:sp>
      <p:grpSp>
        <p:nvGrpSpPr>
          <p:cNvPr id="9" name="组合 8"/>
          <p:cNvGrpSpPr/>
          <p:nvPr/>
        </p:nvGrpSpPr>
        <p:grpSpPr>
          <a:xfrm>
            <a:off x="219559" y="3549821"/>
            <a:ext cx="8704006" cy="1573784"/>
            <a:chOff x="219559" y="3549821"/>
            <a:chExt cx="8704006" cy="1573784"/>
          </a:xfrm>
        </p:grpSpPr>
        <p:grpSp>
          <p:nvGrpSpPr>
            <p:cNvPr id="19" name="组合 18"/>
            <p:cNvGrpSpPr/>
            <p:nvPr/>
          </p:nvGrpSpPr>
          <p:grpSpPr>
            <a:xfrm>
              <a:off x="219560" y="3549821"/>
              <a:ext cx="8704005" cy="1573784"/>
              <a:chOff x="219974" y="1748979"/>
              <a:chExt cx="8704052" cy="1737499"/>
            </a:xfrm>
          </p:grpSpPr>
          <p:grpSp>
            <p:nvGrpSpPr>
              <p:cNvPr id="20" name="组合 19"/>
              <p:cNvGrpSpPr/>
              <p:nvPr/>
            </p:nvGrpSpPr>
            <p:grpSpPr>
              <a:xfrm>
                <a:off x="219974" y="1763591"/>
                <a:ext cx="8704052" cy="1722887"/>
                <a:chOff x="219974" y="1770733"/>
                <a:chExt cx="8704052" cy="1606648"/>
              </a:xfrm>
              <a:effectLst>
                <a:outerShdw blurRad="50800" dist="69850" dir="2700000" algn="tl" rotWithShape="0">
                  <a:prstClr val="black">
                    <a:alpha val="40000"/>
                  </a:prstClr>
                </a:outerShdw>
              </a:effectLst>
            </p:grpSpPr>
            <p:sp>
              <p:nvSpPr>
                <p:cNvPr id="22" name="矩形: 圆角 21"/>
                <p:cNvSpPr/>
                <p:nvPr/>
              </p:nvSpPr>
              <p:spPr>
                <a:xfrm>
                  <a:off x="219974" y="1770733"/>
                  <a:ext cx="8704052" cy="1606648"/>
                </a:xfrm>
                <a:prstGeom prst="roundRect">
                  <a:avLst>
                    <a:gd name="adj" fmla="val 3502"/>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圆顶角 23"/>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矩形 20"/>
              <p:cNvSpPr/>
              <p:nvPr/>
            </p:nvSpPr>
            <p:spPr>
              <a:xfrm>
                <a:off x="219974" y="1748979"/>
                <a:ext cx="8704051" cy="509690"/>
              </a:xfrm>
              <a:prstGeom prst="rect">
                <a:avLst/>
              </a:prstGeom>
            </p:spPr>
            <p:txBody>
              <a:bodyPr wrap="square">
                <a:spAutoFit/>
              </a:bodyPr>
              <a:lstStyle/>
              <a:p>
                <a:r>
                  <a:rPr lang="zh-CN" altLang="en-US" sz="2400" dirty="0">
                    <a:solidFill>
                      <a:schemeClr val="bg1"/>
                    </a:solidFill>
                    <a:latin typeface="Courier New" panose="02070309020205020404" pitchFamily="49" charset="0"/>
                    <a:cs typeface="Courier New" panose="02070309020205020404" pitchFamily="49" charset="0"/>
                  </a:rPr>
                  <a:t>为</a:t>
                </a:r>
                <a:r>
                  <a:rPr lang="en-US" altLang="zh-CN" sz="2400" dirty="0">
                    <a:solidFill>
                      <a:schemeClr val="bg1"/>
                    </a:solidFill>
                    <a:latin typeface="Courier New" panose="02070309020205020404" pitchFamily="49" charset="0"/>
                    <a:cs typeface="Courier New" panose="02070309020205020404" pitchFamily="49" charset="0"/>
                  </a:rPr>
                  <a:t>Fraction</a:t>
                </a:r>
                <a:r>
                  <a:rPr lang="zh-CN" altLang="en-US" sz="2400" dirty="0">
                    <a:solidFill>
                      <a:schemeClr val="bg1"/>
                    </a:solidFill>
                    <a:latin typeface="Courier New" panose="02070309020205020404" pitchFamily="49" charset="0"/>
                    <a:cs typeface="Courier New" panose="02070309020205020404" pitchFamily="49" charset="0"/>
                  </a:rPr>
                  <a:t>类重载算术运算符</a:t>
                </a:r>
                <a:r>
                  <a:rPr lang="en-US" altLang="zh-CN" sz="2400" dirty="0">
                    <a:solidFill>
                      <a:schemeClr val="bg1"/>
                    </a:solidFill>
                    <a:latin typeface="Courier New" panose="02070309020205020404" pitchFamily="49" charset="0"/>
                    <a:cs typeface="Courier New" panose="02070309020205020404" pitchFamily="49" charset="0"/>
                  </a:rPr>
                  <a:t>/</a:t>
                </a:r>
                <a:r>
                  <a:rPr lang="zh-CN" altLang="en-US" sz="2400" dirty="0">
                    <a:solidFill>
                      <a:schemeClr val="bg1"/>
                    </a:solidFill>
                    <a:latin typeface="Courier New" panose="02070309020205020404" pitchFamily="49" charset="0"/>
                    <a:cs typeface="Courier New" panose="02070309020205020404" pitchFamily="49" charset="0"/>
                  </a:rPr>
                  <a:t>，实现两个分数的除法运算</a:t>
                </a:r>
                <a:endParaRPr lang="zh-CN" altLang="en-US" sz="2400" dirty="0">
                  <a:solidFill>
                    <a:schemeClr val="bg1"/>
                  </a:solidFill>
                </a:endParaRPr>
              </a:p>
            </p:txBody>
          </p:sp>
        </p:grpSp>
        <p:sp>
          <p:nvSpPr>
            <p:cNvPr id="2" name="矩形 1"/>
            <p:cNvSpPr/>
            <p:nvPr/>
          </p:nvSpPr>
          <p:spPr>
            <a:xfrm>
              <a:off x="219559" y="3954054"/>
              <a:ext cx="8704002" cy="1169551"/>
            </a:xfrm>
            <a:prstGeom prst="rect">
              <a:avLst/>
            </a:prstGeom>
          </p:spPr>
          <p:txBody>
            <a:bodyPr wrap="square">
              <a:spAutoFit/>
            </a:bodyPr>
            <a:lstStyle/>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operator/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a:solidFill>
                    <a:srgbClr val="808080"/>
                  </a:solidFill>
                  <a:latin typeface="Courier New" panose="02070309020205020404" pitchFamily="49" charset="0"/>
                  <a:cs typeface="Courier New" panose="02070309020205020404" pitchFamily="49" charset="0"/>
                </a:rPr>
                <a:t>left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a:solidFill>
                    <a:srgbClr val="808080"/>
                  </a:solidFill>
                  <a:latin typeface="Courier New" panose="02070309020205020404" pitchFamily="49" charset="0"/>
                  <a:cs typeface="Courier New" panose="02070309020205020404" pitchFamily="49" charset="0"/>
                </a:rPr>
                <a:t>right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2B91AF"/>
                  </a:solidFill>
                  <a:latin typeface="Courier New" panose="02070309020205020404" pitchFamily="49" charset="0"/>
                  <a:cs typeface="Courier New" panose="02070309020205020404" pitchFamily="49" charset="0"/>
                </a:rPr>
                <a:t>    Fraction</a:t>
              </a:r>
              <a:r>
                <a:rPr lang="en-US" altLang="zh-CN" sz="1400" dirty="0">
                  <a:solidFill>
                    <a:srgbClr val="000000"/>
                  </a:solidFill>
                  <a:latin typeface="Courier New" panose="02070309020205020404" pitchFamily="49" charset="0"/>
                  <a:cs typeface="Courier New" panose="02070309020205020404" pitchFamily="49" charset="0"/>
                </a:rPr>
                <a:t> result(</a:t>
              </a:r>
              <a:r>
                <a:rPr lang="en-US" altLang="zh-CN" sz="1400" dirty="0" err="1">
                  <a:solidFill>
                    <a:srgbClr val="808080"/>
                  </a:solidFill>
                  <a:latin typeface="Courier New" panose="02070309020205020404" pitchFamily="49" charset="0"/>
                  <a:cs typeface="Courier New" panose="02070309020205020404" pitchFamily="49" charset="0"/>
                </a:rPr>
                <a:t>left</a:t>
              </a:r>
              <a:r>
                <a:rPr lang="en-US" altLang="zh-CN" sz="1400" dirty="0" err="1">
                  <a:solidFill>
                    <a:srgbClr val="000000"/>
                  </a:solidFill>
                  <a:latin typeface="Courier New" panose="02070309020205020404" pitchFamily="49" charset="0"/>
                  <a:cs typeface="Courier New" panose="02070309020205020404" pitchFamily="49" charset="0"/>
                </a:rPr>
                <a:t>.numerator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808080"/>
                  </a:solidFill>
                  <a:latin typeface="Courier New" panose="02070309020205020404" pitchFamily="49" charset="0"/>
                  <a:cs typeface="Courier New" panose="02070309020205020404" pitchFamily="49" charset="0"/>
                </a:rPr>
                <a:t>right</a:t>
              </a:r>
              <a:r>
                <a:rPr lang="en-US" altLang="zh-CN" sz="1400" dirty="0" err="1">
                  <a:solidFill>
                    <a:srgbClr val="000000"/>
                  </a:solidFill>
                  <a:latin typeface="Courier New" panose="02070309020205020404" pitchFamily="49" charset="0"/>
                  <a:cs typeface="Courier New" panose="02070309020205020404" pitchFamily="49" charset="0"/>
                </a:rPr>
                <a:t>.denominator</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808080"/>
                  </a:solidFill>
                  <a:latin typeface="Courier New" panose="02070309020205020404" pitchFamily="49" charset="0"/>
                  <a:cs typeface="Courier New" panose="02070309020205020404" pitchFamily="49" charset="0"/>
                </a:rPr>
                <a:t>left</a:t>
              </a:r>
              <a:r>
                <a:rPr lang="en-US" altLang="zh-CN" sz="1400" dirty="0" err="1">
                  <a:solidFill>
                    <a:srgbClr val="000000"/>
                  </a:solidFill>
                  <a:latin typeface="Courier New" panose="02070309020205020404" pitchFamily="49" charset="0"/>
                  <a:cs typeface="Courier New" panose="02070309020205020404" pitchFamily="49" charset="0"/>
                </a:rPr>
                <a:t>.denominator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808080"/>
                  </a:solidFill>
                  <a:latin typeface="Courier New" panose="02070309020205020404" pitchFamily="49" charset="0"/>
                  <a:cs typeface="Courier New" panose="02070309020205020404" pitchFamily="49" charset="0"/>
                </a:rPr>
                <a:t>right</a:t>
              </a:r>
              <a:r>
                <a:rPr lang="en-US" altLang="zh-CN" sz="1400" dirty="0" err="1">
                  <a:solidFill>
                    <a:srgbClr val="000000"/>
                  </a:solidFill>
                  <a:latin typeface="Courier New" panose="02070309020205020404" pitchFamily="49" charset="0"/>
                  <a:cs typeface="Courier New" panose="02070309020205020404" pitchFamily="49" charset="0"/>
                </a:rPr>
                <a:t>.numerator</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result;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p:txBody>
        </p:sp>
      </p:grpSp>
      <p:grpSp>
        <p:nvGrpSpPr>
          <p:cNvPr id="11" name="组合 10"/>
          <p:cNvGrpSpPr/>
          <p:nvPr/>
        </p:nvGrpSpPr>
        <p:grpSpPr>
          <a:xfrm>
            <a:off x="219627" y="5344031"/>
            <a:ext cx="4293650" cy="978727"/>
            <a:chOff x="219627" y="5344031"/>
            <a:chExt cx="4293650" cy="978727"/>
          </a:xfrm>
        </p:grpSpPr>
        <p:grpSp>
          <p:nvGrpSpPr>
            <p:cNvPr id="23" name="组合 22"/>
            <p:cNvGrpSpPr/>
            <p:nvPr/>
          </p:nvGrpSpPr>
          <p:grpSpPr>
            <a:xfrm>
              <a:off x="219628" y="5344031"/>
              <a:ext cx="4293649" cy="978727"/>
              <a:chOff x="219974" y="1748979"/>
              <a:chExt cx="8704052" cy="1080541"/>
            </a:xfrm>
          </p:grpSpPr>
          <p:grpSp>
            <p:nvGrpSpPr>
              <p:cNvPr id="25" name="组合 24"/>
              <p:cNvGrpSpPr/>
              <p:nvPr/>
            </p:nvGrpSpPr>
            <p:grpSpPr>
              <a:xfrm>
                <a:off x="219974" y="1763589"/>
                <a:ext cx="8704052" cy="1065931"/>
                <a:chOff x="219974" y="1770733"/>
                <a:chExt cx="8704052" cy="994016"/>
              </a:xfrm>
              <a:effectLst>
                <a:outerShdw blurRad="50800" dist="69850" dir="2700000" algn="tl" rotWithShape="0">
                  <a:prstClr val="black">
                    <a:alpha val="40000"/>
                  </a:prstClr>
                </a:outerShdw>
              </a:effectLst>
            </p:grpSpPr>
            <p:sp>
              <p:nvSpPr>
                <p:cNvPr id="27" name="矩形: 圆角 26"/>
                <p:cNvSpPr/>
                <p:nvPr/>
              </p:nvSpPr>
              <p:spPr>
                <a:xfrm>
                  <a:off x="219974" y="1770734"/>
                  <a:ext cx="8704052" cy="994015"/>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矩形 25"/>
              <p:cNvSpPr/>
              <p:nvPr/>
            </p:nvSpPr>
            <p:spPr>
              <a:xfrm>
                <a:off x="219974" y="1748979"/>
                <a:ext cx="8704052" cy="509691"/>
              </a:xfrm>
              <a:prstGeom prst="rect">
                <a:avLst/>
              </a:prstGeom>
            </p:spPr>
            <p:txBody>
              <a:bodyPr wrap="square">
                <a:spAutoFit/>
              </a:bodyPr>
              <a:lstStyle/>
              <a:p>
                <a:r>
                  <a:rPr lang="zh-CN" altLang="en-US" sz="2400" dirty="0">
                    <a:solidFill>
                      <a:schemeClr val="bg1"/>
                    </a:solidFill>
                    <a:latin typeface="Courier New" panose="02070309020205020404" pitchFamily="49" charset="0"/>
                    <a:cs typeface="Courier New" panose="02070309020205020404" pitchFamily="49" charset="0"/>
                  </a:rPr>
                  <a:t>调用方式 </a:t>
                </a:r>
                <a:r>
                  <a:rPr lang="en-US" altLang="zh-CN" sz="2400" dirty="0">
                    <a:solidFill>
                      <a:schemeClr val="bg1"/>
                    </a:solidFill>
                    <a:latin typeface="Courier New" panose="02070309020205020404" pitchFamily="49" charset="0"/>
                    <a:cs typeface="Courier New" panose="02070309020205020404" pitchFamily="49" charset="0"/>
                  </a:rPr>
                  <a:t>1</a:t>
                </a:r>
                <a:r>
                  <a:rPr lang="zh-CN" altLang="en-US" sz="2400" dirty="0">
                    <a:solidFill>
                      <a:schemeClr val="bg1"/>
                    </a:solidFill>
                    <a:latin typeface="Courier New" panose="02070309020205020404" pitchFamily="49" charset="0"/>
                    <a:cs typeface="Courier New" panose="02070309020205020404" pitchFamily="49" charset="0"/>
                  </a:rPr>
                  <a:t>：</a:t>
                </a:r>
                <a:endParaRPr lang="zh-CN" altLang="en-US" sz="2400" dirty="0">
                  <a:solidFill>
                    <a:schemeClr val="bg1"/>
                  </a:solidFill>
                </a:endParaRPr>
              </a:p>
            </p:txBody>
          </p:sp>
        </p:grpSp>
        <p:sp>
          <p:nvSpPr>
            <p:cNvPr id="7" name="矩形 6"/>
            <p:cNvSpPr/>
            <p:nvPr/>
          </p:nvSpPr>
          <p:spPr>
            <a:xfrm>
              <a:off x="219627" y="5779700"/>
              <a:ext cx="4293649" cy="523220"/>
            </a:xfrm>
            <a:prstGeom prst="rect">
              <a:avLst/>
            </a:prstGeom>
          </p:spPr>
          <p:txBody>
            <a:bodyPr wrap="square">
              <a:spAutoFit/>
            </a:bodyPr>
            <a:lstStyle/>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a(2,3), b(1,2), c;</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c =a / b;</a:t>
              </a:r>
              <a:endParaRPr lang="zh-CN" altLang="en-US" sz="1400" dirty="0">
                <a:latin typeface="Courier New" panose="02070309020205020404" pitchFamily="49" charset="0"/>
                <a:cs typeface="Courier New" panose="02070309020205020404" pitchFamily="49" charset="0"/>
              </a:endParaRPr>
            </a:p>
          </p:txBody>
        </p:sp>
      </p:grpSp>
      <p:grpSp>
        <p:nvGrpSpPr>
          <p:cNvPr id="12" name="组合 11"/>
          <p:cNvGrpSpPr/>
          <p:nvPr/>
        </p:nvGrpSpPr>
        <p:grpSpPr>
          <a:xfrm>
            <a:off x="4629980" y="5337892"/>
            <a:ext cx="4293649" cy="978727"/>
            <a:chOff x="4629980" y="5337892"/>
            <a:chExt cx="4293649" cy="978727"/>
          </a:xfrm>
        </p:grpSpPr>
        <p:grpSp>
          <p:nvGrpSpPr>
            <p:cNvPr id="29" name="组合 28"/>
            <p:cNvGrpSpPr/>
            <p:nvPr/>
          </p:nvGrpSpPr>
          <p:grpSpPr>
            <a:xfrm>
              <a:off x="4629980" y="5337892"/>
              <a:ext cx="4293649" cy="978727"/>
              <a:chOff x="219974" y="1748979"/>
              <a:chExt cx="8704052" cy="1080541"/>
            </a:xfrm>
          </p:grpSpPr>
          <p:grpSp>
            <p:nvGrpSpPr>
              <p:cNvPr id="30" name="组合 29"/>
              <p:cNvGrpSpPr/>
              <p:nvPr/>
            </p:nvGrpSpPr>
            <p:grpSpPr>
              <a:xfrm>
                <a:off x="219974" y="1763589"/>
                <a:ext cx="8704052" cy="1065931"/>
                <a:chOff x="219974" y="1770733"/>
                <a:chExt cx="8704052" cy="994016"/>
              </a:xfrm>
              <a:effectLst>
                <a:outerShdw blurRad="50800" dist="69850" dir="2700000" algn="tl" rotWithShape="0">
                  <a:prstClr val="black">
                    <a:alpha val="40000"/>
                  </a:prstClr>
                </a:outerShdw>
              </a:effectLst>
            </p:grpSpPr>
            <p:sp>
              <p:nvSpPr>
                <p:cNvPr id="38" name="矩形: 圆角 37"/>
                <p:cNvSpPr/>
                <p:nvPr/>
              </p:nvSpPr>
              <p:spPr>
                <a:xfrm>
                  <a:off x="219974" y="1770734"/>
                  <a:ext cx="8704052" cy="994015"/>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矩形: 圆顶角 38"/>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7" name="矩形 36"/>
              <p:cNvSpPr/>
              <p:nvPr/>
            </p:nvSpPr>
            <p:spPr>
              <a:xfrm>
                <a:off x="219974" y="1748979"/>
                <a:ext cx="8704052" cy="509691"/>
              </a:xfrm>
              <a:prstGeom prst="rect">
                <a:avLst/>
              </a:prstGeom>
            </p:spPr>
            <p:txBody>
              <a:bodyPr wrap="square">
                <a:spAutoFit/>
              </a:bodyPr>
              <a:lstStyle/>
              <a:p>
                <a:r>
                  <a:rPr lang="zh-CN" altLang="en-US" sz="2400" dirty="0">
                    <a:solidFill>
                      <a:schemeClr val="bg1"/>
                    </a:solidFill>
                    <a:latin typeface="Courier New" panose="02070309020205020404" pitchFamily="49" charset="0"/>
                    <a:cs typeface="Courier New" panose="02070309020205020404" pitchFamily="49" charset="0"/>
                  </a:rPr>
                  <a:t>调用方式 </a:t>
                </a:r>
                <a:r>
                  <a:rPr lang="en-US" altLang="zh-CN" sz="2400" dirty="0">
                    <a:solidFill>
                      <a:schemeClr val="bg1"/>
                    </a:solidFill>
                    <a:latin typeface="Courier New" panose="02070309020205020404" pitchFamily="49" charset="0"/>
                    <a:cs typeface="Courier New" panose="02070309020205020404" pitchFamily="49" charset="0"/>
                  </a:rPr>
                  <a:t>2</a:t>
                </a:r>
                <a:r>
                  <a:rPr lang="zh-CN" altLang="en-US" sz="2400" dirty="0">
                    <a:solidFill>
                      <a:schemeClr val="bg1"/>
                    </a:solidFill>
                    <a:latin typeface="Courier New" panose="02070309020205020404" pitchFamily="49" charset="0"/>
                    <a:cs typeface="Courier New" panose="02070309020205020404" pitchFamily="49" charset="0"/>
                  </a:rPr>
                  <a:t>：</a:t>
                </a:r>
                <a:endParaRPr lang="zh-CN" altLang="en-US" sz="2400" dirty="0">
                  <a:solidFill>
                    <a:schemeClr val="bg1"/>
                  </a:solidFill>
                </a:endParaRPr>
              </a:p>
            </p:txBody>
          </p:sp>
        </p:grpSp>
        <p:sp>
          <p:nvSpPr>
            <p:cNvPr id="8" name="矩形 7"/>
            <p:cNvSpPr/>
            <p:nvPr/>
          </p:nvSpPr>
          <p:spPr>
            <a:xfrm>
              <a:off x="4629980" y="5773561"/>
              <a:ext cx="4293580" cy="523220"/>
            </a:xfrm>
            <a:prstGeom prst="rect">
              <a:avLst/>
            </a:prstGeom>
          </p:spPr>
          <p:txBody>
            <a:bodyPr wrap="square">
              <a:spAutoFit/>
            </a:bodyPr>
            <a:lstStyle/>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 b;</a:t>
              </a:r>
              <a:endParaRPr lang="en-US" altLang="zh-CN" sz="1400" dirty="0">
                <a:solidFill>
                  <a:srgbClr val="000000"/>
                </a:solidFill>
                <a:latin typeface="Courier New" panose="02070309020205020404" pitchFamily="49" charset="0"/>
                <a:cs typeface="Courier New" panose="02070309020205020404" pitchFamily="49" charset="0"/>
              </a:endParaRPr>
            </a:p>
            <a:p>
              <a:r>
                <a:rPr lang="pt-BR" altLang="zh-CN" sz="1400" dirty="0">
                  <a:solidFill>
                    <a:srgbClr val="008080"/>
                  </a:solidFill>
                  <a:latin typeface="Courier New" panose="02070309020205020404" pitchFamily="49" charset="0"/>
                  <a:cs typeface="Courier New" panose="02070309020205020404" pitchFamily="49" charset="0"/>
                </a:rPr>
                <a:t>operator/</a:t>
              </a:r>
              <a:r>
                <a:rPr lang="pt-BR" altLang="zh-CN" sz="1400" dirty="0">
                  <a:solidFill>
                    <a:srgbClr val="000000"/>
                  </a:solidFill>
                  <a:latin typeface="Courier New" panose="02070309020205020404" pitchFamily="49" charset="0"/>
                  <a:cs typeface="Courier New" panose="02070309020205020404" pitchFamily="49" charset="0"/>
                </a:rPr>
                <a:t>(a, b); </a:t>
              </a:r>
              <a:r>
                <a:rPr lang="pt-BR" altLang="zh-CN" sz="1400" dirty="0">
                  <a:solidFill>
                    <a:srgbClr val="008000"/>
                  </a:solidFill>
                  <a:latin typeface="Courier New" panose="02070309020205020404" pitchFamily="49" charset="0"/>
                  <a:cs typeface="Courier New" panose="02070309020205020404" pitchFamily="49" charset="0"/>
                </a:rPr>
                <a:t>//</a:t>
              </a:r>
              <a:r>
                <a:rPr lang="zh-CN" altLang="pt-BR" sz="1400" dirty="0">
                  <a:solidFill>
                    <a:srgbClr val="008000"/>
                  </a:solidFill>
                  <a:latin typeface="Courier New" panose="02070309020205020404" pitchFamily="49" charset="0"/>
                  <a:cs typeface="Courier New" panose="02070309020205020404" pitchFamily="49" charset="0"/>
                </a:rPr>
                <a:t>与 </a:t>
              </a:r>
              <a:r>
                <a:rPr lang="pt-BR" altLang="zh-CN" sz="1400" dirty="0">
                  <a:solidFill>
                    <a:srgbClr val="008000"/>
                  </a:solidFill>
                  <a:latin typeface="Courier New" panose="02070309020205020404" pitchFamily="49" charset="0"/>
                  <a:cs typeface="Courier New" panose="02070309020205020404" pitchFamily="49" charset="0"/>
                </a:rPr>
                <a:t>a / b </a:t>
              </a:r>
              <a:r>
                <a:rPr lang="zh-CN" altLang="pt-BR" sz="1400" dirty="0">
                  <a:solidFill>
                    <a:srgbClr val="008000"/>
                  </a:solidFill>
                  <a:latin typeface="Courier New" panose="02070309020205020404" pitchFamily="49" charset="0"/>
                  <a:cs typeface="Courier New" panose="02070309020205020404" pitchFamily="49" charset="0"/>
                </a:rPr>
                <a:t>等价</a:t>
              </a:r>
              <a:endParaRPr lang="zh-CN" altLang="en-US" sz="1400" dirty="0">
                <a:latin typeface="Courier New" panose="02070309020205020404" pitchFamily="49" charset="0"/>
                <a:cs typeface="Courier New" panose="02070309020205020404" pitchFamily="49" charset="0"/>
              </a:endParaRPr>
            </a:p>
          </p:txBody>
        </p:sp>
      </p:grpSp>
      <p:grpSp>
        <p:nvGrpSpPr>
          <p:cNvPr id="40" name="组合 39"/>
          <p:cNvGrpSpPr/>
          <p:nvPr/>
        </p:nvGrpSpPr>
        <p:grpSpPr>
          <a:xfrm>
            <a:off x="219559" y="1104430"/>
            <a:ext cx="8704068" cy="2249804"/>
            <a:chOff x="219958" y="1763591"/>
            <a:chExt cx="8704068" cy="2249804"/>
          </a:xfrm>
        </p:grpSpPr>
        <p:grpSp>
          <p:nvGrpSpPr>
            <p:cNvPr id="41" name="组合 40"/>
            <p:cNvGrpSpPr/>
            <p:nvPr/>
          </p:nvGrpSpPr>
          <p:grpSpPr>
            <a:xfrm>
              <a:off x="219974" y="1763591"/>
              <a:ext cx="8704052" cy="2249804"/>
              <a:chOff x="219974" y="1770732"/>
              <a:chExt cx="8704052" cy="2098009"/>
            </a:xfrm>
            <a:effectLst>
              <a:outerShdw blurRad="50800" dist="69850" dir="2700000" algn="tl" rotWithShape="0">
                <a:prstClr val="black">
                  <a:alpha val="40000"/>
                </a:prstClr>
              </a:outerShdw>
            </a:effectLst>
          </p:grpSpPr>
          <p:sp>
            <p:nvSpPr>
              <p:cNvPr id="44" name="矩形: 圆角 43"/>
              <p:cNvSpPr/>
              <p:nvPr/>
            </p:nvSpPr>
            <p:spPr>
              <a:xfrm>
                <a:off x="219974" y="1770738"/>
                <a:ext cx="8704052" cy="2098003"/>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圆顶角 44"/>
              <p:cNvSpPr/>
              <p:nvPr/>
            </p:nvSpPr>
            <p:spPr>
              <a:xfrm>
                <a:off x="219974" y="1770732"/>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2" name="矩形 41"/>
            <p:cNvSpPr/>
            <p:nvPr/>
          </p:nvSpPr>
          <p:spPr>
            <a:xfrm>
              <a:off x="219958" y="2195860"/>
              <a:ext cx="8704001" cy="1770356"/>
            </a:xfrm>
            <a:prstGeom prst="rect">
              <a:avLst/>
            </a:prstGeom>
          </p:spPr>
          <p:txBody>
            <a:bodyPr wrap="square">
              <a:spAutoFit/>
            </a:bodyPr>
            <a:lstStyle/>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一类特殊的函数；</a:t>
              </a:r>
              <a:endParaRPr lang="zh-CN" altLang="en-US" sz="2000" dirty="0">
                <a:solidFill>
                  <a:srgbClr val="000000"/>
                </a:solidFill>
                <a:latin typeface="MicrosoftYaHei"/>
              </a:endParaRP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函数名由</a:t>
              </a:r>
              <a:r>
                <a:rPr lang="zh-CN" altLang="en-US" sz="2000" dirty="0">
                  <a:solidFill>
                    <a:srgbClr val="FF0000"/>
                  </a:solidFill>
                  <a:latin typeface="MicrosoftYaHei"/>
                </a:rPr>
                <a:t>关键字 </a:t>
              </a:r>
              <a:r>
                <a:rPr lang="en-US" altLang="zh-CN" sz="2000" dirty="0">
                  <a:solidFill>
                    <a:srgbClr val="FF0000"/>
                  </a:solidFill>
                  <a:latin typeface="MicrosoftYaHei"/>
                </a:rPr>
                <a:t>operator </a:t>
              </a:r>
              <a:r>
                <a:rPr lang="zh-CN" altLang="en-US" sz="2000" dirty="0">
                  <a:solidFill>
                    <a:srgbClr val="000000"/>
                  </a:solidFill>
                  <a:latin typeface="MicrosoftYaHei"/>
                </a:rPr>
                <a:t>和</a:t>
              </a:r>
              <a:r>
                <a:rPr lang="zh-CN" altLang="en-US" sz="2000" dirty="0">
                  <a:solidFill>
                    <a:srgbClr val="FF0000"/>
                  </a:solidFill>
                  <a:latin typeface="MicrosoftYaHei"/>
                </a:rPr>
                <a:t>需要重载的运算符</a:t>
              </a:r>
              <a:r>
                <a:rPr lang="zh-CN" altLang="en-US" sz="2000" dirty="0">
                  <a:solidFill>
                    <a:srgbClr val="000000"/>
                  </a:solidFill>
                  <a:latin typeface="MicrosoftYaHei"/>
                </a:rPr>
                <a:t>共同组成；</a:t>
              </a:r>
              <a:endParaRPr lang="zh-CN" altLang="en-US" sz="2000" dirty="0">
                <a:solidFill>
                  <a:srgbClr val="000000"/>
                </a:solidFill>
                <a:latin typeface="MicrosoftYaHei"/>
              </a:endParaRP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重载的运算符的返回值类型以及参数列表</a:t>
              </a:r>
              <a:r>
                <a:rPr lang="zh-CN" altLang="en-US" sz="2000" dirty="0">
                  <a:solidFill>
                    <a:srgbClr val="FF0000"/>
                  </a:solidFill>
                  <a:latin typeface="MicrosoftYaHei"/>
                </a:rPr>
                <a:t>由运算符的性质来决定</a:t>
              </a:r>
              <a:r>
                <a:rPr lang="zh-CN" altLang="en-US" sz="2000" dirty="0">
                  <a:solidFill>
                    <a:srgbClr val="000000"/>
                  </a:solidFill>
                  <a:latin typeface="MicrosoftYaHei"/>
                </a:rPr>
                <a:t>：</a:t>
              </a:r>
              <a:endParaRPr lang="zh-CN" altLang="en-US" sz="2000" dirty="0">
                <a:solidFill>
                  <a:srgbClr val="000000"/>
                </a:solidFill>
                <a:latin typeface="MicrosoftYaHei"/>
              </a:endParaRPr>
            </a:p>
            <a:p>
              <a:pPr>
                <a:lnSpc>
                  <a:spcPct val="120000"/>
                </a:lnSpc>
                <a:buClr>
                  <a:srgbClr val="262685"/>
                </a:buClr>
                <a:buSzPct val="80000"/>
              </a:pPr>
              <a:r>
                <a:rPr lang="en-US" altLang="zh-CN" sz="1600" dirty="0">
                  <a:solidFill>
                    <a:srgbClr val="000000"/>
                  </a:solidFill>
                  <a:latin typeface="MicrosoftYaHei"/>
                </a:rPr>
                <a:t>        </a:t>
              </a:r>
              <a:r>
                <a:rPr lang="zh-CN" altLang="en-US" sz="1600" dirty="0">
                  <a:solidFill>
                    <a:srgbClr val="000000"/>
                  </a:solidFill>
                  <a:latin typeface="MicrosoftYaHei"/>
                </a:rPr>
                <a:t>一元运算符有一个参数；</a:t>
              </a:r>
              <a:endParaRPr lang="zh-CN" altLang="en-US" sz="1600" dirty="0">
                <a:solidFill>
                  <a:srgbClr val="000000"/>
                </a:solidFill>
                <a:latin typeface="MicrosoftYaHei"/>
              </a:endParaRPr>
            </a:p>
            <a:p>
              <a:pPr>
                <a:lnSpc>
                  <a:spcPct val="120000"/>
                </a:lnSpc>
                <a:buClr>
                  <a:srgbClr val="262685"/>
                </a:buClr>
                <a:buSzPct val="80000"/>
              </a:pPr>
              <a:r>
                <a:rPr lang="en-US" altLang="zh-CN" sz="1600" dirty="0">
                  <a:solidFill>
                    <a:srgbClr val="000000"/>
                  </a:solidFill>
                  <a:latin typeface="MicrosoftYaHei"/>
                </a:rPr>
                <a:t>        </a:t>
              </a:r>
              <a:r>
                <a:rPr lang="zh-CN" altLang="en-US" sz="1600" dirty="0">
                  <a:solidFill>
                    <a:srgbClr val="000000"/>
                  </a:solidFill>
                  <a:latin typeface="MicrosoftYaHei"/>
                </a:rPr>
                <a:t>二元运算符有两个参数，左侧运算对象传递给第一个参数，右侧运算对象传递给第二个参数</a:t>
              </a:r>
              <a:endParaRPr lang="en-US" altLang="zh-CN" sz="1600" dirty="0">
                <a:solidFill>
                  <a:srgbClr val="000000"/>
                </a:solidFill>
                <a:latin typeface="MicrosoftYaHei"/>
              </a:endParaRPr>
            </a:p>
          </p:txBody>
        </p:sp>
        <p:sp>
          <p:nvSpPr>
            <p:cNvPr id="43" name="矩形 42"/>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运算符重载</a:t>
              </a:r>
              <a:endParaRPr lang="zh-CN" altLang="en-US"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383729"/>
            <a:ext cx="2057400" cy="365125"/>
          </a:xfrm>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6.3.1 </a:t>
            </a:r>
            <a:r>
              <a:rPr lang="zh-CN" altLang="en-US" sz="3200" dirty="0">
                <a:solidFill>
                  <a:schemeClr val="bg1"/>
                </a:solidFill>
              </a:rPr>
              <a:t>基本概念</a:t>
            </a:r>
            <a:endParaRPr lang="zh-CN" altLang="en-US" sz="2400" dirty="0">
              <a:solidFill>
                <a:schemeClr val="bg1"/>
              </a:solidFill>
            </a:endParaRPr>
          </a:p>
        </p:txBody>
      </p:sp>
      <p:grpSp>
        <p:nvGrpSpPr>
          <p:cNvPr id="9" name="组合 8"/>
          <p:cNvGrpSpPr/>
          <p:nvPr/>
        </p:nvGrpSpPr>
        <p:grpSpPr>
          <a:xfrm>
            <a:off x="5620303" y="2709717"/>
            <a:ext cx="3303325" cy="934049"/>
            <a:chOff x="5620303" y="2709717"/>
            <a:chExt cx="3303325" cy="934049"/>
          </a:xfrm>
        </p:grpSpPr>
        <p:grpSp>
          <p:nvGrpSpPr>
            <p:cNvPr id="23" name="组合 22"/>
            <p:cNvGrpSpPr/>
            <p:nvPr/>
          </p:nvGrpSpPr>
          <p:grpSpPr>
            <a:xfrm>
              <a:off x="5620304" y="2709717"/>
              <a:ext cx="3303324" cy="934049"/>
              <a:chOff x="219974" y="1748979"/>
              <a:chExt cx="8704052" cy="1031215"/>
            </a:xfrm>
          </p:grpSpPr>
          <p:grpSp>
            <p:nvGrpSpPr>
              <p:cNvPr id="25" name="组合 24"/>
              <p:cNvGrpSpPr/>
              <p:nvPr/>
            </p:nvGrpSpPr>
            <p:grpSpPr>
              <a:xfrm>
                <a:off x="219974" y="1763589"/>
                <a:ext cx="8704052" cy="1016605"/>
                <a:chOff x="219974" y="1770733"/>
                <a:chExt cx="8704052" cy="948018"/>
              </a:xfrm>
              <a:effectLst>
                <a:outerShdw blurRad="50800" dist="69850" dir="2700000" algn="tl" rotWithShape="0">
                  <a:prstClr val="black">
                    <a:alpha val="40000"/>
                  </a:prstClr>
                </a:outerShdw>
              </a:effectLst>
            </p:grpSpPr>
            <p:sp>
              <p:nvSpPr>
                <p:cNvPr id="27" name="矩形: 圆角 26"/>
                <p:cNvSpPr/>
                <p:nvPr/>
              </p:nvSpPr>
              <p:spPr>
                <a:xfrm>
                  <a:off x="219974" y="1770735"/>
                  <a:ext cx="8704052" cy="948016"/>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圆顶角 27"/>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矩形 25"/>
              <p:cNvSpPr/>
              <p:nvPr/>
            </p:nvSpPr>
            <p:spPr>
              <a:xfrm>
                <a:off x="219974" y="1748979"/>
                <a:ext cx="8704052" cy="509691"/>
              </a:xfrm>
              <a:prstGeom prst="rect">
                <a:avLst/>
              </a:prstGeom>
            </p:spPr>
            <p:txBody>
              <a:bodyPr wrap="square">
                <a:spAutoFit/>
              </a:bodyPr>
              <a:lstStyle/>
              <a:p>
                <a:r>
                  <a:rPr lang="zh-CN" altLang="en-US" sz="2400" dirty="0">
                    <a:solidFill>
                      <a:schemeClr val="bg1"/>
                    </a:solidFill>
                    <a:latin typeface="Courier New" panose="02070309020205020404" pitchFamily="49" charset="0"/>
                    <a:cs typeface="Courier New" panose="02070309020205020404" pitchFamily="49" charset="0"/>
                  </a:rPr>
                  <a:t>调用方式 </a:t>
                </a:r>
                <a:r>
                  <a:rPr lang="en-US" altLang="zh-CN" sz="2400" dirty="0">
                    <a:solidFill>
                      <a:schemeClr val="bg1"/>
                    </a:solidFill>
                    <a:latin typeface="Courier New" panose="02070309020205020404" pitchFamily="49" charset="0"/>
                    <a:cs typeface="Courier New" panose="02070309020205020404" pitchFamily="49" charset="0"/>
                  </a:rPr>
                  <a:t>1</a:t>
                </a:r>
                <a:r>
                  <a:rPr lang="zh-CN" altLang="en-US" sz="2400" dirty="0">
                    <a:solidFill>
                      <a:schemeClr val="bg1"/>
                    </a:solidFill>
                    <a:latin typeface="Courier New" panose="02070309020205020404" pitchFamily="49" charset="0"/>
                    <a:cs typeface="Courier New" panose="02070309020205020404" pitchFamily="49" charset="0"/>
                  </a:rPr>
                  <a:t>：</a:t>
                </a:r>
                <a:endParaRPr lang="zh-CN" altLang="en-US" sz="2400" dirty="0">
                  <a:solidFill>
                    <a:schemeClr val="bg1"/>
                  </a:solidFill>
                </a:endParaRPr>
              </a:p>
            </p:txBody>
          </p:sp>
        </p:grpSp>
        <p:sp>
          <p:nvSpPr>
            <p:cNvPr id="7" name="矩形 6"/>
            <p:cNvSpPr/>
            <p:nvPr/>
          </p:nvSpPr>
          <p:spPr>
            <a:xfrm>
              <a:off x="5620303" y="3120219"/>
              <a:ext cx="3303324" cy="523220"/>
            </a:xfrm>
            <a:prstGeom prst="rect">
              <a:avLst/>
            </a:prstGeom>
          </p:spPr>
          <p:txBody>
            <a:bodyPr wrap="square">
              <a:spAutoFit/>
            </a:bodyPr>
            <a:lstStyle/>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 b;</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 *= b;</a:t>
              </a:r>
              <a:endParaRPr lang="zh-CN" altLang="en-US" sz="1400" dirty="0">
                <a:latin typeface="Courier New" panose="02070309020205020404" pitchFamily="49" charset="0"/>
                <a:cs typeface="Courier New" panose="02070309020205020404" pitchFamily="49" charset="0"/>
              </a:endParaRPr>
            </a:p>
          </p:txBody>
        </p:sp>
      </p:grpSp>
      <p:grpSp>
        <p:nvGrpSpPr>
          <p:cNvPr id="10" name="组合 9"/>
          <p:cNvGrpSpPr/>
          <p:nvPr/>
        </p:nvGrpSpPr>
        <p:grpSpPr>
          <a:xfrm>
            <a:off x="5620303" y="3740456"/>
            <a:ext cx="3303324" cy="1234557"/>
            <a:chOff x="5620303" y="3740456"/>
            <a:chExt cx="3303324" cy="1234557"/>
          </a:xfrm>
        </p:grpSpPr>
        <p:grpSp>
          <p:nvGrpSpPr>
            <p:cNvPr id="29" name="组合 28"/>
            <p:cNvGrpSpPr/>
            <p:nvPr/>
          </p:nvGrpSpPr>
          <p:grpSpPr>
            <a:xfrm>
              <a:off x="5620303" y="3740456"/>
              <a:ext cx="3303324" cy="1234557"/>
              <a:chOff x="219974" y="1748979"/>
              <a:chExt cx="8704052" cy="1362984"/>
            </a:xfrm>
          </p:grpSpPr>
          <p:grpSp>
            <p:nvGrpSpPr>
              <p:cNvPr id="30" name="组合 29"/>
              <p:cNvGrpSpPr/>
              <p:nvPr/>
            </p:nvGrpSpPr>
            <p:grpSpPr>
              <a:xfrm>
                <a:off x="219974" y="1763588"/>
                <a:ext cx="8704052" cy="1348375"/>
                <a:chOff x="219974" y="1770733"/>
                <a:chExt cx="8704052" cy="1257405"/>
              </a:xfrm>
              <a:effectLst>
                <a:outerShdw blurRad="50800" dist="69850" dir="2700000" algn="tl" rotWithShape="0">
                  <a:prstClr val="black">
                    <a:alpha val="40000"/>
                  </a:prstClr>
                </a:outerShdw>
              </a:effectLst>
            </p:grpSpPr>
            <p:sp>
              <p:nvSpPr>
                <p:cNvPr id="38" name="矩形: 圆角 37"/>
                <p:cNvSpPr/>
                <p:nvPr/>
              </p:nvSpPr>
              <p:spPr>
                <a:xfrm>
                  <a:off x="219974" y="1770735"/>
                  <a:ext cx="8704052" cy="1257403"/>
                </a:xfrm>
                <a:prstGeom prst="roundRect">
                  <a:avLst>
                    <a:gd name="adj" fmla="val 5057"/>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矩形: 圆顶角 38"/>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7" name="矩形 36"/>
              <p:cNvSpPr/>
              <p:nvPr/>
            </p:nvSpPr>
            <p:spPr>
              <a:xfrm>
                <a:off x="219974" y="1748979"/>
                <a:ext cx="8704052" cy="509691"/>
              </a:xfrm>
              <a:prstGeom prst="rect">
                <a:avLst/>
              </a:prstGeom>
            </p:spPr>
            <p:txBody>
              <a:bodyPr wrap="square">
                <a:spAutoFit/>
              </a:bodyPr>
              <a:lstStyle/>
              <a:p>
                <a:r>
                  <a:rPr lang="zh-CN" altLang="en-US" sz="2400" dirty="0">
                    <a:solidFill>
                      <a:schemeClr val="bg1"/>
                    </a:solidFill>
                    <a:latin typeface="Courier New" panose="02070309020205020404" pitchFamily="49" charset="0"/>
                    <a:cs typeface="Courier New" panose="02070309020205020404" pitchFamily="49" charset="0"/>
                  </a:rPr>
                  <a:t>调用方式 </a:t>
                </a:r>
                <a:r>
                  <a:rPr lang="en-US" altLang="zh-CN" sz="2400" dirty="0">
                    <a:solidFill>
                      <a:schemeClr val="bg1"/>
                    </a:solidFill>
                    <a:latin typeface="Courier New" panose="02070309020205020404" pitchFamily="49" charset="0"/>
                    <a:cs typeface="Courier New" panose="02070309020205020404" pitchFamily="49" charset="0"/>
                  </a:rPr>
                  <a:t>2</a:t>
                </a:r>
                <a:r>
                  <a:rPr lang="zh-CN" altLang="en-US" sz="2400" dirty="0">
                    <a:solidFill>
                      <a:schemeClr val="bg1"/>
                    </a:solidFill>
                    <a:latin typeface="Courier New" panose="02070309020205020404" pitchFamily="49" charset="0"/>
                    <a:cs typeface="Courier New" panose="02070309020205020404" pitchFamily="49" charset="0"/>
                  </a:rPr>
                  <a:t>：</a:t>
                </a:r>
                <a:endParaRPr lang="zh-CN" altLang="en-US" sz="2400" dirty="0">
                  <a:solidFill>
                    <a:schemeClr val="bg1"/>
                  </a:solidFill>
                </a:endParaRPr>
              </a:p>
            </p:txBody>
          </p:sp>
        </p:grpSp>
        <p:sp>
          <p:nvSpPr>
            <p:cNvPr id="8" name="矩形 7"/>
            <p:cNvSpPr/>
            <p:nvPr/>
          </p:nvSpPr>
          <p:spPr>
            <a:xfrm>
              <a:off x="5620303" y="4142569"/>
              <a:ext cx="3303324" cy="738664"/>
            </a:xfrm>
            <a:prstGeom prst="rect">
              <a:avLst/>
            </a:prstGeom>
          </p:spPr>
          <p:txBody>
            <a:bodyPr wrap="square">
              <a:spAutoFit/>
            </a:bodyPr>
            <a:lstStyle/>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 b;</a:t>
              </a:r>
              <a:endParaRPr lang="en-US" altLang="zh-CN" sz="1400" dirty="0">
                <a:solidFill>
                  <a:srgbClr val="000000"/>
                </a:solidFill>
                <a:latin typeface="Courier New" panose="02070309020205020404" pitchFamily="49" charset="0"/>
                <a:cs typeface="Courier New" panose="02070309020205020404" pitchFamily="49" charset="0"/>
              </a:endParaRPr>
            </a:p>
            <a:p>
              <a:r>
                <a:rPr lang="pt-BR" altLang="zh-CN" sz="1400" dirty="0">
                  <a:latin typeface="Courier New" panose="02070309020205020404" pitchFamily="49" charset="0"/>
                  <a:cs typeface="Courier New" panose="02070309020205020404" pitchFamily="49" charset="0"/>
                </a:rPr>
                <a:t>a.</a:t>
              </a:r>
              <a:r>
                <a:rPr lang="pt-BR" altLang="zh-CN" sz="1400" dirty="0">
                  <a:solidFill>
                    <a:srgbClr val="008080"/>
                  </a:solidFill>
                  <a:latin typeface="Courier New" panose="02070309020205020404" pitchFamily="49" charset="0"/>
                  <a:cs typeface="Courier New" panose="02070309020205020404" pitchFamily="49" charset="0"/>
                </a:rPr>
                <a:t>operator*=</a:t>
              </a:r>
              <a:r>
                <a:rPr lang="pt-BR" altLang="zh-CN" sz="1400" dirty="0">
                  <a:solidFill>
                    <a:srgbClr val="000000"/>
                  </a:solidFill>
                  <a:latin typeface="Courier New" panose="02070309020205020404" pitchFamily="49" charset="0"/>
                  <a:cs typeface="Courier New" panose="02070309020205020404" pitchFamily="49" charset="0"/>
                </a:rPr>
                <a:t>(a, b); </a:t>
              </a:r>
              <a:endParaRPr lang="pt-BR" altLang="zh-CN" sz="1400" dirty="0">
                <a:solidFill>
                  <a:srgbClr val="000000"/>
                </a:solidFill>
                <a:latin typeface="Courier New" panose="02070309020205020404" pitchFamily="49" charset="0"/>
                <a:cs typeface="Courier New" panose="02070309020205020404" pitchFamily="49" charset="0"/>
              </a:endParaRPr>
            </a:p>
            <a:p>
              <a:r>
                <a:rPr lang="pt-BR" altLang="zh-CN" sz="1400" dirty="0">
                  <a:solidFill>
                    <a:srgbClr val="008000"/>
                  </a:solidFill>
                  <a:latin typeface="Courier New" panose="02070309020205020404" pitchFamily="49" charset="0"/>
                  <a:cs typeface="Courier New" panose="02070309020205020404" pitchFamily="49" charset="0"/>
                </a:rPr>
                <a:t>/* </a:t>
              </a:r>
              <a:r>
                <a:rPr lang="zh-CN" altLang="pt-BR" sz="1400" dirty="0">
                  <a:solidFill>
                    <a:srgbClr val="008000"/>
                  </a:solidFill>
                  <a:latin typeface="Courier New" panose="02070309020205020404" pitchFamily="49" charset="0"/>
                  <a:cs typeface="Courier New" panose="02070309020205020404" pitchFamily="49" charset="0"/>
                </a:rPr>
                <a:t>与 </a:t>
              </a:r>
              <a:r>
                <a:rPr lang="pt-BR" altLang="zh-CN" sz="1400" dirty="0">
                  <a:solidFill>
                    <a:srgbClr val="008000"/>
                  </a:solidFill>
                  <a:latin typeface="Courier New" panose="02070309020205020404" pitchFamily="49" charset="0"/>
                  <a:cs typeface="Courier New" panose="02070309020205020404" pitchFamily="49" charset="0"/>
                </a:rPr>
                <a:t>a *= b </a:t>
              </a:r>
              <a:r>
                <a:rPr lang="zh-CN" altLang="pt-BR" sz="1400" dirty="0">
                  <a:solidFill>
                    <a:srgbClr val="008000"/>
                  </a:solidFill>
                  <a:latin typeface="Courier New" panose="02070309020205020404" pitchFamily="49" charset="0"/>
                  <a:cs typeface="Courier New" panose="02070309020205020404" pitchFamily="49" charset="0"/>
                </a:rPr>
                <a:t>等价</a:t>
              </a:r>
              <a:r>
                <a:rPr lang="zh-CN" altLang="en-US" sz="1400" dirty="0">
                  <a:solidFill>
                    <a:srgbClr val="008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p:txBody>
        </p:sp>
      </p:grpSp>
      <p:grpSp>
        <p:nvGrpSpPr>
          <p:cNvPr id="6" name="组合 5"/>
          <p:cNvGrpSpPr/>
          <p:nvPr/>
        </p:nvGrpSpPr>
        <p:grpSpPr>
          <a:xfrm>
            <a:off x="219624" y="2709717"/>
            <a:ext cx="5295351" cy="2265298"/>
            <a:chOff x="219624" y="2709717"/>
            <a:chExt cx="5295351" cy="2265298"/>
          </a:xfrm>
        </p:grpSpPr>
        <p:grpSp>
          <p:nvGrpSpPr>
            <p:cNvPr id="19" name="组合 18"/>
            <p:cNvGrpSpPr/>
            <p:nvPr/>
          </p:nvGrpSpPr>
          <p:grpSpPr>
            <a:xfrm>
              <a:off x="219624" y="2709717"/>
              <a:ext cx="5295351" cy="2265298"/>
              <a:chOff x="219974" y="1748979"/>
              <a:chExt cx="8704052" cy="2500948"/>
            </a:xfrm>
          </p:grpSpPr>
          <p:grpSp>
            <p:nvGrpSpPr>
              <p:cNvPr id="20" name="组合 19"/>
              <p:cNvGrpSpPr/>
              <p:nvPr/>
            </p:nvGrpSpPr>
            <p:grpSpPr>
              <a:xfrm>
                <a:off x="219974" y="1763591"/>
                <a:ext cx="8704052" cy="2486336"/>
                <a:chOff x="219974" y="1770733"/>
                <a:chExt cx="8704052" cy="2318590"/>
              </a:xfrm>
              <a:effectLst>
                <a:outerShdw blurRad="50800" dist="69850" dir="2700000" algn="tl" rotWithShape="0">
                  <a:prstClr val="black">
                    <a:alpha val="40000"/>
                  </a:prstClr>
                </a:outerShdw>
              </a:effectLst>
            </p:grpSpPr>
            <p:sp>
              <p:nvSpPr>
                <p:cNvPr id="22" name="矩形: 圆角 21"/>
                <p:cNvSpPr/>
                <p:nvPr/>
              </p:nvSpPr>
              <p:spPr>
                <a:xfrm>
                  <a:off x="219974" y="1770733"/>
                  <a:ext cx="8704052" cy="2318590"/>
                </a:xfrm>
                <a:prstGeom prst="roundRect">
                  <a:avLst>
                    <a:gd name="adj" fmla="val 3502"/>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圆顶角 23"/>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矩形 20"/>
              <p:cNvSpPr/>
              <p:nvPr/>
            </p:nvSpPr>
            <p:spPr>
              <a:xfrm>
                <a:off x="219974" y="1748979"/>
                <a:ext cx="8704051" cy="509690"/>
              </a:xfrm>
              <a:prstGeom prst="rect">
                <a:avLst/>
              </a:prstGeom>
            </p:spPr>
            <p:txBody>
              <a:bodyPr wrap="square">
                <a:spAutoFit/>
              </a:bodyPr>
              <a:lstStyle/>
              <a:p>
                <a:r>
                  <a:rPr lang="zh-CN" altLang="en-US" sz="2400" dirty="0">
                    <a:solidFill>
                      <a:schemeClr val="bg1"/>
                    </a:solidFill>
                    <a:latin typeface="Courier New" panose="02070309020205020404" pitchFamily="49" charset="0"/>
                    <a:cs typeface="Courier New" panose="02070309020205020404" pitchFamily="49" charset="0"/>
                  </a:rPr>
                  <a:t>示例</a:t>
                </a:r>
                <a:endParaRPr lang="zh-CN" altLang="en-US" sz="2400" dirty="0">
                  <a:solidFill>
                    <a:schemeClr val="bg1"/>
                  </a:solidFill>
                </a:endParaRPr>
              </a:p>
            </p:txBody>
          </p:sp>
        </p:grpSp>
        <p:sp>
          <p:nvSpPr>
            <p:cNvPr id="3" name="矩形 2"/>
            <p:cNvSpPr/>
            <p:nvPr/>
          </p:nvSpPr>
          <p:spPr>
            <a:xfrm>
              <a:off x="219627" y="3115457"/>
              <a:ext cx="5295348" cy="1815882"/>
            </a:xfrm>
            <a:prstGeom prst="rect">
              <a:avLst/>
            </a:prstGeom>
          </p:spPr>
          <p:txBody>
            <a:bodyPr wrap="square">
              <a:spAutoFit/>
            </a:bodyPr>
            <a:lstStyle/>
            <a:p>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public</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2B91AF"/>
                  </a:solidFill>
                  <a:latin typeface="Courier New" panose="02070309020205020404" pitchFamily="49" charset="0"/>
                  <a:cs typeface="Courier New" panose="02070309020205020404" pitchFamily="49" charset="0"/>
                </a:rPr>
                <a:t>    Fraction</a:t>
              </a:r>
              <a:r>
                <a:rPr lang="en-US" altLang="zh-CN" sz="1400" dirty="0">
                  <a:solidFill>
                    <a:srgbClr val="000000"/>
                  </a:solidFill>
                  <a:latin typeface="Courier New" panose="02070309020205020404" pitchFamily="49" charset="0"/>
                  <a:cs typeface="Courier New" panose="02070309020205020404" pitchFamily="49" charset="0"/>
                </a:rPr>
                <a:t>&amp; </a:t>
              </a:r>
              <a:r>
                <a:rPr lang="en-US" altLang="zh-CN" sz="1400" dirty="0">
                  <a:solidFill>
                    <a:srgbClr val="008080"/>
                  </a:solidFill>
                  <a:latin typeface="Courier New" panose="02070309020205020404" pitchFamily="49" charset="0"/>
                  <a:cs typeface="Courier New" panose="02070309020205020404" pitchFamily="49" charset="0"/>
                </a:rPr>
                <a:t>operator*=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err="1">
                  <a:solidFill>
                    <a:srgbClr val="808080"/>
                  </a:solidFill>
                  <a:latin typeface="Courier New" panose="02070309020205020404" pitchFamily="49" charset="0"/>
                  <a:cs typeface="Courier New" panose="02070309020205020404" pitchFamily="49" charset="0"/>
                </a:rPr>
                <a:t>rhs</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sv-SE" altLang="zh-CN" sz="1400" dirty="0">
                  <a:solidFill>
                    <a:srgbClr val="000000"/>
                  </a:solidFill>
                  <a:latin typeface="Courier New" panose="02070309020205020404" pitchFamily="49" charset="0"/>
                  <a:cs typeface="Courier New" panose="02070309020205020404" pitchFamily="49" charset="0"/>
                </a:rPr>
                <a:t>        m_numerator *= </a:t>
              </a:r>
              <a:r>
                <a:rPr lang="sv-SE" altLang="zh-CN" sz="1400" dirty="0">
                  <a:solidFill>
                    <a:srgbClr val="808080"/>
                  </a:solidFill>
                  <a:latin typeface="Courier New" panose="02070309020205020404" pitchFamily="49" charset="0"/>
                  <a:cs typeface="Courier New" panose="02070309020205020404" pitchFamily="49" charset="0"/>
                </a:rPr>
                <a:t>rhs</a:t>
              </a:r>
              <a:r>
                <a:rPr lang="sv-SE" altLang="zh-CN" sz="1400" dirty="0">
                  <a:solidFill>
                    <a:srgbClr val="000000"/>
                  </a:solidFill>
                  <a:latin typeface="Courier New" panose="02070309020205020404" pitchFamily="49" charset="0"/>
                  <a:cs typeface="Courier New" panose="02070309020205020404" pitchFamily="49" charset="0"/>
                </a:rPr>
                <a:t>.m_numerator;</a:t>
              </a:r>
              <a:endParaRPr lang="sv-SE"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err="1">
                  <a:solidFill>
                    <a:srgbClr val="808080"/>
                  </a:solidFill>
                  <a:latin typeface="Courier New" panose="02070309020205020404" pitchFamily="49" charset="0"/>
                  <a:cs typeface="Courier New" panose="02070309020205020404" pitchFamily="49" charset="0"/>
                </a:rPr>
                <a:t>rhs</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this</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p:txBody>
        </p:sp>
      </p:grpSp>
      <p:grpSp>
        <p:nvGrpSpPr>
          <p:cNvPr id="31" name="组合 30"/>
          <p:cNvGrpSpPr/>
          <p:nvPr/>
        </p:nvGrpSpPr>
        <p:grpSpPr>
          <a:xfrm>
            <a:off x="219518" y="5248489"/>
            <a:ext cx="8704044" cy="908892"/>
            <a:chOff x="219974" y="1739274"/>
            <a:chExt cx="8704052" cy="908892"/>
          </a:xfrm>
        </p:grpSpPr>
        <p:grpSp>
          <p:nvGrpSpPr>
            <p:cNvPr id="32" name="组合 31"/>
            <p:cNvGrpSpPr/>
            <p:nvPr/>
          </p:nvGrpSpPr>
          <p:grpSpPr>
            <a:xfrm>
              <a:off x="219974" y="1763590"/>
              <a:ext cx="8704052" cy="884576"/>
              <a:chOff x="219974" y="1770733"/>
              <a:chExt cx="8704052" cy="824895"/>
            </a:xfrm>
            <a:effectLst>
              <a:outerShdw blurRad="50800" dist="69850" dir="2700000" algn="tl" rotWithShape="0">
                <a:prstClr val="black">
                  <a:alpha val="40000"/>
                </a:prstClr>
              </a:outerShdw>
            </a:effectLst>
          </p:grpSpPr>
          <p:sp>
            <p:nvSpPr>
              <p:cNvPr id="35" name="矩形: 圆角 34"/>
              <p:cNvSpPr/>
              <p:nvPr/>
            </p:nvSpPr>
            <p:spPr>
              <a:xfrm>
                <a:off x="219974" y="1770733"/>
                <a:ext cx="8704052" cy="824895"/>
              </a:xfrm>
              <a:prstGeom prst="roundRect">
                <a:avLst>
                  <a:gd name="adj" fmla="val 1609"/>
                </a:avLst>
              </a:prstGeom>
              <a:solidFill>
                <a:srgbClr val="F9EEEE"/>
              </a:solidFill>
              <a:ln>
                <a:solidFill>
                  <a:srgbClr val="F9EE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矩形: 圆顶角 35"/>
              <p:cNvSpPr/>
              <p:nvPr/>
            </p:nvSpPr>
            <p:spPr>
              <a:xfrm>
                <a:off x="219974" y="1770733"/>
                <a:ext cx="8704048" cy="388922"/>
              </a:xfrm>
              <a:prstGeom prst="round2SameRect">
                <a:avLst>
                  <a:gd name="adj1" fmla="val 20076"/>
                  <a:gd name="adj2" fmla="val 0"/>
                </a:avLst>
              </a:prstGeom>
              <a:solidFill>
                <a:srgbClr val="CC5B5B"/>
              </a:solidFill>
              <a:ln>
                <a:solidFill>
                  <a:srgbClr val="CC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3" name="矩形 32"/>
            <p:cNvSpPr/>
            <p:nvPr/>
          </p:nvSpPr>
          <p:spPr>
            <a:xfrm>
              <a:off x="219977" y="2194939"/>
              <a:ext cx="8704045" cy="400110"/>
            </a:xfrm>
            <a:prstGeom prst="rect">
              <a:avLst/>
            </a:prstGeom>
          </p:spPr>
          <p:txBody>
            <a:bodyPr wrap="square">
              <a:spAutoFit/>
            </a:bodyPr>
            <a:lstStyle/>
            <a:p>
              <a:pPr>
                <a:buClr>
                  <a:srgbClr val="CC5B5B"/>
                </a:buClr>
                <a:buSzPct val="80000"/>
              </a:pPr>
              <a:r>
                <a:rPr lang="zh-CN" altLang="en-US" sz="2000" dirty="0">
                  <a:solidFill>
                    <a:srgbClr val="000000"/>
                  </a:solidFill>
                  <a:latin typeface="Courier New" panose="02070309020205020404" pitchFamily="49" charset="0"/>
                  <a:cs typeface="Courier New" panose="02070309020205020404" pitchFamily="49" charset="0"/>
                </a:rPr>
                <a:t>不可重载运算符：</a:t>
              </a:r>
              <a:r>
                <a:rPr lang="en-US" altLang="zh-CN" sz="2000" dirty="0">
                  <a:solidFill>
                    <a:srgbClr val="008080"/>
                  </a:solidFill>
                  <a:latin typeface="Courier New" panose="02070309020205020404" pitchFamily="49" charset="0"/>
                  <a:cs typeface="Courier New" panose="02070309020205020404" pitchFamily="49" charset="0"/>
                </a:rPr>
                <a:t>::</a:t>
              </a:r>
              <a:r>
                <a:rPr lang="zh-CN" altLang="en-US" sz="2000" dirty="0">
                  <a:solidFill>
                    <a:srgbClr val="000000"/>
                  </a:solidFill>
                  <a:latin typeface="Courier New" panose="02070309020205020404" pitchFamily="49" charset="0"/>
                  <a:cs typeface="Courier New" panose="02070309020205020404" pitchFamily="49" charset="0"/>
                </a:rPr>
                <a:t>、</a:t>
              </a:r>
              <a:r>
                <a:rPr lang="en-US" altLang="zh-CN" sz="2000" dirty="0">
                  <a:solidFill>
                    <a:srgbClr val="008080"/>
                  </a:solidFill>
                  <a:latin typeface="Courier New" panose="02070309020205020404" pitchFamily="49" charset="0"/>
                  <a:cs typeface="Courier New" panose="02070309020205020404" pitchFamily="49" charset="0"/>
                </a:rPr>
                <a:t>.</a:t>
              </a:r>
              <a:r>
                <a:rPr lang="zh-CN" altLang="en-US" sz="2000" dirty="0">
                  <a:solidFill>
                    <a:srgbClr val="000000"/>
                  </a:solidFill>
                  <a:latin typeface="Courier New" panose="02070309020205020404" pitchFamily="49" charset="0"/>
                  <a:cs typeface="Courier New" panose="02070309020205020404" pitchFamily="49" charset="0"/>
                </a:rPr>
                <a:t>、</a:t>
              </a:r>
              <a:r>
                <a:rPr lang="en-US" altLang="zh-CN" sz="2000" dirty="0">
                  <a:solidFill>
                    <a:srgbClr val="008080"/>
                  </a:solidFill>
                  <a:latin typeface="Courier New" panose="02070309020205020404" pitchFamily="49" charset="0"/>
                  <a:cs typeface="Courier New" panose="02070309020205020404" pitchFamily="49" charset="0"/>
                </a:rPr>
                <a:t>?:</a:t>
              </a:r>
              <a:r>
                <a:rPr lang="zh-CN" altLang="en-US" sz="2000" dirty="0">
                  <a:solidFill>
                    <a:srgbClr val="000000"/>
                  </a:solidFill>
                  <a:latin typeface="Courier New" panose="02070309020205020404" pitchFamily="49" charset="0"/>
                  <a:cs typeface="Courier New" panose="02070309020205020404" pitchFamily="49" charset="0"/>
                </a:rPr>
                <a:t>和</a:t>
              </a:r>
              <a:r>
                <a:rPr lang="en-US" altLang="zh-CN" sz="2000" dirty="0">
                  <a:solidFill>
                    <a:srgbClr val="008080"/>
                  </a:solidFill>
                  <a:latin typeface="Courier New" panose="02070309020205020404" pitchFamily="49" charset="0"/>
                  <a:cs typeface="Courier New" panose="02070309020205020404" pitchFamily="49" charset="0"/>
                </a:rPr>
                <a:t>.*</a:t>
              </a:r>
              <a:r>
                <a:rPr lang="zh-CN" altLang="en-US" sz="2000" dirty="0">
                  <a:solidFill>
                    <a:srgbClr val="000000"/>
                  </a:solidFill>
                  <a:latin typeface="Courier New" panose="02070309020205020404" pitchFamily="49" charset="0"/>
                  <a:cs typeface="Courier New" panose="02070309020205020404" pitchFamily="49" charset="0"/>
                </a:rPr>
                <a:t>。</a:t>
              </a:r>
              <a:endParaRPr lang="zh-CN" altLang="en-US" sz="2000" dirty="0">
                <a:latin typeface="Courier New" panose="02070309020205020404" pitchFamily="49" charset="0"/>
                <a:cs typeface="Courier New" panose="02070309020205020404" pitchFamily="49" charset="0"/>
              </a:endParaRPr>
            </a:p>
          </p:txBody>
        </p:sp>
        <p:sp>
          <p:nvSpPr>
            <p:cNvPr id="34" name="矩形 33"/>
            <p:cNvSpPr/>
            <p:nvPr/>
          </p:nvSpPr>
          <p:spPr>
            <a:xfrm>
              <a:off x="219974" y="1739274"/>
              <a:ext cx="8704049" cy="461665"/>
            </a:xfrm>
            <a:prstGeom prst="rect">
              <a:avLst/>
            </a:prstGeom>
          </p:spPr>
          <p:txBody>
            <a:bodyPr wrap="square">
              <a:spAutoFit/>
            </a:bodyPr>
            <a:lstStyle/>
            <a:p>
              <a:r>
                <a:rPr lang="zh-CN" altLang="en-US" sz="2400" dirty="0">
                  <a:solidFill>
                    <a:srgbClr val="FFFFFF"/>
                  </a:solidFill>
                  <a:latin typeface="MicrosoftYaHei"/>
                </a:rPr>
                <a:t>注意</a:t>
              </a:r>
              <a:endParaRPr lang="zh-CN" altLang="en-US" sz="2400" dirty="0"/>
            </a:p>
          </p:txBody>
        </p:sp>
      </p:grpSp>
      <p:grpSp>
        <p:nvGrpSpPr>
          <p:cNvPr id="46" name="组合 45"/>
          <p:cNvGrpSpPr/>
          <p:nvPr/>
        </p:nvGrpSpPr>
        <p:grpSpPr>
          <a:xfrm>
            <a:off x="219559" y="1104430"/>
            <a:ext cx="8704068" cy="1345048"/>
            <a:chOff x="219958" y="1763591"/>
            <a:chExt cx="8704068" cy="1345048"/>
          </a:xfrm>
        </p:grpSpPr>
        <p:grpSp>
          <p:nvGrpSpPr>
            <p:cNvPr id="47" name="组合 46"/>
            <p:cNvGrpSpPr/>
            <p:nvPr/>
          </p:nvGrpSpPr>
          <p:grpSpPr>
            <a:xfrm>
              <a:off x="219974" y="1763591"/>
              <a:ext cx="8704052" cy="1345048"/>
              <a:chOff x="219974" y="1770732"/>
              <a:chExt cx="8704052" cy="1254297"/>
            </a:xfrm>
            <a:effectLst>
              <a:outerShdw blurRad="50800" dist="69850" dir="2700000" algn="tl" rotWithShape="0">
                <a:prstClr val="black">
                  <a:alpha val="40000"/>
                </a:prstClr>
              </a:outerShdw>
            </a:effectLst>
          </p:grpSpPr>
          <p:sp>
            <p:nvSpPr>
              <p:cNvPr id="50" name="矩形: 圆角 49"/>
              <p:cNvSpPr/>
              <p:nvPr/>
            </p:nvSpPr>
            <p:spPr>
              <a:xfrm>
                <a:off x="219974" y="1770738"/>
                <a:ext cx="8704052" cy="1254291"/>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矩形: 圆顶角 50"/>
              <p:cNvSpPr/>
              <p:nvPr/>
            </p:nvSpPr>
            <p:spPr>
              <a:xfrm>
                <a:off x="219974" y="1770732"/>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8" name="矩形 47"/>
            <p:cNvSpPr/>
            <p:nvPr/>
          </p:nvSpPr>
          <p:spPr>
            <a:xfrm>
              <a:off x="219958" y="2195860"/>
              <a:ext cx="8704003" cy="815095"/>
            </a:xfrm>
            <a:prstGeom prst="rect">
              <a:avLst/>
            </a:prstGeom>
          </p:spPr>
          <p:txBody>
            <a:bodyPr wrap="square">
              <a:spAutoFit/>
            </a:bodyPr>
            <a:lstStyle/>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成员运算符函数的显式参数比运算符的目数少一个；</a:t>
              </a:r>
              <a:endParaRPr lang="zh-CN" altLang="en-US" sz="2000" dirty="0">
                <a:solidFill>
                  <a:srgbClr val="000000"/>
                </a:solidFill>
                <a:latin typeface="MicrosoftYaHei"/>
              </a:endParaRPr>
            </a:p>
            <a:p>
              <a:pPr marL="34290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运算符函数的第一个运算对象与隐含的 </a:t>
              </a:r>
              <a:r>
                <a:rPr lang="en-US" altLang="zh-CN" sz="2000" dirty="0">
                  <a:solidFill>
                    <a:srgbClr val="000000"/>
                  </a:solidFill>
                  <a:latin typeface="Courier New" panose="02070309020205020404" pitchFamily="49" charset="0"/>
                  <a:cs typeface="Courier New" panose="02070309020205020404" pitchFamily="49" charset="0"/>
                </a:rPr>
                <a:t>this</a:t>
              </a:r>
              <a:r>
                <a:rPr lang="en-US" altLang="zh-CN" sz="2000" dirty="0">
                  <a:solidFill>
                    <a:srgbClr val="000000"/>
                  </a:solidFill>
                  <a:latin typeface="MicrosoftYaHei"/>
                </a:rPr>
                <a:t> </a:t>
              </a:r>
              <a:r>
                <a:rPr lang="zh-CN" altLang="en-US" sz="2000" dirty="0">
                  <a:solidFill>
                    <a:srgbClr val="000000"/>
                  </a:solidFill>
                  <a:latin typeface="MicrosoftYaHei"/>
                </a:rPr>
                <a:t>指针绑定。</a:t>
              </a:r>
              <a:endParaRPr lang="en-US" altLang="zh-CN" sz="2000" dirty="0">
                <a:solidFill>
                  <a:srgbClr val="000000"/>
                </a:solidFill>
                <a:latin typeface="MicrosoftYaHei"/>
              </a:endParaRPr>
            </a:p>
          </p:txBody>
        </p:sp>
        <p:sp>
          <p:nvSpPr>
            <p:cNvPr id="49" name="矩形 48"/>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运算符函数作为类的成员函数</a:t>
              </a:r>
              <a:endParaRPr lang="zh-CN" altLang="en-US"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383729"/>
            <a:ext cx="2057400" cy="365125"/>
          </a:xfrm>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6.3.2 </a:t>
            </a:r>
            <a:r>
              <a:rPr lang="zh-CN" altLang="en-US" sz="3200" dirty="0">
                <a:solidFill>
                  <a:schemeClr val="bg1"/>
                </a:solidFill>
              </a:rPr>
              <a:t>重载原则</a:t>
            </a:r>
            <a:endParaRPr lang="zh-CN" altLang="en-US" sz="2400" dirty="0">
              <a:solidFill>
                <a:schemeClr val="bg1"/>
              </a:solidFill>
            </a:endParaRPr>
          </a:p>
        </p:txBody>
      </p:sp>
      <p:grpSp>
        <p:nvGrpSpPr>
          <p:cNvPr id="40" name="组合 39"/>
          <p:cNvGrpSpPr/>
          <p:nvPr/>
        </p:nvGrpSpPr>
        <p:grpSpPr>
          <a:xfrm>
            <a:off x="219553" y="1109838"/>
            <a:ext cx="8704005" cy="1388864"/>
            <a:chOff x="219974" y="1748979"/>
            <a:chExt cx="8704052" cy="1533342"/>
          </a:xfrm>
        </p:grpSpPr>
        <p:grpSp>
          <p:nvGrpSpPr>
            <p:cNvPr id="41" name="组合 40"/>
            <p:cNvGrpSpPr/>
            <p:nvPr/>
          </p:nvGrpSpPr>
          <p:grpSpPr>
            <a:xfrm>
              <a:off x="219974" y="1763591"/>
              <a:ext cx="8704052" cy="1518730"/>
              <a:chOff x="219974" y="1770733"/>
              <a:chExt cx="8704052" cy="1416265"/>
            </a:xfrm>
            <a:effectLst>
              <a:outerShdw blurRad="50800" dist="69850" dir="2700000" algn="tl" rotWithShape="0">
                <a:prstClr val="black">
                  <a:alpha val="40000"/>
                </a:prstClr>
              </a:outerShdw>
            </a:effectLst>
          </p:grpSpPr>
          <p:sp>
            <p:nvSpPr>
              <p:cNvPr id="43" name="矩形: 圆角 42"/>
              <p:cNvSpPr/>
              <p:nvPr/>
            </p:nvSpPr>
            <p:spPr>
              <a:xfrm>
                <a:off x="219974" y="1770733"/>
                <a:ext cx="8704052" cy="1416265"/>
              </a:xfrm>
              <a:prstGeom prst="roundRect">
                <a:avLst>
                  <a:gd name="adj" fmla="val 3502"/>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矩形: 圆顶角 43"/>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2" name="矩形 41"/>
            <p:cNvSpPr/>
            <p:nvPr/>
          </p:nvSpPr>
          <p:spPr>
            <a:xfrm>
              <a:off x="219974" y="1748979"/>
              <a:ext cx="8704051" cy="509690"/>
            </a:xfrm>
            <a:prstGeom prst="rect">
              <a:avLst/>
            </a:prstGeom>
          </p:spPr>
          <p:txBody>
            <a:bodyPr wrap="square">
              <a:spAutoFit/>
            </a:bodyPr>
            <a:lstStyle/>
            <a:p>
              <a:r>
                <a:rPr lang="en-US" altLang="zh-CN" sz="2400" dirty="0">
                  <a:solidFill>
                    <a:schemeClr val="bg1"/>
                  </a:solidFill>
                  <a:latin typeface="Courier New" panose="02070309020205020404" pitchFamily="49" charset="0"/>
                  <a:cs typeface="Courier New" panose="02070309020205020404" pitchFamily="49" charset="0"/>
                </a:rPr>
                <a:t>1. </a:t>
              </a:r>
              <a:r>
                <a:rPr lang="zh-CN" altLang="en-US" sz="2400" dirty="0">
                  <a:solidFill>
                    <a:schemeClr val="bg1"/>
                  </a:solidFill>
                  <a:latin typeface="Courier New" panose="02070309020205020404" pitchFamily="49" charset="0"/>
                  <a:cs typeface="Courier New" panose="02070309020205020404" pitchFamily="49" charset="0"/>
                </a:rPr>
                <a:t>含义与内置类型一致</a:t>
              </a:r>
              <a:endParaRPr lang="zh-CN" altLang="en-US" sz="2400" dirty="0">
                <a:solidFill>
                  <a:schemeClr val="bg1"/>
                </a:solidFill>
              </a:endParaRPr>
            </a:p>
          </p:txBody>
        </p:sp>
      </p:grpSp>
      <p:sp>
        <p:nvSpPr>
          <p:cNvPr id="2" name="矩形 1"/>
          <p:cNvSpPr/>
          <p:nvPr/>
        </p:nvSpPr>
        <p:spPr>
          <a:xfrm>
            <a:off x="219516" y="1506690"/>
            <a:ext cx="8704003" cy="723275"/>
          </a:xfrm>
          <a:prstGeom prst="rect">
            <a:avLst/>
          </a:prstGeom>
        </p:spPr>
        <p:txBody>
          <a:bodyPr wrap="square">
            <a:spAutoFit/>
          </a:bodyPr>
          <a:lstStyle/>
          <a:p>
            <a:r>
              <a:rPr lang="en-US" altLang="zh-CN" sz="1400" dirty="0">
                <a:solidFill>
                  <a:srgbClr val="0000FF"/>
                </a:solidFill>
                <a:latin typeface="Courier New" panose="02070309020205020404" pitchFamily="49" charset="0"/>
                <a:cs typeface="Courier New" panose="02070309020205020404" pitchFamily="49" charset="0"/>
              </a:rPr>
              <a:t>bool</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operator==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FF0000"/>
                </a:solidFill>
                <a:latin typeface="Courier New" panose="02070309020205020404" pitchFamily="49" charset="0"/>
                <a:cs typeface="Courier New" panose="02070309020205020404" pitchFamily="49" charset="0"/>
              </a:rPr>
              <a:t>&amp;</a:t>
            </a:r>
            <a:r>
              <a:rPr lang="en-US" altLang="zh-CN" sz="1400" dirty="0">
                <a:solidFill>
                  <a:srgbClr val="808080"/>
                </a:solidFill>
                <a:latin typeface="Courier New" panose="02070309020205020404" pitchFamily="49" charset="0"/>
                <a:cs typeface="Courier New" panose="02070309020205020404" pitchFamily="49" charset="0"/>
              </a:rPr>
              <a:t>left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FF0000"/>
                </a:solidFill>
                <a:latin typeface="Courier New" panose="02070309020205020404" pitchFamily="49" charset="0"/>
                <a:cs typeface="Courier New" panose="02070309020205020404" pitchFamily="49" charset="0"/>
              </a:rPr>
              <a:t>&amp;</a:t>
            </a:r>
            <a:r>
              <a:rPr lang="en-US" altLang="zh-CN" sz="1400" dirty="0">
                <a:solidFill>
                  <a:srgbClr val="808080"/>
                </a:solidFill>
                <a:latin typeface="Courier New" panose="02070309020205020404" pitchFamily="49" charset="0"/>
                <a:cs typeface="Courier New" panose="02070309020205020404" pitchFamily="49" charset="0"/>
              </a:rPr>
              <a:t>right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300" dirty="0">
                <a:solidFill>
                  <a:srgbClr val="0000FF"/>
                </a:solidFill>
                <a:latin typeface="Courier New" panose="02070309020205020404" pitchFamily="49" charset="0"/>
                <a:cs typeface="Courier New" panose="02070309020205020404" pitchFamily="49" charset="0"/>
              </a:rPr>
              <a:t>return</a:t>
            </a:r>
            <a:r>
              <a:rPr lang="en-US" altLang="zh-CN" sz="1300" dirty="0">
                <a:solidFill>
                  <a:srgbClr val="000000"/>
                </a:solidFill>
                <a:latin typeface="Courier New" panose="02070309020205020404" pitchFamily="49" charset="0"/>
                <a:cs typeface="Courier New" panose="02070309020205020404" pitchFamily="49" charset="0"/>
              </a:rPr>
              <a:t> </a:t>
            </a:r>
            <a:r>
              <a:rPr lang="en-US" altLang="zh-CN" sz="1300" dirty="0" err="1">
                <a:solidFill>
                  <a:srgbClr val="808080"/>
                </a:solidFill>
                <a:latin typeface="Courier New" panose="02070309020205020404" pitchFamily="49" charset="0"/>
                <a:cs typeface="Courier New" panose="02070309020205020404" pitchFamily="49" charset="0"/>
              </a:rPr>
              <a:t>left</a:t>
            </a:r>
            <a:r>
              <a:rPr lang="en-US" altLang="zh-CN" sz="1300" dirty="0" err="1">
                <a:solidFill>
                  <a:srgbClr val="000000"/>
                </a:solidFill>
                <a:latin typeface="Courier New" panose="02070309020205020404" pitchFamily="49" charset="0"/>
                <a:cs typeface="Courier New" panose="02070309020205020404" pitchFamily="49" charset="0"/>
              </a:rPr>
              <a:t>.numerator</a:t>
            </a:r>
            <a:r>
              <a:rPr lang="en-US" altLang="zh-CN" sz="1300" dirty="0">
                <a:solidFill>
                  <a:srgbClr val="000000"/>
                </a:solidFill>
                <a:latin typeface="Courier New" panose="02070309020205020404" pitchFamily="49" charset="0"/>
                <a:cs typeface="Courier New" panose="02070309020205020404" pitchFamily="49" charset="0"/>
              </a:rPr>
              <a:t>()*</a:t>
            </a:r>
            <a:r>
              <a:rPr lang="en-US" altLang="zh-CN" sz="1300" dirty="0" err="1">
                <a:solidFill>
                  <a:srgbClr val="808080"/>
                </a:solidFill>
                <a:latin typeface="Courier New" panose="02070309020205020404" pitchFamily="49" charset="0"/>
                <a:cs typeface="Courier New" panose="02070309020205020404" pitchFamily="49" charset="0"/>
              </a:rPr>
              <a:t>right</a:t>
            </a:r>
            <a:r>
              <a:rPr lang="en-US" altLang="zh-CN" sz="1300" dirty="0" err="1">
                <a:solidFill>
                  <a:srgbClr val="000000"/>
                </a:solidFill>
                <a:latin typeface="Courier New" panose="02070309020205020404" pitchFamily="49" charset="0"/>
                <a:cs typeface="Courier New" panose="02070309020205020404" pitchFamily="49" charset="0"/>
              </a:rPr>
              <a:t>.denominator</a:t>
            </a:r>
            <a:r>
              <a:rPr lang="en-US" altLang="zh-CN" sz="1300" dirty="0">
                <a:solidFill>
                  <a:srgbClr val="000000"/>
                </a:solidFill>
                <a:latin typeface="Courier New" panose="02070309020205020404" pitchFamily="49" charset="0"/>
                <a:cs typeface="Courier New" panose="02070309020205020404" pitchFamily="49" charset="0"/>
              </a:rPr>
              <a:t>() == </a:t>
            </a:r>
            <a:r>
              <a:rPr lang="en-US" altLang="zh-CN" sz="1300" dirty="0" err="1">
                <a:solidFill>
                  <a:srgbClr val="808080"/>
                </a:solidFill>
                <a:latin typeface="Courier New" panose="02070309020205020404" pitchFamily="49" charset="0"/>
                <a:cs typeface="Courier New" panose="02070309020205020404" pitchFamily="49" charset="0"/>
              </a:rPr>
              <a:t>left</a:t>
            </a:r>
            <a:r>
              <a:rPr lang="en-US" altLang="zh-CN" sz="1300" dirty="0" err="1">
                <a:solidFill>
                  <a:srgbClr val="000000"/>
                </a:solidFill>
                <a:latin typeface="Courier New" panose="02070309020205020404" pitchFamily="49" charset="0"/>
                <a:cs typeface="Courier New" panose="02070309020205020404" pitchFamily="49" charset="0"/>
              </a:rPr>
              <a:t>.denominator</a:t>
            </a:r>
            <a:r>
              <a:rPr lang="en-US" altLang="zh-CN" sz="1300" dirty="0">
                <a:solidFill>
                  <a:srgbClr val="000000"/>
                </a:solidFill>
                <a:latin typeface="Courier New" panose="02070309020205020404" pitchFamily="49" charset="0"/>
                <a:cs typeface="Courier New" panose="02070309020205020404" pitchFamily="49" charset="0"/>
              </a:rPr>
              <a:t>()*</a:t>
            </a:r>
            <a:r>
              <a:rPr lang="en-US" altLang="zh-CN" sz="1300" dirty="0">
                <a:solidFill>
                  <a:srgbClr val="808080"/>
                </a:solidFill>
                <a:latin typeface="Courier New" panose="02070309020205020404" pitchFamily="49" charset="0"/>
                <a:cs typeface="Courier New" panose="02070309020205020404" pitchFamily="49" charset="0"/>
              </a:rPr>
              <a:t>right</a:t>
            </a:r>
            <a:r>
              <a:rPr lang="en-US" altLang="zh-CN" sz="1300" dirty="0">
                <a:solidFill>
                  <a:srgbClr val="000000"/>
                </a:solidFill>
                <a:latin typeface="Courier New" panose="02070309020205020404" pitchFamily="49" charset="0"/>
                <a:cs typeface="Courier New" panose="02070309020205020404" pitchFamily="49" charset="0"/>
              </a:rPr>
              <a:t>. numerator();</a:t>
            </a:r>
            <a:endParaRPr lang="en-US" altLang="zh-CN" sz="13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p:txBody>
      </p:sp>
      <p:grpSp>
        <p:nvGrpSpPr>
          <p:cNvPr id="56" name="组合 55"/>
          <p:cNvGrpSpPr/>
          <p:nvPr/>
        </p:nvGrpSpPr>
        <p:grpSpPr>
          <a:xfrm>
            <a:off x="219512" y="4484077"/>
            <a:ext cx="8704001" cy="1474099"/>
            <a:chOff x="219968" y="1739274"/>
            <a:chExt cx="8704058" cy="1419245"/>
          </a:xfrm>
        </p:grpSpPr>
        <p:grpSp>
          <p:nvGrpSpPr>
            <p:cNvPr id="57" name="组合 56"/>
            <p:cNvGrpSpPr/>
            <p:nvPr/>
          </p:nvGrpSpPr>
          <p:grpSpPr>
            <a:xfrm>
              <a:off x="219974" y="1763589"/>
              <a:ext cx="8704052" cy="1394928"/>
              <a:chOff x="219974" y="1770733"/>
              <a:chExt cx="8704052" cy="1300815"/>
            </a:xfrm>
            <a:effectLst>
              <a:outerShdw blurRad="50800" dist="69850" dir="2700000" algn="tl" rotWithShape="0">
                <a:prstClr val="black">
                  <a:alpha val="40000"/>
                </a:prstClr>
              </a:outerShdw>
            </a:effectLst>
          </p:grpSpPr>
          <p:sp>
            <p:nvSpPr>
              <p:cNvPr id="60" name="矩形: 圆角 59"/>
              <p:cNvSpPr/>
              <p:nvPr/>
            </p:nvSpPr>
            <p:spPr>
              <a:xfrm>
                <a:off x="219974" y="1770733"/>
                <a:ext cx="8704052" cy="1300815"/>
              </a:xfrm>
              <a:prstGeom prst="roundRect">
                <a:avLst>
                  <a:gd name="adj" fmla="val 5727"/>
                </a:avLst>
              </a:prstGeom>
              <a:solidFill>
                <a:srgbClr val="FCF6EE"/>
              </a:solidFill>
              <a:ln>
                <a:solidFill>
                  <a:srgbClr val="FCF6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圆顶角 60"/>
              <p:cNvSpPr/>
              <p:nvPr/>
            </p:nvSpPr>
            <p:spPr>
              <a:xfrm>
                <a:off x="219974" y="1770733"/>
                <a:ext cx="8704049" cy="372470"/>
              </a:xfrm>
              <a:prstGeom prst="round2SameRect">
                <a:avLst>
                  <a:gd name="adj1" fmla="val 20076"/>
                  <a:gd name="adj2" fmla="val 0"/>
                </a:avLst>
              </a:prstGeom>
              <a:solidFill>
                <a:srgbClr val="E2A856"/>
              </a:solidFill>
              <a:ln>
                <a:solidFill>
                  <a:srgbClr val="E2A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8" name="矩形 57"/>
            <p:cNvSpPr/>
            <p:nvPr/>
          </p:nvSpPr>
          <p:spPr>
            <a:xfrm>
              <a:off x="219968" y="2180651"/>
              <a:ext cx="8704044" cy="977868"/>
            </a:xfrm>
            <a:prstGeom prst="rect">
              <a:avLst/>
            </a:prstGeom>
            <a:noFill/>
            <a:ln>
              <a:noFill/>
            </a:ln>
          </p:spPr>
          <p:txBody>
            <a:bodyPr wrap="square">
              <a:spAutoFit/>
            </a:bodyPr>
            <a:lstStyle/>
            <a:p>
              <a:pPr marL="342900" indent="-342900">
                <a:buClr>
                  <a:srgbClr val="E2A856"/>
                </a:buClr>
                <a:buSzPct val="80000"/>
                <a:buFont typeface="Wingdings" panose="05000000000000000000" pitchFamily="2" charset="2"/>
                <a:buChar char="l"/>
              </a:pPr>
              <a:r>
                <a:rPr lang="zh-CN" altLang="en-US" sz="2000" dirty="0"/>
                <a:t>参数与返回值类型与上述函数一致；</a:t>
              </a:r>
              <a:endParaRPr lang="zh-CN" altLang="en-US" sz="2000" dirty="0"/>
            </a:p>
            <a:p>
              <a:pPr marL="342900" indent="-342900">
                <a:buClr>
                  <a:srgbClr val="E2A856"/>
                </a:buClr>
                <a:buSzPct val="80000"/>
                <a:buFont typeface="Wingdings" panose="05000000000000000000" pitchFamily="2" charset="2"/>
                <a:buChar char="l"/>
              </a:pPr>
              <a:r>
                <a:rPr lang="zh-CN" altLang="en-US" sz="2000" dirty="0"/>
                <a:t>将右侧对象的每个数据成员逐个赋值给左侧对象相应的数据成员；</a:t>
              </a:r>
              <a:endParaRPr lang="zh-CN" altLang="en-US" sz="2000" dirty="0"/>
            </a:p>
            <a:p>
              <a:pPr marL="342900" indent="-342900">
                <a:buClr>
                  <a:srgbClr val="E2A856"/>
                </a:buClr>
                <a:buSzPct val="80000"/>
                <a:buFont typeface="Wingdings" panose="05000000000000000000" pitchFamily="2" charset="2"/>
                <a:buChar char="l"/>
              </a:pPr>
              <a:r>
                <a:rPr lang="zh-CN" altLang="en-US" sz="2000" dirty="0"/>
                <a:t>对于数组成员，逐元素赋值</a:t>
              </a:r>
              <a:endParaRPr lang="zh-CN" altLang="en-US" sz="2000" dirty="0"/>
            </a:p>
          </p:txBody>
        </p:sp>
        <p:sp>
          <p:nvSpPr>
            <p:cNvPr id="59" name="矩形 58"/>
            <p:cNvSpPr/>
            <p:nvPr/>
          </p:nvSpPr>
          <p:spPr>
            <a:xfrm>
              <a:off x="219974" y="1739274"/>
              <a:ext cx="8704049" cy="461665"/>
            </a:xfrm>
            <a:prstGeom prst="rect">
              <a:avLst/>
            </a:prstGeom>
          </p:spPr>
          <p:txBody>
            <a:bodyPr wrap="square">
              <a:spAutoFit/>
            </a:bodyPr>
            <a:lstStyle/>
            <a:p>
              <a:r>
                <a:rPr lang="zh-CN" altLang="en-US" sz="2400" dirty="0">
                  <a:solidFill>
                    <a:srgbClr val="FFFFFF"/>
                  </a:solidFill>
                  <a:latin typeface="MicrosoftYaHei"/>
                </a:rPr>
                <a:t>说明：编译器会自动合成一个默认的赋值运算符</a:t>
              </a:r>
              <a:endParaRPr lang="zh-CN" altLang="en-US" sz="2400" dirty="0"/>
            </a:p>
          </p:txBody>
        </p:sp>
      </p:grpSp>
      <p:grpSp>
        <p:nvGrpSpPr>
          <p:cNvPr id="9" name="组合 8"/>
          <p:cNvGrpSpPr/>
          <p:nvPr/>
        </p:nvGrpSpPr>
        <p:grpSpPr>
          <a:xfrm>
            <a:off x="219512" y="2717292"/>
            <a:ext cx="8704006" cy="1573450"/>
            <a:chOff x="219512" y="2717292"/>
            <a:chExt cx="8704006" cy="1573450"/>
          </a:xfrm>
        </p:grpSpPr>
        <p:grpSp>
          <p:nvGrpSpPr>
            <p:cNvPr id="45" name="组合 44"/>
            <p:cNvGrpSpPr/>
            <p:nvPr/>
          </p:nvGrpSpPr>
          <p:grpSpPr>
            <a:xfrm>
              <a:off x="219513" y="2717292"/>
              <a:ext cx="8704005" cy="1573450"/>
              <a:chOff x="219974" y="1748979"/>
              <a:chExt cx="8704052" cy="1737131"/>
            </a:xfrm>
          </p:grpSpPr>
          <p:grpSp>
            <p:nvGrpSpPr>
              <p:cNvPr id="52" name="组合 51"/>
              <p:cNvGrpSpPr/>
              <p:nvPr/>
            </p:nvGrpSpPr>
            <p:grpSpPr>
              <a:xfrm>
                <a:off x="219974" y="1763591"/>
                <a:ext cx="8704052" cy="1722519"/>
                <a:chOff x="219974" y="1770733"/>
                <a:chExt cx="8704052" cy="1606305"/>
              </a:xfrm>
              <a:effectLst>
                <a:outerShdw blurRad="50800" dist="69850" dir="2700000" algn="tl" rotWithShape="0">
                  <a:prstClr val="black">
                    <a:alpha val="40000"/>
                  </a:prstClr>
                </a:outerShdw>
              </a:effectLst>
            </p:grpSpPr>
            <p:sp>
              <p:nvSpPr>
                <p:cNvPr id="54" name="矩形: 圆角 53"/>
                <p:cNvSpPr/>
                <p:nvPr/>
              </p:nvSpPr>
              <p:spPr>
                <a:xfrm>
                  <a:off x="219974" y="1770733"/>
                  <a:ext cx="8704052" cy="1606305"/>
                </a:xfrm>
                <a:prstGeom prst="roundRect">
                  <a:avLst>
                    <a:gd name="adj" fmla="val 3502"/>
                  </a:avLst>
                </a:pr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矩形: 圆顶角 54"/>
                <p:cNvSpPr/>
                <p:nvPr/>
              </p:nvSpPr>
              <p:spPr>
                <a:xfrm>
                  <a:off x="219974" y="1770733"/>
                  <a:ext cx="8704052" cy="388922"/>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3" name="矩形 52"/>
              <p:cNvSpPr/>
              <p:nvPr/>
            </p:nvSpPr>
            <p:spPr>
              <a:xfrm>
                <a:off x="219974" y="1748979"/>
                <a:ext cx="8704051" cy="509690"/>
              </a:xfrm>
              <a:prstGeom prst="rect">
                <a:avLst/>
              </a:prstGeom>
            </p:spPr>
            <p:txBody>
              <a:bodyPr wrap="square">
                <a:spAutoFit/>
              </a:bodyPr>
              <a:lstStyle/>
              <a:p>
                <a:r>
                  <a:rPr lang="en-US" altLang="zh-CN" sz="2400" dirty="0">
                    <a:solidFill>
                      <a:schemeClr val="bg1"/>
                    </a:solidFill>
                    <a:latin typeface="Courier New" panose="02070309020205020404" pitchFamily="49" charset="0"/>
                    <a:cs typeface="Courier New" panose="02070309020205020404" pitchFamily="49" charset="0"/>
                  </a:rPr>
                  <a:t>2. </a:t>
                </a:r>
                <a:r>
                  <a:rPr lang="zh-CN" altLang="en-US" sz="2400" dirty="0">
                    <a:solidFill>
                      <a:schemeClr val="bg1"/>
                    </a:solidFill>
                    <a:latin typeface="Courier New" panose="02070309020205020404" pitchFamily="49" charset="0"/>
                    <a:cs typeface="Courier New" panose="02070309020205020404" pitchFamily="49" charset="0"/>
                  </a:rPr>
                  <a:t>行为与内置类型一致</a:t>
                </a:r>
                <a:endParaRPr lang="zh-CN" altLang="en-US" sz="2400" dirty="0">
                  <a:solidFill>
                    <a:schemeClr val="bg1"/>
                  </a:solidFill>
                </a:endParaRPr>
              </a:p>
            </p:txBody>
          </p:sp>
        </p:grpSp>
        <p:sp>
          <p:nvSpPr>
            <p:cNvPr id="6" name="矩形 5"/>
            <p:cNvSpPr/>
            <p:nvPr/>
          </p:nvSpPr>
          <p:spPr>
            <a:xfrm>
              <a:off x="219512" y="3121191"/>
              <a:ext cx="8704002" cy="1169551"/>
            </a:xfrm>
            <a:prstGeom prst="rect">
              <a:avLst/>
            </a:prstGeom>
          </p:spPr>
          <p:txBody>
            <a:bodyPr wrap="square">
              <a:spAutoFit/>
            </a:bodyPr>
            <a:lstStyle/>
            <a:p>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FF0000"/>
                  </a:solidFill>
                  <a:latin typeface="Courier New" panose="02070309020205020404" pitchFamily="49" charset="0"/>
                  <a:cs typeface="Courier New" panose="02070309020205020404" pitchFamily="49" charset="0"/>
                </a:rPr>
                <a:t>&amp;</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8080"/>
                  </a:solidFill>
                  <a:latin typeface="Courier New" panose="02070309020205020404" pitchFamily="49" charset="0"/>
                  <a:cs typeface="Courier New" panose="02070309020205020404" pitchFamily="49" charset="0"/>
                </a:rPr>
                <a:t>operator=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FF0000"/>
                  </a:solidFill>
                  <a:latin typeface="Courier New" panose="02070309020205020404" pitchFamily="49" charset="0"/>
                  <a:cs typeface="Courier New" panose="02070309020205020404" pitchFamily="49" charset="0"/>
                </a:rPr>
                <a:t>&amp;</a:t>
              </a:r>
              <a:r>
                <a:rPr lang="en-US" altLang="zh-CN" sz="1400" dirty="0" err="1">
                  <a:solidFill>
                    <a:srgbClr val="808080"/>
                  </a:solidFill>
                  <a:latin typeface="Courier New" panose="02070309020205020404" pitchFamily="49" charset="0"/>
                  <a:cs typeface="Courier New" panose="02070309020205020404" pitchFamily="49" charset="0"/>
                </a:rPr>
                <a:t>rhs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返回左值对象的引用</a:t>
              </a:r>
              <a:endParaRPr lang="zh-CN" altLang="en-US"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if</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FF0000"/>
                  </a:solidFill>
                  <a:latin typeface="Courier New" panose="02070309020205020404" pitchFamily="49" charset="0"/>
                  <a:cs typeface="Courier New" panose="02070309020205020404" pitchFamily="49" charset="0"/>
                </a:rPr>
                <a:t>&amp;</a:t>
              </a:r>
              <a:r>
                <a:rPr lang="en-US" altLang="zh-CN" sz="1400" dirty="0" err="1">
                  <a:solidFill>
                    <a:srgbClr val="808080"/>
                  </a:solidFill>
                  <a:latin typeface="Courier New" panose="02070309020205020404" pitchFamily="49" charset="0"/>
                  <a:cs typeface="Courier New" panose="02070309020205020404" pitchFamily="49" charset="0"/>
                </a:rPr>
                <a:t>rhs</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a:solidFill>
                    <a:srgbClr val="0000FF"/>
                  </a:solidFill>
                  <a:latin typeface="Courier New" panose="02070309020205020404" pitchFamily="49" charset="0"/>
                  <a:cs typeface="Courier New" panose="02070309020205020404" pitchFamily="49" charset="0"/>
                </a:rPr>
                <a:t>this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return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this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不会给自己赋值，例如， </a:t>
              </a:r>
              <a:r>
                <a:rPr lang="en-US" altLang="zh-CN" sz="1400" dirty="0">
                  <a:solidFill>
                    <a:srgbClr val="008000"/>
                  </a:solidFill>
                  <a:latin typeface="Courier New" panose="02070309020205020404" pitchFamily="49" charset="0"/>
                  <a:cs typeface="Courier New" panose="02070309020205020404" pitchFamily="49" charset="0"/>
                </a:rPr>
                <a:t>a = a;</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err="1">
                  <a:solidFill>
                    <a:srgbClr val="808080"/>
                  </a:solidFill>
                  <a:latin typeface="Courier New" panose="02070309020205020404" pitchFamily="49" charset="0"/>
                  <a:cs typeface="Courier New" panose="02070309020205020404" pitchFamily="49" charset="0"/>
                </a:rPr>
                <a:t>rhs</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err="1">
                  <a:solidFill>
                    <a:srgbClr val="808080"/>
                  </a:solidFill>
                  <a:latin typeface="Courier New" panose="02070309020205020404" pitchFamily="49" charset="0"/>
                  <a:cs typeface="Courier New" panose="02070309020205020404" pitchFamily="49" charset="0"/>
                </a:rPr>
                <a:t>rhs</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FF"/>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this</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r>
                <a:rPr lang="en-US" altLang="zh-CN" sz="1400" dirty="0">
                  <a:solidFill>
                    <a:srgbClr val="000000"/>
                  </a:solidFill>
                  <a:latin typeface="Courier New" panose="02070309020205020404" pitchFamily="49" charset="0"/>
                  <a:cs typeface="Courier New" panose="02070309020205020404" pitchFamily="49" charset="0"/>
                </a:rPr>
                <a:t>}      a=b;</a:t>
              </a:r>
              <a:endParaRPr lang="zh-CN" altLang="en-US" sz="1400" dirty="0">
                <a:latin typeface="Courier New" panose="02070309020205020404" pitchFamily="49" charset="0"/>
                <a:cs typeface="Courier New" panose="020703090202050204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6.3.2 </a:t>
            </a:r>
            <a:r>
              <a:rPr lang="zh-CN" altLang="en-US" sz="3200" dirty="0">
                <a:solidFill>
                  <a:schemeClr val="bg1"/>
                </a:solidFill>
              </a:rPr>
              <a:t>重载原则</a:t>
            </a:r>
            <a:endParaRPr lang="zh-CN" altLang="en-US" sz="2400" dirty="0">
              <a:solidFill>
                <a:schemeClr val="bg1"/>
              </a:solidFill>
            </a:endParaRPr>
          </a:p>
        </p:txBody>
      </p:sp>
      <p:grpSp>
        <p:nvGrpSpPr>
          <p:cNvPr id="38" name="组合 37"/>
          <p:cNvGrpSpPr/>
          <p:nvPr/>
        </p:nvGrpSpPr>
        <p:grpSpPr>
          <a:xfrm>
            <a:off x="219915" y="1890513"/>
            <a:ext cx="8704169" cy="3076973"/>
            <a:chOff x="117017" y="4626573"/>
            <a:chExt cx="8704169" cy="3076973"/>
          </a:xfrm>
          <a:effectLst>
            <a:outerShdw blurRad="50800" dist="38100" dir="2700000" algn="tl" rotWithShape="0">
              <a:prstClr val="black">
                <a:alpha val="40000"/>
              </a:prstClr>
            </a:outerShdw>
          </a:effectLst>
        </p:grpSpPr>
        <p:sp>
          <p:nvSpPr>
            <p:cNvPr id="37" name="矩形: 圆角 36"/>
            <p:cNvSpPr/>
            <p:nvPr/>
          </p:nvSpPr>
          <p:spPr>
            <a:xfrm>
              <a:off x="117017" y="5051923"/>
              <a:ext cx="8704051" cy="2651623"/>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20000"/>
                </a:lnSpc>
                <a:buClr>
                  <a:srgbClr val="262685"/>
                </a:buClr>
                <a:buSzPct val="80000"/>
              </a:pPr>
              <a:r>
                <a:rPr lang="zh-CN" altLang="en-US" sz="2000" dirty="0">
                  <a:solidFill>
                    <a:srgbClr val="000000"/>
                  </a:solidFill>
                  <a:latin typeface="MicrosoftYaHei"/>
                </a:rPr>
                <a:t>类成员函数还是类的辅助函数：</a:t>
              </a:r>
              <a:endParaRPr lang="zh-CN" altLang="en-US" sz="2000" dirty="0">
                <a:solidFill>
                  <a:srgbClr val="000000"/>
                </a:solidFill>
                <a:latin typeface="MicrosoftYaHei"/>
              </a:endParaRPr>
            </a:p>
            <a:p>
              <a:pPr marL="342900" lvl="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赋值（</a:t>
              </a:r>
              <a:r>
                <a:rPr lang="en-US" altLang="zh-CN" sz="2000" dirty="0">
                  <a:solidFill>
                    <a:srgbClr val="000000"/>
                  </a:solidFill>
                  <a:latin typeface="MicrosoftYaHei"/>
                </a:rPr>
                <a:t>=</a:t>
              </a:r>
              <a:r>
                <a:rPr lang="zh-CN" altLang="en-US" sz="2000" dirty="0">
                  <a:solidFill>
                    <a:srgbClr val="000000"/>
                  </a:solidFill>
                  <a:latin typeface="MicrosoftYaHei"/>
                </a:rPr>
                <a:t>）、下标（</a:t>
              </a:r>
              <a:r>
                <a:rPr lang="en-US" altLang="zh-CN" sz="2000" dirty="0">
                  <a:solidFill>
                    <a:srgbClr val="000000"/>
                  </a:solidFill>
                  <a:latin typeface="MicrosoftYaHei"/>
                </a:rPr>
                <a:t>[]</a:t>
              </a:r>
              <a:r>
                <a:rPr lang="zh-CN" altLang="en-US" sz="2000" dirty="0">
                  <a:solidFill>
                    <a:srgbClr val="000000"/>
                  </a:solidFill>
                  <a:latin typeface="MicrosoftYaHei"/>
                </a:rPr>
                <a:t>）、函数调用（</a:t>
              </a:r>
              <a:r>
                <a:rPr lang="en-US" altLang="zh-CN" sz="2000" dirty="0">
                  <a:solidFill>
                    <a:srgbClr val="000000"/>
                  </a:solidFill>
                  <a:latin typeface="MicrosoftYaHei"/>
                </a:rPr>
                <a:t>()</a:t>
              </a:r>
              <a:r>
                <a:rPr lang="zh-CN" altLang="en-US" sz="2000" dirty="0">
                  <a:solidFill>
                    <a:srgbClr val="000000"/>
                  </a:solidFill>
                  <a:latin typeface="MicrosoftYaHei"/>
                </a:rPr>
                <a:t>）和成员访问箭头（</a:t>
              </a:r>
              <a:r>
                <a:rPr lang="en-US" altLang="zh-CN" sz="2000" dirty="0">
                  <a:solidFill>
                    <a:srgbClr val="000000"/>
                  </a:solidFill>
                  <a:latin typeface="MicrosoftYaHei"/>
                </a:rPr>
                <a:t>-&gt;</a:t>
              </a:r>
              <a:r>
                <a:rPr lang="zh-CN" altLang="en-US" sz="2000" dirty="0">
                  <a:solidFill>
                    <a:srgbClr val="000000"/>
                  </a:solidFill>
                  <a:latin typeface="MicrosoftYaHei"/>
                </a:rPr>
                <a:t>）运算符必须是类成员；</a:t>
              </a:r>
              <a:endParaRPr lang="zh-CN" altLang="en-US" sz="2000" dirty="0">
                <a:solidFill>
                  <a:srgbClr val="000000"/>
                </a:solidFill>
                <a:latin typeface="MicrosoftYaHei"/>
              </a:endParaRPr>
            </a:p>
            <a:p>
              <a:pPr marL="342900" lvl="0" indent="-342900">
                <a:lnSpc>
                  <a:spcPct val="120000"/>
                </a:lnSpc>
                <a:buClr>
                  <a:srgbClr val="262685"/>
                </a:buClr>
                <a:buSzPct val="80000"/>
                <a:buFont typeface="Wingdings" panose="05000000000000000000" pitchFamily="2" charset="2"/>
                <a:buChar char="l"/>
              </a:pPr>
              <a:r>
                <a:rPr lang="zh-CN" altLang="en-US" sz="2000" dirty="0">
                  <a:solidFill>
                    <a:srgbClr val="FF0000"/>
                  </a:solidFill>
                  <a:latin typeface="MicrosoftYaHei"/>
                </a:rPr>
                <a:t>改变运算对象自身状态</a:t>
              </a:r>
              <a:r>
                <a:rPr lang="zh-CN" altLang="en-US" sz="2000" dirty="0">
                  <a:solidFill>
                    <a:srgbClr val="000000"/>
                  </a:solidFill>
                  <a:latin typeface="MicrosoftYaHei"/>
                </a:rPr>
                <a:t>的运算符应该是类成员，比如复合赋值、自增、自减运算符等；</a:t>
              </a:r>
              <a:endParaRPr lang="zh-CN" altLang="en-US" sz="2000" dirty="0">
                <a:solidFill>
                  <a:srgbClr val="000000"/>
                </a:solidFill>
                <a:latin typeface="MicrosoftYaHei"/>
              </a:endParaRPr>
            </a:p>
            <a:p>
              <a:pPr marL="342900" lvl="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具有</a:t>
              </a:r>
              <a:r>
                <a:rPr lang="zh-CN" altLang="en-US" sz="2000" dirty="0">
                  <a:solidFill>
                    <a:srgbClr val="FF0000"/>
                  </a:solidFill>
                  <a:latin typeface="MicrosoftYaHei"/>
                </a:rPr>
                <a:t>对称性</a:t>
              </a:r>
              <a:r>
                <a:rPr lang="zh-CN" altLang="en-US" sz="2000" dirty="0">
                  <a:solidFill>
                    <a:srgbClr val="000000"/>
                  </a:solidFill>
                  <a:latin typeface="MicrosoftYaHei"/>
                </a:rPr>
                <a:t>的运算符一般应作为类的辅助函数，比如算术、关系、逻辑运算符等。</a:t>
              </a:r>
              <a:endParaRPr lang="en-US" altLang="zh-CN" sz="2000" dirty="0">
                <a:solidFill>
                  <a:srgbClr val="000000"/>
                </a:solidFill>
                <a:latin typeface="MicrosoftYaHei"/>
              </a:endParaRPr>
            </a:p>
          </p:txBody>
        </p:sp>
        <p:sp>
          <p:nvSpPr>
            <p:cNvPr id="33" name="矩形: 圆顶角 32"/>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a:solidFill>
                    <a:prstClr val="white"/>
                  </a:solidFill>
                  <a:latin typeface="Courier New" panose="02070309020205020404" pitchFamily="49" charset="0"/>
                  <a:cs typeface="Courier New" panose="02070309020205020404" pitchFamily="49" charset="0"/>
                </a:rPr>
                <a:t>3. </a:t>
              </a:r>
              <a:r>
                <a:rPr lang="zh-CN" altLang="en-US" sz="2400">
                  <a:solidFill>
                    <a:prstClr val="white"/>
                  </a:solidFill>
                  <a:latin typeface="Courier New" panose="02070309020205020404" pitchFamily="49" charset="0"/>
                  <a:cs typeface="Courier New" panose="02070309020205020404" pitchFamily="49" charset="0"/>
                </a:rPr>
                <a:t>成员函数的选择</a:t>
              </a:r>
              <a:endParaRPr lang="zh-CN" altLang="en-US" sz="2400" dirty="0">
                <a:solidFill>
                  <a:prstClr val="white"/>
                </a:solidFill>
                <a:latin typeface="Courier New" panose="02070309020205020404" pitchFamily="49" charset="0"/>
                <a:cs typeface="Courier New" panose="02070309020205020404" pitchFamily="49" charset="0"/>
              </a:endParaRPr>
            </a:p>
          </p:txBody>
        </p:sp>
      </p:gr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4270075" cy="584775"/>
          </a:xfrm>
          <a:prstGeom prst="rect">
            <a:avLst/>
          </a:prstGeom>
          <a:noFill/>
        </p:spPr>
        <p:txBody>
          <a:bodyPr wrap="square" rtlCol="0">
            <a:spAutoFit/>
          </a:bodyPr>
          <a:lstStyle/>
          <a:p>
            <a:r>
              <a:rPr lang="en-US" altLang="zh-CN" sz="3200" dirty="0">
                <a:solidFill>
                  <a:schemeClr val="bg1"/>
                </a:solidFill>
              </a:rPr>
              <a:t>6.1</a:t>
            </a:r>
            <a:r>
              <a:rPr lang="zh-CN" altLang="en-US" sz="3200" dirty="0">
                <a:solidFill>
                  <a:schemeClr val="bg1"/>
                </a:solidFill>
              </a:rPr>
              <a:t> 类的定义</a:t>
            </a:r>
            <a:endParaRPr lang="zh-CN" altLang="en-US" sz="3200" dirty="0">
              <a:solidFill>
                <a:schemeClr val="bg1"/>
              </a:solidFill>
            </a:endParaRPr>
          </a:p>
        </p:txBody>
      </p:sp>
      <p:grpSp>
        <p:nvGrpSpPr>
          <p:cNvPr id="16" name="组合 15"/>
          <p:cNvGrpSpPr/>
          <p:nvPr/>
        </p:nvGrpSpPr>
        <p:grpSpPr>
          <a:xfrm>
            <a:off x="219797" y="1453986"/>
            <a:ext cx="8704169" cy="2309968"/>
            <a:chOff x="117017" y="4626573"/>
            <a:chExt cx="8704169" cy="2309968"/>
          </a:xfrm>
          <a:effectLst>
            <a:outerShdw blurRad="50800" dist="38100" dir="2700000" algn="tl" rotWithShape="0">
              <a:prstClr val="black">
                <a:alpha val="40000"/>
              </a:prstClr>
            </a:outerShdw>
          </a:effectLst>
        </p:grpSpPr>
        <p:sp>
          <p:nvSpPr>
            <p:cNvPr id="17" name="矩形: 圆角 36"/>
            <p:cNvSpPr/>
            <p:nvPr/>
          </p:nvSpPr>
          <p:spPr>
            <a:xfrm>
              <a:off x="117017" y="5051923"/>
              <a:ext cx="8704051" cy="1884618"/>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50000"/>
                </a:lnSpc>
                <a:buClr>
                  <a:srgbClr val="4472C4">
                    <a:lumMod val="75000"/>
                  </a:srgbClr>
                </a:buClr>
                <a:buSzPct val="100000"/>
              </a:pPr>
              <a:r>
                <a:rPr lang="zh-CN" altLang="en-US" sz="2000">
                  <a:solidFill>
                    <a:prstClr val="black"/>
                  </a:solidFill>
                </a:rPr>
                <a:t>类是对一个事物的</a:t>
              </a:r>
              <a:r>
                <a:rPr lang="zh-CN" altLang="en-US" sz="2000">
                  <a:solidFill>
                    <a:srgbClr val="FF0000"/>
                  </a:solidFill>
                </a:rPr>
                <a:t>属性</a:t>
              </a:r>
              <a:r>
                <a:rPr lang="zh-CN" altLang="en-US" sz="2000">
                  <a:solidFill>
                    <a:prstClr val="black"/>
                  </a:solidFill>
                </a:rPr>
                <a:t>和</a:t>
              </a:r>
              <a:r>
                <a:rPr lang="zh-CN" altLang="en-US" sz="2000">
                  <a:solidFill>
                    <a:srgbClr val="FF0000"/>
                  </a:solidFill>
                </a:rPr>
                <a:t>操作</a:t>
              </a:r>
              <a:r>
                <a:rPr lang="zh-CN" altLang="en-US" sz="2000">
                  <a:solidFill>
                    <a:prstClr val="black"/>
                  </a:solidFill>
                </a:rPr>
                <a:t>的描述。</a:t>
              </a:r>
              <a:endParaRPr lang="zh-CN" altLang="en-US" sz="2000">
                <a:solidFill>
                  <a:prstClr val="black"/>
                </a:solidFill>
              </a:endParaRPr>
            </a:p>
            <a:p>
              <a:pPr marL="342900" lvl="0" indent="-342900">
                <a:lnSpc>
                  <a:spcPct val="150000"/>
                </a:lnSpc>
                <a:buClr>
                  <a:srgbClr val="262685"/>
                </a:buClr>
                <a:buSzPct val="80000"/>
                <a:buFont typeface="Wingdings" panose="05000000000000000000" pitchFamily="2" charset="2"/>
                <a:buChar char="l"/>
              </a:pPr>
              <a:r>
                <a:rPr lang="zh-CN" altLang="en-US" sz="2000">
                  <a:solidFill>
                    <a:prstClr val="black"/>
                  </a:solidFill>
                </a:rPr>
                <a:t>用户自定义类型；</a:t>
              </a:r>
              <a:endParaRPr lang="en-US" altLang="zh-CN" sz="2000">
                <a:solidFill>
                  <a:prstClr val="black"/>
                </a:solidFill>
              </a:endParaRPr>
            </a:p>
            <a:p>
              <a:pPr marL="342900" lvl="0" indent="-342900">
                <a:lnSpc>
                  <a:spcPct val="150000"/>
                </a:lnSpc>
                <a:buClr>
                  <a:srgbClr val="262685"/>
                </a:buClr>
                <a:buSzPct val="80000"/>
                <a:buFont typeface="Wingdings" panose="05000000000000000000" pitchFamily="2" charset="2"/>
                <a:buChar char="l"/>
              </a:pPr>
              <a:r>
                <a:rPr lang="zh-CN" altLang="en-US" sz="2000">
                  <a:solidFill>
                    <a:prstClr val="black"/>
                  </a:solidFill>
                </a:rPr>
                <a:t>基本思想是</a:t>
              </a:r>
              <a:r>
                <a:rPr lang="zh-CN" altLang="en-US" sz="2000">
                  <a:solidFill>
                    <a:srgbClr val="FF0000"/>
                  </a:solidFill>
                </a:rPr>
                <a:t>抽象</a:t>
              </a:r>
              <a:r>
                <a:rPr lang="zh-CN" altLang="en-US" sz="2000">
                  <a:solidFill>
                    <a:prstClr val="black"/>
                  </a:solidFill>
                </a:rPr>
                <a:t>（</a:t>
              </a:r>
              <a:r>
                <a:rPr lang="en-US" altLang="zh-CN" sz="2000">
                  <a:solidFill>
                    <a:prstClr val="black"/>
                  </a:solidFill>
                </a:rPr>
                <a:t>abstract</a:t>
              </a:r>
              <a:r>
                <a:rPr lang="zh-CN" altLang="en-US" sz="2000">
                  <a:solidFill>
                    <a:prstClr val="black"/>
                  </a:solidFill>
                </a:rPr>
                <a:t>）和</a:t>
              </a:r>
              <a:r>
                <a:rPr lang="zh-CN" altLang="en-US" sz="2000">
                  <a:solidFill>
                    <a:srgbClr val="FF0000"/>
                  </a:solidFill>
                </a:rPr>
                <a:t>封装</a:t>
              </a:r>
              <a:r>
                <a:rPr lang="zh-CN" altLang="en-US" sz="2000">
                  <a:solidFill>
                    <a:prstClr val="black"/>
                  </a:solidFill>
                </a:rPr>
                <a:t>（</a:t>
              </a:r>
              <a:r>
                <a:rPr lang="en-US" altLang="zh-CN" sz="2000">
                  <a:solidFill>
                    <a:prstClr val="black"/>
                  </a:solidFill>
                </a:rPr>
                <a:t>encapsulation</a:t>
              </a:r>
              <a:r>
                <a:rPr lang="zh-CN" altLang="en-US" sz="2000">
                  <a:solidFill>
                    <a:prstClr val="black"/>
                  </a:solidFill>
                </a:rPr>
                <a:t>）；</a:t>
              </a:r>
              <a:endParaRPr lang="en-US" altLang="zh-CN" sz="2000">
                <a:solidFill>
                  <a:prstClr val="black"/>
                </a:solidFill>
              </a:endParaRPr>
            </a:p>
            <a:p>
              <a:pPr marL="342900" lvl="0" indent="-342900">
                <a:lnSpc>
                  <a:spcPct val="150000"/>
                </a:lnSpc>
                <a:buClr>
                  <a:srgbClr val="262685"/>
                </a:buClr>
                <a:buSzPct val="80000"/>
                <a:buFont typeface="Wingdings" panose="05000000000000000000" pitchFamily="2" charset="2"/>
                <a:buChar char="l"/>
              </a:pPr>
              <a:r>
                <a:rPr lang="zh-CN" altLang="en-US" sz="2000">
                  <a:solidFill>
                    <a:prstClr val="black"/>
                  </a:solidFill>
                </a:rPr>
                <a:t>面向对象程序设计（</a:t>
              </a:r>
              <a:r>
                <a:rPr lang="en-US" altLang="zh-CN" sz="2000">
                  <a:solidFill>
                    <a:prstClr val="black"/>
                  </a:solidFill>
                </a:rPr>
                <a:t>object-oriented programming</a:t>
              </a:r>
              <a:r>
                <a:rPr lang="zh-CN" altLang="en-US" sz="2000">
                  <a:solidFill>
                    <a:prstClr val="black"/>
                  </a:solidFill>
                </a:rPr>
                <a:t>，</a:t>
              </a:r>
              <a:r>
                <a:rPr lang="en-US" altLang="zh-CN" sz="2000">
                  <a:solidFill>
                    <a:prstClr val="black"/>
                  </a:solidFill>
                </a:rPr>
                <a:t>OOP</a:t>
              </a:r>
              <a:r>
                <a:rPr lang="zh-CN" altLang="en-US" sz="2000">
                  <a:solidFill>
                    <a:prstClr val="black"/>
                  </a:solidFill>
                </a:rPr>
                <a:t>）的基础。</a:t>
              </a:r>
              <a:endParaRPr lang="zh-CN" altLang="en-US" sz="2000" dirty="0">
                <a:solidFill>
                  <a:prstClr val="black"/>
                </a:solidFill>
              </a:endParaRPr>
            </a:p>
          </p:txBody>
        </p:sp>
        <p:sp>
          <p:nvSpPr>
            <p:cNvPr id="18" name="矩形: 圆顶角 17"/>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srgbClr val="FFFFFF"/>
                  </a:solidFill>
                  <a:latin typeface="MicrosoftYaHei"/>
                </a:rPr>
                <a:t>类</a:t>
              </a:r>
              <a:endParaRPr lang="zh-CN" altLang="en-US" sz="2400" dirty="0">
                <a:solidFill>
                  <a:prstClr val="white"/>
                </a:solidFill>
              </a:endParaRPr>
            </a:p>
          </p:txBody>
        </p:sp>
      </p:grpSp>
      <p:grpSp>
        <p:nvGrpSpPr>
          <p:cNvPr id="19" name="组合 18"/>
          <p:cNvGrpSpPr/>
          <p:nvPr/>
        </p:nvGrpSpPr>
        <p:grpSpPr>
          <a:xfrm>
            <a:off x="219797" y="4057798"/>
            <a:ext cx="8704169" cy="1848304"/>
            <a:chOff x="117017" y="4626573"/>
            <a:chExt cx="8704169" cy="1848304"/>
          </a:xfrm>
          <a:effectLst>
            <a:outerShdw blurRad="50800" dist="38100" dir="2700000" algn="tl" rotWithShape="0">
              <a:prstClr val="black">
                <a:alpha val="40000"/>
              </a:prstClr>
            </a:outerShdw>
          </a:effectLst>
        </p:grpSpPr>
        <p:sp>
          <p:nvSpPr>
            <p:cNvPr id="20" name="矩形: 圆角 36"/>
            <p:cNvSpPr/>
            <p:nvPr/>
          </p:nvSpPr>
          <p:spPr>
            <a:xfrm>
              <a:off x="117017" y="5051923"/>
              <a:ext cx="8704051" cy="1422954"/>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50000"/>
                </a:lnSpc>
                <a:buClr>
                  <a:srgbClr val="4472C4">
                    <a:lumMod val="75000"/>
                  </a:srgbClr>
                </a:buClr>
                <a:buSzPct val="100000"/>
              </a:pPr>
              <a:r>
                <a:rPr lang="zh-CN" altLang="en-US" sz="2000">
                  <a:solidFill>
                    <a:prstClr val="black"/>
                  </a:solidFill>
                </a:rPr>
                <a:t>类是对一个事物的属性和操作的描述。</a:t>
              </a:r>
              <a:endParaRPr lang="zh-CN" altLang="en-US" sz="2000">
                <a:solidFill>
                  <a:prstClr val="black"/>
                </a:solidFill>
              </a:endParaRPr>
            </a:p>
            <a:p>
              <a:pPr marL="342900" lvl="0" indent="-342900">
                <a:lnSpc>
                  <a:spcPct val="150000"/>
                </a:lnSpc>
                <a:buClr>
                  <a:srgbClr val="262685"/>
                </a:buClr>
                <a:buSzPct val="80000"/>
                <a:buFont typeface="Wingdings" panose="05000000000000000000" pitchFamily="2" charset="2"/>
                <a:buChar char="l"/>
              </a:pPr>
              <a:r>
                <a:rPr lang="zh-CN" altLang="en-US" sz="2000">
                  <a:solidFill>
                    <a:prstClr val="black"/>
                  </a:solidFill>
                </a:rPr>
                <a:t>抽象：</a:t>
              </a:r>
              <a:r>
                <a:rPr lang="zh-CN" altLang="en-US" sz="2000">
                  <a:solidFill>
                    <a:srgbClr val="FF0000"/>
                  </a:solidFill>
                </a:rPr>
                <a:t>数据</a:t>
              </a:r>
              <a:r>
                <a:rPr lang="zh-CN" altLang="en-US" sz="2000">
                  <a:solidFill>
                    <a:prstClr val="black"/>
                  </a:solidFill>
                </a:rPr>
                <a:t>（属性）抽象和</a:t>
              </a:r>
              <a:r>
                <a:rPr lang="zh-CN" altLang="en-US" sz="2000">
                  <a:solidFill>
                    <a:srgbClr val="FF0000"/>
                  </a:solidFill>
                </a:rPr>
                <a:t>函数</a:t>
              </a:r>
              <a:r>
                <a:rPr lang="zh-CN" altLang="en-US" sz="2000">
                  <a:solidFill>
                    <a:prstClr val="black"/>
                  </a:solidFill>
                </a:rPr>
                <a:t>（操作）抽象；</a:t>
              </a:r>
              <a:endParaRPr lang="zh-CN" altLang="en-US" sz="2000">
                <a:solidFill>
                  <a:prstClr val="black"/>
                </a:solidFill>
              </a:endParaRPr>
            </a:p>
            <a:p>
              <a:pPr marL="342900" lvl="0" indent="-342900">
                <a:lnSpc>
                  <a:spcPct val="150000"/>
                </a:lnSpc>
                <a:buClr>
                  <a:srgbClr val="262685"/>
                </a:buClr>
                <a:buSzPct val="80000"/>
                <a:buFont typeface="Wingdings" panose="05000000000000000000" pitchFamily="2" charset="2"/>
                <a:buChar char="l"/>
              </a:pPr>
              <a:r>
                <a:rPr lang="zh-CN" altLang="en-US" sz="2000">
                  <a:solidFill>
                    <a:prstClr val="black"/>
                  </a:solidFill>
                </a:rPr>
                <a:t>封装：将数据和操作结合在一起。</a:t>
              </a:r>
              <a:endParaRPr lang="zh-CN" altLang="en-US" sz="2000" dirty="0">
                <a:solidFill>
                  <a:prstClr val="black"/>
                </a:solidFill>
              </a:endParaRPr>
            </a:p>
          </p:txBody>
        </p:sp>
        <p:sp>
          <p:nvSpPr>
            <p:cNvPr id="21" name="矩形: 圆顶角 20"/>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srgbClr val="FFFFFF"/>
                  </a:solidFill>
                  <a:latin typeface="MicrosoftYaHei"/>
                </a:rPr>
                <a:t>类的要素 </a:t>
              </a:r>
              <a:r>
                <a:rPr lang="zh-CN" altLang="en-US" sz="2400">
                  <a:solidFill>
                    <a:prstClr val="white"/>
                  </a:solidFill>
                </a:rPr>
                <a:t> </a:t>
              </a:r>
              <a:endParaRPr lang="zh-CN" altLang="en-US" sz="2400" dirty="0">
                <a:solidFill>
                  <a:prstClr val="white"/>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6.3.2 </a:t>
            </a:r>
            <a:r>
              <a:rPr lang="zh-CN" altLang="en-US" sz="3200" dirty="0">
                <a:solidFill>
                  <a:schemeClr val="bg1"/>
                </a:solidFill>
              </a:rPr>
              <a:t>重载原则</a:t>
            </a:r>
            <a:endParaRPr lang="zh-CN" altLang="en-US" sz="2400" dirty="0">
              <a:solidFill>
                <a:schemeClr val="bg1"/>
              </a:solidFill>
            </a:endParaRPr>
          </a:p>
        </p:txBody>
      </p:sp>
      <p:grpSp>
        <p:nvGrpSpPr>
          <p:cNvPr id="38" name="组合 37"/>
          <p:cNvGrpSpPr/>
          <p:nvPr/>
        </p:nvGrpSpPr>
        <p:grpSpPr>
          <a:xfrm>
            <a:off x="219915" y="1261338"/>
            <a:ext cx="8704169" cy="1599646"/>
            <a:chOff x="117017" y="4626573"/>
            <a:chExt cx="8704169" cy="1599646"/>
          </a:xfrm>
          <a:effectLst>
            <a:outerShdw blurRad="50800" dist="38100" dir="2700000" algn="tl" rotWithShape="0">
              <a:prstClr val="black">
                <a:alpha val="40000"/>
              </a:prstClr>
            </a:outerShdw>
          </a:effectLst>
        </p:grpSpPr>
        <p:sp>
          <p:nvSpPr>
            <p:cNvPr id="37" name="矩形: 圆角 36"/>
            <p:cNvSpPr/>
            <p:nvPr/>
          </p:nvSpPr>
          <p:spPr>
            <a:xfrm>
              <a:off x="117017" y="5051923"/>
              <a:ext cx="8704051" cy="1174296"/>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FCF6EE"/>
            </a:solidFill>
            <a:ln>
              <a:solidFill>
                <a:srgbClr val="FCF6E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lvl="0" indent="-342900">
                <a:lnSpc>
                  <a:spcPct val="120000"/>
                </a:lnSpc>
                <a:buClr>
                  <a:srgbClr val="E2A856"/>
                </a:buClr>
                <a:buSzPct val="80000"/>
                <a:buFont typeface="Wingdings" panose="05000000000000000000" pitchFamily="2" charset="2"/>
                <a:buChar char="l"/>
              </a:pPr>
              <a:r>
                <a:rPr lang="zh-CN" altLang="en-US" sz="2000" dirty="0">
                  <a:solidFill>
                    <a:srgbClr val="000000"/>
                  </a:solidFill>
                  <a:latin typeface="MicrosoftYaHei"/>
                </a:rPr>
                <a:t>如果运算符作为类的成员函数，</a:t>
              </a:r>
              <a:r>
                <a:rPr lang="zh-CN" altLang="en-US" sz="2000" dirty="0">
                  <a:solidFill>
                    <a:srgbClr val="FF0000"/>
                  </a:solidFill>
                  <a:latin typeface="MicrosoftYaHei"/>
                </a:rPr>
                <a:t>左侧对象一定是该类类型对象</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lvl="0" indent="-342900">
                <a:lnSpc>
                  <a:spcPct val="120000"/>
                </a:lnSpc>
                <a:buClr>
                  <a:srgbClr val="E2A856"/>
                </a:buClr>
                <a:buSzPct val="80000"/>
                <a:buFont typeface="Wingdings" panose="05000000000000000000" pitchFamily="2" charset="2"/>
                <a:buChar char="l"/>
              </a:pPr>
              <a:r>
                <a:rPr lang="zh-CN" altLang="en-US" sz="2000" dirty="0">
                  <a:solidFill>
                    <a:srgbClr val="000000"/>
                  </a:solidFill>
                  <a:latin typeface="MicrosoftYaHei"/>
                </a:rPr>
                <a:t>含有类类型的混合类型表达式，运算符应该定义成辅助函数，通常定义为</a:t>
              </a:r>
              <a:r>
                <a:rPr lang="zh-CN" altLang="en-US" sz="2000" dirty="0">
                  <a:solidFill>
                    <a:srgbClr val="FF0000"/>
                  </a:solidFill>
                  <a:latin typeface="MicrosoftYaHei"/>
                </a:rPr>
                <a:t>友元函数</a:t>
              </a:r>
              <a:r>
                <a:rPr lang="zh-CN" altLang="en-US" sz="2000" dirty="0">
                  <a:solidFill>
                    <a:srgbClr val="000000"/>
                  </a:solidFill>
                  <a:latin typeface="MicrosoftYaHei"/>
                </a:rPr>
                <a:t>。</a:t>
              </a:r>
              <a:endParaRPr lang="en-US" altLang="zh-CN" sz="2000" dirty="0">
                <a:solidFill>
                  <a:srgbClr val="000000"/>
                </a:solidFill>
                <a:latin typeface="MicrosoftYaHei"/>
              </a:endParaRPr>
            </a:p>
          </p:txBody>
        </p:sp>
        <p:grpSp>
          <p:nvGrpSpPr>
            <p:cNvPr id="28" name="组合 27"/>
            <p:cNvGrpSpPr/>
            <p:nvPr/>
          </p:nvGrpSpPr>
          <p:grpSpPr>
            <a:xfrm>
              <a:off x="117133" y="4626573"/>
              <a:ext cx="8704053" cy="475449"/>
              <a:chOff x="219973" y="1763590"/>
              <a:chExt cx="8704053" cy="475449"/>
            </a:xfrm>
          </p:grpSpPr>
          <p:sp>
            <p:nvSpPr>
              <p:cNvPr id="33" name="矩形: 圆顶角 32"/>
              <p:cNvSpPr/>
              <p:nvPr/>
            </p:nvSpPr>
            <p:spPr>
              <a:xfrm>
                <a:off x="219974" y="1763590"/>
                <a:ext cx="8704052" cy="417061"/>
              </a:xfrm>
              <a:prstGeom prst="round2SameRect">
                <a:avLst>
                  <a:gd name="adj1" fmla="val 20076"/>
                  <a:gd name="adj2" fmla="val 0"/>
                </a:avLst>
              </a:prstGeom>
              <a:solidFill>
                <a:srgbClr val="E2A856"/>
              </a:solidFill>
              <a:ln>
                <a:solidFill>
                  <a:srgbClr val="E2A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说明</a:t>
                </a:r>
                <a:endParaRPr lang="zh-CN" altLang="en-US" sz="2400" dirty="0">
                  <a:solidFill>
                    <a:prstClr val="white"/>
                  </a:solidFill>
                  <a:latin typeface="Courier New" panose="02070309020205020404" pitchFamily="49" charset="0"/>
                  <a:cs typeface="Courier New" panose="02070309020205020404" pitchFamily="49" charset="0"/>
                </a:endParaRPr>
              </a:p>
            </p:txBody>
          </p:sp>
          <p:sp>
            <p:nvSpPr>
              <p:cNvPr id="31" name="矩形 30"/>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9" name="组合 8"/>
          <p:cNvGrpSpPr/>
          <p:nvPr/>
        </p:nvGrpSpPr>
        <p:grpSpPr>
          <a:xfrm>
            <a:off x="219915" y="3424936"/>
            <a:ext cx="8704169" cy="2241232"/>
            <a:chOff x="117017" y="4626573"/>
            <a:chExt cx="8704169" cy="2241232"/>
          </a:xfrm>
          <a:effectLst>
            <a:outerShdw blurRad="50800" dist="38100" dir="2700000" algn="tl" rotWithShape="0">
              <a:prstClr val="black">
                <a:alpha val="40000"/>
              </a:prstClr>
            </a:outerShdw>
          </a:effectLst>
        </p:grpSpPr>
        <p:sp>
          <p:nvSpPr>
            <p:cNvPr id="10" name="矩形: 圆角 36"/>
            <p:cNvSpPr/>
            <p:nvPr/>
          </p:nvSpPr>
          <p:spPr>
            <a:xfrm>
              <a:off x="117017" y="5051923"/>
              <a:ext cx="8704051" cy="1815882"/>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r>
                <a:rPr lang="en-US" altLang="zh-CN" sz="1400">
                  <a:solidFill>
                    <a:srgbClr val="0000FF"/>
                  </a:solidFill>
                  <a:latin typeface="Courier New" panose="02070309020205020404" pitchFamily="49" charset="0"/>
                  <a:cs typeface="Courier New" panose="02070309020205020404" pitchFamily="49" charset="0"/>
                </a:rPr>
                <a:t>class</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2B91AF"/>
                  </a:solidFill>
                  <a:latin typeface="Courier New" panose="02070309020205020404" pitchFamily="49" charset="0"/>
                  <a:cs typeface="Courier New" panose="02070309020205020404" pitchFamily="49" charset="0"/>
                </a:rPr>
                <a:t>Fraction</a:t>
              </a:r>
              <a:r>
                <a:rPr lang="en-US" altLang="zh-CN" sz="1400">
                  <a:solidFill>
                    <a:srgbClr val="000000"/>
                  </a:solidFill>
                  <a:latin typeface="Courier New" panose="02070309020205020404" pitchFamily="49" charset="0"/>
                  <a:cs typeface="Courier New" panose="02070309020205020404" pitchFamily="49" charset="0"/>
                </a:rPr>
                <a:t> {</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    friend</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2B91AF"/>
                  </a:solidFill>
                  <a:latin typeface="Courier New" panose="02070309020205020404" pitchFamily="49" charset="0"/>
                  <a:cs typeface="Courier New" panose="02070309020205020404" pitchFamily="49" charset="0"/>
                </a:rPr>
                <a:t>Fraction</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8080"/>
                  </a:solidFill>
                  <a:latin typeface="Courier New" panose="02070309020205020404" pitchFamily="49" charset="0"/>
                  <a:cs typeface="Courier New" panose="02070309020205020404" pitchFamily="49" charset="0"/>
                </a:rPr>
                <a:t>operator/</a:t>
              </a:r>
              <a:r>
                <a:rPr lang="en-US" altLang="zh-CN" sz="1400">
                  <a:solidFill>
                    <a:srgbClr val="000000"/>
                  </a:solidFill>
                  <a:latin typeface="Courier New" panose="02070309020205020404" pitchFamily="49" charset="0"/>
                  <a:cs typeface="Courier New" panose="02070309020205020404" pitchFamily="49" charset="0"/>
                </a:rPr>
                <a:t>(</a:t>
              </a:r>
              <a:r>
                <a:rPr lang="en-US" altLang="zh-CN" sz="1400">
                  <a:solidFill>
                    <a:srgbClr val="0000FF"/>
                  </a:solidFill>
                  <a:latin typeface="Courier New" panose="02070309020205020404" pitchFamily="49" charset="0"/>
                  <a:cs typeface="Courier New" panose="02070309020205020404" pitchFamily="49" charset="0"/>
                </a:rPr>
                <a:t>int</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808080"/>
                  </a:solidFill>
                  <a:latin typeface="Courier New" panose="02070309020205020404" pitchFamily="49" charset="0"/>
                  <a:cs typeface="Courier New" panose="02070309020205020404" pitchFamily="49" charset="0"/>
                </a:rPr>
                <a:t>left</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00FF"/>
                  </a:solidFill>
                  <a:latin typeface="Courier New" panose="02070309020205020404" pitchFamily="49" charset="0"/>
                  <a:cs typeface="Courier New" panose="02070309020205020404" pitchFamily="49" charset="0"/>
                </a:rPr>
                <a:t>const</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2B91AF"/>
                  </a:solidFill>
                  <a:latin typeface="Courier New" panose="02070309020205020404" pitchFamily="49" charset="0"/>
                  <a:cs typeface="Courier New" panose="02070309020205020404" pitchFamily="49" charset="0"/>
                </a:rPr>
                <a:t>Fraction</a:t>
              </a:r>
              <a:r>
                <a:rPr lang="en-US" altLang="zh-CN" sz="1400">
                  <a:solidFill>
                    <a:srgbClr val="000000"/>
                  </a:solidFill>
                  <a:latin typeface="Courier New" panose="02070309020205020404" pitchFamily="49" charset="0"/>
                  <a:cs typeface="Courier New" panose="02070309020205020404" pitchFamily="49" charset="0"/>
                </a:rPr>
                <a:t> &amp;</a:t>
              </a:r>
              <a:r>
                <a:rPr lang="en-US" altLang="zh-CN" sz="1400">
                  <a:solidFill>
                    <a:srgbClr val="808080"/>
                  </a:solidFill>
                  <a:latin typeface="Courier New" panose="02070309020205020404" pitchFamily="49" charset="0"/>
                  <a:cs typeface="Courier New" panose="02070309020205020404" pitchFamily="49" charset="0"/>
                </a:rPr>
                <a:t>right</a:t>
              </a:r>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2B91AF"/>
                  </a:solidFill>
                  <a:latin typeface="Courier New" panose="02070309020205020404" pitchFamily="49" charset="0"/>
                  <a:cs typeface="Courier New" panose="02070309020205020404" pitchFamily="49" charset="0"/>
                </a:rPr>
                <a:t>Fraction</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8080"/>
                  </a:solidFill>
                  <a:latin typeface="Courier New" panose="02070309020205020404" pitchFamily="49" charset="0"/>
                  <a:cs typeface="Courier New" panose="02070309020205020404" pitchFamily="49" charset="0"/>
                </a:rPr>
                <a:t>operator/</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00FF"/>
                  </a:solidFill>
                  <a:latin typeface="Courier New" panose="02070309020205020404" pitchFamily="49" charset="0"/>
                  <a:cs typeface="Courier New" panose="02070309020205020404" pitchFamily="49" charset="0"/>
                </a:rPr>
                <a:t>int</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808080"/>
                  </a:solidFill>
                  <a:latin typeface="Courier New" panose="02070309020205020404" pitchFamily="49" charset="0"/>
                  <a:cs typeface="Courier New" panose="02070309020205020404" pitchFamily="49" charset="0"/>
                </a:rPr>
                <a:t>left</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00FF"/>
                  </a:solidFill>
                  <a:latin typeface="Courier New" panose="02070309020205020404" pitchFamily="49" charset="0"/>
                  <a:cs typeface="Courier New" panose="02070309020205020404" pitchFamily="49" charset="0"/>
                </a:rPr>
                <a:t>const</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2B91AF"/>
                  </a:solidFill>
                  <a:latin typeface="Courier New" panose="02070309020205020404" pitchFamily="49" charset="0"/>
                  <a:cs typeface="Courier New" panose="02070309020205020404" pitchFamily="49" charset="0"/>
                </a:rPr>
                <a:t>Fraction</a:t>
              </a:r>
              <a:r>
                <a:rPr lang="en-US" altLang="zh-CN" sz="1400">
                  <a:solidFill>
                    <a:srgbClr val="000000"/>
                  </a:solidFill>
                  <a:latin typeface="Courier New" panose="02070309020205020404" pitchFamily="49" charset="0"/>
                  <a:cs typeface="Courier New" panose="02070309020205020404" pitchFamily="49" charset="0"/>
                </a:rPr>
                <a:t> &amp;</a:t>
              </a:r>
              <a:r>
                <a:rPr lang="en-US" altLang="zh-CN" sz="1400">
                  <a:solidFill>
                    <a:srgbClr val="808080"/>
                  </a:solidFill>
                  <a:latin typeface="Courier New" panose="02070309020205020404" pitchFamily="49" charset="0"/>
                  <a:cs typeface="Courier New" panose="02070309020205020404" pitchFamily="49" charset="0"/>
                </a:rPr>
                <a:t>right</a:t>
              </a:r>
              <a:r>
                <a:rPr lang="en-US" altLang="zh-CN" sz="1400">
                  <a:solidFill>
                    <a:srgbClr val="000000"/>
                  </a:solidFill>
                  <a:latin typeface="Courier New" panose="02070309020205020404" pitchFamily="49" charset="0"/>
                  <a:cs typeface="Courier New" panose="02070309020205020404" pitchFamily="49" charset="0"/>
                </a:rPr>
                <a:t>) {</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    return</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2B91AF"/>
                  </a:solidFill>
                  <a:latin typeface="Courier New" panose="02070309020205020404" pitchFamily="49" charset="0"/>
                  <a:cs typeface="Courier New" panose="02070309020205020404" pitchFamily="49" charset="0"/>
                </a:rPr>
                <a:t>Fraction</a:t>
              </a:r>
              <a:r>
                <a:rPr lang="en-US" altLang="zh-CN" sz="1400">
                  <a:solidFill>
                    <a:srgbClr val="000000"/>
                  </a:solidFill>
                  <a:latin typeface="Courier New" panose="02070309020205020404" pitchFamily="49" charset="0"/>
                  <a:cs typeface="Courier New" panose="02070309020205020404" pitchFamily="49" charset="0"/>
                </a:rPr>
                <a:t>(</a:t>
              </a:r>
              <a:r>
                <a:rPr lang="en-US" altLang="zh-CN" sz="1400">
                  <a:solidFill>
                    <a:srgbClr val="808080"/>
                  </a:solidFill>
                  <a:latin typeface="Courier New" panose="02070309020205020404" pitchFamily="49" charset="0"/>
                  <a:cs typeface="Courier New" panose="02070309020205020404" pitchFamily="49" charset="0"/>
                </a:rPr>
                <a:t>left</a:t>
              </a:r>
              <a:r>
                <a:rPr lang="en-US" altLang="zh-CN" sz="1400">
                  <a:solidFill>
                    <a:srgbClr val="000000"/>
                  </a:solidFill>
                  <a:latin typeface="Courier New" panose="02070309020205020404" pitchFamily="49" charset="0"/>
                  <a:cs typeface="Courier New" panose="02070309020205020404" pitchFamily="49" charset="0"/>
                </a:rPr>
                <a:t>*</a:t>
              </a:r>
              <a:r>
                <a:rPr lang="en-US" altLang="zh-CN" sz="1400">
                  <a:solidFill>
                    <a:srgbClr val="808080"/>
                  </a:solidFill>
                  <a:latin typeface="Courier New" panose="02070309020205020404" pitchFamily="49" charset="0"/>
                  <a:cs typeface="Courier New" panose="02070309020205020404" pitchFamily="49" charset="0"/>
                </a:rPr>
                <a:t>right</a:t>
              </a:r>
              <a:r>
                <a:rPr lang="en-US" altLang="zh-CN" sz="1400">
                  <a:solidFill>
                    <a:srgbClr val="000000"/>
                  </a:solidFill>
                  <a:latin typeface="Courier New" panose="02070309020205020404" pitchFamily="49" charset="0"/>
                  <a:cs typeface="Courier New" panose="02070309020205020404" pitchFamily="49" charset="0"/>
                </a:rPr>
                <a:t>.m_denominator, right.m_numerator);</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2B91AF"/>
                  </a:solidFill>
                  <a:latin typeface="Courier New" panose="02070309020205020404" pitchFamily="49" charset="0"/>
                  <a:cs typeface="Courier New" panose="02070309020205020404" pitchFamily="49" charset="0"/>
                </a:rPr>
                <a:t>Fraction</a:t>
              </a:r>
              <a:r>
                <a:rPr lang="en-US" altLang="zh-CN" sz="1400">
                  <a:solidFill>
                    <a:srgbClr val="000000"/>
                  </a:solidFill>
                  <a:latin typeface="Courier New" panose="02070309020205020404" pitchFamily="49" charset="0"/>
                  <a:cs typeface="Courier New" panose="02070309020205020404" pitchFamily="49" charset="0"/>
                </a:rPr>
                <a:t> a(1, 2);</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2B91AF"/>
                  </a:solidFill>
                  <a:latin typeface="Courier New" panose="02070309020205020404" pitchFamily="49" charset="0"/>
                  <a:cs typeface="Courier New" panose="02070309020205020404" pitchFamily="49" charset="0"/>
                </a:rPr>
                <a:t>Fraction</a:t>
              </a:r>
              <a:r>
                <a:rPr lang="en-US" altLang="zh-CN" sz="1400">
                  <a:solidFill>
                    <a:srgbClr val="000000"/>
                  </a:solidFill>
                  <a:latin typeface="Courier New" panose="02070309020205020404" pitchFamily="49" charset="0"/>
                  <a:cs typeface="Courier New" panose="02070309020205020404" pitchFamily="49" charset="0"/>
                </a:rPr>
                <a:t> b = 4 </a:t>
              </a:r>
              <a:r>
                <a:rPr lang="en-US" altLang="zh-CN" sz="1400">
                  <a:solidFill>
                    <a:srgbClr val="008080"/>
                  </a:solidFill>
                  <a:latin typeface="Courier New" panose="02070309020205020404" pitchFamily="49" charset="0"/>
                  <a:cs typeface="Courier New" panose="02070309020205020404" pitchFamily="49" charset="0"/>
                </a:rPr>
                <a:t>/</a:t>
              </a:r>
              <a:r>
                <a:rPr lang="en-US" altLang="zh-CN" sz="1400">
                  <a:solidFill>
                    <a:srgbClr val="000000"/>
                  </a:solidFill>
                  <a:latin typeface="Courier New" panose="02070309020205020404" pitchFamily="49" charset="0"/>
                  <a:cs typeface="Courier New" panose="02070309020205020404" pitchFamily="49" charset="0"/>
                </a:rPr>
                <a:t> a;</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11" name="组合 10"/>
            <p:cNvGrpSpPr/>
            <p:nvPr/>
          </p:nvGrpSpPr>
          <p:grpSpPr>
            <a:xfrm>
              <a:off x="117133" y="4626573"/>
              <a:ext cx="8704053" cy="475449"/>
              <a:chOff x="219973" y="1763590"/>
              <a:chExt cx="8704053" cy="475449"/>
            </a:xfrm>
          </p:grpSpPr>
          <p:sp>
            <p:nvSpPr>
              <p:cNvPr id="12" name="矩形: 圆顶角 11"/>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示例</a:t>
                </a:r>
                <a:endParaRPr lang="zh-CN" altLang="en-US" sz="2400" dirty="0">
                  <a:solidFill>
                    <a:prstClr val="white"/>
                  </a:solidFill>
                  <a:latin typeface="Courier New" panose="02070309020205020404" pitchFamily="49" charset="0"/>
                  <a:cs typeface="Courier New" panose="02070309020205020404" pitchFamily="49" charset="0"/>
                </a:endParaRPr>
              </a:p>
            </p:txBody>
          </p:sp>
          <p:sp>
            <p:nvSpPr>
              <p:cNvPr id="13" name="矩形 12"/>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6.3.2 </a:t>
            </a:r>
            <a:r>
              <a:rPr lang="zh-CN" altLang="en-US" sz="3200" dirty="0">
                <a:solidFill>
                  <a:schemeClr val="bg1"/>
                </a:solidFill>
              </a:rPr>
              <a:t>重载原则</a:t>
            </a:r>
            <a:endParaRPr lang="zh-CN" altLang="en-US" sz="2400" dirty="0">
              <a:solidFill>
                <a:schemeClr val="bg1"/>
              </a:solidFill>
            </a:endParaRPr>
          </a:p>
        </p:txBody>
      </p:sp>
      <p:grpSp>
        <p:nvGrpSpPr>
          <p:cNvPr id="38" name="组合 37"/>
          <p:cNvGrpSpPr/>
          <p:nvPr/>
        </p:nvGrpSpPr>
        <p:grpSpPr>
          <a:xfrm>
            <a:off x="219915" y="1521422"/>
            <a:ext cx="8704169" cy="1230314"/>
            <a:chOff x="117017" y="4626573"/>
            <a:chExt cx="8704169" cy="1230314"/>
          </a:xfrm>
          <a:effectLst>
            <a:outerShdw blurRad="50800" dist="38100" dir="2700000" algn="tl" rotWithShape="0">
              <a:prstClr val="black">
                <a:alpha val="40000"/>
              </a:prstClr>
            </a:outerShdw>
          </a:effectLst>
        </p:grpSpPr>
        <p:sp>
          <p:nvSpPr>
            <p:cNvPr id="37" name="矩形: 圆角 36"/>
            <p:cNvSpPr/>
            <p:nvPr/>
          </p:nvSpPr>
          <p:spPr>
            <a:xfrm>
              <a:off x="117017" y="5051923"/>
              <a:ext cx="8704051" cy="804964"/>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lvl="0" indent="-342900">
                <a:lnSpc>
                  <a:spcPct val="120000"/>
                </a:lnSpc>
                <a:buClr>
                  <a:srgbClr val="262685"/>
                </a:buClr>
                <a:buSzPct val="80000"/>
                <a:buFont typeface="Wingdings" panose="05000000000000000000" pitchFamily="2" charset="2"/>
                <a:buChar char="l"/>
              </a:pPr>
              <a:r>
                <a:rPr lang="zh-CN" altLang="en-US" sz="2000">
                  <a:solidFill>
                    <a:srgbClr val="000000"/>
                  </a:solidFill>
                  <a:latin typeface="MicrosoftYaHei"/>
                </a:rPr>
                <a:t>只能重载 </a:t>
              </a:r>
              <a:r>
                <a:rPr lang="en-US" altLang="zh-CN" sz="2000">
                  <a:solidFill>
                    <a:srgbClr val="000000"/>
                  </a:solidFill>
                  <a:latin typeface="MicrosoftYaHei"/>
                </a:rPr>
                <a:t>C++ </a:t>
              </a:r>
              <a:r>
                <a:rPr lang="zh-CN" altLang="en-US" sz="2000">
                  <a:solidFill>
                    <a:srgbClr val="000000"/>
                  </a:solidFill>
                  <a:latin typeface="MicrosoftYaHei"/>
                </a:rPr>
                <a:t>语言已经存在的运算符，不能更改或创造新的运算符；</a:t>
              </a:r>
              <a:endParaRPr lang="zh-CN" altLang="en-US" sz="2000">
                <a:solidFill>
                  <a:srgbClr val="000000"/>
                </a:solidFill>
                <a:latin typeface="MicrosoftYaHei"/>
              </a:endParaRPr>
            </a:p>
            <a:p>
              <a:pPr marL="342900" lvl="0" indent="-342900">
                <a:lnSpc>
                  <a:spcPct val="120000"/>
                </a:lnSpc>
                <a:buClr>
                  <a:srgbClr val="262685"/>
                </a:buClr>
                <a:buSzPct val="80000"/>
                <a:buFont typeface="Wingdings" panose="05000000000000000000" pitchFamily="2" charset="2"/>
                <a:buChar char="l"/>
              </a:pPr>
              <a:r>
                <a:rPr lang="zh-CN" altLang="en-US" sz="2000">
                  <a:solidFill>
                    <a:srgbClr val="000000"/>
                  </a:solidFill>
                  <a:latin typeface="MicrosoftYaHei"/>
                </a:rPr>
                <a:t>重载运算符的运算对象至少有一个是类类型。</a:t>
              </a:r>
              <a:endParaRPr lang="en-US" altLang="zh-CN" sz="2000" dirty="0">
                <a:solidFill>
                  <a:srgbClr val="000000"/>
                </a:solidFill>
                <a:latin typeface="MicrosoftYaHei"/>
              </a:endParaRPr>
            </a:p>
          </p:txBody>
        </p:sp>
        <p:sp>
          <p:nvSpPr>
            <p:cNvPr id="33" name="矩形: 圆顶角 32"/>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a:solidFill>
                    <a:prstClr val="white"/>
                  </a:solidFill>
                  <a:latin typeface="Courier New" panose="02070309020205020404" pitchFamily="49" charset="0"/>
                  <a:cs typeface="Courier New" panose="02070309020205020404" pitchFamily="49" charset="0"/>
                </a:rPr>
                <a:t>4. </a:t>
              </a:r>
              <a:r>
                <a:rPr lang="zh-CN" altLang="en-US" sz="2400">
                  <a:solidFill>
                    <a:prstClr val="white"/>
                  </a:solidFill>
                  <a:latin typeface="Courier New" panose="02070309020205020404" pitchFamily="49" charset="0"/>
                  <a:cs typeface="Courier New" panose="02070309020205020404" pitchFamily="49" charset="0"/>
                </a:rPr>
                <a:t>其它原则</a:t>
              </a:r>
              <a:endParaRPr lang="zh-CN" altLang="en-US" sz="2400" dirty="0">
                <a:solidFill>
                  <a:prstClr val="white"/>
                </a:solidFill>
                <a:latin typeface="Courier New" panose="02070309020205020404" pitchFamily="49" charset="0"/>
                <a:cs typeface="Courier New" panose="02070309020205020404" pitchFamily="49" charset="0"/>
              </a:endParaRPr>
            </a:p>
          </p:txBody>
        </p:sp>
      </p:grpSp>
      <p:grpSp>
        <p:nvGrpSpPr>
          <p:cNvPr id="7" name="组合 6"/>
          <p:cNvGrpSpPr/>
          <p:nvPr/>
        </p:nvGrpSpPr>
        <p:grpSpPr>
          <a:xfrm>
            <a:off x="219915" y="3088945"/>
            <a:ext cx="8704169" cy="1319441"/>
            <a:chOff x="117017" y="4626573"/>
            <a:chExt cx="8704169" cy="1319441"/>
          </a:xfrm>
          <a:effectLst>
            <a:outerShdw blurRad="50800" dist="38100" dir="2700000" algn="tl" rotWithShape="0">
              <a:prstClr val="black">
                <a:alpha val="40000"/>
              </a:prstClr>
            </a:outerShdw>
          </a:effectLst>
        </p:grpSpPr>
        <p:sp>
          <p:nvSpPr>
            <p:cNvPr id="8" name="矩形: 圆角 36"/>
            <p:cNvSpPr/>
            <p:nvPr/>
          </p:nvSpPr>
          <p:spPr>
            <a:xfrm>
              <a:off x="117017" y="5051923"/>
              <a:ext cx="8704051" cy="894091"/>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20000"/>
                </a:lnSpc>
                <a:buClr>
                  <a:srgbClr val="262685"/>
                </a:buClr>
                <a:buSzPct val="80000"/>
              </a:pPr>
              <a:r>
                <a:rPr lang="zh-CN" altLang="en-US" sz="2000">
                  <a:solidFill>
                    <a:srgbClr val="000000"/>
                  </a:solidFill>
                  <a:latin typeface="MicrosoftYaHei"/>
                </a:rPr>
                <a:t>下面代码是否正确：</a:t>
              </a:r>
              <a:endParaRPr lang="en-US" altLang="zh-CN" sz="2000">
                <a:solidFill>
                  <a:srgbClr val="000000"/>
                </a:solidFill>
                <a:latin typeface="MicrosoftYaHei"/>
              </a:endParaRPr>
            </a:p>
            <a:p>
              <a:pPr lvl="0">
                <a:lnSpc>
                  <a:spcPct val="120000"/>
                </a:lnSpc>
                <a:buClr>
                  <a:srgbClr val="262685"/>
                </a:buClr>
                <a:buSzPct val="80000"/>
              </a:pPr>
              <a:endParaRPr lang="en-US" altLang="zh-CN" sz="1000">
                <a:solidFill>
                  <a:srgbClr val="000000"/>
                </a:solidFill>
                <a:latin typeface="MicrosoftYaHei"/>
              </a:endParaRPr>
            </a:p>
            <a:p>
              <a:pPr lvl="0">
                <a:lnSpc>
                  <a:spcPct val="120000"/>
                </a:lnSpc>
                <a:buClr>
                  <a:srgbClr val="262685"/>
                </a:buClr>
                <a:buSzPct val="80000"/>
              </a:pPr>
              <a:r>
                <a:rPr lang="en-US" altLang="zh-CN" sz="1400">
                  <a:solidFill>
                    <a:srgbClr val="0000FF"/>
                  </a:solidFill>
                  <a:latin typeface="Courier New" panose="02070309020205020404" pitchFamily="49" charset="0"/>
                  <a:cs typeface="Courier New" panose="02070309020205020404" pitchFamily="49" charset="0"/>
                </a:rPr>
                <a:t>int</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00FF"/>
                  </a:solidFill>
                  <a:latin typeface="Courier New" panose="02070309020205020404" pitchFamily="49" charset="0"/>
                  <a:cs typeface="Courier New" panose="02070309020205020404" pitchFamily="49" charset="0"/>
                </a:rPr>
                <a:t>operator</a:t>
              </a:r>
              <a:r>
                <a:rPr lang="en-US" altLang="zh-CN" sz="1400">
                  <a:solidFill>
                    <a:srgbClr val="000000"/>
                  </a:solidFill>
                  <a:latin typeface="Courier New" panose="02070309020205020404" pitchFamily="49" charset="0"/>
                  <a:cs typeface="Courier New" panose="02070309020205020404" pitchFamily="49" charset="0"/>
                </a:rPr>
                <a:t>-(</a:t>
              </a:r>
              <a:r>
                <a:rPr lang="en-US" altLang="zh-CN" sz="1400">
                  <a:solidFill>
                    <a:srgbClr val="0000FF"/>
                  </a:solidFill>
                  <a:latin typeface="Courier New" panose="02070309020205020404" pitchFamily="49" charset="0"/>
                  <a:cs typeface="Courier New" panose="02070309020205020404" pitchFamily="49" charset="0"/>
                </a:rPr>
                <a:t>int</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00FF"/>
                  </a:solidFill>
                  <a:latin typeface="Courier New" panose="02070309020205020404" pitchFamily="49" charset="0"/>
                  <a:cs typeface="Courier New" panose="02070309020205020404" pitchFamily="49" charset="0"/>
                </a:rPr>
                <a:t>int</a:t>
              </a:r>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p:txBody>
        </p:sp>
        <p:sp>
          <p:nvSpPr>
            <p:cNvPr id="9" name="矩形: 圆顶角 8"/>
            <p:cNvSpPr/>
            <p:nvPr/>
          </p:nvSpPr>
          <p:spPr>
            <a:xfrm>
              <a:off x="117134" y="4626573"/>
              <a:ext cx="8704052" cy="417061"/>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问题</a:t>
              </a:r>
              <a:endParaRPr lang="zh-CN" altLang="en-US" sz="2400" dirty="0">
                <a:solidFill>
                  <a:prstClr val="white"/>
                </a:solidFill>
                <a:latin typeface="Courier New" panose="02070309020205020404" pitchFamily="49" charset="0"/>
                <a:cs typeface="Courier New" panose="02070309020205020404" pitchFamily="49" charset="0"/>
              </a:endParaRPr>
            </a:p>
          </p:txBody>
        </p:sp>
      </p:grpSp>
      <p:grpSp>
        <p:nvGrpSpPr>
          <p:cNvPr id="10" name="组合 9"/>
          <p:cNvGrpSpPr/>
          <p:nvPr/>
        </p:nvGrpSpPr>
        <p:grpSpPr>
          <a:xfrm>
            <a:off x="219796" y="4739533"/>
            <a:ext cx="8704170" cy="862824"/>
            <a:chOff x="117016" y="4626573"/>
            <a:chExt cx="8704170" cy="862824"/>
          </a:xfrm>
          <a:effectLst>
            <a:outerShdw blurRad="50800" dist="38100" dir="2700000" algn="tl" rotWithShape="0">
              <a:prstClr val="black">
                <a:alpha val="40000"/>
              </a:prstClr>
            </a:outerShdw>
          </a:effectLst>
        </p:grpSpPr>
        <p:sp>
          <p:nvSpPr>
            <p:cNvPr id="11" name="矩形: 圆角 36"/>
            <p:cNvSpPr/>
            <p:nvPr/>
          </p:nvSpPr>
          <p:spPr>
            <a:xfrm>
              <a:off x="117016" y="5043634"/>
              <a:ext cx="8704051" cy="445763"/>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20000"/>
                </a:lnSpc>
                <a:buClr>
                  <a:srgbClr val="262685"/>
                </a:buClr>
                <a:buSzPct val="80000"/>
              </a:pPr>
              <a:r>
                <a:rPr lang="zh-CN" altLang="en-US" sz="2000">
                  <a:solidFill>
                    <a:srgbClr val="000000"/>
                  </a:solidFill>
                  <a:latin typeface="MicrosoftYaHei"/>
                </a:rPr>
                <a:t>错误，不能重新定义内置运算符。</a:t>
              </a:r>
              <a:endParaRPr lang="en-US" altLang="zh-CN" sz="1400" dirty="0">
                <a:solidFill>
                  <a:srgbClr val="000000"/>
                </a:solidFill>
                <a:latin typeface="Courier New" panose="02070309020205020404" pitchFamily="49" charset="0"/>
                <a:cs typeface="Courier New" panose="02070309020205020404" pitchFamily="49" charset="0"/>
              </a:endParaRPr>
            </a:p>
          </p:txBody>
        </p:sp>
        <p:sp>
          <p:nvSpPr>
            <p:cNvPr id="12" name="矩形: 圆顶角 11"/>
            <p:cNvSpPr/>
            <p:nvPr/>
          </p:nvSpPr>
          <p:spPr>
            <a:xfrm>
              <a:off x="117134" y="4626573"/>
              <a:ext cx="8704052" cy="417061"/>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答案</a:t>
              </a:r>
              <a:endParaRPr lang="zh-CN" altLang="en-US" sz="2400" dirty="0">
                <a:solidFill>
                  <a:prstClr val="white"/>
                </a:solidFill>
                <a:latin typeface="Courier New" panose="02070309020205020404" pitchFamily="49" charset="0"/>
                <a:cs typeface="Courier New" panose="020703090202050204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6.3.3 </a:t>
            </a:r>
            <a:r>
              <a:rPr lang="zh-CN" altLang="en-US" sz="3200" dirty="0">
                <a:solidFill>
                  <a:schemeClr val="bg1"/>
                </a:solidFill>
              </a:rPr>
              <a:t>输入和输出运算符</a:t>
            </a:r>
            <a:endParaRPr lang="zh-CN" altLang="en-US" sz="2400" dirty="0">
              <a:solidFill>
                <a:schemeClr val="bg1"/>
              </a:solidFill>
            </a:endParaRPr>
          </a:p>
        </p:txBody>
      </p:sp>
      <p:grpSp>
        <p:nvGrpSpPr>
          <p:cNvPr id="38" name="组合 37"/>
          <p:cNvGrpSpPr/>
          <p:nvPr/>
        </p:nvGrpSpPr>
        <p:grpSpPr>
          <a:xfrm>
            <a:off x="219849" y="1998508"/>
            <a:ext cx="8704169" cy="1230314"/>
            <a:chOff x="117017" y="4626573"/>
            <a:chExt cx="8704169" cy="1230314"/>
          </a:xfrm>
          <a:effectLst>
            <a:outerShdw blurRad="50800" dist="38100" dir="2700000" algn="tl" rotWithShape="0">
              <a:prstClr val="black">
                <a:alpha val="40000"/>
              </a:prstClr>
            </a:outerShdw>
          </a:effectLst>
        </p:grpSpPr>
        <p:sp>
          <p:nvSpPr>
            <p:cNvPr id="37" name="矩形: 圆角 36"/>
            <p:cNvSpPr/>
            <p:nvPr/>
          </p:nvSpPr>
          <p:spPr>
            <a:xfrm>
              <a:off x="117017" y="5051923"/>
              <a:ext cx="8704051" cy="804964"/>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20000"/>
                </a:lnSpc>
                <a:buClr>
                  <a:srgbClr val="262685"/>
                </a:buClr>
                <a:buSzPct val="80000"/>
              </a:pPr>
              <a:r>
                <a:rPr lang="zh-CN" altLang="en-US" sz="2000">
                  <a:solidFill>
                    <a:srgbClr val="000000"/>
                  </a:solidFill>
                  <a:latin typeface="MicrosoftYaHei"/>
                </a:rPr>
                <a:t>重载 </a:t>
              </a:r>
              <a:r>
                <a:rPr lang="en-US" altLang="zh-CN" sz="2000">
                  <a:solidFill>
                    <a:srgbClr val="000000"/>
                  </a:solidFill>
                  <a:latin typeface="MicrosoftYaHei"/>
                </a:rPr>
                <a:t>IO </a:t>
              </a:r>
              <a:r>
                <a:rPr lang="zh-CN" altLang="en-US" sz="2000">
                  <a:solidFill>
                    <a:srgbClr val="000000"/>
                  </a:solidFill>
                  <a:latin typeface="MicrosoftYaHei"/>
                </a:rPr>
                <a:t>标准库运算符 </a:t>
              </a:r>
              <a:r>
                <a:rPr lang="en-US" altLang="zh-CN" sz="2000">
                  <a:solidFill>
                    <a:srgbClr val="000000"/>
                  </a:solidFill>
                  <a:latin typeface="Courier New" panose="02070309020205020404" pitchFamily="49" charset="0"/>
                  <a:cs typeface="Courier New" panose="02070309020205020404" pitchFamily="49" charset="0"/>
                </a:rPr>
                <a:t>&lt;&lt; </a:t>
              </a:r>
              <a:r>
                <a:rPr lang="zh-CN" altLang="en-US" sz="2000">
                  <a:solidFill>
                    <a:srgbClr val="000000"/>
                  </a:solidFill>
                  <a:latin typeface="MicrosoftYaHei"/>
                </a:rPr>
                <a:t>和 </a:t>
              </a:r>
              <a:r>
                <a:rPr lang="en-US" altLang="zh-CN" sz="2000">
                  <a:solidFill>
                    <a:srgbClr val="000000"/>
                  </a:solidFill>
                  <a:latin typeface="Courier New" panose="02070309020205020404" pitchFamily="49" charset="0"/>
                  <a:cs typeface="Courier New" panose="02070309020205020404" pitchFamily="49" charset="0"/>
                </a:rPr>
                <a:t>&gt;&gt;</a:t>
              </a:r>
              <a:r>
                <a:rPr lang="en-US" altLang="zh-CN" sz="2000">
                  <a:solidFill>
                    <a:srgbClr val="000000"/>
                  </a:solidFill>
                  <a:latin typeface="MicrosoftYaHei"/>
                </a:rPr>
                <a:t> </a:t>
              </a:r>
              <a:r>
                <a:rPr lang="zh-CN" altLang="en-US" sz="2000">
                  <a:solidFill>
                    <a:srgbClr val="000000"/>
                  </a:solidFill>
                  <a:latin typeface="MicrosoftYaHei"/>
                </a:rPr>
                <a:t>来实现输出和输入操作，为了与 </a:t>
              </a:r>
              <a:r>
                <a:rPr lang="en-US" altLang="zh-CN" sz="2000">
                  <a:solidFill>
                    <a:srgbClr val="000000"/>
                  </a:solidFill>
                  <a:latin typeface="MicrosoftYaHei"/>
                </a:rPr>
                <a:t>IO </a:t>
              </a:r>
              <a:r>
                <a:rPr lang="zh-CN" altLang="en-US" sz="2000">
                  <a:solidFill>
                    <a:srgbClr val="000000"/>
                  </a:solidFill>
                  <a:latin typeface="MicrosoftYaHei"/>
                </a:rPr>
                <a:t>标准库兼</a:t>
              </a:r>
              <a:endParaRPr lang="zh-CN" altLang="en-US" sz="2000">
                <a:solidFill>
                  <a:srgbClr val="000000"/>
                </a:solidFill>
                <a:latin typeface="MicrosoftYaHei"/>
              </a:endParaRPr>
            </a:p>
            <a:p>
              <a:pPr lvl="0">
                <a:lnSpc>
                  <a:spcPct val="120000"/>
                </a:lnSpc>
                <a:buClr>
                  <a:srgbClr val="262685"/>
                </a:buClr>
                <a:buSzPct val="80000"/>
              </a:pPr>
              <a:r>
                <a:rPr lang="zh-CN" altLang="en-US" sz="2000">
                  <a:solidFill>
                    <a:srgbClr val="000000"/>
                  </a:solidFill>
                  <a:latin typeface="MicrosoftYaHei"/>
                </a:rPr>
                <a:t>容，</a:t>
              </a:r>
              <a:r>
                <a:rPr lang="en-US" altLang="zh-CN" sz="2000">
                  <a:solidFill>
                    <a:srgbClr val="000000"/>
                  </a:solidFill>
                  <a:latin typeface="MicrosoftYaHei"/>
                </a:rPr>
                <a:t>IO </a:t>
              </a:r>
              <a:r>
                <a:rPr lang="zh-CN" altLang="en-US" sz="2000">
                  <a:solidFill>
                    <a:srgbClr val="000000"/>
                  </a:solidFill>
                  <a:latin typeface="MicrosoftYaHei"/>
                </a:rPr>
                <a:t>运算符被声明为</a:t>
              </a:r>
              <a:r>
                <a:rPr lang="zh-CN" altLang="en-US" sz="2000">
                  <a:solidFill>
                    <a:srgbClr val="FF0000"/>
                  </a:solidFill>
                  <a:latin typeface="MicrosoftYaHei"/>
                </a:rPr>
                <a:t>友元</a:t>
              </a:r>
              <a:r>
                <a:rPr lang="zh-CN" altLang="en-US" sz="2000">
                  <a:solidFill>
                    <a:srgbClr val="000000"/>
                  </a:solidFill>
                  <a:latin typeface="MicrosoftYaHei"/>
                </a:rPr>
                <a:t>。</a:t>
              </a:r>
              <a:endParaRPr lang="en-US" altLang="zh-CN" sz="2000" dirty="0">
                <a:solidFill>
                  <a:srgbClr val="000000"/>
                </a:solidFill>
                <a:latin typeface="MicrosoftYaHei"/>
              </a:endParaRPr>
            </a:p>
          </p:txBody>
        </p:sp>
        <p:sp>
          <p:nvSpPr>
            <p:cNvPr id="33" name="矩形: 圆顶角 32"/>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输入和输出运算符</a:t>
              </a:r>
              <a:endParaRPr lang="zh-CN" altLang="en-US" sz="2400" dirty="0">
                <a:solidFill>
                  <a:prstClr val="white"/>
                </a:solidFill>
                <a:latin typeface="Courier New" panose="02070309020205020404" pitchFamily="49" charset="0"/>
                <a:cs typeface="Courier New" panose="02070309020205020404" pitchFamily="49" charset="0"/>
              </a:endParaRPr>
            </a:p>
          </p:txBody>
        </p:sp>
      </p:grpSp>
      <p:grpSp>
        <p:nvGrpSpPr>
          <p:cNvPr id="18" name="组合 17"/>
          <p:cNvGrpSpPr/>
          <p:nvPr/>
        </p:nvGrpSpPr>
        <p:grpSpPr>
          <a:xfrm>
            <a:off x="219849" y="3745814"/>
            <a:ext cx="8704169" cy="1379457"/>
            <a:chOff x="117017" y="4626573"/>
            <a:chExt cx="8704169" cy="1379457"/>
          </a:xfrm>
          <a:effectLst>
            <a:outerShdw blurRad="50800" dist="38100" dir="2700000" algn="tl" rotWithShape="0">
              <a:prstClr val="black">
                <a:alpha val="40000"/>
              </a:prstClr>
            </a:outerShdw>
          </a:effectLst>
        </p:grpSpPr>
        <p:sp>
          <p:nvSpPr>
            <p:cNvPr id="19" name="矩形: 圆角 36"/>
            <p:cNvSpPr/>
            <p:nvPr/>
          </p:nvSpPr>
          <p:spPr>
            <a:xfrm>
              <a:off x="117017" y="5051923"/>
              <a:ext cx="8704051" cy="954107"/>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r>
                <a:rPr lang="en-US" altLang="zh-CN" sz="1400">
                  <a:solidFill>
                    <a:srgbClr val="0000FF"/>
                  </a:solidFill>
                  <a:latin typeface="Courier New" panose="02070309020205020404" pitchFamily="49" charset="0"/>
                  <a:cs typeface="Courier New" panose="02070309020205020404" pitchFamily="49" charset="0"/>
                </a:rPr>
                <a:t>class</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2B91AF"/>
                  </a:solidFill>
                  <a:latin typeface="Courier New" panose="02070309020205020404" pitchFamily="49" charset="0"/>
                  <a:cs typeface="Courier New" panose="02070309020205020404" pitchFamily="49" charset="0"/>
                </a:rPr>
                <a:t>Fraction</a:t>
              </a:r>
              <a:r>
                <a:rPr lang="en-US" altLang="zh-CN" sz="1400">
                  <a:solidFill>
                    <a:srgbClr val="000000"/>
                  </a:solidFill>
                  <a:latin typeface="Courier New" panose="02070309020205020404" pitchFamily="49" charset="0"/>
                  <a:cs typeface="Courier New" panose="02070309020205020404" pitchFamily="49" charset="0"/>
                </a:rPr>
                <a:t> {</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    friend</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2B91AF"/>
                  </a:solidFill>
                  <a:latin typeface="Courier New" panose="02070309020205020404" pitchFamily="49" charset="0"/>
                  <a:cs typeface="Courier New" panose="02070309020205020404" pitchFamily="49" charset="0"/>
                </a:rPr>
                <a:t>ostream</a:t>
              </a:r>
              <a:r>
                <a:rPr lang="en-US" altLang="zh-CN" sz="1400">
                  <a:solidFill>
                    <a:srgbClr val="000000"/>
                  </a:solidFill>
                  <a:latin typeface="Courier New" panose="02070309020205020404" pitchFamily="49" charset="0"/>
                  <a:cs typeface="Courier New" panose="02070309020205020404" pitchFamily="49" charset="0"/>
                </a:rPr>
                <a:t>&amp; </a:t>
              </a:r>
              <a:r>
                <a:rPr lang="en-US" altLang="zh-CN" sz="1400">
                  <a:solidFill>
                    <a:srgbClr val="008080"/>
                  </a:solidFill>
                  <a:latin typeface="Courier New" panose="02070309020205020404" pitchFamily="49" charset="0"/>
                  <a:cs typeface="Courier New" panose="02070309020205020404" pitchFamily="49" charset="0"/>
                </a:rPr>
                <a:t>operator &lt;&lt;</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2B91AF"/>
                  </a:solidFill>
                  <a:latin typeface="Courier New" panose="02070309020205020404" pitchFamily="49" charset="0"/>
                  <a:cs typeface="Courier New" panose="02070309020205020404" pitchFamily="49" charset="0"/>
                </a:rPr>
                <a:t>ostream</a:t>
              </a:r>
              <a:r>
                <a:rPr lang="en-US" altLang="zh-CN" sz="1400">
                  <a:solidFill>
                    <a:srgbClr val="000000"/>
                  </a:solidFill>
                  <a:latin typeface="Courier New" panose="02070309020205020404" pitchFamily="49" charset="0"/>
                  <a:cs typeface="Courier New" panose="02070309020205020404" pitchFamily="49" charset="0"/>
                </a:rPr>
                <a:t> &amp;</a:t>
              </a:r>
              <a:r>
                <a:rPr lang="en-US" altLang="zh-CN" sz="1400">
                  <a:solidFill>
                    <a:srgbClr val="808080"/>
                  </a:solidFill>
                  <a:latin typeface="Courier New" panose="02070309020205020404" pitchFamily="49" charset="0"/>
                  <a:cs typeface="Courier New" panose="02070309020205020404" pitchFamily="49" charset="0"/>
                </a:rPr>
                <a:t>os</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00FF"/>
                  </a:solidFill>
                  <a:latin typeface="Courier New" panose="02070309020205020404" pitchFamily="49" charset="0"/>
                  <a:cs typeface="Courier New" panose="02070309020205020404" pitchFamily="49" charset="0"/>
                </a:rPr>
                <a:t>const</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2B91AF"/>
                  </a:solidFill>
                  <a:latin typeface="Courier New" panose="02070309020205020404" pitchFamily="49" charset="0"/>
                  <a:cs typeface="Courier New" panose="02070309020205020404" pitchFamily="49" charset="0"/>
                </a:rPr>
                <a:t>Fraction</a:t>
              </a:r>
              <a:r>
                <a:rPr lang="en-US" altLang="zh-CN" sz="1400">
                  <a:solidFill>
                    <a:srgbClr val="000000"/>
                  </a:solidFill>
                  <a:latin typeface="Courier New" panose="02070309020205020404" pitchFamily="49" charset="0"/>
                  <a:cs typeface="Courier New" panose="02070309020205020404" pitchFamily="49" charset="0"/>
                </a:rPr>
                <a:t> &amp;</a:t>
              </a:r>
              <a:r>
                <a:rPr lang="en-US" altLang="zh-CN" sz="1400">
                  <a:solidFill>
                    <a:srgbClr val="808080"/>
                  </a:solidFill>
                  <a:latin typeface="Courier New" panose="02070309020205020404" pitchFamily="49" charset="0"/>
                  <a:cs typeface="Courier New" panose="02070309020205020404" pitchFamily="49" charset="0"/>
                </a:rPr>
                <a:t>a</a:t>
              </a:r>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    friend</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2B91AF"/>
                  </a:solidFill>
                  <a:latin typeface="Courier New" panose="02070309020205020404" pitchFamily="49" charset="0"/>
                  <a:cs typeface="Courier New" panose="02070309020205020404" pitchFamily="49" charset="0"/>
                </a:rPr>
                <a:t>istream</a:t>
              </a:r>
              <a:r>
                <a:rPr lang="en-US" altLang="zh-CN" sz="1400">
                  <a:solidFill>
                    <a:srgbClr val="000000"/>
                  </a:solidFill>
                  <a:latin typeface="Courier New" panose="02070309020205020404" pitchFamily="49" charset="0"/>
                  <a:cs typeface="Courier New" panose="02070309020205020404" pitchFamily="49" charset="0"/>
                </a:rPr>
                <a:t>&amp; </a:t>
              </a:r>
              <a:r>
                <a:rPr lang="en-US" altLang="zh-CN" sz="1400">
                  <a:solidFill>
                    <a:srgbClr val="008080"/>
                  </a:solidFill>
                  <a:latin typeface="Courier New" panose="02070309020205020404" pitchFamily="49" charset="0"/>
                  <a:cs typeface="Courier New" panose="02070309020205020404" pitchFamily="49" charset="0"/>
                </a:rPr>
                <a:t>operator &gt;&gt;</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2B91AF"/>
                  </a:solidFill>
                  <a:latin typeface="Courier New" panose="02070309020205020404" pitchFamily="49" charset="0"/>
                  <a:cs typeface="Courier New" panose="02070309020205020404" pitchFamily="49" charset="0"/>
                </a:rPr>
                <a:t>istream</a:t>
              </a:r>
              <a:r>
                <a:rPr lang="en-US" altLang="zh-CN" sz="1400">
                  <a:solidFill>
                    <a:srgbClr val="000000"/>
                  </a:solidFill>
                  <a:latin typeface="Courier New" panose="02070309020205020404" pitchFamily="49" charset="0"/>
                  <a:cs typeface="Courier New" panose="02070309020205020404" pitchFamily="49" charset="0"/>
                </a:rPr>
                <a:t> &amp;</a:t>
              </a:r>
              <a:r>
                <a:rPr lang="en-US" altLang="zh-CN" sz="1400">
                  <a:solidFill>
                    <a:srgbClr val="808080"/>
                  </a:solidFill>
                  <a:latin typeface="Courier New" panose="02070309020205020404" pitchFamily="49" charset="0"/>
                  <a:cs typeface="Courier New" panose="02070309020205020404" pitchFamily="49" charset="0"/>
                </a:rPr>
                <a:t>is</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2B91AF"/>
                  </a:solidFill>
                  <a:latin typeface="Courier New" panose="02070309020205020404" pitchFamily="49" charset="0"/>
                  <a:cs typeface="Courier New" panose="02070309020205020404" pitchFamily="49" charset="0"/>
                </a:rPr>
                <a:t>Fraction</a:t>
              </a:r>
              <a:r>
                <a:rPr lang="en-US" altLang="zh-CN" sz="1400">
                  <a:solidFill>
                    <a:srgbClr val="000000"/>
                  </a:solidFill>
                  <a:latin typeface="Courier New" panose="02070309020205020404" pitchFamily="49" charset="0"/>
                  <a:cs typeface="Courier New" panose="02070309020205020404" pitchFamily="49" charset="0"/>
                </a:rPr>
                <a:t> &amp;</a:t>
              </a:r>
              <a:r>
                <a:rPr lang="en-US" altLang="zh-CN" sz="1400">
                  <a:solidFill>
                    <a:srgbClr val="808080"/>
                  </a:solidFill>
                  <a:latin typeface="Courier New" panose="02070309020205020404" pitchFamily="49" charset="0"/>
                  <a:cs typeface="Courier New" panose="02070309020205020404" pitchFamily="49" charset="0"/>
                </a:rPr>
                <a:t>a</a:t>
              </a:r>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20" name="组合 19"/>
            <p:cNvGrpSpPr/>
            <p:nvPr/>
          </p:nvGrpSpPr>
          <p:grpSpPr>
            <a:xfrm>
              <a:off x="117133" y="4626573"/>
              <a:ext cx="8704053" cy="475449"/>
              <a:chOff x="219973" y="1763590"/>
              <a:chExt cx="8704053" cy="475449"/>
            </a:xfrm>
          </p:grpSpPr>
          <p:sp>
            <p:nvSpPr>
              <p:cNvPr id="21" name="矩形: 圆顶角 20"/>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输入和输出运算符声明</a:t>
                </a:r>
                <a:endParaRPr lang="zh-CN" altLang="en-US" sz="2400" dirty="0">
                  <a:solidFill>
                    <a:prstClr val="white"/>
                  </a:solidFill>
                  <a:latin typeface="Courier New" panose="02070309020205020404" pitchFamily="49" charset="0"/>
                  <a:cs typeface="Courier New" panose="02070309020205020404" pitchFamily="49" charset="0"/>
                </a:endParaRPr>
              </a:p>
            </p:txBody>
          </p:sp>
          <p:sp>
            <p:nvSpPr>
              <p:cNvPr id="22" name="矩形 21"/>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6.3.3 </a:t>
            </a:r>
            <a:r>
              <a:rPr lang="zh-CN" altLang="en-US" sz="3200" dirty="0">
                <a:solidFill>
                  <a:schemeClr val="bg1"/>
                </a:solidFill>
              </a:rPr>
              <a:t>输入和输出运算符</a:t>
            </a:r>
            <a:endParaRPr lang="zh-CN" altLang="en-US" sz="2400" dirty="0">
              <a:solidFill>
                <a:schemeClr val="bg1"/>
              </a:solidFill>
            </a:endParaRPr>
          </a:p>
        </p:txBody>
      </p:sp>
      <p:grpSp>
        <p:nvGrpSpPr>
          <p:cNvPr id="38" name="组合 37"/>
          <p:cNvGrpSpPr/>
          <p:nvPr/>
        </p:nvGrpSpPr>
        <p:grpSpPr>
          <a:xfrm>
            <a:off x="219915" y="1167997"/>
            <a:ext cx="8704169" cy="1609777"/>
            <a:chOff x="117017" y="4626573"/>
            <a:chExt cx="8704169" cy="1609777"/>
          </a:xfrm>
          <a:effectLst>
            <a:outerShdw blurRad="50800" dist="38100" dir="2700000" algn="tl" rotWithShape="0">
              <a:prstClr val="black">
                <a:alpha val="40000"/>
              </a:prstClr>
            </a:outerShdw>
          </a:effectLst>
        </p:grpSpPr>
        <p:sp>
          <p:nvSpPr>
            <p:cNvPr id="37" name="矩形: 圆角 36"/>
            <p:cNvSpPr/>
            <p:nvPr/>
          </p:nvSpPr>
          <p:spPr>
            <a:xfrm>
              <a:off x="117017" y="5051923"/>
              <a:ext cx="8704051" cy="1184427"/>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lvl="0" indent="-342900">
                <a:lnSpc>
                  <a:spcPct val="120000"/>
                </a:lnSpc>
                <a:buClr>
                  <a:srgbClr val="262685"/>
                </a:buClr>
                <a:buSzPct val="80000"/>
                <a:buFont typeface="Wingdings" panose="05000000000000000000" pitchFamily="2" charset="2"/>
                <a:buChar char="l"/>
              </a:pPr>
              <a:r>
                <a:rPr lang="zh-CN" altLang="en-US" sz="2000">
                  <a:solidFill>
                    <a:srgbClr val="000000"/>
                  </a:solidFill>
                  <a:latin typeface="MicrosoftYaHei"/>
                </a:rPr>
                <a:t>第一个形参是一个非常量 </a:t>
              </a:r>
              <a:r>
                <a:rPr lang="en-US" altLang="zh-CN" sz="2000">
                  <a:solidFill>
                    <a:srgbClr val="000000"/>
                  </a:solidFill>
                  <a:latin typeface="Courier New" panose="02070309020205020404" pitchFamily="49" charset="0"/>
                  <a:cs typeface="Courier New" panose="02070309020205020404" pitchFamily="49" charset="0"/>
                </a:rPr>
                <a:t>ostream</a:t>
              </a:r>
              <a:r>
                <a:rPr lang="en-US" altLang="zh-CN" sz="2000">
                  <a:solidFill>
                    <a:srgbClr val="000000"/>
                  </a:solidFill>
                  <a:latin typeface="MicrosoftYaHei"/>
                </a:rPr>
                <a:t> </a:t>
              </a:r>
              <a:r>
                <a:rPr lang="zh-CN" altLang="en-US" sz="2000">
                  <a:solidFill>
                    <a:srgbClr val="000000"/>
                  </a:solidFill>
                  <a:latin typeface="MicrosoftYaHei"/>
                </a:rPr>
                <a:t>类对象，需要向其写入数据；</a:t>
              </a:r>
              <a:endParaRPr lang="zh-CN" altLang="en-US" sz="2000">
                <a:solidFill>
                  <a:srgbClr val="000000"/>
                </a:solidFill>
                <a:latin typeface="MicrosoftYaHei"/>
              </a:endParaRPr>
            </a:p>
            <a:p>
              <a:pPr marL="342900" lvl="0" indent="-342900">
                <a:lnSpc>
                  <a:spcPct val="120000"/>
                </a:lnSpc>
                <a:buClr>
                  <a:srgbClr val="262685"/>
                </a:buClr>
                <a:buSzPct val="80000"/>
                <a:buFont typeface="Wingdings" panose="05000000000000000000" pitchFamily="2" charset="2"/>
                <a:buChar char="l"/>
              </a:pPr>
              <a:r>
                <a:rPr lang="zh-CN" altLang="en-US" sz="2000">
                  <a:solidFill>
                    <a:srgbClr val="000000"/>
                  </a:solidFill>
                  <a:latin typeface="MicrosoftYaHei"/>
                </a:rPr>
                <a:t>第二个形参是类的常量引用，避免对实参进行写操作；</a:t>
              </a:r>
              <a:endParaRPr lang="zh-CN" altLang="en-US" sz="2000">
                <a:solidFill>
                  <a:srgbClr val="000000"/>
                </a:solidFill>
                <a:latin typeface="MicrosoftYaHei"/>
              </a:endParaRPr>
            </a:p>
            <a:p>
              <a:pPr marL="342900" lvl="0" indent="-342900">
                <a:lnSpc>
                  <a:spcPct val="120000"/>
                </a:lnSpc>
                <a:buClr>
                  <a:srgbClr val="262685"/>
                </a:buClr>
                <a:buSzPct val="80000"/>
                <a:buFont typeface="Wingdings" panose="05000000000000000000" pitchFamily="2" charset="2"/>
                <a:buChar char="l"/>
              </a:pPr>
              <a:r>
                <a:rPr lang="zh-CN" altLang="en-US" sz="2000">
                  <a:solidFill>
                    <a:srgbClr val="000000"/>
                  </a:solidFill>
                  <a:latin typeface="MicrosoftYaHei"/>
                </a:rPr>
                <a:t>返回 </a:t>
              </a:r>
              <a:r>
                <a:rPr lang="en-US" altLang="zh-CN" sz="2000">
                  <a:solidFill>
                    <a:srgbClr val="000000"/>
                  </a:solidFill>
                  <a:latin typeface="Courier New" panose="02070309020205020404" pitchFamily="49" charset="0"/>
                  <a:cs typeface="Courier New" panose="02070309020205020404" pitchFamily="49" charset="0"/>
                </a:rPr>
                <a:t>ostream</a:t>
              </a:r>
              <a:r>
                <a:rPr lang="en-US" altLang="zh-CN" sz="2000">
                  <a:solidFill>
                    <a:srgbClr val="000000"/>
                  </a:solidFill>
                  <a:latin typeface="MicrosoftYaHei"/>
                </a:rPr>
                <a:t> </a:t>
              </a:r>
              <a:r>
                <a:rPr lang="zh-CN" altLang="en-US" sz="2000">
                  <a:solidFill>
                    <a:srgbClr val="000000"/>
                  </a:solidFill>
                  <a:latin typeface="MicrosoftYaHei"/>
                </a:rPr>
                <a:t>类对象的引用</a:t>
              </a:r>
              <a:endParaRPr lang="en-US" altLang="zh-CN" sz="2000" dirty="0">
                <a:solidFill>
                  <a:srgbClr val="000000"/>
                </a:solidFill>
                <a:latin typeface="MicrosoftYaHei"/>
              </a:endParaRPr>
            </a:p>
          </p:txBody>
        </p:sp>
        <p:sp>
          <p:nvSpPr>
            <p:cNvPr id="33" name="矩形: 圆顶角 32"/>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重载输出运算符 </a:t>
              </a:r>
              <a:r>
                <a:rPr lang="en-US" altLang="zh-CN" sz="2400">
                  <a:solidFill>
                    <a:prstClr val="white"/>
                  </a:solidFill>
                  <a:latin typeface="Courier New" panose="02070309020205020404" pitchFamily="49" charset="0"/>
                  <a:cs typeface="Courier New" panose="02070309020205020404" pitchFamily="49" charset="0"/>
                </a:rPr>
                <a:t>&lt;&lt;</a:t>
              </a:r>
              <a:endParaRPr lang="zh-CN" altLang="en-US" sz="2400" dirty="0">
                <a:solidFill>
                  <a:prstClr val="white"/>
                </a:solidFill>
                <a:latin typeface="Courier New" panose="02070309020205020404" pitchFamily="49" charset="0"/>
                <a:cs typeface="Courier New" panose="02070309020205020404" pitchFamily="49" charset="0"/>
              </a:endParaRPr>
            </a:p>
          </p:txBody>
        </p:sp>
      </p:grpSp>
      <p:grpSp>
        <p:nvGrpSpPr>
          <p:cNvPr id="13" name="组合 12"/>
          <p:cNvGrpSpPr/>
          <p:nvPr/>
        </p:nvGrpSpPr>
        <p:grpSpPr>
          <a:xfrm>
            <a:off x="219915" y="2915303"/>
            <a:ext cx="8704169" cy="1379457"/>
            <a:chOff x="117017" y="4626573"/>
            <a:chExt cx="8704169" cy="1379457"/>
          </a:xfrm>
          <a:effectLst>
            <a:outerShdw blurRad="50800" dist="38100" dir="2700000" algn="tl" rotWithShape="0">
              <a:prstClr val="black">
                <a:alpha val="40000"/>
              </a:prstClr>
            </a:outerShdw>
          </a:effectLst>
        </p:grpSpPr>
        <p:sp>
          <p:nvSpPr>
            <p:cNvPr id="14" name="矩形: 圆角 36"/>
            <p:cNvSpPr/>
            <p:nvPr/>
          </p:nvSpPr>
          <p:spPr>
            <a:xfrm>
              <a:off x="117017" y="5051923"/>
              <a:ext cx="8704051" cy="954107"/>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r>
                <a:rPr lang="en-US" altLang="zh-CN" sz="1400" dirty="0" err="1">
                  <a:solidFill>
                    <a:srgbClr val="2B91AF"/>
                  </a:solidFill>
                  <a:latin typeface="Courier New" panose="02070309020205020404" pitchFamily="49" charset="0"/>
                  <a:cs typeface="Courier New" panose="02070309020205020404" pitchFamily="49" charset="0"/>
                </a:rPr>
                <a:t>ostream</a:t>
              </a:r>
              <a:r>
                <a:rPr lang="en-US" altLang="zh-CN" sz="1400" dirty="0">
                  <a:solidFill>
                    <a:srgbClr val="FF0000"/>
                  </a:solidFill>
                  <a:latin typeface="Courier New" panose="02070309020205020404" pitchFamily="49" charset="0"/>
                  <a:cs typeface="Courier New" panose="02070309020205020404" pitchFamily="49" charset="0"/>
                </a:rPr>
                <a:t>&amp;</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operator &lt;&lt;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2B91AF"/>
                  </a:solidFill>
                  <a:latin typeface="Courier New" panose="02070309020205020404" pitchFamily="49" charset="0"/>
                  <a:cs typeface="Courier New" panose="02070309020205020404" pitchFamily="49" charset="0"/>
                </a:rPr>
                <a:t>ostream</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FF0000"/>
                  </a:solidFill>
                  <a:latin typeface="Courier New" panose="02070309020205020404" pitchFamily="49" charset="0"/>
                  <a:cs typeface="Courier New" panose="02070309020205020404" pitchFamily="49" charset="0"/>
                </a:rPr>
                <a:t>&amp;</a:t>
              </a:r>
              <a:r>
                <a:rPr lang="en-US" altLang="zh-CN" sz="1400" dirty="0" err="1">
                  <a:solidFill>
                    <a:srgbClr val="808080"/>
                  </a:solidFill>
                  <a:latin typeface="Courier New" panose="02070309020205020404" pitchFamily="49" charset="0"/>
                  <a:cs typeface="Courier New" panose="02070309020205020404" pitchFamily="49" charset="0"/>
                </a:rPr>
                <a:t>os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FF0000"/>
                  </a:solidFill>
                  <a:latin typeface="Courier New" panose="02070309020205020404" pitchFamily="49" charset="0"/>
                  <a:cs typeface="Courier New" panose="02070309020205020404" pitchFamily="49" charset="0"/>
                </a:rPr>
                <a:t>&amp;</a:t>
              </a:r>
              <a:r>
                <a:rPr lang="en-US" altLang="zh-CN" sz="1400" dirty="0">
                  <a:solidFill>
                    <a:srgbClr val="808080"/>
                  </a:solidFill>
                  <a:latin typeface="Courier New" panose="02070309020205020404" pitchFamily="49" charset="0"/>
                  <a:cs typeface="Courier New" panose="02070309020205020404" pitchFamily="49" charset="0"/>
                </a:rPr>
                <a:t>a</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pPr lvl="0"/>
              <a:r>
                <a:rPr lang="en-US" altLang="zh-CN" sz="1400" dirty="0">
                  <a:solidFill>
                    <a:srgbClr val="808080"/>
                  </a:solidFill>
                  <a:latin typeface="Courier New" panose="02070309020205020404" pitchFamily="49" charset="0"/>
                  <a:cs typeface="Courier New" panose="02070309020205020404" pitchFamily="49" charset="0"/>
                </a:rPr>
                <a:t>    </a:t>
              </a:r>
              <a:r>
                <a:rPr lang="en-US" altLang="zh-CN" sz="1400" dirty="0" err="1">
                  <a:solidFill>
                    <a:srgbClr val="808080"/>
                  </a:solidFill>
                  <a:latin typeface="Courier New" panose="02070309020205020404" pitchFamily="49" charset="0"/>
                  <a:cs typeface="Courier New" panose="02070309020205020404" pitchFamily="49" charset="0"/>
                </a:rPr>
                <a:t>os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808080"/>
                  </a:solidFill>
                  <a:latin typeface="Courier New" panose="02070309020205020404" pitchFamily="49" charset="0"/>
                  <a:cs typeface="Courier New" panose="02070309020205020404" pitchFamily="49" charset="0"/>
                </a:rPr>
                <a:t>a</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80"/>
                  </a:solidFill>
                  <a:latin typeface="Courier New" panose="02070309020205020404" pitchFamily="49" charset="0"/>
                  <a:cs typeface="Courier New" panose="02070309020205020404" pitchFamily="49" charset="0"/>
                </a:rPr>
                <a:t>&lt;&lt;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808080"/>
                  </a:solidFill>
                  <a:latin typeface="Courier New" panose="02070309020205020404" pitchFamily="49" charset="0"/>
                  <a:cs typeface="Courier New" panose="02070309020205020404" pitchFamily="49" charset="0"/>
                </a:rPr>
                <a:t>a</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lvl="0"/>
              <a:r>
                <a:rPr lang="en-US" altLang="zh-CN" sz="1400" dirty="0">
                  <a:solidFill>
                    <a:srgbClr val="0000FF"/>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808080"/>
                  </a:solidFill>
                  <a:latin typeface="Courier New" panose="02070309020205020404" pitchFamily="49" charset="0"/>
                  <a:cs typeface="Courier New" panose="02070309020205020404" pitchFamily="49" charset="0"/>
                </a:rPr>
                <a:t>os</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lvl="0"/>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15" name="组合 14"/>
            <p:cNvGrpSpPr/>
            <p:nvPr/>
          </p:nvGrpSpPr>
          <p:grpSpPr>
            <a:xfrm>
              <a:off x="117133" y="4626573"/>
              <a:ext cx="8704053" cy="475449"/>
              <a:chOff x="219973" y="1763590"/>
              <a:chExt cx="8704053" cy="475449"/>
            </a:xfrm>
          </p:grpSpPr>
          <p:sp>
            <p:nvSpPr>
              <p:cNvPr id="16" name="矩形: 圆顶角 15"/>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示例</a:t>
                </a:r>
                <a:endParaRPr lang="zh-CN" altLang="en-US" sz="2400" dirty="0">
                  <a:solidFill>
                    <a:prstClr val="white"/>
                  </a:solidFill>
                  <a:latin typeface="Courier New" panose="02070309020205020404" pitchFamily="49" charset="0"/>
                  <a:cs typeface="Courier New" panose="02070309020205020404" pitchFamily="49" charset="0"/>
                </a:endParaRPr>
              </a:p>
            </p:txBody>
          </p:sp>
          <p:sp>
            <p:nvSpPr>
              <p:cNvPr id="17" name="矩形 16"/>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23" name="组合 22"/>
          <p:cNvGrpSpPr/>
          <p:nvPr/>
        </p:nvGrpSpPr>
        <p:grpSpPr>
          <a:xfrm>
            <a:off x="219797" y="4464830"/>
            <a:ext cx="8704169" cy="1502568"/>
            <a:chOff x="117017" y="4626573"/>
            <a:chExt cx="8704169" cy="1502568"/>
          </a:xfrm>
          <a:effectLst>
            <a:outerShdw blurRad="50800" dist="38100" dir="2700000" algn="tl" rotWithShape="0">
              <a:prstClr val="black">
                <a:alpha val="40000"/>
              </a:prstClr>
            </a:outerShdw>
          </a:effectLst>
        </p:grpSpPr>
        <p:sp>
          <p:nvSpPr>
            <p:cNvPr id="24" name="矩形: 圆角 36"/>
            <p:cNvSpPr/>
            <p:nvPr/>
          </p:nvSpPr>
          <p:spPr>
            <a:xfrm>
              <a:off x="117017" y="5051923"/>
              <a:ext cx="8704051" cy="1077218"/>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F9EEEE"/>
            </a:solidFill>
            <a:ln>
              <a:solidFill>
                <a:srgbClr val="F9EEE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20000"/>
                </a:lnSpc>
                <a:buClr>
                  <a:srgbClr val="CC5B5B"/>
                </a:buClr>
                <a:buSzPct val="80000"/>
              </a:pPr>
              <a:r>
                <a:rPr lang="zh-CN" altLang="en-US" sz="2000" dirty="0">
                  <a:solidFill>
                    <a:srgbClr val="000000"/>
                  </a:solidFill>
                  <a:latin typeface="MicrosoftYaHei"/>
                </a:rPr>
                <a:t>与运算符 </a:t>
              </a:r>
              <a:r>
                <a:rPr lang="en-US" altLang="zh-CN" sz="2000" dirty="0">
                  <a:solidFill>
                    <a:srgbClr val="000000"/>
                  </a:solidFill>
                  <a:latin typeface="Courier New" panose="02070309020205020404" pitchFamily="49" charset="0"/>
                  <a:cs typeface="Courier New" panose="02070309020205020404" pitchFamily="49" charset="0"/>
                </a:rPr>
                <a:t>&lt;&lt;</a:t>
              </a:r>
              <a:r>
                <a:rPr lang="en-US" altLang="zh-CN" sz="2000" dirty="0">
                  <a:solidFill>
                    <a:srgbClr val="000000"/>
                  </a:solidFill>
                  <a:latin typeface="MicrosoftYaHei"/>
                </a:rPr>
                <a:t> </a:t>
              </a:r>
              <a:r>
                <a:rPr lang="zh-CN" altLang="en-US" sz="2000" dirty="0">
                  <a:solidFill>
                    <a:srgbClr val="000000"/>
                  </a:solidFill>
                  <a:latin typeface="MicrosoftYaHei"/>
                </a:rPr>
                <a:t>行为一致（连续输出）；不允许复制 </a:t>
              </a:r>
              <a:r>
                <a:rPr lang="en-US" altLang="zh-CN" sz="2000" dirty="0">
                  <a:solidFill>
                    <a:srgbClr val="000000"/>
                  </a:solidFill>
                  <a:latin typeface="MicrosoftYaHei"/>
                </a:rPr>
                <a:t>IO </a:t>
              </a:r>
              <a:r>
                <a:rPr lang="zh-CN" altLang="en-US" sz="2000" dirty="0">
                  <a:solidFill>
                    <a:srgbClr val="000000"/>
                  </a:solidFill>
                  <a:latin typeface="MicrosoftYaHei"/>
                </a:rPr>
                <a:t>类对象，如下例中：</a:t>
              </a:r>
              <a:endParaRPr lang="en-US" altLang="zh-CN" sz="2000" dirty="0">
                <a:solidFill>
                  <a:srgbClr val="000000"/>
                </a:solidFill>
                <a:latin typeface="MicrosoftYaHei"/>
              </a:endParaRPr>
            </a:p>
            <a:p>
              <a:pPr lvl="0">
                <a:lnSpc>
                  <a:spcPct val="120000"/>
                </a:lnSpc>
                <a:buClr>
                  <a:srgbClr val="CC5B5B"/>
                </a:buClr>
                <a:buSzPct val="80000"/>
              </a:pPr>
              <a:endParaRPr lang="en-US" altLang="zh-CN" sz="1000" dirty="0">
                <a:solidFill>
                  <a:srgbClr val="000000"/>
                </a:solidFill>
                <a:latin typeface="MicrosoftYaHei"/>
              </a:endParaRPr>
            </a:p>
            <a:p>
              <a:pPr lvl="0"/>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 b;</a:t>
              </a:r>
              <a:endParaRPr lang="en-US" altLang="zh-CN" sz="1400" dirty="0">
                <a:solidFill>
                  <a:srgbClr val="000000"/>
                </a:solidFill>
                <a:latin typeface="Courier New" panose="02070309020205020404" pitchFamily="49" charset="0"/>
                <a:cs typeface="Courier New" panose="02070309020205020404" pitchFamily="49" charset="0"/>
              </a:endParaRPr>
            </a:p>
            <a:p>
              <a:pPr lvl="0"/>
              <a:r>
                <a:rPr lang="en-US" altLang="zh-CN" sz="1400" dirty="0" err="1">
                  <a:solidFill>
                    <a:srgbClr val="FF0000"/>
                  </a:solidFill>
                  <a:latin typeface="Courier New" panose="02070309020205020404" pitchFamily="49" charset="0"/>
                  <a:cs typeface="Courier New" panose="02070309020205020404" pitchFamily="49" charset="0"/>
                </a:rPr>
                <a:t>cout</a:t>
              </a:r>
              <a:r>
                <a:rPr lang="en-US" altLang="zh-CN" sz="1400" dirty="0">
                  <a:solidFill>
                    <a:srgbClr val="FF0000"/>
                  </a:solidFill>
                  <a:latin typeface="Courier New" panose="02070309020205020404" pitchFamily="49" charset="0"/>
                  <a:cs typeface="Courier New" panose="02070309020205020404" pitchFamily="49" charset="0"/>
                </a:rPr>
                <a:t> &lt;&lt; a </a:t>
              </a:r>
              <a:r>
                <a:rPr lang="en-US" altLang="zh-CN" sz="1400" dirty="0">
                  <a:solidFill>
                    <a:srgbClr val="000000"/>
                  </a:solidFill>
                  <a:latin typeface="Courier New" panose="02070309020205020404" pitchFamily="49" charset="0"/>
                  <a:cs typeface="Courier New" panose="02070309020205020404" pitchFamily="49" charset="0"/>
                </a:rPr>
                <a:t>&lt;&lt; b &lt;&lt; </a:t>
              </a:r>
              <a:r>
                <a:rPr lang="en-US" altLang="zh-CN" sz="1400" dirty="0" err="1">
                  <a:solidFill>
                    <a:srgbClr val="000000"/>
                  </a:solidFill>
                  <a:latin typeface="Courier New" panose="02070309020205020404" pitchFamily="49" charset="0"/>
                  <a:cs typeface="Courier New" panose="02070309020205020404" pitchFamily="49" charset="0"/>
                </a:rPr>
                <a:t>endl</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p:txBody>
        </p:sp>
        <p:sp>
          <p:nvSpPr>
            <p:cNvPr id="25" name="矩形: 圆顶角 24"/>
            <p:cNvSpPr/>
            <p:nvPr/>
          </p:nvSpPr>
          <p:spPr>
            <a:xfrm>
              <a:off x="117134" y="4626573"/>
              <a:ext cx="8704052" cy="417061"/>
            </a:xfrm>
            <a:prstGeom prst="round2SameRect">
              <a:avLst>
                <a:gd name="adj1" fmla="val 20076"/>
                <a:gd name="adj2" fmla="val 0"/>
              </a:avLst>
            </a:prstGeom>
            <a:solidFill>
              <a:srgbClr val="CC5B5B"/>
            </a:solidFill>
            <a:ln>
              <a:solidFill>
                <a:srgbClr val="CC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注意：必须返回 </a:t>
              </a:r>
              <a:r>
                <a:rPr lang="en-US" altLang="zh-CN" sz="2400">
                  <a:solidFill>
                    <a:prstClr val="white"/>
                  </a:solidFill>
                  <a:latin typeface="Courier New" panose="02070309020205020404" pitchFamily="49" charset="0"/>
                  <a:cs typeface="Courier New" panose="02070309020205020404" pitchFamily="49" charset="0"/>
                </a:rPr>
                <a:t>ostream </a:t>
              </a:r>
              <a:r>
                <a:rPr lang="zh-CN" altLang="en-US" sz="2400">
                  <a:solidFill>
                    <a:prstClr val="white"/>
                  </a:solidFill>
                  <a:latin typeface="Courier New" panose="02070309020205020404" pitchFamily="49" charset="0"/>
                  <a:cs typeface="Courier New" panose="02070309020205020404" pitchFamily="49" charset="0"/>
                </a:rPr>
                <a:t>类对象的引用</a:t>
              </a:r>
              <a:endParaRPr lang="zh-CN" altLang="en-US" sz="2400" dirty="0">
                <a:solidFill>
                  <a:prstClr val="white"/>
                </a:solidFill>
                <a:latin typeface="Courier New" panose="02070309020205020404" pitchFamily="49" charset="0"/>
                <a:cs typeface="Courier New" panose="02070309020205020404" pitchFamily="49" charset="0"/>
              </a:endParaRPr>
            </a:p>
          </p:txBody>
        </p:sp>
      </p:grpSp>
      <p:sp>
        <p:nvSpPr>
          <p:cNvPr id="2" name="文本框 1"/>
          <p:cNvSpPr txBox="1"/>
          <p:nvPr/>
        </p:nvSpPr>
        <p:spPr>
          <a:xfrm>
            <a:off x="635125" y="5609522"/>
            <a:ext cx="2671129" cy="369332"/>
          </a:xfrm>
          <a:prstGeom prst="rect">
            <a:avLst/>
          </a:prstGeom>
          <a:noFill/>
        </p:spPr>
        <p:txBody>
          <a:bodyPr wrap="square" rtlCol="0">
            <a:spAutoFit/>
          </a:bodyPr>
          <a:lstStyle/>
          <a:p>
            <a:r>
              <a:rPr lang="en-US" altLang="zh-CN" dirty="0" err="1"/>
              <a:t>cout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6.3.3 </a:t>
            </a:r>
            <a:r>
              <a:rPr lang="zh-CN" altLang="en-US" sz="3200" dirty="0">
                <a:solidFill>
                  <a:schemeClr val="bg1"/>
                </a:solidFill>
              </a:rPr>
              <a:t>输入和输出运算符</a:t>
            </a:r>
            <a:endParaRPr lang="zh-CN" altLang="en-US" sz="2400" dirty="0">
              <a:solidFill>
                <a:schemeClr val="bg1"/>
              </a:solidFill>
            </a:endParaRPr>
          </a:p>
        </p:txBody>
      </p:sp>
      <p:grpSp>
        <p:nvGrpSpPr>
          <p:cNvPr id="38" name="组合 37"/>
          <p:cNvGrpSpPr/>
          <p:nvPr/>
        </p:nvGrpSpPr>
        <p:grpSpPr>
          <a:xfrm>
            <a:off x="219915" y="1167997"/>
            <a:ext cx="8704169" cy="1609777"/>
            <a:chOff x="117017" y="4626573"/>
            <a:chExt cx="8704169" cy="1609777"/>
          </a:xfrm>
          <a:effectLst>
            <a:outerShdw blurRad="50800" dist="38100" dir="2700000" algn="tl" rotWithShape="0">
              <a:prstClr val="black">
                <a:alpha val="40000"/>
              </a:prstClr>
            </a:outerShdw>
          </a:effectLst>
        </p:grpSpPr>
        <p:sp>
          <p:nvSpPr>
            <p:cNvPr id="37" name="矩形: 圆角 36"/>
            <p:cNvSpPr/>
            <p:nvPr/>
          </p:nvSpPr>
          <p:spPr>
            <a:xfrm>
              <a:off x="117017" y="5051923"/>
              <a:ext cx="8704051" cy="1184427"/>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lvl="0" indent="-342900">
                <a:lnSpc>
                  <a:spcPct val="120000"/>
                </a:lnSpc>
                <a:buClr>
                  <a:srgbClr val="262685"/>
                </a:buClr>
                <a:buSzPct val="80000"/>
                <a:buFont typeface="Wingdings" panose="05000000000000000000" pitchFamily="2" charset="2"/>
                <a:buChar char="l"/>
              </a:pPr>
              <a:r>
                <a:rPr lang="zh-CN" altLang="en-US" sz="2000">
                  <a:solidFill>
                    <a:srgbClr val="000000"/>
                  </a:solidFill>
                  <a:latin typeface="MicrosoftYaHei"/>
                </a:rPr>
                <a:t>第一个形参为 </a:t>
              </a:r>
              <a:r>
                <a:rPr lang="en-US" altLang="zh-CN" sz="2000">
                  <a:solidFill>
                    <a:srgbClr val="000000"/>
                  </a:solidFill>
                  <a:latin typeface="Courier New" panose="02070309020205020404" pitchFamily="49" charset="0"/>
                  <a:cs typeface="Courier New" panose="02070309020205020404" pitchFamily="49" charset="0"/>
                </a:rPr>
                <a:t>istream</a:t>
              </a:r>
              <a:r>
                <a:rPr lang="en-US" altLang="zh-CN" sz="2000">
                  <a:solidFill>
                    <a:srgbClr val="000000"/>
                  </a:solidFill>
                  <a:latin typeface="MicrosoftYaHei"/>
                </a:rPr>
                <a:t> </a:t>
              </a:r>
              <a:r>
                <a:rPr lang="zh-CN" altLang="en-US" sz="2000">
                  <a:solidFill>
                    <a:srgbClr val="000000"/>
                  </a:solidFill>
                  <a:latin typeface="MicrosoftYaHei"/>
                </a:rPr>
                <a:t>类对象的引用，并返回 </a:t>
              </a:r>
              <a:r>
                <a:rPr lang="en-US" altLang="zh-CN" sz="2000">
                  <a:solidFill>
                    <a:srgbClr val="000000"/>
                  </a:solidFill>
                  <a:latin typeface="Courier New" panose="02070309020205020404" pitchFamily="49" charset="0"/>
                  <a:cs typeface="Courier New" panose="02070309020205020404" pitchFamily="49" charset="0"/>
                </a:rPr>
                <a:t>istream</a:t>
              </a:r>
              <a:r>
                <a:rPr lang="en-US" altLang="zh-CN" sz="2000">
                  <a:solidFill>
                    <a:srgbClr val="000000"/>
                  </a:solidFill>
                  <a:latin typeface="MicrosoftYaHei"/>
                </a:rPr>
                <a:t> </a:t>
              </a:r>
              <a:r>
                <a:rPr lang="zh-CN" altLang="en-US" sz="2000">
                  <a:solidFill>
                    <a:srgbClr val="000000"/>
                  </a:solidFill>
                  <a:latin typeface="MicrosoftYaHei"/>
                </a:rPr>
                <a:t>类对象的引用；</a:t>
              </a:r>
              <a:endParaRPr lang="zh-CN" altLang="en-US" sz="2000">
                <a:solidFill>
                  <a:srgbClr val="000000"/>
                </a:solidFill>
                <a:latin typeface="MicrosoftYaHei"/>
              </a:endParaRPr>
            </a:p>
            <a:p>
              <a:pPr marL="342900" lvl="0" indent="-342900">
                <a:lnSpc>
                  <a:spcPct val="120000"/>
                </a:lnSpc>
                <a:buClr>
                  <a:srgbClr val="262685"/>
                </a:buClr>
                <a:buSzPct val="80000"/>
                <a:buFont typeface="Wingdings" panose="05000000000000000000" pitchFamily="2" charset="2"/>
                <a:buChar char="l"/>
              </a:pPr>
              <a:r>
                <a:rPr lang="zh-CN" altLang="en-US" sz="2000">
                  <a:solidFill>
                    <a:srgbClr val="000000"/>
                  </a:solidFill>
                  <a:latin typeface="MicrosoftYaHei"/>
                </a:rPr>
                <a:t>第二个形参是类对象的非常量引用，要对类对象进行写操作；</a:t>
              </a:r>
              <a:endParaRPr lang="zh-CN" altLang="en-US" sz="2000">
                <a:solidFill>
                  <a:srgbClr val="000000"/>
                </a:solidFill>
                <a:latin typeface="MicrosoftYaHei"/>
              </a:endParaRPr>
            </a:p>
            <a:p>
              <a:pPr marL="342900" lvl="0" indent="-342900">
                <a:lnSpc>
                  <a:spcPct val="120000"/>
                </a:lnSpc>
                <a:buClr>
                  <a:srgbClr val="262685"/>
                </a:buClr>
                <a:buSzPct val="80000"/>
                <a:buFont typeface="Wingdings" panose="05000000000000000000" pitchFamily="2" charset="2"/>
                <a:buChar char="l"/>
              </a:pPr>
              <a:r>
                <a:rPr lang="zh-CN" altLang="en-US" sz="2000">
                  <a:solidFill>
                    <a:srgbClr val="000000"/>
                  </a:solidFill>
                  <a:latin typeface="MicrosoftYaHei"/>
                </a:rPr>
                <a:t>返回 </a:t>
              </a:r>
              <a:r>
                <a:rPr lang="en-US" altLang="zh-CN" sz="2000">
                  <a:solidFill>
                    <a:srgbClr val="000000"/>
                  </a:solidFill>
                  <a:latin typeface="Courier New" panose="02070309020205020404" pitchFamily="49" charset="0"/>
                  <a:cs typeface="Courier New" panose="02070309020205020404" pitchFamily="49" charset="0"/>
                </a:rPr>
                <a:t>istream</a:t>
              </a:r>
              <a:r>
                <a:rPr lang="en-US" altLang="zh-CN" sz="2000">
                  <a:solidFill>
                    <a:srgbClr val="000000"/>
                  </a:solidFill>
                  <a:latin typeface="MicrosoftYaHei"/>
                </a:rPr>
                <a:t> </a:t>
              </a:r>
              <a:r>
                <a:rPr lang="zh-CN" altLang="en-US" sz="2000">
                  <a:solidFill>
                    <a:srgbClr val="000000"/>
                  </a:solidFill>
                  <a:latin typeface="MicrosoftYaHei"/>
                </a:rPr>
                <a:t>类对象的引用。</a:t>
              </a:r>
              <a:endParaRPr lang="en-US" altLang="zh-CN" sz="2000" dirty="0">
                <a:solidFill>
                  <a:srgbClr val="000000"/>
                </a:solidFill>
                <a:latin typeface="MicrosoftYaHei"/>
              </a:endParaRPr>
            </a:p>
          </p:txBody>
        </p:sp>
        <p:sp>
          <p:nvSpPr>
            <p:cNvPr id="33" name="矩形: 圆顶角 32"/>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重载输入运算符 </a:t>
              </a:r>
              <a:r>
                <a:rPr lang="en-US" altLang="zh-CN" sz="2400">
                  <a:solidFill>
                    <a:prstClr val="white"/>
                  </a:solidFill>
                  <a:latin typeface="Courier New" panose="02070309020205020404" pitchFamily="49" charset="0"/>
                  <a:cs typeface="Courier New" panose="02070309020205020404" pitchFamily="49" charset="0"/>
                </a:rPr>
                <a:t>&gt;&gt;</a:t>
              </a:r>
              <a:endParaRPr lang="zh-CN" altLang="en-US" sz="2400" dirty="0">
                <a:solidFill>
                  <a:prstClr val="white"/>
                </a:solidFill>
                <a:latin typeface="Courier New" panose="02070309020205020404" pitchFamily="49" charset="0"/>
                <a:cs typeface="Courier New" panose="02070309020205020404" pitchFamily="49" charset="0"/>
              </a:endParaRPr>
            </a:p>
          </p:txBody>
        </p:sp>
      </p:grpSp>
      <p:grpSp>
        <p:nvGrpSpPr>
          <p:cNvPr id="13" name="组合 12"/>
          <p:cNvGrpSpPr/>
          <p:nvPr/>
        </p:nvGrpSpPr>
        <p:grpSpPr>
          <a:xfrm>
            <a:off x="219915" y="2915303"/>
            <a:ext cx="8704169" cy="2025788"/>
            <a:chOff x="117017" y="4626573"/>
            <a:chExt cx="8704169" cy="2025788"/>
          </a:xfrm>
          <a:effectLst>
            <a:outerShdw blurRad="50800" dist="38100" dir="2700000" algn="tl" rotWithShape="0">
              <a:prstClr val="black">
                <a:alpha val="40000"/>
              </a:prstClr>
            </a:outerShdw>
          </a:effectLst>
        </p:grpSpPr>
        <p:sp>
          <p:nvSpPr>
            <p:cNvPr id="14" name="矩形: 圆角 36"/>
            <p:cNvSpPr/>
            <p:nvPr/>
          </p:nvSpPr>
          <p:spPr>
            <a:xfrm>
              <a:off x="117017" y="5051923"/>
              <a:ext cx="8704051" cy="1600438"/>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r>
                <a:rPr lang="en-US" altLang="zh-CN" sz="1400">
                  <a:solidFill>
                    <a:srgbClr val="2B91AF"/>
                  </a:solidFill>
                  <a:latin typeface="Courier New" panose="02070309020205020404" pitchFamily="49" charset="0"/>
                  <a:cs typeface="Courier New" panose="02070309020205020404" pitchFamily="49" charset="0"/>
                </a:rPr>
                <a:t>istream</a:t>
              </a:r>
              <a:r>
                <a:rPr lang="en-US" altLang="zh-CN" sz="1400">
                  <a:solidFill>
                    <a:srgbClr val="000000"/>
                  </a:solidFill>
                  <a:latin typeface="Courier New" panose="02070309020205020404" pitchFamily="49" charset="0"/>
                  <a:cs typeface="Courier New" panose="02070309020205020404" pitchFamily="49" charset="0"/>
                </a:rPr>
                <a:t>&amp; </a:t>
              </a:r>
              <a:r>
                <a:rPr lang="en-US" altLang="zh-CN" sz="1400">
                  <a:solidFill>
                    <a:srgbClr val="008080"/>
                  </a:solidFill>
                  <a:latin typeface="Courier New" panose="02070309020205020404" pitchFamily="49" charset="0"/>
                  <a:cs typeface="Courier New" panose="02070309020205020404" pitchFamily="49" charset="0"/>
                </a:rPr>
                <a:t>operator &gt;&gt;</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2B91AF"/>
                  </a:solidFill>
                  <a:latin typeface="Courier New" panose="02070309020205020404" pitchFamily="49" charset="0"/>
                  <a:cs typeface="Courier New" panose="02070309020205020404" pitchFamily="49" charset="0"/>
                </a:rPr>
                <a:t>istream</a:t>
              </a:r>
              <a:r>
                <a:rPr lang="en-US" altLang="zh-CN" sz="1400">
                  <a:solidFill>
                    <a:srgbClr val="000000"/>
                  </a:solidFill>
                  <a:latin typeface="Courier New" panose="02070309020205020404" pitchFamily="49" charset="0"/>
                  <a:cs typeface="Courier New" panose="02070309020205020404" pitchFamily="49" charset="0"/>
                </a:rPr>
                <a:t> &amp;</a:t>
              </a:r>
              <a:r>
                <a:rPr lang="en-US" altLang="zh-CN" sz="1400">
                  <a:solidFill>
                    <a:srgbClr val="808080"/>
                  </a:solidFill>
                  <a:latin typeface="Courier New" panose="02070309020205020404" pitchFamily="49" charset="0"/>
                  <a:cs typeface="Courier New" panose="02070309020205020404" pitchFamily="49" charset="0"/>
                </a:rPr>
                <a:t>is</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2B91AF"/>
                  </a:solidFill>
                  <a:latin typeface="Courier New" panose="02070309020205020404" pitchFamily="49" charset="0"/>
                  <a:cs typeface="Courier New" panose="02070309020205020404" pitchFamily="49" charset="0"/>
                </a:rPr>
                <a:t>Fraction</a:t>
              </a:r>
              <a:r>
                <a:rPr lang="en-US" altLang="zh-CN" sz="1400">
                  <a:solidFill>
                    <a:srgbClr val="000000"/>
                  </a:solidFill>
                  <a:latin typeface="Courier New" panose="02070309020205020404" pitchFamily="49" charset="0"/>
                  <a:cs typeface="Courier New" panose="02070309020205020404" pitchFamily="49" charset="0"/>
                </a:rPr>
                <a:t> &amp;</a:t>
              </a:r>
              <a:r>
                <a:rPr lang="en-US" altLang="zh-CN" sz="1400">
                  <a:solidFill>
                    <a:srgbClr val="808080"/>
                  </a:solidFill>
                  <a:latin typeface="Courier New" panose="02070309020205020404" pitchFamily="49" charset="0"/>
                  <a:cs typeface="Courier New" panose="02070309020205020404" pitchFamily="49" charset="0"/>
                </a:rPr>
                <a:t>a</a:t>
              </a:r>
              <a:r>
                <a:rPr lang="en-US" altLang="zh-CN" sz="1400">
                  <a:solidFill>
                    <a:srgbClr val="000000"/>
                  </a:solidFill>
                  <a:latin typeface="Courier New" panose="02070309020205020404" pitchFamily="49" charset="0"/>
                  <a:cs typeface="Courier New" panose="02070309020205020404" pitchFamily="49" charset="0"/>
                </a:rPr>
                <a:t>) {</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808080"/>
                  </a:solidFill>
                  <a:latin typeface="Courier New" panose="02070309020205020404" pitchFamily="49" charset="0"/>
                  <a:cs typeface="Courier New" panose="02070309020205020404" pitchFamily="49" charset="0"/>
                </a:rPr>
                <a:t>    is</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8080"/>
                  </a:solidFill>
                  <a:latin typeface="Courier New" panose="02070309020205020404" pitchFamily="49" charset="0"/>
                  <a:cs typeface="Courier New" panose="02070309020205020404" pitchFamily="49" charset="0"/>
                </a:rPr>
                <a:t>&gt;&gt;</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808080"/>
                  </a:solidFill>
                  <a:latin typeface="Courier New" panose="02070309020205020404" pitchFamily="49" charset="0"/>
                  <a:cs typeface="Courier New" panose="02070309020205020404" pitchFamily="49" charset="0"/>
                </a:rPr>
                <a:t>a</a:t>
              </a:r>
              <a:r>
                <a:rPr lang="en-US" altLang="zh-CN" sz="1400">
                  <a:solidFill>
                    <a:srgbClr val="000000"/>
                  </a:solidFill>
                  <a:latin typeface="Courier New" panose="02070309020205020404" pitchFamily="49" charset="0"/>
                  <a:cs typeface="Courier New" panose="02070309020205020404" pitchFamily="49" charset="0"/>
                </a:rPr>
                <a:t>.m_numerator </a:t>
              </a:r>
              <a:r>
                <a:rPr lang="en-US" altLang="zh-CN" sz="1400">
                  <a:solidFill>
                    <a:srgbClr val="008080"/>
                  </a:solidFill>
                  <a:latin typeface="Courier New" panose="02070309020205020404" pitchFamily="49" charset="0"/>
                  <a:cs typeface="Courier New" panose="02070309020205020404" pitchFamily="49" charset="0"/>
                </a:rPr>
                <a:t>&gt;&gt;</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808080"/>
                  </a:solidFill>
                  <a:latin typeface="Courier New" panose="02070309020205020404" pitchFamily="49" charset="0"/>
                  <a:cs typeface="Courier New" panose="02070309020205020404" pitchFamily="49" charset="0"/>
                </a:rPr>
                <a:t>a</a:t>
              </a:r>
              <a:r>
                <a:rPr lang="en-US" altLang="zh-CN" sz="1400">
                  <a:solidFill>
                    <a:srgbClr val="000000"/>
                  </a:solidFill>
                  <a:latin typeface="Courier New" panose="02070309020205020404" pitchFamily="49" charset="0"/>
                  <a:cs typeface="Courier New" panose="02070309020205020404" pitchFamily="49" charset="0"/>
                </a:rPr>
                <a:t>.m_denominator;</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    return</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808080"/>
                  </a:solidFill>
                  <a:latin typeface="Courier New" panose="02070309020205020404" pitchFamily="49" charset="0"/>
                  <a:cs typeface="Courier New" panose="02070309020205020404" pitchFamily="49" charset="0"/>
                </a:rPr>
                <a:t>is</a:t>
              </a:r>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a:solidFill>
                  <a:srgbClr val="000000"/>
                </a:solidFill>
                <a:latin typeface="Courier New" panose="02070309020205020404" pitchFamily="49" charset="0"/>
                <a:cs typeface="Courier New" panose="02070309020205020404" pitchFamily="49" charset="0"/>
              </a:endParaRPr>
            </a:p>
            <a:p>
              <a:pPr lvl="0"/>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2B91AF"/>
                  </a:solidFill>
                  <a:latin typeface="Courier New" panose="02070309020205020404" pitchFamily="49" charset="0"/>
                  <a:cs typeface="Courier New" panose="02070309020205020404" pitchFamily="49" charset="0"/>
                </a:rPr>
                <a:t>Fraction</a:t>
              </a:r>
              <a:r>
                <a:rPr lang="en-US" altLang="zh-CN" sz="1400">
                  <a:solidFill>
                    <a:srgbClr val="000000"/>
                  </a:solidFill>
                  <a:latin typeface="Courier New" panose="02070309020205020404" pitchFamily="49" charset="0"/>
                  <a:cs typeface="Courier New" panose="02070309020205020404" pitchFamily="49" charset="0"/>
                </a:rPr>
                <a:t> a;</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00"/>
                  </a:solidFill>
                  <a:latin typeface="Courier New" panose="02070309020205020404" pitchFamily="49" charset="0"/>
                  <a:cs typeface="Courier New" panose="02070309020205020404" pitchFamily="49" charset="0"/>
                </a:rPr>
                <a:t>cin &gt;&gt; a;</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15" name="组合 14"/>
            <p:cNvGrpSpPr/>
            <p:nvPr/>
          </p:nvGrpSpPr>
          <p:grpSpPr>
            <a:xfrm>
              <a:off x="117133" y="4626573"/>
              <a:ext cx="8704053" cy="475449"/>
              <a:chOff x="219973" y="1763590"/>
              <a:chExt cx="8704053" cy="475449"/>
            </a:xfrm>
          </p:grpSpPr>
          <p:sp>
            <p:nvSpPr>
              <p:cNvPr id="16" name="矩形: 圆顶角 15"/>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示例</a:t>
                </a:r>
                <a:endParaRPr lang="zh-CN" altLang="en-US" sz="2400" dirty="0">
                  <a:solidFill>
                    <a:prstClr val="white"/>
                  </a:solidFill>
                  <a:latin typeface="Courier New" panose="02070309020205020404" pitchFamily="49" charset="0"/>
                  <a:cs typeface="Courier New" panose="02070309020205020404" pitchFamily="49" charset="0"/>
                </a:endParaRPr>
              </a:p>
            </p:txBody>
          </p:sp>
          <p:sp>
            <p:nvSpPr>
              <p:cNvPr id="17" name="矩形 16"/>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18" name="组合 17"/>
          <p:cNvGrpSpPr/>
          <p:nvPr/>
        </p:nvGrpSpPr>
        <p:grpSpPr>
          <a:xfrm>
            <a:off x="219915" y="5107151"/>
            <a:ext cx="8704169" cy="860982"/>
            <a:chOff x="117017" y="4626573"/>
            <a:chExt cx="8704169" cy="860982"/>
          </a:xfrm>
          <a:effectLst>
            <a:outerShdw blurRad="50800" dist="38100" dir="2700000" algn="tl" rotWithShape="0">
              <a:prstClr val="black">
                <a:alpha val="40000"/>
              </a:prstClr>
            </a:outerShdw>
          </a:effectLst>
        </p:grpSpPr>
        <p:sp>
          <p:nvSpPr>
            <p:cNvPr id="19" name="矩形: 圆角 36"/>
            <p:cNvSpPr/>
            <p:nvPr/>
          </p:nvSpPr>
          <p:spPr>
            <a:xfrm>
              <a:off x="117017" y="5051923"/>
              <a:ext cx="8704051" cy="435632"/>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20000"/>
                </a:lnSpc>
                <a:buClr>
                  <a:srgbClr val="262685"/>
                </a:buClr>
                <a:buSzPct val="80000"/>
              </a:pPr>
              <a:r>
                <a:rPr lang="zh-CN" altLang="en-US" sz="2000">
                  <a:solidFill>
                    <a:srgbClr val="000000"/>
                  </a:solidFill>
                  <a:latin typeface="MicrosoftYaHei"/>
                </a:rPr>
                <a:t>输入</a:t>
              </a:r>
              <a:r>
                <a:rPr lang="en-US" altLang="zh-CN" sz="2000">
                  <a:solidFill>
                    <a:srgbClr val="000000"/>
                  </a:solidFill>
                  <a:latin typeface="MicrosoftYaHei"/>
                </a:rPr>
                <a:t>/</a:t>
              </a:r>
              <a:r>
                <a:rPr lang="zh-CN" altLang="en-US" sz="2000">
                  <a:solidFill>
                    <a:srgbClr val="000000"/>
                  </a:solidFill>
                  <a:latin typeface="MicrosoftYaHei"/>
                </a:rPr>
                <a:t>输出运算符若作为类的成员函数，而不是辅助函数，有什么影响？</a:t>
              </a:r>
              <a:endParaRPr lang="en-US" altLang="zh-CN" sz="1000" dirty="0">
                <a:solidFill>
                  <a:srgbClr val="000000"/>
                </a:solidFill>
                <a:latin typeface="MicrosoftYaHei"/>
              </a:endParaRPr>
            </a:p>
          </p:txBody>
        </p:sp>
        <p:sp>
          <p:nvSpPr>
            <p:cNvPr id="20" name="矩形: 圆顶角 19"/>
            <p:cNvSpPr/>
            <p:nvPr/>
          </p:nvSpPr>
          <p:spPr>
            <a:xfrm>
              <a:off x="117134" y="4626573"/>
              <a:ext cx="8704052" cy="417061"/>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问题</a:t>
              </a:r>
              <a:endParaRPr lang="zh-CN" altLang="en-US" sz="2400" dirty="0">
                <a:solidFill>
                  <a:prstClr val="white"/>
                </a:solidFill>
                <a:latin typeface="Courier New" panose="02070309020205020404" pitchFamily="49" charset="0"/>
                <a:cs typeface="Courier New" panose="020703090202050204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6.3.3 </a:t>
            </a:r>
            <a:r>
              <a:rPr lang="zh-CN" altLang="en-US" sz="3200" dirty="0">
                <a:solidFill>
                  <a:schemeClr val="bg1"/>
                </a:solidFill>
              </a:rPr>
              <a:t>输入和输出运算符</a:t>
            </a:r>
            <a:endParaRPr lang="zh-CN" altLang="en-US" sz="2400" dirty="0">
              <a:solidFill>
                <a:schemeClr val="bg1"/>
              </a:solidFill>
            </a:endParaRPr>
          </a:p>
        </p:txBody>
      </p:sp>
      <p:grpSp>
        <p:nvGrpSpPr>
          <p:cNvPr id="13" name="组合 12"/>
          <p:cNvGrpSpPr/>
          <p:nvPr/>
        </p:nvGrpSpPr>
        <p:grpSpPr>
          <a:xfrm>
            <a:off x="219797" y="2235794"/>
            <a:ext cx="8704169" cy="3318450"/>
            <a:chOff x="117017" y="4626573"/>
            <a:chExt cx="8704169" cy="3318450"/>
          </a:xfrm>
          <a:effectLst>
            <a:outerShdw blurRad="50800" dist="38100" dir="2700000" algn="tl" rotWithShape="0">
              <a:prstClr val="black">
                <a:alpha val="40000"/>
              </a:prstClr>
            </a:outerShdw>
          </a:effectLst>
        </p:grpSpPr>
        <p:sp>
          <p:nvSpPr>
            <p:cNvPr id="14" name="矩形: 圆角 36"/>
            <p:cNvSpPr/>
            <p:nvPr/>
          </p:nvSpPr>
          <p:spPr>
            <a:xfrm>
              <a:off x="117017" y="5051923"/>
              <a:ext cx="8704051" cy="2893100"/>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pPr lvl="0"/>
              <a:r>
                <a:rPr lang="en-US" altLang="zh-CN" sz="1400" dirty="0">
                  <a:solidFill>
                    <a:srgbClr val="0000FF"/>
                  </a:solidFill>
                  <a:latin typeface="Courier New" panose="02070309020205020404" pitchFamily="49" charset="0"/>
                  <a:cs typeface="Courier New" panose="02070309020205020404" pitchFamily="49" charset="0"/>
                </a:rPr>
                <a:t>public</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lvl="0"/>
              <a:r>
                <a:rPr lang="en-US" altLang="zh-CN" sz="1400" dirty="0">
                  <a:solidFill>
                    <a:srgbClr val="2B91AF"/>
                  </a:solidFill>
                  <a:latin typeface="Courier New" panose="02070309020205020404" pitchFamily="49" charset="0"/>
                  <a:cs typeface="Courier New" panose="02070309020205020404" pitchFamily="49" charset="0"/>
                </a:rPr>
                <a:t>    </a:t>
              </a:r>
              <a:r>
                <a:rPr lang="en-US" altLang="zh-CN" sz="1400" dirty="0" err="1">
                  <a:solidFill>
                    <a:srgbClr val="2B91AF"/>
                  </a:solidFill>
                  <a:latin typeface="Courier New" panose="02070309020205020404" pitchFamily="49" charset="0"/>
                  <a:cs typeface="Courier New" panose="02070309020205020404" pitchFamily="49" charset="0"/>
                </a:rPr>
                <a:t>istream</a:t>
              </a:r>
              <a:r>
                <a:rPr lang="en-US" altLang="zh-CN" sz="1400" dirty="0">
                  <a:solidFill>
                    <a:srgbClr val="000000"/>
                  </a:solidFill>
                  <a:latin typeface="Courier New" panose="02070309020205020404" pitchFamily="49" charset="0"/>
                  <a:cs typeface="Courier New" panose="02070309020205020404" pitchFamily="49" charset="0"/>
                </a:rPr>
                <a:t>&amp; </a:t>
              </a:r>
              <a:r>
                <a:rPr lang="en-US" altLang="zh-CN" sz="1400" dirty="0">
                  <a:solidFill>
                    <a:srgbClr val="008080"/>
                  </a:solidFill>
                  <a:latin typeface="Courier New" panose="02070309020205020404" pitchFamily="49" charset="0"/>
                  <a:cs typeface="Courier New" panose="02070309020205020404" pitchFamily="49" charset="0"/>
                </a:rPr>
                <a:t>operator&gt;&gt;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2B91AF"/>
                  </a:solidFill>
                  <a:latin typeface="Courier New" panose="02070309020205020404" pitchFamily="49" charset="0"/>
                  <a:cs typeface="Courier New" panose="02070309020205020404" pitchFamily="49" charset="0"/>
                </a:rPr>
                <a:t>istream</a:t>
              </a:r>
              <a:r>
                <a:rPr lang="en-US" altLang="zh-CN" sz="1400" dirty="0">
                  <a:solidFill>
                    <a:srgbClr val="000000"/>
                  </a:solidFill>
                  <a:latin typeface="Courier New" panose="02070309020205020404" pitchFamily="49" charset="0"/>
                  <a:cs typeface="Courier New" panose="02070309020205020404" pitchFamily="49" charset="0"/>
                </a:rPr>
                <a:t> &amp;</a:t>
              </a:r>
              <a:r>
                <a:rPr lang="en-US" altLang="zh-CN" sz="1400" dirty="0">
                  <a:solidFill>
                    <a:srgbClr val="808080"/>
                  </a:solidFill>
                  <a:latin typeface="Courier New" panose="02070309020205020404" pitchFamily="49" charset="0"/>
                  <a:cs typeface="Courier New" panose="02070309020205020404" pitchFamily="49" charset="0"/>
                </a:rPr>
                <a:t>is</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pPr lvl="0"/>
              <a:r>
                <a:rPr lang="en-US" altLang="zh-CN" sz="1400" dirty="0">
                  <a:solidFill>
                    <a:srgbClr val="808080"/>
                  </a:solidFill>
                  <a:latin typeface="Courier New" panose="02070309020205020404" pitchFamily="49" charset="0"/>
                  <a:cs typeface="Courier New" panose="02070309020205020404" pitchFamily="49" charset="0"/>
                </a:rPr>
                <a:t>        is</a:t>
              </a:r>
              <a:r>
                <a:rPr lang="en-US" altLang="zh-CN" sz="1400" dirty="0">
                  <a:solidFill>
                    <a:srgbClr val="000000"/>
                  </a:solidFill>
                  <a:latin typeface="Courier New" panose="02070309020205020404" pitchFamily="49" charset="0"/>
                  <a:cs typeface="Courier New" panose="02070309020205020404" pitchFamily="49" charset="0"/>
                </a:rPr>
                <a:t> &gt;&gt; </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&gt;&gt;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lvl="0"/>
              <a:r>
                <a:rPr lang="en-US" altLang="zh-CN" sz="1400" dirty="0">
                  <a:solidFill>
                    <a:srgbClr val="0000FF"/>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808080"/>
                  </a:solidFill>
                  <a:latin typeface="Courier New" panose="02070309020205020404" pitchFamily="49" charset="0"/>
                  <a:cs typeface="Courier New" panose="02070309020205020404" pitchFamily="49" charset="0"/>
                </a:rPr>
                <a:t>is</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lvl="0"/>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pPr lvl="0"/>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lvl="0"/>
              <a:endParaRPr lang="en-US" altLang="zh-CN" sz="1400" dirty="0">
                <a:solidFill>
                  <a:srgbClr val="0000FF"/>
                </a:solidFill>
                <a:latin typeface="Courier New" panose="02070309020205020404" pitchFamily="49" charset="0"/>
                <a:cs typeface="Courier New" panose="02070309020205020404" pitchFamily="49" charset="0"/>
              </a:endParaRPr>
            </a:p>
            <a:p>
              <a:pPr lvl="0"/>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main() {</a:t>
              </a:r>
              <a:endParaRPr lang="en-US" altLang="zh-CN" sz="1400" dirty="0">
                <a:solidFill>
                  <a:srgbClr val="000000"/>
                </a:solidFill>
                <a:latin typeface="Courier New" panose="02070309020205020404" pitchFamily="49" charset="0"/>
                <a:cs typeface="Courier New" panose="02070309020205020404" pitchFamily="49" charset="0"/>
              </a:endParaRPr>
            </a:p>
            <a:p>
              <a:pPr lvl="0"/>
              <a:r>
                <a:rPr lang="en-US" altLang="zh-CN" sz="1400" dirty="0">
                  <a:solidFill>
                    <a:srgbClr val="2B91AF"/>
                  </a:solidFill>
                  <a:latin typeface="Courier New" panose="02070309020205020404" pitchFamily="49" charset="0"/>
                  <a:cs typeface="Courier New" panose="02070309020205020404" pitchFamily="49" charset="0"/>
                </a:rPr>
                <a:t>    Fraction</a:t>
              </a:r>
              <a:r>
                <a:rPr lang="en-US" altLang="zh-CN" sz="1400" dirty="0">
                  <a:solidFill>
                    <a:srgbClr val="000000"/>
                  </a:solidFill>
                  <a:latin typeface="Courier New" panose="02070309020205020404" pitchFamily="49" charset="0"/>
                  <a:cs typeface="Courier New" panose="02070309020205020404" pitchFamily="49" charset="0"/>
                </a:rPr>
                <a:t> a;</a:t>
              </a:r>
              <a:endParaRPr lang="en-US" altLang="zh-CN" sz="1400" dirty="0">
                <a:solidFill>
                  <a:srgbClr val="000000"/>
                </a:solidFill>
                <a:latin typeface="Courier New" panose="02070309020205020404" pitchFamily="49" charset="0"/>
                <a:cs typeface="Courier New" panose="02070309020205020404" pitchFamily="49" charset="0"/>
              </a:endParaRPr>
            </a:p>
            <a:p>
              <a:pPr lvl="0"/>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a.</a:t>
              </a:r>
              <a:r>
                <a:rPr lang="en-US" altLang="zh-CN" sz="1400" dirty="0" err="1">
                  <a:solidFill>
                    <a:srgbClr val="008080"/>
                  </a:solidFill>
                  <a:latin typeface="Courier New" panose="02070309020205020404" pitchFamily="49" charset="0"/>
                  <a:cs typeface="Courier New" panose="02070309020205020404" pitchFamily="49" charset="0"/>
                </a:rPr>
                <a:t>operator</a:t>
              </a:r>
              <a:r>
                <a:rPr lang="en-US" altLang="zh-CN" sz="1400" dirty="0">
                  <a:solidFill>
                    <a:srgbClr val="008080"/>
                  </a:solidFill>
                  <a:latin typeface="Courier New" panose="02070309020205020404" pitchFamily="49" charset="0"/>
                  <a:cs typeface="Courier New" panose="02070309020205020404" pitchFamily="49" charset="0"/>
                </a:rPr>
                <a:t>&gt;&gt;</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err="1">
                  <a:solidFill>
                    <a:srgbClr val="000000"/>
                  </a:solidFill>
                  <a:latin typeface="Courier New" panose="02070309020205020404" pitchFamily="49" charset="0"/>
                  <a:cs typeface="Courier New" panose="02070309020205020404" pitchFamily="49" charset="0"/>
                </a:rPr>
                <a:t>cin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8000"/>
                  </a:solidFill>
                  <a:latin typeface="Courier New" panose="02070309020205020404" pitchFamily="49" charset="0"/>
                  <a:cs typeface="Courier New" panose="02070309020205020404" pitchFamily="49" charset="0"/>
                </a:rPr>
                <a:t>// </a:t>
              </a:r>
              <a:r>
                <a:rPr lang="zh-CN" altLang="en-US" sz="1400" dirty="0">
                  <a:solidFill>
                    <a:srgbClr val="008000"/>
                  </a:solidFill>
                  <a:latin typeface="Courier New" panose="02070309020205020404" pitchFamily="49" charset="0"/>
                  <a:cs typeface="Courier New" panose="02070309020205020404" pitchFamily="49" charset="0"/>
                </a:rPr>
                <a:t>类的成员函数的调用方式</a:t>
              </a:r>
              <a:endParaRPr lang="zh-CN" altLang="en-US" sz="1400" dirty="0">
                <a:solidFill>
                  <a:srgbClr val="000000"/>
                </a:solidFill>
                <a:latin typeface="Courier New" panose="02070309020205020404" pitchFamily="49" charset="0"/>
                <a:cs typeface="Courier New" panose="02070309020205020404" pitchFamily="49" charset="0"/>
              </a:endParaRPr>
            </a:p>
            <a:p>
              <a:pPr lvl="0"/>
              <a:r>
                <a:rPr lang="en-US" altLang="zh-CN" sz="1400" dirty="0">
                  <a:solidFill>
                    <a:srgbClr val="0000FF"/>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0;</a:t>
              </a:r>
              <a:endParaRPr lang="en-US" altLang="zh-CN" sz="1400" dirty="0">
                <a:solidFill>
                  <a:srgbClr val="000000"/>
                </a:solidFill>
                <a:latin typeface="Courier New" panose="02070309020205020404" pitchFamily="49" charset="0"/>
                <a:cs typeface="Courier New" panose="02070309020205020404" pitchFamily="49" charset="0"/>
              </a:endParaRPr>
            </a:p>
            <a:p>
              <a:pPr lvl="0"/>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15" name="组合 14"/>
            <p:cNvGrpSpPr/>
            <p:nvPr/>
          </p:nvGrpSpPr>
          <p:grpSpPr>
            <a:xfrm>
              <a:off x="117133" y="4626573"/>
              <a:ext cx="8704053" cy="475449"/>
              <a:chOff x="219973" y="1763590"/>
              <a:chExt cx="8704053" cy="475449"/>
            </a:xfrm>
          </p:grpSpPr>
          <p:sp>
            <p:nvSpPr>
              <p:cNvPr id="16" name="矩形: 圆顶角 15"/>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示例</a:t>
                </a:r>
                <a:endParaRPr lang="zh-CN" altLang="en-US" sz="2400" dirty="0">
                  <a:solidFill>
                    <a:prstClr val="white"/>
                  </a:solidFill>
                  <a:latin typeface="Courier New" panose="02070309020205020404" pitchFamily="49" charset="0"/>
                  <a:cs typeface="Courier New" panose="02070309020205020404" pitchFamily="49" charset="0"/>
                </a:endParaRPr>
              </a:p>
            </p:txBody>
          </p:sp>
          <p:sp>
            <p:nvSpPr>
              <p:cNvPr id="17" name="矩形 16"/>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18" name="组合 17"/>
          <p:cNvGrpSpPr/>
          <p:nvPr/>
        </p:nvGrpSpPr>
        <p:grpSpPr>
          <a:xfrm>
            <a:off x="211408" y="1151617"/>
            <a:ext cx="8704169" cy="860982"/>
            <a:chOff x="117017" y="4626573"/>
            <a:chExt cx="8704169" cy="860982"/>
          </a:xfrm>
          <a:effectLst>
            <a:outerShdw blurRad="50800" dist="38100" dir="2700000" algn="tl" rotWithShape="0">
              <a:prstClr val="black">
                <a:alpha val="40000"/>
              </a:prstClr>
            </a:outerShdw>
          </a:effectLst>
        </p:grpSpPr>
        <p:sp>
          <p:nvSpPr>
            <p:cNvPr id="19" name="矩形: 圆角 36"/>
            <p:cNvSpPr/>
            <p:nvPr/>
          </p:nvSpPr>
          <p:spPr>
            <a:xfrm>
              <a:off x="117017" y="5051923"/>
              <a:ext cx="8704051" cy="435632"/>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20000"/>
                </a:lnSpc>
                <a:buClr>
                  <a:srgbClr val="262685"/>
                </a:buClr>
                <a:buSzPct val="80000"/>
              </a:pPr>
              <a:r>
                <a:rPr lang="zh-CN" altLang="en-US" sz="2000">
                  <a:solidFill>
                    <a:srgbClr val="000000"/>
                  </a:solidFill>
                  <a:latin typeface="MicrosoftYaHei"/>
                </a:rPr>
                <a:t>输入</a:t>
              </a:r>
              <a:r>
                <a:rPr lang="en-US" altLang="zh-CN" sz="2000">
                  <a:solidFill>
                    <a:srgbClr val="000000"/>
                  </a:solidFill>
                  <a:latin typeface="MicrosoftYaHei"/>
                </a:rPr>
                <a:t>/</a:t>
              </a:r>
              <a:r>
                <a:rPr lang="zh-CN" altLang="en-US" sz="2000">
                  <a:solidFill>
                    <a:srgbClr val="000000"/>
                  </a:solidFill>
                  <a:latin typeface="MicrosoftYaHei"/>
                </a:rPr>
                <a:t>输出运算符若作为类的成员函数则只能通过类的成员函数的方式调用</a:t>
              </a:r>
              <a:endParaRPr lang="en-US" altLang="zh-CN" sz="1000" dirty="0">
                <a:solidFill>
                  <a:srgbClr val="000000"/>
                </a:solidFill>
                <a:latin typeface="MicrosoftYaHei"/>
              </a:endParaRPr>
            </a:p>
          </p:txBody>
        </p:sp>
        <p:sp>
          <p:nvSpPr>
            <p:cNvPr id="20" name="矩形: 圆顶角 19"/>
            <p:cNvSpPr/>
            <p:nvPr/>
          </p:nvSpPr>
          <p:spPr>
            <a:xfrm>
              <a:off x="117134" y="4626573"/>
              <a:ext cx="8704052" cy="417061"/>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答案</a:t>
              </a:r>
              <a:endParaRPr lang="zh-CN" altLang="en-US" sz="2400" dirty="0">
                <a:solidFill>
                  <a:prstClr val="white"/>
                </a:solidFill>
                <a:latin typeface="Courier New" panose="02070309020205020404" pitchFamily="49" charset="0"/>
                <a:cs typeface="Courier New" panose="02070309020205020404" pitchFamily="49" charset="0"/>
              </a:endParaRPr>
            </a:p>
          </p:txBody>
        </p:sp>
      </p:grpSp>
      <p:sp>
        <p:nvSpPr>
          <p:cNvPr id="2" name="文本框 1"/>
          <p:cNvSpPr txBox="1"/>
          <p:nvPr/>
        </p:nvSpPr>
        <p:spPr>
          <a:xfrm>
            <a:off x="2594554" y="4107694"/>
            <a:ext cx="2477438" cy="369332"/>
          </a:xfrm>
          <a:prstGeom prst="rect">
            <a:avLst/>
          </a:prstGeom>
          <a:noFill/>
        </p:spPr>
        <p:txBody>
          <a:bodyPr wrap="square" rtlCol="0">
            <a:spAutoFit/>
          </a:bodyPr>
          <a:lstStyle/>
          <a:p>
            <a:r>
              <a:rPr lang="en-US" dirty="0"/>
              <a:t>a&gt;&gt;</a:t>
            </a:r>
            <a:r>
              <a:rPr lang="en-US" dirty="0" err="1"/>
              <a:t>cin</a:t>
            </a:r>
            <a:r>
              <a:rPr lang="en-US" dirty="0"/>
              <a: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6.3.4 </a:t>
            </a:r>
            <a:r>
              <a:rPr lang="zh-CN" altLang="en-US" sz="3200" dirty="0">
                <a:solidFill>
                  <a:schemeClr val="bg1"/>
                </a:solidFill>
              </a:rPr>
              <a:t>递增和递减运算符</a:t>
            </a:r>
            <a:endParaRPr lang="zh-CN" altLang="en-US" sz="2400" dirty="0">
              <a:solidFill>
                <a:schemeClr val="bg1"/>
              </a:solidFill>
            </a:endParaRPr>
          </a:p>
        </p:txBody>
      </p:sp>
      <p:grpSp>
        <p:nvGrpSpPr>
          <p:cNvPr id="13" name="组合 12"/>
          <p:cNvGrpSpPr/>
          <p:nvPr/>
        </p:nvGrpSpPr>
        <p:grpSpPr>
          <a:xfrm>
            <a:off x="219915" y="1151617"/>
            <a:ext cx="8704169" cy="1594901"/>
            <a:chOff x="117017" y="4626573"/>
            <a:chExt cx="8704169" cy="1594901"/>
          </a:xfrm>
          <a:effectLst>
            <a:outerShdw blurRad="50800" dist="38100" dir="2700000" algn="tl" rotWithShape="0">
              <a:prstClr val="black">
                <a:alpha val="40000"/>
              </a:prstClr>
            </a:outerShdw>
          </a:effectLst>
        </p:grpSpPr>
        <p:sp>
          <p:nvSpPr>
            <p:cNvPr id="14" name="矩形: 圆角 36"/>
            <p:cNvSpPr/>
            <p:nvPr/>
          </p:nvSpPr>
          <p:spPr>
            <a:xfrm>
              <a:off x="117017" y="5051923"/>
              <a:ext cx="8704051" cy="1169551"/>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r>
                <a:rPr lang="en-US" altLang="zh-CN" sz="1400">
                  <a:solidFill>
                    <a:srgbClr val="0000FF"/>
                  </a:solidFill>
                  <a:latin typeface="Courier New" panose="02070309020205020404" pitchFamily="49" charset="0"/>
                  <a:cs typeface="Courier New" panose="02070309020205020404" pitchFamily="49" charset="0"/>
                </a:rPr>
                <a:t>class</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2B91AF"/>
                  </a:solidFill>
                  <a:latin typeface="Courier New" panose="02070309020205020404" pitchFamily="49" charset="0"/>
                  <a:cs typeface="Courier New" panose="02070309020205020404" pitchFamily="49" charset="0"/>
                </a:rPr>
                <a:t>Fraction</a:t>
              </a:r>
              <a:r>
                <a:rPr lang="en-US" altLang="zh-CN" sz="1400">
                  <a:solidFill>
                    <a:srgbClr val="000000"/>
                  </a:solidFill>
                  <a:latin typeface="Courier New" panose="02070309020205020404" pitchFamily="49" charset="0"/>
                  <a:cs typeface="Courier New" panose="02070309020205020404" pitchFamily="49" charset="0"/>
                </a:rPr>
                <a:t> {</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public</a:t>
              </a:r>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2B91AF"/>
                  </a:solidFill>
                  <a:latin typeface="Courier New" panose="02070309020205020404" pitchFamily="49" charset="0"/>
                  <a:cs typeface="Courier New" panose="02070309020205020404" pitchFamily="49" charset="0"/>
                </a:rPr>
                <a:t>    Fraction</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8080"/>
                  </a:solidFill>
                  <a:latin typeface="Courier New" panose="02070309020205020404" pitchFamily="49" charset="0"/>
                  <a:cs typeface="Courier New" panose="02070309020205020404" pitchFamily="49" charset="0"/>
                </a:rPr>
                <a:t>operator++</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8000"/>
                  </a:solidFill>
                  <a:latin typeface="Courier New" panose="02070309020205020404" pitchFamily="49" charset="0"/>
                  <a:cs typeface="Courier New" panose="02070309020205020404" pitchFamily="49" charset="0"/>
                </a:rPr>
                <a:t>//</a:t>
              </a:r>
              <a:r>
                <a:rPr lang="zh-CN" altLang="en-US" sz="1400">
                  <a:solidFill>
                    <a:srgbClr val="008000"/>
                  </a:solidFill>
                  <a:latin typeface="Courier New" panose="02070309020205020404" pitchFamily="49" charset="0"/>
                  <a:cs typeface="Courier New" panose="02070309020205020404" pitchFamily="49" charset="0"/>
                </a:rPr>
                <a:t>前置版本</a:t>
              </a:r>
              <a:endParaRPr lang="zh-CN" altLang="en-US"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2B91AF"/>
                  </a:solidFill>
                  <a:latin typeface="Courier New" panose="02070309020205020404" pitchFamily="49" charset="0"/>
                  <a:cs typeface="Courier New" panose="02070309020205020404" pitchFamily="49" charset="0"/>
                </a:rPr>
                <a:t>    Fraction</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8080"/>
                  </a:solidFill>
                  <a:latin typeface="Courier New" panose="02070309020205020404" pitchFamily="49" charset="0"/>
                  <a:cs typeface="Courier New" panose="02070309020205020404" pitchFamily="49" charset="0"/>
                </a:rPr>
                <a:t>operator++</a:t>
              </a:r>
              <a:r>
                <a:rPr lang="en-US" altLang="zh-CN" sz="1400">
                  <a:solidFill>
                    <a:srgbClr val="000000"/>
                  </a:solidFill>
                  <a:latin typeface="Courier New" panose="02070309020205020404" pitchFamily="49" charset="0"/>
                  <a:cs typeface="Courier New" panose="02070309020205020404" pitchFamily="49" charset="0"/>
                </a:rPr>
                <a:t>(</a:t>
              </a:r>
              <a:r>
                <a:rPr lang="en-US" altLang="zh-CN" sz="1400">
                  <a:solidFill>
                    <a:srgbClr val="0000FF"/>
                  </a:solidFill>
                  <a:latin typeface="Courier New" panose="02070309020205020404" pitchFamily="49" charset="0"/>
                  <a:cs typeface="Courier New" panose="02070309020205020404" pitchFamily="49" charset="0"/>
                </a:rPr>
                <a:t>int</a:t>
              </a:r>
              <a:r>
                <a:rPr lang="en-US" altLang="zh-CN" sz="1400">
                  <a:solidFill>
                    <a:srgbClr val="000000"/>
                  </a:solidFill>
                  <a:latin typeface="Courier New" panose="02070309020205020404" pitchFamily="49" charset="0"/>
                  <a:cs typeface="Courier New" panose="02070309020205020404" pitchFamily="49" charset="0"/>
                </a:rPr>
                <a:t>);</a:t>
              </a:r>
              <a:r>
                <a:rPr lang="en-US" altLang="zh-CN" sz="1400">
                  <a:solidFill>
                    <a:srgbClr val="008000"/>
                  </a:solidFill>
                  <a:latin typeface="Courier New" panose="02070309020205020404" pitchFamily="49" charset="0"/>
                  <a:cs typeface="Courier New" panose="02070309020205020404" pitchFamily="49" charset="0"/>
                </a:rPr>
                <a:t>//</a:t>
              </a:r>
              <a:r>
                <a:rPr lang="zh-CN" altLang="en-US" sz="1400">
                  <a:solidFill>
                    <a:srgbClr val="008000"/>
                  </a:solidFill>
                  <a:latin typeface="Courier New" panose="02070309020205020404" pitchFamily="49" charset="0"/>
                  <a:cs typeface="Courier New" panose="02070309020205020404" pitchFamily="49" charset="0"/>
                </a:rPr>
                <a:t>后置版本</a:t>
              </a:r>
              <a:endParaRPr lang="zh-CN" altLang="en-US"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15" name="组合 14"/>
            <p:cNvGrpSpPr/>
            <p:nvPr/>
          </p:nvGrpSpPr>
          <p:grpSpPr>
            <a:xfrm>
              <a:off x="117133" y="4626573"/>
              <a:ext cx="8704053" cy="475449"/>
              <a:chOff x="219973" y="1763590"/>
              <a:chExt cx="8704053" cy="475449"/>
            </a:xfrm>
          </p:grpSpPr>
          <p:sp>
            <p:nvSpPr>
              <p:cNvPr id="16" name="矩形: 圆顶角 15"/>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递增运算符的声明</a:t>
                </a:r>
                <a:endParaRPr lang="zh-CN" altLang="en-US" sz="2400" dirty="0">
                  <a:solidFill>
                    <a:prstClr val="white"/>
                  </a:solidFill>
                  <a:latin typeface="Courier New" panose="02070309020205020404" pitchFamily="49" charset="0"/>
                  <a:cs typeface="Courier New" panose="02070309020205020404" pitchFamily="49" charset="0"/>
                </a:endParaRPr>
              </a:p>
            </p:txBody>
          </p:sp>
          <p:sp>
            <p:nvSpPr>
              <p:cNvPr id="17" name="矩形 16"/>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21" name="组合 20"/>
          <p:cNvGrpSpPr/>
          <p:nvPr/>
        </p:nvGrpSpPr>
        <p:grpSpPr>
          <a:xfrm>
            <a:off x="219797" y="2970222"/>
            <a:ext cx="8704169" cy="1379457"/>
            <a:chOff x="117017" y="4626573"/>
            <a:chExt cx="8704169" cy="1379457"/>
          </a:xfrm>
          <a:effectLst>
            <a:outerShdw blurRad="50800" dist="38100" dir="2700000" algn="tl" rotWithShape="0">
              <a:prstClr val="black">
                <a:alpha val="40000"/>
              </a:prstClr>
            </a:outerShdw>
          </a:effectLst>
        </p:grpSpPr>
        <p:sp>
          <p:nvSpPr>
            <p:cNvPr id="22" name="矩形: 圆角 36"/>
            <p:cNvSpPr/>
            <p:nvPr/>
          </p:nvSpPr>
          <p:spPr>
            <a:xfrm>
              <a:off x="117017" y="5051923"/>
              <a:ext cx="8704051" cy="954107"/>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r>
                <a:rPr lang="en-US" altLang="zh-CN" sz="1400">
                  <a:solidFill>
                    <a:srgbClr val="2B91AF"/>
                  </a:solidFill>
                  <a:latin typeface="Courier New" panose="02070309020205020404" pitchFamily="49" charset="0"/>
                  <a:cs typeface="Courier New" panose="02070309020205020404" pitchFamily="49" charset="0"/>
                </a:rPr>
                <a:t>Fraction</a:t>
              </a:r>
              <a:r>
                <a:rPr lang="en-US" altLang="zh-CN" sz="1400">
                  <a:solidFill>
                    <a:srgbClr val="000000"/>
                  </a:solidFill>
                  <a:latin typeface="Courier New" panose="02070309020205020404" pitchFamily="49" charset="0"/>
                  <a:cs typeface="Courier New" panose="02070309020205020404" pitchFamily="49" charset="0"/>
                </a:rPr>
                <a:t>&amp; </a:t>
              </a:r>
              <a:r>
                <a:rPr lang="en-US" altLang="zh-CN" sz="1400">
                  <a:solidFill>
                    <a:srgbClr val="2B91AF"/>
                  </a:solidFill>
                  <a:latin typeface="Courier New" panose="02070309020205020404" pitchFamily="49" charset="0"/>
                  <a:cs typeface="Courier New" panose="02070309020205020404" pitchFamily="49" charset="0"/>
                </a:rPr>
                <a:t>Fraction</a:t>
              </a:r>
              <a:r>
                <a:rPr lang="en-US" altLang="zh-CN" sz="1400">
                  <a:solidFill>
                    <a:srgbClr val="000000"/>
                  </a:solidFill>
                  <a:latin typeface="Courier New" panose="02070309020205020404" pitchFamily="49" charset="0"/>
                  <a:cs typeface="Courier New" panose="02070309020205020404" pitchFamily="49" charset="0"/>
                </a:rPr>
                <a:t>::</a:t>
              </a:r>
              <a:r>
                <a:rPr lang="en-US" altLang="zh-CN" sz="1400">
                  <a:solidFill>
                    <a:srgbClr val="008080"/>
                  </a:solidFill>
                  <a:latin typeface="Courier New" panose="02070309020205020404" pitchFamily="49" charset="0"/>
                  <a:cs typeface="Courier New" panose="02070309020205020404" pitchFamily="49" charset="0"/>
                </a:rPr>
                <a:t>operator++</a:t>
              </a:r>
              <a:r>
                <a:rPr lang="en-US" altLang="zh-CN" sz="1400">
                  <a:solidFill>
                    <a:srgbClr val="000000"/>
                  </a:solidFill>
                  <a:latin typeface="Courier New" panose="02070309020205020404" pitchFamily="49" charset="0"/>
                  <a:cs typeface="Courier New" panose="02070309020205020404" pitchFamily="49" charset="0"/>
                </a:rPr>
                <a:t>() {</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00"/>
                  </a:solidFill>
                  <a:latin typeface="Courier New" panose="02070309020205020404" pitchFamily="49" charset="0"/>
                  <a:cs typeface="Courier New" panose="02070309020205020404" pitchFamily="49" charset="0"/>
                </a:rPr>
                <a:t>    ++m_numerator; </a:t>
              </a:r>
              <a:r>
                <a:rPr lang="en-US" altLang="zh-CN" sz="1400">
                  <a:solidFill>
                    <a:srgbClr val="008000"/>
                  </a:solidFill>
                  <a:latin typeface="Courier New" panose="02070309020205020404" pitchFamily="49" charset="0"/>
                  <a:cs typeface="Courier New" panose="02070309020205020404" pitchFamily="49" charset="0"/>
                </a:rPr>
                <a:t>//</a:t>
              </a:r>
              <a:r>
                <a:rPr lang="zh-CN" altLang="en-US" sz="1400">
                  <a:solidFill>
                    <a:srgbClr val="008000"/>
                  </a:solidFill>
                  <a:latin typeface="Courier New" panose="02070309020205020404" pitchFamily="49" charset="0"/>
                  <a:cs typeface="Courier New" panose="02070309020205020404" pitchFamily="49" charset="0"/>
                </a:rPr>
                <a:t>分子加</a:t>
              </a:r>
              <a:r>
                <a:rPr lang="en-US" altLang="zh-CN" sz="1400">
                  <a:solidFill>
                    <a:srgbClr val="008000"/>
                  </a:solidFill>
                  <a:latin typeface="Courier New" panose="02070309020205020404" pitchFamily="49" charset="0"/>
                  <a:cs typeface="Courier New" panose="02070309020205020404" pitchFamily="49" charset="0"/>
                </a:rPr>
                <a:t>1</a:t>
              </a:r>
              <a:endParaRPr lang="zh-CN" altLang="en-US"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    return</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00FF"/>
                  </a:solidFill>
                  <a:latin typeface="Courier New" panose="02070309020205020404" pitchFamily="49" charset="0"/>
                  <a:cs typeface="Courier New" panose="02070309020205020404" pitchFamily="49" charset="0"/>
                </a:rPr>
                <a:t>this</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8000"/>
                  </a:solidFill>
                  <a:latin typeface="Courier New" panose="02070309020205020404" pitchFamily="49" charset="0"/>
                  <a:cs typeface="Courier New" panose="02070309020205020404" pitchFamily="49" charset="0"/>
                </a:rPr>
                <a:t>//</a:t>
              </a:r>
              <a:r>
                <a:rPr lang="zh-CN" altLang="en-US" sz="1400">
                  <a:solidFill>
                    <a:srgbClr val="008000"/>
                  </a:solidFill>
                  <a:latin typeface="Courier New" panose="02070309020205020404" pitchFamily="49" charset="0"/>
                  <a:cs typeface="Courier New" panose="02070309020205020404" pitchFamily="49" charset="0"/>
                </a:rPr>
                <a:t>为了与内置版本行为一致，前置递增运算符返回对象的引用</a:t>
              </a:r>
              <a:endParaRPr lang="zh-CN" altLang="en-US"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23" name="组合 22"/>
            <p:cNvGrpSpPr/>
            <p:nvPr/>
          </p:nvGrpSpPr>
          <p:grpSpPr>
            <a:xfrm>
              <a:off x="117133" y="4626573"/>
              <a:ext cx="8704053" cy="475449"/>
              <a:chOff x="219973" y="1763590"/>
              <a:chExt cx="8704053" cy="475449"/>
            </a:xfrm>
          </p:grpSpPr>
          <p:sp>
            <p:nvSpPr>
              <p:cNvPr id="24" name="矩形: 圆顶角 23"/>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前置递增</a:t>
                </a:r>
                <a:endParaRPr lang="zh-CN" altLang="en-US" sz="2400" dirty="0">
                  <a:solidFill>
                    <a:prstClr val="white"/>
                  </a:solidFill>
                  <a:latin typeface="Courier New" panose="02070309020205020404" pitchFamily="49" charset="0"/>
                  <a:cs typeface="Courier New" panose="02070309020205020404" pitchFamily="49" charset="0"/>
                </a:endParaRPr>
              </a:p>
            </p:txBody>
          </p:sp>
          <p:sp>
            <p:nvSpPr>
              <p:cNvPr id="25" name="矩形 24"/>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26" name="组合 25"/>
          <p:cNvGrpSpPr/>
          <p:nvPr/>
        </p:nvGrpSpPr>
        <p:grpSpPr>
          <a:xfrm>
            <a:off x="219679" y="4591304"/>
            <a:ext cx="8704169" cy="1594901"/>
            <a:chOff x="117017" y="4626573"/>
            <a:chExt cx="8704169" cy="1594901"/>
          </a:xfrm>
          <a:effectLst>
            <a:outerShdw blurRad="50800" dist="38100" dir="2700000" algn="tl" rotWithShape="0">
              <a:prstClr val="black">
                <a:alpha val="40000"/>
              </a:prstClr>
            </a:outerShdw>
          </a:effectLst>
        </p:grpSpPr>
        <p:sp>
          <p:nvSpPr>
            <p:cNvPr id="27" name="矩形: 圆角 36"/>
            <p:cNvSpPr/>
            <p:nvPr/>
          </p:nvSpPr>
          <p:spPr>
            <a:xfrm>
              <a:off x="117017" y="5051923"/>
              <a:ext cx="8704051" cy="1169551"/>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r>
                <a:rPr lang="en-US" altLang="zh-CN" sz="1400">
                  <a:solidFill>
                    <a:srgbClr val="2B91AF"/>
                  </a:solidFill>
                  <a:latin typeface="Courier New" panose="02070309020205020404" pitchFamily="49" charset="0"/>
                  <a:cs typeface="Courier New" panose="02070309020205020404" pitchFamily="49" charset="0"/>
                </a:rPr>
                <a:t>Fraction</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2B91AF"/>
                  </a:solidFill>
                  <a:latin typeface="Courier New" panose="02070309020205020404" pitchFamily="49" charset="0"/>
                  <a:cs typeface="Courier New" panose="02070309020205020404" pitchFamily="49" charset="0"/>
                </a:rPr>
                <a:t>Fraction</a:t>
              </a:r>
              <a:r>
                <a:rPr lang="en-US" altLang="zh-CN" sz="1400">
                  <a:solidFill>
                    <a:srgbClr val="000000"/>
                  </a:solidFill>
                  <a:latin typeface="Courier New" panose="02070309020205020404" pitchFamily="49" charset="0"/>
                  <a:cs typeface="Courier New" panose="02070309020205020404" pitchFamily="49" charset="0"/>
                </a:rPr>
                <a:t>::</a:t>
              </a:r>
              <a:r>
                <a:rPr lang="en-US" altLang="zh-CN" sz="1400">
                  <a:solidFill>
                    <a:srgbClr val="008080"/>
                  </a:solidFill>
                  <a:latin typeface="Courier New" panose="02070309020205020404" pitchFamily="49" charset="0"/>
                  <a:cs typeface="Courier New" panose="02070309020205020404" pitchFamily="49" charset="0"/>
                </a:rPr>
                <a:t>operator++</a:t>
              </a:r>
              <a:r>
                <a:rPr lang="en-US" altLang="zh-CN" sz="1400">
                  <a:solidFill>
                    <a:srgbClr val="000000"/>
                  </a:solidFill>
                  <a:latin typeface="Courier New" panose="02070309020205020404" pitchFamily="49" charset="0"/>
                  <a:cs typeface="Courier New" panose="02070309020205020404" pitchFamily="49" charset="0"/>
                </a:rPr>
                <a:t>(</a:t>
              </a:r>
              <a:r>
                <a:rPr lang="en-US" altLang="zh-CN" sz="1400">
                  <a:solidFill>
                    <a:srgbClr val="0000FF"/>
                  </a:solidFill>
                  <a:latin typeface="Courier New" panose="02070309020205020404" pitchFamily="49" charset="0"/>
                  <a:cs typeface="Courier New" panose="02070309020205020404" pitchFamily="49" charset="0"/>
                </a:rPr>
                <a:t>int</a:t>
              </a:r>
              <a:r>
                <a:rPr lang="en-US" altLang="zh-CN" sz="1400">
                  <a:solidFill>
                    <a:srgbClr val="000000"/>
                  </a:solidFill>
                  <a:latin typeface="Courier New" panose="02070309020205020404" pitchFamily="49" charset="0"/>
                  <a:cs typeface="Courier New" panose="02070309020205020404" pitchFamily="49" charset="0"/>
                </a:rPr>
                <a:t>) { </a:t>
              </a:r>
              <a:r>
                <a:rPr lang="en-US" altLang="zh-CN" sz="1400">
                  <a:solidFill>
                    <a:srgbClr val="008000"/>
                  </a:solidFill>
                  <a:latin typeface="Courier New" panose="02070309020205020404" pitchFamily="49" charset="0"/>
                  <a:cs typeface="Courier New" panose="02070309020205020404" pitchFamily="49" charset="0"/>
                </a:rPr>
                <a:t>//</a:t>
              </a:r>
              <a:r>
                <a:rPr lang="zh-CN" altLang="en-US" sz="1400">
                  <a:solidFill>
                    <a:srgbClr val="008000"/>
                  </a:solidFill>
                  <a:latin typeface="Courier New" panose="02070309020205020404" pitchFamily="49" charset="0"/>
                  <a:cs typeface="Courier New" panose="02070309020205020404" pitchFamily="49" charset="0"/>
                </a:rPr>
                <a:t>形参仅为区别于前置版本</a:t>
              </a:r>
              <a:endParaRPr lang="zh-CN" altLang="en-US"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2B91AF"/>
                  </a:solidFill>
                  <a:latin typeface="Courier New" panose="02070309020205020404" pitchFamily="49" charset="0"/>
                  <a:cs typeface="Courier New" panose="02070309020205020404" pitchFamily="49" charset="0"/>
                </a:rPr>
                <a:t>    Fraction</a:t>
              </a:r>
              <a:r>
                <a:rPr lang="en-US" altLang="zh-CN" sz="1400">
                  <a:solidFill>
                    <a:srgbClr val="000000"/>
                  </a:solidFill>
                  <a:latin typeface="Courier New" panose="02070309020205020404" pitchFamily="49" charset="0"/>
                  <a:cs typeface="Courier New" panose="02070309020205020404" pitchFamily="49" charset="0"/>
                </a:rPr>
                <a:t> a(*</a:t>
              </a:r>
              <a:r>
                <a:rPr lang="en-US" altLang="zh-CN" sz="1400">
                  <a:solidFill>
                    <a:srgbClr val="0000FF"/>
                  </a:solidFill>
                  <a:latin typeface="Courier New" panose="02070309020205020404" pitchFamily="49" charset="0"/>
                  <a:cs typeface="Courier New" panose="02070309020205020404" pitchFamily="49" charset="0"/>
                </a:rPr>
                <a:t>this</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8000"/>
                  </a:solidFill>
                  <a:latin typeface="Courier New" panose="02070309020205020404" pitchFamily="49" charset="0"/>
                  <a:cs typeface="Courier New" panose="02070309020205020404" pitchFamily="49" charset="0"/>
                </a:rPr>
                <a:t>//</a:t>
              </a:r>
              <a:r>
                <a:rPr lang="zh-CN" altLang="en-US" sz="1400">
                  <a:solidFill>
                    <a:srgbClr val="008000"/>
                  </a:solidFill>
                  <a:latin typeface="Courier New" panose="02070309020205020404" pitchFamily="49" charset="0"/>
                  <a:cs typeface="Courier New" panose="02070309020205020404" pitchFamily="49" charset="0"/>
                </a:rPr>
                <a:t>保存当前值</a:t>
              </a:r>
              <a:endParaRPr lang="zh-CN" altLang="en-US"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00"/>
                  </a:solidFill>
                  <a:latin typeface="Courier New" panose="02070309020205020404" pitchFamily="49" charset="0"/>
                  <a:cs typeface="Courier New" panose="02070309020205020404" pitchFamily="49" charset="0"/>
                </a:rPr>
                <a:t>    m_numerator++; </a:t>
              </a:r>
              <a:r>
                <a:rPr lang="en-US" altLang="zh-CN" sz="1400">
                  <a:solidFill>
                    <a:srgbClr val="008000"/>
                  </a:solidFill>
                  <a:latin typeface="Courier New" panose="02070309020205020404" pitchFamily="49" charset="0"/>
                  <a:cs typeface="Courier New" panose="02070309020205020404" pitchFamily="49" charset="0"/>
                </a:rPr>
                <a:t>//</a:t>
              </a:r>
              <a:r>
                <a:rPr lang="zh-CN" altLang="en-US" sz="1400">
                  <a:solidFill>
                    <a:srgbClr val="008000"/>
                  </a:solidFill>
                  <a:latin typeface="Courier New" panose="02070309020205020404" pitchFamily="49" charset="0"/>
                  <a:cs typeface="Courier New" panose="02070309020205020404" pitchFamily="49" charset="0"/>
                </a:rPr>
                <a:t>分子加</a:t>
              </a:r>
              <a:r>
                <a:rPr lang="en-US" altLang="zh-CN" sz="1400">
                  <a:solidFill>
                    <a:srgbClr val="008000"/>
                  </a:solidFill>
                  <a:latin typeface="Courier New" panose="02070309020205020404" pitchFamily="49" charset="0"/>
                  <a:cs typeface="Courier New" panose="02070309020205020404" pitchFamily="49" charset="0"/>
                </a:rPr>
                <a:t>1</a:t>
              </a:r>
              <a:endParaRPr lang="zh-CN" altLang="en-US"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    return</a:t>
              </a:r>
              <a:r>
                <a:rPr lang="en-US" altLang="zh-CN" sz="1400">
                  <a:solidFill>
                    <a:srgbClr val="000000"/>
                  </a:solidFill>
                  <a:latin typeface="Courier New" panose="02070309020205020404" pitchFamily="49" charset="0"/>
                  <a:cs typeface="Courier New" panose="02070309020205020404" pitchFamily="49" charset="0"/>
                </a:rPr>
                <a:t> a; </a:t>
              </a:r>
              <a:r>
                <a:rPr lang="en-US" altLang="zh-CN" sz="1400">
                  <a:solidFill>
                    <a:srgbClr val="008000"/>
                  </a:solidFill>
                  <a:latin typeface="Courier New" panose="02070309020205020404" pitchFamily="49" charset="0"/>
                  <a:cs typeface="Courier New" panose="02070309020205020404" pitchFamily="49" charset="0"/>
                </a:rPr>
                <a:t>//</a:t>
              </a:r>
              <a:r>
                <a:rPr lang="zh-CN" altLang="en-US" sz="1400">
                  <a:solidFill>
                    <a:srgbClr val="008000"/>
                  </a:solidFill>
                  <a:latin typeface="Courier New" panose="02070309020205020404" pitchFamily="49" charset="0"/>
                  <a:cs typeface="Courier New" panose="02070309020205020404" pitchFamily="49" charset="0"/>
                </a:rPr>
                <a:t>以值返回方式返回局部对象</a:t>
              </a:r>
              <a:endParaRPr lang="zh-CN" altLang="en-US"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28" name="组合 27"/>
            <p:cNvGrpSpPr/>
            <p:nvPr/>
          </p:nvGrpSpPr>
          <p:grpSpPr>
            <a:xfrm>
              <a:off x="117133" y="4626573"/>
              <a:ext cx="8704053" cy="475449"/>
              <a:chOff x="219973" y="1763590"/>
              <a:chExt cx="8704053" cy="475449"/>
            </a:xfrm>
          </p:grpSpPr>
          <p:sp>
            <p:nvSpPr>
              <p:cNvPr id="29" name="矩形: 圆顶角 28"/>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后置递增</a:t>
                </a:r>
                <a:endParaRPr lang="zh-CN" altLang="en-US" sz="2400" dirty="0">
                  <a:solidFill>
                    <a:prstClr val="white"/>
                  </a:solidFill>
                  <a:latin typeface="Courier New" panose="02070309020205020404" pitchFamily="49" charset="0"/>
                  <a:cs typeface="Courier New" panose="02070309020205020404" pitchFamily="49" charset="0"/>
                </a:endParaRPr>
              </a:p>
            </p:txBody>
          </p:sp>
          <p:sp>
            <p:nvSpPr>
              <p:cNvPr id="30" name="矩形 29"/>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6.3.5 </a:t>
            </a:r>
            <a:r>
              <a:rPr lang="zh-CN" altLang="en-US" sz="3200" dirty="0">
                <a:solidFill>
                  <a:schemeClr val="bg1"/>
                </a:solidFill>
              </a:rPr>
              <a:t>函数调用运算符</a:t>
            </a:r>
            <a:endParaRPr lang="zh-CN" altLang="en-US" sz="2400" dirty="0">
              <a:solidFill>
                <a:schemeClr val="bg1"/>
              </a:solidFill>
            </a:endParaRPr>
          </a:p>
        </p:txBody>
      </p:sp>
      <p:grpSp>
        <p:nvGrpSpPr>
          <p:cNvPr id="38" name="组合 37"/>
          <p:cNvGrpSpPr/>
          <p:nvPr/>
        </p:nvGrpSpPr>
        <p:grpSpPr>
          <a:xfrm>
            <a:off x="219915" y="1167997"/>
            <a:ext cx="8704169" cy="1230314"/>
            <a:chOff x="117017" y="4626573"/>
            <a:chExt cx="8704169" cy="1230314"/>
          </a:xfrm>
          <a:effectLst>
            <a:outerShdw blurRad="50800" dist="38100" dir="2700000" algn="tl" rotWithShape="0">
              <a:prstClr val="black">
                <a:alpha val="40000"/>
              </a:prstClr>
            </a:outerShdw>
          </a:effectLst>
        </p:grpSpPr>
        <p:sp>
          <p:nvSpPr>
            <p:cNvPr id="37" name="矩形: 圆角 36"/>
            <p:cNvSpPr/>
            <p:nvPr/>
          </p:nvSpPr>
          <p:spPr>
            <a:xfrm>
              <a:off x="117017" y="5051923"/>
              <a:ext cx="8704051" cy="804964"/>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20000"/>
                </a:lnSpc>
                <a:buClr>
                  <a:srgbClr val="262685"/>
                </a:buClr>
                <a:buSzPct val="80000"/>
              </a:pPr>
              <a:r>
                <a:rPr lang="zh-CN" altLang="en-US" sz="2000">
                  <a:solidFill>
                    <a:srgbClr val="000000"/>
                  </a:solidFill>
                  <a:latin typeface="MicrosoftYaHei"/>
                </a:rPr>
                <a:t>一个类重载了函数调用运算符，可以通过函数的方式来使用该类的对象，该类的对象称为</a:t>
              </a:r>
              <a:r>
                <a:rPr lang="zh-CN" altLang="en-US" sz="2000">
                  <a:solidFill>
                    <a:srgbClr val="FF0000"/>
                  </a:solidFill>
                  <a:latin typeface="MicrosoftYaHei"/>
                </a:rPr>
                <a:t>函数对象</a:t>
              </a:r>
              <a:r>
                <a:rPr lang="zh-CN" altLang="en-US" sz="2000">
                  <a:solidFill>
                    <a:srgbClr val="000000"/>
                  </a:solidFill>
                  <a:latin typeface="MicrosoftYaHei"/>
                </a:rPr>
                <a:t>（</a:t>
              </a:r>
              <a:r>
                <a:rPr lang="en-US" altLang="zh-CN" sz="2000">
                  <a:solidFill>
                    <a:srgbClr val="000000"/>
                  </a:solidFill>
                  <a:latin typeface="MicrosoftYaHei"/>
                </a:rPr>
                <a:t>function object</a:t>
              </a:r>
              <a:r>
                <a:rPr lang="zh-CN" altLang="en-US" sz="2000">
                  <a:solidFill>
                    <a:srgbClr val="000000"/>
                  </a:solidFill>
                  <a:latin typeface="MicrosoftYaHei"/>
                </a:rPr>
                <a:t>）。</a:t>
              </a:r>
              <a:endParaRPr lang="en-US" altLang="zh-CN" sz="2000" dirty="0">
                <a:solidFill>
                  <a:srgbClr val="000000"/>
                </a:solidFill>
                <a:latin typeface="MicrosoftYaHei"/>
              </a:endParaRPr>
            </a:p>
          </p:txBody>
        </p:sp>
        <p:sp>
          <p:nvSpPr>
            <p:cNvPr id="33" name="矩形: 圆顶角 32"/>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函数调用运算符</a:t>
              </a:r>
              <a:endParaRPr lang="zh-CN" altLang="en-US" sz="2400" dirty="0">
                <a:solidFill>
                  <a:prstClr val="white"/>
                </a:solidFill>
                <a:latin typeface="Courier New" panose="02070309020205020404" pitchFamily="49" charset="0"/>
                <a:cs typeface="Courier New" panose="02070309020205020404" pitchFamily="49" charset="0"/>
              </a:endParaRPr>
            </a:p>
          </p:txBody>
        </p:sp>
      </p:grpSp>
      <p:grpSp>
        <p:nvGrpSpPr>
          <p:cNvPr id="13" name="组合 12"/>
          <p:cNvGrpSpPr/>
          <p:nvPr/>
        </p:nvGrpSpPr>
        <p:grpSpPr>
          <a:xfrm>
            <a:off x="219798" y="2612829"/>
            <a:ext cx="5803498" cy="2887563"/>
            <a:chOff x="117017" y="4626573"/>
            <a:chExt cx="8704169" cy="2887563"/>
          </a:xfrm>
          <a:effectLst>
            <a:outerShdw blurRad="50800" dist="38100" dir="2700000" algn="tl" rotWithShape="0">
              <a:prstClr val="black">
                <a:alpha val="40000"/>
              </a:prstClr>
            </a:outerShdw>
          </a:effectLst>
        </p:grpSpPr>
        <p:sp>
          <p:nvSpPr>
            <p:cNvPr id="14" name="矩形: 圆角 36"/>
            <p:cNvSpPr/>
            <p:nvPr/>
          </p:nvSpPr>
          <p:spPr>
            <a:xfrm>
              <a:off x="117017" y="5051923"/>
              <a:ext cx="8704051" cy="2462213"/>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r>
                <a:rPr lang="en-US" altLang="zh-CN" sz="1400" dirty="0">
                  <a:solidFill>
                    <a:srgbClr val="0000FF"/>
                  </a:solidFill>
                  <a:latin typeface="Courier New" panose="02070309020205020404" pitchFamily="49" charset="0"/>
                  <a:cs typeface="Courier New" panose="02070309020205020404" pitchFamily="49" charset="0"/>
                </a:rPr>
                <a:t>class</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pPr lvl="0"/>
              <a:r>
                <a:rPr lang="en-US" altLang="zh-CN" sz="1400" dirty="0">
                  <a:solidFill>
                    <a:srgbClr val="0000FF"/>
                  </a:solidFill>
                  <a:latin typeface="Courier New" panose="02070309020205020404" pitchFamily="49" charset="0"/>
                  <a:cs typeface="Courier New" panose="02070309020205020404" pitchFamily="49" charset="0"/>
                </a:rPr>
                <a:t>public</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lvl="0"/>
              <a:r>
                <a:rPr lang="en-US" altLang="zh-CN" sz="1400" dirty="0">
                  <a:solidFill>
                    <a:srgbClr val="0000FF"/>
                  </a:solidFill>
                  <a:latin typeface="Courier New" panose="02070309020205020404" pitchFamily="49" charset="0"/>
                  <a:cs typeface="Courier New" panose="02070309020205020404" pitchFamily="49" charset="0"/>
                </a:rPr>
                <a:t>    const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&amp; </a:t>
              </a:r>
              <a:r>
                <a:rPr lang="en-US" altLang="zh-CN" sz="1400" dirty="0">
                  <a:solidFill>
                    <a:srgbClr val="008080"/>
                  </a:solidFill>
                  <a:latin typeface="Courier New" panose="02070309020205020404" pitchFamily="49" charset="0"/>
                  <a:cs typeface="Courier New" panose="02070309020205020404" pitchFamily="49" charset="0"/>
                </a:rPr>
                <a:t>operator()</a:t>
              </a:r>
              <a:r>
                <a:rPr lang="en-US"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808080"/>
                  </a:solidFill>
                  <a:latin typeface="Courier New" panose="02070309020205020404" pitchFamily="49" charset="0"/>
                  <a:cs typeface="Courier New" panose="02070309020205020404" pitchFamily="49" charset="0"/>
                </a:rPr>
                <a:t>a</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int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808080"/>
                  </a:solidFill>
                  <a:latin typeface="Courier New" panose="02070309020205020404" pitchFamily="49" charset="0"/>
                  <a:cs typeface="Courier New" panose="02070309020205020404" pitchFamily="49" charset="0"/>
                </a:rPr>
                <a:t>b</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pPr lvl="0"/>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a:solidFill>
                    <a:srgbClr val="808080"/>
                  </a:solidFill>
                  <a:latin typeface="Courier New" panose="02070309020205020404" pitchFamily="49" charset="0"/>
                  <a:cs typeface="Courier New" panose="02070309020205020404" pitchFamily="49" charset="0"/>
                </a:rPr>
                <a:t>a</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lvl="0"/>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0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a:solidFill>
                    <a:srgbClr val="808080"/>
                  </a:solidFill>
                  <a:latin typeface="Courier New" panose="02070309020205020404" pitchFamily="49" charset="0"/>
                  <a:cs typeface="Courier New" panose="02070309020205020404" pitchFamily="49" charset="0"/>
                </a:rPr>
                <a:t>b</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lvl="0"/>
              <a:r>
                <a:rPr lang="en-US" altLang="zh-CN" sz="1400" dirty="0">
                  <a:solidFill>
                    <a:srgbClr val="0000FF"/>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this</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lvl="0"/>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pPr lvl="0"/>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lvl="0"/>
              <a:endParaRPr lang="en-US" altLang="zh-CN" sz="1400" dirty="0">
                <a:solidFill>
                  <a:srgbClr val="2B91AF"/>
                </a:solidFill>
                <a:latin typeface="Courier New" panose="02070309020205020404" pitchFamily="49" charset="0"/>
                <a:cs typeface="Courier New" panose="02070309020205020404" pitchFamily="49" charset="0"/>
              </a:endParaRPr>
            </a:p>
            <a:p>
              <a:pPr lvl="0"/>
              <a:r>
                <a:rPr lang="en-US" altLang="zh-CN" sz="1400" dirty="0">
                  <a:solidFill>
                    <a:srgbClr val="2B91AF"/>
                  </a:solidFill>
                  <a:latin typeface="Courier New" panose="02070309020205020404" pitchFamily="49" charset="0"/>
                  <a:cs typeface="Courier New" panose="02070309020205020404" pitchFamily="49" charset="0"/>
                </a:rPr>
                <a:t>Fraction</a:t>
              </a:r>
              <a:r>
                <a:rPr lang="en-US" altLang="zh-CN" sz="1400" dirty="0">
                  <a:solidFill>
                    <a:srgbClr val="000000"/>
                  </a:solidFill>
                  <a:latin typeface="Courier New" panose="02070309020205020404" pitchFamily="49" charset="0"/>
                  <a:cs typeface="Courier New" panose="02070309020205020404" pitchFamily="49" charset="0"/>
                </a:rPr>
                <a:t> f;</a:t>
              </a:r>
              <a:endParaRPr lang="en-US" altLang="zh-CN" sz="1400" dirty="0">
                <a:solidFill>
                  <a:srgbClr val="000000"/>
                </a:solidFill>
                <a:latin typeface="Courier New" panose="02070309020205020404" pitchFamily="49" charset="0"/>
                <a:cs typeface="Courier New" panose="02070309020205020404" pitchFamily="49" charset="0"/>
              </a:endParaRPr>
            </a:p>
            <a:p>
              <a:pPr lvl="0"/>
              <a:r>
                <a:rPr lang="en-US" altLang="zh-CN" sz="1400" dirty="0">
                  <a:solidFill>
                    <a:srgbClr val="000000"/>
                  </a:solidFill>
                  <a:latin typeface="Courier New" panose="02070309020205020404" pitchFamily="49" charset="0"/>
                  <a:cs typeface="Courier New" panose="02070309020205020404" pitchFamily="49" charset="0"/>
                </a:rPr>
                <a:t>f(3, 5); </a:t>
              </a:r>
              <a:r>
                <a:rPr lang="en-US" altLang="zh-CN" sz="1400" dirty="0">
                  <a:solidFill>
                    <a:srgbClr val="008000"/>
                  </a:solidFill>
                  <a:latin typeface="Courier New" panose="02070309020205020404" pitchFamily="49" charset="0"/>
                  <a:cs typeface="Courier New" panose="02070309020205020404" pitchFamily="49" charset="0"/>
                </a:rPr>
                <a:t>//</a:t>
              </a:r>
              <a:r>
                <a:rPr lang="zh-CN" altLang="en-US" sz="1400" dirty="0">
                  <a:solidFill>
                    <a:srgbClr val="008000"/>
                  </a:solidFill>
                  <a:latin typeface="Courier New" panose="02070309020205020404" pitchFamily="49" charset="0"/>
                  <a:cs typeface="Courier New" panose="02070309020205020404" pitchFamily="49" charset="0"/>
                </a:rPr>
                <a:t>调用函数调用运算符</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15" name="组合 14"/>
            <p:cNvGrpSpPr/>
            <p:nvPr/>
          </p:nvGrpSpPr>
          <p:grpSpPr>
            <a:xfrm>
              <a:off x="117133" y="4626573"/>
              <a:ext cx="8704053" cy="475449"/>
              <a:chOff x="219973" y="1763590"/>
              <a:chExt cx="8704053" cy="475449"/>
            </a:xfrm>
          </p:grpSpPr>
          <p:sp>
            <p:nvSpPr>
              <p:cNvPr id="16" name="矩形: 圆顶角 15"/>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示例</a:t>
                </a:r>
                <a:endParaRPr lang="zh-CN" altLang="en-US" sz="2400" dirty="0">
                  <a:solidFill>
                    <a:prstClr val="white"/>
                  </a:solidFill>
                  <a:latin typeface="Courier New" panose="02070309020205020404" pitchFamily="49" charset="0"/>
                  <a:cs typeface="Courier New" panose="02070309020205020404" pitchFamily="49" charset="0"/>
                </a:endParaRPr>
              </a:p>
            </p:txBody>
          </p:sp>
          <p:sp>
            <p:nvSpPr>
              <p:cNvPr id="17" name="矩形 16"/>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18" name="组合 17"/>
          <p:cNvGrpSpPr/>
          <p:nvPr/>
        </p:nvGrpSpPr>
        <p:grpSpPr>
          <a:xfrm>
            <a:off x="6107185" y="2612829"/>
            <a:ext cx="2816663" cy="2717772"/>
            <a:chOff x="117017" y="4626573"/>
            <a:chExt cx="8704169" cy="2717772"/>
          </a:xfrm>
          <a:effectLst>
            <a:outerShdw blurRad="50800" dist="38100" dir="2700000" algn="tl" rotWithShape="0">
              <a:prstClr val="black">
                <a:alpha val="40000"/>
              </a:prstClr>
            </a:outerShdw>
          </a:effectLst>
        </p:grpSpPr>
        <p:sp>
          <p:nvSpPr>
            <p:cNvPr id="19" name="矩形: 圆角 36"/>
            <p:cNvSpPr/>
            <p:nvPr/>
          </p:nvSpPr>
          <p:spPr>
            <a:xfrm>
              <a:off x="117017" y="5051923"/>
              <a:ext cx="8704052" cy="2292422"/>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FCF6EE"/>
            </a:solidFill>
            <a:ln>
              <a:solidFill>
                <a:srgbClr val="FCF6E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20000"/>
                </a:lnSpc>
                <a:buClr>
                  <a:srgbClr val="E2A856"/>
                </a:buClr>
                <a:buSzPct val="80000"/>
              </a:pPr>
              <a:r>
                <a:rPr lang="zh-CN" altLang="en-US" sz="2000">
                  <a:solidFill>
                    <a:srgbClr val="000000"/>
                  </a:solidFill>
                  <a:latin typeface="MicrosoftYaHei"/>
                </a:rPr>
                <a:t>在 </a:t>
              </a:r>
              <a:r>
                <a:rPr lang="en-US" altLang="zh-CN" sz="2000">
                  <a:solidFill>
                    <a:srgbClr val="000000"/>
                  </a:solidFill>
                  <a:latin typeface="Courier New" panose="02070309020205020404" pitchFamily="49" charset="0"/>
                  <a:cs typeface="Courier New" panose="02070309020205020404" pitchFamily="49" charset="0"/>
                </a:rPr>
                <a:t>Fraction</a:t>
              </a:r>
              <a:r>
                <a:rPr lang="en-US" altLang="zh-CN" sz="2000">
                  <a:solidFill>
                    <a:srgbClr val="000000"/>
                  </a:solidFill>
                  <a:latin typeface="MicrosoftYaHei"/>
                </a:rPr>
                <a:t> </a:t>
              </a:r>
              <a:r>
                <a:rPr lang="zh-CN" altLang="en-US" sz="2000">
                  <a:solidFill>
                    <a:srgbClr val="000000"/>
                  </a:solidFill>
                  <a:latin typeface="MicrosoftYaHei"/>
                </a:rPr>
                <a:t>类里面重载函数调用运算符，该运算符函数有两个形参，分别用来设置分子和分母，返回调用对象的 </a:t>
              </a:r>
              <a:r>
                <a:rPr lang="en-US" altLang="zh-CN" sz="2000">
                  <a:solidFill>
                    <a:srgbClr val="000000"/>
                  </a:solidFill>
                  <a:latin typeface="Courier New" panose="02070309020205020404" pitchFamily="49" charset="0"/>
                  <a:cs typeface="Courier New" panose="02070309020205020404" pitchFamily="49" charset="0"/>
                </a:rPr>
                <a:t>const</a:t>
              </a:r>
              <a:r>
                <a:rPr lang="en-US" altLang="zh-CN" sz="2000">
                  <a:solidFill>
                    <a:srgbClr val="000000"/>
                  </a:solidFill>
                  <a:latin typeface="MicrosoftYaHei"/>
                </a:rPr>
                <a:t> </a:t>
              </a:r>
              <a:r>
                <a:rPr lang="zh-CN" altLang="en-US" sz="2000">
                  <a:solidFill>
                    <a:srgbClr val="000000"/>
                  </a:solidFill>
                  <a:latin typeface="MicrosoftYaHei"/>
                </a:rPr>
                <a:t>引用</a:t>
              </a:r>
              <a:endParaRPr lang="en-US" altLang="zh-CN" sz="2000" dirty="0">
                <a:solidFill>
                  <a:srgbClr val="000000"/>
                </a:solidFill>
                <a:latin typeface="MicrosoftYaHei"/>
              </a:endParaRPr>
            </a:p>
          </p:txBody>
        </p:sp>
        <p:grpSp>
          <p:nvGrpSpPr>
            <p:cNvPr id="20" name="组合 19"/>
            <p:cNvGrpSpPr/>
            <p:nvPr/>
          </p:nvGrpSpPr>
          <p:grpSpPr>
            <a:xfrm>
              <a:off x="117133" y="4626573"/>
              <a:ext cx="8704053" cy="475449"/>
              <a:chOff x="219973" y="1763590"/>
              <a:chExt cx="8704053" cy="475449"/>
            </a:xfrm>
          </p:grpSpPr>
          <p:sp>
            <p:nvSpPr>
              <p:cNvPr id="21" name="矩形: 圆顶角 20"/>
              <p:cNvSpPr/>
              <p:nvPr/>
            </p:nvSpPr>
            <p:spPr>
              <a:xfrm>
                <a:off x="219974" y="1763590"/>
                <a:ext cx="8704052" cy="417061"/>
              </a:xfrm>
              <a:prstGeom prst="round2SameRect">
                <a:avLst>
                  <a:gd name="adj1" fmla="val 20076"/>
                  <a:gd name="adj2" fmla="val 0"/>
                </a:avLst>
              </a:prstGeom>
              <a:solidFill>
                <a:srgbClr val="E2A856"/>
              </a:solidFill>
              <a:ln>
                <a:solidFill>
                  <a:srgbClr val="E2A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说明</a:t>
                </a:r>
                <a:endParaRPr lang="zh-CN" altLang="en-US" sz="2400" dirty="0">
                  <a:solidFill>
                    <a:prstClr val="white"/>
                  </a:solidFill>
                  <a:latin typeface="Courier New" panose="02070309020205020404" pitchFamily="49" charset="0"/>
                  <a:cs typeface="Courier New" panose="02070309020205020404" pitchFamily="49" charset="0"/>
                </a:endParaRPr>
              </a:p>
            </p:txBody>
          </p:sp>
          <p:sp>
            <p:nvSpPr>
              <p:cNvPr id="22" name="矩形 21"/>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6.3.5 </a:t>
            </a:r>
            <a:r>
              <a:rPr lang="zh-CN" altLang="en-US" sz="3200" dirty="0">
                <a:solidFill>
                  <a:schemeClr val="bg1"/>
                </a:solidFill>
              </a:rPr>
              <a:t>函数调用运算符</a:t>
            </a:r>
            <a:endParaRPr lang="zh-CN" altLang="en-US" sz="2400" dirty="0">
              <a:solidFill>
                <a:schemeClr val="bg1"/>
              </a:solidFill>
            </a:endParaRPr>
          </a:p>
        </p:txBody>
      </p:sp>
      <p:grpSp>
        <p:nvGrpSpPr>
          <p:cNvPr id="38" name="组合 37"/>
          <p:cNvGrpSpPr/>
          <p:nvPr/>
        </p:nvGrpSpPr>
        <p:grpSpPr>
          <a:xfrm>
            <a:off x="219915" y="1167997"/>
            <a:ext cx="8704169" cy="1230314"/>
            <a:chOff x="117017" y="4626573"/>
            <a:chExt cx="8704169" cy="1230314"/>
          </a:xfrm>
          <a:effectLst>
            <a:outerShdw blurRad="50800" dist="38100" dir="2700000" algn="tl" rotWithShape="0">
              <a:prstClr val="black">
                <a:alpha val="40000"/>
              </a:prstClr>
            </a:outerShdw>
          </a:effectLst>
        </p:grpSpPr>
        <p:sp>
          <p:nvSpPr>
            <p:cNvPr id="37" name="矩形: 圆角 36"/>
            <p:cNvSpPr/>
            <p:nvPr/>
          </p:nvSpPr>
          <p:spPr>
            <a:xfrm>
              <a:off x="117017" y="5051923"/>
              <a:ext cx="8704051" cy="804964"/>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20000"/>
                </a:lnSpc>
                <a:buClr>
                  <a:srgbClr val="262685"/>
                </a:buClr>
                <a:buSzPct val="80000"/>
              </a:pPr>
              <a:r>
                <a:rPr lang="zh-CN" altLang="en-US" sz="2000">
                  <a:solidFill>
                    <a:srgbClr val="000000"/>
                  </a:solidFill>
                  <a:latin typeface="MicrosoftYaHei"/>
                </a:rPr>
                <a:t>一个类重载了函数调用运算符，可以通过函数的方式来使用该类的对象，该类的对象称为</a:t>
              </a:r>
              <a:r>
                <a:rPr lang="zh-CN" altLang="en-US" sz="2000">
                  <a:solidFill>
                    <a:srgbClr val="FF0000"/>
                  </a:solidFill>
                  <a:latin typeface="MicrosoftYaHei"/>
                </a:rPr>
                <a:t>函数对象</a:t>
              </a:r>
              <a:r>
                <a:rPr lang="zh-CN" altLang="en-US" sz="2000">
                  <a:solidFill>
                    <a:srgbClr val="000000"/>
                  </a:solidFill>
                  <a:latin typeface="MicrosoftYaHei"/>
                </a:rPr>
                <a:t>（</a:t>
              </a:r>
              <a:r>
                <a:rPr lang="en-US" altLang="zh-CN" sz="2000">
                  <a:solidFill>
                    <a:srgbClr val="000000"/>
                  </a:solidFill>
                  <a:latin typeface="MicrosoftYaHei"/>
                </a:rPr>
                <a:t>function object</a:t>
              </a:r>
              <a:r>
                <a:rPr lang="zh-CN" altLang="en-US" sz="2000">
                  <a:solidFill>
                    <a:srgbClr val="000000"/>
                  </a:solidFill>
                  <a:latin typeface="MicrosoftYaHei"/>
                </a:rPr>
                <a:t>）。</a:t>
              </a:r>
              <a:endParaRPr lang="en-US" altLang="zh-CN" sz="2000" dirty="0">
                <a:solidFill>
                  <a:srgbClr val="000000"/>
                </a:solidFill>
                <a:latin typeface="MicrosoftYaHei"/>
              </a:endParaRPr>
            </a:p>
          </p:txBody>
        </p:sp>
        <p:sp>
          <p:nvSpPr>
            <p:cNvPr id="33" name="矩形: 圆顶角 32"/>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函数调用运算符</a:t>
              </a:r>
              <a:endParaRPr lang="zh-CN" altLang="en-US" sz="2400" dirty="0">
                <a:solidFill>
                  <a:prstClr val="white"/>
                </a:solidFill>
                <a:latin typeface="Courier New" panose="02070309020205020404" pitchFamily="49" charset="0"/>
                <a:cs typeface="Courier New" panose="02070309020205020404" pitchFamily="49" charset="0"/>
              </a:endParaRPr>
            </a:p>
          </p:txBody>
        </p:sp>
      </p:grpSp>
      <p:grpSp>
        <p:nvGrpSpPr>
          <p:cNvPr id="18" name="组合 17"/>
          <p:cNvGrpSpPr/>
          <p:nvPr/>
        </p:nvGrpSpPr>
        <p:grpSpPr>
          <a:xfrm>
            <a:off x="219797" y="2612829"/>
            <a:ext cx="8704051" cy="1230314"/>
            <a:chOff x="117017" y="4626573"/>
            <a:chExt cx="8704169" cy="1230314"/>
          </a:xfrm>
          <a:effectLst>
            <a:outerShdw blurRad="50800" dist="38100" dir="2700000" algn="tl" rotWithShape="0">
              <a:prstClr val="black">
                <a:alpha val="40000"/>
              </a:prstClr>
            </a:outerShdw>
          </a:effectLst>
        </p:grpSpPr>
        <p:sp>
          <p:nvSpPr>
            <p:cNvPr id="19" name="矩形: 圆角 36"/>
            <p:cNvSpPr/>
            <p:nvPr/>
          </p:nvSpPr>
          <p:spPr>
            <a:xfrm>
              <a:off x="117017" y="5051923"/>
              <a:ext cx="8704052" cy="804964"/>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FCF6EE"/>
            </a:solidFill>
            <a:ln>
              <a:solidFill>
                <a:srgbClr val="FCF6E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20000"/>
                </a:lnSpc>
                <a:buClr>
                  <a:srgbClr val="E2A856"/>
                </a:buClr>
                <a:buSzPct val="80000"/>
              </a:pPr>
              <a:r>
                <a:rPr lang="zh-CN" altLang="en-US" sz="2000">
                  <a:solidFill>
                    <a:srgbClr val="000000"/>
                  </a:solidFill>
                  <a:latin typeface="MicrosoftYaHei"/>
                </a:rPr>
                <a:t>和普通函数相比，函数对象不但能以函数方式使用，它还能存储状态，因此它比普通函数更加灵活</a:t>
              </a:r>
              <a:endParaRPr lang="en-US" altLang="zh-CN" sz="2000" dirty="0">
                <a:solidFill>
                  <a:srgbClr val="000000"/>
                </a:solidFill>
                <a:latin typeface="MicrosoftYaHei"/>
              </a:endParaRPr>
            </a:p>
          </p:txBody>
        </p:sp>
        <p:grpSp>
          <p:nvGrpSpPr>
            <p:cNvPr id="20" name="组合 19"/>
            <p:cNvGrpSpPr/>
            <p:nvPr/>
          </p:nvGrpSpPr>
          <p:grpSpPr>
            <a:xfrm>
              <a:off x="117133" y="4626573"/>
              <a:ext cx="8704053" cy="475449"/>
              <a:chOff x="219973" y="1763590"/>
              <a:chExt cx="8704053" cy="475449"/>
            </a:xfrm>
          </p:grpSpPr>
          <p:sp>
            <p:nvSpPr>
              <p:cNvPr id="21" name="矩形: 圆顶角 20"/>
              <p:cNvSpPr/>
              <p:nvPr/>
            </p:nvSpPr>
            <p:spPr>
              <a:xfrm>
                <a:off x="219974" y="1763590"/>
                <a:ext cx="8704052" cy="417061"/>
              </a:xfrm>
              <a:prstGeom prst="round2SameRect">
                <a:avLst>
                  <a:gd name="adj1" fmla="val 20076"/>
                  <a:gd name="adj2" fmla="val 0"/>
                </a:avLst>
              </a:prstGeom>
              <a:solidFill>
                <a:srgbClr val="E2A856"/>
              </a:solidFill>
              <a:ln>
                <a:solidFill>
                  <a:srgbClr val="E2A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说明：函数调用运算符和普通函数</a:t>
                </a:r>
                <a:endParaRPr lang="zh-CN" altLang="en-US" sz="2400" dirty="0">
                  <a:solidFill>
                    <a:prstClr val="white"/>
                  </a:solidFill>
                  <a:latin typeface="Courier New" panose="02070309020205020404" pitchFamily="49" charset="0"/>
                  <a:cs typeface="Courier New" panose="02070309020205020404" pitchFamily="49" charset="0"/>
                </a:endParaRPr>
              </a:p>
            </p:txBody>
          </p:sp>
          <p:sp>
            <p:nvSpPr>
              <p:cNvPr id="22" name="矩形 21"/>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23" name="组合 22"/>
          <p:cNvGrpSpPr/>
          <p:nvPr/>
        </p:nvGrpSpPr>
        <p:grpSpPr>
          <a:xfrm>
            <a:off x="219562" y="4057661"/>
            <a:ext cx="8704169" cy="1240445"/>
            <a:chOff x="117017" y="4626573"/>
            <a:chExt cx="8704169" cy="1240445"/>
          </a:xfrm>
          <a:effectLst>
            <a:outerShdw blurRad="50800" dist="38100" dir="2700000" algn="tl" rotWithShape="0">
              <a:prstClr val="black">
                <a:alpha val="40000"/>
              </a:prstClr>
            </a:outerShdw>
          </a:effectLst>
        </p:grpSpPr>
        <p:sp>
          <p:nvSpPr>
            <p:cNvPr id="24" name="矩形: 圆角 36"/>
            <p:cNvSpPr/>
            <p:nvPr/>
          </p:nvSpPr>
          <p:spPr>
            <a:xfrm>
              <a:off x="117017" y="5051923"/>
              <a:ext cx="8704051" cy="815095"/>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F9EEEE"/>
            </a:solidFill>
            <a:ln>
              <a:solidFill>
                <a:srgbClr val="F9EEE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20000"/>
                </a:lnSpc>
                <a:buClr>
                  <a:srgbClr val="CC5B5B"/>
                </a:buClr>
                <a:buSzPct val="80000"/>
              </a:pPr>
              <a:r>
                <a:rPr lang="zh-CN" altLang="en-US" sz="2000">
                  <a:solidFill>
                    <a:srgbClr val="000000"/>
                  </a:solidFill>
                  <a:latin typeface="MicrosoftYaHei"/>
                </a:rPr>
                <a:t>一个类可以重载多个版本的函数调用运算符，但它们必须为类的非静态成员函数。</a:t>
              </a:r>
              <a:endParaRPr lang="en-US" altLang="zh-CN" sz="1400" dirty="0">
                <a:solidFill>
                  <a:srgbClr val="000000"/>
                </a:solidFill>
                <a:latin typeface="Courier New" panose="02070309020205020404" pitchFamily="49" charset="0"/>
                <a:cs typeface="Courier New" panose="02070309020205020404" pitchFamily="49" charset="0"/>
              </a:endParaRPr>
            </a:p>
          </p:txBody>
        </p:sp>
        <p:sp>
          <p:nvSpPr>
            <p:cNvPr id="25" name="矩形: 圆顶角 24"/>
            <p:cNvSpPr/>
            <p:nvPr/>
          </p:nvSpPr>
          <p:spPr>
            <a:xfrm>
              <a:off x="117134" y="4626573"/>
              <a:ext cx="8704052" cy="417061"/>
            </a:xfrm>
            <a:prstGeom prst="round2SameRect">
              <a:avLst>
                <a:gd name="adj1" fmla="val 20076"/>
                <a:gd name="adj2" fmla="val 0"/>
              </a:avLst>
            </a:prstGeom>
            <a:solidFill>
              <a:srgbClr val="CC5B5B"/>
            </a:solidFill>
            <a:ln>
              <a:solidFill>
                <a:srgbClr val="CC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提示：函数调用运算符可以重载</a:t>
              </a:r>
              <a:endParaRPr lang="zh-CN" altLang="en-US" sz="2400" dirty="0">
                <a:solidFill>
                  <a:prstClr val="white"/>
                </a:solidFill>
                <a:latin typeface="Courier New" panose="02070309020205020404" pitchFamily="49" charset="0"/>
                <a:cs typeface="Courier New" panose="020703090202050204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6.4.1 </a:t>
            </a:r>
            <a:r>
              <a:rPr lang="zh-CN" altLang="en-US" sz="3200" dirty="0">
                <a:solidFill>
                  <a:schemeClr val="bg1"/>
                </a:solidFill>
              </a:rPr>
              <a:t>声明静态成员</a:t>
            </a:r>
            <a:endParaRPr lang="zh-CN" altLang="en-US" sz="2400" dirty="0">
              <a:solidFill>
                <a:schemeClr val="bg1"/>
              </a:solidFill>
            </a:endParaRPr>
          </a:p>
        </p:txBody>
      </p:sp>
      <p:grpSp>
        <p:nvGrpSpPr>
          <p:cNvPr id="38" name="组合 37"/>
          <p:cNvGrpSpPr/>
          <p:nvPr/>
        </p:nvGrpSpPr>
        <p:grpSpPr>
          <a:xfrm>
            <a:off x="219915" y="1167997"/>
            <a:ext cx="8704169" cy="1979109"/>
            <a:chOff x="117017" y="4626573"/>
            <a:chExt cx="8704169" cy="1979109"/>
          </a:xfrm>
          <a:effectLst>
            <a:outerShdw blurRad="50800" dist="38100" dir="2700000" algn="tl" rotWithShape="0">
              <a:prstClr val="black">
                <a:alpha val="40000"/>
              </a:prstClr>
            </a:outerShdw>
          </a:effectLst>
        </p:grpSpPr>
        <p:sp>
          <p:nvSpPr>
            <p:cNvPr id="37" name="矩形: 圆角 36"/>
            <p:cNvSpPr/>
            <p:nvPr/>
          </p:nvSpPr>
          <p:spPr>
            <a:xfrm>
              <a:off x="117017" y="5051923"/>
              <a:ext cx="8704051" cy="1553759"/>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20000"/>
                </a:lnSpc>
                <a:buClr>
                  <a:srgbClr val="262685"/>
                </a:buClr>
                <a:buSzPct val="80000"/>
              </a:pPr>
              <a:r>
                <a:rPr lang="zh-CN" altLang="en-US" sz="2000" dirty="0">
                  <a:solidFill>
                    <a:srgbClr val="000000"/>
                  </a:solidFill>
                  <a:latin typeface="MicrosoftYaHei"/>
                </a:rPr>
                <a:t>类的某些属性值</a:t>
              </a:r>
              <a:r>
                <a:rPr lang="zh-CN" altLang="en-US" sz="2000" dirty="0">
                  <a:solidFill>
                    <a:srgbClr val="FF0000"/>
                  </a:solidFill>
                  <a:latin typeface="MicrosoftYaHei"/>
                </a:rPr>
                <a:t>并非属于每个对象</a:t>
              </a:r>
              <a:r>
                <a:rPr lang="zh-CN" altLang="en-US" sz="2000" dirty="0">
                  <a:solidFill>
                    <a:srgbClr val="000000"/>
                  </a:solidFill>
                  <a:latin typeface="MicrosoftYaHei"/>
                </a:rPr>
                <a:t>，类对象共享</a:t>
              </a:r>
              <a:endParaRPr lang="zh-CN" altLang="en-US" sz="2000" dirty="0">
                <a:solidFill>
                  <a:srgbClr val="000000"/>
                </a:solidFill>
                <a:latin typeface="MicrosoftYaHei"/>
              </a:endParaRPr>
            </a:p>
            <a:p>
              <a:pPr marL="342900" lvl="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类对象共享；</a:t>
              </a:r>
              <a:endParaRPr lang="en-US" altLang="zh-CN" sz="2000" dirty="0">
                <a:solidFill>
                  <a:srgbClr val="000000"/>
                </a:solidFill>
                <a:latin typeface="MicrosoftYaHei"/>
              </a:endParaRPr>
            </a:p>
            <a:p>
              <a:pPr marL="342900" lvl="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与类相关联；</a:t>
              </a:r>
              <a:endParaRPr lang="zh-CN" altLang="en-US" sz="2000" dirty="0">
                <a:solidFill>
                  <a:srgbClr val="000000"/>
                </a:solidFill>
                <a:latin typeface="MicrosoftYaHei"/>
              </a:endParaRPr>
            </a:p>
            <a:p>
              <a:pPr marL="342900" lvl="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存储于一个公用的内存中。</a:t>
              </a:r>
              <a:endParaRPr lang="en-US" altLang="zh-CN" sz="1400" dirty="0">
                <a:solidFill>
                  <a:srgbClr val="000000"/>
                </a:solidFill>
                <a:latin typeface="Courier New" panose="02070309020205020404" pitchFamily="49" charset="0"/>
                <a:cs typeface="Courier New" panose="02070309020205020404" pitchFamily="49" charset="0"/>
              </a:endParaRPr>
            </a:p>
          </p:txBody>
        </p:sp>
        <p:sp>
          <p:nvSpPr>
            <p:cNvPr id="33" name="矩形: 圆顶角 32"/>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静态成员</a:t>
              </a:r>
              <a:endParaRPr lang="zh-CN" altLang="en-US" sz="2400" dirty="0">
                <a:solidFill>
                  <a:prstClr val="white"/>
                </a:solidFill>
                <a:latin typeface="Courier New" panose="02070309020205020404" pitchFamily="49" charset="0"/>
                <a:cs typeface="Courier New" panose="02070309020205020404" pitchFamily="49" charset="0"/>
              </a:endParaRPr>
            </a:p>
          </p:txBody>
        </p:sp>
      </p:grpSp>
      <p:grpSp>
        <p:nvGrpSpPr>
          <p:cNvPr id="10" name="组合 9"/>
          <p:cNvGrpSpPr/>
          <p:nvPr/>
        </p:nvGrpSpPr>
        <p:grpSpPr>
          <a:xfrm>
            <a:off x="219798" y="3359450"/>
            <a:ext cx="4612261" cy="2887563"/>
            <a:chOff x="117017" y="4626573"/>
            <a:chExt cx="8704169" cy="2887563"/>
          </a:xfrm>
          <a:effectLst>
            <a:outerShdw blurRad="50800" dist="38100" dir="2700000" algn="tl" rotWithShape="0">
              <a:prstClr val="black">
                <a:alpha val="40000"/>
              </a:prstClr>
            </a:outerShdw>
          </a:effectLst>
        </p:grpSpPr>
        <p:sp>
          <p:nvSpPr>
            <p:cNvPr id="11" name="矩形: 圆角 36"/>
            <p:cNvSpPr/>
            <p:nvPr/>
          </p:nvSpPr>
          <p:spPr>
            <a:xfrm>
              <a:off x="117017" y="5051923"/>
              <a:ext cx="8704050" cy="2462213"/>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r>
                <a:rPr lang="en-US" altLang="zh-CN" sz="1400">
                  <a:solidFill>
                    <a:srgbClr val="0000FF"/>
                  </a:solidFill>
                  <a:latin typeface="Courier New" panose="02070309020205020404" pitchFamily="49" charset="0"/>
                  <a:cs typeface="Courier New" panose="02070309020205020404" pitchFamily="49" charset="0"/>
                </a:rPr>
                <a:t>class</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2B91AF"/>
                  </a:solidFill>
                  <a:latin typeface="Courier New" panose="02070309020205020404" pitchFamily="49" charset="0"/>
                  <a:cs typeface="Courier New" panose="02070309020205020404" pitchFamily="49" charset="0"/>
                </a:rPr>
                <a:t>PartTimeWorker</a:t>
              </a:r>
              <a:r>
                <a:rPr lang="en-US" altLang="zh-CN" sz="1400">
                  <a:solidFill>
                    <a:srgbClr val="000000"/>
                  </a:solidFill>
                  <a:latin typeface="Courier New" panose="02070309020205020404" pitchFamily="49" charset="0"/>
                  <a:cs typeface="Courier New" panose="02070309020205020404" pitchFamily="49" charset="0"/>
                </a:rPr>
                <a:t> {</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2B91AF"/>
                  </a:solidFill>
                  <a:latin typeface="Courier New" panose="02070309020205020404" pitchFamily="49" charset="0"/>
                  <a:cs typeface="Courier New" panose="02070309020205020404" pitchFamily="49" charset="0"/>
                </a:rPr>
                <a:t>    string</a:t>
              </a:r>
              <a:r>
                <a:rPr lang="en-US" altLang="zh-CN" sz="1400">
                  <a:solidFill>
                    <a:srgbClr val="000000"/>
                  </a:solidFill>
                  <a:latin typeface="Courier New" panose="02070309020205020404" pitchFamily="49" charset="0"/>
                  <a:cs typeface="Courier New" panose="02070309020205020404" pitchFamily="49" charset="0"/>
                </a:rPr>
                <a:t> m_name; </a:t>
              </a:r>
              <a:r>
                <a:rPr lang="en-US" altLang="zh-CN" sz="1400">
                  <a:solidFill>
                    <a:srgbClr val="008000"/>
                  </a:solidFill>
                  <a:latin typeface="Courier New" panose="02070309020205020404" pitchFamily="49" charset="0"/>
                  <a:cs typeface="Courier New" panose="02070309020205020404" pitchFamily="49" charset="0"/>
                </a:rPr>
                <a:t>//</a:t>
              </a:r>
              <a:r>
                <a:rPr lang="zh-CN" altLang="en-US" sz="1400">
                  <a:solidFill>
                    <a:srgbClr val="008000"/>
                  </a:solidFill>
                  <a:latin typeface="Courier New" panose="02070309020205020404" pitchFamily="49" charset="0"/>
                  <a:cs typeface="Courier New" panose="02070309020205020404" pitchFamily="49" charset="0"/>
                </a:rPr>
                <a:t>员工姓名</a:t>
              </a:r>
              <a:endParaRPr lang="zh-CN" altLang="en-US"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    double</a:t>
              </a:r>
              <a:r>
                <a:rPr lang="en-US" altLang="zh-CN" sz="1400">
                  <a:solidFill>
                    <a:srgbClr val="000000"/>
                  </a:solidFill>
                  <a:latin typeface="Courier New" panose="02070309020205020404" pitchFamily="49" charset="0"/>
                  <a:cs typeface="Courier New" panose="02070309020205020404" pitchFamily="49" charset="0"/>
                </a:rPr>
                <a:t> m_hours;</a:t>
              </a:r>
              <a:r>
                <a:rPr lang="en-US" altLang="zh-CN" sz="1400">
                  <a:solidFill>
                    <a:srgbClr val="008000"/>
                  </a:solidFill>
                  <a:latin typeface="Courier New" panose="02070309020205020404" pitchFamily="49" charset="0"/>
                  <a:cs typeface="Courier New" panose="02070309020205020404" pitchFamily="49" charset="0"/>
                </a:rPr>
                <a:t>//</a:t>
              </a:r>
              <a:r>
                <a:rPr lang="zh-CN" altLang="en-US" sz="1400">
                  <a:solidFill>
                    <a:srgbClr val="008000"/>
                  </a:solidFill>
                  <a:latin typeface="Courier New" panose="02070309020205020404" pitchFamily="49" charset="0"/>
                  <a:cs typeface="Courier New" panose="02070309020205020404" pitchFamily="49" charset="0"/>
                </a:rPr>
                <a:t>工作小时数</a:t>
              </a:r>
              <a:endParaRPr lang="zh-CN" altLang="en-US"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    static</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00FF"/>
                  </a:solidFill>
                  <a:latin typeface="Courier New" panose="02070309020205020404" pitchFamily="49" charset="0"/>
                  <a:cs typeface="Courier New" panose="02070309020205020404" pitchFamily="49" charset="0"/>
                </a:rPr>
                <a:t>double</a:t>
              </a:r>
              <a:r>
                <a:rPr lang="en-US" altLang="zh-CN" sz="1400">
                  <a:solidFill>
                    <a:srgbClr val="000000"/>
                  </a:solidFill>
                  <a:latin typeface="Courier New" panose="02070309020205020404" pitchFamily="49" charset="0"/>
                  <a:cs typeface="Courier New" panose="02070309020205020404" pitchFamily="49" charset="0"/>
                </a:rPr>
                <a:t> ms_payRate;</a:t>
              </a:r>
              <a:r>
                <a:rPr lang="en-US" altLang="zh-CN" sz="1400">
                  <a:solidFill>
                    <a:srgbClr val="008000"/>
                  </a:solidFill>
                  <a:latin typeface="Courier New" panose="02070309020205020404" pitchFamily="49" charset="0"/>
                  <a:cs typeface="Courier New" panose="02070309020205020404" pitchFamily="49" charset="0"/>
                </a:rPr>
                <a:t>//</a:t>
              </a:r>
              <a:r>
                <a:rPr lang="zh-CN" altLang="en-US" sz="1400">
                  <a:solidFill>
                    <a:srgbClr val="008000"/>
                  </a:solidFill>
                  <a:latin typeface="Courier New" panose="02070309020205020404" pitchFamily="49" charset="0"/>
                  <a:cs typeface="Courier New" panose="02070309020205020404" pitchFamily="49" charset="0"/>
                </a:rPr>
                <a:t>小时工资</a:t>
              </a:r>
              <a:endParaRPr lang="zh-CN" altLang="en-US"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public</a:t>
              </a:r>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    double</a:t>
              </a:r>
              <a:r>
                <a:rPr lang="en-US" altLang="zh-CN" sz="1400">
                  <a:solidFill>
                    <a:srgbClr val="000000"/>
                  </a:solidFill>
                  <a:latin typeface="Courier New" panose="02070309020205020404" pitchFamily="49" charset="0"/>
                  <a:cs typeface="Courier New" panose="02070309020205020404" pitchFamily="49" charset="0"/>
                </a:rPr>
                <a:t> salary();</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    static</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00FF"/>
                  </a:solidFill>
                  <a:latin typeface="Courier New" panose="02070309020205020404" pitchFamily="49" charset="0"/>
                  <a:cs typeface="Courier New" panose="02070309020205020404" pitchFamily="49" charset="0"/>
                </a:rPr>
                <a:t>double</a:t>
              </a:r>
              <a:r>
                <a:rPr lang="en-US" altLang="zh-CN" sz="1400">
                  <a:solidFill>
                    <a:srgbClr val="000000"/>
                  </a:solidFill>
                  <a:latin typeface="Courier New" panose="02070309020205020404" pitchFamily="49" charset="0"/>
                  <a:cs typeface="Courier New" panose="02070309020205020404" pitchFamily="49" charset="0"/>
                </a:rPr>
                <a:t> rate() {</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        return</a:t>
              </a:r>
              <a:r>
                <a:rPr lang="en-US" altLang="zh-CN" sz="1400">
                  <a:solidFill>
                    <a:srgbClr val="000000"/>
                  </a:solidFill>
                  <a:latin typeface="Courier New" panose="02070309020205020404" pitchFamily="49" charset="0"/>
                  <a:cs typeface="Courier New" panose="02070309020205020404" pitchFamily="49" charset="0"/>
                </a:rPr>
                <a:t> ms_payRate;</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00"/>
                  </a:solidFill>
                  <a:latin typeface="Courier New" panose="02070309020205020404" pitchFamily="49" charset="0"/>
                  <a:cs typeface="Courier New" panose="02070309020205020404" pitchFamily="49" charset="0"/>
                </a:rPr>
                <a:t>    }</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    static</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00FF"/>
                  </a:solidFill>
                  <a:latin typeface="Courier New" panose="02070309020205020404" pitchFamily="49" charset="0"/>
                  <a:cs typeface="Courier New" panose="02070309020205020404" pitchFamily="49" charset="0"/>
                </a:rPr>
                <a:t>void</a:t>
              </a:r>
              <a:r>
                <a:rPr lang="en-US" altLang="zh-CN" sz="1400">
                  <a:solidFill>
                    <a:srgbClr val="000000"/>
                  </a:solidFill>
                  <a:latin typeface="Courier New" panose="02070309020205020404" pitchFamily="49" charset="0"/>
                  <a:cs typeface="Courier New" panose="02070309020205020404" pitchFamily="49" charset="0"/>
                </a:rPr>
                <a:t> initRate(</a:t>
              </a:r>
              <a:r>
                <a:rPr lang="en-US" altLang="zh-CN" sz="1400">
                  <a:solidFill>
                    <a:srgbClr val="0000FF"/>
                  </a:solidFill>
                  <a:latin typeface="Courier New" panose="02070309020205020404" pitchFamily="49" charset="0"/>
                  <a:cs typeface="Courier New" panose="02070309020205020404" pitchFamily="49" charset="0"/>
                </a:rPr>
                <a:t>double</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808080"/>
                  </a:solidFill>
                  <a:latin typeface="Courier New" panose="02070309020205020404" pitchFamily="49" charset="0"/>
                  <a:cs typeface="Courier New" panose="02070309020205020404" pitchFamily="49" charset="0"/>
                </a:rPr>
                <a:t>rate</a:t>
              </a:r>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12" name="组合 11"/>
            <p:cNvGrpSpPr/>
            <p:nvPr/>
          </p:nvGrpSpPr>
          <p:grpSpPr>
            <a:xfrm>
              <a:off x="117133" y="4626573"/>
              <a:ext cx="8704053" cy="475449"/>
              <a:chOff x="219973" y="1763590"/>
              <a:chExt cx="8704053" cy="475449"/>
            </a:xfrm>
          </p:grpSpPr>
          <p:sp>
            <p:nvSpPr>
              <p:cNvPr id="13" name="矩形: 圆顶角 12"/>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示例</a:t>
                </a:r>
                <a:endParaRPr lang="zh-CN" altLang="en-US" sz="2400" dirty="0">
                  <a:solidFill>
                    <a:prstClr val="white"/>
                  </a:solidFill>
                  <a:latin typeface="Courier New" panose="02070309020205020404" pitchFamily="49" charset="0"/>
                  <a:cs typeface="Courier New" panose="02070309020205020404" pitchFamily="49" charset="0"/>
                </a:endParaRPr>
              </a:p>
            </p:txBody>
          </p:sp>
          <p:sp>
            <p:nvSpPr>
              <p:cNvPr id="14" name="矩形 13"/>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15" name="组合 14"/>
          <p:cNvGrpSpPr/>
          <p:nvPr/>
        </p:nvGrpSpPr>
        <p:grpSpPr>
          <a:xfrm>
            <a:off x="4983061" y="3359450"/>
            <a:ext cx="3940787" cy="2717772"/>
            <a:chOff x="117017" y="4626573"/>
            <a:chExt cx="8704169" cy="2717772"/>
          </a:xfrm>
          <a:effectLst>
            <a:outerShdw blurRad="50800" dist="38100" dir="2700000" algn="tl" rotWithShape="0">
              <a:prstClr val="black">
                <a:alpha val="40000"/>
              </a:prstClr>
            </a:outerShdw>
          </a:effectLst>
        </p:grpSpPr>
        <p:sp>
          <p:nvSpPr>
            <p:cNvPr id="16" name="矩形: 圆角 36"/>
            <p:cNvSpPr/>
            <p:nvPr/>
          </p:nvSpPr>
          <p:spPr>
            <a:xfrm>
              <a:off x="117017" y="5051923"/>
              <a:ext cx="8704052" cy="2292422"/>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FCF6EE"/>
            </a:solidFill>
            <a:ln>
              <a:solidFill>
                <a:srgbClr val="FCF6E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lvl="0" indent="-342900">
                <a:lnSpc>
                  <a:spcPct val="120000"/>
                </a:lnSpc>
                <a:buClr>
                  <a:srgbClr val="E2A856"/>
                </a:buClr>
                <a:buSzPct val="80000"/>
                <a:buFont typeface="Wingdings" panose="05000000000000000000" pitchFamily="2" charset="2"/>
                <a:buChar char="l"/>
              </a:pPr>
              <a:r>
                <a:rPr lang="zh-CN" altLang="en-US" sz="2000">
                  <a:solidFill>
                    <a:srgbClr val="000000"/>
                  </a:solidFill>
                  <a:latin typeface="Courier New" panose="02070309020205020404" pitchFamily="49" charset="0"/>
                </a:rPr>
                <a:t>在成员声明之前加上关键字 </a:t>
              </a:r>
              <a:r>
                <a:rPr lang="en-US" altLang="zh-CN" sz="2000">
                  <a:solidFill>
                    <a:srgbClr val="000000"/>
                  </a:solidFill>
                  <a:latin typeface="Courier New" panose="02070309020205020404" pitchFamily="49" charset="0"/>
                </a:rPr>
                <a:t>static </a:t>
              </a:r>
              <a:r>
                <a:rPr lang="zh-CN" altLang="en-US" sz="2000">
                  <a:solidFill>
                    <a:srgbClr val="000000"/>
                  </a:solidFill>
                  <a:latin typeface="Courier New" panose="02070309020205020404" pitchFamily="49" charset="0"/>
                </a:rPr>
                <a:t>使其与类相关联；</a:t>
              </a:r>
              <a:endParaRPr lang="en-US" altLang="zh-CN" sz="2000">
                <a:solidFill>
                  <a:srgbClr val="000000"/>
                </a:solidFill>
                <a:latin typeface="Courier New" panose="02070309020205020404" pitchFamily="49" charset="0"/>
              </a:endParaRPr>
            </a:p>
            <a:p>
              <a:pPr marL="342900" lvl="0" indent="-342900">
                <a:lnSpc>
                  <a:spcPct val="120000"/>
                </a:lnSpc>
                <a:buClr>
                  <a:srgbClr val="E2A856"/>
                </a:buClr>
                <a:buSzPct val="80000"/>
                <a:buFont typeface="Wingdings" panose="05000000000000000000" pitchFamily="2" charset="2"/>
                <a:buChar char="l"/>
              </a:pPr>
              <a:r>
                <a:rPr lang="zh-CN" altLang="en-US" sz="2000">
                  <a:solidFill>
                    <a:srgbClr val="000000"/>
                  </a:solidFill>
                  <a:latin typeface="Courier New" panose="02070309020205020404" pitchFamily="49" charset="0"/>
                </a:rPr>
                <a:t>静态数据成员在程序启动时创建，在程序结束时消亡；</a:t>
              </a:r>
              <a:endParaRPr lang="en-US" altLang="zh-CN" sz="2000">
                <a:solidFill>
                  <a:srgbClr val="000000"/>
                </a:solidFill>
                <a:latin typeface="Courier New" panose="02070309020205020404" pitchFamily="49" charset="0"/>
              </a:endParaRPr>
            </a:p>
            <a:p>
              <a:pPr marL="342900" lvl="0" indent="-342900">
                <a:lnSpc>
                  <a:spcPct val="120000"/>
                </a:lnSpc>
                <a:buClr>
                  <a:srgbClr val="E2A856"/>
                </a:buClr>
                <a:buSzPct val="80000"/>
                <a:buFont typeface="Wingdings" panose="05000000000000000000" pitchFamily="2" charset="2"/>
                <a:buChar char="l"/>
              </a:pPr>
              <a:r>
                <a:rPr lang="zh-CN" altLang="en-US" sz="2000">
                  <a:solidFill>
                    <a:srgbClr val="000000"/>
                  </a:solidFill>
                  <a:latin typeface="Courier New" panose="02070309020205020404" pitchFamily="49" charset="0"/>
                </a:rPr>
                <a:t>类型可以为常量、引用、指针、类类型。</a:t>
              </a:r>
              <a:endParaRPr lang="en-US" altLang="zh-CN" sz="2000" dirty="0">
                <a:solidFill>
                  <a:srgbClr val="000000"/>
                </a:solidFill>
                <a:latin typeface="Courier New" panose="02070309020205020404" pitchFamily="49" charset="0"/>
              </a:endParaRPr>
            </a:p>
          </p:txBody>
        </p:sp>
        <p:grpSp>
          <p:nvGrpSpPr>
            <p:cNvPr id="17" name="组合 16"/>
            <p:cNvGrpSpPr/>
            <p:nvPr/>
          </p:nvGrpSpPr>
          <p:grpSpPr>
            <a:xfrm>
              <a:off x="117133" y="4626573"/>
              <a:ext cx="8704053" cy="475449"/>
              <a:chOff x="219973" y="1763590"/>
              <a:chExt cx="8704053" cy="475449"/>
            </a:xfrm>
          </p:grpSpPr>
          <p:sp>
            <p:nvSpPr>
              <p:cNvPr id="18" name="矩形: 圆顶角 17"/>
              <p:cNvSpPr/>
              <p:nvPr/>
            </p:nvSpPr>
            <p:spPr>
              <a:xfrm>
                <a:off x="219974" y="1763590"/>
                <a:ext cx="8704052" cy="417061"/>
              </a:xfrm>
              <a:prstGeom prst="round2SameRect">
                <a:avLst>
                  <a:gd name="adj1" fmla="val 20076"/>
                  <a:gd name="adj2" fmla="val 0"/>
                </a:avLst>
              </a:prstGeom>
              <a:solidFill>
                <a:srgbClr val="E2A856"/>
              </a:solidFill>
              <a:ln>
                <a:solidFill>
                  <a:srgbClr val="E2A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说明</a:t>
                </a:r>
                <a:endParaRPr lang="zh-CN" altLang="en-US" sz="2400" dirty="0">
                  <a:solidFill>
                    <a:prstClr val="white"/>
                  </a:solidFill>
                  <a:latin typeface="Courier New" panose="02070309020205020404" pitchFamily="49" charset="0"/>
                  <a:cs typeface="Courier New" panose="02070309020205020404" pitchFamily="49" charset="0"/>
                </a:endParaRPr>
              </a:p>
            </p:txBody>
          </p:sp>
          <p:sp>
            <p:nvSpPr>
              <p:cNvPr id="19" name="矩形 18"/>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383729"/>
            <a:ext cx="2057400" cy="365125"/>
          </a:xfrm>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6.1</a:t>
            </a:r>
            <a:r>
              <a:rPr lang="zh-CN" altLang="en-US" sz="3200" dirty="0">
                <a:solidFill>
                  <a:schemeClr val="bg1"/>
                </a:solidFill>
              </a:rPr>
              <a:t> 定义一个类</a:t>
            </a:r>
            <a:endParaRPr lang="zh-CN" altLang="en-US" sz="3200" dirty="0">
              <a:solidFill>
                <a:schemeClr val="bg1"/>
              </a:solidFill>
            </a:endParaRPr>
          </a:p>
        </p:txBody>
      </p:sp>
      <p:grpSp>
        <p:nvGrpSpPr>
          <p:cNvPr id="10" name="组合 9"/>
          <p:cNvGrpSpPr/>
          <p:nvPr/>
        </p:nvGrpSpPr>
        <p:grpSpPr>
          <a:xfrm>
            <a:off x="219816" y="2195320"/>
            <a:ext cx="5467920" cy="3964780"/>
            <a:chOff x="117017" y="4626573"/>
            <a:chExt cx="8704169" cy="3964780"/>
          </a:xfrm>
          <a:effectLst>
            <a:outerShdw blurRad="50800" dist="38100" dir="2700000" algn="tl" rotWithShape="0">
              <a:prstClr val="black">
                <a:alpha val="40000"/>
              </a:prstClr>
            </a:outerShdw>
          </a:effectLst>
        </p:grpSpPr>
        <p:sp>
          <p:nvSpPr>
            <p:cNvPr id="11" name="矩形: 圆角 36"/>
            <p:cNvSpPr/>
            <p:nvPr/>
          </p:nvSpPr>
          <p:spPr>
            <a:xfrm>
              <a:off x="117017" y="5051923"/>
              <a:ext cx="8704050" cy="3539430"/>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r>
                <a:rPr lang="en-US" altLang="zh-CN" sz="1400">
                  <a:solidFill>
                    <a:srgbClr val="0000FF"/>
                  </a:solidFill>
                  <a:latin typeface="Courier New" panose="02070309020205020404" pitchFamily="49" charset="0"/>
                  <a:cs typeface="Courier New" panose="02070309020205020404" pitchFamily="49" charset="0"/>
                </a:rPr>
                <a:t>class</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267F99"/>
                  </a:solidFill>
                  <a:latin typeface="Courier New" panose="02070309020205020404" pitchFamily="49" charset="0"/>
                  <a:cs typeface="Courier New" panose="02070309020205020404" pitchFamily="49" charset="0"/>
                </a:rPr>
                <a:t>Fraction</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FF0000"/>
                  </a:solidFill>
                  <a:latin typeface="Courier New" panose="02070309020205020404" pitchFamily="49" charset="0"/>
                  <a:cs typeface="Courier New" panose="02070309020205020404" pitchFamily="49" charset="0"/>
                </a:rPr>
                <a:t>{</a:t>
              </a:r>
              <a:endParaRPr lang="en-US" altLang="zh-CN" sz="1400">
                <a:solidFill>
                  <a:srgbClr val="FF0000"/>
                </a:solidFill>
                <a:latin typeface="Courier New" panose="02070309020205020404" pitchFamily="49" charset="0"/>
                <a:cs typeface="Courier New" panose="02070309020205020404" pitchFamily="49" charset="0"/>
              </a:endParaRPr>
            </a:p>
            <a:p>
              <a:pPr lvl="0"/>
              <a:r>
                <a:rPr lang="en-US" altLang="zh-CN" sz="1400">
                  <a:solidFill>
                    <a:srgbClr val="008000"/>
                  </a:solidFill>
                  <a:latin typeface="Courier New" panose="02070309020205020404" pitchFamily="49" charset="0"/>
                  <a:cs typeface="Courier New" panose="02070309020205020404" pitchFamily="49" charset="0"/>
                </a:rPr>
                <a:t>	//</a:t>
              </a:r>
              <a:r>
                <a:rPr lang="zh-CN" altLang="en-US" sz="1400">
                  <a:solidFill>
                    <a:srgbClr val="008000"/>
                  </a:solidFill>
                  <a:latin typeface="Courier New" panose="02070309020205020404" pitchFamily="49" charset="0"/>
                  <a:cs typeface="Courier New" panose="02070309020205020404" pitchFamily="49" charset="0"/>
                </a:rPr>
                <a:t>数据成员，访问控制属性默认是私有</a:t>
              </a:r>
              <a:endParaRPr lang="zh-CN" altLang="en-US"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	int</a:t>
              </a:r>
              <a:r>
                <a:rPr lang="en-US" altLang="zh-CN" sz="1400">
                  <a:solidFill>
                    <a:srgbClr val="000000"/>
                  </a:solidFill>
                  <a:latin typeface="Courier New" panose="02070309020205020404" pitchFamily="49" charset="0"/>
                  <a:cs typeface="Courier New" panose="02070309020205020404" pitchFamily="49" charset="0"/>
                </a:rPr>
                <a:t> m_numerator = </a:t>
              </a:r>
              <a:r>
                <a:rPr lang="en-US" altLang="zh-CN" sz="1400">
                  <a:solidFill>
                    <a:srgbClr val="09885A"/>
                  </a:solidFill>
                  <a:latin typeface="Courier New" panose="02070309020205020404" pitchFamily="49" charset="0"/>
                  <a:cs typeface="Courier New" panose="02070309020205020404" pitchFamily="49" charset="0"/>
                </a:rPr>
                <a:t>0</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8000"/>
                  </a:solidFill>
                  <a:latin typeface="Courier New" panose="02070309020205020404" pitchFamily="49" charset="0"/>
                  <a:cs typeface="Courier New" panose="02070309020205020404" pitchFamily="49" charset="0"/>
                </a:rPr>
                <a:t>// </a:t>
              </a:r>
              <a:r>
                <a:rPr lang="zh-CN" altLang="en-US" sz="1400">
                  <a:solidFill>
                    <a:srgbClr val="008000"/>
                  </a:solidFill>
                  <a:latin typeface="Courier New" panose="02070309020205020404" pitchFamily="49" charset="0"/>
                  <a:cs typeface="Courier New" panose="02070309020205020404" pitchFamily="49" charset="0"/>
                </a:rPr>
                <a:t>分子默认为</a:t>
              </a:r>
              <a:r>
                <a:rPr lang="en-US" altLang="zh-CN" sz="1400">
                  <a:solidFill>
                    <a:srgbClr val="008000"/>
                  </a:solidFill>
                  <a:latin typeface="Courier New" panose="02070309020205020404" pitchFamily="49" charset="0"/>
                  <a:cs typeface="Courier New" panose="02070309020205020404" pitchFamily="49" charset="0"/>
                </a:rPr>
                <a:t>0</a:t>
              </a:r>
              <a:r>
                <a:rPr lang="zh-CN" altLang="en-US" sz="1400">
                  <a:solidFill>
                    <a:srgbClr val="008000"/>
                  </a:solidFill>
                  <a:latin typeface="Courier New" panose="02070309020205020404" pitchFamily="49" charset="0"/>
                  <a:cs typeface="Courier New" panose="02070309020205020404" pitchFamily="49" charset="0"/>
                </a:rPr>
                <a:t>； </a:t>
              </a:r>
              <a:r>
                <a:rPr lang="en-US" altLang="zh-CN" sz="1400">
                  <a:solidFill>
                    <a:srgbClr val="008000"/>
                  </a:solidFill>
                  <a:latin typeface="Courier New" panose="02070309020205020404" pitchFamily="49" charset="0"/>
                  <a:cs typeface="Courier New" panose="02070309020205020404" pitchFamily="49" charset="0"/>
                </a:rPr>
                <a:t>C++11</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	int</a:t>
              </a:r>
              <a:r>
                <a:rPr lang="en-US" altLang="zh-CN" sz="1400">
                  <a:solidFill>
                    <a:srgbClr val="000000"/>
                  </a:solidFill>
                  <a:latin typeface="Courier New" panose="02070309020205020404" pitchFamily="49" charset="0"/>
                  <a:cs typeface="Courier New" panose="02070309020205020404" pitchFamily="49" charset="0"/>
                </a:rPr>
                <a:t> m_denominator = </a:t>
              </a:r>
              <a:r>
                <a:rPr lang="en-US" altLang="zh-CN" sz="1400">
                  <a:solidFill>
                    <a:srgbClr val="09885A"/>
                  </a:solidFill>
                  <a:latin typeface="Courier New" panose="02070309020205020404" pitchFamily="49" charset="0"/>
                  <a:cs typeface="Courier New" panose="02070309020205020404" pitchFamily="49" charset="0"/>
                </a:rPr>
                <a:t>1</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8000"/>
                  </a:solidFill>
                  <a:latin typeface="Courier New" panose="02070309020205020404" pitchFamily="49" charset="0"/>
                  <a:cs typeface="Courier New" panose="02070309020205020404" pitchFamily="49" charset="0"/>
                </a:rPr>
                <a:t>//</a:t>
              </a:r>
              <a:r>
                <a:rPr lang="zh-CN" altLang="en-US" sz="1400">
                  <a:solidFill>
                    <a:srgbClr val="008000"/>
                  </a:solidFill>
                  <a:latin typeface="Courier New" panose="02070309020205020404" pitchFamily="49" charset="0"/>
                  <a:cs typeface="Courier New" panose="02070309020205020404" pitchFamily="49" charset="0"/>
                </a:rPr>
                <a:t>分母默认为</a:t>
              </a:r>
              <a:r>
                <a:rPr lang="en-US" altLang="zh-CN" sz="1400">
                  <a:solidFill>
                    <a:srgbClr val="008000"/>
                  </a:solidFill>
                  <a:latin typeface="Courier New" panose="02070309020205020404" pitchFamily="49" charset="0"/>
                  <a:cs typeface="Courier New" panose="02070309020205020404" pitchFamily="49" charset="0"/>
                </a:rPr>
                <a:t>1</a:t>
              </a:r>
              <a:r>
                <a:rPr lang="zh-CN" altLang="en-US" sz="1400">
                  <a:solidFill>
                    <a:srgbClr val="008000"/>
                  </a:solidFill>
                  <a:latin typeface="Courier New" panose="02070309020205020404" pitchFamily="49" charset="0"/>
                  <a:cs typeface="Courier New" panose="02070309020205020404" pitchFamily="49" charset="0"/>
                </a:rPr>
                <a:t>；</a:t>
              </a:r>
              <a:endParaRPr lang="zh-CN" altLang="en-US"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public:</a:t>
              </a:r>
              <a:r>
                <a:rPr lang="en-US" altLang="zh-CN" sz="1400">
                  <a:solidFill>
                    <a:srgbClr val="008000"/>
                  </a:solidFill>
                  <a:latin typeface="Courier New" panose="02070309020205020404" pitchFamily="49" charset="0"/>
                  <a:cs typeface="Courier New" panose="02070309020205020404" pitchFamily="49" charset="0"/>
                </a:rPr>
                <a:t>//</a:t>
              </a:r>
              <a:r>
                <a:rPr lang="zh-CN" altLang="en-US" sz="1400">
                  <a:solidFill>
                    <a:srgbClr val="008000"/>
                  </a:solidFill>
                  <a:latin typeface="Courier New" panose="02070309020205020404" pitchFamily="49" charset="0"/>
                  <a:cs typeface="Courier New" panose="02070309020205020404" pitchFamily="49" charset="0"/>
                </a:rPr>
                <a:t>公有成员函数</a:t>
              </a:r>
              <a:endParaRPr lang="zh-CN" altLang="en-US"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	int</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795E26"/>
                  </a:solidFill>
                  <a:latin typeface="Courier New" panose="02070309020205020404" pitchFamily="49" charset="0"/>
                  <a:cs typeface="Courier New" panose="02070309020205020404" pitchFamily="49" charset="0"/>
                </a:rPr>
                <a:t>numerator</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00FF"/>
                  </a:solidFill>
                  <a:latin typeface="Courier New" panose="02070309020205020404" pitchFamily="49" charset="0"/>
                  <a:cs typeface="Courier New" panose="02070309020205020404" pitchFamily="49" charset="0"/>
                </a:rPr>
                <a:t>const</a:t>
              </a:r>
              <a:r>
                <a:rPr lang="en-US" altLang="zh-CN" sz="1400">
                  <a:solidFill>
                    <a:srgbClr val="000000"/>
                  </a:solidFill>
                  <a:latin typeface="Courier New" panose="02070309020205020404" pitchFamily="49" charset="0"/>
                  <a:cs typeface="Courier New" panose="02070309020205020404" pitchFamily="49" charset="0"/>
                </a:rPr>
                <a:t> { </a:t>
              </a:r>
              <a:r>
                <a:rPr lang="en-US" altLang="zh-CN" sz="1400">
                  <a:solidFill>
                    <a:srgbClr val="AF00DB"/>
                  </a:solidFill>
                  <a:latin typeface="Courier New" panose="02070309020205020404" pitchFamily="49" charset="0"/>
                  <a:cs typeface="Courier New" panose="02070309020205020404" pitchFamily="49" charset="0"/>
                </a:rPr>
                <a:t>return</a:t>
              </a:r>
              <a:r>
                <a:rPr lang="en-US" altLang="zh-CN" sz="1400">
                  <a:solidFill>
                    <a:srgbClr val="000000"/>
                  </a:solidFill>
                  <a:latin typeface="Courier New" panose="02070309020205020404" pitchFamily="49" charset="0"/>
                  <a:cs typeface="Courier New" panose="02070309020205020404" pitchFamily="49" charset="0"/>
                </a:rPr>
                <a:t> m_numerator; }</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	int</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795E26"/>
                  </a:solidFill>
                  <a:latin typeface="Courier New" panose="02070309020205020404" pitchFamily="49" charset="0"/>
                  <a:cs typeface="Courier New" panose="02070309020205020404" pitchFamily="49" charset="0"/>
                </a:rPr>
                <a:t>denominator</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00FF"/>
                  </a:solidFill>
                  <a:latin typeface="Courier New" panose="02070309020205020404" pitchFamily="49" charset="0"/>
                  <a:cs typeface="Courier New" panose="02070309020205020404" pitchFamily="49" charset="0"/>
                </a:rPr>
                <a:t>const</a:t>
              </a:r>
              <a:r>
                <a:rPr lang="en-US" altLang="zh-CN" sz="1400">
                  <a:solidFill>
                    <a:srgbClr val="000000"/>
                  </a:solidFill>
                  <a:latin typeface="Courier New" panose="02070309020205020404" pitchFamily="49" charset="0"/>
                  <a:cs typeface="Courier New" panose="02070309020205020404" pitchFamily="49" charset="0"/>
                </a:rPr>
                <a:t> { </a:t>
              </a:r>
              <a:r>
                <a:rPr lang="en-US" altLang="zh-CN" sz="1400">
                  <a:solidFill>
                    <a:srgbClr val="AF00DB"/>
                  </a:solidFill>
                  <a:latin typeface="Courier New" panose="02070309020205020404" pitchFamily="49" charset="0"/>
                  <a:cs typeface="Courier New" panose="02070309020205020404" pitchFamily="49" charset="0"/>
                </a:rPr>
                <a:t>return</a:t>
              </a:r>
              <a:r>
                <a:rPr lang="en-US" altLang="zh-CN" sz="1400">
                  <a:solidFill>
                    <a:srgbClr val="000000"/>
                  </a:solidFill>
                  <a:latin typeface="Courier New" panose="02070309020205020404" pitchFamily="49" charset="0"/>
                  <a:cs typeface="Courier New" panose="02070309020205020404" pitchFamily="49" charset="0"/>
                </a:rPr>
                <a:t> m_denominator; }</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	double</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795E26"/>
                  </a:solidFill>
                  <a:latin typeface="Courier New" panose="02070309020205020404" pitchFamily="49" charset="0"/>
                  <a:cs typeface="Courier New" panose="02070309020205020404" pitchFamily="49" charset="0"/>
                </a:rPr>
                <a:t>value</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00FF"/>
                  </a:solidFill>
                  <a:latin typeface="Courier New" panose="02070309020205020404" pitchFamily="49" charset="0"/>
                  <a:cs typeface="Courier New" panose="02070309020205020404" pitchFamily="49" charset="0"/>
                </a:rPr>
                <a:t>const</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8000"/>
                  </a:solidFill>
                  <a:latin typeface="Courier New" panose="02070309020205020404" pitchFamily="49" charset="0"/>
                  <a:cs typeface="Courier New" panose="02070309020205020404" pitchFamily="49" charset="0"/>
                </a:rPr>
                <a:t>//</a:t>
              </a:r>
              <a:r>
                <a:rPr lang="zh-CN" altLang="en-US" sz="1400">
                  <a:solidFill>
                    <a:srgbClr val="008000"/>
                  </a:solidFill>
                  <a:latin typeface="Courier New" panose="02070309020205020404" pitchFamily="49" charset="0"/>
                  <a:cs typeface="Courier New" panose="02070309020205020404" pitchFamily="49" charset="0"/>
                </a:rPr>
                <a:t>计算分数值</a:t>
              </a:r>
              <a:endParaRPr lang="zh-CN" altLang="en-US"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	void</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795E26"/>
                  </a:solidFill>
                  <a:latin typeface="Courier New" panose="02070309020205020404" pitchFamily="49" charset="0"/>
                  <a:cs typeface="Courier New" panose="02070309020205020404" pitchFamily="49" charset="0"/>
                </a:rPr>
                <a:t>reduce</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8000"/>
                  </a:solidFill>
                  <a:latin typeface="Courier New" panose="02070309020205020404" pitchFamily="49" charset="0"/>
                  <a:cs typeface="Courier New" panose="02070309020205020404" pitchFamily="49" charset="0"/>
                </a:rPr>
                <a:t>//</a:t>
              </a:r>
              <a:r>
                <a:rPr lang="zh-CN" altLang="en-US" sz="1400">
                  <a:solidFill>
                    <a:srgbClr val="008000"/>
                  </a:solidFill>
                  <a:latin typeface="Courier New" panose="02070309020205020404" pitchFamily="49" charset="0"/>
                  <a:cs typeface="Courier New" panose="02070309020205020404" pitchFamily="49" charset="0"/>
                </a:rPr>
                <a:t>约分</a:t>
              </a:r>
              <a:endParaRPr lang="zh-CN" altLang="en-US"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private:</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	int</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795E26"/>
                  </a:solidFill>
                  <a:latin typeface="Courier New" panose="02070309020205020404" pitchFamily="49" charset="0"/>
                  <a:cs typeface="Courier New" panose="02070309020205020404" pitchFamily="49" charset="0"/>
                </a:rPr>
                <a:t>gcd</a:t>
              </a:r>
              <a:r>
                <a:rPr lang="en-US" altLang="zh-CN" sz="1400">
                  <a:solidFill>
                    <a:srgbClr val="000000"/>
                  </a:solidFill>
                  <a:latin typeface="Courier New" panose="02070309020205020404" pitchFamily="49" charset="0"/>
                  <a:cs typeface="Courier New" panose="02070309020205020404" pitchFamily="49" charset="0"/>
                </a:rPr>
                <a:t>(</a:t>
              </a:r>
              <a:r>
                <a:rPr lang="en-US" altLang="zh-CN" sz="1400">
                  <a:solidFill>
                    <a:srgbClr val="0000FF"/>
                  </a:solidFill>
                  <a:latin typeface="Courier New" panose="02070309020205020404" pitchFamily="49" charset="0"/>
                  <a:cs typeface="Courier New" panose="02070309020205020404" pitchFamily="49" charset="0"/>
                </a:rPr>
                <a:t>int</a:t>
              </a:r>
              <a:r>
                <a:rPr lang="en-US" altLang="zh-CN" sz="1400">
                  <a:solidFill>
                    <a:srgbClr val="000000"/>
                  </a:solidFill>
                  <a:latin typeface="Courier New" panose="02070309020205020404" pitchFamily="49" charset="0"/>
                  <a:cs typeface="Courier New" panose="02070309020205020404" pitchFamily="49" charset="0"/>
                </a:rPr>
                <a:t> x, </a:t>
              </a:r>
              <a:r>
                <a:rPr lang="en-US" altLang="zh-CN" sz="1400">
                  <a:solidFill>
                    <a:srgbClr val="0000FF"/>
                  </a:solidFill>
                  <a:latin typeface="Courier New" panose="02070309020205020404" pitchFamily="49" charset="0"/>
                  <a:cs typeface="Courier New" panose="02070309020205020404" pitchFamily="49" charset="0"/>
                </a:rPr>
                <a:t>int</a:t>
              </a:r>
              <a:r>
                <a:rPr lang="en-US" altLang="zh-CN" sz="1400">
                  <a:solidFill>
                    <a:srgbClr val="000000"/>
                  </a:solidFill>
                  <a:latin typeface="Courier New" panose="02070309020205020404" pitchFamily="49" charset="0"/>
                  <a:cs typeface="Courier New" panose="02070309020205020404" pitchFamily="49" charset="0"/>
                </a:rPr>
                <a:t> y); </a:t>
              </a:r>
              <a:r>
                <a:rPr lang="en-US" altLang="zh-CN" sz="1400">
                  <a:solidFill>
                    <a:srgbClr val="008000"/>
                  </a:solidFill>
                  <a:latin typeface="Courier New" panose="02070309020205020404" pitchFamily="49" charset="0"/>
                  <a:cs typeface="Courier New" panose="02070309020205020404" pitchFamily="49" charset="0"/>
                </a:rPr>
                <a:t>//</a:t>
              </a:r>
              <a:r>
                <a:rPr lang="zh-CN" altLang="en-US" sz="1400">
                  <a:solidFill>
                    <a:srgbClr val="008000"/>
                  </a:solidFill>
                  <a:latin typeface="Courier New" panose="02070309020205020404" pitchFamily="49" charset="0"/>
                  <a:cs typeface="Courier New" panose="02070309020205020404" pitchFamily="49" charset="0"/>
                </a:rPr>
                <a:t>求分子分母最大公约数</a:t>
              </a:r>
              <a:endParaRPr lang="zh-CN" altLang="en-US"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FF0000"/>
                  </a:solidFill>
                  <a:latin typeface="Courier New" panose="02070309020205020404" pitchFamily="49" charset="0"/>
                  <a:cs typeface="Courier New" panose="02070309020205020404" pitchFamily="49" charset="0"/>
                </a:rPr>
                <a:t>};</a:t>
              </a:r>
              <a:endParaRPr lang="en-US" altLang="zh-CN" sz="1400">
                <a:solidFill>
                  <a:srgbClr val="FF0000"/>
                </a:solidFill>
                <a:latin typeface="Courier New" panose="02070309020205020404" pitchFamily="49" charset="0"/>
                <a:cs typeface="Courier New" panose="02070309020205020404" pitchFamily="49" charset="0"/>
              </a:endParaRPr>
            </a:p>
            <a:p>
              <a:pPr lvl="0"/>
              <a:r>
                <a:rPr lang="en-US" altLang="zh-CN" sz="1400">
                  <a:solidFill>
                    <a:srgbClr val="008000"/>
                  </a:solidFill>
                  <a:latin typeface="Courier New" panose="02070309020205020404" pitchFamily="49" charset="0"/>
                  <a:cs typeface="Courier New" panose="02070309020205020404" pitchFamily="49" charset="0"/>
                </a:rPr>
                <a:t>//</a:t>
              </a:r>
              <a:r>
                <a:rPr lang="zh-CN" altLang="en-US" sz="1400">
                  <a:solidFill>
                    <a:srgbClr val="008000"/>
                  </a:solidFill>
                  <a:latin typeface="Courier New" panose="02070309020205020404" pitchFamily="49" charset="0"/>
                  <a:cs typeface="Courier New" panose="02070309020205020404" pitchFamily="49" charset="0"/>
                </a:rPr>
                <a:t>辅助函数</a:t>
              </a:r>
              <a:endParaRPr lang="zh-CN" altLang="en-US"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void</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795E26"/>
                  </a:solidFill>
                  <a:latin typeface="Courier New" panose="02070309020205020404" pitchFamily="49" charset="0"/>
                  <a:cs typeface="Courier New" panose="02070309020205020404" pitchFamily="49" charset="0"/>
                </a:rPr>
                <a:t>makeCommon</a:t>
              </a:r>
              <a:r>
                <a:rPr lang="en-US" altLang="zh-CN" sz="1400">
                  <a:solidFill>
                    <a:srgbClr val="000000"/>
                  </a:solidFill>
                  <a:latin typeface="Courier New" panose="02070309020205020404" pitchFamily="49" charset="0"/>
                  <a:cs typeface="Courier New" panose="02070309020205020404" pitchFamily="49" charset="0"/>
                </a:rPr>
                <a:t>(Fraction </a:t>
              </a:r>
              <a:r>
                <a:rPr lang="en-US" altLang="zh-CN" sz="1400">
                  <a:solidFill>
                    <a:srgbClr val="FF0000"/>
                  </a:solidFill>
                  <a:latin typeface="Courier New" panose="02070309020205020404" pitchFamily="49" charset="0"/>
                  <a:cs typeface="Courier New" panose="02070309020205020404" pitchFamily="49" charset="0"/>
                </a:rPr>
                <a:t>&amp;</a:t>
              </a:r>
              <a:r>
                <a:rPr lang="en-US" altLang="zh-CN" sz="1400">
                  <a:solidFill>
                    <a:srgbClr val="000000"/>
                  </a:solidFill>
                  <a:latin typeface="Courier New" panose="02070309020205020404" pitchFamily="49" charset="0"/>
                  <a:cs typeface="Courier New" panose="02070309020205020404" pitchFamily="49" charset="0"/>
                </a:rPr>
                <a:t>a, Fraction </a:t>
              </a:r>
              <a:r>
                <a:rPr lang="en-US" altLang="zh-CN" sz="1400">
                  <a:solidFill>
                    <a:srgbClr val="FF0000"/>
                  </a:solidFill>
                  <a:latin typeface="Courier New" panose="02070309020205020404" pitchFamily="49" charset="0"/>
                  <a:cs typeface="Courier New" panose="02070309020205020404" pitchFamily="49" charset="0"/>
                </a:rPr>
                <a:t>&amp;</a:t>
              </a:r>
              <a:r>
                <a:rPr lang="en-US" altLang="zh-CN" sz="1400">
                  <a:solidFill>
                    <a:srgbClr val="000000"/>
                  </a:solidFill>
                  <a:latin typeface="Courier New" panose="02070309020205020404" pitchFamily="49" charset="0"/>
                  <a:cs typeface="Courier New" panose="02070309020205020404" pitchFamily="49" charset="0"/>
                </a:rPr>
                <a:t>b);</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267F99"/>
                  </a:solidFill>
                  <a:latin typeface="Courier New" panose="02070309020205020404" pitchFamily="49" charset="0"/>
                  <a:cs typeface="Courier New" panose="02070309020205020404" pitchFamily="49" charset="0"/>
                </a:rPr>
                <a:t>ostream</a:t>
              </a:r>
              <a:r>
                <a:rPr lang="en-US" altLang="zh-CN" sz="1400">
                  <a:solidFill>
                    <a:srgbClr val="000000"/>
                  </a:solidFill>
                  <a:latin typeface="Courier New" panose="02070309020205020404" pitchFamily="49" charset="0"/>
                  <a:cs typeface="Courier New" panose="02070309020205020404" pitchFamily="49" charset="0"/>
                </a:rPr>
                <a:t>&amp; </a:t>
              </a:r>
              <a:r>
                <a:rPr lang="en-US" altLang="zh-CN" sz="1400">
                  <a:solidFill>
                    <a:srgbClr val="795E26"/>
                  </a:solidFill>
                  <a:latin typeface="Courier New" panose="02070309020205020404" pitchFamily="49" charset="0"/>
                  <a:cs typeface="Courier New" panose="02070309020205020404" pitchFamily="49" charset="0"/>
                </a:rPr>
                <a:t>print</a:t>
              </a:r>
              <a:r>
                <a:rPr lang="en-US" altLang="zh-CN" sz="1400">
                  <a:solidFill>
                    <a:srgbClr val="000000"/>
                  </a:solidFill>
                  <a:latin typeface="Courier New" panose="02070309020205020404" pitchFamily="49" charset="0"/>
                  <a:cs typeface="Courier New" panose="02070309020205020404" pitchFamily="49" charset="0"/>
                </a:rPr>
                <a:t>(ostream </a:t>
              </a:r>
              <a:r>
                <a:rPr lang="en-US" altLang="zh-CN" sz="1400">
                  <a:solidFill>
                    <a:srgbClr val="FF0000"/>
                  </a:solidFill>
                  <a:latin typeface="Courier New" panose="02070309020205020404" pitchFamily="49" charset="0"/>
                  <a:cs typeface="Courier New" panose="02070309020205020404" pitchFamily="49" charset="0"/>
                </a:rPr>
                <a:t>&amp;</a:t>
              </a:r>
              <a:r>
                <a:rPr lang="en-US" altLang="zh-CN" sz="1400">
                  <a:solidFill>
                    <a:srgbClr val="000000"/>
                  </a:solidFill>
                  <a:latin typeface="Courier New" panose="02070309020205020404" pitchFamily="49" charset="0"/>
                  <a:cs typeface="Courier New" panose="02070309020205020404" pitchFamily="49" charset="0"/>
                </a:rPr>
                <a:t>out, </a:t>
              </a:r>
              <a:r>
                <a:rPr lang="en-US" altLang="zh-CN" sz="1400">
                  <a:solidFill>
                    <a:srgbClr val="0000FF"/>
                  </a:solidFill>
                  <a:latin typeface="Courier New" panose="02070309020205020404" pitchFamily="49" charset="0"/>
                  <a:cs typeface="Courier New" panose="02070309020205020404" pitchFamily="49" charset="0"/>
                </a:rPr>
                <a:t>const</a:t>
              </a:r>
              <a:r>
                <a:rPr lang="en-US" altLang="zh-CN" sz="1400">
                  <a:solidFill>
                    <a:srgbClr val="000000"/>
                  </a:solidFill>
                  <a:latin typeface="Courier New" panose="02070309020205020404" pitchFamily="49" charset="0"/>
                  <a:cs typeface="Courier New" panose="02070309020205020404" pitchFamily="49" charset="0"/>
                </a:rPr>
                <a:t> Fraction </a:t>
              </a:r>
              <a:r>
                <a:rPr lang="en-US" altLang="zh-CN" sz="1400">
                  <a:solidFill>
                    <a:srgbClr val="FF0000"/>
                  </a:solidFill>
                  <a:latin typeface="Courier New" panose="02070309020205020404" pitchFamily="49" charset="0"/>
                  <a:cs typeface="Courier New" panose="02070309020205020404" pitchFamily="49" charset="0"/>
                </a:rPr>
                <a:t>&amp;</a:t>
              </a:r>
              <a:r>
                <a:rPr lang="en-US" altLang="zh-CN" sz="1400">
                  <a:solidFill>
                    <a:srgbClr val="000000"/>
                  </a:solidFill>
                  <a:latin typeface="Courier New" panose="02070309020205020404" pitchFamily="49" charset="0"/>
                  <a:cs typeface="Courier New" panose="02070309020205020404" pitchFamily="49" charset="0"/>
                </a:rPr>
                <a:t>f);</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12" name="组合 11"/>
            <p:cNvGrpSpPr/>
            <p:nvPr/>
          </p:nvGrpSpPr>
          <p:grpSpPr>
            <a:xfrm>
              <a:off x="117133" y="4626573"/>
              <a:ext cx="8704053" cy="475449"/>
              <a:chOff x="219973" y="1763590"/>
              <a:chExt cx="8704053" cy="475449"/>
            </a:xfrm>
          </p:grpSpPr>
          <p:sp>
            <p:nvSpPr>
              <p:cNvPr id="13" name="矩形: 圆顶角 12"/>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srgbClr val="FFFFFF"/>
                    </a:solidFill>
                    <a:latin typeface="MicrosoftYaHei"/>
                  </a:rPr>
                  <a:t>分数类</a:t>
                </a:r>
                <a:r>
                  <a:rPr lang="en-US" altLang="zh-CN" sz="2400">
                    <a:solidFill>
                      <a:prstClr val="white"/>
                    </a:solidFill>
                    <a:latin typeface="Courier New" panose="02070309020205020404" pitchFamily="49" charset="0"/>
                    <a:cs typeface="Courier New" panose="02070309020205020404" pitchFamily="49" charset="0"/>
                  </a:rPr>
                  <a:t>Fraction</a:t>
                </a:r>
                <a:r>
                  <a:rPr lang="zh-CN" altLang="en-US" sz="2400">
                    <a:solidFill>
                      <a:srgbClr val="FFFFFF"/>
                    </a:solidFill>
                    <a:latin typeface="MicrosoftYaHei"/>
                  </a:rPr>
                  <a:t>的定义</a:t>
                </a:r>
                <a:r>
                  <a:rPr lang="zh-CN" altLang="en-US" sz="2400">
                    <a:solidFill>
                      <a:prstClr val="white"/>
                    </a:solidFill>
                  </a:rPr>
                  <a:t> </a:t>
                </a:r>
                <a:endParaRPr lang="zh-CN" altLang="en-US" sz="2400" dirty="0">
                  <a:solidFill>
                    <a:prstClr val="white"/>
                  </a:solidFill>
                </a:endParaRPr>
              </a:p>
            </p:txBody>
          </p:sp>
          <p:sp>
            <p:nvSpPr>
              <p:cNvPr id="14" name="矩形 13"/>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15" name="组合 14"/>
          <p:cNvGrpSpPr/>
          <p:nvPr/>
        </p:nvGrpSpPr>
        <p:grpSpPr>
          <a:xfrm>
            <a:off x="219816" y="1093144"/>
            <a:ext cx="8704051" cy="924974"/>
            <a:chOff x="117017" y="4626573"/>
            <a:chExt cx="8704169" cy="924974"/>
          </a:xfrm>
          <a:effectLst>
            <a:outerShdw blurRad="50800" dist="38100" dir="2700000" algn="tl" rotWithShape="0">
              <a:prstClr val="black">
                <a:alpha val="40000"/>
              </a:prstClr>
            </a:outerShdw>
          </a:effectLst>
        </p:grpSpPr>
        <p:sp>
          <p:nvSpPr>
            <p:cNvPr id="16" name="矩形: 圆角 36"/>
            <p:cNvSpPr/>
            <p:nvPr/>
          </p:nvSpPr>
          <p:spPr>
            <a:xfrm>
              <a:off x="117017" y="5051923"/>
              <a:ext cx="8704053" cy="499624"/>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FCF6EE"/>
            </a:solidFill>
            <a:ln>
              <a:solidFill>
                <a:srgbClr val="FCF6E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50000"/>
                </a:lnSpc>
                <a:buClr>
                  <a:srgbClr val="4472C4">
                    <a:lumMod val="75000"/>
                  </a:srgbClr>
                </a:buClr>
                <a:buSzPct val="100000"/>
              </a:pPr>
              <a:r>
                <a:rPr lang="zh-CN" altLang="en-US" sz="2000">
                  <a:solidFill>
                    <a:srgbClr val="000000"/>
                  </a:solidFill>
                  <a:latin typeface="MicrosoftYaHei"/>
                </a:rPr>
                <a:t>设计分数类，基本属性有分子和分母，操作包括约分、计算分数值等操作。</a:t>
              </a:r>
              <a:endParaRPr lang="zh-CN" altLang="en-US" sz="2000" dirty="0">
                <a:solidFill>
                  <a:prstClr val="white"/>
                </a:solidFill>
              </a:endParaRPr>
            </a:p>
          </p:txBody>
        </p:sp>
        <p:grpSp>
          <p:nvGrpSpPr>
            <p:cNvPr id="17" name="组合 16"/>
            <p:cNvGrpSpPr/>
            <p:nvPr/>
          </p:nvGrpSpPr>
          <p:grpSpPr>
            <a:xfrm>
              <a:off x="117133" y="4626573"/>
              <a:ext cx="8704053" cy="475449"/>
              <a:chOff x="219973" y="1763590"/>
              <a:chExt cx="8704053" cy="475449"/>
            </a:xfrm>
          </p:grpSpPr>
          <p:sp>
            <p:nvSpPr>
              <p:cNvPr id="18" name="矩形: 圆顶角 17"/>
              <p:cNvSpPr/>
              <p:nvPr/>
            </p:nvSpPr>
            <p:spPr>
              <a:xfrm>
                <a:off x="219974" y="1763590"/>
                <a:ext cx="8704052" cy="417061"/>
              </a:xfrm>
              <a:prstGeom prst="round2SameRect">
                <a:avLst>
                  <a:gd name="adj1" fmla="val 20076"/>
                  <a:gd name="adj2" fmla="val 0"/>
                </a:avLst>
              </a:prstGeom>
              <a:solidFill>
                <a:srgbClr val="E2A856"/>
              </a:solidFill>
              <a:ln>
                <a:solidFill>
                  <a:srgbClr val="E2A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说明</a:t>
                </a:r>
                <a:endParaRPr lang="zh-CN" altLang="en-US" sz="2400" dirty="0">
                  <a:solidFill>
                    <a:prstClr val="white"/>
                  </a:solidFill>
                  <a:latin typeface="Courier New" panose="02070309020205020404" pitchFamily="49" charset="0"/>
                  <a:cs typeface="Courier New" panose="02070309020205020404" pitchFamily="49" charset="0"/>
                </a:endParaRPr>
              </a:p>
            </p:txBody>
          </p:sp>
          <p:sp>
            <p:nvSpPr>
              <p:cNvPr id="19" name="矩形 18"/>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23" name="组合 22"/>
          <p:cNvGrpSpPr/>
          <p:nvPr/>
        </p:nvGrpSpPr>
        <p:grpSpPr>
          <a:xfrm>
            <a:off x="5840085" y="4141295"/>
            <a:ext cx="3083626" cy="1748789"/>
            <a:chOff x="117017" y="4626573"/>
            <a:chExt cx="8704169" cy="1748789"/>
          </a:xfrm>
          <a:effectLst>
            <a:outerShdw blurRad="50800" dist="38100" dir="2700000" algn="tl" rotWithShape="0">
              <a:prstClr val="black">
                <a:alpha val="40000"/>
              </a:prstClr>
            </a:outerShdw>
          </a:effectLst>
        </p:grpSpPr>
        <p:sp>
          <p:nvSpPr>
            <p:cNvPr id="24" name="矩形: 圆角 36"/>
            <p:cNvSpPr/>
            <p:nvPr/>
          </p:nvSpPr>
          <p:spPr>
            <a:xfrm>
              <a:off x="117017" y="5051923"/>
              <a:ext cx="8704050" cy="1323439"/>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F9EEEE"/>
            </a:solidFill>
            <a:ln>
              <a:solidFill>
                <a:srgbClr val="F9EEE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lvl="0" indent="-342900">
                <a:buClr>
                  <a:srgbClr val="CC5B5B"/>
                </a:buClr>
                <a:buSzPct val="80000"/>
                <a:buFont typeface="Wingdings" panose="05000000000000000000" pitchFamily="2" charset="2"/>
                <a:buChar char="l"/>
              </a:pPr>
              <a:r>
                <a:rPr lang="zh-CN" altLang="en-US" sz="2000">
                  <a:solidFill>
                    <a:srgbClr val="000000"/>
                  </a:solidFill>
                  <a:latin typeface="MicrosoftYaHei"/>
                </a:rPr>
                <a:t>一个类的数据成员名通常以 </a:t>
              </a:r>
              <a:r>
                <a:rPr lang="en-US" altLang="zh-CN" sz="1600">
                  <a:solidFill>
                    <a:srgbClr val="000000"/>
                  </a:solidFill>
                  <a:latin typeface="Courier New" panose="02070309020205020404" pitchFamily="49" charset="0"/>
                  <a:cs typeface="Courier New" panose="02070309020205020404" pitchFamily="49" charset="0"/>
                </a:rPr>
                <a:t>m_ </a:t>
              </a:r>
              <a:r>
                <a:rPr lang="zh-CN" altLang="en-US" sz="2000">
                  <a:solidFill>
                    <a:srgbClr val="000000"/>
                  </a:solidFill>
                  <a:latin typeface="MicrosoftYaHei"/>
                </a:rPr>
                <a:t>开头；</a:t>
              </a:r>
              <a:endParaRPr lang="en-US" altLang="zh-CN" sz="2000">
                <a:solidFill>
                  <a:srgbClr val="000000"/>
                </a:solidFill>
                <a:latin typeface="MicrosoftYaHei"/>
              </a:endParaRPr>
            </a:p>
            <a:p>
              <a:pPr marL="342900" lvl="0" indent="-342900">
                <a:buClr>
                  <a:srgbClr val="CC5B5B"/>
                </a:buClr>
                <a:buSzPct val="80000"/>
                <a:buFont typeface="Wingdings" panose="05000000000000000000" pitchFamily="2" charset="2"/>
                <a:buChar char="l"/>
              </a:pPr>
              <a:r>
                <a:rPr lang="zh-CN" altLang="en-US" sz="2000">
                  <a:solidFill>
                    <a:srgbClr val="000000"/>
                  </a:solidFill>
                  <a:latin typeface="MicrosoftYaHei"/>
                </a:rPr>
                <a:t>成员函数名尽量使用动词短语，如</a:t>
              </a:r>
              <a:r>
                <a:rPr lang="en-US" altLang="zh-CN" sz="1600">
                  <a:solidFill>
                    <a:srgbClr val="000000"/>
                  </a:solidFill>
                  <a:latin typeface="Courier New" panose="02070309020205020404" pitchFamily="49" charset="0"/>
                  <a:cs typeface="Courier New" panose="02070309020205020404" pitchFamily="49" charset="0"/>
                </a:rPr>
                <a:t>reverse</a:t>
              </a:r>
              <a:r>
                <a:rPr lang="zh-CN" altLang="en-US" sz="2000">
                  <a:solidFill>
                    <a:srgbClr val="000000"/>
                  </a:solidFill>
                  <a:latin typeface="MicrosoftYaHei"/>
                </a:rPr>
                <a:t>。</a:t>
              </a:r>
              <a:endParaRPr lang="zh-CN" altLang="en-US" sz="2000" dirty="0">
                <a:solidFill>
                  <a:prstClr val="black"/>
                </a:solidFill>
              </a:endParaRPr>
            </a:p>
          </p:txBody>
        </p:sp>
        <p:sp>
          <p:nvSpPr>
            <p:cNvPr id="25" name="矩形: 圆顶角 24"/>
            <p:cNvSpPr/>
            <p:nvPr/>
          </p:nvSpPr>
          <p:spPr>
            <a:xfrm>
              <a:off x="117134" y="4626573"/>
              <a:ext cx="8704052" cy="417061"/>
            </a:xfrm>
            <a:prstGeom prst="round2SameRect">
              <a:avLst>
                <a:gd name="adj1" fmla="val 20076"/>
                <a:gd name="adj2" fmla="val 0"/>
              </a:avLst>
            </a:prstGeom>
            <a:solidFill>
              <a:srgbClr val="CC5B5B"/>
            </a:solidFill>
            <a:ln>
              <a:solidFill>
                <a:srgbClr val="CC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srgbClr val="FFFFFF"/>
                  </a:solidFill>
                  <a:latin typeface="MicrosoftYaHei"/>
                </a:rPr>
                <a:t>建议：成员命名</a:t>
              </a:r>
              <a:endParaRPr lang="zh-CN" altLang="en-US" sz="2400" dirty="0">
                <a:solidFill>
                  <a:prstClr val="white"/>
                </a:solidFill>
              </a:endParaRPr>
            </a:p>
          </p:txBody>
        </p:sp>
      </p:grpSp>
      <p:grpSp>
        <p:nvGrpSpPr>
          <p:cNvPr id="20" name="组合 19"/>
          <p:cNvGrpSpPr/>
          <p:nvPr/>
        </p:nvGrpSpPr>
        <p:grpSpPr>
          <a:xfrm>
            <a:off x="5840084" y="2209104"/>
            <a:ext cx="3083668" cy="1748789"/>
            <a:chOff x="117017" y="4626573"/>
            <a:chExt cx="8704169" cy="1748789"/>
          </a:xfrm>
          <a:effectLst>
            <a:outerShdw blurRad="50800" dist="38100" dir="2700000" algn="tl" rotWithShape="0">
              <a:prstClr val="black">
                <a:alpha val="40000"/>
              </a:prstClr>
            </a:outerShdw>
          </a:effectLst>
        </p:grpSpPr>
        <p:sp>
          <p:nvSpPr>
            <p:cNvPr id="21" name="矩形: 圆角 36"/>
            <p:cNvSpPr/>
            <p:nvPr/>
          </p:nvSpPr>
          <p:spPr>
            <a:xfrm>
              <a:off x="117017" y="5051923"/>
              <a:ext cx="8704050" cy="1323439"/>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lvl="0" indent="-342900">
                <a:buClr>
                  <a:srgbClr val="262685"/>
                </a:buClr>
                <a:buSzPct val="80000"/>
                <a:buFont typeface="Wingdings" panose="05000000000000000000" pitchFamily="2" charset="2"/>
                <a:buChar char="l"/>
              </a:pPr>
              <a:r>
                <a:rPr lang="zh-CN" altLang="en-US" sz="2000">
                  <a:solidFill>
                    <a:prstClr val="black"/>
                  </a:solidFill>
                </a:rPr>
                <a:t>类名紧随</a:t>
              </a:r>
              <a:r>
                <a:rPr lang="zh-CN" altLang="en-US" sz="1600">
                  <a:solidFill>
                    <a:prstClr val="black"/>
                  </a:solidFill>
                </a:rPr>
                <a:t> </a:t>
              </a:r>
              <a:r>
                <a:rPr lang="en-US" altLang="zh-CN" sz="1600" b="1">
                  <a:solidFill>
                    <a:srgbClr val="262685"/>
                  </a:solidFill>
                  <a:latin typeface="Courier New" panose="02070309020205020404" pitchFamily="49" charset="0"/>
                  <a:cs typeface="Courier New" panose="02070309020205020404" pitchFamily="49" charset="0"/>
                </a:rPr>
                <a:t>class</a:t>
              </a:r>
              <a:r>
                <a:rPr lang="en-US" altLang="zh-CN" sz="1600">
                  <a:solidFill>
                    <a:prstClr val="black"/>
                  </a:solidFill>
                </a:rPr>
                <a:t> </a:t>
              </a:r>
              <a:r>
                <a:rPr lang="zh-CN" altLang="en-US" sz="2000">
                  <a:solidFill>
                    <a:prstClr val="black"/>
                  </a:solidFill>
                </a:rPr>
                <a:t>关键字；</a:t>
              </a:r>
              <a:endParaRPr lang="en-US" altLang="zh-CN" sz="2000">
                <a:solidFill>
                  <a:prstClr val="black"/>
                </a:solidFill>
              </a:endParaRPr>
            </a:p>
            <a:p>
              <a:pPr marL="342900" lvl="0" indent="-342900">
                <a:buClr>
                  <a:srgbClr val="262685"/>
                </a:buClr>
                <a:buSzPct val="80000"/>
                <a:buFont typeface="Wingdings" panose="05000000000000000000" pitchFamily="2" charset="2"/>
                <a:buChar char="l"/>
              </a:pPr>
              <a:r>
                <a:rPr lang="zh-CN" altLang="en-US" sz="2000">
                  <a:solidFill>
                    <a:prstClr val="black"/>
                  </a:solidFill>
                </a:rPr>
                <a:t>数据成员和成员函数放到一对</a:t>
              </a:r>
              <a:r>
                <a:rPr lang="zh-CN" altLang="en-US" sz="2000">
                  <a:solidFill>
                    <a:srgbClr val="FF0000"/>
                  </a:solidFill>
                </a:rPr>
                <a:t>花括号</a:t>
              </a:r>
              <a:r>
                <a:rPr lang="zh-CN" altLang="en-US" sz="2000">
                  <a:solidFill>
                    <a:prstClr val="black"/>
                  </a:solidFill>
                </a:rPr>
                <a:t>里面；</a:t>
              </a:r>
              <a:endParaRPr lang="en-US" altLang="zh-CN" sz="2000">
                <a:solidFill>
                  <a:prstClr val="black"/>
                </a:solidFill>
              </a:endParaRPr>
            </a:p>
            <a:p>
              <a:pPr marL="342900" lvl="0" indent="-342900">
                <a:buClr>
                  <a:srgbClr val="262685"/>
                </a:buClr>
                <a:buSzPct val="80000"/>
                <a:buFont typeface="Wingdings" panose="05000000000000000000" pitchFamily="2" charset="2"/>
                <a:buChar char="l"/>
              </a:pPr>
              <a:r>
                <a:rPr lang="zh-CN" altLang="en-US" sz="2000">
                  <a:solidFill>
                    <a:srgbClr val="FF0000"/>
                  </a:solidFill>
                </a:rPr>
                <a:t>分号</a:t>
              </a:r>
              <a:r>
                <a:rPr lang="zh-CN" altLang="en-US" sz="2000">
                  <a:solidFill>
                    <a:prstClr val="black"/>
                  </a:solidFill>
                </a:rPr>
                <a:t>结尾</a:t>
              </a:r>
              <a:endParaRPr lang="zh-CN" altLang="en-US" sz="2000" dirty="0">
                <a:solidFill>
                  <a:prstClr val="black"/>
                </a:solidFill>
              </a:endParaRPr>
            </a:p>
          </p:txBody>
        </p:sp>
        <p:sp>
          <p:nvSpPr>
            <p:cNvPr id="22" name="矩形: 圆顶角 21"/>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srgbClr val="FFFFFF"/>
                  </a:solidFill>
                  <a:latin typeface="MicrosoftYaHei"/>
                </a:rPr>
                <a:t>类的语法</a:t>
              </a:r>
              <a:endParaRPr lang="zh-CN" altLang="en-US" sz="2400" dirty="0">
                <a:solidFill>
                  <a:prstClr val="white"/>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6.4.2 </a:t>
            </a:r>
            <a:r>
              <a:rPr lang="zh-CN" altLang="en-US" sz="3200" dirty="0">
                <a:solidFill>
                  <a:schemeClr val="bg1"/>
                </a:solidFill>
                <a:latin typeface="Courier New" panose="02070309020205020404" pitchFamily="49" charset="0"/>
                <a:cs typeface="Courier New" panose="02070309020205020404" pitchFamily="49" charset="0"/>
              </a:rPr>
              <a:t>使用</a:t>
            </a:r>
            <a:r>
              <a:rPr lang="zh-CN" altLang="en-US" sz="3200" dirty="0">
                <a:solidFill>
                  <a:schemeClr val="bg1"/>
                </a:solidFill>
              </a:rPr>
              <a:t>静态成员</a:t>
            </a:r>
            <a:endParaRPr lang="zh-CN" altLang="en-US" sz="2400" dirty="0">
              <a:solidFill>
                <a:schemeClr val="bg1"/>
              </a:solidFill>
            </a:endParaRPr>
          </a:p>
        </p:txBody>
      </p:sp>
      <p:grpSp>
        <p:nvGrpSpPr>
          <p:cNvPr id="38" name="组合 37"/>
          <p:cNvGrpSpPr/>
          <p:nvPr/>
        </p:nvGrpSpPr>
        <p:grpSpPr>
          <a:xfrm>
            <a:off x="219915" y="1167997"/>
            <a:ext cx="8704169" cy="1979109"/>
            <a:chOff x="117017" y="4626573"/>
            <a:chExt cx="8704169" cy="1979109"/>
          </a:xfrm>
          <a:effectLst>
            <a:outerShdw blurRad="50800" dist="38100" dir="2700000" algn="tl" rotWithShape="0">
              <a:prstClr val="black">
                <a:alpha val="40000"/>
              </a:prstClr>
            </a:outerShdw>
          </a:effectLst>
        </p:grpSpPr>
        <p:sp>
          <p:nvSpPr>
            <p:cNvPr id="37" name="矩形: 圆角 36"/>
            <p:cNvSpPr/>
            <p:nvPr/>
          </p:nvSpPr>
          <p:spPr>
            <a:xfrm>
              <a:off x="117017" y="5051923"/>
              <a:ext cx="8704051" cy="1553759"/>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20000"/>
                </a:lnSpc>
                <a:buClr>
                  <a:srgbClr val="262685"/>
                </a:buClr>
                <a:buSzPct val="80000"/>
              </a:pPr>
              <a:r>
                <a:rPr lang="zh-CN" altLang="en-US" sz="2000" dirty="0">
                  <a:solidFill>
                    <a:srgbClr val="000000"/>
                  </a:solidFill>
                  <a:latin typeface="MicrosoftYaHei"/>
                </a:rPr>
                <a:t>为</a:t>
              </a:r>
              <a:r>
                <a:rPr lang="zh-CN" altLang="en-US" sz="2000" dirty="0">
                  <a:solidFill>
                    <a:srgbClr val="FF0000"/>
                  </a:solidFill>
                  <a:latin typeface="MicrosoftYaHei"/>
                </a:rPr>
                <a:t>静态数据成员不属于类对象</a:t>
              </a:r>
              <a:r>
                <a:rPr lang="zh-CN" altLang="en-US" sz="2000" dirty="0">
                  <a:solidFill>
                    <a:srgbClr val="000000"/>
                  </a:solidFill>
                  <a:latin typeface="MicrosoftYaHei"/>
                </a:rPr>
                <a:t>，因此他们并不是由构造函数来初始化。它们必须放到</a:t>
              </a:r>
              <a:r>
                <a:rPr lang="zh-CN" altLang="en-US" sz="2000" dirty="0">
                  <a:solidFill>
                    <a:srgbClr val="FF0000"/>
                  </a:solidFill>
                  <a:latin typeface="MicrosoftYaHei"/>
                </a:rPr>
                <a:t>类的外部定义和初始化</a:t>
              </a:r>
              <a:r>
                <a:rPr lang="zh-CN" altLang="en-US" sz="2000" dirty="0">
                  <a:solidFill>
                    <a:srgbClr val="000000"/>
                  </a:solidFill>
                  <a:latin typeface="MicrosoftYaHei"/>
                </a:rPr>
                <a:t>。</a:t>
              </a:r>
              <a:endParaRPr lang="zh-CN" altLang="en-US" sz="2000" dirty="0">
                <a:solidFill>
                  <a:srgbClr val="000000"/>
                </a:solidFill>
                <a:latin typeface="MicrosoftYaHei"/>
              </a:endParaRPr>
            </a:p>
            <a:p>
              <a:pPr marL="342900" lvl="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在类外定义的时候必须要指明所属的类；</a:t>
              </a:r>
              <a:endParaRPr lang="en-US" altLang="zh-CN" sz="2000" dirty="0">
                <a:solidFill>
                  <a:srgbClr val="000000"/>
                </a:solidFill>
                <a:latin typeface="MicrosoftYaHei"/>
              </a:endParaRPr>
            </a:p>
            <a:p>
              <a:pPr marL="342900" lvl="0" indent="-342900">
                <a:lnSpc>
                  <a:spcPct val="120000"/>
                </a:lnSpc>
                <a:buClr>
                  <a:srgbClr val="262685"/>
                </a:buClr>
                <a:buSzPct val="80000"/>
                <a:buFont typeface="Wingdings" panose="05000000000000000000" pitchFamily="2" charset="2"/>
                <a:buChar char="l"/>
              </a:pPr>
              <a:r>
                <a:rPr lang="zh-CN" altLang="en-US" sz="2000" dirty="0">
                  <a:solidFill>
                    <a:srgbClr val="000000"/>
                  </a:solidFill>
                  <a:latin typeface="MicrosoftYaHei"/>
                </a:rPr>
                <a:t>不能重复 </a:t>
              </a:r>
              <a:r>
                <a:rPr lang="en-US" altLang="zh-CN" sz="2000" dirty="0">
                  <a:solidFill>
                    <a:srgbClr val="000000"/>
                  </a:solidFill>
                  <a:latin typeface="MicrosoftYaHei"/>
                </a:rPr>
                <a:t>static </a:t>
              </a:r>
              <a:r>
                <a:rPr lang="zh-CN" altLang="en-US" sz="2000" dirty="0">
                  <a:solidFill>
                    <a:srgbClr val="000000"/>
                  </a:solidFill>
                  <a:latin typeface="MicrosoftYaHei"/>
                </a:rPr>
                <a:t>关键字。</a:t>
              </a:r>
              <a:endParaRPr lang="en-US" altLang="zh-CN" sz="1400" dirty="0">
                <a:solidFill>
                  <a:srgbClr val="000000"/>
                </a:solidFill>
                <a:latin typeface="Courier New" panose="02070309020205020404" pitchFamily="49" charset="0"/>
                <a:cs typeface="Courier New" panose="02070309020205020404" pitchFamily="49" charset="0"/>
              </a:endParaRPr>
            </a:p>
          </p:txBody>
        </p:sp>
        <p:sp>
          <p:nvSpPr>
            <p:cNvPr id="33" name="矩形: 圆顶角 32"/>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使用静态成员</a:t>
              </a:r>
              <a:endParaRPr lang="zh-CN" altLang="en-US" sz="2400" dirty="0">
                <a:solidFill>
                  <a:prstClr val="white"/>
                </a:solidFill>
                <a:latin typeface="Courier New" panose="02070309020205020404" pitchFamily="49" charset="0"/>
                <a:cs typeface="Courier New" panose="02070309020205020404" pitchFamily="49" charset="0"/>
              </a:endParaRPr>
            </a:p>
          </p:txBody>
        </p:sp>
      </p:grpSp>
      <p:grpSp>
        <p:nvGrpSpPr>
          <p:cNvPr id="20" name="组合 19"/>
          <p:cNvGrpSpPr/>
          <p:nvPr/>
        </p:nvGrpSpPr>
        <p:grpSpPr>
          <a:xfrm>
            <a:off x="219915" y="3271755"/>
            <a:ext cx="8712676" cy="1379457"/>
            <a:chOff x="108508" y="4626573"/>
            <a:chExt cx="8712676" cy="1379457"/>
          </a:xfrm>
          <a:effectLst>
            <a:outerShdw blurRad="50800" dist="38100" dir="2700000" algn="tl" rotWithShape="0">
              <a:prstClr val="black">
                <a:alpha val="40000"/>
              </a:prstClr>
            </a:outerShdw>
          </a:effectLst>
        </p:grpSpPr>
        <p:sp>
          <p:nvSpPr>
            <p:cNvPr id="21" name="矩形: 圆角 36"/>
            <p:cNvSpPr/>
            <p:nvPr/>
          </p:nvSpPr>
          <p:spPr>
            <a:xfrm>
              <a:off x="117017" y="5051923"/>
              <a:ext cx="8704051" cy="954107"/>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r>
                <a:rPr lang="en-US" altLang="zh-CN" sz="1400">
                  <a:solidFill>
                    <a:srgbClr val="0000FF"/>
                  </a:solidFill>
                  <a:latin typeface="Courier New" panose="02070309020205020404" pitchFamily="49" charset="0"/>
                  <a:cs typeface="Courier New" panose="02070309020205020404" pitchFamily="49" charset="0"/>
                </a:rPr>
                <a:t>class</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2B91AF"/>
                  </a:solidFill>
                  <a:latin typeface="Courier New" panose="02070309020205020404" pitchFamily="49" charset="0"/>
                  <a:cs typeface="Courier New" panose="02070309020205020404" pitchFamily="49" charset="0"/>
                </a:rPr>
                <a:t>PartTimeWorker</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8000"/>
                  </a:solidFill>
                  <a:latin typeface="Courier New" panose="02070309020205020404" pitchFamily="49" charset="0"/>
                  <a:cs typeface="Courier New" panose="02070309020205020404" pitchFamily="49" charset="0"/>
                </a:rPr>
                <a:t>//</a:t>
              </a:r>
              <a:r>
                <a:rPr lang="zh-CN" altLang="en-US" sz="1400">
                  <a:solidFill>
                    <a:srgbClr val="008000"/>
                  </a:solidFill>
                  <a:latin typeface="Courier New" panose="02070309020205020404" pitchFamily="49" charset="0"/>
                  <a:cs typeface="Courier New" panose="02070309020205020404" pitchFamily="49" charset="0"/>
                </a:rPr>
                <a:t>其他成员省略</a:t>
              </a:r>
              <a:endParaRPr lang="zh-CN" altLang="en-US"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static</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00FF"/>
                  </a:solidFill>
                  <a:latin typeface="Courier New" panose="02070309020205020404" pitchFamily="49" charset="0"/>
                  <a:cs typeface="Courier New" panose="02070309020205020404" pitchFamily="49" charset="0"/>
                </a:rPr>
                <a:t>double</a:t>
              </a:r>
              <a:r>
                <a:rPr lang="en-US" altLang="zh-CN" sz="1400">
                  <a:solidFill>
                    <a:srgbClr val="000000"/>
                  </a:solidFill>
                  <a:latin typeface="Courier New" panose="02070309020205020404" pitchFamily="49" charset="0"/>
                  <a:cs typeface="Courier New" panose="02070309020205020404" pitchFamily="49" charset="0"/>
                </a:rPr>
                <a:t> ms_payRate;</a:t>
              </a:r>
              <a:r>
                <a:rPr lang="en-US" altLang="zh-CN" sz="1400">
                  <a:solidFill>
                    <a:srgbClr val="008000"/>
                  </a:solidFill>
                  <a:latin typeface="Courier New" panose="02070309020205020404" pitchFamily="49" charset="0"/>
                  <a:cs typeface="Courier New" panose="02070309020205020404" pitchFamily="49" charset="0"/>
                </a:rPr>
                <a:t>//</a:t>
              </a:r>
              <a:r>
                <a:rPr lang="zh-CN" altLang="en-US" sz="1400">
                  <a:solidFill>
                    <a:srgbClr val="008000"/>
                  </a:solidFill>
                  <a:latin typeface="Courier New" panose="02070309020205020404" pitchFamily="49" charset="0"/>
                  <a:cs typeface="Courier New" panose="02070309020205020404" pitchFamily="49" charset="0"/>
                </a:rPr>
                <a:t>小时工资</a:t>
              </a:r>
              <a:endParaRPr lang="zh-CN" altLang="en-US"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double</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2B91AF"/>
                  </a:solidFill>
                  <a:latin typeface="Courier New" panose="02070309020205020404" pitchFamily="49" charset="0"/>
                  <a:cs typeface="Courier New" panose="02070309020205020404" pitchFamily="49" charset="0"/>
                </a:rPr>
                <a:t>PartTimeWorker</a:t>
              </a:r>
              <a:r>
                <a:rPr lang="en-US" altLang="zh-CN" sz="1400">
                  <a:solidFill>
                    <a:srgbClr val="000000"/>
                  </a:solidFill>
                  <a:latin typeface="Courier New" panose="02070309020205020404" pitchFamily="49" charset="0"/>
                  <a:cs typeface="Courier New" panose="02070309020205020404" pitchFamily="49" charset="0"/>
                </a:rPr>
                <a:t>::ms_payRate = 7.53;</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22" name="组合 21"/>
            <p:cNvGrpSpPr/>
            <p:nvPr/>
          </p:nvGrpSpPr>
          <p:grpSpPr>
            <a:xfrm>
              <a:off x="108508" y="4626573"/>
              <a:ext cx="8712676" cy="475449"/>
              <a:chOff x="211348" y="1763590"/>
              <a:chExt cx="8712676" cy="475449"/>
            </a:xfrm>
          </p:grpSpPr>
          <p:sp>
            <p:nvSpPr>
              <p:cNvPr id="23" name="矩形: 圆顶角 22"/>
              <p:cNvSpPr/>
              <p:nvPr/>
            </p:nvSpPr>
            <p:spPr>
              <a:xfrm>
                <a:off x="211348"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在类外部初始化静态数据成员</a:t>
                </a:r>
                <a:endParaRPr lang="zh-CN" altLang="en-US" sz="2400" dirty="0">
                  <a:solidFill>
                    <a:prstClr val="white"/>
                  </a:solidFill>
                  <a:latin typeface="Courier New" panose="02070309020205020404" pitchFamily="49" charset="0"/>
                  <a:cs typeface="Courier New" panose="02070309020205020404" pitchFamily="49" charset="0"/>
                </a:endParaRPr>
              </a:p>
            </p:txBody>
          </p:sp>
          <p:sp>
            <p:nvSpPr>
              <p:cNvPr id="24" name="矩形 23"/>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25" name="组合 24"/>
          <p:cNvGrpSpPr/>
          <p:nvPr/>
        </p:nvGrpSpPr>
        <p:grpSpPr>
          <a:xfrm>
            <a:off x="228188" y="4781624"/>
            <a:ext cx="8704169" cy="1594901"/>
            <a:chOff x="117017" y="4626573"/>
            <a:chExt cx="8704169" cy="1594901"/>
          </a:xfrm>
          <a:effectLst>
            <a:outerShdw blurRad="50800" dist="38100" dir="2700000" algn="tl" rotWithShape="0">
              <a:prstClr val="black">
                <a:alpha val="40000"/>
              </a:prstClr>
            </a:outerShdw>
          </a:effectLst>
        </p:grpSpPr>
        <p:sp>
          <p:nvSpPr>
            <p:cNvPr id="26" name="矩形: 圆角 36"/>
            <p:cNvSpPr/>
            <p:nvPr/>
          </p:nvSpPr>
          <p:spPr>
            <a:xfrm>
              <a:off x="117017" y="5051923"/>
              <a:ext cx="8704051" cy="1169551"/>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r>
                <a:rPr lang="en-US" altLang="zh-CN" sz="1400">
                  <a:solidFill>
                    <a:srgbClr val="0000FF"/>
                  </a:solidFill>
                  <a:latin typeface="Courier New" panose="02070309020205020404" pitchFamily="49" charset="0"/>
                  <a:cs typeface="Courier New" panose="02070309020205020404" pitchFamily="49" charset="0"/>
                </a:rPr>
                <a:t>class</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2B91AF"/>
                  </a:solidFill>
                  <a:latin typeface="Courier New" panose="02070309020205020404" pitchFamily="49" charset="0"/>
                  <a:cs typeface="Courier New" panose="02070309020205020404" pitchFamily="49" charset="0"/>
                </a:rPr>
                <a:t>PartTimeWorker</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8000"/>
                  </a:solidFill>
                  <a:latin typeface="Courier New" panose="02070309020205020404" pitchFamily="49" charset="0"/>
                  <a:cs typeface="Courier New" panose="02070309020205020404" pitchFamily="49" charset="0"/>
                </a:rPr>
                <a:t>//</a:t>
              </a:r>
              <a:r>
                <a:rPr lang="zh-CN" altLang="en-US" sz="1400">
                  <a:solidFill>
                    <a:srgbClr val="008000"/>
                  </a:solidFill>
                  <a:latin typeface="Courier New" panose="02070309020205020404" pitchFamily="49" charset="0"/>
                  <a:cs typeface="Courier New" panose="02070309020205020404" pitchFamily="49" charset="0"/>
                </a:rPr>
                <a:t>其它成员与前面一致</a:t>
              </a:r>
              <a:endParaRPr lang="zh-CN" altLang="en-US"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    static</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00FF"/>
                  </a:solidFill>
                  <a:latin typeface="Courier New" panose="02070309020205020404" pitchFamily="49" charset="0"/>
                  <a:cs typeface="Courier New" panose="02070309020205020404" pitchFamily="49" charset="0"/>
                </a:rPr>
                <a:t>const</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00FF"/>
                  </a:solidFill>
                  <a:latin typeface="Courier New" panose="02070309020205020404" pitchFamily="49" charset="0"/>
                  <a:cs typeface="Courier New" panose="02070309020205020404" pitchFamily="49" charset="0"/>
                </a:rPr>
                <a:t>int</a:t>
              </a:r>
              <a:r>
                <a:rPr lang="en-US" altLang="zh-CN" sz="1400">
                  <a:solidFill>
                    <a:srgbClr val="000000"/>
                  </a:solidFill>
                  <a:latin typeface="Courier New" panose="02070309020205020404" pitchFamily="49" charset="0"/>
                  <a:cs typeface="Courier New" panose="02070309020205020404" pitchFamily="49" charset="0"/>
                </a:rPr>
                <a:t> ms_maxHourWeek = 20; </a:t>
              </a:r>
              <a:r>
                <a:rPr lang="en-US" altLang="zh-CN" sz="1400">
                  <a:solidFill>
                    <a:srgbClr val="008000"/>
                  </a:solidFill>
                  <a:latin typeface="Courier New" panose="02070309020205020404" pitchFamily="49" charset="0"/>
                  <a:cs typeface="Courier New" panose="02070309020205020404" pitchFamily="49" charset="0"/>
                </a:rPr>
                <a:t>//</a:t>
              </a:r>
              <a:r>
                <a:rPr lang="zh-CN" altLang="en-US" sz="1400">
                  <a:solidFill>
                    <a:srgbClr val="008000"/>
                  </a:solidFill>
                  <a:latin typeface="Courier New" panose="02070309020205020404" pitchFamily="49" charset="0"/>
                  <a:cs typeface="Courier New" panose="02070309020205020404" pitchFamily="49" charset="0"/>
                </a:rPr>
                <a:t>每周最长工作时间</a:t>
              </a:r>
              <a:endParaRPr lang="zh-CN" altLang="en-US"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const</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00FF"/>
                  </a:solidFill>
                  <a:latin typeface="Courier New" panose="02070309020205020404" pitchFamily="49" charset="0"/>
                  <a:cs typeface="Courier New" panose="02070309020205020404" pitchFamily="49" charset="0"/>
                </a:rPr>
                <a:t>int</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2B91AF"/>
                  </a:solidFill>
                  <a:latin typeface="Courier New" panose="02070309020205020404" pitchFamily="49" charset="0"/>
                  <a:cs typeface="Courier New" panose="02070309020205020404" pitchFamily="49" charset="0"/>
                </a:rPr>
                <a:t>PartTimeWorker</a:t>
              </a:r>
              <a:r>
                <a:rPr lang="en-US" altLang="zh-CN" sz="1400">
                  <a:solidFill>
                    <a:srgbClr val="000000"/>
                  </a:solidFill>
                  <a:latin typeface="Courier New" panose="02070309020205020404" pitchFamily="49" charset="0"/>
                  <a:cs typeface="Courier New" panose="02070309020205020404" pitchFamily="49" charset="0"/>
                </a:rPr>
                <a:t>::ms_maxHourWeek;</a:t>
              </a:r>
              <a:r>
                <a:rPr lang="en-US" altLang="zh-CN" sz="1400">
                  <a:solidFill>
                    <a:srgbClr val="008000"/>
                  </a:solidFill>
                  <a:latin typeface="Courier New" panose="02070309020205020404" pitchFamily="49" charset="0"/>
                  <a:cs typeface="Courier New" panose="02070309020205020404" pitchFamily="49" charset="0"/>
                </a:rPr>
                <a:t>//</a:t>
              </a:r>
              <a:r>
                <a:rPr lang="zh-CN" altLang="en-US" sz="1400">
                  <a:solidFill>
                    <a:srgbClr val="008000"/>
                  </a:solidFill>
                  <a:latin typeface="Courier New" panose="02070309020205020404" pitchFamily="49" charset="0"/>
                  <a:cs typeface="Courier New" panose="02070309020205020404" pitchFamily="49" charset="0"/>
                </a:rPr>
                <a:t>在类内部已经有了初始值，则在类外部不可以再提供初始值</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27" name="组合 26"/>
            <p:cNvGrpSpPr/>
            <p:nvPr/>
          </p:nvGrpSpPr>
          <p:grpSpPr>
            <a:xfrm>
              <a:off x="117133" y="4626573"/>
              <a:ext cx="8704053" cy="475449"/>
              <a:chOff x="219973" y="1763590"/>
              <a:chExt cx="8704053" cy="475449"/>
            </a:xfrm>
          </p:grpSpPr>
          <p:sp>
            <p:nvSpPr>
              <p:cNvPr id="28" name="矩形: 圆顶角 27"/>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dirty="0">
                    <a:solidFill>
                      <a:prstClr val="white"/>
                    </a:solidFill>
                    <a:latin typeface="Courier New" panose="02070309020205020404" pitchFamily="49" charset="0"/>
                    <a:cs typeface="Courier New" panose="02070309020205020404" pitchFamily="49" charset="0"/>
                  </a:rPr>
                  <a:t>在类内部初始化静态数据成员</a:t>
                </a:r>
                <a:r>
                  <a:rPr lang="en-US" altLang="zh-CN" sz="2400" dirty="0">
                    <a:solidFill>
                      <a:prstClr val="white"/>
                    </a:solidFill>
                    <a:latin typeface="Courier New" panose="02070309020205020404" pitchFamily="49" charset="0"/>
                    <a:cs typeface="Courier New" panose="02070309020205020404" pitchFamily="49" charset="0"/>
                  </a:rPr>
                  <a:t>——</a:t>
                </a:r>
                <a:r>
                  <a:rPr lang="zh-CN" altLang="en-US" sz="2400" dirty="0">
                    <a:solidFill>
                      <a:prstClr val="white"/>
                    </a:solidFill>
                    <a:latin typeface="Courier New" panose="02070309020205020404" pitchFamily="49" charset="0"/>
                    <a:cs typeface="Courier New" panose="02070309020205020404" pitchFamily="49" charset="0"/>
                  </a:rPr>
                  <a:t>常量静态数据成员</a:t>
                </a:r>
                <a:endParaRPr lang="zh-CN" altLang="en-US" sz="2400" dirty="0">
                  <a:solidFill>
                    <a:prstClr val="white"/>
                  </a:solidFill>
                  <a:latin typeface="Courier New" panose="02070309020205020404" pitchFamily="49" charset="0"/>
                  <a:cs typeface="Courier New" panose="02070309020205020404" pitchFamily="49" charset="0"/>
                </a:endParaRPr>
              </a:p>
            </p:txBody>
          </p:sp>
          <p:sp>
            <p:nvSpPr>
              <p:cNvPr id="29" name="矩形 28"/>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6.4.2 </a:t>
            </a:r>
            <a:r>
              <a:rPr lang="zh-CN" altLang="en-US" sz="3200" dirty="0">
                <a:solidFill>
                  <a:schemeClr val="bg1"/>
                </a:solidFill>
                <a:latin typeface="Courier New" panose="02070309020205020404" pitchFamily="49" charset="0"/>
                <a:cs typeface="Courier New" panose="02070309020205020404" pitchFamily="49" charset="0"/>
              </a:rPr>
              <a:t>使用</a:t>
            </a:r>
            <a:r>
              <a:rPr lang="zh-CN" altLang="en-US" sz="3200" dirty="0">
                <a:solidFill>
                  <a:schemeClr val="bg1"/>
                </a:solidFill>
              </a:rPr>
              <a:t>静态成员</a:t>
            </a:r>
            <a:endParaRPr lang="zh-CN" altLang="en-US" sz="2400" dirty="0">
              <a:solidFill>
                <a:schemeClr val="bg1"/>
              </a:solidFill>
            </a:endParaRPr>
          </a:p>
        </p:txBody>
      </p:sp>
      <p:grpSp>
        <p:nvGrpSpPr>
          <p:cNvPr id="34" name="组合 33"/>
          <p:cNvGrpSpPr/>
          <p:nvPr/>
        </p:nvGrpSpPr>
        <p:grpSpPr>
          <a:xfrm>
            <a:off x="219849" y="3617447"/>
            <a:ext cx="8704169" cy="948570"/>
            <a:chOff x="117017" y="4626573"/>
            <a:chExt cx="8704169" cy="948570"/>
          </a:xfrm>
          <a:effectLst>
            <a:outerShdw blurRad="50800" dist="38100" dir="2700000" algn="tl" rotWithShape="0">
              <a:prstClr val="black">
                <a:alpha val="40000"/>
              </a:prstClr>
            </a:outerShdw>
          </a:effectLst>
        </p:grpSpPr>
        <p:sp>
          <p:nvSpPr>
            <p:cNvPr id="35" name="矩形: 圆角 36"/>
            <p:cNvSpPr/>
            <p:nvPr/>
          </p:nvSpPr>
          <p:spPr>
            <a:xfrm>
              <a:off x="117017" y="5051923"/>
              <a:ext cx="8704051" cy="523220"/>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r>
                <a:rPr lang="en-US" altLang="zh-CN" sz="1400">
                  <a:solidFill>
                    <a:srgbClr val="2B91AF"/>
                  </a:solidFill>
                  <a:latin typeface="Courier New" panose="02070309020205020404" pitchFamily="49" charset="0"/>
                  <a:cs typeface="Courier New" panose="02070309020205020404" pitchFamily="49" charset="0"/>
                </a:rPr>
                <a:t>PartTimeWorker</a:t>
              </a:r>
              <a:r>
                <a:rPr lang="en-US" altLang="zh-CN" sz="1400">
                  <a:solidFill>
                    <a:srgbClr val="000000"/>
                  </a:solidFill>
                  <a:latin typeface="Courier New" panose="02070309020205020404" pitchFamily="49" charset="0"/>
                  <a:cs typeface="Courier New" panose="02070309020205020404" pitchFamily="49" charset="0"/>
                </a:rPr>
                <a:t> w;</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00"/>
                  </a:solidFill>
                  <a:latin typeface="Courier New" panose="02070309020205020404" pitchFamily="49" charset="0"/>
                  <a:cs typeface="Courier New" panose="02070309020205020404" pitchFamily="49" charset="0"/>
                </a:rPr>
                <a:t>cout </a:t>
              </a:r>
              <a:r>
                <a:rPr lang="en-US" altLang="zh-CN" sz="1400">
                  <a:solidFill>
                    <a:srgbClr val="008080"/>
                  </a:solidFill>
                  <a:latin typeface="Courier New" panose="02070309020205020404" pitchFamily="49" charset="0"/>
                  <a:cs typeface="Courier New" panose="02070309020205020404" pitchFamily="49" charset="0"/>
                </a:rPr>
                <a:t>&lt;&lt;</a:t>
              </a:r>
              <a:r>
                <a:rPr lang="zh-CN" altLang="en-US" sz="1400">
                  <a:solidFill>
                    <a:srgbClr val="000000"/>
                  </a:solidFill>
                  <a:latin typeface="Courier New" panose="02070309020205020404" pitchFamily="49" charset="0"/>
                  <a:cs typeface="Courier New" panose="02070309020205020404" pitchFamily="49" charset="0"/>
                </a:rPr>
                <a:t> </a:t>
              </a:r>
              <a:r>
                <a:rPr lang="en-US" altLang="zh-CN" sz="1400">
                  <a:solidFill>
                    <a:srgbClr val="000000"/>
                  </a:solidFill>
                  <a:latin typeface="Courier New" panose="02070309020205020404" pitchFamily="49" charset="0"/>
                  <a:cs typeface="Courier New" panose="02070309020205020404" pitchFamily="49" charset="0"/>
                </a:rPr>
                <a:t>w.rate() </a:t>
              </a:r>
              <a:r>
                <a:rPr lang="en-US" altLang="zh-CN" sz="1400">
                  <a:solidFill>
                    <a:srgbClr val="008080"/>
                  </a:solidFill>
                  <a:latin typeface="Courier New" panose="02070309020205020404" pitchFamily="49" charset="0"/>
                  <a:cs typeface="Courier New" panose="02070309020205020404" pitchFamily="49" charset="0"/>
                </a:rPr>
                <a:t>&lt;&lt;</a:t>
              </a:r>
              <a:r>
                <a:rPr lang="zh-CN" altLang="en-US" sz="1400">
                  <a:solidFill>
                    <a:srgbClr val="000000"/>
                  </a:solidFill>
                  <a:latin typeface="Courier New" panose="02070309020205020404" pitchFamily="49" charset="0"/>
                  <a:cs typeface="Courier New" panose="02070309020205020404" pitchFamily="49" charset="0"/>
                </a:rPr>
                <a:t> </a:t>
              </a:r>
              <a:r>
                <a:rPr lang="en-US" altLang="zh-CN" sz="1400">
                  <a:solidFill>
                    <a:srgbClr val="000000"/>
                  </a:solidFill>
                  <a:latin typeface="Courier New" panose="02070309020205020404" pitchFamily="49" charset="0"/>
                  <a:cs typeface="Courier New" panose="02070309020205020404" pitchFamily="49" charset="0"/>
                </a:rPr>
                <a:t>endl; </a:t>
              </a:r>
              <a:r>
                <a:rPr lang="en-US" altLang="zh-CN" sz="1400">
                  <a:solidFill>
                    <a:srgbClr val="008000"/>
                  </a:solidFill>
                  <a:latin typeface="Courier New" panose="02070309020205020404" pitchFamily="49" charset="0"/>
                  <a:cs typeface="Courier New" panose="02070309020205020404" pitchFamily="49" charset="0"/>
                </a:rPr>
                <a:t>//</a:t>
              </a:r>
              <a:r>
                <a:rPr lang="zh-CN" altLang="en-US" sz="1400">
                  <a:solidFill>
                    <a:srgbClr val="008000"/>
                  </a:solidFill>
                  <a:latin typeface="Courier New" panose="02070309020205020404" pitchFamily="49" charset="0"/>
                  <a:cs typeface="Courier New" panose="02070309020205020404" pitchFamily="49" charset="0"/>
                </a:rPr>
                <a:t>通过类对象访问静态成员函数</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36" name="组合 35"/>
            <p:cNvGrpSpPr/>
            <p:nvPr/>
          </p:nvGrpSpPr>
          <p:grpSpPr>
            <a:xfrm>
              <a:off x="117133" y="4626573"/>
              <a:ext cx="8704053" cy="475449"/>
              <a:chOff x="219973" y="1763590"/>
              <a:chExt cx="8704053" cy="475449"/>
            </a:xfrm>
          </p:grpSpPr>
          <p:sp>
            <p:nvSpPr>
              <p:cNvPr id="37" name="矩形: 圆顶角 36"/>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通过类对象来访问静态成员</a:t>
                </a:r>
                <a:endParaRPr lang="zh-CN" altLang="en-US" sz="2400" dirty="0">
                  <a:solidFill>
                    <a:prstClr val="white"/>
                  </a:solidFill>
                  <a:latin typeface="Courier New" panose="02070309020205020404" pitchFamily="49" charset="0"/>
                  <a:cs typeface="Courier New" panose="02070309020205020404" pitchFamily="49" charset="0"/>
                </a:endParaRPr>
              </a:p>
            </p:txBody>
          </p:sp>
          <p:sp>
            <p:nvSpPr>
              <p:cNvPr id="38" name="矩形 37"/>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39" name="组合 38"/>
          <p:cNvGrpSpPr/>
          <p:nvPr/>
        </p:nvGrpSpPr>
        <p:grpSpPr>
          <a:xfrm>
            <a:off x="219849" y="4839517"/>
            <a:ext cx="8704169" cy="1164014"/>
            <a:chOff x="117017" y="4626573"/>
            <a:chExt cx="8704169" cy="1164014"/>
          </a:xfrm>
          <a:effectLst>
            <a:outerShdw blurRad="50800" dist="38100" dir="2700000" algn="tl" rotWithShape="0">
              <a:prstClr val="black">
                <a:alpha val="40000"/>
              </a:prstClr>
            </a:outerShdw>
          </a:effectLst>
        </p:grpSpPr>
        <p:sp>
          <p:nvSpPr>
            <p:cNvPr id="40" name="矩形: 圆角 36"/>
            <p:cNvSpPr/>
            <p:nvPr/>
          </p:nvSpPr>
          <p:spPr>
            <a:xfrm>
              <a:off x="117017" y="5051923"/>
              <a:ext cx="8704051" cy="738664"/>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r>
                <a:rPr lang="en-US" altLang="zh-CN" sz="1400">
                  <a:solidFill>
                    <a:srgbClr val="0000FF"/>
                  </a:solidFill>
                  <a:latin typeface="Courier New" panose="02070309020205020404" pitchFamily="49" charset="0"/>
                  <a:cs typeface="Courier New" panose="02070309020205020404" pitchFamily="49" charset="0"/>
                </a:rPr>
                <a:t>double</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2B91AF"/>
                  </a:solidFill>
                  <a:latin typeface="Courier New" panose="02070309020205020404" pitchFamily="49" charset="0"/>
                  <a:cs typeface="Courier New" panose="02070309020205020404" pitchFamily="49" charset="0"/>
                </a:rPr>
                <a:t>PartTimeWorker</a:t>
              </a:r>
              <a:r>
                <a:rPr lang="en-US" altLang="zh-CN" sz="1400">
                  <a:solidFill>
                    <a:srgbClr val="000000"/>
                  </a:solidFill>
                  <a:latin typeface="Courier New" panose="02070309020205020404" pitchFamily="49" charset="0"/>
                  <a:cs typeface="Courier New" panose="02070309020205020404" pitchFamily="49" charset="0"/>
                </a:rPr>
                <a:t>::salary() {</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    return</a:t>
              </a:r>
              <a:r>
                <a:rPr lang="en-US" altLang="zh-CN" sz="1400">
                  <a:solidFill>
                    <a:srgbClr val="000000"/>
                  </a:solidFill>
                  <a:latin typeface="Courier New" panose="02070309020205020404" pitchFamily="49" charset="0"/>
                  <a:cs typeface="Courier New" panose="02070309020205020404" pitchFamily="49" charset="0"/>
                </a:rPr>
                <a:t> ms_payRate * m_hours; </a:t>
              </a:r>
              <a:r>
                <a:rPr lang="en-US" altLang="zh-CN" sz="1400">
                  <a:solidFill>
                    <a:srgbClr val="008000"/>
                  </a:solidFill>
                  <a:latin typeface="Courier New" panose="02070309020205020404" pitchFamily="49" charset="0"/>
                  <a:cs typeface="Courier New" panose="02070309020205020404" pitchFamily="49" charset="0"/>
                </a:rPr>
                <a:t>//</a:t>
              </a:r>
              <a:r>
                <a:rPr lang="zh-CN" altLang="en-US" sz="1400">
                  <a:solidFill>
                    <a:srgbClr val="008000"/>
                  </a:solidFill>
                  <a:latin typeface="Courier New" panose="02070309020205020404" pitchFamily="49" charset="0"/>
                  <a:cs typeface="Courier New" panose="02070309020205020404" pitchFamily="49" charset="0"/>
                </a:rPr>
                <a:t>类内使用静态数据成员</a:t>
              </a:r>
              <a:endParaRPr lang="zh-CN" altLang="en-US"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41" name="组合 40"/>
            <p:cNvGrpSpPr/>
            <p:nvPr/>
          </p:nvGrpSpPr>
          <p:grpSpPr>
            <a:xfrm>
              <a:off x="117133" y="4626573"/>
              <a:ext cx="8704053" cy="475449"/>
              <a:chOff x="219973" y="1763590"/>
              <a:chExt cx="8704053" cy="475449"/>
            </a:xfrm>
          </p:grpSpPr>
          <p:sp>
            <p:nvSpPr>
              <p:cNvPr id="42" name="矩形: 圆顶角 41"/>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成员函数内部可以直接访问静态成员</a:t>
                </a:r>
                <a:endParaRPr lang="zh-CN" altLang="en-US" sz="2400" dirty="0">
                  <a:solidFill>
                    <a:prstClr val="white"/>
                  </a:solidFill>
                  <a:latin typeface="Courier New" panose="02070309020205020404" pitchFamily="49" charset="0"/>
                  <a:cs typeface="Courier New" panose="02070309020205020404" pitchFamily="49" charset="0"/>
                </a:endParaRPr>
              </a:p>
            </p:txBody>
          </p:sp>
          <p:sp>
            <p:nvSpPr>
              <p:cNvPr id="43" name="矩形 42"/>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44" name="组合 43"/>
          <p:cNvGrpSpPr/>
          <p:nvPr/>
        </p:nvGrpSpPr>
        <p:grpSpPr>
          <a:xfrm>
            <a:off x="219849" y="2610819"/>
            <a:ext cx="8704169" cy="733127"/>
            <a:chOff x="117017" y="4626573"/>
            <a:chExt cx="8704169" cy="733127"/>
          </a:xfrm>
          <a:effectLst>
            <a:outerShdw blurRad="50800" dist="38100" dir="2700000" algn="tl" rotWithShape="0">
              <a:prstClr val="black">
                <a:alpha val="40000"/>
              </a:prstClr>
            </a:outerShdw>
          </a:effectLst>
        </p:grpSpPr>
        <p:sp>
          <p:nvSpPr>
            <p:cNvPr id="45" name="矩形: 圆角 36"/>
            <p:cNvSpPr/>
            <p:nvPr/>
          </p:nvSpPr>
          <p:spPr>
            <a:xfrm>
              <a:off x="117017" y="5051923"/>
              <a:ext cx="8704051" cy="307777"/>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r>
                <a:rPr lang="en-US" altLang="zh-CN" sz="1400">
                  <a:solidFill>
                    <a:srgbClr val="000000"/>
                  </a:solidFill>
                  <a:latin typeface="Courier New" panose="02070309020205020404" pitchFamily="49" charset="0"/>
                  <a:cs typeface="Courier New" panose="02070309020205020404" pitchFamily="49" charset="0"/>
                </a:rPr>
                <a:t>cout </a:t>
              </a:r>
              <a:r>
                <a:rPr lang="en-US" altLang="zh-CN" sz="1400">
                  <a:solidFill>
                    <a:srgbClr val="008080"/>
                  </a:solidFill>
                  <a:latin typeface="Courier New" panose="02070309020205020404" pitchFamily="49" charset="0"/>
                  <a:cs typeface="Courier New" panose="02070309020205020404" pitchFamily="49" charset="0"/>
                </a:rPr>
                <a:t>&lt;&lt;</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2B91AF"/>
                  </a:solidFill>
                  <a:latin typeface="Courier New" panose="02070309020205020404" pitchFamily="49" charset="0"/>
                  <a:cs typeface="Courier New" panose="02070309020205020404" pitchFamily="49" charset="0"/>
                </a:rPr>
                <a:t>PartTimeWorker</a:t>
              </a:r>
              <a:r>
                <a:rPr lang="en-US" altLang="zh-CN" sz="1400">
                  <a:solidFill>
                    <a:srgbClr val="000000"/>
                  </a:solidFill>
                  <a:latin typeface="Courier New" panose="02070309020205020404" pitchFamily="49" charset="0"/>
                  <a:cs typeface="Courier New" panose="02070309020205020404" pitchFamily="49" charset="0"/>
                </a:rPr>
                <a:t>::rate() </a:t>
              </a:r>
              <a:r>
                <a:rPr lang="en-US" altLang="zh-CN" sz="1400">
                  <a:solidFill>
                    <a:srgbClr val="008080"/>
                  </a:solidFill>
                  <a:latin typeface="Courier New" panose="02070309020205020404" pitchFamily="49" charset="0"/>
                  <a:cs typeface="Courier New" panose="02070309020205020404" pitchFamily="49" charset="0"/>
                </a:rPr>
                <a:t>&lt;&lt;</a:t>
              </a:r>
              <a:r>
                <a:rPr lang="en-US" altLang="zh-CN" sz="1400">
                  <a:solidFill>
                    <a:srgbClr val="000000"/>
                  </a:solidFill>
                  <a:latin typeface="Courier New" panose="02070309020205020404" pitchFamily="49" charset="0"/>
                  <a:cs typeface="Courier New" panose="02070309020205020404" pitchFamily="49" charset="0"/>
                </a:rPr>
                <a:t> endl; </a:t>
              </a:r>
              <a:r>
                <a:rPr lang="en-US" altLang="zh-CN" sz="1400">
                  <a:solidFill>
                    <a:srgbClr val="008000"/>
                  </a:solidFill>
                  <a:latin typeface="Courier New" panose="02070309020205020404" pitchFamily="49" charset="0"/>
                  <a:cs typeface="Courier New" panose="02070309020205020404" pitchFamily="49" charset="0"/>
                </a:rPr>
                <a:t>//</a:t>
              </a:r>
              <a:r>
                <a:rPr lang="zh-CN" altLang="en-US" sz="1400">
                  <a:solidFill>
                    <a:srgbClr val="008000"/>
                  </a:solidFill>
                  <a:latin typeface="Courier New" panose="02070309020205020404" pitchFamily="49" charset="0"/>
                  <a:cs typeface="Courier New" panose="02070309020205020404" pitchFamily="49" charset="0"/>
                </a:rPr>
                <a:t>通过类名访问静态成员</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46" name="组合 45"/>
            <p:cNvGrpSpPr/>
            <p:nvPr/>
          </p:nvGrpSpPr>
          <p:grpSpPr>
            <a:xfrm>
              <a:off x="117133" y="4626573"/>
              <a:ext cx="8704053" cy="475449"/>
              <a:chOff x="219973" y="1763590"/>
              <a:chExt cx="8704053" cy="475449"/>
            </a:xfrm>
          </p:grpSpPr>
          <p:sp>
            <p:nvSpPr>
              <p:cNvPr id="47" name="矩形: 圆顶角 46"/>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在类外通过类名直接访问公有的静态成员</a:t>
                </a:r>
                <a:endParaRPr lang="zh-CN" altLang="en-US" sz="2400" dirty="0">
                  <a:solidFill>
                    <a:prstClr val="white"/>
                  </a:solidFill>
                  <a:latin typeface="Courier New" panose="02070309020205020404" pitchFamily="49" charset="0"/>
                  <a:cs typeface="Courier New" panose="02070309020205020404" pitchFamily="49" charset="0"/>
                </a:endParaRPr>
              </a:p>
            </p:txBody>
          </p:sp>
          <p:sp>
            <p:nvSpPr>
              <p:cNvPr id="48" name="矩形 47"/>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49" name="组合 48"/>
          <p:cNvGrpSpPr/>
          <p:nvPr/>
        </p:nvGrpSpPr>
        <p:grpSpPr>
          <a:xfrm>
            <a:off x="219731" y="1173304"/>
            <a:ext cx="8704169" cy="1164014"/>
            <a:chOff x="117017" y="4626573"/>
            <a:chExt cx="8704169" cy="1164014"/>
          </a:xfrm>
          <a:effectLst>
            <a:outerShdw blurRad="50800" dist="38100" dir="2700000" algn="tl" rotWithShape="0">
              <a:prstClr val="black">
                <a:alpha val="40000"/>
              </a:prstClr>
            </a:outerShdw>
          </a:effectLst>
        </p:grpSpPr>
        <p:sp>
          <p:nvSpPr>
            <p:cNvPr id="50" name="矩形: 圆角 36"/>
            <p:cNvSpPr/>
            <p:nvPr/>
          </p:nvSpPr>
          <p:spPr>
            <a:xfrm>
              <a:off x="117017" y="5051923"/>
              <a:ext cx="8704051" cy="738664"/>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r>
                <a:rPr lang="en-US" altLang="zh-CN" sz="1400">
                  <a:solidFill>
                    <a:srgbClr val="0000FF"/>
                  </a:solidFill>
                  <a:latin typeface="Courier New" panose="02070309020205020404" pitchFamily="49" charset="0"/>
                  <a:cs typeface="Courier New" panose="02070309020205020404" pitchFamily="49" charset="0"/>
                </a:rPr>
                <a:t>void</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2B91AF"/>
                  </a:solidFill>
                  <a:latin typeface="Courier New" panose="02070309020205020404" pitchFamily="49" charset="0"/>
                  <a:cs typeface="Courier New" panose="02070309020205020404" pitchFamily="49" charset="0"/>
                </a:rPr>
                <a:t>PartTimeWorker</a:t>
              </a:r>
              <a:r>
                <a:rPr lang="en-US" altLang="zh-CN" sz="1400">
                  <a:solidFill>
                    <a:srgbClr val="000000"/>
                  </a:solidFill>
                  <a:latin typeface="Courier New" panose="02070309020205020404" pitchFamily="49" charset="0"/>
                  <a:cs typeface="Courier New" panose="02070309020205020404" pitchFamily="49" charset="0"/>
                </a:rPr>
                <a:t>::initRate(</a:t>
              </a:r>
              <a:r>
                <a:rPr lang="en-US" altLang="zh-CN" sz="1400">
                  <a:solidFill>
                    <a:srgbClr val="0000FF"/>
                  </a:solidFill>
                  <a:latin typeface="Courier New" panose="02070309020205020404" pitchFamily="49" charset="0"/>
                  <a:cs typeface="Courier New" panose="02070309020205020404" pitchFamily="49" charset="0"/>
                </a:rPr>
                <a:t>double</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808080"/>
                  </a:solidFill>
                  <a:latin typeface="Courier New" panose="02070309020205020404" pitchFamily="49" charset="0"/>
                  <a:cs typeface="Courier New" panose="02070309020205020404" pitchFamily="49" charset="0"/>
                </a:rPr>
                <a:t>rate</a:t>
              </a:r>
              <a:r>
                <a:rPr lang="en-US" altLang="zh-CN" sz="1400">
                  <a:solidFill>
                    <a:srgbClr val="000000"/>
                  </a:solidFill>
                  <a:latin typeface="Courier New" panose="02070309020205020404" pitchFamily="49" charset="0"/>
                  <a:cs typeface="Courier New" panose="02070309020205020404" pitchFamily="49" charset="0"/>
                </a:rPr>
                <a:t>) {</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00"/>
                  </a:solidFill>
                  <a:latin typeface="Courier New" panose="02070309020205020404" pitchFamily="49" charset="0"/>
                  <a:cs typeface="Courier New" panose="02070309020205020404" pitchFamily="49" charset="0"/>
                </a:rPr>
                <a:t>    ms_payRate = </a:t>
              </a:r>
              <a:r>
                <a:rPr lang="en-US" altLang="zh-CN" sz="1400">
                  <a:solidFill>
                    <a:srgbClr val="808080"/>
                  </a:solidFill>
                  <a:latin typeface="Courier New" panose="02070309020205020404" pitchFamily="49" charset="0"/>
                  <a:cs typeface="Courier New" panose="02070309020205020404" pitchFamily="49" charset="0"/>
                </a:rPr>
                <a:t>rate</a:t>
              </a:r>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51" name="组合 50"/>
            <p:cNvGrpSpPr/>
            <p:nvPr/>
          </p:nvGrpSpPr>
          <p:grpSpPr>
            <a:xfrm>
              <a:off x="117133" y="4626573"/>
              <a:ext cx="8704053" cy="475449"/>
              <a:chOff x="219973" y="1763590"/>
              <a:chExt cx="8704053" cy="475449"/>
            </a:xfrm>
          </p:grpSpPr>
          <p:sp>
            <p:nvSpPr>
              <p:cNvPr id="52" name="矩形: 圆顶角 51"/>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定义静态成员函数</a:t>
                </a:r>
                <a:endParaRPr lang="zh-CN" altLang="en-US" sz="2400" dirty="0">
                  <a:solidFill>
                    <a:prstClr val="white"/>
                  </a:solidFill>
                  <a:latin typeface="Courier New" panose="02070309020205020404" pitchFamily="49" charset="0"/>
                  <a:cs typeface="Courier New" panose="02070309020205020404" pitchFamily="49" charset="0"/>
                </a:endParaRPr>
              </a:p>
            </p:txBody>
          </p:sp>
          <p:sp>
            <p:nvSpPr>
              <p:cNvPr id="53" name="矩形 52"/>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600733" y="4462650"/>
            <a:ext cx="2057400" cy="365125"/>
          </a:xfrm>
          <a:effectLst>
            <a:outerShdw blurRad="50800" dist="38100" dir="2700000" algn="tl" rotWithShape="0">
              <a:prstClr val="black">
                <a:alpha val="40000"/>
              </a:prstClr>
            </a:outerShdw>
          </a:effectLst>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6.4.2 </a:t>
            </a:r>
            <a:r>
              <a:rPr lang="zh-CN" altLang="en-US" sz="3200" dirty="0">
                <a:solidFill>
                  <a:schemeClr val="bg1"/>
                </a:solidFill>
                <a:latin typeface="Courier New" panose="02070309020205020404" pitchFamily="49" charset="0"/>
                <a:cs typeface="Courier New" panose="02070309020205020404" pitchFamily="49" charset="0"/>
              </a:rPr>
              <a:t>使用</a:t>
            </a:r>
            <a:r>
              <a:rPr lang="zh-CN" altLang="en-US" sz="3200" dirty="0">
                <a:solidFill>
                  <a:schemeClr val="bg1"/>
                </a:solidFill>
              </a:rPr>
              <a:t>静态成员</a:t>
            </a:r>
            <a:endParaRPr lang="zh-CN" altLang="en-US" sz="2400" dirty="0">
              <a:solidFill>
                <a:schemeClr val="bg1"/>
              </a:solidFill>
            </a:endParaRPr>
          </a:p>
        </p:txBody>
      </p:sp>
      <p:grpSp>
        <p:nvGrpSpPr>
          <p:cNvPr id="35" name="组合 34"/>
          <p:cNvGrpSpPr/>
          <p:nvPr/>
        </p:nvGrpSpPr>
        <p:grpSpPr>
          <a:xfrm>
            <a:off x="219679" y="2409074"/>
            <a:ext cx="8704169" cy="871113"/>
            <a:chOff x="117017" y="4626573"/>
            <a:chExt cx="8704169" cy="871113"/>
          </a:xfrm>
          <a:effectLst>
            <a:outerShdw blurRad="50800" dist="38100" dir="2700000" algn="tl" rotWithShape="0">
              <a:prstClr val="black">
                <a:alpha val="40000"/>
              </a:prstClr>
            </a:outerShdw>
          </a:effectLst>
        </p:grpSpPr>
        <p:sp>
          <p:nvSpPr>
            <p:cNvPr id="36" name="矩形: 圆角 36"/>
            <p:cNvSpPr/>
            <p:nvPr/>
          </p:nvSpPr>
          <p:spPr>
            <a:xfrm>
              <a:off x="117017" y="5051923"/>
              <a:ext cx="8704051" cy="445763"/>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20000"/>
                </a:lnSpc>
                <a:buClr>
                  <a:srgbClr val="262685"/>
                </a:buClr>
                <a:buSzPct val="80000"/>
              </a:pPr>
              <a:r>
                <a:rPr lang="zh-CN" altLang="en-US" sz="2000">
                  <a:solidFill>
                    <a:srgbClr val="000000"/>
                  </a:solidFill>
                  <a:latin typeface="MicrosoftYaHei"/>
                </a:rPr>
                <a:t>在静态成员函数内部能不能直接使用 </a:t>
              </a:r>
              <a:r>
                <a:rPr lang="en-US" altLang="zh-CN" sz="2000">
                  <a:solidFill>
                    <a:srgbClr val="000000"/>
                  </a:solidFill>
                  <a:latin typeface="Courier New" panose="02070309020205020404" pitchFamily="49" charset="0"/>
                  <a:cs typeface="Courier New" panose="02070309020205020404" pitchFamily="49" charset="0"/>
                </a:rPr>
                <a:t>this</a:t>
              </a:r>
              <a:r>
                <a:rPr lang="en-US" altLang="zh-CN" sz="2000">
                  <a:solidFill>
                    <a:srgbClr val="000000"/>
                  </a:solidFill>
                  <a:latin typeface="MicrosoftYaHei"/>
                </a:rPr>
                <a:t> </a:t>
              </a:r>
              <a:r>
                <a:rPr lang="zh-CN" altLang="en-US" sz="2000">
                  <a:solidFill>
                    <a:srgbClr val="000000"/>
                  </a:solidFill>
                  <a:latin typeface="MicrosoftYaHei"/>
                </a:rPr>
                <a:t>指针</a:t>
              </a:r>
              <a:r>
                <a:rPr lang="en-US" altLang="zh-CN" sz="2000">
                  <a:solidFill>
                    <a:srgbClr val="000000"/>
                  </a:solidFill>
                  <a:latin typeface="MicrosoftYaHei"/>
                </a:rPr>
                <a:t>?</a:t>
              </a:r>
              <a:endParaRPr lang="en-US" altLang="zh-CN" sz="1000" dirty="0">
                <a:solidFill>
                  <a:srgbClr val="000000"/>
                </a:solidFill>
                <a:latin typeface="MicrosoftYaHei"/>
              </a:endParaRPr>
            </a:p>
          </p:txBody>
        </p:sp>
        <p:sp>
          <p:nvSpPr>
            <p:cNvPr id="37" name="矩形: 圆顶角 36"/>
            <p:cNvSpPr/>
            <p:nvPr/>
          </p:nvSpPr>
          <p:spPr>
            <a:xfrm>
              <a:off x="117134" y="4626573"/>
              <a:ext cx="8704052" cy="417061"/>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问题</a:t>
              </a:r>
              <a:endParaRPr lang="zh-CN" altLang="en-US" sz="2400" dirty="0">
                <a:solidFill>
                  <a:prstClr val="white"/>
                </a:solidFill>
                <a:latin typeface="Courier New" panose="02070309020205020404" pitchFamily="49" charset="0"/>
                <a:cs typeface="Courier New" panose="02070309020205020404" pitchFamily="49" charset="0"/>
              </a:endParaRPr>
            </a:p>
          </p:txBody>
        </p:sp>
      </p:grpSp>
      <p:grpSp>
        <p:nvGrpSpPr>
          <p:cNvPr id="38" name="组合 37"/>
          <p:cNvGrpSpPr/>
          <p:nvPr/>
        </p:nvGrpSpPr>
        <p:grpSpPr>
          <a:xfrm>
            <a:off x="219679" y="3500379"/>
            <a:ext cx="8704169" cy="1230314"/>
            <a:chOff x="117017" y="4626573"/>
            <a:chExt cx="8704169" cy="1230314"/>
          </a:xfrm>
          <a:effectLst>
            <a:outerShdw blurRad="50800" dist="38100" dir="2700000" algn="tl" rotWithShape="0">
              <a:prstClr val="black">
                <a:alpha val="40000"/>
              </a:prstClr>
            </a:outerShdw>
          </a:effectLst>
        </p:grpSpPr>
        <p:sp>
          <p:nvSpPr>
            <p:cNvPr id="39" name="矩形: 圆角 36"/>
            <p:cNvSpPr/>
            <p:nvPr/>
          </p:nvSpPr>
          <p:spPr>
            <a:xfrm>
              <a:off x="117017" y="5051923"/>
              <a:ext cx="8704051" cy="804964"/>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20000"/>
                </a:lnSpc>
                <a:buClr>
                  <a:srgbClr val="262685"/>
                </a:buClr>
                <a:buSzPct val="80000"/>
              </a:pPr>
              <a:r>
                <a:rPr lang="zh-CN" altLang="en-US" sz="2000">
                  <a:solidFill>
                    <a:srgbClr val="000000"/>
                  </a:solidFill>
                  <a:latin typeface="MicrosoftYaHei"/>
                </a:rPr>
                <a:t>不能，静态成员函数不与任何对象绑定，因此不包含 </a:t>
              </a:r>
              <a:r>
                <a:rPr lang="en-US" altLang="zh-CN" sz="2000">
                  <a:solidFill>
                    <a:srgbClr val="000000"/>
                  </a:solidFill>
                  <a:latin typeface="Courier New" panose="02070309020205020404" pitchFamily="49" charset="0"/>
                  <a:cs typeface="Courier New" panose="02070309020205020404" pitchFamily="49" charset="0"/>
                </a:rPr>
                <a:t>this</a:t>
              </a:r>
              <a:r>
                <a:rPr lang="en-US" altLang="zh-CN" sz="2000">
                  <a:solidFill>
                    <a:srgbClr val="000000"/>
                  </a:solidFill>
                  <a:latin typeface="MicrosoftYaHei"/>
                </a:rPr>
                <a:t> </a:t>
              </a:r>
              <a:r>
                <a:rPr lang="zh-CN" altLang="en-US" sz="2000">
                  <a:solidFill>
                    <a:srgbClr val="000000"/>
                  </a:solidFill>
                  <a:latin typeface="MicrosoftYaHei"/>
                </a:rPr>
                <a:t>指针，也就是说不能直接访问普通成员</a:t>
              </a:r>
              <a:endParaRPr lang="en-US" altLang="zh-CN" sz="1000" dirty="0">
                <a:solidFill>
                  <a:srgbClr val="000000"/>
                </a:solidFill>
                <a:latin typeface="MicrosoftYaHei"/>
              </a:endParaRPr>
            </a:p>
          </p:txBody>
        </p:sp>
        <p:sp>
          <p:nvSpPr>
            <p:cNvPr id="40" name="矩形: 圆顶角 39"/>
            <p:cNvSpPr/>
            <p:nvPr/>
          </p:nvSpPr>
          <p:spPr>
            <a:xfrm>
              <a:off x="117134" y="4626573"/>
              <a:ext cx="8704052" cy="417061"/>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答案</a:t>
              </a:r>
              <a:endParaRPr lang="zh-CN" altLang="en-US" sz="2400" dirty="0">
                <a:solidFill>
                  <a:prstClr val="white"/>
                </a:solidFill>
                <a:latin typeface="Courier New" panose="02070309020205020404" pitchFamily="49" charset="0"/>
                <a:cs typeface="Courier New" panose="02070309020205020404" pitchFamily="49" charset="0"/>
              </a:endParaRPr>
            </a:p>
          </p:txBody>
        </p:sp>
      </p:grpSp>
      <p:grpSp>
        <p:nvGrpSpPr>
          <p:cNvPr id="41" name="组合 40"/>
          <p:cNvGrpSpPr/>
          <p:nvPr/>
        </p:nvGrpSpPr>
        <p:grpSpPr>
          <a:xfrm>
            <a:off x="219915" y="1317769"/>
            <a:ext cx="8704169" cy="871113"/>
            <a:chOff x="117017" y="4626573"/>
            <a:chExt cx="8704169" cy="871113"/>
          </a:xfrm>
          <a:effectLst>
            <a:outerShdw blurRad="50800" dist="38100" dir="2700000" algn="tl" rotWithShape="0">
              <a:prstClr val="black">
                <a:alpha val="40000"/>
              </a:prstClr>
            </a:outerShdw>
          </a:effectLst>
        </p:grpSpPr>
        <p:sp>
          <p:nvSpPr>
            <p:cNvPr id="42" name="矩形: 圆角 36"/>
            <p:cNvSpPr/>
            <p:nvPr/>
          </p:nvSpPr>
          <p:spPr>
            <a:xfrm>
              <a:off x="117017" y="5051923"/>
              <a:ext cx="8704051" cy="445763"/>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F9EEEE"/>
            </a:solidFill>
            <a:ln>
              <a:solidFill>
                <a:srgbClr val="F9EEE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20000"/>
                </a:lnSpc>
                <a:buClr>
                  <a:srgbClr val="E2A856"/>
                </a:buClr>
                <a:buSzPct val="80000"/>
              </a:pPr>
              <a:r>
                <a:rPr lang="zh-CN" altLang="en-US" sz="2000">
                  <a:solidFill>
                    <a:srgbClr val="000000"/>
                  </a:solidFill>
                  <a:latin typeface="Courier New" panose="02070309020205020404" pitchFamily="49" charset="0"/>
                </a:rPr>
                <a:t>一个类的静态数据成员不属于类对象，类对象不包含任何静态数据成员</a:t>
              </a:r>
              <a:endParaRPr lang="en-US" altLang="zh-CN" sz="2000" dirty="0">
                <a:solidFill>
                  <a:srgbClr val="000000"/>
                </a:solidFill>
                <a:latin typeface="Courier New" panose="02070309020205020404" pitchFamily="49" charset="0"/>
              </a:endParaRPr>
            </a:p>
          </p:txBody>
        </p:sp>
        <p:sp>
          <p:nvSpPr>
            <p:cNvPr id="43" name="矩形: 圆顶角 42"/>
            <p:cNvSpPr/>
            <p:nvPr/>
          </p:nvSpPr>
          <p:spPr>
            <a:xfrm>
              <a:off x="117134" y="4626573"/>
              <a:ext cx="8704052" cy="417061"/>
            </a:xfrm>
            <a:prstGeom prst="round2SameRect">
              <a:avLst>
                <a:gd name="adj1" fmla="val 20076"/>
                <a:gd name="adj2" fmla="val 0"/>
              </a:avLst>
            </a:prstGeom>
            <a:solidFill>
              <a:srgbClr val="CC5B5B"/>
            </a:solidFill>
            <a:ln>
              <a:solidFill>
                <a:srgbClr val="CC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注意</a:t>
              </a:r>
              <a:endParaRPr lang="zh-CN" altLang="en-US" sz="2400" dirty="0">
                <a:solidFill>
                  <a:prstClr val="white"/>
                </a:solidFill>
                <a:latin typeface="Courier New" panose="02070309020205020404" pitchFamily="49" charset="0"/>
                <a:cs typeface="Courier New" panose="02070309020205020404" pitchFamily="49" charset="0"/>
              </a:endParaRPr>
            </a:p>
          </p:txBody>
        </p:sp>
      </p:grpSp>
      <p:grpSp>
        <p:nvGrpSpPr>
          <p:cNvPr id="31" name="组合 30"/>
          <p:cNvGrpSpPr/>
          <p:nvPr/>
        </p:nvGrpSpPr>
        <p:grpSpPr>
          <a:xfrm>
            <a:off x="219679" y="4958224"/>
            <a:ext cx="8704169" cy="1164014"/>
            <a:chOff x="117017" y="4626573"/>
            <a:chExt cx="8704169" cy="1164014"/>
          </a:xfrm>
          <a:effectLst>
            <a:outerShdw blurRad="50800" dist="38100" dir="2700000" algn="tl" rotWithShape="0">
              <a:prstClr val="black">
                <a:alpha val="40000"/>
              </a:prstClr>
            </a:outerShdw>
          </a:effectLst>
        </p:grpSpPr>
        <p:sp>
          <p:nvSpPr>
            <p:cNvPr id="32" name="矩形: 圆角 36"/>
            <p:cNvSpPr/>
            <p:nvPr/>
          </p:nvSpPr>
          <p:spPr>
            <a:xfrm>
              <a:off x="117017" y="5051923"/>
              <a:ext cx="8704051" cy="738664"/>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r>
                <a:rPr lang="en-US" altLang="zh-CN" sz="1400">
                  <a:solidFill>
                    <a:srgbClr val="0000FF"/>
                  </a:solidFill>
                  <a:latin typeface="Courier New" panose="02070309020205020404" pitchFamily="49" charset="0"/>
                  <a:cs typeface="Courier New" panose="02070309020205020404" pitchFamily="49" charset="0"/>
                </a:rPr>
                <a:t>void</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2B91AF"/>
                  </a:solidFill>
                  <a:latin typeface="Courier New" panose="02070309020205020404" pitchFamily="49" charset="0"/>
                  <a:cs typeface="Courier New" panose="02070309020205020404" pitchFamily="49" charset="0"/>
                </a:rPr>
                <a:t>PartTimeWorker</a:t>
              </a:r>
              <a:r>
                <a:rPr lang="en-US" altLang="zh-CN" sz="1400">
                  <a:solidFill>
                    <a:srgbClr val="000000"/>
                  </a:solidFill>
                  <a:latin typeface="Courier New" panose="02070309020205020404" pitchFamily="49" charset="0"/>
                  <a:cs typeface="Courier New" panose="02070309020205020404" pitchFamily="49" charset="0"/>
                </a:rPr>
                <a:t>::initRate(</a:t>
              </a:r>
              <a:r>
                <a:rPr lang="en-US" altLang="zh-CN" sz="1400">
                  <a:solidFill>
                    <a:srgbClr val="0000FF"/>
                  </a:solidFill>
                  <a:latin typeface="Courier New" panose="02070309020205020404" pitchFamily="49" charset="0"/>
                  <a:cs typeface="Courier New" panose="02070309020205020404" pitchFamily="49" charset="0"/>
                </a:rPr>
                <a:t>double</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808080"/>
                  </a:solidFill>
                  <a:latin typeface="Courier New" panose="02070309020205020404" pitchFamily="49" charset="0"/>
                  <a:cs typeface="Courier New" panose="02070309020205020404" pitchFamily="49" charset="0"/>
                </a:rPr>
                <a:t>rate</a:t>
              </a:r>
              <a:r>
                <a:rPr lang="en-US" altLang="zh-CN" sz="1400">
                  <a:solidFill>
                    <a:srgbClr val="000000"/>
                  </a:solidFill>
                  <a:latin typeface="Courier New" panose="02070309020205020404" pitchFamily="49" charset="0"/>
                  <a:cs typeface="Courier New" panose="02070309020205020404" pitchFamily="49" charset="0"/>
                </a:rPr>
                <a:t>) {</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    this</a:t>
              </a:r>
              <a:r>
                <a:rPr lang="en-US" altLang="zh-CN" sz="1400">
                  <a:solidFill>
                    <a:srgbClr val="000000"/>
                  </a:solidFill>
                  <a:latin typeface="Courier New" panose="02070309020205020404" pitchFamily="49" charset="0"/>
                  <a:cs typeface="Courier New" panose="02070309020205020404" pitchFamily="49" charset="0"/>
                </a:rPr>
                <a:t>-&gt;ms_payRate = </a:t>
              </a:r>
              <a:r>
                <a:rPr lang="en-US" altLang="zh-CN" sz="1400">
                  <a:solidFill>
                    <a:srgbClr val="808080"/>
                  </a:solidFill>
                  <a:latin typeface="Courier New" panose="02070309020205020404" pitchFamily="49" charset="0"/>
                  <a:cs typeface="Courier New" panose="02070309020205020404" pitchFamily="49" charset="0"/>
                </a:rPr>
                <a:t>rate</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8000"/>
                  </a:solidFill>
                  <a:latin typeface="Courier New" panose="02070309020205020404" pitchFamily="49" charset="0"/>
                  <a:cs typeface="Courier New" panose="02070309020205020404" pitchFamily="49" charset="0"/>
                </a:rPr>
                <a:t>//</a:t>
              </a:r>
              <a:r>
                <a:rPr lang="zh-CN" altLang="en-US" sz="1400">
                  <a:solidFill>
                    <a:srgbClr val="008000"/>
                  </a:solidFill>
                  <a:latin typeface="Courier New" panose="02070309020205020404" pitchFamily="49" charset="0"/>
                  <a:cs typeface="Courier New" panose="02070309020205020404" pitchFamily="49" charset="0"/>
                </a:rPr>
                <a:t>错误：静态成员函数没有</a:t>
              </a:r>
              <a:r>
                <a:rPr lang="en-US" altLang="zh-CN" sz="1400">
                  <a:solidFill>
                    <a:srgbClr val="008000"/>
                  </a:solidFill>
                  <a:latin typeface="Courier New" panose="02070309020205020404" pitchFamily="49" charset="0"/>
                  <a:cs typeface="Courier New" panose="02070309020205020404" pitchFamily="49" charset="0"/>
                </a:rPr>
                <a:t>this</a:t>
              </a:r>
              <a:r>
                <a:rPr lang="zh-CN" altLang="en-US" sz="1400">
                  <a:solidFill>
                    <a:srgbClr val="008000"/>
                  </a:solidFill>
                  <a:latin typeface="Courier New" panose="02070309020205020404" pitchFamily="49" charset="0"/>
                  <a:cs typeface="Courier New" panose="02070309020205020404" pitchFamily="49" charset="0"/>
                </a:rPr>
                <a:t>指针</a:t>
              </a:r>
              <a:endParaRPr lang="zh-CN" altLang="en-US"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33" name="组合 32"/>
            <p:cNvGrpSpPr/>
            <p:nvPr/>
          </p:nvGrpSpPr>
          <p:grpSpPr>
            <a:xfrm>
              <a:off x="117133" y="4626573"/>
              <a:ext cx="8704053" cy="475449"/>
              <a:chOff x="219973" y="1763590"/>
              <a:chExt cx="8704053" cy="475449"/>
            </a:xfrm>
          </p:grpSpPr>
          <p:sp>
            <p:nvSpPr>
              <p:cNvPr id="34" name="矩形: 圆顶角 33"/>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示例</a:t>
                </a:r>
                <a:endParaRPr lang="zh-CN" altLang="en-US" sz="2400" dirty="0">
                  <a:solidFill>
                    <a:prstClr val="white"/>
                  </a:solidFill>
                  <a:latin typeface="Courier New" panose="02070309020205020404" pitchFamily="49" charset="0"/>
                  <a:cs typeface="Courier New" panose="02070309020205020404" pitchFamily="49" charset="0"/>
                </a:endParaRPr>
              </a:p>
            </p:txBody>
          </p:sp>
          <p:sp>
            <p:nvSpPr>
              <p:cNvPr id="44" name="矩形 43"/>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sp>
        <p:nvSpPr>
          <p:cNvPr id="45" name="灯片编号占位符 3"/>
          <p:cNvSpPr txBox="1"/>
          <p:nvPr/>
        </p:nvSpPr>
        <p:spPr>
          <a:xfrm>
            <a:off x="6457950" y="638372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151DC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AD33FD5-61D2-4238-98DB-DB8C208BC919}"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56304" y="2137797"/>
            <a:ext cx="2236510" cy="707886"/>
          </a:xfrm>
          <a:prstGeom prst="rect">
            <a:avLst/>
          </a:prstGeom>
        </p:spPr>
        <p:txBody>
          <a:bodyPr wrap="none">
            <a:spAutoFit/>
          </a:bodyPr>
          <a:lstStyle/>
          <a:p>
            <a:r>
              <a:rPr lang="zh-CN" altLang="en-US" sz="4000" dirty="0"/>
              <a:t>本章结束</a:t>
            </a:r>
            <a:endParaRPr lang="zh-CN" altLang="en-US" sz="4000" dirty="0"/>
          </a:p>
        </p:txBody>
      </p:sp>
      <p:sp>
        <p:nvSpPr>
          <p:cNvPr id="5" name="矩形: 圆顶角 4"/>
          <p:cNvSpPr/>
          <p:nvPr/>
        </p:nvSpPr>
        <p:spPr>
          <a:xfrm>
            <a:off x="811054" y="3288636"/>
            <a:ext cx="7522369" cy="479768"/>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sz="2000" dirty="0"/>
              <a:t>课后作业</a:t>
            </a:r>
            <a:endParaRPr lang="zh-CN" altLang="en-US" sz="2000" dirty="0"/>
          </a:p>
        </p:txBody>
      </p:sp>
      <p:sp>
        <p:nvSpPr>
          <p:cNvPr id="6" name="矩形: 圆角 17"/>
          <p:cNvSpPr/>
          <p:nvPr/>
        </p:nvSpPr>
        <p:spPr>
          <a:xfrm>
            <a:off x="811054" y="3780626"/>
            <a:ext cx="7522369" cy="50673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p>
            <a:pPr marL="342900" indent="-342900">
              <a:lnSpc>
                <a:spcPct val="150000"/>
              </a:lnSpc>
              <a:spcAft>
                <a:spcPts val="1200"/>
              </a:spcAft>
              <a:buClr>
                <a:srgbClr val="151DC1"/>
              </a:buClr>
              <a:buFont typeface="Wingdings" panose="05000000000000000000" pitchFamily="2" charset="2"/>
              <a:buChar char="l"/>
            </a:pPr>
            <a:r>
              <a:rPr lang="zh-CN" altLang="en-US" dirty="0">
                <a:solidFill>
                  <a:schemeClr val="tx1"/>
                </a:solidFill>
              </a:rPr>
              <a:t>习题</a:t>
            </a:r>
            <a:endParaRPr lang="zh-CN" altLang="en-US" dirty="0">
              <a:solidFill>
                <a:schemeClr val="tx1"/>
              </a:solidFill>
              <a:latin typeface="Consolas" panose="020B0609020204030204" pitchFamily="49" charset="0"/>
            </a:endParaRPr>
          </a:p>
        </p:txBody>
      </p:sp>
      <p:sp>
        <p:nvSpPr>
          <p:cNvPr id="7" name="矩形: 圆顶角 6"/>
          <p:cNvSpPr/>
          <p:nvPr/>
        </p:nvSpPr>
        <p:spPr>
          <a:xfrm>
            <a:off x="811054" y="4869786"/>
            <a:ext cx="7522369" cy="479768"/>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sz="2000" dirty="0"/>
              <a:t>上机练习</a:t>
            </a:r>
            <a:endParaRPr lang="zh-CN" altLang="en-US" sz="2000" dirty="0"/>
          </a:p>
        </p:txBody>
      </p:sp>
      <p:sp>
        <p:nvSpPr>
          <p:cNvPr id="8" name="矩形: 圆角 17"/>
          <p:cNvSpPr/>
          <p:nvPr/>
        </p:nvSpPr>
        <p:spPr>
          <a:xfrm>
            <a:off x="811054" y="5361776"/>
            <a:ext cx="7522369" cy="50673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p>
            <a:pPr marL="342900" indent="-342900">
              <a:lnSpc>
                <a:spcPct val="150000"/>
              </a:lnSpc>
              <a:spcAft>
                <a:spcPts val="1200"/>
              </a:spcAft>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实验指导书</a:t>
            </a:r>
            <a:r>
              <a:rPr lang="zh-CN" altLang="en-US">
                <a:solidFill>
                  <a:schemeClr val="tx1"/>
                </a:solidFill>
                <a:latin typeface="Consolas" panose="020B0609020204030204" pitchFamily="49" charset="0"/>
              </a:rPr>
              <a:t>：第</a:t>
            </a:r>
            <a:r>
              <a:rPr lang="en-US" altLang="zh-CN">
                <a:solidFill>
                  <a:schemeClr val="tx1"/>
                </a:solidFill>
                <a:latin typeface="Consolas" panose="020B0609020204030204" pitchFamily="49" charset="0"/>
              </a:rPr>
              <a:t>6</a:t>
            </a:r>
            <a:r>
              <a:rPr lang="zh-CN" altLang="en-US">
                <a:solidFill>
                  <a:schemeClr val="tx1"/>
                </a:solidFill>
                <a:latin typeface="Consolas" panose="020B0609020204030204" pitchFamily="49" charset="0"/>
              </a:rPr>
              <a:t>章</a:t>
            </a:r>
            <a:endParaRPr lang="zh-CN" altLang="en-US" dirty="0">
              <a:solidFill>
                <a:schemeClr val="tx1"/>
              </a:solidFill>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6.1.2 </a:t>
            </a:r>
            <a:r>
              <a:rPr lang="zh-CN" altLang="en-US" sz="3200" dirty="0">
                <a:solidFill>
                  <a:schemeClr val="bg1"/>
                </a:solidFill>
              </a:rPr>
              <a:t>定义和使用成员函数</a:t>
            </a:r>
            <a:endParaRPr lang="zh-CN" altLang="en-US" sz="3200" dirty="0">
              <a:solidFill>
                <a:schemeClr val="bg1"/>
              </a:solidFill>
            </a:endParaRPr>
          </a:p>
        </p:txBody>
      </p:sp>
      <p:grpSp>
        <p:nvGrpSpPr>
          <p:cNvPr id="20" name="组合 19"/>
          <p:cNvGrpSpPr/>
          <p:nvPr/>
        </p:nvGrpSpPr>
        <p:grpSpPr>
          <a:xfrm>
            <a:off x="219973" y="1021441"/>
            <a:ext cx="8704045" cy="2407559"/>
            <a:chOff x="117017" y="4626573"/>
            <a:chExt cx="8704169" cy="2407559"/>
          </a:xfrm>
          <a:effectLst>
            <a:outerShdw blurRad="50800" dist="38100" dir="2700000" algn="tl" rotWithShape="0">
              <a:prstClr val="black">
                <a:alpha val="40000"/>
              </a:prstClr>
            </a:outerShdw>
          </a:effectLst>
        </p:grpSpPr>
        <p:sp>
          <p:nvSpPr>
            <p:cNvPr id="21" name="矩形: 圆角 36"/>
            <p:cNvSpPr/>
            <p:nvPr/>
          </p:nvSpPr>
          <p:spPr>
            <a:xfrm>
              <a:off x="117017" y="5051923"/>
              <a:ext cx="8704050" cy="1982209"/>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lvl="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成员函数的声明必须放到类的内部</a:t>
              </a:r>
              <a:endParaRPr lang="en-US" altLang="zh-CN" sz="2000" dirty="0">
                <a:solidFill>
                  <a:srgbClr val="000000"/>
                </a:solidFill>
                <a:latin typeface="MicrosoftYaHei"/>
              </a:endParaRPr>
            </a:p>
            <a:p>
              <a:pPr marL="342900" lvl="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成员函数的定义</a:t>
              </a:r>
              <a:r>
                <a:rPr lang="en-US" altLang="zh-CN" sz="2000" dirty="0">
                  <a:solidFill>
                    <a:srgbClr val="000000"/>
                  </a:solidFill>
                  <a:latin typeface="MicrosoftYaHei"/>
                </a:rPr>
                <a:t> </a:t>
              </a:r>
              <a:endParaRPr lang="en-US" altLang="zh-CN" sz="2000" dirty="0">
                <a:solidFill>
                  <a:srgbClr val="000000"/>
                </a:solidFill>
                <a:latin typeface="MicrosoftYaHei"/>
              </a:endParaRPr>
            </a:p>
            <a:p>
              <a:pPr lvl="0">
                <a:buClr>
                  <a:srgbClr val="262685"/>
                </a:buClr>
                <a:buSzPct val="80000"/>
              </a:pPr>
              <a:r>
                <a:rPr lang="en-US" altLang="zh-CN" dirty="0">
                  <a:solidFill>
                    <a:srgbClr val="000000"/>
                  </a:solidFill>
                  <a:latin typeface="MicrosoftYaHei"/>
                </a:rPr>
                <a:t>	</a:t>
              </a:r>
              <a:r>
                <a:rPr lang="en-US" altLang="zh-CN" dirty="0">
                  <a:solidFill>
                    <a:srgbClr val="262685"/>
                  </a:solidFill>
                  <a:latin typeface="MicrosoftYaHei"/>
                  <a:sym typeface="Wingdings" panose="05000000000000000000" pitchFamily="2" charset="2"/>
                </a:rPr>
                <a:t></a:t>
              </a:r>
              <a:r>
                <a:rPr lang="en-US" altLang="zh-CN" dirty="0">
                  <a:solidFill>
                    <a:prstClr val="black"/>
                  </a:solidFill>
                  <a:latin typeface="MicrosoftYaHei"/>
                  <a:sym typeface="Wingdings" panose="05000000000000000000" pitchFamily="2" charset="2"/>
                </a:rPr>
                <a:t>   </a:t>
              </a:r>
              <a:r>
                <a:rPr lang="zh-CN" altLang="en-US" dirty="0">
                  <a:solidFill>
                    <a:srgbClr val="000000"/>
                  </a:solidFill>
                  <a:latin typeface="MicrosoftYaHei"/>
                </a:rPr>
                <a:t>类的内部：建议为内联函数；</a:t>
              </a:r>
              <a:endParaRPr lang="en-US" altLang="zh-CN" dirty="0">
                <a:solidFill>
                  <a:srgbClr val="000000"/>
                </a:solidFill>
                <a:latin typeface="MicrosoftYaHei"/>
              </a:endParaRPr>
            </a:p>
            <a:p>
              <a:pPr lvl="0">
                <a:buClr>
                  <a:srgbClr val="262685"/>
                </a:buClr>
                <a:buSzPct val="80000"/>
              </a:pPr>
              <a:r>
                <a:rPr lang="en-US" altLang="zh-CN" dirty="0">
                  <a:solidFill>
                    <a:srgbClr val="000000"/>
                  </a:solidFill>
                  <a:latin typeface="MicrosoftYaHei"/>
                </a:rPr>
                <a:t>	</a:t>
              </a:r>
              <a:r>
                <a:rPr lang="en-US" altLang="zh-CN" dirty="0">
                  <a:solidFill>
                    <a:srgbClr val="262685"/>
                  </a:solidFill>
                  <a:latin typeface="MicrosoftYaHei"/>
                  <a:sym typeface="Wingdings" panose="05000000000000000000" pitchFamily="2" charset="2"/>
                </a:rPr>
                <a:t></a:t>
              </a:r>
              <a:r>
                <a:rPr lang="en-US" altLang="zh-CN" dirty="0">
                  <a:solidFill>
                    <a:srgbClr val="000000"/>
                  </a:solidFill>
                  <a:latin typeface="MicrosoftYaHei"/>
                  <a:sym typeface="Wingdings" panose="05000000000000000000" pitchFamily="2" charset="2"/>
                </a:rPr>
                <a:t>   </a:t>
              </a:r>
              <a:r>
                <a:rPr lang="zh-CN" altLang="en-US" dirty="0">
                  <a:solidFill>
                    <a:srgbClr val="000000"/>
                  </a:solidFill>
                  <a:latin typeface="MicrosoftYaHei"/>
                </a:rPr>
                <a:t>类的外部：可利用 </a:t>
              </a:r>
              <a:r>
                <a:rPr lang="en-US" altLang="zh-CN" sz="1600" dirty="0">
                  <a:solidFill>
                    <a:srgbClr val="FF0000"/>
                  </a:solidFill>
                  <a:latin typeface="Courier New" panose="02070309020205020404" pitchFamily="49" charset="0"/>
                  <a:cs typeface="Courier New" panose="02070309020205020404" pitchFamily="49" charset="0"/>
                </a:rPr>
                <a:t>inline</a:t>
              </a:r>
              <a:r>
                <a:rPr lang="en-US" altLang="zh-CN" dirty="0">
                  <a:solidFill>
                    <a:srgbClr val="000000"/>
                  </a:solidFill>
                  <a:latin typeface="MicrosoftYaHei"/>
                </a:rPr>
                <a:t> </a:t>
              </a:r>
              <a:r>
                <a:rPr lang="zh-CN" altLang="en-US" dirty="0">
                  <a:solidFill>
                    <a:srgbClr val="000000"/>
                  </a:solidFill>
                  <a:latin typeface="MicrosoftYaHei"/>
                </a:rPr>
                <a:t>指明其为内联函数。</a:t>
              </a:r>
              <a:endParaRPr lang="en-US" altLang="zh-CN" dirty="0">
                <a:solidFill>
                  <a:srgbClr val="000000"/>
                </a:solidFill>
                <a:latin typeface="MicrosoftYaHei"/>
              </a:endParaRPr>
            </a:p>
            <a:p>
              <a:pPr marL="342900" lvl="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类外定义需要使用作用域符标明成员函数所属的类</a:t>
              </a:r>
              <a:endParaRPr lang="en-US" altLang="zh-CN" sz="2000" dirty="0">
                <a:solidFill>
                  <a:srgbClr val="000000"/>
                </a:solidFill>
                <a:latin typeface="MicrosoftYaHei"/>
              </a:endParaRPr>
            </a:p>
          </p:txBody>
        </p:sp>
        <p:sp>
          <p:nvSpPr>
            <p:cNvPr id="22" name="矩形: 圆顶角 21"/>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srgbClr val="FFFFFF"/>
                  </a:solidFill>
                  <a:latin typeface="MicrosoftYaHei"/>
                </a:rPr>
                <a:t>定义成员函数</a:t>
              </a:r>
              <a:endParaRPr lang="zh-CN" altLang="en-US" sz="2400" dirty="0">
                <a:solidFill>
                  <a:prstClr val="white"/>
                </a:solidFill>
              </a:endParaRPr>
            </a:p>
          </p:txBody>
        </p:sp>
      </p:grpSp>
      <p:grpSp>
        <p:nvGrpSpPr>
          <p:cNvPr id="23" name="组合 22"/>
          <p:cNvGrpSpPr/>
          <p:nvPr/>
        </p:nvGrpSpPr>
        <p:grpSpPr>
          <a:xfrm>
            <a:off x="219973" y="3618780"/>
            <a:ext cx="8703926" cy="2575169"/>
            <a:chOff x="117017" y="4626573"/>
            <a:chExt cx="8704169" cy="2575169"/>
          </a:xfrm>
          <a:effectLst>
            <a:outerShdw blurRad="50800" dist="38100" dir="2700000" algn="tl" rotWithShape="0">
              <a:prstClr val="black">
                <a:alpha val="40000"/>
              </a:prstClr>
            </a:outerShdw>
          </a:effectLst>
        </p:grpSpPr>
        <p:sp>
          <p:nvSpPr>
            <p:cNvPr id="24" name="矩形: 圆角 36"/>
            <p:cNvSpPr/>
            <p:nvPr/>
          </p:nvSpPr>
          <p:spPr>
            <a:xfrm>
              <a:off x="117017" y="5051923"/>
              <a:ext cx="8704050" cy="2149819"/>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20000"/>
                </a:lnSpc>
              </a:pPr>
              <a:r>
                <a:rPr lang="en-US" altLang="zh-CN" sz="1400">
                  <a:solidFill>
                    <a:srgbClr val="0000FF"/>
                  </a:solidFill>
                  <a:latin typeface="Courier New" panose="02070309020205020404" pitchFamily="49" charset="0"/>
                  <a:cs typeface="Courier New" panose="02070309020205020404" pitchFamily="49" charset="0"/>
                </a:rPr>
                <a:t>inline</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00FF"/>
                  </a:solidFill>
                  <a:latin typeface="Courier New" panose="02070309020205020404" pitchFamily="49" charset="0"/>
                  <a:cs typeface="Courier New" panose="02070309020205020404" pitchFamily="49" charset="0"/>
                </a:rPr>
                <a:t>double</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FF0000"/>
                  </a:solidFill>
                  <a:latin typeface="Courier New" panose="02070309020205020404" pitchFamily="49" charset="0"/>
                  <a:cs typeface="Courier New" panose="02070309020205020404" pitchFamily="49" charset="0"/>
                </a:rPr>
                <a:t>Fraction::</a:t>
              </a:r>
              <a:r>
                <a:rPr lang="en-US" altLang="zh-CN" sz="1400">
                  <a:solidFill>
                    <a:srgbClr val="795E26"/>
                  </a:solidFill>
                  <a:latin typeface="Courier New" panose="02070309020205020404" pitchFamily="49" charset="0"/>
                  <a:cs typeface="Courier New" panose="02070309020205020404" pitchFamily="49" charset="0"/>
                </a:rPr>
                <a:t>value</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00FF"/>
                  </a:solidFill>
                  <a:latin typeface="Courier New" panose="02070309020205020404" pitchFamily="49" charset="0"/>
                  <a:cs typeface="Courier New" panose="02070309020205020404" pitchFamily="49" charset="0"/>
                </a:rPr>
                <a:t>const</a:t>
              </a:r>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a:solidFill>
                  <a:srgbClr val="000000"/>
                </a:solidFill>
                <a:latin typeface="Courier New" panose="02070309020205020404" pitchFamily="49" charset="0"/>
                <a:cs typeface="Courier New" panose="02070309020205020404" pitchFamily="49" charset="0"/>
              </a:endParaRPr>
            </a:p>
            <a:p>
              <a:pPr lvl="0">
                <a:lnSpc>
                  <a:spcPct val="120000"/>
                </a:lnSpc>
              </a:pPr>
              <a:r>
                <a:rPr lang="en-US" altLang="zh-CN" sz="1400">
                  <a:solidFill>
                    <a:srgbClr val="AF00DB"/>
                  </a:solidFill>
                  <a:latin typeface="Courier New" panose="02070309020205020404" pitchFamily="49" charset="0"/>
                  <a:cs typeface="Courier New" panose="02070309020205020404" pitchFamily="49" charset="0"/>
                </a:rPr>
                <a:t>    return</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00FF"/>
                  </a:solidFill>
                  <a:latin typeface="Courier New" panose="02070309020205020404" pitchFamily="49" charset="0"/>
                  <a:cs typeface="Courier New" panose="02070309020205020404" pitchFamily="49" charset="0"/>
                </a:rPr>
                <a:t>static_cast</a:t>
              </a:r>
              <a:r>
                <a:rPr lang="en-US" altLang="zh-CN" sz="1400">
                  <a:solidFill>
                    <a:srgbClr val="000000"/>
                  </a:solidFill>
                  <a:latin typeface="Courier New" panose="02070309020205020404" pitchFamily="49" charset="0"/>
                  <a:cs typeface="Courier New" panose="02070309020205020404" pitchFamily="49" charset="0"/>
                </a:rPr>
                <a:t>&lt;</a:t>
              </a:r>
              <a:r>
                <a:rPr lang="en-US" altLang="zh-CN" sz="1400">
                  <a:solidFill>
                    <a:srgbClr val="0000FF"/>
                  </a:solidFill>
                  <a:latin typeface="Courier New" panose="02070309020205020404" pitchFamily="49" charset="0"/>
                  <a:cs typeface="Courier New" panose="02070309020205020404" pitchFamily="49" charset="0"/>
                </a:rPr>
                <a:t>double</a:t>
              </a:r>
              <a:r>
                <a:rPr lang="en-US" altLang="zh-CN" sz="1400">
                  <a:solidFill>
                    <a:srgbClr val="000000"/>
                  </a:solidFill>
                  <a:latin typeface="Courier New" panose="02070309020205020404" pitchFamily="49" charset="0"/>
                  <a:cs typeface="Courier New" panose="02070309020205020404" pitchFamily="49" charset="0"/>
                </a:rPr>
                <a:t>&gt;(m_numerator) / m_denominator;</a:t>
              </a:r>
              <a:endParaRPr lang="en-US" altLang="zh-CN" sz="1400">
                <a:solidFill>
                  <a:srgbClr val="000000"/>
                </a:solidFill>
                <a:latin typeface="Courier New" panose="02070309020205020404" pitchFamily="49" charset="0"/>
                <a:cs typeface="Courier New" panose="02070309020205020404" pitchFamily="49" charset="0"/>
              </a:endParaRPr>
            </a:p>
            <a:p>
              <a:pPr lvl="0">
                <a:lnSpc>
                  <a:spcPct val="120000"/>
                </a:lnSpc>
              </a:pPr>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a:solidFill>
                  <a:srgbClr val="000000"/>
                </a:solidFill>
                <a:latin typeface="Courier New" panose="02070309020205020404" pitchFamily="49" charset="0"/>
                <a:cs typeface="Courier New" panose="02070309020205020404" pitchFamily="49" charset="0"/>
              </a:endParaRPr>
            </a:p>
            <a:p>
              <a:pPr lvl="0">
                <a:lnSpc>
                  <a:spcPct val="120000"/>
                </a:lnSpc>
              </a:pPr>
              <a:r>
                <a:rPr lang="en-US" altLang="zh-CN" sz="1400">
                  <a:solidFill>
                    <a:srgbClr val="0000FF"/>
                  </a:solidFill>
                  <a:latin typeface="Courier New" panose="02070309020205020404" pitchFamily="49" charset="0"/>
                  <a:cs typeface="Courier New" panose="02070309020205020404" pitchFamily="49" charset="0"/>
                </a:rPr>
                <a:t>void</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FF0000"/>
                  </a:solidFill>
                  <a:latin typeface="Courier New" panose="02070309020205020404" pitchFamily="49" charset="0"/>
                  <a:cs typeface="Courier New" panose="02070309020205020404" pitchFamily="49" charset="0"/>
                </a:rPr>
                <a:t>Fraction::</a:t>
              </a:r>
              <a:r>
                <a:rPr lang="en-US" altLang="zh-CN" sz="1400">
                  <a:solidFill>
                    <a:srgbClr val="795E26"/>
                  </a:solidFill>
                  <a:latin typeface="Courier New" panose="02070309020205020404" pitchFamily="49" charset="0"/>
                  <a:cs typeface="Courier New" panose="02070309020205020404" pitchFamily="49" charset="0"/>
                </a:rPr>
                <a:t>reduce</a:t>
              </a:r>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a:solidFill>
                  <a:srgbClr val="000000"/>
                </a:solidFill>
                <a:latin typeface="Courier New" panose="02070309020205020404" pitchFamily="49" charset="0"/>
                <a:cs typeface="Courier New" panose="02070309020205020404" pitchFamily="49" charset="0"/>
              </a:endParaRPr>
            </a:p>
            <a:p>
              <a:pPr lvl="0">
                <a:lnSpc>
                  <a:spcPct val="120000"/>
                </a:lnSpc>
              </a:pPr>
              <a:r>
                <a:rPr lang="en-US" altLang="zh-CN" sz="1400">
                  <a:solidFill>
                    <a:srgbClr val="0000FF"/>
                  </a:solidFill>
                  <a:latin typeface="Courier New" panose="02070309020205020404" pitchFamily="49" charset="0"/>
                  <a:cs typeface="Courier New" panose="02070309020205020404" pitchFamily="49" charset="0"/>
                </a:rPr>
                <a:t>    int</a:t>
              </a:r>
              <a:r>
                <a:rPr lang="en-US" altLang="zh-CN" sz="1400">
                  <a:solidFill>
                    <a:srgbClr val="000000"/>
                  </a:solidFill>
                  <a:latin typeface="Courier New" panose="02070309020205020404" pitchFamily="49" charset="0"/>
                  <a:cs typeface="Courier New" panose="02070309020205020404" pitchFamily="49" charset="0"/>
                </a:rPr>
                <a:t> n=</a:t>
              </a:r>
              <a:r>
                <a:rPr lang="en-US" altLang="zh-CN" sz="1400">
                  <a:solidFill>
                    <a:srgbClr val="795E26"/>
                  </a:solidFill>
                  <a:latin typeface="Courier New" panose="02070309020205020404" pitchFamily="49" charset="0"/>
                  <a:cs typeface="Courier New" panose="02070309020205020404" pitchFamily="49" charset="0"/>
                </a:rPr>
                <a:t>gcd</a:t>
              </a:r>
              <a:r>
                <a:rPr lang="en-US" altLang="zh-CN" sz="1400">
                  <a:solidFill>
                    <a:srgbClr val="000000"/>
                  </a:solidFill>
                  <a:latin typeface="Courier New" panose="02070309020205020404" pitchFamily="49" charset="0"/>
                  <a:cs typeface="Courier New" panose="02070309020205020404" pitchFamily="49" charset="0"/>
                </a:rPr>
                <a:t>(m_numerator, m_denominator); </a:t>
              </a:r>
              <a:r>
                <a:rPr lang="en-US" altLang="zh-CN" sz="1400">
                  <a:solidFill>
                    <a:srgbClr val="008000"/>
                  </a:solidFill>
                  <a:latin typeface="Courier New" panose="02070309020205020404" pitchFamily="49" charset="0"/>
                  <a:cs typeface="Courier New" panose="02070309020205020404" pitchFamily="49" charset="0"/>
                </a:rPr>
                <a:t>//</a:t>
              </a:r>
              <a:r>
                <a:rPr lang="zh-CN" altLang="en-US" sz="1400">
                  <a:solidFill>
                    <a:srgbClr val="008000"/>
                  </a:solidFill>
                  <a:latin typeface="Courier New" panose="02070309020205020404" pitchFamily="49" charset="0"/>
                  <a:cs typeface="Courier New" panose="02070309020205020404" pitchFamily="49" charset="0"/>
                </a:rPr>
                <a:t>获取分子分母的最大公约数</a:t>
              </a:r>
              <a:endParaRPr lang="zh-CN" altLang="en-US" sz="1400">
                <a:solidFill>
                  <a:srgbClr val="000000"/>
                </a:solidFill>
                <a:latin typeface="Courier New" panose="02070309020205020404" pitchFamily="49" charset="0"/>
                <a:cs typeface="Courier New" panose="02070309020205020404" pitchFamily="49" charset="0"/>
              </a:endParaRPr>
            </a:p>
            <a:p>
              <a:pPr lvl="0">
                <a:lnSpc>
                  <a:spcPct val="120000"/>
                </a:lnSpc>
              </a:pPr>
              <a:r>
                <a:rPr lang="en-US" altLang="zh-CN" sz="1400">
                  <a:solidFill>
                    <a:srgbClr val="000000"/>
                  </a:solidFill>
                  <a:latin typeface="Courier New" panose="02070309020205020404" pitchFamily="49" charset="0"/>
                  <a:cs typeface="Courier New" panose="02070309020205020404" pitchFamily="49" charset="0"/>
                </a:rPr>
                <a:t>    m_denominator /= n;</a:t>
              </a:r>
              <a:endParaRPr lang="en-US" altLang="zh-CN" sz="1400">
                <a:solidFill>
                  <a:srgbClr val="000000"/>
                </a:solidFill>
                <a:latin typeface="Courier New" panose="02070309020205020404" pitchFamily="49" charset="0"/>
                <a:cs typeface="Courier New" panose="02070309020205020404" pitchFamily="49" charset="0"/>
              </a:endParaRPr>
            </a:p>
            <a:p>
              <a:pPr lvl="0">
                <a:lnSpc>
                  <a:spcPct val="120000"/>
                </a:lnSpc>
              </a:pPr>
              <a:r>
                <a:rPr lang="en-US" altLang="zh-CN" sz="1400">
                  <a:solidFill>
                    <a:srgbClr val="000000"/>
                  </a:solidFill>
                  <a:latin typeface="Courier New" panose="02070309020205020404" pitchFamily="49" charset="0"/>
                  <a:cs typeface="Courier New" panose="02070309020205020404" pitchFamily="49" charset="0"/>
                </a:rPr>
                <a:t>    m_numerator /= n;</a:t>
              </a:r>
              <a:endParaRPr lang="en-US" altLang="zh-CN" sz="1400">
                <a:solidFill>
                  <a:srgbClr val="000000"/>
                </a:solidFill>
                <a:latin typeface="Courier New" panose="02070309020205020404" pitchFamily="49" charset="0"/>
                <a:cs typeface="Courier New" panose="02070309020205020404" pitchFamily="49" charset="0"/>
              </a:endParaRPr>
            </a:p>
            <a:p>
              <a:pPr lvl="0">
                <a:lnSpc>
                  <a:spcPct val="120000"/>
                </a:lnSpc>
              </a:pPr>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25" name="组合 24"/>
            <p:cNvGrpSpPr/>
            <p:nvPr/>
          </p:nvGrpSpPr>
          <p:grpSpPr>
            <a:xfrm>
              <a:off x="117133" y="4626573"/>
              <a:ext cx="8704053" cy="475449"/>
              <a:chOff x="219973" y="1763590"/>
              <a:chExt cx="8704053" cy="475449"/>
            </a:xfrm>
          </p:grpSpPr>
          <p:sp>
            <p:nvSpPr>
              <p:cNvPr id="26" name="矩形: 圆顶角 25"/>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srgbClr val="FFFFFF"/>
                    </a:solidFill>
                    <a:latin typeface="MicrosoftYaHei"/>
                  </a:rPr>
                  <a:t>类外定义成员函数</a:t>
                </a:r>
                <a:endParaRPr lang="zh-CN" altLang="en-US" sz="2400" dirty="0">
                  <a:solidFill>
                    <a:prstClr val="white"/>
                  </a:solidFill>
                </a:endParaRPr>
              </a:p>
            </p:txBody>
          </p:sp>
          <p:sp>
            <p:nvSpPr>
              <p:cNvPr id="27" name="矩形 26"/>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383729"/>
            <a:ext cx="2057400" cy="365125"/>
          </a:xfrm>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6.1.2 </a:t>
            </a:r>
            <a:r>
              <a:rPr lang="zh-CN" altLang="en-US" sz="3200" dirty="0">
                <a:solidFill>
                  <a:schemeClr val="bg1"/>
                </a:solidFill>
              </a:rPr>
              <a:t>定义和使用成员函数 </a:t>
            </a:r>
            <a:r>
              <a:rPr lang="en-US" altLang="zh-CN" sz="2400" dirty="0">
                <a:solidFill>
                  <a:schemeClr val="bg1"/>
                </a:solidFill>
              </a:rPr>
              <a:t>--- </a:t>
            </a:r>
            <a:r>
              <a:rPr lang="en-US" altLang="zh-CN" sz="2400" dirty="0">
                <a:solidFill>
                  <a:schemeClr val="bg1"/>
                </a:solidFill>
                <a:latin typeface="Courier New" panose="02070309020205020404" pitchFamily="49" charset="0"/>
                <a:cs typeface="Courier New" panose="02070309020205020404" pitchFamily="49" charset="0"/>
              </a:rPr>
              <a:t>this</a:t>
            </a:r>
            <a:r>
              <a:rPr lang="en-US" altLang="zh-CN" sz="2400" dirty="0">
                <a:solidFill>
                  <a:schemeClr val="bg1"/>
                </a:solidFill>
              </a:rPr>
              <a:t> </a:t>
            </a:r>
            <a:r>
              <a:rPr lang="zh-CN" altLang="en-US" sz="2400" dirty="0">
                <a:solidFill>
                  <a:schemeClr val="bg1"/>
                </a:solidFill>
              </a:rPr>
              <a:t>指针</a:t>
            </a:r>
            <a:endParaRPr lang="zh-CN" altLang="en-US" sz="2400" dirty="0">
              <a:solidFill>
                <a:schemeClr val="bg1"/>
              </a:solidFill>
            </a:endParaRPr>
          </a:p>
        </p:txBody>
      </p:sp>
      <p:sp>
        <p:nvSpPr>
          <p:cNvPr id="10" name="矩形 9"/>
          <p:cNvSpPr/>
          <p:nvPr/>
        </p:nvSpPr>
        <p:spPr>
          <a:xfrm>
            <a:off x="219966" y="4661747"/>
            <a:ext cx="7902954" cy="369332"/>
          </a:xfrm>
          <a:prstGeom prst="rect">
            <a:avLst/>
          </a:prstGeom>
        </p:spPr>
        <p:txBody>
          <a:bodyPr wrap="square">
            <a:spAutoFit/>
          </a:bodyPr>
          <a:lstStyle/>
          <a:p>
            <a:r>
              <a:rPr lang="zh-CN" altLang="en-US" dirty="0"/>
              <a:t>指向调用成员函数对象的 </a:t>
            </a:r>
            <a:r>
              <a:rPr lang="zh-CN" altLang="en-US" dirty="0">
                <a:solidFill>
                  <a:srgbClr val="FF0000"/>
                </a:solidFill>
                <a:latin typeface="Courier New" panose="02070309020205020404" pitchFamily="49" charset="0"/>
                <a:cs typeface="Courier New" panose="02070309020205020404" pitchFamily="49" charset="0"/>
              </a:rPr>
              <a:t>const</a:t>
            </a:r>
            <a:r>
              <a:rPr lang="zh-CN" altLang="en-US" dirty="0">
                <a:solidFill>
                  <a:srgbClr val="FF0000"/>
                </a:solidFill>
              </a:rPr>
              <a:t> 指针</a:t>
            </a:r>
            <a:r>
              <a:rPr lang="zh-CN" altLang="en-US" dirty="0"/>
              <a:t>（指针常量），运行代码演示：</a:t>
            </a:r>
            <a:endParaRPr lang="zh-CN" altLang="en-US" dirty="0"/>
          </a:p>
        </p:txBody>
      </p:sp>
      <p:grpSp>
        <p:nvGrpSpPr>
          <p:cNvPr id="59" name="组合 58"/>
          <p:cNvGrpSpPr/>
          <p:nvPr/>
        </p:nvGrpSpPr>
        <p:grpSpPr>
          <a:xfrm>
            <a:off x="219964" y="1025799"/>
            <a:ext cx="5520424" cy="1282508"/>
            <a:chOff x="117017" y="4626573"/>
            <a:chExt cx="8704169" cy="1282508"/>
          </a:xfrm>
          <a:effectLst>
            <a:outerShdw blurRad="50800" dist="38100" dir="2700000" algn="tl" rotWithShape="0">
              <a:prstClr val="black">
                <a:alpha val="40000"/>
              </a:prstClr>
            </a:outerShdw>
          </a:effectLst>
        </p:grpSpPr>
        <p:sp>
          <p:nvSpPr>
            <p:cNvPr id="60" name="矩形: 圆角 36"/>
            <p:cNvSpPr/>
            <p:nvPr/>
          </p:nvSpPr>
          <p:spPr>
            <a:xfrm>
              <a:off x="117017" y="5051923"/>
              <a:ext cx="8704051" cy="857158"/>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20000"/>
                </a:lnSpc>
              </a:pPr>
              <a:r>
                <a:rPr lang="en-US" altLang="zh-CN" sz="1400">
                  <a:solidFill>
                    <a:srgbClr val="267F99"/>
                  </a:solidFill>
                  <a:latin typeface="Courier New" panose="02070309020205020404" pitchFamily="49" charset="0"/>
                  <a:cs typeface="Courier New" panose="02070309020205020404" pitchFamily="49" charset="0"/>
                </a:rPr>
                <a:t>Fraction</a:t>
              </a:r>
              <a:r>
                <a:rPr lang="en-US" altLang="zh-CN" sz="1400">
                  <a:solidFill>
                    <a:srgbClr val="000000"/>
                  </a:solidFill>
                  <a:latin typeface="Courier New" panose="02070309020205020404" pitchFamily="49" charset="0"/>
                  <a:cs typeface="Courier New" panose="02070309020205020404" pitchFamily="49" charset="0"/>
                </a:rPr>
                <a:t> a, *p = </a:t>
              </a:r>
              <a:r>
                <a:rPr lang="en-US" altLang="zh-CN" sz="1400">
                  <a:solidFill>
                    <a:srgbClr val="FF0000"/>
                  </a:solidFill>
                  <a:latin typeface="Courier New" panose="02070309020205020404" pitchFamily="49" charset="0"/>
                  <a:cs typeface="Courier New" panose="02070309020205020404" pitchFamily="49" charset="0"/>
                </a:rPr>
                <a:t>&amp;</a:t>
              </a:r>
              <a:r>
                <a:rPr lang="en-US" altLang="zh-CN" sz="1400">
                  <a:solidFill>
                    <a:srgbClr val="000000"/>
                  </a:solidFill>
                  <a:latin typeface="Courier New" panose="02070309020205020404" pitchFamily="49" charset="0"/>
                  <a:cs typeface="Courier New" panose="02070309020205020404" pitchFamily="49" charset="0"/>
                </a:rPr>
                <a:t>a;</a:t>
              </a:r>
              <a:endParaRPr lang="en-US" altLang="zh-CN" sz="1400">
                <a:solidFill>
                  <a:srgbClr val="000000"/>
                </a:solidFill>
                <a:latin typeface="Courier New" panose="02070309020205020404" pitchFamily="49" charset="0"/>
                <a:cs typeface="Courier New" panose="02070309020205020404" pitchFamily="49" charset="0"/>
              </a:endParaRPr>
            </a:p>
            <a:p>
              <a:pPr lvl="0">
                <a:lnSpc>
                  <a:spcPct val="120000"/>
                </a:lnSpc>
              </a:pPr>
              <a:r>
                <a:rPr lang="en-US" altLang="zh-CN" sz="1400">
                  <a:solidFill>
                    <a:srgbClr val="008000"/>
                  </a:solidFill>
                  <a:latin typeface="Courier New" panose="02070309020205020404" pitchFamily="49" charset="0"/>
                  <a:cs typeface="Courier New" panose="02070309020205020404" pitchFamily="49" charset="0"/>
                </a:rPr>
                <a:t>/</a:t>
              </a:r>
              <a:r>
                <a:rPr lang="zh-CN" altLang="en-US" sz="1400">
                  <a:solidFill>
                    <a:srgbClr val="008000"/>
                  </a:solidFill>
                  <a:latin typeface="Courier New" panose="02070309020205020404" pitchFamily="49" charset="0"/>
                  <a:cs typeface="Courier New" panose="02070309020205020404" pitchFamily="49" charset="0"/>
                </a:rPr>
                <a:t>* 打印默认值</a:t>
              </a:r>
              <a:r>
                <a:rPr lang="en-US" altLang="zh-CN" sz="1400">
                  <a:solidFill>
                    <a:srgbClr val="008000"/>
                  </a:solidFill>
                  <a:latin typeface="Courier New" panose="02070309020205020404" pitchFamily="49" charset="0"/>
                  <a:cs typeface="Courier New" panose="02070309020205020404" pitchFamily="49" charset="0"/>
                </a:rPr>
                <a:t>0 </a:t>
              </a:r>
              <a:r>
                <a:rPr lang="zh-CN" altLang="en-US" sz="1400">
                  <a:solidFill>
                    <a:srgbClr val="008000"/>
                  </a:solidFill>
                  <a:latin typeface="Courier New" panose="02070309020205020404" pitchFamily="49" charset="0"/>
                  <a:cs typeface="Courier New" panose="02070309020205020404" pitchFamily="49" charset="0"/>
                </a:rPr>
                <a:t>*</a:t>
              </a:r>
              <a:r>
                <a:rPr lang="en-US" altLang="zh-CN" sz="1400">
                  <a:solidFill>
                    <a:srgbClr val="008000"/>
                  </a:solidFill>
                  <a:latin typeface="Courier New" panose="02070309020205020404" pitchFamily="49" charset="0"/>
                  <a:cs typeface="Courier New" panose="02070309020205020404" pitchFamily="49" charset="0"/>
                </a:rPr>
                <a:t>/</a:t>
              </a:r>
              <a:endParaRPr lang="en-US" altLang="zh-CN" sz="1400">
                <a:solidFill>
                  <a:srgbClr val="000000"/>
                </a:solidFill>
                <a:latin typeface="Courier New" panose="02070309020205020404" pitchFamily="49" charset="0"/>
                <a:cs typeface="Courier New" panose="02070309020205020404" pitchFamily="49" charset="0"/>
              </a:endParaRPr>
            </a:p>
            <a:p>
              <a:pPr lvl="0">
                <a:lnSpc>
                  <a:spcPct val="120000"/>
                </a:lnSpc>
              </a:pPr>
              <a:r>
                <a:rPr lang="en-US" altLang="zh-CN" sz="1400">
                  <a:solidFill>
                    <a:srgbClr val="000000"/>
                  </a:solidFill>
                  <a:latin typeface="Courier New" panose="02070309020205020404" pitchFamily="49" charset="0"/>
                  <a:cs typeface="Courier New" panose="02070309020205020404" pitchFamily="49" charset="0"/>
                </a:rPr>
                <a:t>cout &lt;&lt; a.</a:t>
              </a:r>
              <a:r>
                <a:rPr lang="en-US" altLang="zh-CN" sz="1400">
                  <a:solidFill>
                    <a:srgbClr val="795E26"/>
                  </a:solidFill>
                  <a:latin typeface="Courier New" panose="02070309020205020404" pitchFamily="49" charset="0"/>
                  <a:cs typeface="Courier New" panose="02070309020205020404" pitchFamily="49" charset="0"/>
                </a:rPr>
                <a:t>value</a:t>
              </a:r>
              <a:r>
                <a:rPr lang="en-US" altLang="zh-CN" sz="1400">
                  <a:solidFill>
                    <a:srgbClr val="000000"/>
                  </a:solidFill>
                  <a:latin typeface="Courier New" panose="02070309020205020404" pitchFamily="49" charset="0"/>
                  <a:cs typeface="Courier New" panose="02070309020205020404" pitchFamily="49" charset="0"/>
                </a:rPr>
                <a:t>() &lt;&lt;</a:t>
              </a:r>
              <a:r>
                <a:rPr lang="en-US" altLang="zh-CN" sz="1400">
                  <a:solidFill>
                    <a:srgbClr val="A31515"/>
                  </a:solidFill>
                  <a:latin typeface="Courier New" panose="02070309020205020404" pitchFamily="49" charset="0"/>
                  <a:cs typeface="Courier New" panose="02070309020205020404" pitchFamily="49" charset="0"/>
                </a:rPr>
                <a:t>" "</a:t>
              </a:r>
              <a:r>
                <a:rPr lang="en-US" altLang="zh-CN" sz="1400">
                  <a:solidFill>
                    <a:srgbClr val="000000"/>
                  </a:solidFill>
                  <a:latin typeface="Courier New" panose="02070309020205020404" pitchFamily="49" charset="0"/>
                  <a:cs typeface="Courier New" panose="02070309020205020404" pitchFamily="49" charset="0"/>
                </a:rPr>
                <a:t>&lt;&lt; p-&gt;</a:t>
              </a:r>
              <a:r>
                <a:rPr lang="en-US" altLang="zh-CN" sz="1400">
                  <a:solidFill>
                    <a:srgbClr val="795E26"/>
                  </a:solidFill>
                  <a:latin typeface="Courier New" panose="02070309020205020404" pitchFamily="49" charset="0"/>
                  <a:cs typeface="Courier New" panose="02070309020205020404" pitchFamily="49" charset="0"/>
                </a:rPr>
                <a:t>value</a:t>
              </a:r>
              <a:r>
                <a:rPr lang="en-US" altLang="zh-CN" sz="1400">
                  <a:solidFill>
                    <a:srgbClr val="000000"/>
                  </a:solidFill>
                  <a:latin typeface="Courier New" panose="02070309020205020404" pitchFamily="49" charset="0"/>
                  <a:cs typeface="Courier New" panose="02070309020205020404" pitchFamily="49" charset="0"/>
                </a:rPr>
                <a:t>() &lt;&lt; endl; </a:t>
              </a:r>
              <a:endParaRPr lang="zh-CN" altLang="en-US" sz="1400" dirty="0">
                <a:solidFill>
                  <a:srgbClr val="000000"/>
                </a:solidFill>
                <a:latin typeface="Courier New" panose="02070309020205020404" pitchFamily="49" charset="0"/>
                <a:cs typeface="Courier New" panose="02070309020205020404" pitchFamily="49" charset="0"/>
              </a:endParaRPr>
            </a:p>
          </p:txBody>
        </p:sp>
        <p:grpSp>
          <p:nvGrpSpPr>
            <p:cNvPr id="61" name="组合 60"/>
            <p:cNvGrpSpPr/>
            <p:nvPr/>
          </p:nvGrpSpPr>
          <p:grpSpPr>
            <a:xfrm>
              <a:off x="117133" y="4626573"/>
              <a:ext cx="8704053" cy="475449"/>
              <a:chOff x="219973" y="1763590"/>
              <a:chExt cx="8704053" cy="475449"/>
            </a:xfrm>
          </p:grpSpPr>
          <p:sp>
            <p:nvSpPr>
              <p:cNvPr id="62" name="矩形: 圆顶角 61"/>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srgbClr val="FFFFFF"/>
                    </a:solidFill>
                    <a:latin typeface="MicrosoftYaHei"/>
                  </a:rPr>
                  <a:t>使用</a:t>
                </a:r>
                <a:r>
                  <a:rPr lang="en-US" altLang="zh-CN" sz="2400">
                    <a:solidFill>
                      <a:srgbClr val="FFFFFF"/>
                    </a:solidFill>
                    <a:latin typeface="MicrosoftYaHei"/>
                  </a:rPr>
                  <a:t>value</a:t>
                </a:r>
                <a:r>
                  <a:rPr lang="zh-CN" altLang="en-US" sz="2400">
                    <a:solidFill>
                      <a:srgbClr val="FFFFFF"/>
                    </a:solidFill>
                    <a:latin typeface="MicrosoftYaHei"/>
                  </a:rPr>
                  <a:t>成员函数</a:t>
                </a:r>
                <a:endParaRPr lang="zh-CN" altLang="en-US" sz="2400" dirty="0">
                  <a:solidFill>
                    <a:prstClr val="white"/>
                  </a:solidFill>
                </a:endParaRPr>
              </a:p>
            </p:txBody>
          </p:sp>
          <p:sp>
            <p:nvSpPr>
              <p:cNvPr id="63" name="矩形 62"/>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64" name="组合 63"/>
          <p:cNvGrpSpPr/>
          <p:nvPr/>
        </p:nvGrpSpPr>
        <p:grpSpPr>
          <a:xfrm>
            <a:off x="219964" y="2481721"/>
            <a:ext cx="5520424" cy="1023655"/>
            <a:chOff x="117017" y="4626573"/>
            <a:chExt cx="8704169" cy="1023655"/>
          </a:xfrm>
          <a:effectLst>
            <a:outerShdw blurRad="50800" dist="38100" dir="2700000" algn="tl" rotWithShape="0">
              <a:prstClr val="black">
                <a:alpha val="40000"/>
              </a:prstClr>
            </a:outerShdw>
          </a:effectLst>
        </p:grpSpPr>
        <p:sp>
          <p:nvSpPr>
            <p:cNvPr id="65" name="矩形: 圆角 36"/>
            <p:cNvSpPr/>
            <p:nvPr/>
          </p:nvSpPr>
          <p:spPr>
            <a:xfrm>
              <a:off x="117017" y="5051923"/>
              <a:ext cx="8704051" cy="598305"/>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20000"/>
                </a:lnSpc>
              </a:pPr>
              <a:r>
                <a:rPr lang="en-US" altLang="zh-CN" sz="1400">
                  <a:solidFill>
                    <a:srgbClr val="0000FF"/>
                  </a:solidFill>
                  <a:latin typeface="Courier New" panose="02070309020205020404" pitchFamily="49" charset="0"/>
                  <a:cs typeface="Courier New" panose="02070309020205020404" pitchFamily="49" charset="0"/>
                </a:rPr>
                <a:t>double</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795E26"/>
                  </a:solidFill>
                  <a:latin typeface="Courier New" panose="02070309020205020404" pitchFamily="49" charset="0"/>
                  <a:cs typeface="Courier New" panose="02070309020205020404" pitchFamily="49" charset="0"/>
                </a:rPr>
                <a:t>value</a:t>
              </a:r>
              <a:r>
                <a:rPr lang="en-US" altLang="zh-CN" sz="1400">
                  <a:solidFill>
                    <a:srgbClr val="000000"/>
                  </a:solidFill>
                  <a:latin typeface="Courier New" panose="02070309020205020404" pitchFamily="49" charset="0"/>
                  <a:cs typeface="Courier New" panose="02070309020205020404" pitchFamily="49" charset="0"/>
                </a:rPr>
                <a:t>(</a:t>
              </a:r>
              <a:r>
                <a:rPr lang="en-US" altLang="zh-CN" sz="1400">
                  <a:solidFill>
                    <a:srgbClr val="267F99"/>
                  </a:solidFill>
                  <a:latin typeface="Courier New" panose="02070309020205020404" pitchFamily="49" charset="0"/>
                  <a:cs typeface="Courier New" panose="02070309020205020404" pitchFamily="49" charset="0"/>
                </a:rPr>
                <a:t>Fraction</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00FF"/>
                  </a:solidFill>
                  <a:latin typeface="Courier New" panose="02070309020205020404" pitchFamily="49" charset="0"/>
                  <a:cs typeface="Courier New" panose="02070309020205020404" pitchFamily="49" charset="0"/>
                </a:rPr>
                <a:t>const</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00FF"/>
                  </a:solidFill>
                  <a:latin typeface="Courier New" panose="02070309020205020404" pitchFamily="49" charset="0"/>
                  <a:cs typeface="Courier New" panose="02070309020205020404" pitchFamily="49" charset="0"/>
                </a:rPr>
                <a:t>this</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00FF"/>
                  </a:solidFill>
                  <a:latin typeface="Courier New" panose="02070309020205020404" pitchFamily="49" charset="0"/>
                  <a:cs typeface="Courier New" panose="02070309020205020404" pitchFamily="49" charset="0"/>
                </a:rPr>
                <a:t>const</a:t>
              </a:r>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a:solidFill>
                  <a:srgbClr val="000000"/>
                </a:solidFill>
                <a:latin typeface="Courier New" panose="02070309020205020404" pitchFamily="49" charset="0"/>
                <a:cs typeface="Courier New" panose="02070309020205020404" pitchFamily="49" charset="0"/>
              </a:endParaRPr>
            </a:p>
            <a:p>
              <a:pPr lvl="0">
                <a:lnSpc>
                  <a:spcPct val="120000"/>
                </a:lnSpc>
              </a:pPr>
              <a:r>
                <a:rPr lang="en-US" altLang="zh-CN" sz="1400">
                  <a:solidFill>
                    <a:srgbClr val="008000"/>
                  </a:solidFill>
                  <a:latin typeface="Courier New" panose="02070309020205020404" pitchFamily="49" charset="0"/>
                  <a:cs typeface="Courier New" panose="02070309020205020404" pitchFamily="49" charset="0"/>
                </a:rPr>
                <a:t>//</a:t>
              </a:r>
              <a:r>
                <a:rPr lang="zh-CN" altLang="en-US" sz="1400">
                  <a:solidFill>
                    <a:srgbClr val="008000"/>
                  </a:solidFill>
                  <a:latin typeface="Courier New" panose="02070309020205020404" pitchFamily="49" charset="0"/>
                  <a:cs typeface="Courier New" panose="02070309020205020404" pitchFamily="49" charset="0"/>
                </a:rPr>
                <a:t>伪代码，说明成员函数的执行过程</a:t>
              </a:r>
              <a:endParaRPr lang="zh-CN" altLang="en-US" sz="1400" dirty="0">
                <a:solidFill>
                  <a:srgbClr val="000000"/>
                </a:solidFill>
                <a:latin typeface="Courier New" panose="02070309020205020404" pitchFamily="49" charset="0"/>
                <a:cs typeface="Courier New" panose="02070309020205020404" pitchFamily="49" charset="0"/>
              </a:endParaRPr>
            </a:p>
          </p:txBody>
        </p:sp>
        <p:grpSp>
          <p:nvGrpSpPr>
            <p:cNvPr id="66" name="组合 65"/>
            <p:cNvGrpSpPr/>
            <p:nvPr/>
          </p:nvGrpSpPr>
          <p:grpSpPr>
            <a:xfrm>
              <a:off x="117133" y="4626573"/>
              <a:ext cx="8704053" cy="475449"/>
              <a:chOff x="219973" y="1763590"/>
              <a:chExt cx="8704053" cy="475449"/>
            </a:xfrm>
          </p:grpSpPr>
          <p:sp>
            <p:nvSpPr>
              <p:cNvPr id="67" name="矩形: 圆顶角 66"/>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srgbClr val="FFFFFF"/>
                    </a:solidFill>
                    <a:latin typeface="MicrosoftYaHei"/>
                  </a:rPr>
                  <a:t>编译器转化 </a:t>
                </a:r>
                <a:r>
                  <a:rPr lang="en-US" altLang="zh-CN" sz="2400">
                    <a:solidFill>
                      <a:srgbClr val="FFFFFF"/>
                    </a:solidFill>
                    <a:latin typeface="Courier New" panose="02070309020205020404" pitchFamily="49" charset="0"/>
                    <a:cs typeface="Courier New" panose="02070309020205020404" pitchFamily="49" charset="0"/>
                  </a:rPr>
                  <a:t>value</a:t>
                </a:r>
                <a:r>
                  <a:rPr lang="en-US" altLang="zh-CN" sz="2400">
                    <a:solidFill>
                      <a:srgbClr val="FFFFFF"/>
                    </a:solidFill>
                    <a:latin typeface="MicrosoftYaHei"/>
                  </a:rPr>
                  <a:t> </a:t>
                </a:r>
                <a:r>
                  <a:rPr lang="zh-CN" altLang="en-US" sz="2400">
                    <a:solidFill>
                      <a:srgbClr val="FFFFFF"/>
                    </a:solidFill>
                    <a:latin typeface="MicrosoftYaHei"/>
                  </a:rPr>
                  <a:t>成员函数声明</a:t>
                </a:r>
                <a:endParaRPr lang="zh-CN" altLang="en-US" sz="2400" dirty="0">
                  <a:solidFill>
                    <a:prstClr val="white"/>
                  </a:solidFill>
                </a:endParaRPr>
              </a:p>
            </p:txBody>
          </p:sp>
          <p:sp>
            <p:nvSpPr>
              <p:cNvPr id="68" name="矩形 67"/>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69" name="组合 68"/>
          <p:cNvGrpSpPr/>
          <p:nvPr/>
        </p:nvGrpSpPr>
        <p:grpSpPr>
          <a:xfrm>
            <a:off x="219964" y="3681338"/>
            <a:ext cx="5520424" cy="733127"/>
            <a:chOff x="117017" y="4626573"/>
            <a:chExt cx="8704169" cy="733127"/>
          </a:xfrm>
          <a:effectLst>
            <a:outerShdw blurRad="50800" dist="38100" dir="2700000" algn="tl" rotWithShape="0">
              <a:prstClr val="black">
                <a:alpha val="40000"/>
              </a:prstClr>
            </a:outerShdw>
          </a:effectLst>
        </p:grpSpPr>
        <p:sp>
          <p:nvSpPr>
            <p:cNvPr id="70" name="矩形: 圆角 36"/>
            <p:cNvSpPr/>
            <p:nvPr/>
          </p:nvSpPr>
          <p:spPr>
            <a:xfrm>
              <a:off x="117017" y="5051923"/>
              <a:ext cx="8704051" cy="307777"/>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r>
                <a:rPr lang="en-US" altLang="zh-CN" sz="1400">
                  <a:solidFill>
                    <a:srgbClr val="000000"/>
                  </a:solidFill>
                  <a:latin typeface="Courier New" panose="02070309020205020404" pitchFamily="49" charset="0"/>
                  <a:cs typeface="Courier New" panose="02070309020205020404" pitchFamily="49" charset="0"/>
                </a:rPr>
                <a:t>a.</a:t>
              </a:r>
              <a:r>
                <a:rPr lang="en-US" altLang="zh-CN" sz="1400">
                  <a:solidFill>
                    <a:srgbClr val="795E26"/>
                  </a:solidFill>
                  <a:latin typeface="Courier New" panose="02070309020205020404" pitchFamily="49" charset="0"/>
                  <a:cs typeface="Courier New" panose="02070309020205020404" pitchFamily="49" charset="0"/>
                </a:rPr>
                <a:t>value</a:t>
              </a:r>
              <a:r>
                <a:rPr lang="en-US" altLang="zh-CN" sz="1400">
                  <a:solidFill>
                    <a:srgbClr val="000000"/>
                  </a:solidFill>
                  <a:latin typeface="Courier New" panose="02070309020205020404" pitchFamily="49" charset="0"/>
                  <a:cs typeface="Courier New" panose="02070309020205020404" pitchFamily="49" charset="0"/>
                </a:rPr>
                <a:t>() --&gt;</a:t>
              </a:r>
              <a:r>
                <a:rPr lang="en-US" altLang="zh-CN" sz="1400">
                  <a:solidFill>
                    <a:srgbClr val="795E26"/>
                  </a:solidFill>
                  <a:latin typeface="Courier New" panose="02070309020205020404" pitchFamily="49" charset="0"/>
                  <a:cs typeface="Courier New" panose="02070309020205020404" pitchFamily="49" charset="0"/>
                </a:rPr>
                <a:t>value</a:t>
              </a:r>
              <a:r>
                <a:rPr lang="en-US" altLang="zh-CN" sz="1400">
                  <a:solidFill>
                    <a:srgbClr val="000000"/>
                  </a:solidFill>
                  <a:latin typeface="Courier New" panose="02070309020205020404" pitchFamily="49" charset="0"/>
                  <a:cs typeface="Courier New" panose="02070309020205020404" pitchFamily="49" charset="0"/>
                </a:rPr>
                <a:t>(</a:t>
              </a:r>
              <a:r>
                <a:rPr lang="en-US" altLang="zh-CN" sz="1400">
                  <a:solidFill>
                    <a:srgbClr val="FF0000"/>
                  </a:solidFill>
                  <a:latin typeface="Courier New" panose="02070309020205020404" pitchFamily="49" charset="0"/>
                  <a:cs typeface="Courier New" panose="02070309020205020404" pitchFamily="49" charset="0"/>
                </a:rPr>
                <a:t>&amp;</a:t>
              </a:r>
              <a:r>
                <a:rPr lang="en-US" altLang="zh-CN" sz="1400">
                  <a:solidFill>
                    <a:srgbClr val="000000"/>
                  </a:solidFill>
                  <a:latin typeface="Courier New" panose="02070309020205020404" pitchFamily="49" charset="0"/>
                  <a:cs typeface="Courier New" panose="02070309020205020404" pitchFamily="49" charset="0"/>
                </a:rPr>
                <a:t>a);</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71" name="组合 70"/>
            <p:cNvGrpSpPr/>
            <p:nvPr/>
          </p:nvGrpSpPr>
          <p:grpSpPr>
            <a:xfrm>
              <a:off x="117133" y="4626573"/>
              <a:ext cx="8704053" cy="475449"/>
              <a:chOff x="219973" y="1763590"/>
              <a:chExt cx="8704053" cy="475449"/>
            </a:xfrm>
          </p:grpSpPr>
          <p:sp>
            <p:nvSpPr>
              <p:cNvPr id="72" name="矩形: 圆顶角 71"/>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a:solidFill>
                      <a:srgbClr val="FFFFFF"/>
                    </a:solidFill>
                    <a:latin typeface="Courier New" panose="02070309020205020404" pitchFamily="49" charset="0"/>
                    <a:cs typeface="Courier New" panose="02070309020205020404" pitchFamily="49" charset="0"/>
                  </a:rPr>
                  <a:t>value</a:t>
                </a:r>
                <a:r>
                  <a:rPr lang="en-US" altLang="zh-CN" sz="2400">
                    <a:solidFill>
                      <a:srgbClr val="FFFFFF"/>
                    </a:solidFill>
                    <a:latin typeface="MicrosoftYaHei"/>
                  </a:rPr>
                  <a:t> </a:t>
                </a:r>
                <a:r>
                  <a:rPr lang="zh-CN" altLang="en-US" sz="2400">
                    <a:solidFill>
                      <a:srgbClr val="FFFFFF"/>
                    </a:solidFill>
                    <a:latin typeface="MicrosoftYaHei"/>
                  </a:rPr>
                  <a:t>成员函数等价调用</a:t>
                </a:r>
                <a:endParaRPr lang="zh-CN" altLang="en-US" sz="2400" dirty="0">
                  <a:solidFill>
                    <a:prstClr val="white"/>
                  </a:solidFill>
                </a:endParaRPr>
              </a:p>
            </p:txBody>
          </p:sp>
          <p:sp>
            <p:nvSpPr>
              <p:cNvPr id="73" name="矩形 72"/>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74" name="组合 73"/>
          <p:cNvGrpSpPr/>
          <p:nvPr/>
        </p:nvGrpSpPr>
        <p:grpSpPr>
          <a:xfrm>
            <a:off x="219964" y="5037183"/>
            <a:ext cx="8704046" cy="1164014"/>
            <a:chOff x="117017" y="4626573"/>
            <a:chExt cx="8704169" cy="1164014"/>
          </a:xfrm>
          <a:effectLst>
            <a:outerShdw blurRad="50800" dist="38100" dir="2700000" algn="tl" rotWithShape="0">
              <a:prstClr val="black">
                <a:alpha val="40000"/>
              </a:prstClr>
            </a:outerShdw>
          </a:effectLst>
        </p:grpSpPr>
        <p:sp>
          <p:nvSpPr>
            <p:cNvPr id="75" name="矩形: 圆角 36"/>
            <p:cNvSpPr/>
            <p:nvPr/>
          </p:nvSpPr>
          <p:spPr>
            <a:xfrm>
              <a:off x="117017" y="5051923"/>
              <a:ext cx="8704051" cy="738664"/>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r>
                <a:rPr lang="en-US" altLang="zh-CN" sz="1400" dirty="0">
                  <a:solidFill>
                    <a:srgbClr val="0000FF"/>
                  </a:solidFill>
                  <a:latin typeface="Courier New" panose="02070309020205020404" pitchFamily="49" charset="0"/>
                  <a:cs typeface="Courier New" panose="02070309020205020404" pitchFamily="49" charset="0"/>
                </a:rPr>
                <a:t>double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267F99"/>
                  </a:solidFill>
                  <a:latin typeface="Courier New" panose="02070309020205020404" pitchFamily="49" charset="0"/>
                  <a:cs typeface="Courier New" panose="02070309020205020404" pitchFamily="49" charset="0"/>
                </a:rPr>
                <a:t>Fraction</a:t>
              </a:r>
              <a:r>
                <a:rPr lang="en-US" altLang="zh-CN" sz="1400" dirty="0">
                  <a:solidFill>
                    <a:srgbClr val="795E26"/>
                  </a:solidFill>
                  <a:latin typeface="Courier New" panose="02070309020205020404" pitchFamily="49" charset="0"/>
                  <a:cs typeface="Courier New" panose="02070309020205020404" pitchFamily="49" charset="0"/>
                </a:rPr>
                <a:t>::value</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const</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lvl="0"/>
              <a:r>
                <a:rPr lang="en-US" altLang="zh-CN" sz="1400" dirty="0">
                  <a:solidFill>
                    <a:srgbClr val="AF00DB"/>
                  </a:solidFill>
                  <a:latin typeface="Courier New" panose="02070309020205020404" pitchFamily="49" charset="0"/>
                  <a:cs typeface="Courier New" panose="02070309020205020404" pitchFamily="49" charset="0"/>
                </a:rPr>
                <a:t>	return</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err="1">
                  <a:solidFill>
                    <a:srgbClr val="0000FF"/>
                  </a:solidFill>
                  <a:latin typeface="Courier New" panose="02070309020205020404" pitchFamily="49" charset="0"/>
                  <a:cs typeface="Courier New" panose="02070309020205020404" pitchFamily="49" charset="0"/>
                </a:rPr>
                <a:t>static_cast</a:t>
              </a:r>
              <a:r>
                <a:rPr lang="en-US" altLang="zh-CN" sz="1400" dirty="0">
                  <a:solidFill>
                    <a:srgbClr val="000000"/>
                  </a:solidFill>
                  <a:latin typeface="Courier New" panose="02070309020205020404" pitchFamily="49" charset="0"/>
                  <a:cs typeface="Courier New" panose="02070309020205020404" pitchFamily="49" charset="0"/>
                </a:rPr>
                <a:t>&lt;</a:t>
              </a:r>
              <a:r>
                <a:rPr lang="en-US" altLang="zh-CN" sz="1400" dirty="0">
                  <a:solidFill>
                    <a:srgbClr val="0000FF"/>
                  </a:solidFill>
                  <a:latin typeface="Courier New" panose="02070309020205020404" pitchFamily="49" charset="0"/>
                  <a:cs typeface="Courier New" panose="02070309020205020404" pitchFamily="49" charset="0"/>
                </a:rPr>
                <a:t>double</a:t>
              </a:r>
              <a:r>
                <a:rPr lang="en-US" altLang="zh-CN" sz="1400" dirty="0">
                  <a:solidFill>
                    <a:srgbClr val="000000"/>
                  </a:solidFill>
                  <a:latin typeface="Courier New" panose="02070309020205020404" pitchFamily="49" charset="0"/>
                  <a:cs typeface="Courier New" panose="02070309020205020404" pitchFamily="49" charset="0"/>
                </a:rPr>
                <a:t>&gt;(</a:t>
              </a:r>
              <a:r>
                <a:rPr lang="en-US" altLang="zh-CN" sz="1400" dirty="0">
                  <a:solidFill>
                    <a:srgbClr val="0000FF"/>
                  </a:solidFill>
                  <a:latin typeface="Courier New" panose="02070309020205020404" pitchFamily="49" charset="0"/>
                  <a:cs typeface="Courier New" panose="02070309020205020404" pitchFamily="49" charset="0"/>
                </a:rPr>
                <a:t>this</a:t>
              </a:r>
              <a:r>
                <a:rPr lang="en-US" altLang="zh-CN" sz="1400" dirty="0">
                  <a:solidFill>
                    <a:srgbClr val="000000"/>
                  </a:solidFill>
                  <a:latin typeface="Courier New" panose="02070309020205020404" pitchFamily="49" charset="0"/>
                  <a:cs typeface="Courier New" panose="02070309020205020404" pitchFamily="49" charset="0"/>
                </a:rPr>
                <a:t>-&gt;</a:t>
              </a:r>
              <a:r>
                <a:rPr lang="en-US" altLang="zh-CN" sz="1400" dirty="0" err="1">
                  <a:solidFill>
                    <a:srgbClr val="001080"/>
                  </a:solidFill>
                  <a:latin typeface="Courier New" panose="02070309020205020404" pitchFamily="49" charset="0"/>
                  <a:cs typeface="Courier New" panose="02070309020205020404" pitchFamily="49" charset="0"/>
                </a:rPr>
                <a:t>m_numerator</a:t>
              </a:r>
              <a:r>
                <a:rPr lang="en-US" altLang="zh-CN" sz="1400" dirty="0">
                  <a:solidFill>
                    <a:srgbClr val="000000"/>
                  </a:solidFill>
                  <a:latin typeface="Courier New" panose="02070309020205020404" pitchFamily="49" charset="0"/>
                  <a:cs typeface="Courier New" panose="02070309020205020404" pitchFamily="49" charset="0"/>
                </a:rPr>
                <a:t>) / </a:t>
              </a:r>
              <a:r>
                <a:rPr lang="en-US" altLang="zh-CN" sz="1400" dirty="0">
                  <a:solidFill>
                    <a:srgbClr val="0000FF"/>
                  </a:solidFill>
                  <a:latin typeface="Courier New" panose="02070309020205020404" pitchFamily="49" charset="0"/>
                  <a:cs typeface="Courier New" panose="02070309020205020404" pitchFamily="49" charset="0"/>
                </a:rPr>
                <a:t>this</a:t>
              </a:r>
              <a:r>
                <a:rPr lang="en-US" altLang="zh-CN" sz="1400" dirty="0">
                  <a:solidFill>
                    <a:srgbClr val="000000"/>
                  </a:solidFill>
                  <a:latin typeface="Courier New" panose="02070309020205020404" pitchFamily="49" charset="0"/>
                  <a:cs typeface="Courier New" panose="02070309020205020404" pitchFamily="49" charset="0"/>
                </a:rPr>
                <a:t>-&gt;</a:t>
              </a:r>
              <a:r>
                <a:rPr lang="en-US" altLang="zh-CN" sz="1400" dirty="0" err="1">
                  <a:solidFill>
                    <a:srgbClr val="001080"/>
                  </a:solidFill>
                  <a:latin typeface="Courier New" panose="02070309020205020404" pitchFamily="49" charset="0"/>
                  <a:cs typeface="Courier New" panose="02070309020205020404" pitchFamily="49" charset="0"/>
                </a:rPr>
                <a:t>m_denominator</a:t>
              </a:r>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lvl="0"/>
              <a:r>
                <a:rPr lang="en-US"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76" name="组合 75"/>
            <p:cNvGrpSpPr/>
            <p:nvPr/>
          </p:nvGrpSpPr>
          <p:grpSpPr>
            <a:xfrm>
              <a:off x="117133" y="4626573"/>
              <a:ext cx="8704053" cy="475449"/>
              <a:chOff x="219973" y="1763590"/>
              <a:chExt cx="8704053" cy="475449"/>
            </a:xfrm>
          </p:grpSpPr>
          <p:sp>
            <p:nvSpPr>
              <p:cNvPr id="77" name="矩形: 圆顶角 76"/>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srgbClr val="FFFFFF"/>
                    </a:solidFill>
                    <a:latin typeface="MicrosoftYaHei"/>
                  </a:rPr>
                  <a:t>调用 </a:t>
                </a:r>
                <a:r>
                  <a:rPr lang="en-US" altLang="zh-CN" sz="2400">
                    <a:solidFill>
                      <a:srgbClr val="FFFFFF"/>
                    </a:solidFill>
                    <a:latin typeface="Courier New" panose="02070309020205020404" pitchFamily="49" charset="0"/>
                    <a:cs typeface="Courier New" panose="02070309020205020404" pitchFamily="49" charset="0"/>
                  </a:rPr>
                  <a:t>this</a:t>
                </a:r>
                <a:r>
                  <a:rPr lang="en-US" altLang="zh-CN" sz="2400">
                    <a:solidFill>
                      <a:srgbClr val="FFFFFF"/>
                    </a:solidFill>
                    <a:latin typeface="MicrosoftYaHei"/>
                  </a:rPr>
                  <a:t> </a:t>
                </a:r>
                <a:r>
                  <a:rPr lang="zh-CN" altLang="en-US" sz="2400">
                    <a:solidFill>
                      <a:srgbClr val="FFFFFF"/>
                    </a:solidFill>
                    <a:latin typeface="MicrosoftYaHei"/>
                  </a:rPr>
                  <a:t>指针</a:t>
                </a:r>
                <a:endParaRPr lang="zh-CN" altLang="en-US" sz="2400" dirty="0">
                  <a:solidFill>
                    <a:prstClr val="white"/>
                  </a:solidFill>
                </a:endParaRPr>
              </a:p>
            </p:txBody>
          </p:sp>
          <p:sp>
            <p:nvSpPr>
              <p:cNvPr id="78" name="矩形 77"/>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79" name="组合 78"/>
          <p:cNvGrpSpPr/>
          <p:nvPr/>
        </p:nvGrpSpPr>
        <p:grpSpPr>
          <a:xfrm>
            <a:off x="5900679" y="1039583"/>
            <a:ext cx="3023213" cy="1133236"/>
            <a:chOff x="117017" y="4626573"/>
            <a:chExt cx="8704169" cy="1133236"/>
          </a:xfrm>
          <a:effectLst>
            <a:outerShdw blurRad="50800" dist="38100" dir="2700000" algn="tl" rotWithShape="0">
              <a:prstClr val="black">
                <a:alpha val="40000"/>
              </a:prstClr>
            </a:outerShdw>
          </a:effectLst>
        </p:grpSpPr>
        <p:sp>
          <p:nvSpPr>
            <p:cNvPr id="80" name="矩形: 圆角 36"/>
            <p:cNvSpPr/>
            <p:nvPr/>
          </p:nvSpPr>
          <p:spPr>
            <a:xfrm>
              <a:off x="117017" y="5051923"/>
              <a:ext cx="8704051" cy="707886"/>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7F3E6"/>
            </a:solidFill>
            <a:ln>
              <a:solidFill>
                <a:srgbClr val="E7F3E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buClr>
                  <a:srgbClr val="118707"/>
                </a:buClr>
                <a:buSzPct val="80000"/>
              </a:pPr>
              <a:r>
                <a:rPr lang="en-US" altLang="zh-CN" sz="2000">
                  <a:solidFill>
                    <a:prstClr val="black"/>
                  </a:solidFill>
                  <a:latin typeface="Courier New" panose="02070309020205020404" pitchFamily="49" charset="0"/>
                  <a:cs typeface="Courier New" panose="02070309020205020404" pitchFamily="49" charset="0"/>
                </a:rPr>
                <a:t>a </a:t>
              </a:r>
              <a:r>
                <a:rPr lang="zh-CN" altLang="en-US" sz="2000">
                  <a:solidFill>
                    <a:prstClr val="black"/>
                  </a:solidFill>
                </a:rPr>
                <a:t>的数据成员如何传到 </a:t>
              </a:r>
              <a:r>
                <a:rPr lang="en-US" altLang="zh-CN" sz="2000">
                  <a:solidFill>
                    <a:prstClr val="black"/>
                  </a:solidFill>
                  <a:latin typeface="Courier New" panose="02070309020205020404" pitchFamily="49" charset="0"/>
                  <a:cs typeface="Courier New" panose="02070309020205020404" pitchFamily="49" charset="0"/>
                </a:rPr>
                <a:t>value</a:t>
              </a:r>
              <a:r>
                <a:rPr lang="en-US" altLang="zh-CN" sz="2000">
                  <a:solidFill>
                    <a:prstClr val="black"/>
                  </a:solidFill>
                </a:rPr>
                <a:t> </a:t>
              </a:r>
              <a:r>
                <a:rPr lang="zh-CN" altLang="en-US" sz="2000">
                  <a:solidFill>
                    <a:prstClr val="black"/>
                  </a:solidFill>
                </a:rPr>
                <a:t>成员函数中？</a:t>
              </a:r>
              <a:endParaRPr lang="zh-CN" altLang="en-US" sz="2000" dirty="0">
                <a:solidFill>
                  <a:prstClr val="black"/>
                </a:solidFill>
              </a:endParaRPr>
            </a:p>
          </p:txBody>
        </p:sp>
        <p:sp>
          <p:nvSpPr>
            <p:cNvPr id="81" name="矩形: 圆顶角 80"/>
            <p:cNvSpPr/>
            <p:nvPr/>
          </p:nvSpPr>
          <p:spPr>
            <a:xfrm>
              <a:off x="117134" y="4626573"/>
              <a:ext cx="8704052" cy="417061"/>
            </a:xfrm>
            <a:prstGeom prst="round2SameRect">
              <a:avLst>
                <a:gd name="adj1" fmla="val 20076"/>
                <a:gd name="adj2" fmla="val 0"/>
              </a:avLst>
            </a:prstGeom>
            <a:solidFill>
              <a:srgbClr val="118707"/>
            </a:solidFill>
            <a:ln>
              <a:solidFill>
                <a:srgbClr val="118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srgbClr val="FFFFFF"/>
                  </a:solidFill>
                  <a:latin typeface="MicrosoftYaHei"/>
                </a:rPr>
                <a:t>问题</a:t>
              </a:r>
              <a:endParaRPr lang="zh-CN" altLang="en-US" sz="2400" dirty="0">
                <a:solidFill>
                  <a:prstClr val="white"/>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383729"/>
            <a:ext cx="2057400" cy="365125"/>
          </a:xfrm>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6.1.2 </a:t>
            </a:r>
            <a:r>
              <a:rPr lang="zh-CN" altLang="en-US" sz="3200" dirty="0">
                <a:solidFill>
                  <a:schemeClr val="bg1"/>
                </a:solidFill>
              </a:rPr>
              <a:t>定义和使用成员函数 </a:t>
            </a:r>
            <a:r>
              <a:rPr lang="en-US" altLang="zh-CN" sz="2400" dirty="0">
                <a:solidFill>
                  <a:schemeClr val="bg1"/>
                </a:solidFill>
              </a:rPr>
              <a:t>--- </a:t>
            </a:r>
            <a:r>
              <a:rPr lang="en-US" altLang="zh-CN" sz="2400" dirty="0">
                <a:solidFill>
                  <a:schemeClr val="bg1"/>
                </a:solidFill>
                <a:latin typeface="Courier New" panose="02070309020205020404" pitchFamily="49" charset="0"/>
                <a:cs typeface="Courier New" panose="02070309020205020404" pitchFamily="49" charset="0"/>
              </a:rPr>
              <a:t>const</a:t>
            </a:r>
            <a:r>
              <a:rPr lang="en-US" altLang="zh-CN" sz="2400" dirty="0">
                <a:solidFill>
                  <a:schemeClr val="bg1"/>
                </a:solidFill>
              </a:rPr>
              <a:t> </a:t>
            </a:r>
            <a:r>
              <a:rPr lang="zh-CN" altLang="en-US" sz="2400" dirty="0">
                <a:solidFill>
                  <a:schemeClr val="bg1"/>
                </a:solidFill>
              </a:rPr>
              <a:t>成员函数</a:t>
            </a:r>
            <a:endParaRPr lang="zh-CN" altLang="en-US" sz="2400" dirty="0">
              <a:solidFill>
                <a:schemeClr val="bg1"/>
              </a:solidFill>
            </a:endParaRPr>
          </a:p>
        </p:txBody>
      </p:sp>
      <p:grpSp>
        <p:nvGrpSpPr>
          <p:cNvPr id="25" name="组合 24"/>
          <p:cNvGrpSpPr/>
          <p:nvPr/>
        </p:nvGrpSpPr>
        <p:grpSpPr>
          <a:xfrm>
            <a:off x="219977" y="1614701"/>
            <a:ext cx="8704045" cy="1853561"/>
            <a:chOff x="117017" y="4626573"/>
            <a:chExt cx="8704169" cy="1853561"/>
          </a:xfrm>
          <a:effectLst>
            <a:outerShdw blurRad="50800" dist="38100" dir="2700000" algn="tl" rotWithShape="0">
              <a:prstClr val="black">
                <a:alpha val="40000"/>
              </a:prstClr>
            </a:outerShdw>
          </a:effectLst>
        </p:grpSpPr>
        <p:sp>
          <p:nvSpPr>
            <p:cNvPr id="26" name="矩形: 圆角 36"/>
            <p:cNvSpPr/>
            <p:nvPr/>
          </p:nvSpPr>
          <p:spPr>
            <a:xfrm>
              <a:off x="117017" y="5051923"/>
              <a:ext cx="8704050" cy="1428211"/>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9E9F3"/>
            </a:solidFill>
            <a:ln>
              <a:solidFill>
                <a:srgbClr val="E9E9F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lvl="0" indent="-342900">
                <a:lnSpc>
                  <a:spcPct val="150000"/>
                </a:lnSpc>
                <a:buClr>
                  <a:srgbClr val="262685"/>
                </a:buClr>
                <a:buSzPct val="80000"/>
                <a:buFont typeface="Wingdings" panose="05000000000000000000" pitchFamily="2" charset="2"/>
                <a:buChar char="l"/>
              </a:pPr>
              <a:r>
                <a:rPr lang="zh-CN" altLang="en-US" sz="2000">
                  <a:solidFill>
                    <a:srgbClr val="000000"/>
                  </a:solidFill>
                  <a:latin typeface="MicrosoftYaHei"/>
                </a:rPr>
                <a:t>函数参数列表后面（圆括号后面）引入 </a:t>
              </a:r>
              <a:r>
                <a:rPr lang="en-US" altLang="zh-CN" sz="2000" b="1">
                  <a:solidFill>
                    <a:srgbClr val="262685"/>
                  </a:solidFill>
                  <a:latin typeface="Courier New" panose="02070309020205020404" pitchFamily="49" charset="0"/>
                  <a:cs typeface="Courier New" panose="02070309020205020404" pitchFamily="49" charset="0"/>
                </a:rPr>
                <a:t>const</a:t>
              </a:r>
              <a:r>
                <a:rPr lang="en-US" altLang="zh-CN" sz="2000">
                  <a:solidFill>
                    <a:srgbClr val="000000"/>
                  </a:solidFill>
                  <a:latin typeface="MicrosoftYaHei"/>
                </a:rPr>
                <a:t> </a:t>
              </a:r>
              <a:r>
                <a:rPr lang="zh-CN" altLang="en-US" sz="2000">
                  <a:solidFill>
                    <a:srgbClr val="000000"/>
                  </a:solidFill>
                  <a:latin typeface="MicrosoftYaHei"/>
                </a:rPr>
                <a:t>关键字；</a:t>
              </a:r>
              <a:endParaRPr lang="zh-CN" altLang="en-US" sz="2000">
                <a:solidFill>
                  <a:srgbClr val="000000"/>
                </a:solidFill>
                <a:latin typeface="MicrosoftYaHei"/>
              </a:endParaRPr>
            </a:p>
            <a:p>
              <a:pPr marL="342900" lvl="0" indent="-342900">
                <a:lnSpc>
                  <a:spcPct val="150000"/>
                </a:lnSpc>
                <a:buClr>
                  <a:srgbClr val="262685"/>
                </a:buClr>
                <a:buSzPct val="80000"/>
                <a:buFont typeface="Wingdings" panose="05000000000000000000" pitchFamily="2" charset="2"/>
                <a:buChar char="l"/>
              </a:pPr>
              <a:r>
                <a:rPr lang="en-US" altLang="zh-CN" sz="2000">
                  <a:solidFill>
                    <a:srgbClr val="000000"/>
                  </a:solidFill>
                  <a:latin typeface="Courier New" panose="02070309020205020404" pitchFamily="49" charset="0"/>
                  <a:cs typeface="Courier New" panose="02070309020205020404" pitchFamily="49" charset="0"/>
                </a:rPr>
                <a:t>this</a:t>
              </a:r>
              <a:r>
                <a:rPr lang="en-US" altLang="zh-CN" sz="2000">
                  <a:solidFill>
                    <a:srgbClr val="000000"/>
                  </a:solidFill>
                  <a:latin typeface="MicrosoftYaHei"/>
                </a:rPr>
                <a:t> </a:t>
              </a:r>
              <a:r>
                <a:rPr lang="zh-CN" altLang="en-US" sz="2000">
                  <a:solidFill>
                    <a:srgbClr val="000000"/>
                  </a:solidFill>
                  <a:latin typeface="MicrosoftYaHei"/>
                </a:rPr>
                <a:t>指针指向 </a:t>
              </a:r>
              <a:r>
                <a:rPr lang="en-US" altLang="zh-CN" sz="2000">
                  <a:solidFill>
                    <a:srgbClr val="000000"/>
                  </a:solidFill>
                  <a:latin typeface="Courier New" panose="02070309020205020404" pitchFamily="49" charset="0"/>
                  <a:cs typeface="Courier New" panose="02070309020205020404" pitchFamily="49" charset="0"/>
                </a:rPr>
                <a:t>const</a:t>
              </a:r>
              <a:r>
                <a:rPr lang="en-US" altLang="zh-CN" sz="2000">
                  <a:solidFill>
                    <a:srgbClr val="000000"/>
                  </a:solidFill>
                  <a:latin typeface="MicrosoftYaHei"/>
                </a:rPr>
                <a:t> </a:t>
              </a:r>
              <a:r>
                <a:rPr lang="zh-CN" altLang="en-US" sz="2000">
                  <a:solidFill>
                    <a:srgbClr val="000000"/>
                  </a:solidFill>
                  <a:latin typeface="MicrosoftYaHei"/>
                </a:rPr>
                <a:t>对象；</a:t>
              </a:r>
              <a:endParaRPr lang="zh-CN" altLang="en-US" sz="2000">
                <a:solidFill>
                  <a:srgbClr val="000000"/>
                </a:solidFill>
                <a:latin typeface="MicrosoftYaHei"/>
              </a:endParaRPr>
            </a:p>
            <a:p>
              <a:pPr marL="342900" lvl="0" indent="-342900">
                <a:lnSpc>
                  <a:spcPct val="150000"/>
                </a:lnSpc>
                <a:buClr>
                  <a:srgbClr val="262685"/>
                </a:buClr>
                <a:buSzPct val="80000"/>
                <a:buFont typeface="Wingdings" panose="05000000000000000000" pitchFamily="2" charset="2"/>
                <a:buChar char="l"/>
              </a:pPr>
              <a:r>
                <a:rPr lang="zh-CN" altLang="en-US" sz="2000">
                  <a:solidFill>
                    <a:srgbClr val="000000"/>
                  </a:solidFill>
                  <a:latin typeface="MicrosoftYaHei"/>
                </a:rPr>
                <a:t>禁止在函数体内部对数据成员进行写操作。</a:t>
              </a:r>
              <a:endParaRPr lang="en-US" altLang="zh-CN" sz="2000" dirty="0">
                <a:solidFill>
                  <a:srgbClr val="000000"/>
                </a:solidFill>
                <a:latin typeface="MicrosoftYaHei"/>
              </a:endParaRPr>
            </a:p>
          </p:txBody>
        </p:sp>
        <p:sp>
          <p:nvSpPr>
            <p:cNvPr id="27" name="矩形: 圆顶角 26"/>
            <p:cNvSpPr/>
            <p:nvPr/>
          </p:nvSpPr>
          <p:spPr>
            <a:xfrm>
              <a:off x="117134" y="4626573"/>
              <a:ext cx="8704052" cy="417061"/>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srgbClr val="FFFFFF"/>
                  </a:solidFill>
                  <a:latin typeface="MicrosoftYaHei"/>
                </a:rPr>
                <a:t>常量成员函数</a:t>
              </a:r>
              <a:endParaRPr lang="zh-CN" altLang="en-US" sz="2400" dirty="0">
                <a:solidFill>
                  <a:prstClr val="white"/>
                </a:solidFill>
              </a:endParaRPr>
            </a:p>
          </p:txBody>
        </p:sp>
      </p:grpSp>
      <p:grpSp>
        <p:nvGrpSpPr>
          <p:cNvPr id="28" name="组合 27"/>
          <p:cNvGrpSpPr/>
          <p:nvPr/>
        </p:nvGrpSpPr>
        <p:grpSpPr>
          <a:xfrm>
            <a:off x="219977" y="3841908"/>
            <a:ext cx="5520424" cy="1656456"/>
            <a:chOff x="117017" y="4626573"/>
            <a:chExt cx="8704169" cy="1656456"/>
          </a:xfrm>
          <a:effectLst>
            <a:outerShdw blurRad="50800" dist="38100" dir="2700000" algn="tl" rotWithShape="0">
              <a:prstClr val="black">
                <a:alpha val="40000"/>
              </a:prstClr>
            </a:outerShdw>
          </a:effectLst>
        </p:grpSpPr>
        <p:sp>
          <p:nvSpPr>
            <p:cNvPr id="29" name="矩形: 圆角 36"/>
            <p:cNvSpPr/>
            <p:nvPr/>
          </p:nvSpPr>
          <p:spPr>
            <a:xfrm>
              <a:off x="117017" y="5051923"/>
              <a:ext cx="8704051" cy="1231106"/>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r>
                <a:rPr lang="en-US" altLang="zh-CN" sz="1400">
                  <a:solidFill>
                    <a:srgbClr val="0000FF"/>
                  </a:solidFill>
                  <a:latin typeface="Courier New" panose="02070309020205020404" pitchFamily="49" charset="0"/>
                  <a:cs typeface="Courier New" panose="02070309020205020404" pitchFamily="49" charset="0"/>
                </a:rPr>
                <a:t>double</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795E26"/>
                  </a:solidFill>
                  <a:latin typeface="Courier New" panose="02070309020205020404" pitchFamily="49" charset="0"/>
                  <a:cs typeface="Courier New" panose="02070309020205020404" pitchFamily="49" charset="0"/>
                </a:rPr>
                <a:t>value</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00FF"/>
                  </a:solidFill>
                  <a:latin typeface="Courier New" panose="02070309020205020404" pitchFamily="49" charset="0"/>
                  <a:cs typeface="Courier New" panose="02070309020205020404" pitchFamily="49" charset="0"/>
                </a:rPr>
                <a:t>const</a:t>
              </a:r>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a:solidFill>
                  <a:srgbClr val="000000"/>
                </a:solidFill>
                <a:latin typeface="Courier New" panose="02070309020205020404" pitchFamily="49" charset="0"/>
                <a:cs typeface="Courier New" panose="02070309020205020404" pitchFamily="49" charset="0"/>
              </a:endParaRPr>
            </a:p>
            <a:p>
              <a:pPr lvl="0"/>
              <a:endParaRPr lang="en-US" altLang="zh-CN" sz="1400">
                <a:solidFill>
                  <a:srgbClr val="000000"/>
                </a:solidFill>
                <a:latin typeface="Courier New" panose="02070309020205020404" pitchFamily="49" charset="0"/>
                <a:cs typeface="Courier New" panose="02070309020205020404" pitchFamily="49" charset="0"/>
              </a:endParaRPr>
            </a:p>
            <a:p>
              <a:pPr lvl="0" algn="ctr"/>
              <a:r>
                <a:rPr lang="zh-CN" altLang="en-US">
                  <a:solidFill>
                    <a:prstClr val="black"/>
                  </a:solidFill>
                </a:rPr>
                <a:t>等价于</a:t>
              </a:r>
              <a:endParaRPr lang="zh-CN" altLang="en-US">
                <a:solidFill>
                  <a:prstClr val="black"/>
                </a:solidFill>
              </a:endParaRPr>
            </a:p>
            <a:p>
              <a:pPr lvl="0"/>
              <a:endParaRPr lang="en-US" altLang="zh-CN" sz="1400">
                <a:solidFill>
                  <a:srgbClr val="0000FF"/>
                </a:solidFill>
                <a:latin typeface="Courier New" panose="02070309020205020404" pitchFamily="49" charset="0"/>
                <a:cs typeface="Courier New" panose="02070309020205020404" pitchFamily="49" charset="0"/>
              </a:endParaRPr>
            </a:p>
            <a:p>
              <a:pPr lvl="0"/>
              <a:r>
                <a:rPr lang="en-US" altLang="zh-CN" sz="1400">
                  <a:solidFill>
                    <a:srgbClr val="0000FF"/>
                  </a:solidFill>
                  <a:latin typeface="Courier New" panose="02070309020205020404" pitchFamily="49" charset="0"/>
                  <a:cs typeface="Courier New" panose="02070309020205020404" pitchFamily="49" charset="0"/>
                </a:rPr>
                <a:t>double</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795E26"/>
                  </a:solidFill>
                  <a:latin typeface="Courier New" panose="02070309020205020404" pitchFamily="49" charset="0"/>
                  <a:cs typeface="Courier New" panose="02070309020205020404" pitchFamily="49" charset="0"/>
                </a:rPr>
                <a:t>value</a:t>
              </a:r>
              <a:r>
                <a:rPr lang="en-US" altLang="zh-CN" sz="1400">
                  <a:solidFill>
                    <a:srgbClr val="000000"/>
                  </a:solidFill>
                  <a:latin typeface="Courier New" panose="02070309020205020404" pitchFamily="49" charset="0"/>
                  <a:cs typeface="Courier New" panose="02070309020205020404" pitchFamily="49" charset="0"/>
                </a:rPr>
                <a:t>(</a:t>
              </a:r>
              <a:r>
                <a:rPr lang="en-US" altLang="zh-CN" sz="1400">
                  <a:solidFill>
                    <a:srgbClr val="0000FF"/>
                  </a:solidFill>
                  <a:latin typeface="Courier New" panose="02070309020205020404" pitchFamily="49" charset="0"/>
                  <a:cs typeface="Courier New" panose="02070309020205020404" pitchFamily="49" charset="0"/>
                </a:rPr>
                <a:t>const</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267F99"/>
                  </a:solidFill>
                  <a:latin typeface="Courier New" panose="02070309020205020404" pitchFamily="49" charset="0"/>
                  <a:cs typeface="Courier New" panose="02070309020205020404" pitchFamily="49" charset="0"/>
                </a:rPr>
                <a:t>Fraction</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00FF"/>
                  </a:solidFill>
                  <a:latin typeface="Courier New" panose="02070309020205020404" pitchFamily="49" charset="0"/>
                  <a:cs typeface="Courier New" panose="02070309020205020404" pitchFamily="49" charset="0"/>
                </a:rPr>
                <a:t>const</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0000FF"/>
                  </a:solidFill>
                  <a:latin typeface="Courier New" panose="02070309020205020404" pitchFamily="49" charset="0"/>
                  <a:cs typeface="Courier New" panose="02070309020205020404" pitchFamily="49" charset="0"/>
                </a:rPr>
                <a:t>this</a:t>
              </a:r>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30" name="组合 29"/>
            <p:cNvGrpSpPr/>
            <p:nvPr/>
          </p:nvGrpSpPr>
          <p:grpSpPr>
            <a:xfrm>
              <a:off x="117133" y="4626573"/>
              <a:ext cx="8704053" cy="475449"/>
              <a:chOff x="219973" y="1763590"/>
              <a:chExt cx="8704053" cy="475449"/>
            </a:xfrm>
          </p:grpSpPr>
          <p:sp>
            <p:nvSpPr>
              <p:cNvPr id="31" name="矩形: 圆顶角 30"/>
              <p:cNvSpPr/>
              <p:nvPr/>
            </p:nvSpPr>
            <p:spPr>
              <a:xfrm>
                <a:off x="219975" y="1763590"/>
                <a:ext cx="8704051"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srgbClr val="FFFFFF"/>
                    </a:solidFill>
                    <a:latin typeface="Courier New" panose="02070309020205020404" pitchFamily="49" charset="0"/>
                    <a:cs typeface="Courier New" panose="02070309020205020404" pitchFamily="49" charset="0"/>
                  </a:rPr>
                  <a:t>示例</a:t>
                </a:r>
                <a:endParaRPr lang="zh-CN" altLang="en-US" sz="2400" dirty="0">
                  <a:solidFill>
                    <a:prstClr val="white"/>
                  </a:solidFill>
                </a:endParaRPr>
              </a:p>
            </p:txBody>
          </p:sp>
          <p:sp>
            <p:nvSpPr>
              <p:cNvPr id="32" name="矩形 31"/>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grpSp>
        <p:nvGrpSpPr>
          <p:cNvPr id="33" name="组合 32"/>
          <p:cNvGrpSpPr/>
          <p:nvPr/>
        </p:nvGrpSpPr>
        <p:grpSpPr>
          <a:xfrm>
            <a:off x="5890774" y="3841907"/>
            <a:ext cx="3033129" cy="1441013"/>
            <a:chOff x="117017" y="4626573"/>
            <a:chExt cx="8704169" cy="1441013"/>
          </a:xfrm>
          <a:effectLst>
            <a:outerShdw blurRad="50800" dist="38100" dir="2700000" algn="tl" rotWithShape="0">
              <a:prstClr val="black">
                <a:alpha val="40000"/>
              </a:prstClr>
            </a:outerShdw>
          </a:effectLst>
        </p:grpSpPr>
        <p:sp>
          <p:nvSpPr>
            <p:cNvPr id="34" name="矩形: 圆角 36"/>
            <p:cNvSpPr/>
            <p:nvPr/>
          </p:nvSpPr>
          <p:spPr>
            <a:xfrm>
              <a:off x="117017" y="5051923"/>
              <a:ext cx="8704054" cy="1015663"/>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FCF6EE"/>
            </a:solidFill>
            <a:ln>
              <a:solidFill>
                <a:srgbClr val="FCF6E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buClr>
                  <a:srgbClr val="E2A856"/>
                </a:buClr>
                <a:buSzPct val="80000"/>
              </a:pPr>
              <a:r>
                <a:rPr lang="en-US" altLang="zh-CN" sz="2000">
                  <a:solidFill>
                    <a:prstClr val="black"/>
                  </a:solidFill>
                  <a:latin typeface="Courier New" panose="02070309020205020404" pitchFamily="49" charset="0"/>
                  <a:cs typeface="Courier New" panose="02070309020205020404" pitchFamily="49" charset="0"/>
                </a:rPr>
                <a:t>this</a:t>
              </a:r>
              <a:r>
                <a:rPr lang="en-US" altLang="zh-CN" sz="2000">
                  <a:solidFill>
                    <a:prstClr val="black"/>
                  </a:solidFill>
                </a:rPr>
                <a:t> </a:t>
              </a:r>
              <a:r>
                <a:rPr lang="zh-CN" altLang="en-US" sz="2000">
                  <a:solidFill>
                    <a:prstClr val="black"/>
                  </a:solidFill>
                </a:rPr>
                <a:t>指针是一个指向 </a:t>
              </a:r>
              <a:r>
                <a:rPr lang="en-US" altLang="zh-CN" sz="2000">
                  <a:solidFill>
                    <a:prstClr val="black"/>
                  </a:solidFill>
                  <a:latin typeface="Courier New" panose="02070309020205020404" pitchFamily="49" charset="0"/>
                  <a:cs typeface="Courier New" panose="02070309020205020404" pitchFamily="49" charset="0"/>
                </a:rPr>
                <a:t>const</a:t>
              </a:r>
              <a:r>
                <a:rPr lang="en-US" altLang="zh-CN" sz="2000">
                  <a:solidFill>
                    <a:prstClr val="black"/>
                  </a:solidFill>
                </a:rPr>
                <a:t> </a:t>
              </a:r>
              <a:r>
                <a:rPr lang="zh-CN" altLang="en-US" sz="2000">
                  <a:solidFill>
                    <a:prstClr val="black"/>
                  </a:solidFill>
                </a:rPr>
                <a:t>对象的 </a:t>
              </a:r>
              <a:r>
                <a:rPr lang="en-US" altLang="zh-CN" sz="2000">
                  <a:solidFill>
                    <a:prstClr val="black"/>
                  </a:solidFill>
                  <a:latin typeface="Courier New" panose="02070309020205020404" pitchFamily="49" charset="0"/>
                  <a:cs typeface="Courier New" panose="02070309020205020404" pitchFamily="49" charset="0"/>
                </a:rPr>
                <a:t>const</a:t>
              </a:r>
              <a:r>
                <a:rPr lang="en-US" altLang="zh-CN" sz="2000">
                  <a:solidFill>
                    <a:prstClr val="black"/>
                  </a:solidFill>
                </a:rPr>
                <a:t> </a:t>
              </a:r>
              <a:r>
                <a:rPr lang="zh-CN" altLang="en-US" sz="2000">
                  <a:solidFill>
                    <a:prstClr val="black"/>
                  </a:solidFill>
                </a:rPr>
                <a:t>指针。</a:t>
              </a:r>
              <a:endParaRPr lang="zh-CN" altLang="en-US" sz="2000" dirty="0">
                <a:solidFill>
                  <a:prstClr val="black"/>
                </a:solidFill>
              </a:endParaRPr>
            </a:p>
          </p:txBody>
        </p:sp>
        <p:grpSp>
          <p:nvGrpSpPr>
            <p:cNvPr id="35" name="组合 34"/>
            <p:cNvGrpSpPr/>
            <p:nvPr/>
          </p:nvGrpSpPr>
          <p:grpSpPr>
            <a:xfrm>
              <a:off x="117133" y="4626573"/>
              <a:ext cx="8704053" cy="475449"/>
              <a:chOff x="219973" y="1763590"/>
              <a:chExt cx="8704053" cy="475449"/>
            </a:xfrm>
          </p:grpSpPr>
          <p:sp>
            <p:nvSpPr>
              <p:cNvPr id="36" name="矩形: 圆顶角 35"/>
              <p:cNvSpPr/>
              <p:nvPr/>
            </p:nvSpPr>
            <p:spPr>
              <a:xfrm>
                <a:off x="219974" y="1763590"/>
                <a:ext cx="8704052" cy="417061"/>
              </a:xfrm>
              <a:prstGeom prst="round2SameRect">
                <a:avLst>
                  <a:gd name="adj1" fmla="val 20076"/>
                  <a:gd name="adj2" fmla="val 0"/>
                </a:avLst>
              </a:prstGeom>
              <a:solidFill>
                <a:srgbClr val="E2A856"/>
              </a:solidFill>
              <a:ln>
                <a:solidFill>
                  <a:srgbClr val="E2A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prstClr val="white"/>
                    </a:solidFill>
                    <a:latin typeface="Courier New" panose="02070309020205020404" pitchFamily="49" charset="0"/>
                    <a:cs typeface="Courier New" panose="02070309020205020404" pitchFamily="49" charset="0"/>
                  </a:rPr>
                  <a:t>说明</a:t>
                </a:r>
                <a:endParaRPr lang="zh-CN" altLang="en-US" sz="2400" dirty="0">
                  <a:solidFill>
                    <a:prstClr val="white"/>
                  </a:solidFill>
                  <a:latin typeface="Courier New" panose="02070309020205020404" pitchFamily="49" charset="0"/>
                  <a:cs typeface="Courier New" panose="02070309020205020404" pitchFamily="49" charset="0"/>
                </a:endParaRPr>
              </a:p>
            </p:txBody>
          </p:sp>
          <p:sp>
            <p:nvSpPr>
              <p:cNvPr id="37" name="矩形 36"/>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383729"/>
            <a:ext cx="2057400" cy="365125"/>
          </a:xfrm>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8842066" cy="584775"/>
          </a:xfrm>
          <a:prstGeom prst="rect">
            <a:avLst/>
          </a:prstGeom>
          <a:noFill/>
        </p:spPr>
        <p:txBody>
          <a:bodyPr wrap="square" rtlCol="0">
            <a:spAutoFit/>
          </a:bodyPr>
          <a:lstStyle/>
          <a:p>
            <a:r>
              <a:rPr lang="en-US" altLang="zh-CN" sz="3200" dirty="0">
                <a:solidFill>
                  <a:schemeClr val="bg1"/>
                </a:solidFill>
              </a:rPr>
              <a:t>6.1.3 </a:t>
            </a:r>
            <a:r>
              <a:rPr lang="zh-CN" altLang="en-US" sz="3200" dirty="0">
                <a:solidFill>
                  <a:schemeClr val="bg1"/>
                </a:solidFill>
              </a:rPr>
              <a:t>定义辅助函数</a:t>
            </a:r>
            <a:endParaRPr lang="zh-CN" altLang="en-US" sz="2400" dirty="0">
              <a:solidFill>
                <a:schemeClr val="bg1"/>
              </a:solidFill>
            </a:endParaRPr>
          </a:p>
        </p:txBody>
      </p:sp>
      <p:grpSp>
        <p:nvGrpSpPr>
          <p:cNvPr id="64" name="组合 63"/>
          <p:cNvGrpSpPr/>
          <p:nvPr/>
        </p:nvGrpSpPr>
        <p:grpSpPr>
          <a:xfrm>
            <a:off x="219958" y="1341424"/>
            <a:ext cx="8704068" cy="2299251"/>
            <a:chOff x="219958" y="1763591"/>
            <a:chExt cx="8704068" cy="2299251"/>
          </a:xfrm>
        </p:grpSpPr>
        <p:grpSp>
          <p:nvGrpSpPr>
            <p:cNvPr id="65" name="组合 64"/>
            <p:cNvGrpSpPr/>
            <p:nvPr/>
          </p:nvGrpSpPr>
          <p:grpSpPr>
            <a:xfrm>
              <a:off x="219974" y="1763591"/>
              <a:ext cx="8704052" cy="2299251"/>
              <a:chOff x="219974" y="1770733"/>
              <a:chExt cx="8704052" cy="2144124"/>
            </a:xfrm>
            <a:effectLst>
              <a:outerShdw blurRad="50800" dist="69850" dir="2700000" algn="tl" rotWithShape="0">
                <a:prstClr val="black">
                  <a:alpha val="40000"/>
                </a:prstClr>
              </a:outerShdw>
            </a:effectLst>
          </p:grpSpPr>
          <p:sp>
            <p:nvSpPr>
              <p:cNvPr id="68" name="矩形: 圆角 67"/>
              <p:cNvSpPr/>
              <p:nvPr/>
            </p:nvSpPr>
            <p:spPr>
              <a:xfrm>
                <a:off x="219974" y="1770733"/>
                <a:ext cx="8704052" cy="2144124"/>
              </a:xfrm>
              <a:prstGeom prst="roundRect">
                <a:avLst>
                  <a:gd name="adj" fmla="val 2468"/>
                </a:avLst>
              </a:prstGeom>
              <a:solidFill>
                <a:srgbClr val="E9E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矩形: 圆顶角 68"/>
              <p:cNvSpPr/>
              <p:nvPr/>
            </p:nvSpPr>
            <p:spPr>
              <a:xfrm>
                <a:off x="219974" y="1770733"/>
                <a:ext cx="8704052" cy="388922"/>
              </a:xfrm>
              <a:prstGeom prst="round2SameRect">
                <a:avLst>
                  <a:gd name="adj1" fmla="val 20076"/>
                  <a:gd name="adj2" fmla="val 0"/>
                </a:avLst>
              </a:prstGeom>
              <a:solidFill>
                <a:srgbClr val="262685"/>
              </a:solidFill>
              <a:ln>
                <a:solidFill>
                  <a:srgbClr val="2626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6" name="矩形 65"/>
            <p:cNvSpPr/>
            <p:nvPr/>
          </p:nvSpPr>
          <p:spPr>
            <a:xfrm>
              <a:off x="219958" y="2128748"/>
              <a:ext cx="8704047" cy="1889876"/>
            </a:xfrm>
            <a:prstGeom prst="rect">
              <a:avLst/>
            </a:prstGeom>
          </p:spPr>
          <p:txBody>
            <a:bodyPr wrap="square">
              <a:spAutoFit/>
            </a:bodyPr>
            <a:lstStyle/>
            <a:p>
              <a:pPr>
                <a:lnSpc>
                  <a:spcPct val="150000"/>
                </a:lnSpc>
                <a:buClr>
                  <a:srgbClr val="262685"/>
                </a:buClr>
                <a:buSzPct val="80000"/>
              </a:pPr>
              <a:r>
                <a:rPr lang="zh-CN" altLang="en-US" sz="2000" dirty="0">
                  <a:solidFill>
                    <a:srgbClr val="000000"/>
                  </a:solidFill>
                  <a:latin typeface="MicrosoftYaHei"/>
                </a:rPr>
                <a:t>一个类需要一些普通函数来辅助完成某些操作，不是类的成员函数，从概念上属于类的接口。</a:t>
              </a:r>
              <a:endParaRPr lang="zh-CN" altLang="en-US" sz="2000" dirty="0">
                <a:solidFill>
                  <a:srgbClr val="000000"/>
                </a:solidFill>
                <a:latin typeface="MicrosoftYaHei"/>
              </a:endParaRP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通常将它们的声明和类的定义放到同一个头文件内；</a:t>
              </a:r>
              <a:endParaRPr lang="zh-CN" altLang="en-US" sz="2000" dirty="0">
                <a:solidFill>
                  <a:srgbClr val="000000"/>
                </a:solidFill>
                <a:latin typeface="MicrosoftYaHei"/>
              </a:endParaRPr>
            </a:p>
            <a:p>
              <a:pPr marL="342900" indent="-342900">
                <a:lnSpc>
                  <a:spcPct val="150000"/>
                </a:lnSpc>
                <a:buClr>
                  <a:srgbClr val="262685"/>
                </a:buClr>
                <a:buSzPct val="80000"/>
                <a:buFont typeface="Wingdings" panose="05000000000000000000" pitchFamily="2" charset="2"/>
                <a:buChar char="l"/>
              </a:pPr>
              <a:r>
                <a:rPr lang="zh-CN" altLang="en-US" sz="2000" dirty="0">
                  <a:solidFill>
                    <a:srgbClr val="000000"/>
                  </a:solidFill>
                  <a:latin typeface="MicrosoftYaHei"/>
                </a:rPr>
                <a:t>定义和类成员函数的定义放到同一个源文件内。</a:t>
              </a:r>
              <a:endParaRPr lang="en-US" altLang="zh-CN" sz="2000" dirty="0">
                <a:solidFill>
                  <a:srgbClr val="000000"/>
                </a:solidFill>
                <a:latin typeface="MicrosoftYaHei"/>
              </a:endParaRPr>
            </a:p>
          </p:txBody>
        </p:sp>
        <p:sp>
          <p:nvSpPr>
            <p:cNvPr id="67" name="矩形 66"/>
            <p:cNvSpPr/>
            <p:nvPr/>
          </p:nvSpPr>
          <p:spPr>
            <a:xfrm>
              <a:off x="219973" y="1777374"/>
              <a:ext cx="8704051" cy="461665"/>
            </a:xfrm>
            <a:prstGeom prst="rect">
              <a:avLst/>
            </a:prstGeom>
          </p:spPr>
          <p:txBody>
            <a:bodyPr wrap="square">
              <a:spAutoFit/>
            </a:bodyPr>
            <a:lstStyle/>
            <a:p>
              <a:r>
                <a:rPr lang="zh-CN" altLang="en-US" sz="2400" dirty="0">
                  <a:solidFill>
                    <a:srgbClr val="FFFFFF"/>
                  </a:solidFill>
                  <a:latin typeface="MicrosoftYaHei"/>
                </a:rPr>
                <a:t>辅助函数</a:t>
              </a:r>
              <a:endParaRPr lang="zh-CN" altLang="en-US" sz="2400" dirty="0"/>
            </a:p>
          </p:txBody>
        </p:sp>
      </p:grpSp>
      <p:grpSp>
        <p:nvGrpSpPr>
          <p:cNvPr id="17" name="组合 16"/>
          <p:cNvGrpSpPr/>
          <p:nvPr/>
        </p:nvGrpSpPr>
        <p:grpSpPr>
          <a:xfrm>
            <a:off x="219959" y="4057490"/>
            <a:ext cx="8704046" cy="1810345"/>
            <a:chOff x="117017" y="4626573"/>
            <a:chExt cx="8704169" cy="1810345"/>
          </a:xfrm>
          <a:effectLst>
            <a:outerShdw blurRad="50800" dist="38100" dir="2700000" algn="tl" rotWithShape="0">
              <a:prstClr val="black">
                <a:alpha val="40000"/>
              </a:prstClr>
            </a:outerShdw>
          </a:effectLst>
        </p:grpSpPr>
        <p:sp>
          <p:nvSpPr>
            <p:cNvPr id="18" name="矩形: 圆角 36"/>
            <p:cNvSpPr/>
            <p:nvPr/>
          </p:nvSpPr>
          <p:spPr>
            <a:xfrm>
              <a:off x="117017" y="5051923"/>
              <a:ext cx="8704051" cy="1384995"/>
            </a:xfrm>
            <a:custGeom>
              <a:avLst/>
              <a:gdLst>
                <a:gd name="connsiteX0" fmla="*/ 0 w 8704051"/>
                <a:gd name="connsiteY0" fmla="*/ 100658 h 923979"/>
                <a:gd name="connsiteX1" fmla="*/ 100658 w 8704051"/>
                <a:gd name="connsiteY1" fmla="*/ 0 h 923979"/>
                <a:gd name="connsiteX2" fmla="*/ 8603393 w 8704051"/>
                <a:gd name="connsiteY2" fmla="*/ 0 h 923979"/>
                <a:gd name="connsiteX3" fmla="*/ 8704051 w 8704051"/>
                <a:gd name="connsiteY3" fmla="*/ 100658 h 923979"/>
                <a:gd name="connsiteX4" fmla="*/ 8704051 w 8704051"/>
                <a:gd name="connsiteY4" fmla="*/ 823321 h 923979"/>
                <a:gd name="connsiteX5" fmla="*/ 8603393 w 8704051"/>
                <a:gd name="connsiteY5" fmla="*/ 923979 h 923979"/>
                <a:gd name="connsiteX6" fmla="*/ 100658 w 8704051"/>
                <a:gd name="connsiteY6" fmla="*/ 923979 h 923979"/>
                <a:gd name="connsiteX7" fmla="*/ 0 w 8704051"/>
                <a:gd name="connsiteY7" fmla="*/ 823321 h 923979"/>
                <a:gd name="connsiteX8" fmla="*/ 0 w 8704051"/>
                <a:gd name="connsiteY8" fmla="*/ 100658 h 923979"/>
                <a:gd name="connsiteX0-1" fmla="*/ 0 w 8704051"/>
                <a:gd name="connsiteY0-2" fmla="*/ 823321 h 923979"/>
                <a:gd name="connsiteX1-3" fmla="*/ 100658 w 8704051"/>
                <a:gd name="connsiteY1-4" fmla="*/ 0 h 923979"/>
                <a:gd name="connsiteX2-5" fmla="*/ 8603393 w 8704051"/>
                <a:gd name="connsiteY2-6" fmla="*/ 0 h 923979"/>
                <a:gd name="connsiteX3-7" fmla="*/ 8704051 w 8704051"/>
                <a:gd name="connsiteY3-8" fmla="*/ 100658 h 923979"/>
                <a:gd name="connsiteX4-9" fmla="*/ 8704051 w 8704051"/>
                <a:gd name="connsiteY4-10" fmla="*/ 823321 h 923979"/>
                <a:gd name="connsiteX5-11" fmla="*/ 8603393 w 8704051"/>
                <a:gd name="connsiteY5-12" fmla="*/ 923979 h 923979"/>
                <a:gd name="connsiteX6-13" fmla="*/ 100658 w 8704051"/>
                <a:gd name="connsiteY6-14" fmla="*/ 923979 h 923979"/>
                <a:gd name="connsiteX7-15" fmla="*/ 0 w 8704051"/>
                <a:gd name="connsiteY7-16" fmla="*/ 823321 h 923979"/>
                <a:gd name="connsiteX0-17" fmla="*/ 1736 w 8705787"/>
                <a:gd name="connsiteY0-18" fmla="*/ 825702 h 926360"/>
                <a:gd name="connsiteX1-19" fmla="*/ 0 w 8705787"/>
                <a:gd name="connsiteY1-20" fmla="*/ 0 h 926360"/>
                <a:gd name="connsiteX2-21" fmla="*/ 8605129 w 8705787"/>
                <a:gd name="connsiteY2-22" fmla="*/ 2381 h 926360"/>
                <a:gd name="connsiteX3-23" fmla="*/ 8705787 w 8705787"/>
                <a:gd name="connsiteY3-24" fmla="*/ 103039 h 926360"/>
                <a:gd name="connsiteX4-25" fmla="*/ 8705787 w 8705787"/>
                <a:gd name="connsiteY4-26" fmla="*/ 825702 h 926360"/>
                <a:gd name="connsiteX5-27" fmla="*/ 8605129 w 8705787"/>
                <a:gd name="connsiteY5-28" fmla="*/ 926360 h 926360"/>
                <a:gd name="connsiteX6-29" fmla="*/ 102394 w 8705787"/>
                <a:gd name="connsiteY6-30" fmla="*/ 926360 h 926360"/>
                <a:gd name="connsiteX7-31" fmla="*/ 1736 w 8705787"/>
                <a:gd name="connsiteY7-32" fmla="*/ 825702 h 926360"/>
                <a:gd name="connsiteX0-33" fmla="*/ 1736 w 9277174"/>
                <a:gd name="connsiteY0-34" fmla="*/ 825702 h 926360"/>
                <a:gd name="connsiteX1-35" fmla="*/ 0 w 9277174"/>
                <a:gd name="connsiteY1-36" fmla="*/ 0 h 926360"/>
                <a:gd name="connsiteX2-37" fmla="*/ 8605129 w 9277174"/>
                <a:gd name="connsiteY2-38" fmla="*/ 2381 h 926360"/>
                <a:gd name="connsiteX3-39" fmla="*/ 8705787 w 9277174"/>
                <a:gd name="connsiteY3-40" fmla="*/ 825702 h 926360"/>
                <a:gd name="connsiteX4-41" fmla="*/ 8605129 w 9277174"/>
                <a:gd name="connsiteY4-42" fmla="*/ 926360 h 926360"/>
                <a:gd name="connsiteX5-43" fmla="*/ 102394 w 9277174"/>
                <a:gd name="connsiteY5-44" fmla="*/ 926360 h 926360"/>
                <a:gd name="connsiteX6-45" fmla="*/ 1736 w 9277174"/>
                <a:gd name="connsiteY6-46" fmla="*/ 825702 h 926360"/>
                <a:gd name="connsiteX0-47" fmla="*/ 1736 w 8705787"/>
                <a:gd name="connsiteY0-48" fmla="*/ 825702 h 926360"/>
                <a:gd name="connsiteX1-49" fmla="*/ 0 w 8705787"/>
                <a:gd name="connsiteY1-50" fmla="*/ 0 h 926360"/>
                <a:gd name="connsiteX2-51" fmla="*/ 8605129 w 8705787"/>
                <a:gd name="connsiteY2-52" fmla="*/ 2381 h 926360"/>
                <a:gd name="connsiteX3-53" fmla="*/ 8705787 w 8705787"/>
                <a:gd name="connsiteY3-54" fmla="*/ 825702 h 926360"/>
                <a:gd name="connsiteX4-55" fmla="*/ 8605129 w 8705787"/>
                <a:gd name="connsiteY4-56" fmla="*/ 926360 h 926360"/>
                <a:gd name="connsiteX5-57" fmla="*/ 102394 w 8705787"/>
                <a:gd name="connsiteY5-58" fmla="*/ 926360 h 926360"/>
                <a:gd name="connsiteX6-59" fmla="*/ 1736 w 8705787"/>
                <a:gd name="connsiteY6-60" fmla="*/ 825702 h 926360"/>
                <a:gd name="connsiteX0-61" fmla="*/ 1736 w 8706729"/>
                <a:gd name="connsiteY0-62" fmla="*/ 825702 h 926360"/>
                <a:gd name="connsiteX1-63" fmla="*/ 0 w 8706729"/>
                <a:gd name="connsiteY1-64" fmla="*/ 0 h 926360"/>
                <a:gd name="connsiteX2-65" fmla="*/ 8706729 w 8706729"/>
                <a:gd name="connsiteY2-66" fmla="*/ 2381 h 926360"/>
                <a:gd name="connsiteX3-67" fmla="*/ 8705787 w 8706729"/>
                <a:gd name="connsiteY3-68" fmla="*/ 825702 h 926360"/>
                <a:gd name="connsiteX4-69" fmla="*/ 8605129 w 8706729"/>
                <a:gd name="connsiteY4-70" fmla="*/ 926360 h 926360"/>
                <a:gd name="connsiteX5-71" fmla="*/ 102394 w 8706729"/>
                <a:gd name="connsiteY5-72" fmla="*/ 926360 h 926360"/>
                <a:gd name="connsiteX6-73" fmla="*/ 1736 w 8706729"/>
                <a:gd name="connsiteY6-74" fmla="*/ 825702 h 926360"/>
                <a:gd name="connsiteX0-75" fmla="*/ 117 w 8705110"/>
                <a:gd name="connsiteY0-76" fmla="*/ 825702 h 926360"/>
                <a:gd name="connsiteX1-77" fmla="*/ 762 w 8705110"/>
                <a:gd name="connsiteY1-78" fmla="*/ 0 h 926360"/>
                <a:gd name="connsiteX2-79" fmla="*/ 8705110 w 8705110"/>
                <a:gd name="connsiteY2-80" fmla="*/ 2381 h 926360"/>
                <a:gd name="connsiteX3-81" fmla="*/ 8704168 w 8705110"/>
                <a:gd name="connsiteY3-82" fmla="*/ 825702 h 926360"/>
                <a:gd name="connsiteX4-83" fmla="*/ 8603510 w 8705110"/>
                <a:gd name="connsiteY4-84" fmla="*/ 926360 h 926360"/>
                <a:gd name="connsiteX5-85" fmla="*/ 100775 w 8705110"/>
                <a:gd name="connsiteY5-86" fmla="*/ 926360 h 926360"/>
                <a:gd name="connsiteX6-87" fmla="*/ 117 w 8705110"/>
                <a:gd name="connsiteY6-88" fmla="*/ 825702 h 9263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5110" h="926360">
                  <a:moveTo>
                    <a:pt x="117" y="825702"/>
                  </a:moveTo>
                  <a:cubicBezTo>
                    <a:pt x="-462" y="550468"/>
                    <a:pt x="1341" y="275234"/>
                    <a:pt x="762" y="0"/>
                  </a:cubicBezTo>
                  <a:lnTo>
                    <a:pt x="8705110" y="2381"/>
                  </a:lnTo>
                  <a:lnTo>
                    <a:pt x="8704168" y="825702"/>
                  </a:lnTo>
                  <a:cubicBezTo>
                    <a:pt x="8704168" y="881294"/>
                    <a:pt x="8659102" y="926360"/>
                    <a:pt x="8603510" y="926360"/>
                  </a:cubicBezTo>
                  <a:lnTo>
                    <a:pt x="100775" y="926360"/>
                  </a:lnTo>
                  <a:cubicBezTo>
                    <a:pt x="45183" y="926360"/>
                    <a:pt x="117" y="881294"/>
                    <a:pt x="117" y="825702"/>
                  </a:cubicBezTo>
                  <a:close/>
                </a:path>
              </a:pathLst>
            </a:custGeom>
            <a:solidFill>
              <a:srgbClr val="ECF0FA"/>
            </a:solidFill>
            <a:ln>
              <a:solidFill>
                <a:srgbClr val="ECF0FA"/>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r>
                <a:rPr lang="en-US" altLang="zh-CN" sz="1400">
                  <a:solidFill>
                    <a:srgbClr val="267F99"/>
                  </a:solidFill>
                  <a:latin typeface="Courier New" panose="02070309020205020404" pitchFamily="49" charset="0"/>
                  <a:cs typeface="Courier New" panose="02070309020205020404" pitchFamily="49" charset="0"/>
                </a:rPr>
                <a:t>ostream</a:t>
              </a:r>
              <a:r>
                <a:rPr lang="en-US" altLang="zh-CN" sz="1400">
                  <a:solidFill>
                    <a:srgbClr val="000000"/>
                  </a:solidFill>
                  <a:latin typeface="Courier New" panose="02070309020205020404" pitchFamily="49" charset="0"/>
                  <a:cs typeface="Courier New" panose="02070309020205020404" pitchFamily="49" charset="0"/>
                </a:rPr>
                <a:t>&amp; </a:t>
              </a:r>
              <a:r>
                <a:rPr lang="en-US" altLang="zh-CN" sz="1400">
                  <a:solidFill>
                    <a:srgbClr val="795E26"/>
                  </a:solidFill>
                  <a:latin typeface="Courier New" panose="02070309020205020404" pitchFamily="49" charset="0"/>
                  <a:cs typeface="Courier New" panose="02070309020205020404" pitchFamily="49" charset="0"/>
                </a:rPr>
                <a:t>print</a:t>
              </a:r>
              <a:r>
                <a:rPr lang="en-US" altLang="zh-CN" sz="1400">
                  <a:solidFill>
                    <a:srgbClr val="000000"/>
                  </a:solidFill>
                  <a:latin typeface="Courier New" panose="02070309020205020404" pitchFamily="49" charset="0"/>
                  <a:cs typeface="Courier New" panose="02070309020205020404" pitchFamily="49" charset="0"/>
                </a:rPr>
                <a:t>(</a:t>
              </a:r>
              <a:r>
                <a:rPr lang="en-US" altLang="zh-CN" sz="1400">
                  <a:solidFill>
                    <a:srgbClr val="267F99"/>
                  </a:solidFill>
                  <a:latin typeface="Courier New" panose="02070309020205020404" pitchFamily="49" charset="0"/>
                  <a:cs typeface="Courier New" panose="02070309020205020404" pitchFamily="49" charset="0"/>
                </a:rPr>
                <a:t>ostream</a:t>
              </a:r>
              <a:r>
                <a:rPr lang="en-US" altLang="zh-CN" sz="1400">
                  <a:solidFill>
                    <a:srgbClr val="000000"/>
                  </a:solidFill>
                  <a:latin typeface="Courier New" panose="02070309020205020404" pitchFamily="49" charset="0"/>
                  <a:cs typeface="Courier New" panose="02070309020205020404" pitchFamily="49" charset="0"/>
                </a:rPr>
                <a:t> &amp;out, </a:t>
              </a:r>
              <a:r>
                <a:rPr lang="en-US" altLang="zh-CN" sz="1400">
                  <a:solidFill>
                    <a:srgbClr val="0000FF"/>
                  </a:solidFill>
                  <a:latin typeface="Courier New" panose="02070309020205020404" pitchFamily="49" charset="0"/>
                  <a:cs typeface="Courier New" panose="02070309020205020404" pitchFamily="49" charset="0"/>
                </a:rPr>
                <a:t>const</a:t>
              </a:r>
              <a:r>
                <a:rPr lang="en-US" altLang="zh-CN" sz="1400">
                  <a:solidFill>
                    <a:srgbClr val="000000"/>
                  </a:solidFill>
                  <a:latin typeface="Courier New" panose="02070309020205020404" pitchFamily="49" charset="0"/>
                  <a:cs typeface="Courier New" panose="02070309020205020404" pitchFamily="49" charset="0"/>
                </a:rPr>
                <a:t> </a:t>
              </a:r>
              <a:r>
                <a:rPr lang="en-US" altLang="zh-CN" sz="1400">
                  <a:solidFill>
                    <a:srgbClr val="267F99"/>
                  </a:solidFill>
                  <a:latin typeface="Courier New" panose="02070309020205020404" pitchFamily="49" charset="0"/>
                  <a:cs typeface="Courier New" panose="02070309020205020404" pitchFamily="49" charset="0"/>
                </a:rPr>
                <a:t>Fraction</a:t>
              </a:r>
              <a:r>
                <a:rPr lang="en-US" altLang="zh-CN" sz="1400">
                  <a:solidFill>
                    <a:srgbClr val="000000"/>
                  </a:solidFill>
                  <a:latin typeface="Courier New" panose="02070309020205020404" pitchFamily="49" charset="0"/>
                  <a:cs typeface="Courier New" panose="02070309020205020404" pitchFamily="49" charset="0"/>
                </a:rPr>
                <a:t> &amp;f) {</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00"/>
                  </a:solidFill>
                  <a:latin typeface="Courier New" panose="02070309020205020404" pitchFamily="49" charset="0"/>
                  <a:cs typeface="Courier New" panose="02070309020205020404" pitchFamily="49" charset="0"/>
                </a:rPr>
                <a:t>	out &lt;&lt; f.</a:t>
              </a:r>
              <a:r>
                <a:rPr lang="en-US" altLang="zh-CN" sz="1400">
                  <a:solidFill>
                    <a:srgbClr val="795E26"/>
                  </a:solidFill>
                  <a:latin typeface="Courier New" panose="02070309020205020404" pitchFamily="49" charset="0"/>
                  <a:cs typeface="Courier New" panose="02070309020205020404" pitchFamily="49" charset="0"/>
                </a:rPr>
                <a:t>numerator</a:t>
              </a:r>
              <a:r>
                <a:rPr lang="en-US" altLang="zh-CN" sz="1400">
                  <a:solidFill>
                    <a:srgbClr val="000000"/>
                  </a:solidFill>
                  <a:latin typeface="Courier New" panose="02070309020205020404" pitchFamily="49" charset="0"/>
                  <a:cs typeface="Courier New" panose="02070309020205020404" pitchFamily="49" charset="0"/>
                </a:rPr>
                <a:t>() &lt;&lt; </a:t>
              </a:r>
              <a:r>
                <a:rPr lang="en-US" altLang="zh-CN" sz="1400">
                  <a:solidFill>
                    <a:srgbClr val="A31515"/>
                  </a:solidFill>
                  <a:latin typeface="Courier New" panose="02070309020205020404" pitchFamily="49" charset="0"/>
                  <a:cs typeface="Courier New" panose="02070309020205020404" pitchFamily="49" charset="0"/>
                </a:rPr>
                <a:t>"/"</a:t>
              </a:r>
              <a:r>
                <a:rPr lang="en-US" altLang="zh-CN" sz="1400">
                  <a:solidFill>
                    <a:srgbClr val="000000"/>
                  </a:solidFill>
                  <a:latin typeface="Courier New" panose="02070309020205020404" pitchFamily="49" charset="0"/>
                  <a:cs typeface="Courier New" panose="02070309020205020404" pitchFamily="49" charset="0"/>
                </a:rPr>
                <a:t> &lt;&lt; f.</a:t>
              </a:r>
              <a:r>
                <a:rPr lang="en-US" altLang="zh-CN" sz="1400">
                  <a:solidFill>
                    <a:srgbClr val="795E26"/>
                  </a:solidFill>
                  <a:latin typeface="Courier New" panose="02070309020205020404" pitchFamily="49" charset="0"/>
                  <a:cs typeface="Courier New" panose="02070309020205020404" pitchFamily="49" charset="0"/>
                </a:rPr>
                <a:t>denominator</a:t>
              </a:r>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AF00DB"/>
                  </a:solidFill>
                  <a:latin typeface="Courier New" panose="02070309020205020404" pitchFamily="49" charset="0"/>
                  <a:cs typeface="Courier New" panose="02070309020205020404" pitchFamily="49" charset="0"/>
                </a:rPr>
                <a:t>	return</a:t>
              </a:r>
              <a:r>
                <a:rPr lang="en-US" altLang="zh-CN" sz="1400">
                  <a:solidFill>
                    <a:srgbClr val="000000"/>
                  </a:solidFill>
                  <a:latin typeface="Courier New" panose="02070309020205020404" pitchFamily="49" charset="0"/>
                  <a:cs typeface="Courier New" panose="02070309020205020404" pitchFamily="49" charset="0"/>
                </a:rPr>
                <a:t> out;</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000000"/>
                  </a:solidFill>
                  <a:latin typeface="Courier New" panose="02070309020205020404" pitchFamily="49" charset="0"/>
                  <a:cs typeface="Courier New" panose="02070309020205020404" pitchFamily="49" charset="0"/>
                </a:rPr>
                <a:t>}</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267F99"/>
                  </a:solidFill>
                  <a:latin typeface="Courier New" panose="02070309020205020404" pitchFamily="49" charset="0"/>
                  <a:cs typeface="Courier New" panose="02070309020205020404" pitchFamily="49" charset="0"/>
                </a:rPr>
                <a:t>Fraction</a:t>
              </a:r>
              <a:r>
                <a:rPr lang="en-US" altLang="zh-CN" sz="1400">
                  <a:solidFill>
                    <a:srgbClr val="000000"/>
                  </a:solidFill>
                  <a:latin typeface="Courier New" panose="02070309020205020404" pitchFamily="49" charset="0"/>
                  <a:cs typeface="Courier New" panose="02070309020205020404" pitchFamily="49" charset="0"/>
                </a:rPr>
                <a:t> a;</a:t>
              </a:r>
              <a:endParaRPr lang="en-US" altLang="zh-CN" sz="1400">
                <a:solidFill>
                  <a:srgbClr val="000000"/>
                </a:solidFill>
                <a:latin typeface="Courier New" panose="02070309020205020404" pitchFamily="49" charset="0"/>
                <a:cs typeface="Courier New" panose="02070309020205020404" pitchFamily="49" charset="0"/>
              </a:endParaRPr>
            </a:p>
            <a:p>
              <a:pPr lvl="0"/>
              <a:r>
                <a:rPr lang="en-US" altLang="zh-CN" sz="1400">
                  <a:solidFill>
                    <a:srgbClr val="795E26"/>
                  </a:solidFill>
                  <a:latin typeface="Courier New" panose="02070309020205020404" pitchFamily="49" charset="0"/>
                  <a:cs typeface="Courier New" panose="02070309020205020404" pitchFamily="49" charset="0"/>
                </a:rPr>
                <a:t>print</a:t>
              </a:r>
              <a:r>
                <a:rPr lang="en-US" altLang="zh-CN" sz="1400">
                  <a:solidFill>
                    <a:srgbClr val="000000"/>
                  </a:solidFill>
                  <a:latin typeface="Courier New" panose="02070309020205020404" pitchFamily="49" charset="0"/>
                  <a:cs typeface="Courier New" panose="02070309020205020404" pitchFamily="49" charset="0"/>
                </a:rPr>
                <a:t>(cout,a); </a:t>
              </a:r>
              <a:r>
                <a:rPr lang="en-US" altLang="zh-CN" sz="1400">
                  <a:solidFill>
                    <a:srgbClr val="008000"/>
                  </a:solidFill>
                  <a:latin typeface="Courier New" panose="02070309020205020404" pitchFamily="49" charset="0"/>
                  <a:cs typeface="Courier New" panose="02070309020205020404" pitchFamily="49" charset="0"/>
                </a:rPr>
                <a:t>//</a:t>
              </a:r>
              <a:r>
                <a:rPr lang="zh-CN" altLang="en-US" sz="1400">
                  <a:solidFill>
                    <a:srgbClr val="008000"/>
                  </a:solidFill>
                  <a:latin typeface="Courier New" panose="02070309020205020404" pitchFamily="49" charset="0"/>
                  <a:cs typeface="Courier New" panose="02070309020205020404" pitchFamily="49" charset="0"/>
                </a:rPr>
                <a:t>打印</a:t>
              </a:r>
              <a:r>
                <a:rPr lang="en-US" altLang="zh-CN" sz="1400">
                  <a:solidFill>
                    <a:srgbClr val="008000"/>
                  </a:solidFill>
                  <a:latin typeface="Courier New" panose="02070309020205020404" pitchFamily="49" charset="0"/>
                  <a:cs typeface="Courier New" panose="02070309020205020404" pitchFamily="49" charset="0"/>
                </a:rPr>
                <a:t>0/1</a:t>
              </a:r>
              <a:endParaRPr lang="en-US" altLang="zh-CN" sz="1400" dirty="0">
                <a:solidFill>
                  <a:srgbClr val="000000"/>
                </a:solidFill>
                <a:latin typeface="Courier New" panose="02070309020205020404" pitchFamily="49" charset="0"/>
                <a:cs typeface="Courier New" panose="02070309020205020404" pitchFamily="49" charset="0"/>
              </a:endParaRPr>
            </a:p>
          </p:txBody>
        </p:sp>
        <p:grpSp>
          <p:nvGrpSpPr>
            <p:cNvPr id="19" name="组合 18"/>
            <p:cNvGrpSpPr/>
            <p:nvPr/>
          </p:nvGrpSpPr>
          <p:grpSpPr>
            <a:xfrm>
              <a:off x="117133" y="4626573"/>
              <a:ext cx="8704053" cy="475449"/>
              <a:chOff x="219973" y="1763590"/>
              <a:chExt cx="8704053" cy="475449"/>
            </a:xfrm>
          </p:grpSpPr>
          <p:sp>
            <p:nvSpPr>
              <p:cNvPr id="20" name="矩形: 圆顶角 19"/>
              <p:cNvSpPr/>
              <p:nvPr/>
            </p:nvSpPr>
            <p:spPr>
              <a:xfrm>
                <a:off x="219974" y="1763590"/>
                <a:ext cx="8704052" cy="417061"/>
              </a:xfrm>
              <a:prstGeom prst="round2SameRect">
                <a:avLst>
                  <a:gd name="adj1" fmla="val 20076"/>
                  <a:gd name="adj2" fmla="val 0"/>
                </a:avLst>
              </a:prstGeom>
              <a:solidFill>
                <a:srgbClr val="446BCE"/>
              </a:solidFill>
              <a:ln>
                <a:solidFill>
                  <a:srgbClr val="446B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srgbClr val="FFFFFF"/>
                    </a:solidFill>
                    <a:latin typeface="Courier New" panose="02070309020205020404" pitchFamily="49" charset="0"/>
                    <a:cs typeface="Courier New" panose="02070309020205020404" pitchFamily="49" charset="0"/>
                  </a:rPr>
                  <a:t>示例</a:t>
                </a:r>
                <a:endParaRPr lang="zh-CN" altLang="en-US" sz="2400" dirty="0">
                  <a:solidFill>
                    <a:prstClr val="white"/>
                  </a:solidFill>
                </a:endParaRPr>
              </a:p>
            </p:txBody>
          </p:sp>
          <p:sp>
            <p:nvSpPr>
              <p:cNvPr id="21" name="矩形 20"/>
              <p:cNvSpPr/>
              <p:nvPr/>
            </p:nvSpPr>
            <p:spPr>
              <a:xfrm>
                <a:off x="219973" y="1777374"/>
                <a:ext cx="8704051" cy="461665"/>
              </a:xfrm>
              <a:prstGeom prst="rect">
                <a:avLst/>
              </a:prstGeom>
            </p:spPr>
            <p:txBody>
              <a:bodyPr wrap="square">
                <a:spAutoFit/>
              </a:bodyPr>
              <a:lstStyle/>
              <a:p>
                <a:endParaRPr lang="zh-CN" altLang="en-US" sz="2400" dirty="0">
                  <a:solidFill>
                    <a:schemeClr val="bg1"/>
                  </a:solidFill>
                  <a:latin typeface="Courier New" panose="02070309020205020404" pitchFamily="49" charset="0"/>
                  <a:cs typeface="Courier New" panose="02070309020205020404" pitchFamily="49"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自定义 2">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15099</Words>
  <Application>WPS 演示</Application>
  <PresentationFormat>全屏显示(4:3)</PresentationFormat>
  <Paragraphs>1225</Paragraphs>
  <Slides>53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53</vt:i4>
      </vt:variant>
    </vt:vector>
  </HeadingPairs>
  <TitlesOfParts>
    <vt:vector size="64" baseType="lpstr">
      <vt:lpstr>Arial</vt:lpstr>
      <vt:lpstr>宋体</vt:lpstr>
      <vt:lpstr>Wingdings</vt:lpstr>
      <vt:lpstr>Courier New</vt:lpstr>
      <vt:lpstr>MicrosoftYaHei</vt:lpstr>
      <vt:lpstr>Segoe Print</vt:lpstr>
      <vt:lpstr>微软雅黑</vt:lpstr>
      <vt:lpstr>Arial Unicode MS</vt:lpstr>
      <vt:lpstr>等线</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王俊臣</dc:creator>
  <cp:lastModifiedBy>李长河</cp:lastModifiedBy>
  <cp:revision>281</cp:revision>
  <dcterms:created xsi:type="dcterms:W3CDTF">2019-01-17T01:34:00Z</dcterms:created>
  <dcterms:modified xsi:type="dcterms:W3CDTF">2020-11-28T02:50:58Z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