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3"/>
    <p:sldId id="257" r:id="rId4"/>
    <p:sldId id="260" r:id="rId5"/>
    <p:sldId id="261" r:id="rId6"/>
    <p:sldId id="262" r:id="rId7"/>
    <p:sldId id="263" r:id="rId8"/>
    <p:sldId id="311" r:id="rId9"/>
    <p:sldId id="312" r:id="rId10"/>
    <p:sldId id="31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304" r:id="rId22"/>
    <p:sldId id="307" r:id="rId23"/>
    <p:sldId id="277" r:id="rId24"/>
    <p:sldId id="278" r:id="rId25"/>
    <p:sldId id="274" r:id="rId26"/>
    <p:sldId id="276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08" r:id="rId43"/>
    <p:sldId id="309" r:id="rId44"/>
    <p:sldId id="310" r:id="rId45"/>
    <p:sldId id="294" r:id="rId46"/>
    <p:sldId id="295" r:id="rId47"/>
    <p:sldId id="29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12AE7"/>
    <a:srgbClr val="151DC1"/>
    <a:srgbClr val="E0AB5B"/>
    <a:srgbClr val="E8EEF8"/>
    <a:srgbClr val="F0DCDE"/>
    <a:srgbClr val="F4E0E0"/>
    <a:srgbClr val="C75762"/>
    <a:srgbClr val="FCF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1288-A68A-4BAE-B367-490F4F1400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1E5E-F877-496D-AD6A-32F52A221AA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>
            <a:off x="0" y="0"/>
            <a:ext cx="9144000" cy="822960"/>
          </a:xfrm>
          <a:prstGeom prst="roundRect">
            <a:avLst>
              <a:gd name="adj" fmla="val 0"/>
            </a:avLst>
          </a:prstGeom>
          <a:solidFill>
            <a:srgbClr val="3333B3"/>
          </a:solidFill>
          <a:ln>
            <a:solidFill>
              <a:srgbClr val="333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标题 9"/>
          <p:cNvSpPr txBox="1"/>
          <p:nvPr userDrawn="1"/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31.xml"/><Relationship Id="rId8" Type="http://schemas.openxmlformats.org/officeDocument/2006/relationships/slide" Target="slide30.xml"/><Relationship Id="rId7" Type="http://schemas.openxmlformats.org/officeDocument/2006/relationships/slide" Target="slide28.xml"/><Relationship Id="rId6" Type="http://schemas.openxmlformats.org/officeDocument/2006/relationships/slide" Target="slide24.xml"/><Relationship Id="rId5" Type="http://schemas.openxmlformats.org/officeDocument/2006/relationships/slide" Target="slide19.xml"/><Relationship Id="rId4" Type="http://schemas.openxmlformats.org/officeDocument/2006/relationships/slide" Target="slide12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2" Type="http://schemas.openxmlformats.org/officeDocument/2006/relationships/slideLayout" Target="../slideLayouts/slideLayout2.xml"/><Relationship Id="rId11" Type="http://schemas.openxmlformats.org/officeDocument/2006/relationships/slide" Target="slide44.xml"/><Relationship Id="rId10" Type="http://schemas.openxmlformats.org/officeDocument/2006/relationships/slide" Target="slide34.xml"/><Relationship Id="rId1" Type="http://schemas.openxmlformats.org/officeDocument/2006/relationships/hyperlink" Target="chapter7.ppt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3905" y="1508127"/>
            <a:ext cx="5256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第七章  模板与泛型编程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实例化函数模板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</a:t>
            </a:r>
            <a:r>
              <a:rPr lang="zh-CN" altLang="en-US" sz="2400" dirty="0">
                <a:solidFill>
                  <a:prstClr val="white"/>
                </a:solidFill>
              </a:rPr>
              <a:t>为类类型添加模板支持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005" y="1197602"/>
            <a:ext cx="8854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当模板函数的实参为类类型时，需要为类对象添加模板使用到的相关操作：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2300" y="1950653"/>
            <a:ext cx="4809226" cy="1688331"/>
            <a:chOff x="219974" y="2044323"/>
            <a:chExt cx="8704052" cy="1154643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示例代码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394630"/>
              <a:ext cx="8704052" cy="8043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B050"/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a(3,4),b(2,5);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cout &lt;&lt;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(a, b) &lt;&lt;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; 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70AD47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// T</a:t>
              </a:r>
              <a:r>
                <a:rPr lang="zh-CN" altLang="en-US" dirty="0">
                  <a:solidFill>
                    <a:srgbClr val="70AD47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为</a:t>
              </a:r>
              <a:r>
                <a:rPr lang="en-US" altLang="zh-CN" dirty="0">
                  <a:solidFill>
                    <a:srgbClr val="70AD47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Fraction</a:t>
              </a:r>
              <a:r>
                <a:rPr lang="zh-CN" altLang="en-US" dirty="0">
                  <a:solidFill>
                    <a:srgbClr val="70AD47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类型</a:t>
              </a:r>
              <a:endParaRPr lang="en-US" altLang="zh-CN" dirty="0">
                <a:solidFill>
                  <a:srgbClr val="70AD47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57753" y="1973514"/>
            <a:ext cx="3783710" cy="1446383"/>
            <a:chOff x="219974" y="2044317"/>
            <a:chExt cx="8704052" cy="1446389"/>
          </a:xfrm>
        </p:grpSpPr>
        <p:sp>
          <p:nvSpPr>
            <p:cNvPr id="25" name="矩形: 圆顶角 24"/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问题</a:t>
              </a:r>
              <a:endParaRPr lang="zh-CN" altLang="en-US" sz="2000" dirty="0"/>
            </a:p>
          </p:txBody>
        </p:sp>
        <p:sp>
          <p:nvSpPr>
            <p:cNvPr id="26" name="矩形: 圆角 17"/>
            <p:cNvSpPr/>
            <p:nvPr/>
          </p:nvSpPr>
          <p:spPr>
            <a:xfrm>
              <a:off x="219974" y="2612833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在编译上面代码时提示编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译错误，原因可能是什么？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57753" y="3937115"/>
            <a:ext cx="3783710" cy="1706710"/>
            <a:chOff x="219974" y="2044317"/>
            <a:chExt cx="8704052" cy="1706718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答案</a:t>
              </a:r>
              <a:endParaRPr lang="zh-CN" altLang="en-US" sz="20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3"/>
              <a:ext cx="8704052" cy="113820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在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模板内部用到了关系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运算，但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Fraction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类不支持关系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800"/>
                </a:lnSpc>
                <a:buClr>
                  <a:srgbClr val="212AE7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运算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2300" y="3937115"/>
            <a:ext cx="4886535" cy="2261099"/>
            <a:chOff x="219974" y="2044323"/>
            <a:chExt cx="8704052" cy="1225371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32303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</a:rPr>
                <a:t>函数模板定义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357346"/>
              <a:ext cx="8704052" cy="91234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&amp;a, 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&amp;b){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a</a:t>
              </a:r>
              <a:r>
                <a:rPr lang="en-US" altLang="zh-CN" dirty="0">
                  <a:solidFill>
                    <a:srgbClr val="C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 ? a : b;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实例化函数模板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为类类型添加模板支持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105" y="1034534"/>
            <a:ext cx="4745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给 </a:t>
            </a:r>
            <a:r>
              <a:rPr lang="en-US" altLang="zh-CN" sz="2000" dirty="0">
                <a:solidFill>
                  <a:prstClr val="black"/>
                </a:solidFill>
              </a:rPr>
              <a:t>Fraction </a:t>
            </a:r>
            <a:r>
              <a:rPr lang="zh-CN" altLang="en-US" sz="2000" dirty="0">
                <a:solidFill>
                  <a:prstClr val="black"/>
                </a:solidFill>
              </a:rPr>
              <a:t>类型添加关系 </a:t>
            </a:r>
            <a:r>
              <a:rPr lang="en-US" altLang="zh-CN" sz="2000" dirty="0">
                <a:solidFill>
                  <a:prstClr val="black"/>
                </a:solidFill>
              </a:rPr>
              <a:t>&gt; </a:t>
            </a:r>
            <a:r>
              <a:rPr lang="zh-CN" altLang="en-US" sz="2000" dirty="0">
                <a:solidFill>
                  <a:prstClr val="black"/>
                </a:solidFill>
              </a:rPr>
              <a:t>运算支持：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0449" y="1610499"/>
            <a:ext cx="5946715" cy="4400158"/>
            <a:chOff x="219974" y="2044323"/>
            <a:chExt cx="8704052" cy="3253014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Fraction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 关系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&gt;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运算 声明及定义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394630"/>
              <a:ext cx="8704052" cy="290270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将关系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&gt;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运算声明为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Fraction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类的友元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friend bool 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		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	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其它成员与之前一致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bool 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lhs.m_numerator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rhs.m_denominator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&gt; 	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lhs.m_denominator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rhs.m_numerator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37642" y="1610501"/>
            <a:ext cx="2533650" cy="3994722"/>
            <a:chOff x="219974" y="2044323"/>
            <a:chExt cx="8704052" cy="1599243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1896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  <a:endParaRPr lang="zh-CN" altLang="en-US" sz="20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238633"/>
              <a:ext cx="8704052" cy="14049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根据</a:t>
              </a:r>
              <a:r>
                <a:rPr lang="zh-CN" alt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运算符重载的原则</a:t>
              </a:r>
              <a:r>
                <a:rPr lang="en-US" altLang="zh-CN" sz="14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(</a:t>
              </a:r>
              <a:r>
                <a:rPr lang="zh-CN" altLang="en-US" sz="14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如果要对当前对象执行写操作，就重载为类成员；读操作当做普通函数，声明为类的友元</a:t>
              </a:r>
              <a:r>
                <a:rPr lang="en-US" altLang="zh-CN" sz="14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将关系运算符函数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operator&gt;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作为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Fraction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类的辅助函数，并将其声明为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Fraction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类的友元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模板参数类型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105" y="1047234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以下两组代码中，模板参数有什么区别？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5105" y="1610499"/>
            <a:ext cx="5946715" cy="1818502"/>
            <a:chOff x="219974" y="2044323"/>
            <a:chExt cx="8704052" cy="1344409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foo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394630"/>
              <a:ext cx="8704052" cy="99410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&lt;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U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&gt;</a:t>
              </a:r>
              <a:endPara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foo(const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&amp;t, const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U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&amp;u) {</a:t>
              </a:r>
              <a:endPara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return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(t);</a:t>
              </a:r>
              <a:endPara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5105" y="3544958"/>
            <a:ext cx="5946715" cy="2855843"/>
            <a:chOff x="219974" y="2044323"/>
            <a:chExt cx="8704052" cy="2111310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maxElem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0"/>
              <a:ext cx="8704052" cy="176100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endPara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51DC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int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size&gt;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51DC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const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&amp;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maxElem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(&amp;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)[size]) {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*p =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[0];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for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auto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= 0;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&lt; size; ++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)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if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(*p 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])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		p =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];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return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*p;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63574" y="1369534"/>
            <a:ext cx="2855321" cy="1845409"/>
            <a:chOff x="219974" y="2044324"/>
            <a:chExt cx="8704052" cy="961619"/>
          </a:xfrm>
        </p:grpSpPr>
        <p:sp>
          <p:nvSpPr>
            <p:cNvPr id="21" name="矩形: 圆顶角 20"/>
            <p:cNvSpPr/>
            <p:nvPr/>
          </p:nvSpPr>
          <p:spPr>
            <a:xfrm>
              <a:off x="219974" y="2044324"/>
              <a:ext cx="8704052" cy="24674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类型参数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矩形: 圆角 17"/>
            <p:cNvSpPr/>
            <p:nvPr/>
          </p:nvSpPr>
          <p:spPr>
            <a:xfrm>
              <a:off x="219974" y="2275854"/>
              <a:ext cx="8704052" cy="7300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作为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类型说明符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，指定函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数的返回值类型、形参类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型以及函数体内对象的类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型等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63573" y="3309114"/>
            <a:ext cx="2855321" cy="1582519"/>
            <a:chOff x="219974" y="2044324"/>
            <a:chExt cx="8704052" cy="824630"/>
          </a:xfrm>
        </p:grpSpPr>
        <p:sp>
          <p:nvSpPr>
            <p:cNvPr id="24" name="矩形: 圆顶角 23"/>
            <p:cNvSpPr/>
            <p:nvPr/>
          </p:nvSpPr>
          <p:spPr>
            <a:xfrm>
              <a:off x="219974" y="2044324"/>
              <a:ext cx="8704052" cy="24674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非类型参数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: 圆角 17"/>
            <p:cNvSpPr/>
            <p:nvPr/>
          </p:nvSpPr>
          <p:spPr>
            <a:xfrm>
              <a:off x="219974" y="2275854"/>
              <a:ext cx="8704052" cy="59310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代表一个值，当编译器实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例化该模板时必须要为其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提供一个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常量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表达式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63574" y="5026502"/>
            <a:ext cx="2855320" cy="1644049"/>
            <a:chOff x="219974" y="2044323"/>
            <a:chExt cx="8704052" cy="658176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  <a:endParaRPr lang="zh-CN" altLang="en-US" sz="20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21960"/>
              <a:ext cx="8704052" cy="48053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151DC1"/>
                </a:buClr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maxElem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函数模板中的函数形参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为一个指向含有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size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个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类型数据元素数组的引用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7.1.3  </a:t>
            </a:r>
            <a:r>
              <a:rPr lang="zh-CN" altLang="en-US" sz="3200" dirty="0">
                <a:solidFill>
                  <a:prstClr val="white"/>
                </a:solidFill>
              </a:rPr>
              <a:t>模板参数类型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605" y="1047234"/>
            <a:ext cx="2725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调用 </a:t>
            </a:r>
            <a:r>
              <a:rPr lang="en-US" altLang="zh-CN" sz="2000" dirty="0" err="1">
                <a:solidFill>
                  <a:prstClr val="black"/>
                </a:solidFill>
              </a:rPr>
              <a:t>maxElem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05" y="1764911"/>
            <a:ext cx="5335895" cy="2030344"/>
            <a:chOff x="219974" y="2044323"/>
            <a:chExt cx="8704052" cy="1501023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maxElem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函数模板实例化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0"/>
              <a:ext cx="8704052" cy="11507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fr-FR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int </a:t>
              </a:r>
              <a:r>
                <a:rPr lang="fr-FR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arr[10] = {1,8,5,3};</a:t>
              </a:r>
              <a:endParaRPr lang="fr-FR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fr-FR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int </a:t>
              </a:r>
              <a:r>
                <a:rPr lang="fr-FR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x = maxElem(arr);</a:t>
              </a:r>
              <a:endParaRPr lang="fr-FR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fr-FR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或者显式调用 </a:t>
              </a:r>
              <a:r>
                <a:rPr lang="fr-FR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maxElem&lt;int,10&gt;(arr);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sp>
        <p:nvSpPr>
          <p:cNvPr id="26" name="矩形: 圆角 17"/>
          <p:cNvSpPr/>
          <p:nvPr/>
        </p:nvSpPr>
        <p:spPr>
          <a:xfrm>
            <a:off x="175905" y="4659163"/>
            <a:ext cx="5335895" cy="636738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8E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Clr>
                <a:srgbClr val="151DC1"/>
              </a:buClr>
              <a:buSzPct val="80000"/>
            </a:pPr>
            <a:r>
              <a:rPr lang="sv-SE" altLang="zh-CN" dirty="0">
                <a:solidFill>
                  <a:srgbClr val="212AE7"/>
                </a:solidFill>
                <a:latin typeface="Consolas" panose="020B0609020204030204" pitchFamily="49" charset="0"/>
              </a:rPr>
              <a:t>const int</a:t>
            </a:r>
            <a:r>
              <a:rPr lang="sv-SE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 maxElem(</a:t>
            </a:r>
            <a:r>
              <a:rPr lang="sv-SE" altLang="zh-CN" dirty="0">
                <a:solidFill>
                  <a:srgbClr val="212AE7"/>
                </a:solidFill>
                <a:latin typeface="Consolas" panose="020B0609020204030204" pitchFamily="49" charset="0"/>
              </a:rPr>
              <a:t>int </a:t>
            </a:r>
            <a:r>
              <a:rPr lang="sv-SE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(&amp;arr)[10]);</a:t>
            </a:r>
            <a:endParaRPr lang="fr-FR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8605" y="4095234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编译器将会生成如下版本的函数：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629193" y="1869045"/>
            <a:ext cx="2968707" cy="1348847"/>
            <a:chOff x="219974" y="2044317"/>
            <a:chExt cx="8704052" cy="1348853"/>
          </a:xfrm>
        </p:grpSpPr>
        <p:sp>
          <p:nvSpPr>
            <p:cNvPr id="29" name="矩形: 圆顶角 28"/>
            <p:cNvSpPr/>
            <p:nvPr/>
          </p:nvSpPr>
          <p:spPr>
            <a:xfrm>
              <a:off x="219974" y="2044317"/>
              <a:ext cx="8704052" cy="47384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问题</a:t>
              </a:r>
              <a:endParaRPr lang="zh-CN" altLang="en-US" sz="2000" dirty="0"/>
            </a:p>
          </p:txBody>
        </p:sp>
        <p:sp>
          <p:nvSpPr>
            <p:cNvPr id="30" name="矩形: 圆角 17"/>
            <p:cNvSpPr/>
            <p:nvPr/>
          </p:nvSpPr>
          <p:spPr>
            <a:xfrm>
              <a:off x="219974" y="2515297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还有什么传递数组参数的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方式？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29193" y="3795255"/>
            <a:ext cx="2968707" cy="1385423"/>
            <a:chOff x="219974" y="2044317"/>
            <a:chExt cx="8704052" cy="1385429"/>
          </a:xfrm>
        </p:grpSpPr>
        <p:sp>
          <p:nvSpPr>
            <p:cNvPr id="32" name="矩形: 圆顶角 31"/>
            <p:cNvSpPr/>
            <p:nvPr/>
          </p:nvSpPr>
          <p:spPr>
            <a:xfrm>
              <a:off x="219974" y="2044317"/>
              <a:ext cx="8704052" cy="56851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答案</a:t>
              </a:r>
              <a:endParaRPr lang="zh-CN" altLang="en-US" sz="2000" dirty="0"/>
            </a:p>
          </p:txBody>
        </p:sp>
        <p:sp>
          <p:nvSpPr>
            <p:cNvPr id="33" name="矩形: 圆角 17"/>
            <p:cNvSpPr/>
            <p:nvPr/>
          </p:nvSpPr>
          <p:spPr>
            <a:xfrm>
              <a:off x="219974" y="2551873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还可以通过指针传递数组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首地址的方式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模板参数类型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模板重载与特化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4353" y="1047234"/>
            <a:ext cx="8281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如果前面定义的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charset="-122"/>
              </a:rPr>
              <a:t>getMax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函数模板在调用过程中的实参为指针类型：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04" y="1661308"/>
            <a:ext cx="5335895" cy="1550519"/>
            <a:chOff x="219974" y="2044323"/>
            <a:chExt cx="8704052" cy="1146291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1"/>
              <a:ext cx="8704052" cy="79598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 = 1, b = 2;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(&amp;a, &amp;b);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68892" y="2950915"/>
            <a:ext cx="2968707" cy="1385423"/>
            <a:chOff x="219974" y="2044317"/>
            <a:chExt cx="8704052" cy="1385429"/>
          </a:xfrm>
        </p:grpSpPr>
        <p:sp>
          <p:nvSpPr>
            <p:cNvPr id="29" name="矩形: 圆顶角 28"/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问题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矩形: 圆角 17"/>
            <p:cNvSpPr/>
            <p:nvPr/>
          </p:nvSpPr>
          <p:spPr>
            <a:xfrm>
              <a:off x="219974" y="2551873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函数模板一的定义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还能否满足要求？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68892" y="4551846"/>
            <a:ext cx="2968707" cy="1707883"/>
            <a:chOff x="219974" y="2044317"/>
            <a:chExt cx="8704052" cy="1707890"/>
          </a:xfrm>
        </p:grpSpPr>
        <p:sp>
          <p:nvSpPr>
            <p:cNvPr id="32" name="矩形: 圆顶角 31"/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答案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矩形: 圆角 17"/>
            <p:cNvSpPr/>
            <p:nvPr/>
          </p:nvSpPr>
          <p:spPr>
            <a:xfrm>
              <a:off x="219974" y="2551873"/>
              <a:ext cx="8704052" cy="1200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不能。编译器推演出的参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int*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，函数体里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面的操作变成了两个指针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对象的比较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4353" y="3429000"/>
            <a:ext cx="5335895" cy="2333711"/>
            <a:chOff x="219974" y="2044323"/>
            <a:chExt cx="8704052" cy="1725301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定义一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394631"/>
              <a:ext cx="8704052" cy="137499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, const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 &gt; b ? a : b;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68892" y="1633081"/>
            <a:ext cx="2968707" cy="1126624"/>
            <a:chOff x="219974" y="2044323"/>
            <a:chExt cx="8704052" cy="451031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  <a:endParaRPr lang="zh-CN" altLang="en-US" sz="2000" dirty="0"/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236603"/>
              <a:ext cx="8704052" cy="25875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需要返回两个指针所指向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的对象的比较结果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模板重载与特化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140" y="109803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为此，需要</a:t>
            </a:r>
            <a:r>
              <a:rPr lang="zh-CN" altLang="en-US" sz="2000" dirty="0">
                <a:solidFill>
                  <a:srgbClr val="FF0000"/>
                </a:solidFill>
              </a:rPr>
              <a:t>重载</a:t>
            </a:r>
            <a:r>
              <a:rPr lang="zh-CN" altLang="en-US" sz="2000" dirty="0">
                <a:solidFill>
                  <a:prstClr val="black"/>
                </a:solidFill>
              </a:rPr>
              <a:t>一个 </a:t>
            </a:r>
            <a:r>
              <a:rPr lang="en-US" altLang="zh-CN" sz="2000" dirty="0" err="1">
                <a:solidFill>
                  <a:prstClr val="black"/>
                </a:solidFill>
              </a:rPr>
              <a:t>getMax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模板函数：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04" y="1762908"/>
            <a:ext cx="5767696" cy="1550519"/>
            <a:chOff x="219974" y="2044323"/>
            <a:chExt cx="8704052" cy="1146291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函数调用二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1"/>
              <a:ext cx="8704052" cy="79598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int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 = 1, b = 2;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getMax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(&amp;a, &amp;b);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8604" y="3609889"/>
            <a:ext cx="5767696" cy="2435311"/>
            <a:chOff x="219974" y="2044323"/>
            <a:chExt cx="8704052" cy="1800413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函数模板重载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394631"/>
              <a:ext cx="8704052" cy="145010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&amp;a,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*a&gt;*b ? a : b;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60994" y="1762908"/>
            <a:ext cx="2894402" cy="1929472"/>
            <a:chOff x="219974" y="2044323"/>
            <a:chExt cx="8704052" cy="772442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236603"/>
              <a:ext cx="8704052" cy="58016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模板实参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的类型为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指向的是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对象，函数体里面的操作是两个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对象的比较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模板重载与特化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332" y="109803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为此，需要重载一个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getMax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04" y="1712107"/>
            <a:ext cx="5767696" cy="1348591"/>
            <a:chOff x="219974" y="2044323"/>
            <a:chExt cx="8704052" cy="997007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函数调用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1"/>
              <a:ext cx="8704052" cy="64669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char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*a = 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"Hi"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*b = 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"Ha"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cout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(a, b)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9159" y="3174912"/>
            <a:ext cx="5767696" cy="3255828"/>
            <a:chOff x="219974" y="2044323"/>
            <a:chExt cx="8704052" cy="2407017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394632"/>
              <a:ext cx="8704052" cy="205670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(const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&amp;a, const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&amp;b){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a &gt; b ? a : b;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* const &amp;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* const &amp;a,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* const &amp;b){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*a&gt;*b ? a : b;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60994" y="1712110"/>
            <a:ext cx="2894402" cy="1200400"/>
            <a:chOff x="219974" y="2044323"/>
            <a:chExt cx="8704052" cy="480566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221960"/>
              <a:ext cx="8704052" cy="3029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需要返回指向字符串值较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大的字符指针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60994" y="3141128"/>
            <a:ext cx="2894402" cy="1190461"/>
            <a:chOff x="219974" y="2044317"/>
            <a:chExt cx="8704052" cy="1190466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问题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: 圆角 17"/>
            <p:cNvSpPr/>
            <p:nvPr/>
          </p:nvSpPr>
          <p:spPr>
            <a:xfrm>
              <a:off x="219974" y="2588449"/>
              <a:ext cx="8704052" cy="646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现有的两个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的定义还能否满足要求？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50439" y="4508934"/>
            <a:ext cx="2894402" cy="1984882"/>
            <a:chOff x="219974" y="2044317"/>
            <a:chExt cx="8704052" cy="1984890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答案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551873"/>
              <a:ext cx="8704052" cy="1477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不能。*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指向的是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单个字符，函数体里面的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操作变成了两个字符的比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较，不是字符串的比较。这里输出的结果是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Ha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模板重载与特化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604" y="109803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为此</a:t>
            </a:r>
            <a:r>
              <a:rPr lang="zh-CN" altLang="en-US" sz="2000" dirty="0">
                <a:solidFill>
                  <a:prstClr val="black"/>
                </a:solidFill>
              </a:rPr>
              <a:t>，需要</a:t>
            </a:r>
            <a:r>
              <a:rPr lang="zh-CN" altLang="en-US" sz="2000" dirty="0">
                <a:solidFill>
                  <a:srgbClr val="FF0000"/>
                </a:solidFill>
              </a:rPr>
              <a:t>特例化</a:t>
            </a:r>
            <a:r>
              <a:rPr lang="zh-CN" altLang="en-US" sz="2000" dirty="0">
                <a:solidFill>
                  <a:prstClr val="black"/>
                </a:solidFill>
              </a:rPr>
              <a:t>一个 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charset="-122"/>
              </a:rPr>
              <a:t>getMax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模板函数：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04" y="1712107"/>
            <a:ext cx="5767696" cy="1348591"/>
            <a:chOff x="219974" y="2044323"/>
            <a:chExt cx="8704052" cy="997007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函数调用三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1"/>
              <a:ext cx="8704052" cy="64669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const char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*a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"Hi"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 *b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"C++"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cout &lt;&lt;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getMax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(a, b) &lt;&lt;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endl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8604" y="3394438"/>
            <a:ext cx="5767696" cy="2425788"/>
            <a:chOff x="219974" y="2044323"/>
            <a:chExt cx="8704052" cy="1780460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函数模板特化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394631"/>
              <a:ext cx="8704052" cy="1430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char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char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 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 &amp;a, 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char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a,b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&gt; 0 ? a : b;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60994" y="1670664"/>
            <a:ext cx="2894402" cy="1126624"/>
            <a:chOff x="219974" y="2044323"/>
            <a:chExt cx="8704052" cy="451031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236603"/>
              <a:ext cx="8704052" cy="25875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模板参数列表为空，表明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将显式提供所有模板实参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88889" y="2912733"/>
            <a:ext cx="2894402" cy="1933237"/>
            <a:chOff x="219974" y="2049204"/>
            <a:chExt cx="8704052" cy="773949"/>
          </a:xfrm>
        </p:grpSpPr>
        <p:sp>
          <p:nvSpPr>
            <p:cNvPr id="30" name="矩形: 圆顶角 29"/>
            <p:cNvSpPr/>
            <p:nvPr/>
          </p:nvSpPr>
          <p:spPr>
            <a:xfrm>
              <a:off x="219974" y="2049204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矩形: 圆角 17"/>
            <p:cNvSpPr/>
            <p:nvPr/>
          </p:nvSpPr>
          <p:spPr>
            <a:xfrm>
              <a:off x="219974" y="2231722"/>
              <a:ext cx="8704052" cy="5914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151DC1"/>
                </a:buClr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const char*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分别为一个指向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const char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对象的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const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指针的引用，函数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是对两个字符串值的比较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088889" y="4971019"/>
            <a:ext cx="2894402" cy="1394308"/>
            <a:chOff x="219974" y="2044317"/>
            <a:chExt cx="8704052" cy="1394313"/>
          </a:xfrm>
        </p:grpSpPr>
        <p:sp>
          <p:nvSpPr>
            <p:cNvPr id="33" name="矩形: 圆顶角 32"/>
            <p:cNvSpPr/>
            <p:nvPr/>
          </p:nvSpPr>
          <p:spPr>
            <a:xfrm>
              <a:off x="219974" y="2044317"/>
              <a:ext cx="8704052" cy="46289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C7576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注意</a:t>
              </a:r>
              <a:endParaRPr lang="zh-CN" altLang="en-US" sz="2000" dirty="0"/>
            </a:p>
          </p:txBody>
        </p:sp>
        <p:sp>
          <p:nvSpPr>
            <p:cNvPr id="34" name="矩形: 圆角 17"/>
            <p:cNvSpPr/>
            <p:nvPr/>
          </p:nvSpPr>
          <p:spPr>
            <a:xfrm>
              <a:off x="219974" y="2515297"/>
              <a:ext cx="8704052" cy="9233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CD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一个特例化的函数模板本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质上是一个实例，而非函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数名的一个重载版本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模板重载与特化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604" y="97611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还可以通过模板特化改善算法：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40526" y="1376224"/>
            <a:ext cx="5767696" cy="2210447"/>
            <a:chOff x="219974" y="2044323"/>
            <a:chExt cx="8704052" cy="1634173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Swap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1"/>
              <a:ext cx="8704052" cy="1283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Swap(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&amp;a,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&amp;b)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c(a);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复制构造对象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c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 = b;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b = c;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8604" y="4123116"/>
            <a:ext cx="5767696" cy="2425786"/>
            <a:chOff x="219974" y="2044324"/>
            <a:chExt cx="8704052" cy="1780459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4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Swap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函数模板特化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394631"/>
              <a:ext cx="8704052" cy="1430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Swap(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&amp;a,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&amp;b)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 ^= b;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b ^= a;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 ^= b;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44094" y="1376224"/>
            <a:ext cx="2894402" cy="1773659"/>
            <a:chOff x="219974" y="2044323"/>
            <a:chExt cx="8704052" cy="710064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236603"/>
              <a:ext cx="8704052" cy="5177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需要构造一个辅助的局部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，才能完成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的交换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0994" y="4123116"/>
            <a:ext cx="2894402" cy="2189160"/>
            <a:chOff x="219974" y="2044323"/>
            <a:chExt cx="8704052" cy="876405"/>
          </a:xfrm>
        </p:grpSpPr>
        <p:sp>
          <p:nvSpPr>
            <p:cNvPr id="30" name="矩形: 圆顶角 29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矩形: 圆角 17"/>
            <p:cNvSpPr/>
            <p:nvPr/>
          </p:nvSpPr>
          <p:spPr>
            <a:xfrm>
              <a:off x="219974" y="2236603"/>
              <a:ext cx="8704052" cy="6841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利用异或操作完成两个整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数的交换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,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没有创建辅助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对象，没有产生构造和析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构行为，提高了执行效率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88604" y="3649277"/>
            <a:ext cx="5048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如果 T 是 int，可以利用模板特化做出优化: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7.1.4  </a:t>
            </a:r>
            <a:r>
              <a:rPr lang="zh-CN" altLang="en-US" sz="3200" dirty="0">
                <a:solidFill>
                  <a:prstClr val="white"/>
                </a:solidFill>
              </a:rPr>
              <a:t>类成员模板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604" y="1012690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srgbClr val="212AE7"/>
                </a:solidFill>
              </a:rPr>
              <a:t>类的成员函数</a:t>
            </a:r>
            <a:r>
              <a:rPr lang="zh-CN" altLang="en-US" sz="2000" dirty="0">
                <a:solidFill>
                  <a:prstClr val="black"/>
                </a:solidFill>
              </a:rPr>
              <a:t>也可以定义为函数模板：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04" y="1534720"/>
            <a:ext cx="5767696" cy="2125102"/>
            <a:chOff x="219974" y="2044323"/>
            <a:chExt cx="8704052" cy="1571078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X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31536"/>
              <a:ext cx="8704052" cy="1283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X{</a:t>
              </a:r>
              <a:endParaRPr lang="en-US" altLang="zh-CN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nullptr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reset(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*t) {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t; 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8604" y="3848310"/>
            <a:ext cx="5767696" cy="2425786"/>
            <a:chOff x="219974" y="2044324"/>
            <a:chExt cx="8704052" cy="1780459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4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394631"/>
              <a:ext cx="8704052" cy="1430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0;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d = 0;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X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或者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&lt;int&gt;(&amp;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);</a:t>
              </a:r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(&amp;d);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或者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&lt;double&gt;(&amp;d);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60994" y="1537368"/>
            <a:ext cx="2894402" cy="1547958"/>
            <a:chOff x="219974" y="2044323"/>
            <a:chExt cx="8704052" cy="619707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236603"/>
              <a:ext cx="8704052" cy="42742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6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成员函数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定义为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一个函数模板，接受不同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类型的指针实参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0994" y="3257788"/>
            <a:ext cx="2894402" cy="3016308"/>
            <a:chOff x="219974" y="2044323"/>
            <a:chExt cx="8704052" cy="1207544"/>
          </a:xfrm>
        </p:grpSpPr>
        <p:sp>
          <p:nvSpPr>
            <p:cNvPr id="30" name="矩形: 圆顶角 29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矩形: 圆角 17"/>
            <p:cNvSpPr/>
            <p:nvPr/>
          </p:nvSpPr>
          <p:spPr>
            <a:xfrm>
              <a:off x="219974" y="2236603"/>
              <a:ext cx="8704052" cy="101526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第一条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函数调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用中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类型，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存放整型对象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的地址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第二条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函数调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用中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double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类型，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存放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double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类对象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d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的地址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2090" y="1303327"/>
            <a:ext cx="4891179" cy="2092182"/>
            <a:chOff x="552090" y="1303327"/>
            <a:chExt cx="4891179" cy="2092182"/>
          </a:xfrm>
        </p:grpSpPr>
        <p:sp>
          <p:nvSpPr>
            <p:cNvPr id="12" name="文本框 11">
              <a:hlinkClick r:id="rId1" action="ppaction://hlinkpres?slideindex=1&amp;slidetitle="/>
            </p:cNvPr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1. </a:t>
              </a:r>
              <a:r>
                <a:rPr lang="zh-CN" altLang="en-US" dirty="0">
                  <a:solidFill>
                    <a:srgbClr val="151DC1"/>
                  </a:solidFill>
                </a:rPr>
                <a:t>函数模板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8777" y="1641183"/>
              <a:ext cx="45144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2" action="ppaction://hlinksldjump"/>
                </a:rPr>
                <a:t>定义函数模板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3" action="ppaction://hlinksldjump"/>
                </a:rPr>
                <a:t>实例化函数模板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4" action="ppaction://hlinksldjump"/>
                </a:rPr>
                <a:t>模板参数类型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5" action="ppaction://hlinksldjump"/>
                </a:rPr>
                <a:t>类成员模板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FF0000"/>
                  </a:solidFill>
                </a:rPr>
                <a:t>右值引用</a:t>
              </a:r>
              <a:endParaRPr lang="zh-CN" altLang="en-US" dirty="0">
                <a:solidFill>
                  <a:srgbClr val="FF0000"/>
                </a:solidFill>
              </a:endParaRPr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6" action="ppaction://hlinksldjump"/>
                </a:rPr>
                <a:t>可变参函数模板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2089" y="3410879"/>
            <a:ext cx="4891180" cy="1298932"/>
            <a:chOff x="552089" y="1453092"/>
            <a:chExt cx="4891180" cy="1298932"/>
          </a:xfrm>
        </p:grpSpPr>
        <p:sp>
          <p:nvSpPr>
            <p:cNvPr id="23" name="文本框 22"/>
            <p:cNvSpPr txBox="1"/>
            <p:nvPr/>
          </p:nvSpPr>
          <p:spPr>
            <a:xfrm>
              <a:off x="552089" y="1453092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2. </a:t>
              </a:r>
              <a:r>
                <a:rPr lang="zh-CN" altLang="en-US" dirty="0">
                  <a:solidFill>
                    <a:srgbClr val="151DC1"/>
                  </a:solidFill>
                </a:rPr>
                <a:t>类模板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28777" y="1828694"/>
              <a:ext cx="45144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7" action="ppaction://hlinksldjump"/>
                </a:rPr>
                <a:t>成员函数定义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8" action="ppaction://hlinksldjump"/>
                </a:rPr>
                <a:t>实例化类模板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9" action="ppaction://hlinksldjump"/>
                </a:rPr>
                <a:t>默认模板参数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2090" y="4860156"/>
            <a:ext cx="4891179" cy="984187"/>
            <a:chOff x="552090" y="1303327"/>
            <a:chExt cx="4891179" cy="984187"/>
          </a:xfrm>
        </p:grpSpPr>
        <p:sp>
          <p:nvSpPr>
            <p:cNvPr id="26" name="文本框 25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3. </a:t>
              </a:r>
              <a:r>
                <a:rPr lang="zh-CN" altLang="en-US" dirty="0">
                  <a:solidFill>
                    <a:srgbClr val="151DC1"/>
                  </a:solidFill>
                </a:rPr>
                <a:t>排序与查找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28777" y="1641183"/>
              <a:ext cx="4514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0" action="ppaction://hlinksldjump"/>
                </a:rPr>
                <a:t>排序算法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1" action="ppaction://hlinksldjump"/>
                </a:rPr>
                <a:t>二分查找算法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4.1.4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右值引用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289378"/>
            <a:ext cx="8704052" cy="2431287"/>
            <a:chOff x="219974" y="2044323"/>
            <a:chExt cx="8704052" cy="2431287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右值引用定义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89128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必须绑定到右值的引用</a:t>
              </a:r>
              <a:r>
                <a:rPr lang="en-US" altLang="zh-CN" sz="2000" dirty="0">
                  <a:solidFill>
                    <a:srgbClr val="000000"/>
                  </a:solidFill>
                  <a:latin typeface="MicrosoftYaHei"/>
                </a:rPr>
                <a:t>(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只能绑定到一个将要销毁的对象</a:t>
              </a:r>
              <a:r>
                <a:rPr lang="en-US" altLang="zh-CN" sz="2000" dirty="0">
                  <a:solidFill>
                    <a:srgbClr val="000000"/>
                  </a:solidFill>
                  <a:latin typeface="MicrosoftYaHei"/>
                </a:rPr>
                <a:t>)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，通过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&amp;&amp;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来定义。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&amp;&amp;rr1 = i+1;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rr1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为右值引用，绑定到一个临时对象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&amp;&amp;rr2 = rr1;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rr2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为右值引用，不能绑定到左值对象</a:t>
              </a:r>
              <a:r>
                <a:rPr lang="zh-CN" altLang="en-US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3298" y="4106183"/>
            <a:ext cx="8704052" cy="1506547"/>
            <a:chOff x="219974" y="2044323"/>
            <a:chExt cx="8704052" cy="1506547"/>
          </a:xfrm>
        </p:grpSpPr>
        <p:sp>
          <p:nvSpPr>
            <p:cNvPr id="15" name="矩形: 圆顶角 14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右值引用功能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96654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程序员可以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操纵右值对象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，尤其是临时对象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可以通过右值引用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获取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即将消亡的右值对象的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资源</a:t>
              </a:r>
              <a:r>
                <a:rPr lang="zh-CN" altLang="en-US" sz="2000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4.1.4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右值引用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46650" y="1160638"/>
            <a:ext cx="8704052" cy="1968211"/>
            <a:chOff x="219974" y="2044323"/>
            <a:chExt cx="8704052" cy="1968211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将左值显式转换成右值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42821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&amp;&amp;rr3 = std::move(rr1);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转换成右值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有时候有些左值对象具有“临时性”，可以像右值一样使用。如只会使用一次的左值对象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6650" y="3429000"/>
            <a:ext cx="8704052" cy="2892952"/>
            <a:chOff x="219974" y="2044323"/>
            <a:chExt cx="8704052" cy="2892952"/>
          </a:xfrm>
        </p:grpSpPr>
        <p:sp>
          <p:nvSpPr>
            <p:cNvPr id="15" name="矩形: 圆顶角 14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通用引用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23529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右值引用声明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&amp;&amp;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与类型推导结合，变成一种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通用引用类型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，可与右值或左值绑定：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&amp;&amp;rr1 = 10;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//rr1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为右值引用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&amp;&amp;rr2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//rr2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为左值引用</a:t>
              </a:r>
              <a:r>
                <a:rPr lang="zh-CN" altLang="en-US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可变参函数模板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转发参数包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220" y="1029454"/>
            <a:ext cx="866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两个函数的形参都是右值引用，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charset="-122"/>
              </a:rPr>
              <a:t>forwardValue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函数调用报错，为什么？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4220" y="1572494"/>
            <a:ext cx="5767696" cy="2241649"/>
            <a:chOff x="219974" y="2044323"/>
            <a:chExt cx="8704052" cy="1657240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函数及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rvalue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2"/>
              <a:ext cx="8704052" cy="13069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){}</a:t>
              </a:r>
              <a:endParaRPr lang="en-US" altLang="zh-CN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>
                <a:spcBef>
                  <a:spcPts val="1200"/>
                </a:spcBef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6207" y="3949208"/>
            <a:ext cx="5767696" cy="940161"/>
            <a:chOff x="219974" y="2044323"/>
            <a:chExt cx="8704052" cy="700618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394632"/>
              <a:ext cx="8704052" cy="35030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(42);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错误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33391" y="4789909"/>
            <a:ext cx="2894402" cy="1193026"/>
            <a:chOff x="219974" y="2044317"/>
            <a:chExt cx="8704052" cy="1193031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17"/>
              <a:ext cx="8704052" cy="47008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问题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矩形: 圆角 17"/>
            <p:cNvSpPr/>
            <p:nvPr/>
          </p:nvSpPr>
          <p:spPr>
            <a:xfrm>
              <a:off x="219974" y="2503105"/>
              <a:ext cx="8704052" cy="73424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可以让传入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实参保持原属性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吗？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6207" y="5019975"/>
            <a:ext cx="5767696" cy="1150481"/>
            <a:chOff x="219974" y="2044323"/>
            <a:chExt cx="8704052" cy="857351"/>
          </a:xfrm>
        </p:grpSpPr>
        <p:sp>
          <p:nvSpPr>
            <p:cNvPr id="24" name="矩形: 圆顶角 23"/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函数调用细节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: 圆角 17"/>
            <p:cNvSpPr/>
            <p:nvPr/>
          </p:nvSpPr>
          <p:spPr>
            <a:xfrm>
              <a:off x="219974" y="2394632"/>
              <a:ext cx="8704052" cy="50704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nn-NO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&amp;&amp;val = 42; </a:t>
              </a:r>
              <a:r>
                <a:rPr lang="nn-NO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nn-NO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等同于</a:t>
              </a:r>
              <a:r>
                <a:rPr lang="nn-NO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auto &amp;&amp;val = 42</a:t>
              </a:r>
              <a:endParaRPr lang="nn-NO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nn-NO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rvalue(val);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43946" y="1601489"/>
            <a:ext cx="2894402" cy="2872339"/>
            <a:chOff x="219974" y="2044318"/>
            <a:chExt cx="8704052" cy="2872352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18"/>
              <a:ext cx="8704052" cy="47384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515297"/>
              <a:ext cx="8704052" cy="24013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6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右值引用声明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&amp;&amp;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与类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型推导结合可以与右值绑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定，所以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为右值引用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6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右值引用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引用右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值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42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，但 </a:t>
              </a:r>
              <a:r>
                <a:rPr lang="en-US" altLang="zh-CN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本身是左值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6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函数只接受右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值形参，但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是左值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可变参函数模板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转发参数包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604" y="1005070"/>
            <a:ext cx="866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在 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charset="-122"/>
              </a:rPr>
              <a:t>C++11 </a:t>
            </a:r>
            <a:r>
              <a:rPr lang="zh-CN" altLang="en-US" sz="2000" dirty="0">
                <a:solidFill>
                  <a:prstClr val="black"/>
                </a:solidFill>
              </a:rPr>
              <a:t>新标准下可以利用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</a:rPr>
              <a:t>std::forward </a:t>
            </a:r>
            <a:r>
              <a:rPr lang="zh-CN" altLang="en-US" sz="2000" dirty="0">
                <a:solidFill>
                  <a:prstClr val="black"/>
                </a:solidFill>
              </a:rPr>
              <a:t>函数实现：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2028" y="1460879"/>
            <a:ext cx="6060994" cy="1578615"/>
            <a:chOff x="219974" y="2044323"/>
            <a:chExt cx="8704052" cy="1167062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std::forward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转发左值描述性声明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3"/>
              <a:ext cx="8704052" cy="8167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 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forward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std::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remove_reference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&gt;::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type&amp; t);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2028" y="3137049"/>
            <a:ext cx="6060994" cy="1744978"/>
            <a:chOff x="219974" y="2044323"/>
            <a:chExt cx="8704052" cy="1300376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forwardValue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函数定义二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394633"/>
              <a:ext cx="8704052" cy="9500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T&gt;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(T &amp;&amp;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) {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std::forward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&lt;T&gt;(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));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2028" y="4968271"/>
            <a:ext cx="6060993" cy="1539642"/>
            <a:chOff x="219974" y="2044323"/>
            <a:chExt cx="8704052" cy="1147358"/>
          </a:xfrm>
        </p:grpSpPr>
        <p:sp>
          <p:nvSpPr>
            <p:cNvPr id="24" name="矩形: 圆顶角 23"/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forwardValue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函数调用二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: 圆角 17"/>
            <p:cNvSpPr/>
            <p:nvPr/>
          </p:nvSpPr>
          <p:spPr>
            <a:xfrm>
              <a:off x="219974" y="2394632"/>
              <a:ext cx="8704052" cy="79704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(42); </a:t>
              </a:r>
              <a:r>
                <a:rPr lang="en-US" altLang="zh-CN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正确</a:t>
              </a:r>
              <a:endParaRPr lang="zh-CN" altLang="en-US" dirty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a = 42;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(a); 	</a:t>
              </a:r>
              <a:r>
                <a:rPr lang="en-US" altLang="zh-CN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正确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25612" y="4923038"/>
            <a:ext cx="2742374" cy="1205218"/>
            <a:chOff x="219974" y="2044317"/>
            <a:chExt cx="8704052" cy="1205223"/>
          </a:xfrm>
        </p:grpSpPr>
        <p:sp>
          <p:nvSpPr>
            <p:cNvPr id="30" name="矩形: 圆顶角 29"/>
            <p:cNvSpPr/>
            <p:nvPr/>
          </p:nvSpPr>
          <p:spPr>
            <a:xfrm>
              <a:off x="219974" y="2044317"/>
              <a:ext cx="8704052" cy="47008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C7576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注意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矩形: 圆角 17"/>
            <p:cNvSpPr/>
            <p:nvPr/>
          </p:nvSpPr>
          <p:spPr>
            <a:xfrm>
              <a:off x="219974" y="2515297"/>
              <a:ext cx="8704052" cy="73424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CD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注意在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C++11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新标准下，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&amp;&amp; &amp;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 &amp;&amp;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折叠为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25612" y="1475006"/>
            <a:ext cx="2742374" cy="3324086"/>
            <a:chOff x="219974" y="2044323"/>
            <a:chExt cx="8704052" cy="1330759"/>
          </a:xfrm>
        </p:grpSpPr>
        <p:sp>
          <p:nvSpPr>
            <p:cNvPr id="33" name="矩形: 圆顶角 32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矩形: 圆角 17"/>
            <p:cNvSpPr/>
            <p:nvPr/>
          </p:nvSpPr>
          <p:spPr>
            <a:xfrm>
              <a:off x="219974" y="2236603"/>
              <a:ext cx="8704052" cy="113847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当传入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的实参为</a:t>
              </a:r>
              <a:r>
                <a:rPr lang="zh-CN" alt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右值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为非引用类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forward&lt;T&gt;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返回</a:t>
              </a:r>
              <a:r>
                <a:rPr lang="zh-CN" alt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右值引用</a:t>
              </a:r>
              <a:endParaRPr lang="en-US" altLang="zh-CN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当传入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的实参为</a:t>
              </a:r>
              <a:r>
                <a:rPr lang="zh-CN" alt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左值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被推断为左值引用类型，此时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forward&lt;T&gt;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将返回</a:t>
              </a:r>
              <a:r>
                <a:rPr lang="zh-CN" alt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左值引用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7.1.5  </a:t>
            </a:r>
            <a:r>
              <a:rPr lang="zh-CN" altLang="en-US" sz="3200" dirty="0">
                <a:solidFill>
                  <a:prstClr val="white"/>
                </a:solidFill>
              </a:rPr>
              <a:t>可变参函数模板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604" y="1098034"/>
            <a:ext cx="7050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C++11 </a:t>
            </a:r>
            <a:r>
              <a:rPr lang="zh-CN" altLang="en-US" sz="2000" dirty="0">
                <a:solidFill>
                  <a:prstClr val="black"/>
                </a:solidFill>
              </a:rPr>
              <a:t>新标准允许我们使用</a:t>
            </a:r>
            <a:r>
              <a:rPr lang="zh-CN" altLang="en-US" sz="2000" dirty="0">
                <a:solidFill>
                  <a:srgbClr val="FF0000"/>
                </a:solidFill>
              </a:rPr>
              <a:t>数目可变</a:t>
            </a:r>
            <a:r>
              <a:rPr lang="zh-CN" altLang="en-US" sz="2000" dirty="0">
                <a:solidFill>
                  <a:prstClr val="black"/>
                </a:solidFill>
              </a:rPr>
              <a:t>的模板参数：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04" y="1712107"/>
            <a:ext cx="5767696" cy="2210447"/>
            <a:chOff x="219974" y="2044323"/>
            <a:chExt cx="8704052" cy="1634173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1"/>
              <a:ext cx="8704052" cy="1283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打印参数包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args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中参数的个数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cout &lt;&lt; 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8604" y="4123116"/>
            <a:ext cx="5767696" cy="1883983"/>
            <a:chOff x="219974" y="2044324"/>
            <a:chExt cx="8704052" cy="1382791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4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394631"/>
              <a:ext cx="8704052" cy="10324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0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foo(1,1.5);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2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foo(1,1.5,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"C++"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3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0994" y="1734728"/>
            <a:ext cx="2894402" cy="3020154"/>
            <a:chOff x="219974" y="2044323"/>
            <a:chExt cx="8704052" cy="1209084"/>
          </a:xfrm>
        </p:grpSpPr>
        <p:sp>
          <p:nvSpPr>
            <p:cNvPr id="30" name="矩形: 圆顶角 29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矩形: 圆角 17"/>
            <p:cNvSpPr/>
            <p:nvPr/>
          </p:nvSpPr>
          <p:spPr>
            <a:xfrm>
              <a:off x="219974" y="2236603"/>
              <a:ext cx="8704052" cy="10168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可变数目的参数称为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参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数包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，用省略号“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...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”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表示，可包含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0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到任意个模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函数的形参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args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为模板参数包类型，接受可变数目的实参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可变参函数模板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包展开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604" y="971034"/>
            <a:ext cx="7050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可以通过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递归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的方式展开函数模板参数包：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04" y="1400888"/>
            <a:ext cx="5767696" cy="3582385"/>
            <a:chOff x="219974" y="2044323"/>
            <a:chExt cx="8704052" cy="2648440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print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1"/>
              <a:ext cx="8704052" cy="22981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T,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...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Args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&amp; print(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const 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&amp;t,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 const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Args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&amp;... rest) {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&lt;&lt; t &lt;&lt;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" 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;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打印第一个参数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return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print(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 rest...);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递归调用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&amp; print(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const 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&amp;t) {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return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&lt;&lt; t;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打印最后一个参数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8604" y="5083959"/>
            <a:ext cx="5767696" cy="1150481"/>
            <a:chOff x="219974" y="2044323"/>
            <a:chExt cx="8704052" cy="857351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print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394632"/>
              <a:ext cx="8704052" cy="50704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print(cout,1, 2.5,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"C++"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) &lt;&lt;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endl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; 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输出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1 2.5 C++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22641" y="1380192"/>
            <a:ext cx="2894402" cy="3603083"/>
            <a:chOff x="219974" y="2023302"/>
            <a:chExt cx="8704052" cy="1442452"/>
          </a:xfrm>
        </p:grpSpPr>
        <p:sp>
          <p:nvSpPr>
            <p:cNvPr id="30" name="矩形: 圆顶角 29"/>
            <p:cNvSpPr/>
            <p:nvPr/>
          </p:nvSpPr>
          <p:spPr>
            <a:xfrm>
              <a:off x="219974" y="2023302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矩形: 圆角 17"/>
            <p:cNvSpPr/>
            <p:nvPr/>
          </p:nvSpPr>
          <p:spPr>
            <a:xfrm>
              <a:off x="219974" y="2203675"/>
              <a:ext cx="8704052" cy="126207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marR="0" lvl="0" indent="-28575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 typeface="Wingdings" panose="05000000000000000000" pitchFamily="2" charset="2"/>
                <a:buChar char="l"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第一次处理参数包中的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第一个参数，然后用剩余参数调用自身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285750" marR="0" lvl="0" indent="-28575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 typeface="Wingdings" panose="05000000000000000000" pitchFamily="2" charset="2"/>
                <a:buChar char="l"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当参数包里面只剩下一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个参数时，非可变参模板与可变参模板都匹配，但是非可变参模板更特例化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编译器首选非可变参数版本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22641" y="5049304"/>
            <a:ext cx="2894402" cy="1214845"/>
            <a:chOff x="219974" y="2044317"/>
            <a:chExt cx="8704052" cy="1214850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问题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矩形: 圆角 17"/>
            <p:cNvSpPr/>
            <p:nvPr/>
          </p:nvSpPr>
          <p:spPr>
            <a:xfrm>
              <a:off x="219974" y="2612833"/>
              <a:ext cx="8704052" cy="646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print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函数的形参是左值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引用，如果是右值引用呢？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可变参函数模板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转发参数包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76" y="944110"/>
            <a:ext cx="9101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可以组合使用可变参模板与 </a:t>
            </a:r>
            <a:r>
              <a:rPr lang="en-US" altLang="zh-CN" sz="2000" dirty="0">
                <a:solidFill>
                  <a:prstClr val="black"/>
                </a:solidFill>
              </a:rPr>
              <a:t>forward </a:t>
            </a:r>
            <a:r>
              <a:rPr lang="zh-CN" altLang="en-US" sz="2000" dirty="0">
                <a:solidFill>
                  <a:prstClr val="black"/>
                </a:solidFill>
              </a:rPr>
              <a:t>函数，实现</a:t>
            </a:r>
            <a:r>
              <a:rPr lang="zh-CN" altLang="en-US" sz="2000" dirty="0">
                <a:solidFill>
                  <a:srgbClr val="FF0000"/>
                </a:solidFill>
              </a:rPr>
              <a:t>参数包完美转发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2028" y="1390972"/>
            <a:ext cx="5553828" cy="2707442"/>
            <a:chOff x="219974" y="2044323"/>
            <a:chExt cx="8704052" cy="2001598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fun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函数定义二 和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94632"/>
              <a:ext cx="8704052" cy="16512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&amp;s,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cout &lt;&lt; s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...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fun(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&amp;&amp;...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foo(std::forward&lt;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)...);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2028" y="4563443"/>
            <a:ext cx="5553827" cy="940161"/>
            <a:chOff x="219974" y="2044323"/>
            <a:chExt cx="8704052" cy="700618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fun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函数定义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394633"/>
              <a:ext cx="8704052" cy="35030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fun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 err="1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abc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, 42);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5" name="矩形: 圆角 17"/>
          <p:cNvSpPr/>
          <p:nvPr/>
        </p:nvSpPr>
        <p:spPr>
          <a:xfrm>
            <a:off x="152028" y="5930421"/>
            <a:ext cx="8915957" cy="55691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8E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2400"/>
              </a:lnSpc>
              <a:buClr>
                <a:srgbClr val="151DC1"/>
              </a:buClr>
              <a:buSzPct val="80000"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std::forward&lt;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 char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*&gt;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), std::forward&lt;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&gt;(42)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847126" y="1353907"/>
            <a:ext cx="3220860" cy="3020156"/>
            <a:chOff x="219974" y="2044323"/>
            <a:chExt cx="8704052" cy="1209084"/>
          </a:xfrm>
        </p:grpSpPr>
        <p:sp>
          <p:nvSpPr>
            <p:cNvPr id="33" name="矩形: 圆顶角 32"/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矩形: 圆角 17">
                  <a:extLst>
                    <a:ext uri="{FF2B5EF4-FFF2-40B4-BE49-F238E27FC236}">
                      <ele attr="{FF265084-8C54-41A1-9AB0-2DB16B1AB890}"/>
                    </a:ext>
                  </a:extLst>
                </p:cNvPr>
                <p:cNvSpPr/>
                <p:nvPr/>
              </p:nvSpPr>
              <p:spPr>
                <a:xfrm>
                  <a:off x="219974" y="2236603"/>
                  <a:ext cx="8704052" cy="1016804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" fmla="*/ 0 w 8704052"/>
                    <a:gd name="connsiteY0" fmla="*/ 195256 h 2120365"/>
                    <a:gd name="connsiteX1" fmla="*/ 8554444 w 8704052"/>
                    <a:gd name="connsiteY1" fmla="*/ 45648 h 2120365"/>
                    <a:gd name="connsiteX2" fmla="*/ 8704052 w 8704052"/>
                    <a:gd name="connsiteY2" fmla="*/ 195256 h 2120365"/>
                    <a:gd name="connsiteX3" fmla="*/ 8704052 w 8704052"/>
                    <a:gd name="connsiteY3" fmla="*/ 1970757 h 2120365"/>
                    <a:gd name="connsiteX4" fmla="*/ 8554444 w 8704052"/>
                    <a:gd name="connsiteY4" fmla="*/ 2120365 h 2120365"/>
                    <a:gd name="connsiteX5" fmla="*/ 149608 w 8704052"/>
                    <a:gd name="connsiteY5" fmla="*/ 2120365 h 2120365"/>
                    <a:gd name="connsiteX6" fmla="*/ 0 w 8704052"/>
                    <a:gd name="connsiteY6" fmla="*/ 1970757 h 2120365"/>
                    <a:gd name="connsiteX7" fmla="*/ 0 w 8704052"/>
                    <a:gd name="connsiteY7" fmla="*/ 195256 h 2120365"/>
                    <a:gd name="connsiteX0" fmla="*/ 0 w 8704052"/>
                    <a:gd name="connsiteY0" fmla="*/ 140268 h 2224127"/>
                    <a:gd name="connsiteX1" fmla="*/ 8554444 w 8704052"/>
                    <a:gd name="connsiteY1" fmla="*/ 149410 h 2224127"/>
                    <a:gd name="connsiteX2" fmla="*/ 8704052 w 8704052"/>
                    <a:gd name="connsiteY2" fmla="*/ 299018 h 2224127"/>
                    <a:gd name="connsiteX3" fmla="*/ 8704052 w 8704052"/>
                    <a:gd name="connsiteY3" fmla="*/ 2074519 h 2224127"/>
                    <a:gd name="connsiteX4" fmla="*/ 8554444 w 8704052"/>
                    <a:gd name="connsiteY4" fmla="*/ 2224127 h 2224127"/>
                    <a:gd name="connsiteX5" fmla="*/ 149608 w 8704052"/>
                    <a:gd name="connsiteY5" fmla="*/ 2224127 h 2224127"/>
                    <a:gd name="connsiteX6" fmla="*/ 0 w 8704052"/>
                    <a:gd name="connsiteY6" fmla="*/ 2074519 h 2224127"/>
                    <a:gd name="connsiteX7" fmla="*/ 0 w 8704052"/>
                    <a:gd name="connsiteY7" fmla="*/ 140268 h 2224127"/>
                    <a:gd name="connsiteX0" fmla="*/ 0 w 8704052"/>
                    <a:gd name="connsiteY0" fmla="*/ 0 h 2083859"/>
                    <a:gd name="connsiteX1" fmla="*/ 8554444 w 8704052"/>
                    <a:gd name="connsiteY1" fmla="*/ 9142 h 2083859"/>
                    <a:gd name="connsiteX2" fmla="*/ 8704052 w 8704052"/>
                    <a:gd name="connsiteY2" fmla="*/ 158750 h 2083859"/>
                    <a:gd name="connsiteX3" fmla="*/ 8704052 w 8704052"/>
                    <a:gd name="connsiteY3" fmla="*/ 1934251 h 2083859"/>
                    <a:gd name="connsiteX4" fmla="*/ 8554444 w 8704052"/>
                    <a:gd name="connsiteY4" fmla="*/ 2083859 h 2083859"/>
                    <a:gd name="connsiteX5" fmla="*/ 149608 w 8704052"/>
                    <a:gd name="connsiteY5" fmla="*/ 2083859 h 2083859"/>
                    <a:gd name="connsiteX6" fmla="*/ 0 w 8704052"/>
                    <a:gd name="connsiteY6" fmla="*/ 1934251 h 2083859"/>
                    <a:gd name="connsiteX7" fmla="*/ 0 w 8704052"/>
                    <a:gd name="connsiteY7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587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90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699290 w 8704052"/>
                    <a:gd name="connsiteY1" fmla="*/ 4763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F6EE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std::forward&lt;</a:t>
                  </a:r>
                  <a:r>
                    <a:rPr lang="en-US" altLang="zh-CN" dirty="0" err="1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Args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&gt;(</a:t>
                  </a:r>
                  <a:r>
                    <a:rPr lang="en-US" altLang="zh-CN" dirty="0" err="1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args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)...</a:t>
                  </a:r>
                </a:p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相当于：</a:t>
                  </a:r>
                </a:p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std::forward&lt;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&gt;(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)</a:t>
                  </a:r>
                </a:p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为参数包中第 </a:t>
                  </a:r>
                  <a:r>
                    <a:rPr lang="en-US" altLang="zh-CN" i="1" dirty="0" err="1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i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个参数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的类型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/>
                    <a:cs typeface="+mn-cs"/>
                  </a:endParaRPr>
                </a:p>
              </p:txBody>
            </p:sp>
          </mc:Choice>
          <mc:Fallback>
            <p:sp>
              <p:nvSpPr>
                <p:cNvPr id="34" name="矩形: 圆角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74" y="2236603"/>
                  <a:ext cx="8704052" cy="1016804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-1" fmla="*/ 0 w 8704052"/>
                    <a:gd name="connsiteY0-2" fmla="*/ 195256 h 2120365"/>
                    <a:gd name="connsiteX1-3" fmla="*/ 8554444 w 8704052"/>
                    <a:gd name="connsiteY1-4" fmla="*/ 45648 h 2120365"/>
                    <a:gd name="connsiteX2-5" fmla="*/ 8704052 w 8704052"/>
                    <a:gd name="connsiteY2-6" fmla="*/ 195256 h 2120365"/>
                    <a:gd name="connsiteX3-7" fmla="*/ 8704052 w 8704052"/>
                    <a:gd name="connsiteY3-8" fmla="*/ 1970757 h 2120365"/>
                    <a:gd name="connsiteX4-9" fmla="*/ 8554444 w 8704052"/>
                    <a:gd name="connsiteY4-10" fmla="*/ 2120365 h 2120365"/>
                    <a:gd name="connsiteX5-11" fmla="*/ 149608 w 8704052"/>
                    <a:gd name="connsiteY5-12" fmla="*/ 2120365 h 2120365"/>
                    <a:gd name="connsiteX6-13" fmla="*/ 0 w 8704052"/>
                    <a:gd name="connsiteY6-14" fmla="*/ 1970757 h 2120365"/>
                    <a:gd name="connsiteX7-15" fmla="*/ 0 w 8704052"/>
                    <a:gd name="connsiteY7-16" fmla="*/ 195256 h 2120365"/>
                    <a:gd name="connsiteX0-17" fmla="*/ 0 w 8704052"/>
                    <a:gd name="connsiteY0-18" fmla="*/ 140268 h 2224127"/>
                    <a:gd name="connsiteX1-19" fmla="*/ 8554444 w 8704052"/>
                    <a:gd name="connsiteY1-20" fmla="*/ 149410 h 2224127"/>
                    <a:gd name="connsiteX2-21" fmla="*/ 8704052 w 8704052"/>
                    <a:gd name="connsiteY2-22" fmla="*/ 299018 h 2224127"/>
                    <a:gd name="connsiteX3-23" fmla="*/ 8704052 w 8704052"/>
                    <a:gd name="connsiteY3-24" fmla="*/ 2074519 h 2224127"/>
                    <a:gd name="connsiteX4-25" fmla="*/ 8554444 w 8704052"/>
                    <a:gd name="connsiteY4-26" fmla="*/ 2224127 h 2224127"/>
                    <a:gd name="connsiteX5-27" fmla="*/ 149608 w 8704052"/>
                    <a:gd name="connsiteY5-28" fmla="*/ 2224127 h 2224127"/>
                    <a:gd name="connsiteX6-29" fmla="*/ 0 w 8704052"/>
                    <a:gd name="connsiteY6-30" fmla="*/ 2074519 h 2224127"/>
                    <a:gd name="connsiteX7-31" fmla="*/ 0 w 8704052"/>
                    <a:gd name="connsiteY7-32" fmla="*/ 140268 h 2224127"/>
                    <a:gd name="connsiteX0-33" fmla="*/ 0 w 8704052"/>
                    <a:gd name="connsiteY0-34" fmla="*/ 0 h 2083859"/>
                    <a:gd name="connsiteX1-35" fmla="*/ 8554444 w 8704052"/>
                    <a:gd name="connsiteY1-36" fmla="*/ 9142 h 2083859"/>
                    <a:gd name="connsiteX2-37" fmla="*/ 8704052 w 8704052"/>
                    <a:gd name="connsiteY2-38" fmla="*/ 158750 h 2083859"/>
                    <a:gd name="connsiteX3-39" fmla="*/ 8704052 w 8704052"/>
                    <a:gd name="connsiteY3-40" fmla="*/ 1934251 h 2083859"/>
                    <a:gd name="connsiteX4-41" fmla="*/ 8554444 w 8704052"/>
                    <a:gd name="connsiteY4-42" fmla="*/ 2083859 h 2083859"/>
                    <a:gd name="connsiteX5-43" fmla="*/ 149608 w 8704052"/>
                    <a:gd name="connsiteY5-44" fmla="*/ 2083859 h 2083859"/>
                    <a:gd name="connsiteX6-45" fmla="*/ 0 w 8704052"/>
                    <a:gd name="connsiteY6-46" fmla="*/ 1934251 h 2083859"/>
                    <a:gd name="connsiteX7-47" fmla="*/ 0 w 8704052"/>
                    <a:gd name="connsiteY7-48" fmla="*/ 0 h 2083859"/>
                    <a:gd name="connsiteX0-49" fmla="*/ 0 w 8704052"/>
                    <a:gd name="connsiteY0-50" fmla="*/ 0 h 2083859"/>
                    <a:gd name="connsiteX1-51" fmla="*/ 8704052 w 8704052"/>
                    <a:gd name="connsiteY1-52" fmla="*/ 158750 h 2083859"/>
                    <a:gd name="connsiteX2-53" fmla="*/ 8704052 w 8704052"/>
                    <a:gd name="connsiteY2-54" fmla="*/ 1934251 h 2083859"/>
                    <a:gd name="connsiteX3-55" fmla="*/ 8554444 w 8704052"/>
                    <a:gd name="connsiteY3-56" fmla="*/ 2083859 h 2083859"/>
                    <a:gd name="connsiteX4-57" fmla="*/ 149608 w 8704052"/>
                    <a:gd name="connsiteY4-58" fmla="*/ 2083859 h 2083859"/>
                    <a:gd name="connsiteX5-59" fmla="*/ 0 w 8704052"/>
                    <a:gd name="connsiteY5-60" fmla="*/ 1934251 h 2083859"/>
                    <a:gd name="connsiteX6-61" fmla="*/ 0 w 8704052"/>
                    <a:gd name="connsiteY6-62" fmla="*/ 0 h 2083859"/>
                    <a:gd name="connsiteX0-63" fmla="*/ 0 w 8704052"/>
                    <a:gd name="connsiteY0-64" fmla="*/ 0 h 2083859"/>
                    <a:gd name="connsiteX1-65" fmla="*/ 8704052 w 8704052"/>
                    <a:gd name="connsiteY1-66" fmla="*/ 19050 h 2083859"/>
                    <a:gd name="connsiteX2-67" fmla="*/ 8704052 w 8704052"/>
                    <a:gd name="connsiteY2-68" fmla="*/ 1934251 h 2083859"/>
                    <a:gd name="connsiteX3-69" fmla="*/ 8554444 w 8704052"/>
                    <a:gd name="connsiteY3-70" fmla="*/ 2083859 h 2083859"/>
                    <a:gd name="connsiteX4-71" fmla="*/ 149608 w 8704052"/>
                    <a:gd name="connsiteY4-72" fmla="*/ 2083859 h 2083859"/>
                    <a:gd name="connsiteX5-73" fmla="*/ 0 w 8704052"/>
                    <a:gd name="connsiteY5-74" fmla="*/ 1934251 h 2083859"/>
                    <a:gd name="connsiteX6-75" fmla="*/ 0 w 8704052"/>
                    <a:gd name="connsiteY6-76" fmla="*/ 0 h 2083859"/>
                    <a:gd name="connsiteX0-77" fmla="*/ 0 w 8704052"/>
                    <a:gd name="connsiteY0-78" fmla="*/ 0 h 2083859"/>
                    <a:gd name="connsiteX1-79" fmla="*/ 8699290 w 8704052"/>
                    <a:gd name="connsiteY1-80" fmla="*/ 4763 h 2083859"/>
                    <a:gd name="connsiteX2-81" fmla="*/ 8704052 w 8704052"/>
                    <a:gd name="connsiteY2-82" fmla="*/ 1934251 h 2083859"/>
                    <a:gd name="connsiteX3-83" fmla="*/ 8554444 w 8704052"/>
                    <a:gd name="connsiteY3-84" fmla="*/ 2083859 h 2083859"/>
                    <a:gd name="connsiteX4-85" fmla="*/ 149608 w 8704052"/>
                    <a:gd name="connsiteY4-86" fmla="*/ 2083859 h 2083859"/>
                    <a:gd name="connsiteX5-87" fmla="*/ 0 w 8704052"/>
                    <a:gd name="connsiteY5-88" fmla="*/ 1934251 h 2083859"/>
                    <a:gd name="connsiteX6-89" fmla="*/ 0 w 8704052"/>
                    <a:gd name="connsiteY6-90" fmla="*/ 0 h 20838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1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2" name="矩形 21"/>
          <p:cNvSpPr/>
          <p:nvPr/>
        </p:nvSpPr>
        <p:spPr>
          <a:xfrm>
            <a:off x="182508" y="5522206"/>
            <a:ext cx="3865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foo </a:t>
            </a:r>
            <a:r>
              <a:rPr lang="zh-CN" altLang="en-US" sz="2000" dirty="0">
                <a:solidFill>
                  <a:prstClr val="black"/>
                </a:solidFill>
              </a:rPr>
              <a:t>函数的实参将扩展为：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537" y="413435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当进行如下调用：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类模板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88" y="1066030"/>
            <a:ext cx="8515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类似函数模板，可以定义一个类模板用来生成具有</a:t>
            </a:r>
            <a:r>
              <a:rPr lang="zh-CN" altLang="en-US" sz="2000" dirty="0">
                <a:solidFill>
                  <a:srgbClr val="FF0000"/>
                </a:solidFill>
              </a:rPr>
              <a:t>相同结构</a:t>
            </a:r>
            <a:r>
              <a:rPr lang="zh-CN" altLang="en-US" sz="2000" dirty="0">
                <a:solidFill>
                  <a:prstClr val="black"/>
                </a:solidFill>
              </a:rPr>
              <a:t>的一族类实例：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4644" y="1792121"/>
            <a:ext cx="5700132" cy="3582610"/>
            <a:chOff x="219974" y="2044324"/>
            <a:chExt cx="8704052" cy="1968108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4"/>
              <a:ext cx="8704052" cy="32800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61143"/>
              <a:ext cx="8704052" cy="16512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Array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[N];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Array() {}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Array(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std::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initializer_list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&amp;);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[](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constexpr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size() {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N; 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93430" y="1763712"/>
            <a:ext cx="2974158" cy="3611019"/>
            <a:chOff x="219974" y="2044323"/>
            <a:chExt cx="8704052" cy="1409592"/>
          </a:xfrm>
        </p:grpSpPr>
        <p:sp>
          <p:nvSpPr>
            <p:cNvPr id="33" name="矩形: 圆顶角 32"/>
            <p:cNvSpPr/>
            <p:nvPr/>
          </p:nvSpPr>
          <p:spPr>
            <a:xfrm>
              <a:off x="219974" y="2044323"/>
              <a:ext cx="8704052" cy="25040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矩形: 圆角 17"/>
            <p:cNvSpPr/>
            <p:nvPr/>
          </p:nvSpPr>
          <p:spPr>
            <a:xfrm>
              <a:off x="219974" y="2270770"/>
              <a:ext cx="8704052" cy="118314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类型参数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和非类型参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数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N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，分别用来表示元素的类型和元素的数目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initializer_list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型是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C++11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标准库提供的新类型，支持具有相同类型但数量未知的列表类型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7.2.1  </a:t>
            </a:r>
            <a:r>
              <a:rPr lang="zh-CN" altLang="en-US" sz="3200" dirty="0">
                <a:solidFill>
                  <a:prstClr val="white"/>
                </a:solidFill>
              </a:rPr>
              <a:t>成员函数定义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644" y="1066030"/>
            <a:ext cx="88212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与普通类相同，既可以在类的内部，也可以在</a:t>
            </a:r>
            <a:r>
              <a:rPr lang="zh-CN" altLang="en-US" sz="2000" dirty="0">
                <a:solidFill>
                  <a:srgbClr val="FF0000"/>
                </a:solidFill>
              </a:rPr>
              <a:t>类的外部</a:t>
            </a:r>
            <a:r>
              <a:rPr lang="zh-CN" altLang="en-US" sz="2000" dirty="0">
                <a:solidFill>
                  <a:prstClr val="black"/>
                </a:solidFill>
              </a:rPr>
              <a:t>定义</a:t>
            </a:r>
            <a:r>
              <a:rPr lang="zh-CN" altLang="en-US" sz="2000" dirty="0">
                <a:solidFill>
                  <a:srgbClr val="FF0000"/>
                </a:solidFill>
              </a:rPr>
              <a:t>类模板成员函数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5762" y="1734728"/>
            <a:ext cx="5636096" cy="3582610"/>
            <a:chOff x="219974" y="2044323"/>
            <a:chExt cx="8704052" cy="1968108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436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类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模板 构造函数 </a:t>
              </a:r>
              <a:r>
                <a:rPr lang="zh-CN" altLang="en-US" sz="2000" dirty="0">
                  <a:solidFill>
                    <a:srgbClr val="FFC000"/>
                  </a:solidFill>
                  <a:latin typeface="Consolas" panose="020B0609020204030204" pitchFamily="49" charset="0"/>
                </a:rPr>
                <a:t>类外定义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61142"/>
              <a:ext cx="8704052" cy="16512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N&gt;::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   </a:t>
              </a:r>
              <a:endParaRPr lang="en-US" altLang="zh-CN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std::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initializer_list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&amp;l):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()}{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m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l.size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&lt; N ?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l.size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: N;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 m; ++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] = *(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l.begin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+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29394" y="1734728"/>
            <a:ext cx="2974158" cy="3899922"/>
            <a:chOff x="219974" y="2044323"/>
            <a:chExt cx="8704052" cy="1561288"/>
          </a:xfrm>
        </p:grpSpPr>
        <p:sp>
          <p:nvSpPr>
            <p:cNvPr id="33" name="矩形: 圆顶角 32"/>
            <p:cNvSpPr/>
            <p:nvPr/>
          </p:nvSpPr>
          <p:spPr>
            <a:xfrm>
              <a:off x="219974" y="2044323"/>
              <a:ext cx="8704052" cy="25040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矩形: 圆角 17"/>
            <p:cNvSpPr/>
            <p:nvPr/>
          </p:nvSpPr>
          <p:spPr>
            <a:xfrm>
              <a:off x="219974" y="2256127"/>
              <a:ext cx="8704052" cy="13494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必须以关键字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template 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开始，后接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与类模板相同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的模板参数列表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紧随类名后面的参数列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表代表一个实例化的实参列表，每个参数不需要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或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class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说明符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66292" y="655418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7.2.1  </a:t>
            </a:r>
            <a:r>
              <a:rPr lang="zh-CN" altLang="en-US" sz="3200" dirty="0">
                <a:solidFill>
                  <a:prstClr val="white"/>
                </a:solidFill>
              </a:rPr>
              <a:t>成员函数定义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87" y="1053838"/>
            <a:ext cx="8717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与普通类相同，既可以在类的内部，也可以在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类的外部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定义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类模板成员函数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1680" y="1564093"/>
            <a:ext cx="5636096" cy="2913654"/>
            <a:chOff x="219974" y="2044324"/>
            <a:chExt cx="8704052" cy="1600616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4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类模板 构造函数 类外定义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27654"/>
              <a:ext cx="8704052" cy="1317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N&gt;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 N&gt;::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const    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std::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initializer_list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&gt; &amp;l):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m_ele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{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()}{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m =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l.size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() &lt; N ?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l.size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() : N;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for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= 0;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&lt; m; ++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) {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m_ele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] = *(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l.begin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() +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56136" y="1570130"/>
            <a:ext cx="2974158" cy="3028502"/>
            <a:chOff x="219974" y="2044323"/>
            <a:chExt cx="8704052" cy="1212425"/>
          </a:xfrm>
        </p:grpSpPr>
        <p:sp>
          <p:nvSpPr>
            <p:cNvPr id="33" name="矩形: 圆顶角 32"/>
            <p:cNvSpPr/>
            <p:nvPr/>
          </p:nvSpPr>
          <p:spPr>
            <a:xfrm>
              <a:off x="219974" y="2044323"/>
              <a:ext cx="8704052" cy="19291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矩形: 圆角 17"/>
            <p:cNvSpPr/>
            <p:nvPr/>
          </p:nvSpPr>
          <p:spPr>
            <a:xfrm>
              <a:off x="219974" y="2241484"/>
              <a:ext cx="8704052" cy="101526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中的每一个元素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用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类型的默认初始化方式（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T()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）初始化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将形参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中的元素依次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复制到类模板数组成员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中相应的位置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l.begin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返回列表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 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中第一个元素的迭代器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1680" y="4618821"/>
            <a:ext cx="5636096" cy="1682502"/>
            <a:chOff x="219974" y="2044323"/>
            <a:chExt cx="8704052" cy="924283"/>
          </a:xfrm>
        </p:grpSpPr>
        <p:sp>
          <p:nvSpPr>
            <p:cNvPr id="15" name="矩形: 圆顶角 14"/>
            <p:cNvSpPr/>
            <p:nvPr/>
          </p:nvSpPr>
          <p:spPr>
            <a:xfrm>
              <a:off x="219974" y="2044323"/>
              <a:ext cx="8704052" cy="29171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类模板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[]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运算符函数 类外定义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327658"/>
              <a:ext cx="8704052" cy="64094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dirty="0" err="1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N&gt;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N&gt;::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[](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];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56136" y="4663037"/>
            <a:ext cx="2974158" cy="1477427"/>
            <a:chOff x="219974" y="2044323"/>
            <a:chExt cx="8704052" cy="591470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18878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236603"/>
              <a:ext cx="8704052" cy="39919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类模板的下标运算符函数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返回数组 </a:t>
              </a: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中第 </a:t>
              </a: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个元素的引用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前言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2592269"/>
            <a:ext cx="8704052" cy="1861876"/>
            <a:chOff x="219974" y="2044323"/>
            <a:chExt cx="8704052" cy="186187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学习目标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2"/>
              <a:ext cx="8704052" cy="129336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掌握模板的定义和基本使用方法，包括函数模板和类模板；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lnSpc>
                  <a:spcPct val="1500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学会运用模板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实现泛型编程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；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lnSpc>
                  <a:spcPct val="1500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掌握常用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排序算法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和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二分查找算法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。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66292" y="655418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7.2.2  </a:t>
            </a:r>
            <a:r>
              <a:rPr lang="zh-CN" altLang="en-US" sz="3200" dirty="0">
                <a:solidFill>
                  <a:prstClr val="white"/>
                </a:solidFill>
              </a:rPr>
              <a:t>实例化类模板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88" y="992878"/>
            <a:ext cx="8384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当使用一个类模板时，我们需要</a:t>
            </a:r>
            <a:r>
              <a:rPr lang="zh-CN" altLang="en-US" sz="2000" dirty="0">
                <a:solidFill>
                  <a:srgbClr val="FF0000"/>
                </a:solidFill>
              </a:rPr>
              <a:t>显式</a:t>
            </a:r>
            <a:r>
              <a:rPr lang="zh-CN" altLang="en-US" sz="2000" dirty="0">
                <a:solidFill>
                  <a:prstClr val="black"/>
                </a:solidFill>
              </a:rPr>
              <a:t>提供模板参数信息，即</a:t>
            </a:r>
            <a:r>
              <a:rPr lang="zh-CN" altLang="en-US" sz="2000" dirty="0">
                <a:solidFill>
                  <a:srgbClr val="FF0000"/>
                </a:solidFill>
              </a:rPr>
              <a:t>模板实参列表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1680" y="1645815"/>
            <a:ext cx="5636096" cy="2224730"/>
            <a:chOff x="219974" y="2044323"/>
            <a:chExt cx="8704052" cy="1222157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2124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实例化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47747"/>
              <a:ext cx="8704052" cy="9187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5&gt;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a; 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创建一个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Array&lt;char, 5&gt;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类型对象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int,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5&gt; b = {1,2,3}; 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创建一个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Array&lt;int, 5&gt;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类型对象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b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矩形: 圆角 17"/>
          <p:cNvSpPr/>
          <p:nvPr/>
        </p:nvSpPr>
        <p:spPr>
          <a:xfrm>
            <a:off x="212988" y="4666643"/>
            <a:ext cx="5636096" cy="821531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8EEF8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2300"/>
              </a:lnSpc>
              <a:buClr>
                <a:srgbClr val="151DC1"/>
              </a:buClr>
              <a:buSzPct val="80000"/>
              <a:defRPr/>
            </a:pP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 = 0; i &lt; b.size(); ++i)</a:t>
            </a:r>
            <a:endParaRPr lang="nn-NO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>
              <a:lnSpc>
                <a:spcPts val="2300"/>
              </a:lnSpc>
              <a:buClr>
                <a:srgbClr val="151DC1"/>
              </a:buClr>
              <a:buSzPct val="80000"/>
              <a:defRPr/>
            </a:pP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cout &lt;&lt; b[i] &lt;&lt;</a:t>
            </a: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AB5B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0AB5B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978162" y="1679951"/>
            <a:ext cx="2974158" cy="2677812"/>
            <a:chOff x="219974" y="2044323"/>
            <a:chExt cx="8704052" cy="1072031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2341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265889"/>
              <a:ext cx="8704052" cy="8504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创建对象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时，将执行具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有形参的构造函数，其形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参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l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接受初始化列表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{1,2,3}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，其余元素具有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默认值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91680" y="4117307"/>
            <a:ext cx="5498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下面代码逐个输出对象 </a:t>
            </a:r>
            <a:r>
              <a:rPr lang="en-US" altLang="zh-CN" sz="2000" dirty="0">
                <a:solidFill>
                  <a:prstClr val="black"/>
                </a:solidFill>
              </a:rPr>
              <a:t>b </a:t>
            </a:r>
            <a:r>
              <a:rPr lang="zh-CN" altLang="en-US" sz="2000" dirty="0">
                <a:solidFill>
                  <a:prstClr val="black"/>
                </a:solidFill>
              </a:rPr>
              <a:t>的每一个元素：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8954" y="5701460"/>
            <a:ext cx="5498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输出结果为：</a:t>
            </a:r>
            <a:r>
              <a:rPr lang="en-US" altLang="zh-CN" sz="2000" dirty="0">
                <a:solidFill>
                  <a:prstClr val="black"/>
                </a:solidFill>
              </a:rPr>
              <a:t>1 2 3 0 0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66292" y="655418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7.2.3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默认模板参数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88" y="1126990"/>
            <a:ext cx="8236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</a:rPr>
              <a:t>函数参数</a:t>
            </a:r>
            <a:r>
              <a:rPr lang="zh-CN" altLang="en-US" sz="2000" dirty="0">
                <a:solidFill>
                  <a:prstClr val="black"/>
                </a:solidFill>
              </a:rPr>
              <a:t>可以具有默认值，</a:t>
            </a:r>
            <a:r>
              <a:rPr lang="zh-CN" altLang="en-US" sz="2000" dirty="0">
                <a:solidFill>
                  <a:srgbClr val="FF0000"/>
                </a:solidFill>
              </a:rPr>
              <a:t>模板参数</a:t>
            </a:r>
            <a:r>
              <a:rPr lang="zh-CN" altLang="en-US" sz="2000" dirty="0">
                <a:solidFill>
                  <a:prstClr val="black"/>
                </a:solidFill>
              </a:rPr>
              <a:t>同样也可以有默认值：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8307" y="1640436"/>
            <a:ext cx="5636096" cy="2224730"/>
            <a:chOff x="219974" y="2044324"/>
            <a:chExt cx="8704052" cy="1222157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4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47748"/>
              <a:ext cx="8704052" cy="9187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int,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 = 10&gt;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{</a:t>
              </a:r>
              <a:endParaRPr lang="en-US" altLang="zh-CN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	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其它成员保持不变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71535" y="1665385"/>
            <a:ext cx="2974158" cy="1966729"/>
            <a:chOff x="219974" y="2044323"/>
            <a:chExt cx="8704052" cy="787357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22111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270770"/>
              <a:ext cx="8704052" cy="5609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类模板参数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具有默认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类型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int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类模板参数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具有默认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值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12988" y="5845294"/>
            <a:ext cx="5498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输出结果为：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10  65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971535" y="4105963"/>
            <a:ext cx="2974158" cy="1917961"/>
            <a:chOff x="219974" y="2044323"/>
            <a:chExt cx="8704052" cy="767833"/>
          </a:xfrm>
        </p:grpSpPr>
        <p:sp>
          <p:nvSpPr>
            <p:cNvPr id="24" name="矩形: 圆顶角 23"/>
            <p:cNvSpPr/>
            <p:nvPr/>
          </p:nvSpPr>
          <p:spPr>
            <a:xfrm>
              <a:off x="219974" y="2044323"/>
              <a:ext cx="8704052" cy="22111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: 圆角 17"/>
            <p:cNvSpPr/>
            <p:nvPr/>
          </p:nvSpPr>
          <p:spPr>
            <a:xfrm>
              <a:off x="219974" y="2251246"/>
              <a:ext cx="8704052" cy="5609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的元素数目为默认值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a[0]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的类型为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，字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符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'A'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转换为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65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8307" y="4106382"/>
            <a:ext cx="5636096" cy="1418565"/>
            <a:chOff x="219974" y="2044323"/>
            <a:chExt cx="8704052" cy="779290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354446"/>
              <a:ext cx="8704052" cy="46916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&lt;&gt; a = {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'A'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cout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a.size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&lt;&lt; </a:t>
              </a:r>
              <a:r>
                <a:rPr lang="en-US" altLang="zh-CN" dirty="0">
                  <a:solidFill>
                    <a:srgbClr val="E0AB5B"/>
                  </a:solidFill>
                  <a:latin typeface="Consolas" panose="020B0609020204030204" pitchFamily="49" charset="0"/>
                </a:rPr>
                <a:t>" "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&lt;&lt; a[0]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7.2.3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默认模板参数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88" y="1005070"/>
            <a:ext cx="8236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类模板参数</a:t>
            </a:r>
            <a:r>
              <a:rPr lang="zh-CN" altLang="en-US" sz="2000" dirty="0"/>
              <a:t>一样，</a:t>
            </a:r>
            <a:r>
              <a:rPr lang="zh-CN" altLang="en-US" sz="2000" dirty="0">
                <a:solidFill>
                  <a:srgbClr val="FF0000"/>
                </a:solidFill>
              </a:rPr>
              <a:t>函数模板参数</a:t>
            </a:r>
            <a:r>
              <a:rPr lang="zh-CN" altLang="en-US" sz="2000" dirty="0"/>
              <a:t>也可以有默认值：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8307" y="1505139"/>
            <a:ext cx="5873308" cy="2725475"/>
            <a:chOff x="219974" y="2044323"/>
            <a:chExt cx="8704052" cy="1497241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3"/>
              <a:ext cx="8704052" cy="32124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类模板定义三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54446"/>
              <a:ext cx="8704052" cy="11871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	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其它成员保持不变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Less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sort(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56958" y="1505145"/>
            <a:ext cx="2788733" cy="2227046"/>
            <a:chOff x="219974" y="2044323"/>
            <a:chExt cx="8704052" cy="891572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226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265888"/>
              <a:ext cx="8704052" cy="67000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5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新增了一个成员函数模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板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sort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，用来对数组进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行排序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5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sort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函数模板参数 </a:t>
              </a:r>
              <a:endParaRPr lang="en-US" altLang="zh-CN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具有默认值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Less&lt;T&gt;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56959" y="3920605"/>
            <a:ext cx="2788733" cy="2609194"/>
            <a:chOff x="219974" y="2044323"/>
            <a:chExt cx="8704052" cy="1044560"/>
          </a:xfrm>
        </p:grpSpPr>
        <p:sp>
          <p:nvSpPr>
            <p:cNvPr id="24" name="矩形: 圆顶角 23"/>
            <p:cNvSpPr/>
            <p:nvPr/>
          </p:nvSpPr>
          <p:spPr>
            <a:xfrm>
              <a:off x="219974" y="2044323"/>
              <a:ext cx="8704052" cy="226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: 圆角 17"/>
            <p:cNvSpPr/>
            <p:nvPr/>
          </p:nvSpPr>
          <p:spPr>
            <a:xfrm>
              <a:off x="219974" y="2261008"/>
              <a:ext cx="8704052" cy="82787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类模板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Less&lt;T&gt;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具有一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个模板参数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，且只有一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个函数调用运算符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,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该成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员函数带有两个形参，用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来比较两个形参的大小，返回值类型为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bool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2988" y="4377398"/>
            <a:ext cx="5858628" cy="2225236"/>
            <a:chOff x="219974" y="2044324"/>
            <a:chExt cx="8704052" cy="1265654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4"/>
              <a:ext cx="8704052" cy="32108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Less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339158"/>
              <a:ext cx="8704052" cy="9708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Less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bool 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&amp;a,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a &lt; b;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7.2.3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默认模板参数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88" y="1212334"/>
            <a:ext cx="8236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类模板参数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一样，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函数模板参数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也可以有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默认值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61" y="1871129"/>
            <a:ext cx="5873308" cy="2737666"/>
            <a:chOff x="219974" y="2044324"/>
            <a:chExt cx="8704052" cy="1503938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4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类模板定义三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61144"/>
              <a:ext cx="8704052" cy="11871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N=10&gt;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class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{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其它成员保持不变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public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: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Less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&gt;&gt;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sort(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());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};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56958" y="1871131"/>
            <a:ext cx="2788733" cy="1930831"/>
            <a:chOff x="219974" y="2044323"/>
            <a:chExt cx="8704052" cy="772986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2341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275651"/>
              <a:ext cx="8704052" cy="54165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5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sort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函数参数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也有默认值，即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类的一个函数对象，代表默认比较方式为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Less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66607" y="4023284"/>
            <a:ext cx="2788732" cy="1597446"/>
            <a:chOff x="219974" y="2044323"/>
            <a:chExt cx="8704052" cy="1597446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3"/>
              <a:ext cx="8704052" cy="10289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5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</a:rPr>
                <a:t>理清 </a:t>
              </a:r>
              <a:r>
                <a:rPr lang="zh-CN" altLang="en-US" dirty="0">
                  <a:solidFill>
                    <a:srgbClr val="FF0000"/>
                  </a:solidFill>
                </a:rPr>
                <a:t>函数参数</a:t>
              </a:r>
              <a:r>
                <a:rPr lang="zh-CN" altLang="en-US" dirty="0">
                  <a:solidFill>
                    <a:prstClr val="black"/>
                  </a:solidFill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</a:rPr>
                <a:t>模板参数</a:t>
              </a:r>
              <a:r>
                <a:rPr lang="zh-CN" altLang="en-US" dirty="0">
                  <a:solidFill>
                    <a:prstClr val="black"/>
                  </a:solidFill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</a:rPr>
                <a:t>类模板参数</a:t>
              </a:r>
              <a:r>
                <a:rPr lang="zh-CN" altLang="en-US" dirty="0">
                  <a:solidFill>
                    <a:prstClr val="black"/>
                  </a:solidFill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</a:rPr>
                <a:t>函数模板参数</a:t>
              </a:r>
              <a:r>
                <a:rPr lang="zh-CN" altLang="en-US" dirty="0">
                  <a:solidFill>
                    <a:prstClr val="black"/>
                  </a:solidFill>
                </a:rPr>
                <a:t>的概念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87" y="883150"/>
            <a:ext cx="8742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排序是数据处理的最基本任务，目的是按照某种规则将一组无序数据重新排列，使之有序。下面将给 </a:t>
            </a:r>
            <a:r>
              <a:rPr lang="en-US" altLang="zh-CN" sz="2000" dirty="0">
                <a:solidFill>
                  <a:prstClr val="black"/>
                </a:solidFill>
              </a:rPr>
              <a:t>Array </a:t>
            </a:r>
            <a:r>
              <a:rPr lang="zh-CN" altLang="en-US" sz="2000" dirty="0">
                <a:solidFill>
                  <a:prstClr val="black"/>
                </a:solidFill>
              </a:rPr>
              <a:t>模板类增加三种最常用的排序算法：</a:t>
            </a:r>
            <a:r>
              <a:rPr lang="zh-CN" altLang="en-US" sz="2000" dirty="0">
                <a:solidFill>
                  <a:srgbClr val="151DC1"/>
                </a:solidFill>
              </a:rPr>
              <a:t>选择排序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151DC1"/>
                </a:solidFill>
              </a:rPr>
              <a:t>插入排序</a:t>
            </a:r>
            <a:r>
              <a:rPr lang="zh-CN" altLang="en-US" sz="2000" dirty="0">
                <a:solidFill>
                  <a:prstClr val="black"/>
                </a:solidFill>
              </a:rPr>
              <a:t>和</a:t>
            </a:r>
            <a:r>
              <a:rPr lang="zh-CN" altLang="en-US" sz="2000" dirty="0">
                <a:solidFill>
                  <a:srgbClr val="151DC1"/>
                </a:solidFill>
              </a:rPr>
              <a:t>冒泡排序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8309" y="1881494"/>
            <a:ext cx="5873308" cy="4830542"/>
            <a:chOff x="219974" y="2044324"/>
            <a:chExt cx="8704052" cy="2653661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4"/>
              <a:ext cx="8704052" cy="28245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21175"/>
              <a:ext cx="8704052" cy="23768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N&gt;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其它成员保持不变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 = Less&lt;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&gt;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selectionSort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(F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F());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选择排序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 = Less&lt;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&gt;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insertionSort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(F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F());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插入排序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 = Less&lt;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&gt;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bubbleSort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(F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F());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 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冒泡排序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swap(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int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j){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];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] =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[j];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 = t;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}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51928" y="1881494"/>
            <a:ext cx="2788733" cy="2250120"/>
            <a:chOff x="219974" y="2044323"/>
            <a:chExt cx="8704052" cy="900810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20647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261008"/>
              <a:ext cx="8704052" cy="6841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成员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swap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函数用来交换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两个元素的位置，它仅在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类内部使用，因此</a:t>
              </a:r>
              <a:endParaRPr lang="zh-CN" alt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它的访问属性为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private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排序算法 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82007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795" y="1029454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每次在待排序元素中选择最小的一个</a:t>
            </a:r>
            <a:r>
              <a:rPr lang="en-US" altLang="zh-CN" sz="2000" dirty="0">
                <a:solidFill>
                  <a:prstClr val="black"/>
                </a:solidFill>
              </a:rPr>
              <a:t>, </a:t>
            </a:r>
            <a:r>
              <a:rPr lang="zh-CN" altLang="en-US" sz="2000" dirty="0">
                <a:solidFill>
                  <a:prstClr val="black"/>
                </a:solidFill>
              </a:rPr>
              <a:t>换放到已排序数列后面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6" y="1697152"/>
            <a:ext cx="6130461" cy="54135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6" y="2516956"/>
            <a:ext cx="6130461" cy="54135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6" y="3186301"/>
            <a:ext cx="6130461" cy="54135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4" y="3826553"/>
            <a:ext cx="6130461" cy="54135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4" y="4493983"/>
            <a:ext cx="6130461" cy="54135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3" y="5273604"/>
            <a:ext cx="6130461" cy="541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排序算法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选择排序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87" y="1078222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选择排序算法的实现如下：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61" y="1675276"/>
            <a:ext cx="5873308" cy="4190890"/>
            <a:chOff x="219974" y="2044324"/>
            <a:chExt cx="8704052" cy="2608135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4"/>
              <a:ext cx="8704052" cy="32430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成员函数 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selectionSort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72638"/>
              <a:ext cx="8704052" cy="22798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size_t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N&gt;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selectionSort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 N - 1; ++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min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记录待排序数据中最小元素位置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j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+ 1; j &lt; N; ++j)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(f(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[j],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[min]))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	min = j;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更新最小元素位置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swap(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min);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把最小元素放到位置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i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66606" y="1675275"/>
            <a:ext cx="2788733" cy="2665619"/>
            <a:chOff x="219974" y="2044323"/>
            <a:chExt cx="8704052" cy="1067150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2112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261008"/>
              <a:ext cx="8704052" cy="8504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语句里的条件表达式将调用函数对象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Less&lt;T&gt;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），检查第一个实参对象是否小于第二个实参对象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插入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795" y="1017262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将待排序的元素逐个插入已经排好序的元素序列中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1735551"/>
            <a:ext cx="6249022" cy="54132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635127"/>
            <a:ext cx="6249022" cy="54132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318060"/>
            <a:ext cx="6249022" cy="54132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000993"/>
            <a:ext cx="6249022" cy="541326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677651"/>
            <a:ext cx="6249022" cy="5413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379735"/>
            <a:ext cx="6249022" cy="541326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379735"/>
            <a:ext cx="6249022" cy="541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插入排序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87" y="1041646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插入排序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算法的实现如下：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2987" y="1612818"/>
            <a:ext cx="8637715" cy="4264044"/>
            <a:chOff x="219974" y="2044324"/>
            <a:chExt cx="8704052" cy="2653661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4"/>
              <a:ext cx="8704052" cy="37384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成员函数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insertSort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418164"/>
              <a:ext cx="8704052" cy="22798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N&gt;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 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&gt;::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insertSort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) {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1, j;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 N; ++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]; 			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待插入元素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(j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j &gt; 0; --j) { 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查找插入位置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if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(f(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 - 1], t))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 - 1];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逐个向后移动元素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 = t; 				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将待插入元素放到正确位置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冒泡排序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795" y="968494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不断比较相邻的两个元素，如果发现逆序则交换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1627603"/>
            <a:ext cx="6249022" cy="5413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2562481"/>
            <a:ext cx="6249022" cy="5413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2561668"/>
            <a:ext cx="6249022" cy="5413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3146145"/>
            <a:ext cx="6249022" cy="5413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3146145"/>
            <a:ext cx="6249022" cy="5413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748069"/>
            <a:ext cx="6249022" cy="54132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739813"/>
            <a:ext cx="6249022" cy="54132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4336687"/>
            <a:ext cx="6249022" cy="54132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4925305"/>
            <a:ext cx="6249022" cy="541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38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7.1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函数模板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4300" y="1004769"/>
            <a:ext cx="8924026" cy="1790062"/>
            <a:chOff x="219974" y="2044323"/>
            <a:chExt cx="8704052" cy="1790062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泛型编程</a:t>
              </a:r>
              <a:endParaRPr lang="zh-CN" altLang="en-US" sz="20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2"/>
              <a:ext cx="8704052" cy="122155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泛型编程是指一种采用与数据类型无关的方式编写代码的方法，是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代码重用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的重要手段。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600"/>
                </a:lnSpc>
                <a:spcBef>
                  <a:spcPts val="1200"/>
                </a:spcBef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模板是泛型编程的基础，它将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数据类型参数化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，为数据结构和算法的抽象提供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通用的代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码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解决方案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63205" y="287603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请观察下面两组代码：</a:t>
            </a:r>
            <a:endParaRPr lang="zh-CN" altLang="en-US" sz="20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97162" y="3317287"/>
            <a:ext cx="2753863" cy="1056955"/>
            <a:chOff x="219974" y="2044317"/>
            <a:chExt cx="8704052" cy="1056960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17"/>
              <a:ext cx="8704052" cy="48131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问题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：</a:t>
              </a:r>
              <a:endParaRPr lang="zh-CN" altLang="en-US" sz="20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535030"/>
              <a:ext cx="8704052" cy="56624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200000"/>
                </a:lnSpc>
                <a:spcAft>
                  <a:spcPts val="1200"/>
                </a:spcAft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这两个定义有什么相同点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?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5100" y="3326446"/>
            <a:ext cx="6079224" cy="1525062"/>
            <a:chOff x="219974" y="2044324"/>
            <a:chExt cx="8704052" cy="826485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4"/>
              <a:ext cx="8704052" cy="29933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</a:rPr>
                <a:t>函数</a:t>
              </a:r>
              <a:r>
                <a:rPr lang="zh-CN" altLang="en-US" sz="2000" dirty="0"/>
                <a:t>定义一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333199"/>
              <a:ext cx="8704052" cy="5376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a&gt;b ? a : b;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2262" y="5011012"/>
            <a:ext cx="6184900" cy="1628381"/>
            <a:chOff x="219974" y="2044325"/>
            <a:chExt cx="8704052" cy="882478"/>
          </a:xfrm>
        </p:grpSpPr>
        <p:sp>
          <p:nvSpPr>
            <p:cNvPr id="26" name="矩形: 圆顶角 25"/>
            <p:cNvSpPr/>
            <p:nvPr/>
          </p:nvSpPr>
          <p:spPr>
            <a:xfrm>
              <a:off x="219974" y="2044325"/>
              <a:ext cx="8704052" cy="28132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</a:rPr>
                <a:t>函数</a:t>
              </a:r>
              <a:r>
                <a:rPr lang="zh-CN" altLang="en-US" sz="2000" dirty="0"/>
                <a:t>定义二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27" name="矩形: 圆角 17"/>
            <p:cNvSpPr/>
            <p:nvPr/>
          </p:nvSpPr>
          <p:spPr>
            <a:xfrm>
              <a:off x="219974" y="2318772"/>
              <a:ext cx="8704052" cy="6080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string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string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a&gt;b ? a : b;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97162" y="4529699"/>
            <a:ext cx="2753863" cy="2298913"/>
            <a:chOff x="219974" y="2044317"/>
            <a:chExt cx="8704052" cy="1236540"/>
          </a:xfrm>
        </p:grpSpPr>
        <p:sp>
          <p:nvSpPr>
            <p:cNvPr id="29" name="矩形: 圆顶角 28"/>
            <p:cNvSpPr/>
            <p:nvPr/>
          </p:nvSpPr>
          <p:spPr>
            <a:xfrm>
              <a:off x="219974" y="2044317"/>
              <a:ext cx="8704052" cy="25888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这样做会有什么问题</a:t>
              </a:r>
              <a:endParaRPr lang="zh-CN" altLang="en-US" sz="2000" dirty="0"/>
            </a:p>
          </p:txBody>
        </p:sp>
        <p:sp>
          <p:nvSpPr>
            <p:cNvPr id="30" name="矩形: 圆角 17"/>
            <p:cNvSpPr/>
            <p:nvPr/>
          </p:nvSpPr>
          <p:spPr>
            <a:xfrm>
              <a:off x="219974" y="2304130"/>
              <a:ext cx="8704052" cy="97672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如果重载的函数，其解决问题的逻辑是一致的、函数体语句相同，只是处理的数据类型不同，那么写多个相同的函数体，是重复劳动，而且还可能因为代码的冗余造成不一致性。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插入排序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87" y="1053838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冒泡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排序算法的实现如下：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60" y="1675276"/>
            <a:ext cx="8662042" cy="3823316"/>
            <a:chOff x="219974" y="2044324"/>
            <a:chExt cx="8704052" cy="2379381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4"/>
              <a:ext cx="8704052" cy="37384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成员函数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bubbleSort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418164"/>
              <a:ext cx="8704052" cy="20055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N&gt;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 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&gt;::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bubbleSort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) {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N - 1;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&gt;= 0; --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151DC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j = 0; j &lt;=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- 1; ++j){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(f(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 + 1],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[j]))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swap(j, j + 1); </a:t>
              </a:r>
              <a:r>
                <a:rPr lang="en-US" altLang="zh-CN" sz="1600" dirty="0">
                  <a:solidFill>
                    <a:srgbClr val="70AD47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//</a:t>
              </a:r>
              <a:r>
                <a:rPr lang="zh-CN" altLang="en-US" sz="1600" dirty="0">
                  <a:solidFill>
                    <a:srgbClr val="70AD47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相邻元素交换</a:t>
              </a:r>
              <a:endParaRPr lang="zh-CN" altLang="en-US" sz="1600" dirty="0">
                <a:solidFill>
                  <a:srgbClr val="70AD47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	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快速排序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709" y="1030544"/>
            <a:ext cx="6341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YaHei"/>
              </a:rPr>
              <a:t>快速排序是冒泡排序的改进，在排序过程中数据移动少。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0709" y="1625732"/>
            <a:ext cx="7959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51DC1"/>
                </a:solidFill>
                <a:latin typeface="MicrosoftYaHei"/>
              </a:rPr>
              <a:t>基本思想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：划分和分治递归。</a:t>
            </a:r>
            <a:endParaRPr lang="zh-CN" altLang="en-US" dirty="0">
              <a:solidFill>
                <a:srgbClr val="000000"/>
              </a:solidFill>
              <a:latin typeface="MicrosoftYaHei"/>
            </a:endParaRPr>
          </a:p>
          <a:p>
            <a:r>
              <a:rPr lang="en-US" altLang="zh-CN" sz="800" dirty="0">
                <a:solidFill>
                  <a:srgbClr val="FFFFFF"/>
                </a:solidFill>
                <a:latin typeface="LMSans8-Regular-Identity-H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划分：将整个数组划分为两个部分，第一部分所有值小于基准值（</a:t>
            </a:r>
            <a:r>
              <a:rPr lang="en-US" altLang="zh-CN" dirty="0">
                <a:solidFill>
                  <a:srgbClr val="000000"/>
                </a:solidFill>
                <a:latin typeface="LMSans9-Regular-Identity-H"/>
              </a:rPr>
              <a:t>key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），第二部分所以值大于基准值</a:t>
            </a:r>
            <a:endParaRPr lang="zh-CN" altLang="en-US" dirty="0">
              <a:solidFill>
                <a:srgbClr val="000000"/>
              </a:solidFill>
              <a:latin typeface="MicrosoftYaHei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LMSans9-Regular-Identity-H"/>
              </a:rPr>
              <a:t>key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）。</a:t>
            </a:r>
            <a:r>
              <a:rPr lang="en-US" altLang="zh-CN" dirty="0">
                <a:solidFill>
                  <a:srgbClr val="000000"/>
                </a:solidFill>
                <a:latin typeface="LMSans9-Regular-Identity-H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基准值的选择是随机的，一般选择待排数组的第一个元素）。</a:t>
            </a:r>
            <a:endParaRPr lang="zh-CN" altLang="en-US" dirty="0">
              <a:solidFill>
                <a:srgbClr val="000000"/>
              </a:solidFill>
              <a:latin typeface="MicrosoftYaHei"/>
            </a:endParaRPr>
          </a:p>
          <a:p>
            <a:r>
              <a:rPr lang="en-US" altLang="zh-CN" sz="800" dirty="0">
                <a:solidFill>
                  <a:srgbClr val="FFFFFF"/>
                </a:solidFill>
                <a:latin typeface="LMSans8-Regular-Identity-H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分治递归：第一步将数组划分为两部分后，两部分内部还不是有序的，再分别对两部分递归地进行快速排</a:t>
            </a:r>
            <a:endParaRPr lang="zh-CN" altLang="en-US" dirty="0">
              <a:solidFill>
                <a:srgbClr val="000000"/>
              </a:solidFill>
              <a:latin typeface="MicrosoftYaHei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序，最终得到一个完整的有序数组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062" y="4093004"/>
            <a:ext cx="88378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YaHei"/>
              </a:rPr>
              <a:t>（</a:t>
            </a:r>
            <a:r>
              <a:rPr lang="en-US" altLang="zh-CN" dirty="0">
                <a:latin typeface="LMSans9-Regular-Identity-H"/>
              </a:rPr>
              <a:t>1</a:t>
            </a:r>
            <a:r>
              <a:rPr lang="zh-CN" altLang="en-US" dirty="0">
                <a:latin typeface="MicrosoftYaHei"/>
              </a:rPr>
              <a:t>）</a:t>
            </a:r>
            <a:r>
              <a:rPr lang="en-US" altLang="zh-CN" dirty="0">
                <a:latin typeface="LMSans9-Regular-Identity-H"/>
              </a:rPr>
              <a:t>left</a:t>
            </a:r>
            <a:r>
              <a:rPr lang="zh-CN" altLang="en-US" dirty="0">
                <a:latin typeface="MicrosoftYaHei"/>
              </a:rPr>
              <a:t>、</a:t>
            </a:r>
            <a:r>
              <a:rPr lang="en-US" altLang="zh-CN" dirty="0">
                <a:latin typeface="LMSans9-Regular-Identity-H"/>
              </a:rPr>
              <a:t>right </a:t>
            </a:r>
            <a:r>
              <a:rPr lang="zh-CN" altLang="en-US" dirty="0">
                <a:latin typeface="MicrosoftYaHei"/>
              </a:rPr>
              <a:t>指针（索引）分别指向待排数组的首、尾。</a:t>
            </a:r>
            <a:endParaRPr lang="zh-CN" altLang="en-US" dirty="0">
              <a:latin typeface="MicrosoftYaHei"/>
            </a:endParaRPr>
          </a:p>
          <a:p>
            <a:r>
              <a:rPr lang="zh-CN" altLang="en-US" dirty="0">
                <a:latin typeface="MicrosoftYaHei"/>
              </a:rPr>
              <a:t>（</a:t>
            </a:r>
            <a:r>
              <a:rPr lang="en-US" altLang="zh-CN" dirty="0">
                <a:latin typeface="LMSans9-Regular-Identity-H"/>
              </a:rPr>
              <a:t>2</a:t>
            </a:r>
            <a:r>
              <a:rPr lang="zh-CN" altLang="en-US" dirty="0">
                <a:latin typeface="MicrosoftYaHei"/>
              </a:rPr>
              <a:t>）</a:t>
            </a:r>
            <a:r>
              <a:rPr lang="en-US" altLang="zh-CN" dirty="0">
                <a:latin typeface="LMSans9-Regular-Identity-H"/>
              </a:rPr>
              <a:t>left </a:t>
            </a:r>
            <a:r>
              <a:rPr lang="zh-CN" altLang="en-US" dirty="0">
                <a:latin typeface="MicrosoftYaHei"/>
              </a:rPr>
              <a:t>指针向后遍历，</a:t>
            </a:r>
            <a:r>
              <a:rPr lang="en-US" altLang="zh-CN" dirty="0">
                <a:latin typeface="LMSans9-Regular-Identity-H"/>
              </a:rPr>
              <a:t>right </a:t>
            </a:r>
            <a:r>
              <a:rPr lang="zh-CN" altLang="en-US" dirty="0">
                <a:latin typeface="MicrosoftYaHei"/>
              </a:rPr>
              <a:t>指针向前遍历。</a:t>
            </a:r>
            <a:endParaRPr lang="zh-CN" altLang="en-US" dirty="0">
              <a:latin typeface="MicrosoftYaHei"/>
            </a:endParaRPr>
          </a:p>
          <a:p>
            <a:r>
              <a:rPr lang="zh-CN" altLang="en-US" dirty="0">
                <a:latin typeface="MicrosoftYaHei"/>
              </a:rPr>
              <a:t>（</a:t>
            </a:r>
            <a:r>
              <a:rPr lang="en-US" altLang="zh-CN" dirty="0">
                <a:latin typeface="LMSans9-Regular-Identity-H"/>
              </a:rPr>
              <a:t>3</a:t>
            </a:r>
            <a:r>
              <a:rPr lang="zh-CN" altLang="en-US" dirty="0">
                <a:latin typeface="MicrosoftYaHei"/>
              </a:rPr>
              <a:t>）当</a:t>
            </a:r>
            <a:r>
              <a:rPr lang="en-US" altLang="zh-CN" dirty="0">
                <a:latin typeface="LMSans9-Regular-Identity-H"/>
              </a:rPr>
              <a:t>right </a:t>
            </a:r>
            <a:r>
              <a:rPr lang="zh-CN" altLang="en-US" dirty="0">
                <a:latin typeface="MicrosoftYaHei"/>
              </a:rPr>
              <a:t>指针指向元素小于基准值（</a:t>
            </a:r>
            <a:r>
              <a:rPr lang="en-US" altLang="zh-CN" dirty="0">
                <a:latin typeface="LMSans9-Regular-Identity-H"/>
              </a:rPr>
              <a:t>key</a:t>
            </a:r>
            <a:r>
              <a:rPr lang="zh-CN" altLang="en-US" dirty="0">
                <a:latin typeface="MicrosoftYaHei"/>
              </a:rPr>
              <a:t>）时，</a:t>
            </a:r>
            <a:r>
              <a:rPr lang="en-US" altLang="zh-CN" dirty="0">
                <a:latin typeface="LMSans9-Regular-Identity-H"/>
              </a:rPr>
              <a:t>right </a:t>
            </a:r>
            <a:r>
              <a:rPr lang="zh-CN" altLang="en-US" dirty="0">
                <a:latin typeface="MicrosoftYaHei"/>
              </a:rPr>
              <a:t>指针元素便赋值给</a:t>
            </a:r>
            <a:r>
              <a:rPr lang="en-US" altLang="zh-CN" dirty="0">
                <a:latin typeface="LMSans9-Regular-Identity-H"/>
              </a:rPr>
              <a:t>left </a:t>
            </a:r>
            <a:r>
              <a:rPr lang="zh-CN" altLang="en-US" dirty="0">
                <a:latin typeface="MicrosoftYaHei"/>
              </a:rPr>
              <a:t>指针元素，完成转移。</a:t>
            </a:r>
            <a:endParaRPr lang="zh-CN" altLang="en-US" dirty="0">
              <a:latin typeface="MicrosoftYaHei"/>
            </a:endParaRPr>
          </a:p>
          <a:p>
            <a:r>
              <a:rPr lang="zh-CN" altLang="en-US" dirty="0">
                <a:latin typeface="MicrosoftYaHei"/>
              </a:rPr>
              <a:t>（</a:t>
            </a:r>
            <a:r>
              <a:rPr lang="en-US" altLang="zh-CN" dirty="0">
                <a:latin typeface="LMSans9-Regular-Identity-H"/>
              </a:rPr>
              <a:t>4</a:t>
            </a:r>
            <a:r>
              <a:rPr lang="zh-CN" altLang="en-US" dirty="0">
                <a:latin typeface="MicrosoftYaHei"/>
              </a:rPr>
              <a:t>）当</a:t>
            </a:r>
            <a:r>
              <a:rPr lang="en-US" altLang="zh-CN" dirty="0">
                <a:latin typeface="LMSans9-Regular-Identity-H"/>
              </a:rPr>
              <a:t>left </a:t>
            </a:r>
            <a:r>
              <a:rPr lang="zh-CN" altLang="en-US" dirty="0">
                <a:latin typeface="MicrosoftYaHei"/>
              </a:rPr>
              <a:t>指针指向元素大于基准值（</a:t>
            </a:r>
            <a:r>
              <a:rPr lang="en-US" altLang="zh-CN" dirty="0">
                <a:latin typeface="LMSans9-Regular-Identity-H"/>
              </a:rPr>
              <a:t>key</a:t>
            </a:r>
            <a:r>
              <a:rPr lang="zh-CN" altLang="en-US" dirty="0">
                <a:latin typeface="MicrosoftYaHei"/>
              </a:rPr>
              <a:t>）时，</a:t>
            </a:r>
            <a:r>
              <a:rPr lang="en-US" altLang="zh-CN" dirty="0">
                <a:latin typeface="LMSans9-Regular-Identity-H"/>
              </a:rPr>
              <a:t>left </a:t>
            </a:r>
            <a:r>
              <a:rPr lang="zh-CN" altLang="en-US" dirty="0">
                <a:latin typeface="MicrosoftYaHei"/>
              </a:rPr>
              <a:t>指针元素便赋值给</a:t>
            </a:r>
            <a:r>
              <a:rPr lang="en-US" altLang="zh-CN" dirty="0">
                <a:latin typeface="LMSans9-Regular-Identity-H"/>
              </a:rPr>
              <a:t>right </a:t>
            </a:r>
            <a:r>
              <a:rPr lang="zh-CN" altLang="en-US" dirty="0">
                <a:latin typeface="MicrosoftYaHei"/>
              </a:rPr>
              <a:t>指针元素，完成转移。</a:t>
            </a:r>
            <a:endParaRPr lang="zh-CN" altLang="en-US" dirty="0">
              <a:latin typeface="MicrosoftYaHei"/>
            </a:endParaRPr>
          </a:p>
          <a:p>
            <a:r>
              <a:rPr lang="zh-CN" altLang="en-US" dirty="0">
                <a:latin typeface="MicrosoftYaHei"/>
              </a:rPr>
              <a:t>（</a:t>
            </a:r>
            <a:r>
              <a:rPr lang="en-US" altLang="zh-CN" dirty="0">
                <a:latin typeface="LMSans9-Regular-Identity-H"/>
              </a:rPr>
              <a:t>5</a:t>
            </a:r>
            <a:r>
              <a:rPr lang="zh-CN" altLang="en-US" dirty="0">
                <a:latin typeface="MicrosoftYaHei"/>
              </a:rPr>
              <a:t>）最终当</a:t>
            </a:r>
            <a:r>
              <a:rPr lang="en-US" altLang="zh-CN" dirty="0">
                <a:latin typeface="LMSans9-Regular-Identity-H"/>
              </a:rPr>
              <a:t>left=right </a:t>
            </a:r>
            <a:r>
              <a:rPr lang="zh-CN" altLang="en-US" dirty="0">
                <a:latin typeface="MicrosoftYaHei"/>
              </a:rPr>
              <a:t>时，遍历结束。</a:t>
            </a:r>
            <a:endParaRPr lang="zh-CN" altLang="en-US" dirty="0">
              <a:latin typeface="MicrosoftYaHei"/>
            </a:endParaRPr>
          </a:p>
          <a:p>
            <a:r>
              <a:rPr lang="zh-CN" altLang="en-US" dirty="0">
                <a:latin typeface="MicrosoftYaHei"/>
              </a:rPr>
              <a:t>（</a:t>
            </a:r>
            <a:r>
              <a:rPr lang="en-US" altLang="zh-CN" dirty="0">
                <a:latin typeface="LMSans9-Regular-Identity-H"/>
              </a:rPr>
              <a:t>6</a:t>
            </a:r>
            <a:r>
              <a:rPr lang="zh-CN" altLang="en-US" dirty="0">
                <a:latin typeface="MicrosoftYaHei"/>
              </a:rPr>
              <a:t>）以基准值（</a:t>
            </a:r>
            <a:r>
              <a:rPr lang="en-US" altLang="zh-CN" dirty="0">
                <a:latin typeface="LMSans9-Regular-Identity-H"/>
              </a:rPr>
              <a:t>key</a:t>
            </a:r>
            <a:r>
              <a:rPr lang="zh-CN" altLang="en-US" dirty="0">
                <a:latin typeface="MicrosoftYaHei"/>
              </a:rPr>
              <a:t>）为界限，把数组分成两部分，分别对这两部分进行快速排序</a:t>
            </a:r>
            <a:r>
              <a:rPr lang="en-US" altLang="zh-CN" dirty="0">
                <a:latin typeface="LMSans9-Regular-Identity-H"/>
              </a:rPr>
              <a:t>(</a:t>
            </a:r>
            <a:r>
              <a:rPr lang="zh-CN" altLang="en-US" dirty="0">
                <a:latin typeface="MicrosoftYaHei"/>
              </a:rPr>
              <a:t>显然这是一个递归的过程</a:t>
            </a:r>
            <a:r>
              <a:rPr lang="en-US" altLang="zh-CN" dirty="0">
                <a:latin typeface="LMSans9-Regular-Identity-H"/>
              </a:rPr>
              <a:t>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9857" y="3729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51DC1"/>
                </a:solidFill>
              </a:rPr>
              <a:t>流程：</a:t>
            </a:r>
            <a:endParaRPr lang="zh-CN" altLang="en-US" dirty="0">
              <a:solidFill>
                <a:srgbClr val="151DC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快速排序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: 圆顶角 4"/>
          <p:cNvSpPr/>
          <p:nvPr/>
        </p:nvSpPr>
        <p:spPr>
          <a:xfrm>
            <a:off x="148903" y="1134588"/>
            <a:ext cx="8662042" cy="600706"/>
          </a:xfrm>
          <a:prstGeom prst="round2SameRect">
            <a:avLst>
              <a:gd name="adj1" fmla="val 20076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快速排序的例子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3" y="2129831"/>
            <a:ext cx="5047755" cy="40930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33048" y="2424630"/>
            <a:ext cx="37984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无序数组，第一个元素为基准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right</a:t>
            </a:r>
            <a:r>
              <a:rPr lang="zh-CN" altLang="en-US" sz="1600" dirty="0"/>
              <a:t>向左遍历，找出小于基准值的第一个元素</a:t>
            </a:r>
            <a:r>
              <a:rPr lang="en-US" altLang="zh-CN" sz="1600" dirty="0"/>
              <a:t>2</a:t>
            </a:r>
            <a:r>
              <a:rPr lang="zh-CN" altLang="en-US" sz="1600" dirty="0"/>
              <a:t>，交换</a:t>
            </a:r>
            <a:r>
              <a:rPr lang="en-US" altLang="zh-CN" sz="1600" dirty="0"/>
              <a:t>right</a:t>
            </a:r>
            <a:r>
              <a:rPr lang="zh-CN" altLang="en-US" sz="1600" dirty="0"/>
              <a:t>和</a:t>
            </a:r>
            <a:r>
              <a:rPr lang="en-US" altLang="zh-CN" sz="1600" dirty="0"/>
              <a:t>left</a:t>
            </a:r>
            <a:r>
              <a:rPr lang="zh-CN" altLang="en-US" sz="1600" dirty="0"/>
              <a:t>指向的元素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left</a:t>
            </a:r>
            <a:r>
              <a:rPr lang="zh-CN" altLang="en-US" sz="1600" dirty="0"/>
              <a:t>向右遍历，找出小于基准值的第一个元素</a:t>
            </a:r>
            <a:r>
              <a:rPr lang="en-US" altLang="zh-CN" sz="1600" dirty="0"/>
              <a:t>6</a:t>
            </a:r>
            <a:r>
              <a:rPr lang="zh-CN" altLang="en-US" sz="1600" dirty="0"/>
              <a:t>，交换</a:t>
            </a:r>
            <a:r>
              <a:rPr lang="en-US" altLang="zh-CN" sz="1600" dirty="0"/>
              <a:t>left</a:t>
            </a:r>
            <a:r>
              <a:rPr lang="zh-CN" altLang="en-US" sz="1600" dirty="0"/>
              <a:t>和</a:t>
            </a:r>
            <a:r>
              <a:rPr lang="en-US" altLang="zh-CN" sz="1600" dirty="0"/>
              <a:t>right</a:t>
            </a:r>
            <a:r>
              <a:rPr lang="zh-CN" altLang="en-US" sz="1600" dirty="0"/>
              <a:t>指向的元素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right</a:t>
            </a:r>
            <a:r>
              <a:rPr lang="zh-CN" altLang="en-US" sz="1600" dirty="0"/>
              <a:t>继续向左遍历，找出小于基准值的第一个元素</a:t>
            </a:r>
            <a:r>
              <a:rPr lang="en-US" altLang="zh-CN" sz="1600" dirty="0"/>
              <a:t>1</a:t>
            </a:r>
            <a:r>
              <a:rPr lang="zh-CN" altLang="en-US" sz="1600" dirty="0"/>
              <a:t>，交换</a:t>
            </a:r>
            <a:r>
              <a:rPr lang="en-US" altLang="zh-CN" sz="1600" dirty="0"/>
              <a:t>right</a:t>
            </a:r>
            <a:r>
              <a:rPr lang="zh-CN" altLang="en-US" sz="1600" dirty="0"/>
              <a:t>和</a:t>
            </a:r>
            <a:r>
              <a:rPr lang="en-US" altLang="zh-CN" sz="1600" dirty="0"/>
              <a:t>left</a:t>
            </a:r>
            <a:r>
              <a:rPr lang="zh-CN" altLang="en-US" sz="1600" dirty="0"/>
              <a:t>指向的元素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left</a:t>
            </a:r>
            <a:r>
              <a:rPr lang="zh-CN" altLang="en-US" sz="1600" dirty="0"/>
              <a:t>继续向右遍历，此时</a:t>
            </a:r>
            <a:r>
              <a:rPr lang="en-US" altLang="zh-CN" sz="1600" dirty="0"/>
              <a:t>left=right</a:t>
            </a:r>
            <a:r>
              <a:rPr lang="zh-CN" altLang="en-US" sz="1600" dirty="0"/>
              <a:t>，以基准为界，分成两部分，继续进行快速排序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快速排序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: 圆顶角 4"/>
          <p:cNvSpPr/>
          <p:nvPr/>
        </p:nvSpPr>
        <p:spPr>
          <a:xfrm>
            <a:off x="148903" y="1134588"/>
            <a:ext cx="8662042" cy="600706"/>
          </a:xfrm>
          <a:prstGeom prst="round2SameRect">
            <a:avLst>
              <a:gd name="adj1" fmla="val 20076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快速排序的例子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258"/>
            <a:ext cx="9144000" cy="371403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二分查找算法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795" y="1114798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又称折半查找，在</a:t>
            </a:r>
            <a:r>
              <a:rPr lang="zh-CN" altLang="en-US" sz="2000" dirty="0">
                <a:solidFill>
                  <a:srgbClr val="C00000"/>
                </a:solidFill>
              </a:rPr>
              <a:t>有序序列</a:t>
            </a:r>
            <a:r>
              <a:rPr lang="zh-CN" altLang="en-US" sz="2000" dirty="0">
                <a:solidFill>
                  <a:prstClr val="black"/>
                </a:solidFill>
              </a:rPr>
              <a:t>中使用，其基本思想为分而治之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1966619"/>
            <a:ext cx="6686106" cy="5431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348225"/>
            <a:ext cx="6686106" cy="543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9844"/>
            <a:ext cx="6686106" cy="5431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9653"/>
            <a:ext cx="6686106" cy="5431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9462"/>
            <a:ext cx="6686106" cy="5431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3653"/>
            <a:ext cx="6686106" cy="5431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91845"/>
            <a:ext cx="6686106" cy="5431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5"/>
            <a:ext cx="6686106" cy="5431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5"/>
            <a:ext cx="6686106" cy="54315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5"/>
            <a:ext cx="6686106" cy="5431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41908" y="65176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7.3.2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二分查找算法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87" y="870958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二分查找算法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的实现如下：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663" y="1246684"/>
            <a:ext cx="5873308" cy="4942104"/>
            <a:chOff x="219974" y="2044324"/>
            <a:chExt cx="8704052" cy="3075641"/>
          </a:xfrm>
        </p:grpSpPr>
        <p:sp>
          <p:nvSpPr>
            <p:cNvPr id="18" name="矩形: 圆顶角 17"/>
            <p:cNvSpPr/>
            <p:nvPr/>
          </p:nvSpPr>
          <p:spPr>
            <a:xfrm>
              <a:off x="219974" y="2044324"/>
              <a:ext cx="8704052" cy="31558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成员函数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binarySort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: 圆角 17"/>
            <p:cNvSpPr/>
            <p:nvPr/>
          </p:nvSpPr>
          <p:spPr>
            <a:xfrm>
              <a:off x="219974" y="2365050"/>
              <a:ext cx="8704052" cy="27549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N&gt;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&gt;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, 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&gt;::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binarySort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&amp;value,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left,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) {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while (left &lt;= right) {</a:t>
              </a:r>
              <a:endParaRPr lang="en-US" altLang="zh-CN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middle = (left + right) / 2;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计算中点位置</a:t>
              </a:r>
              <a:endPara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[middle] == value)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middle;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else 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[middle] &gt; value)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 = middle - 1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修改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right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else</a:t>
              </a:r>
              <a:endParaRPr lang="en-US" altLang="zh-CN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 = middle + 1;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修改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left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-1;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查找失败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42280" y="1249784"/>
            <a:ext cx="2788733" cy="2757300"/>
            <a:chOff x="219974" y="2044323"/>
            <a:chExt cx="8704052" cy="1103854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20300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说明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256127"/>
              <a:ext cx="8704052" cy="89205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如果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value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小于中点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位置（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middle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）元素，则将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right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设为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middle-1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如果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value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大于中点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位置元素，则将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left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设为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middle+1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如果查找失败则返回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-1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42280" y="4113397"/>
            <a:ext cx="2788733" cy="1227655"/>
            <a:chOff x="219974" y="1995556"/>
            <a:chExt cx="8704052" cy="1227655"/>
          </a:xfrm>
        </p:grpSpPr>
        <p:sp>
          <p:nvSpPr>
            <p:cNvPr id="15" name="矩形: 圆顶角 14"/>
            <p:cNvSpPr/>
            <p:nvPr/>
          </p:nvSpPr>
          <p:spPr>
            <a:xfrm>
              <a:off x="219974" y="1995556"/>
              <a:ext cx="8704052" cy="50709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466529"/>
              <a:ext cx="8704052" cy="75668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查找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4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返回时，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和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212AE7"/>
                </a:buClr>
                <a:buSzPct val="80000"/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的值是多少？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42279" y="5439858"/>
            <a:ext cx="2788733" cy="881406"/>
            <a:chOff x="219974" y="1995556"/>
            <a:chExt cx="8704052" cy="881406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1995556"/>
              <a:ext cx="8704052" cy="50709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答案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466529"/>
              <a:ext cx="8704052" cy="4104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212AE7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41908" y="65176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824" y="1611617"/>
            <a:ext cx="8742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本章结束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: 圆顶角 4"/>
          <p:cNvSpPr/>
          <p:nvPr/>
        </p:nvSpPr>
        <p:spPr>
          <a:xfrm>
            <a:off x="810419" y="303273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课后作业</a:t>
            </a:r>
            <a:endParaRPr lang="zh-CN" altLang="en-US" sz="2000" dirty="0"/>
          </a:p>
        </p:txBody>
      </p:sp>
      <p:sp>
        <p:nvSpPr>
          <p:cNvPr id="3" name="矩形: 圆角 17"/>
          <p:cNvSpPr/>
          <p:nvPr/>
        </p:nvSpPr>
        <p:spPr>
          <a:xfrm>
            <a:off x="810419" y="352472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习题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顶角 6"/>
          <p:cNvSpPr/>
          <p:nvPr/>
        </p:nvSpPr>
        <p:spPr>
          <a:xfrm>
            <a:off x="810419" y="461388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上机练习</a:t>
            </a:r>
            <a:endParaRPr lang="zh-CN" altLang="en-US" sz="2000" dirty="0"/>
          </a:p>
        </p:txBody>
      </p:sp>
      <p:sp>
        <p:nvSpPr>
          <p:cNvPr id="9" name="矩形: 圆角 17"/>
          <p:cNvSpPr/>
          <p:nvPr/>
        </p:nvSpPr>
        <p:spPr>
          <a:xfrm>
            <a:off x="810419" y="510587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实验指导书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</a:rPr>
              <a:t>：第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</a:rPr>
              <a:t>章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38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定义函数模板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005" y="1148834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定义</a:t>
            </a:r>
            <a:r>
              <a:rPr lang="zh-CN" altLang="en-US" sz="2000" dirty="0">
                <a:solidFill>
                  <a:srgbClr val="FF0000"/>
                </a:solidFill>
              </a:rPr>
              <a:t>函数模板</a:t>
            </a:r>
            <a:r>
              <a:rPr lang="zh-CN" altLang="en-US" sz="2000" dirty="0">
                <a:solidFill>
                  <a:prstClr val="black"/>
                </a:solidFill>
              </a:rPr>
              <a:t>来实现</a:t>
            </a:r>
            <a:r>
              <a:rPr lang="zh-CN" altLang="en-US" sz="2000" dirty="0">
                <a:solidFill>
                  <a:srgbClr val="FF0000"/>
                </a:solidFill>
              </a:rPr>
              <a:t>一类</a:t>
            </a:r>
            <a:r>
              <a:rPr lang="zh-CN" altLang="en-US" sz="2000" dirty="0">
                <a:solidFill>
                  <a:prstClr val="black"/>
                </a:solidFill>
              </a:rPr>
              <a:t>函数的</a:t>
            </a:r>
            <a:r>
              <a:rPr lang="zh-CN" altLang="en-US" sz="2000" dirty="0">
                <a:solidFill>
                  <a:srgbClr val="FF0000"/>
                </a:solidFill>
              </a:rPr>
              <a:t>通用</a:t>
            </a:r>
            <a:r>
              <a:rPr lang="zh-CN" altLang="en-US" sz="2000" dirty="0">
                <a:solidFill>
                  <a:prstClr val="black"/>
                </a:solidFill>
              </a:rPr>
              <a:t>代码解决方案：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51500" y="1786111"/>
            <a:ext cx="3244850" cy="2861535"/>
            <a:chOff x="219974" y="2044324"/>
            <a:chExt cx="8704052" cy="2285787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4"/>
              <a:ext cx="8704052" cy="46139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  <a:endParaRPr lang="zh-CN" altLang="en-US" sz="2000" dirty="0"/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486227"/>
              <a:ext cx="8704052" cy="18438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模板的定义以关键 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开始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模板参数列表放在一对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尖括号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里面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每一个参数前面用</a:t>
              </a:r>
              <a:r>
                <a:rPr lang="en-US" altLang="zh-CN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或 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class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声明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列表含有多个模板参数则参数之间用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逗号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分开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651500" y="4767632"/>
            <a:ext cx="3244850" cy="1262294"/>
            <a:chOff x="219974" y="2044317"/>
            <a:chExt cx="8704052" cy="1262299"/>
          </a:xfrm>
        </p:grpSpPr>
        <p:sp>
          <p:nvSpPr>
            <p:cNvPr id="26" name="矩形: 圆顶角 25"/>
            <p:cNvSpPr/>
            <p:nvPr/>
          </p:nvSpPr>
          <p:spPr>
            <a:xfrm>
              <a:off x="219974" y="2044317"/>
              <a:ext cx="8704052" cy="48199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C7576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注意</a:t>
              </a:r>
              <a:endParaRPr lang="zh-CN" altLang="en-US" sz="2000" dirty="0"/>
            </a:p>
          </p:txBody>
        </p:sp>
        <p:sp>
          <p:nvSpPr>
            <p:cNvPr id="27" name="矩形: 圆角 17"/>
            <p:cNvSpPr/>
            <p:nvPr/>
          </p:nvSpPr>
          <p:spPr>
            <a:xfrm>
              <a:off x="219974" y="2527489"/>
              <a:ext cx="8704052" cy="77912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CD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  <a:spcAft>
                  <a:spcPts val="1200"/>
                </a:spcAft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模板的声明和定义应放在同一个头文件里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2912" y="1786115"/>
            <a:ext cx="5355326" cy="2261099"/>
            <a:chOff x="219974" y="2044323"/>
            <a:chExt cx="8704052" cy="1225371"/>
          </a:xfrm>
        </p:grpSpPr>
        <p:sp>
          <p:nvSpPr>
            <p:cNvPr id="29" name="矩形: 圆顶角 28"/>
            <p:cNvSpPr/>
            <p:nvPr/>
          </p:nvSpPr>
          <p:spPr>
            <a:xfrm>
              <a:off x="219974" y="2044323"/>
              <a:ext cx="8704052" cy="32303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</a:rPr>
                <a:t>函数模板定义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30" name="矩形: 圆角 17"/>
            <p:cNvSpPr/>
            <p:nvPr/>
          </p:nvSpPr>
          <p:spPr>
            <a:xfrm>
              <a:off x="219974" y="2357346"/>
              <a:ext cx="8704052" cy="91234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&amp;a, 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&amp;b){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a&gt;b ? a : b;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2912" y="4319973"/>
            <a:ext cx="5355326" cy="2261099"/>
            <a:chOff x="219974" y="2044323"/>
            <a:chExt cx="8704052" cy="1225371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32303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zh-CN" altLang="en-US" sz="2000" dirty="0">
                  <a:solidFill>
                    <a:prstClr val="white"/>
                  </a:solidFill>
                </a:rPr>
                <a:t>函数模板的语法形式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357346"/>
              <a:ext cx="8704052" cy="91234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</a:t>
              </a:r>
              <a:r>
                <a:rPr lang="zh-CN" altLang="en-US" sz="16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模板参数表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zh-CN" altLang="en-US" sz="16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函数定义</a:t>
              </a:r>
              <a:endParaRPr lang="en-US" altLang="zh-CN" sz="1600" dirty="0">
                <a:solidFill>
                  <a:srgbClr val="212AE7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模板参数表中的内容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zh-CN" altLang="en-US" sz="16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类型参数：  </a:t>
              </a:r>
              <a:r>
                <a:rPr lang="en-US" altLang="zh-CN" sz="1600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   </a:t>
              </a:r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标识符</a:t>
              </a:r>
              <a:endParaRPr lang="en-US" altLang="zh-CN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zh-CN" altLang="en-US" sz="16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常量参数：  类型说明符  </a:t>
              </a:r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标识符</a:t>
              </a:r>
              <a:endParaRPr lang="en-US" altLang="zh-CN" sz="1600" dirty="0">
                <a:solidFill>
                  <a:srgbClr val="212AE7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84612" y="5565913"/>
            <a:ext cx="5271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38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7.1.2  </a:t>
            </a:r>
            <a:r>
              <a:rPr lang="zh-CN" altLang="en-US" sz="3200" dirty="0">
                <a:solidFill>
                  <a:prstClr val="white"/>
                </a:solidFill>
              </a:rPr>
              <a:t>实例化函数模板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模板参数推断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 panose="020B0503020204020204" charset="-122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005" y="1014722"/>
            <a:ext cx="6659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实例化模板函数时，使用者需要提供具体的数据类型或值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4574" y="1548944"/>
            <a:ext cx="6231626" cy="2510309"/>
            <a:chOff x="219974" y="2044323"/>
            <a:chExt cx="8704052" cy="1716791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实例化方法一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394630"/>
              <a:ext cx="8704052" cy="13664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cout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(1.0, 2.5)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//T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被推断为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double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spcBef>
                  <a:spcPts val="600"/>
                </a:spcBef>
                <a:spcAft>
                  <a:spcPts val="600"/>
                </a:spcAft>
                <a:buClr>
                  <a:srgbClr val="151DC1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生成如下函数实例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a&gt;b ? a : b;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90423" y="1759514"/>
            <a:ext cx="2533650" cy="1815307"/>
            <a:chOff x="219974" y="2044323"/>
            <a:chExt cx="8704052" cy="726738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3"/>
              <a:ext cx="8704052" cy="2341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  <a:endParaRPr lang="zh-CN" altLang="en-US" sz="2000" dirty="0"/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253276"/>
              <a:ext cx="8704052" cy="51778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编译器在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编译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的过程中，利用实参来推断模板参数的类型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90423" y="4257639"/>
            <a:ext cx="2533650" cy="1418888"/>
            <a:chOff x="219974" y="2044324"/>
            <a:chExt cx="8704052" cy="1133404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4"/>
              <a:ext cx="8704052" cy="43335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  <a:endParaRPr lang="zh-CN" altLang="en-US" sz="20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476488"/>
              <a:ext cx="8704052" cy="70124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用户显式地指明模板参数的类型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4574" y="4307901"/>
            <a:ext cx="6231626" cy="2002310"/>
            <a:chOff x="219974" y="2044323"/>
            <a:chExt cx="8704052" cy="1369373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实例化方法二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394630"/>
              <a:ext cx="8704052" cy="10190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cout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&gt;(1.0, 2.5)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spcBef>
                  <a:spcPts val="600"/>
                </a:spcBef>
                <a:spcAft>
                  <a:spcPts val="600"/>
                </a:spcAft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显式指明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double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cout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"Hi ", "C++"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显式指明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string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7.1.2  </a:t>
            </a:r>
            <a:r>
              <a:rPr lang="zh-CN" altLang="en-US" sz="3200" dirty="0">
                <a:solidFill>
                  <a:prstClr val="white"/>
                </a:solidFill>
              </a:rPr>
              <a:t>实例化函数模板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模板参数推断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2912" y="1038693"/>
            <a:ext cx="5355326" cy="5710160"/>
            <a:chOff x="219974" y="1859774"/>
            <a:chExt cx="8704052" cy="1409920"/>
          </a:xfrm>
        </p:grpSpPr>
        <p:sp>
          <p:nvSpPr>
            <p:cNvPr id="6" name="矩形: 圆顶角 5"/>
            <p:cNvSpPr/>
            <p:nvPr/>
          </p:nvSpPr>
          <p:spPr>
            <a:xfrm>
              <a:off x="219974" y="1859774"/>
              <a:ext cx="8704052" cy="10870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zh-CN" altLang="en-US" sz="2000" dirty="0">
                  <a:solidFill>
                    <a:prstClr val="white"/>
                  </a:solidFill>
                </a:rPr>
                <a:t>整体代码示例：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7" name="矩形: 圆角 17"/>
            <p:cNvSpPr/>
            <p:nvPr/>
          </p:nvSpPr>
          <p:spPr>
            <a:xfrm>
              <a:off x="219974" y="1968478"/>
              <a:ext cx="8704052" cy="13012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#include </a:t>
              </a:r>
              <a:r>
                <a:rPr lang="en-US" altLang="zh-CN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&lt;iostream&gt;</a:t>
              </a:r>
              <a:endPara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#include </a:t>
              </a:r>
              <a:r>
                <a:rPr lang="en-US" altLang="zh-CN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&lt;string&gt;</a:t>
              </a:r>
              <a:endPara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using namespace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std</a:t>
              </a:r>
              <a:r>
                <a:rPr lang="en-US" altLang="zh-CN" sz="16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;</a:t>
              </a:r>
              <a:endParaRPr lang="en-US" altLang="zh-CN" sz="1600" dirty="0">
                <a:solidFill>
                  <a:srgbClr val="212AE7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altLang="zh-CN" sz="1600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sz="1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 </a:t>
              </a:r>
              <a:r>
                <a:rPr lang="en-US" altLang="zh-CN" sz="1600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6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&amp;a, </a:t>
              </a:r>
              <a:r>
                <a:rPr lang="en-US" altLang="zh-CN" sz="1600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&amp;b){</a:t>
              </a:r>
              <a:endParaRPr lang="en-US" altLang="zh-CN" sz="1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a&gt;b ? a : b;</a:t>
              </a:r>
              <a:endParaRPr lang="en-US" altLang="zh-CN" sz="1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lang="en-US" altLang="zh-CN" sz="1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endParaRPr lang="en-US" altLang="zh-CN" sz="1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 main(){</a:t>
              </a:r>
              <a:endParaRPr lang="en-US" altLang="zh-CN" sz="1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cout &lt;&lt;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sz="16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"Hi ", "C++"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cout &lt;&lt;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&gt;(1.0, 2.5) &lt;&lt;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  <a:endPara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return 0;</a:t>
              </a:r>
              <a:endParaRPr lang="en-US" altLang="zh-CN" sz="1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lang="en-US" altLang="zh-CN" sz="1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810847" y="5130805"/>
            <a:ext cx="330134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151DC1"/>
              </a:buClr>
              <a:buSzPct val="80000"/>
            </a:pPr>
            <a:r>
              <a:rPr lang="zh-CN" altLang="en-US" sz="1600" dirty="0">
                <a:latin typeface="Consolas" panose="020B0609020204030204" pitchFamily="49" charset="0"/>
              </a:rPr>
              <a:t>调用的实际是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lvl="0">
              <a:buClr>
                <a:srgbClr val="151DC1"/>
              </a:buClr>
              <a:buSzPct val="80000"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 double </a:t>
            </a:r>
            <a:r>
              <a:rPr lang="en-US" altLang="zh-CN" sz="1600" dirty="0">
                <a:latin typeface="Consolas" panose="020B0609020204030204" pitchFamily="49" charset="0"/>
              </a:rPr>
              <a:t>&amp; </a:t>
            </a:r>
            <a:r>
              <a:rPr lang="en-US" altLang="zh-CN" sz="1600" dirty="0" err="1">
                <a:latin typeface="Consolas" panose="020B0609020204030204" pitchFamily="49" charset="0"/>
              </a:rPr>
              <a:t>getMax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 double </a:t>
            </a:r>
            <a:r>
              <a:rPr lang="en-US" altLang="zh-CN" sz="1600" dirty="0">
                <a:latin typeface="Consolas" panose="020B0609020204030204" pitchFamily="49" charset="0"/>
              </a:rPr>
              <a:t>&amp;a,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 double </a:t>
            </a:r>
            <a:r>
              <a:rPr lang="en-US" altLang="zh-CN" sz="1600" dirty="0">
                <a:latin typeface="Consolas" panose="020B0609020204030204" pitchFamily="49" charset="0"/>
              </a:rPr>
              <a:t>&amp;b){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lvl="0">
              <a:buClr>
                <a:srgbClr val="151DC1"/>
              </a:buClr>
              <a:buSzPct val="80000"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a&gt;b ? a : b;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lvl="0">
              <a:buClr>
                <a:srgbClr val="151DC1"/>
              </a:buClr>
              <a:buSzPct val="80000"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3965" y="1854622"/>
            <a:ext cx="322823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151DC1"/>
              </a:buClr>
              <a:buSzPct val="80000"/>
            </a:pPr>
            <a:r>
              <a:rPr lang="zh-CN" altLang="en-US" sz="1600" dirty="0">
                <a:latin typeface="Consolas" panose="020B0609020204030204" pitchFamily="49" charset="0"/>
              </a:rPr>
              <a:t>调用的实际是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buClr>
                <a:srgbClr val="151DC1"/>
              </a:buClr>
              <a:buSzPct val="80000"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 string </a:t>
            </a:r>
            <a:r>
              <a:rPr lang="en-US" altLang="zh-CN" sz="1600" dirty="0">
                <a:latin typeface="Consolas" panose="020B0609020204030204" pitchFamily="49" charset="0"/>
              </a:rPr>
              <a:t>&amp; </a:t>
            </a:r>
            <a:r>
              <a:rPr lang="en-US" altLang="zh-CN" sz="1600" dirty="0" err="1">
                <a:latin typeface="Consolas" panose="020B0609020204030204" pitchFamily="49" charset="0"/>
              </a:rPr>
              <a:t>getMax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 string </a:t>
            </a:r>
            <a:r>
              <a:rPr lang="en-US" altLang="zh-CN" sz="1600" dirty="0">
                <a:latin typeface="Consolas" panose="020B0609020204030204" pitchFamily="49" charset="0"/>
              </a:rPr>
              <a:t>&amp;a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, const int </a:t>
            </a:r>
            <a:r>
              <a:rPr lang="en-US" altLang="zh-CN" sz="1600" dirty="0">
                <a:latin typeface="Consolas" panose="020B0609020204030204" pitchFamily="49" charset="0"/>
              </a:rPr>
              <a:t>&amp;b){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buClr>
                <a:srgbClr val="151DC1"/>
              </a:buClr>
              <a:buSzPct val="80000"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 </a:t>
            </a:r>
            <a:r>
              <a:rPr lang="en-US" altLang="zh-CN" sz="1600" dirty="0">
                <a:latin typeface="Consolas" panose="020B0609020204030204" pitchFamily="49" charset="0"/>
              </a:rPr>
              <a:t>a&gt;b ? a : b;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buClr>
                <a:srgbClr val="151DC1"/>
              </a:buClr>
              <a:buSzPct val="80000"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0" name="箭头: 下弧形 9"/>
          <p:cNvSpPr/>
          <p:nvPr/>
        </p:nvSpPr>
        <p:spPr>
          <a:xfrm rot="17447940">
            <a:off x="1714182" y="4343742"/>
            <a:ext cx="1954733" cy="3195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655736" y="2274231"/>
            <a:ext cx="1280160" cy="92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43847" y="2274073"/>
            <a:ext cx="1948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26747" y="5486400"/>
            <a:ext cx="900265" cy="61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427012" y="6098650"/>
            <a:ext cx="2385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55736" y="2654841"/>
            <a:ext cx="16608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第一次调用时，推导出类型为</a:t>
            </a:r>
            <a:r>
              <a:rPr lang="en-US" altLang="zh-CN" sz="1400" dirty="0">
                <a:solidFill>
                  <a:srgbClr val="151DC1"/>
                </a:solidFill>
              </a:rPr>
              <a:t>string</a:t>
            </a:r>
            <a:endParaRPr lang="zh-CN" altLang="en-US" sz="1400" dirty="0">
              <a:solidFill>
                <a:srgbClr val="151DC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7.1.2  </a:t>
            </a:r>
            <a:r>
              <a:rPr lang="zh-CN" altLang="en-US" sz="3200" dirty="0">
                <a:solidFill>
                  <a:prstClr val="white"/>
                </a:solidFill>
              </a:rPr>
              <a:t>实例化函数模板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2298" y="1163474"/>
            <a:ext cx="8727016" cy="1688331"/>
            <a:chOff x="219970" y="1505974"/>
            <a:chExt cx="15794725" cy="1154643"/>
          </a:xfrm>
        </p:grpSpPr>
        <p:sp>
          <p:nvSpPr>
            <p:cNvPr id="6" name="矩形: 圆顶角 5"/>
            <p:cNvSpPr/>
            <p:nvPr/>
          </p:nvSpPr>
          <p:spPr>
            <a:xfrm>
              <a:off x="219972" y="1505974"/>
              <a:ext cx="15794723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课前练习：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矩形: 圆角 17"/>
            <p:cNvSpPr/>
            <p:nvPr/>
          </p:nvSpPr>
          <p:spPr>
            <a:xfrm>
              <a:off x="219970" y="1856281"/>
              <a:ext cx="15794723" cy="8043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zh-CN" altLang="en-US" sz="2800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用模板实现求对象的绝对值。</a:t>
              </a:r>
              <a:endPara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7.1.2  </a:t>
            </a:r>
            <a:r>
              <a:rPr lang="zh-CN" altLang="en-US" sz="3200" dirty="0">
                <a:solidFill>
                  <a:prstClr val="white"/>
                </a:solidFill>
              </a:rPr>
              <a:t>实例化函数模板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904" y="1028343"/>
            <a:ext cx="3470745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charset="-122"/>
                <a:ea typeface="微软雅黑" panose="020B0503020204020204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std;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&amp;abs(</a:t>
            </a:r>
            <a:r>
              <a:rPr lang="fr-FR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&amp; </a:t>
            </a:r>
            <a:r>
              <a:rPr lang="fr-FR" altLang="zh-CN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fr-F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 {</a:t>
            </a:r>
            <a:endParaRPr lang="fr-FR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&gt; 0 ? 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: -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main() {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abs(10)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abs(-5)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d = -2.0;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f = -2.0;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abs(d)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abs(f)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0;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52" y="1056498"/>
            <a:ext cx="3745891" cy="56323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68" y="3036763"/>
            <a:ext cx="2277832" cy="1606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13326</Words>
  <Application>WPS 演示</Application>
  <PresentationFormat>全屏显示(4:3)</PresentationFormat>
  <Paragraphs>1228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MicrosoftYaHei</vt:lpstr>
      <vt:lpstr>Segoe Print</vt:lpstr>
      <vt:lpstr>Consolas</vt:lpstr>
      <vt:lpstr>Arial Unicode MS</vt:lpstr>
      <vt:lpstr>等线</vt:lpstr>
      <vt:lpstr>LMMono10-Regular-Identity-H</vt:lpstr>
      <vt:lpstr>LMMono9-Regular-Identity-H</vt:lpstr>
      <vt:lpstr>仿宋</vt:lpstr>
      <vt:lpstr>LMSans8-Regular-Identity-H</vt:lpstr>
      <vt:lpstr>LMSans9-Regular-Identity-H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李长河</cp:lastModifiedBy>
  <cp:revision>141</cp:revision>
  <dcterms:created xsi:type="dcterms:W3CDTF">2019-01-17T01:34:00Z</dcterms:created>
  <dcterms:modified xsi:type="dcterms:W3CDTF">2020-11-28T02:51:52Z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