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256" r:id="rId3"/>
    <p:sldId id="257" r:id="rId4"/>
    <p:sldId id="260" r:id="rId5"/>
    <p:sldId id="261" r:id="rId6"/>
    <p:sldId id="262" r:id="rId7"/>
    <p:sldId id="263" r:id="rId8"/>
    <p:sldId id="264" r:id="rId9"/>
    <p:sldId id="297" r:id="rId10"/>
    <p:sldId id="298" r:id="rId11"/>
    <p:sldId id="299" r:id="rId12"/>
    <p:sldId id="300" r:id="rId13"/>
    <p:sldId id="301" r:id="rId14"/>
    <p:sldId id="302" r:id="rId15"/>
    <p:sldId id="303" r:id="rId16"/>
    <p:sldId id="304" r:id="rId17"/>
    <p:sldId id="265" r:id="rId18"/>
    <p:sldId id="267" r:id="rId19"/>
    <p:sldId id="268" r:id="rId20"/>
    <p:sldId id="269" r:id="rId21"/>
    <p:sldId id="305" r:id="rId22"/>
    <p:sldId id="270"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42" r:id="rId44"/>
    <p:sldId id="326" r:id="rId45"/>
    <p:sldId id="327" r:id="rId46"/>
    <p:sldId id="328" r:id="rId47"/>
    <p:sldId id="329" r:id="rId48"/>
    <p:sldId id="330" r:id="rId49"/>
    <p:sldId id="331" r:id="rId50"/>
    <p:sldId id="332" r:id="rId51"/>
    <p:sldId id="333" r:id="rId52"/>
    <p:sldId id="334" r:id="rId53"/>
    <p:sldId id="335" r:id="rId54"/>
    <p:sldId id="336" r:id="rId55"/>
    <p:sldId id="343" r:id="rId56"/>
    <p:sldId id="344" r:id="rId57"/>
    <p:sldId id="345" r:id="rId58"/>
    <p:sldId id="346" r:id="rId59"/>
    <p:sldId id="347" r:id="rId60"/>
    <p:sldId id="348" r:id="rId61"/>
    <p:sldId id="349" r:id="rId62"/>
    <p:sldId id="350" r:id="rId63"/>
    <p:sldId id="351" r:id="rId64"/>
    <p:sldId id="352" r:id="rId65"/>
    <p:sldId id="337" r:id="rId66"/>
    <p:sldId id="362" r:id="rId67"/>
    <p:sldId id="338" r:id="rId68"/>
    <p:sldId id="339" r:id="rId69"/>
    <p:sldId id="340" r:id="rId70"/>
    <p:sldId id="341" r:id="rId71"/>
    <p:sldId id="29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B5B"/>
    <a:srgbClr val="08764C"/>
    <a:srgbClr val="0000FF"/>
    <a:srgbClr val="212AE7"/>
    <a:srgbClr val="151DC1"/>
    <a:srgbClr val="E8EEF8"/>
    <a:srgbClr val="F0DCDE"/>
    <a:srgbClr val="F4E0E0"/>
    <a:srgbClr val="C75762"/>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7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notesMaster" Target="notesMasters/notesMaster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矩形: 圆角 7"/>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C9BB35-41E1-485B-AB2D-FE13E300DDA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7" name="文本框 6"/>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10" name="文本框 9"/>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6" name="文本框 5"/>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FF2FAB9-0B26-4FD9-8099-46B321E0AE9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941DAA-C670-4986-90B4-2EF0B0FBD6C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fld>
            <a:endParaRPr lang="zh-CN" altLang="en-US" dirty="0"/>
          </a:p>
        </p:txBody>
      </p:sp>
      <p:sp>
        <p:nvSpPr>
          <p:cNvPr id="9" name="标题 9"/>
          <p:cNvSpPr txBox="1"/>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 Target="slide29.xml"/><Relationship Id="rId8" Type="http://schemas.openxmlformats.org/officeDocument/2006/relationships/slide" Target="slide27.xml"/><Relationship Id="rId7" Type="http://schemas.openxmlformats.org/officeDocument/2006/relationships/slide" Target="slide23.xml"/><Relationship Id="rId6" Type="http://schemas.openxmlformats.org/officeDocument/2006/relationships/slide" Target="slide21.xml"/><Relationship Id="rId5" Type="http://schemas.openxmlformats.org/officeDocument/2006/relationships/slide" Target="slide18.xml"/><Relationship Id="rId4" Type="http://schemas.openxmlformats.org/officeDocument/2006/relationships/slide" Target="slide16.xml"/><Relationship Id="rId3" Type="http://schemas.openxmlformats.org/officeDocument/2006/relationships/slide" Target="slide9.xml"/><Relationship Id="rId22" Type="http://schemas.openxmlformats.org/officeDocument/2006/relationships/slideLayout" Target="../slideLayouts/slideLayout2.xml"/><Relationship Id="rId21" Type="http://schemas.openxmlformats.org/officeDocument/2006/relationships/slide" Target="slide69.xml"/><Relationship Id="rId20" Type="http://schemas.openxmlformats.org/officeDocument/2006/relationships/slide" Target="slide68.xml"/><Relationship Id="rId2" Type="http://schemas.openxmlformats.org/officeDocument/2006/relationships/slide" Target="slide6.xml"/><Relationship Id="rId19" Type="http://schemas.openxmlformats.org/officeDocument/2006/relationships/slide" Target="slide67.xml"/><Relationship Id="rId18" Type="http://schemas.openxmlformats.org/officeDocument/2006/relationships/slide" Target="slide65.xml"/><Relationship Id="rId17" Type="http://schemas.openxmlformats.org/officeDocument/2006/relationships/slide" Target="slide54.xml"/><Relationship Id="rId16" Type="http://schemas.openxmlformats.org/officeDocument/2006/relationships/slide" Target="slide50.xml"/><Relationship Id="rId15" Type="http://schemas.openxmlformats.org/officeDocument/2006/relationships/slide" Target="slide42.xml"/><Relationship Id="rId14" Type="http://schemas.openxmlformats.org/officeDocument/2006/relationships/slide" Target="slide39.xml"/><Relationship Id="rId13" Type="http://schemas.openxmlformats.org/officeDocument/2006/relationships/slide" Target="slide35.xml"/><Relationship Id="rId12" Type="http://schemas.openxmlformats.org/officeDocument/2006/relationships/slide" Target="slide34.xml"/><Relationship Id="rId11" Type="http://schemas.openxmlformats.org/officeDocument/2006/relationships/slide" Target="slide33.xml"/><Relationship Id="rId10" Type="http://schemas.openxmlformats.org/officeDocument/2006/relationships/slide" Target="slide32.xml"/><Relationship Id="rId1"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1" Type="http://schemas.openxmlformats.org/officeDocument/2006/relationships/slideLayout" Target="../slideLayouts/slideLayout2.xml"/><Relationship Id="rId20" Type="http://schemas.openxmlformats.org/officeDocument/2006/relationships/image" Target="../media/image28.png"/><Relationship Id="rId2" Type="http://schemas.openxmlformats.org/officeDocument/2006/relationships/image" Target="../media/image10.png"/><Relationship Id="rId19" Type="http://schemas.openxmlformats.org/officeDocument/2006/relationships/image" Target="../media/image27.png"/><Relationship Id="rId18" Type="http://schemas.openxmlformats.org/officeDocument/2006/relationships/image" Target="../media/image26.png"/><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eg"/><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1380406" y="1508127"/>
            <a:ext cx="6383187" cy="584775"/>
          </a:xfrm>
          <a:prstGeom prst="rect">
            <a:avLst/>
          </a:prstGeom>
          <a:noFill/>
        </p:spPr>
        <p:txBody>
          <a:bodyPr wrap="square" rtlCol="0">
            <a:spAutoFit/>
          </a:bodyPr>
          <a:lstStyle/>
          <a:p>
            <a:pPr algn="ctr"/>
            <a:r>
              <a:rPr lang="zh-CN" altLang="en-US" sz="3200" dirty="0">
                <a:solidFill>
                  <a:schemeClr val="bg1"/>
                </a:solidFill>
              </a:rPr>
              <a:t>第八章  动态内存与数据结构</a:t>
            </a:r>
            <a:endParaRPr lang="zh-CN" altLang="en-US"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lang="zh-CN" altLang="en-US" sz="3200" dirty="0">
                <a:solidFill>
                  <a:prstClr val="white"/>
                </a:solidFill>
              </a:rPr>
              <a:t>智能指针 </a:t>
            </a:r>
            <a:r>
              <a:rPr lang="en-US" altLang="zh-CN" sz="2400" dirty="0">
                <a:solidFill>
                  <a:prstClr val="white"/>
                </a:solidFill>
              </a:rPr>
              <a:t>— </a:t>
            </a:r>
            <a:r>
              <a:rPr lang="en-US" altLang="zh-CN" sz="2800" dirty="0" err="1">
                <a:solidFill>
                  <a:schemeClr val="bg1"/>
                </a:solidFill>
                <a:latin typeface="Consolas" panose="020B0609020204030204" pitchFamily="49" charset="0"/>
                <a:ea typeface="微软雅黑" panose="020B0503020204020204" charset="-122"/>
              </a:rPr>
              <a:t>unique_ptr</a:t>
            </a:r>
            <a:endParaRPr lang="zh-CN" altLang="en-US" dirty="0">
              <a:solidFill>
                <a:schemeClr val="bg1"/>
              </a:solidFill>
              <a:latin typeface="Consolas" panose="020B0609020204030204" pitchFamily="49" charset="0"/>
              <a:ea typeface="微软雅黑" panose="020B0503020204020204" charset="-122"/>
            </a:endParaRPr>
          </a:p>
        </p:txBody>
      </p:sp>
      <p:sp>
        <p:nvSpPr>
          <p:cNvPr id="2" name="矩形 1"/>
          <p:cNvSpPr/>
          <p:nvPr/>
        </p:nvSpPr>
        <p:spPr>
          <a:xfrm>
            <a:off x="116221" y="949512"/>
            <a:ext cx="9027779" cy="707886"/>
          </a:xfrm>
          <a:prstGeom prst="rect">
            <a:avLst/>
          </a:prstGeom>
        </p:spPr>
        <p:txBody>
          <a:bodyPr wrap="square">
            <a:spAutoFit/>
          </a:bodyPr>
          <a:lstStyle/>
          <a:p>
            <a:pPr lvl="0"/>
            <a:r>
              <a:rPr lang="zh-CN" altLang="en-US" sz="2000" dirty="0">
                <a:solidFill>
                  <a:prstClr val="black"/>
                </a:solidFill>
              </a:rPr>
              <a:t>初始化一个 </a:t>
            </a:r>
            <a:r>
              <a:rPr lang="en-US" altLang="zh-CN" sz="2000" dirty="0" err="1">
                <a:solidFill>
                  <a:prstClr val="black"/>
                </a:solidFill>
              </a:rPr>
              <a:t>unique_ptr</a:t>
            </a:r>
            <a:r>
              <a:rPr lang="en-US" altLang="zh-CN" sz="2000" dirty="0">
                <a:solidFill>
                  <a:prstClr val="black"/>
                </a:solidFill>
              </a:rPr>
              <a:t> </a:t>
            </a:r>
            <a:r>
              <a:rPr lang="zh-CN" altLang="en-US" sz="2000" dirty="0">
                <a:solidFill>
                  <a:prstClr val="black"/>
                </a:solidFill>
              </a:rPr>
              <a:t>必须采用</a:t>
            </a:r>
            <a:r>
              <a:rPr lang="zh-CN" altLang="en-US" sz="2000" dirty="0">
                <a:solidFill>
                  <a:srgbClr val="FF0000"/>
                </a:solidFill>
              </a:rPr>
              <a:t>直接初始化</a:t>
            </a:r>
            <a:r>
              <a:rPr lang="zh-CN" altLang="en-US" sz="2000" dirty="0">
                <a:solidFill>
                  <a:prstClr val="black"/>
                </a:solidFill>
              </a:rPr>
              <a:t>方式，因为接受指针参数的智能指针的构造函数为 </a:t>
            </a:r>
            <a:r>
              <a:rPr lang="en-US" altLang="zh-CN" sz="2000" dirty="0">
                <a:solidFill>
                  <a:prstClr val="black"/>
                </a:solidFill>
              </a:rPr>
              <a:t>explicit</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194574" y="1882850"/>
            <a:ext cx="5840466" cy="1724412"/>
            <a:chOff x="219974" y="2044323"/>
            <a:chExt cx="8704052" cy="1179319"/>
          </a:xfrm>
        </p:grpSpPr>
        <p:sp>
          <p:nvSpPr>
            <p:cNvPr id="10" name="矩形: 圆顶角 9"/>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unique_ptr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初始化</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94630"/>
              <a:ext cx="8704052" cy="8290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prstClr val="black"/>
                  </a:solidFill>
                  <a:latin typeface="Consolas" panose="020B0609020204030204" pitchFamily="49" charset="0"/>
                </a:rPr>
                <a:t>{</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a:t>
              </a:r>
              <a:r>
                <a:rPr lang="en-US" altLang="zh-CN" dirty="0" err="1">
                  <a:solidFill>
                    <a:srgbClr val="08764C"/>
                  </a:solidFill>
                  <a:latin typeface="Consolas" panose="020B0609020204030204" pitchFamily="49" charset="0"/>
                </a:rPr>
                <a:t>unique_ptr</a:t>
              </a:r>
              <a:r>
                <a:rPr lang="en-US" altLang="zh-CN" dirty="0">
                  <a:solidFill>
                    <a:prstClr val="black"/>
                  </a:solidFill>
                  <a:latin typeface="Consolas" panose="020B0609020204030204" pitchFamily="49" charset="0"/>
                </a:rPr>
                <a:t>&lt;</a:t>
              </a:r>
              <a:r>
                <a:rPr lang="en-US" altLang="zh-CN" dirty="0">
                  <a:solidFill>
                    <a:srgbClr val="08764C"/>
                  </a:solidFill>
                  <a:latin typeface="Consolas" panose="020B0609020204030204" pitchFamily="49" charset="0"/>
                </a:rPr>
                <a:t>string</a:t>
              </a:r>
              <a:r>
                <a:rPr lang="en-US" altLang="zh-CN" dirty="0">
                  <a:solidFill>
                    <a:prstClr val="black"/>
                  </a:solidFill>
                  <a:latin typeface="Consolas" panose="020B0609020204030204" pitchFamily="49" charset="0"/>
                </a:rPr>
                <a:t>&gt; p1;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为</a:t>
              </a:r>
              <a:r>
                <a:rPr lang="en-US" altLang="zh-CN" sz="1600" dirty="0" err="1">
                  <a:solidFill>
                    <a:schemeClr val="accent6"/>
                  </a:solidFill>
                  <a:latin typeface="Consolas" panose="020B0609020204030204" pitchFamily="49" charset="0"/>
                </a:rPr>
                <a:t>nullptr</a:t>
              </a:r>
              <a:endParaRPr lang="en-US" altLang="zh-CN" dirty="0">
                <a:solidFill>
                  <a:schemeClr val="accent6"/>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a:t>
              </a:r>
              <a:r>
                <a:rPr lang="en-US" altLang="zh-CN" dirty="0" err="1">
                  <a:solidFill>
                    <a:srgbClr val="08764C"/>
                  </a:solidFill>
                  <a:latin typeface="Consolas" panose="020B0609020204030204" pitchFamily="49" charset="0"/>
                </a:rPr>
                <a:t>unique_ptr</a:t>
              </a:r>
              <a:r>
                <a:rPr lang="en-US" altLang="zh-CN" dirty="0">
                  <a:solidFill>
                    <a:prstClr val="black"/>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prstClr val="black"/>
                  </a:solidFill>
                  <a:latin typeface="Consolas" panose="020B0609020204030204" pitchFamily="49" charset="0"/>
                </a:rPr>
                <a:t>&gt; p2(</a:t>
              </a:r>
              <a:r>
                <a:rPr lang="en-US" altLang="zh-CN" dirty="0">
                  <a:solidFill>
                    <a:srgbClr val="0000FF"/>
                  </a:solidFill>
                  <a:latin typeface="Consolas" panose="020B0609020204030204" pitchFamily="49" charset="0"/>
                </a:rPr>
                <a:t>new int</a:t>
              </a:r>
              <a:r>
                <a:rPr lang="en-US" altLang="zh-CN" dirty="0">
                  <a:solidFill>
                    <a:prstClr val="black"/>
                  </a:solidFill>
                  <a:latin typeface="Consolas" panose="020B0609020204030204" pitchFamily="49" charset="0"/>
                </a:rPr>
                <a:t>(207));</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离开作用域，被销毁，同时释放其指向的动态内存</a:t>
              </a:r>
              <a:endParaRPr lang="en-US" altLang="zh-CN" sz="1600" dirty="0">
                <a:solidFill>
                  <a:schemeClr val="accent6"/>
                </a:solidFill>
                <a:latin typeface="Consolas" panose="020B0609020204030204" pitchFamily="49" charset="0"/>
              </a:endParaRPr>
            </a:p>
          </p:txBody>
        </p:sp>
      </p:grpSp>
      <p:grpSp>
        <p:nvGrpSpPr>
          <p:cNvPr id="22" name="组合 21"/>
          <p:cNvGrpSpPr/>
          <p:nvPr/>
        </p:nvGrpSpPr>
        <p:grpSpPr>
          <a:xfrm>
            <a:off x="6133764" y="1882849"/>
            <a:ext cx="2815661" cy="1778730"/>
            <a:chOff x="219974" y="2029680"/>
            <a:chExt cx="8704052" cy="712095"/>
          </a:xfrm>
        </p:grpSpPr>
        <p:sp>
          <p:nvSpPr>
            <p:cNvPr id="23" name="矩形: 圆顶角 22"/>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23990"/>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prstClr val="black"/>
                  </a:solidFill>
                  <a:latin typeface="Consolas" panose="020B0609020204030204" pitchFamily="49" charset="0"/>
                </a:rPr>
                <a:t>当 </a:t>
              </a:r>
              <a:r>
                <a:rPr lang="en-US" altLang="zh-CN" dirty="0">
                  <a:solidFill>
                    <a:prstClr val="black"/>
                  </a:solidFill>
                  <a:latin typeface="Consolas" panose="020B0609020204030204" pitchFamily="49" charset="0"/>
                </a:rPr>
                <a:t>p2 </a:t>
              </a:r>
              <a:r>
                <a:rPr lang="zh-CN" altLang="en-US" dirty="0">
                  <a:solidFill>
                    <a:prstClr val="black"/>
                  </a:solidFill>
                  <a:latin typeface="Consolas" panose="020B0609020204030204" pitchFamily="49" charset="0"/>
                </a:rPr>
                <a:t>消亡时，</a:t>
              </a:r>
              <a:r>
                <a:rPr lang="en-US" altLang="zh-CN" dirty="0">
                  <a:solidFill>
                    <a:prstClr val="black"/>
                  </a:solidFill>
                  <a:latin typeface="Consolas" panose="020B0609020204030204" pitchFamily="49" charset="0"/>
                </a:rPr>
                <a:t>p2 </a:t>
              </a:r>
              <a:r>
                <a:rPr lang="zh-CN" altLang="en-US" dirty="0">
                  <a:solidFill>
                    <a:prstClr val="black"/>
                  </a:solidFill>
                  <a:latin typeface="Consolas" panose="020B0609020204030204" pitchFamily="49" charset="0"/>
                </a:rPr>
                <a:t>所指向的对象也会消亡，完成动态内存的自动释放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8" name="组合 17"/>
          <p:cNvGrpSpPr/>
          <p:nvPr/>
        </p:nvGrpSpPr>
        <p:grpSpPr>
          <a:xfrm>
            <a:off x="194574" y="4397716"/>
            <a:ext cx="6413490" cy="1771438"/>
            <a:chOff x="219974" y="2044323"/>
            <a:chExt cx="8704052" cy="1211480"/>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unique_ptr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使用一</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8611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chemeClr val="tx1"/>
                  </a:solidFill>
                  <a:latin typeface="Consolas" panose="020B0609020204030204" pitchFamily="49" charset="0"/>
                </a:rPr>
                <a:t>&lt;</a:t>
              </a:r>
              <a:r>
                <a:rPr lang="en-US" altLang="zh-CN" dirty="0">
                  <a:solidFill>
                    <a:srgbClr val="08764C"/>
                  </a:solidFill>
                  <a:latin typeface="Consolas" panose="020B0609020204030204" pitchFamily="49" charset="0"/>
                </a:rPr>
                <a:t>string</a:t>
              </a:r>
              <a:r>
                <a:rPr lang="en-US" altLang="zh-CN" dirty="0">
                  <a:solidFill>
                    <a:schemeClr val="tx1"/>
                  </a:solidFill>
                  <a:latin typeface="Consolas" panose="020B0609020204030204" pitchFamily="49" charset="0"/>
                </a:rPr>
                <a:t>&gt; p1(</a:t>
              </a:r>
              <a:r>
                <a:rPr lang="en-US" altLang="zh-CN" dirty="0">
                  <a:solidFill>
                    <a:srgbClr val="0000FF"/>
                  </a:solidFill>
                  <a:latin typeface="Consolas" panose="020B0609020204030204" pitchFamily="49" charset="0"/>
                </a:rPr>
                <a:t>new </a:t>
              </a:r>
              <a:r>
                <a:rPr lang="en-US" altLang="zh-CN" dirty="0">
                  <a:solidFill>
                    <a:srgbClr val="08764C"/>
                  </a:solidFill>
                  <a:latin typeface="Consolas" panose="020B0609020204030204" pitchFamily="49" charset="0"/>
                </a:rPr>
                <a:t>string</a:t>
              </a:r>
              <a:r>
                <a:rPr lang="en-US" altLang="zh-CN" dirty="0">
                  <a:solidFill>
                    <a:schemeClr val="tx1"/>
                  </a:solidFill>
                  <a:latin typeface="Consolas" panose="020B0609020204030204" pitchFamily="49" charset="0"/>
                </a:rPr>
                <a:t>(</a:t>
              </a:r>
              <a:r>
                <a:rPr lang="en-US" altLang="zh-CN" dirty="0">
                  <a:solidFill>
                    <a:srgbClr val="E0AB5B"/>
                  </a:solidFill>
                  <a:latin typeface="Consolas" panose="020B0609020204030204" pitchFamily="49" charset="0"/>
                </a:rPr>
                <a:t>"Mandy"</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if(p1 &amp;&amp; p1-&gt;empty())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非空且其指向非空</a:t>
              </a:r>
              <a:r>
                <a:rPr lang="en-US" altLang="zh-CN" sz="1600" dirty="0">
                  <a:solidFill>
                    <a:schemeClr val="accent6"/>
                  </a:solidFill>
                  <a:latin typeface="Consolas" panose="020B0609020204030204" pitchFamily="49" charset="0"/>
                </a:rPr>
                <a:t>string</a:t>
              </a:r>
              <a:endParaRPr lang="en-US" altLang="zh-CN" sz="1600"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*p1 = </a:t>
              </a:r>
              <a:r>
                <a:rPr lang="en-US" altLang="zh-CN" dirty="0">
                  <a:solidFill>
                    <a:srgbClr val="E0AB5B"/>
                  </a:solidFill>
                  <a:latin typeface="Consolas" panose="020B0609020204030204" pitchFamily="49" charset="0"/>
                </a:rPr>
                <a:t>"Lisha"</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为解引用</a:t>
              </a:r>
              <a:endParaRPr lang="zh-CN" altLang="en-US" sz="1600" dirty="0">
                <a:solidFill>
                  <a:schemeClr val="accent6"/>
                </a:solidFill>
                <a:latin typeface="Consolas" panose="020B0609020204030204" pitchFamily="49" charset="0"/>
              </a:endParaRPr>
            </a:p>
          </p:txBody>
        </p:sp>
      </p:grpSp>
      <p:sp>
        <p:nvSpPr>
          <p:cNvPr id="21" name="矩形 20"/>
          <p:cNvSpPr/>
          <p:nvPr/>
        </p:nvSpPr>
        <p:spPr>
          <a:xfrm>
            <a:off x="105293" y="3854709"/>
            <a:ext cx="8791057" cy="400110"/>
          </a:xfrm>
          <a:prstGeom prst="rect">
            <a:avLst/>
          </a:prstGeom>
        </p:spPr>
        <p:txBody>
          <a:bodyPr wrap="square">
            <a:spAutoFit/>
          </a:bodyPr>
          <a:lstStyle/>
          <a:p>
            <a:pPr lvl="0"/>
            <a:r>
              <a:rPr lang="zh-CN" altLang="en-US" sz="2000" dirty="0">
                <a:solidFill>
                  <a:prstClr val="black"/>
                </a:solidFill>
              </a:rPr>
              <a:t>智能指针的使用和普通指针类似，解引用时返回其指向的对象：</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unique_ptr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16221" y="1132392"/>
            <a:ext cx="9027779" cy="707886"/>
          </a:xfrm>
          <a:prstGeom prst="rect">
            <a:avLst/>
          </a:prstGeom>
        </p:spPr>
        <p:txBody>
          <a:bodyPr wrap="square">
            <a:spAutoFit/>
          </a:bodyPr>
          <a:lstStyle/>
          <a:p>
            <a:pPr lvl="0"/>
            <a:r>
              <a:rPr lang="en-US" altLang="zh-CN" sz="2000" dirty="0" err="1">
                <a:solidFill>
                  <a:prstClr val="black"/>
                </a:solidFill>
              </a:rPr>
              <a:t>unique_ptr</a:t>
            </a:r>
            <a:r>
              <a:rPr lang="en-US" altLang="zh-CN" sz="2000" dirty="0">
                <a:solidFill>
                  <a:prstClr val="black"/>
                </a:solidFill>
              </a:rPr>
              <a:t> </a:t>
            </a:r>
            <a:r>
              <a:rPr lang="zh-CN" altLang="en-US" sz="2000" dirty="0">
                <a:solidFill>
                  <a:srgbClr val="FF0000"/>
                </a:solidFill>
              </a:rPr>
              <a:t>独自</a:t>
            </a:r>
            <a:r>
              <a:rPr lang="zh-CN" altLang="en-US" sz="2000" dirty="0">
                <a:solidFill>
                  <a:prstClr val="black"/>
                </a:solidFill>
              </a:rPr>
              <a:t>拥有所指向的动态对象，也就是说只能有一个 </a:t>
            </a:r>
            <a:r>
              <a:rPr lang="en-US" altLang="zh-CN" sz="2000" dirty="0" err="1">
                <a:solidFill>
                  <a:prstClr val="black"/>
                </a:solidFill>
              </a:rPr>
              <a:t>unique_ptr</a:t>
            </a:r>
            <a:r>
              <a:rPr lang="zh-CN" altLang="en-US" sz="2000" dirty="0">
                <a:solidFill>
                  <a:prstClr val="black"/>
                </a:solidFill>
              </a:rPr>
              <a:t>指向给定的对象：</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2" name="组合 21"/>
          <p:cNvGrpSpPr/>
          <p:nvPr/>
        </p:nvGrpSpPr>
        <p:grpSpPr>
          <a:xfrm>
            <a:off x="6026930" y="2329922"/>
            <a:ext cx="2815661" cy="1778730"/>
            <a:chOff x="219974" y="2029680"/>
            <a:chExt cx="8704052" cy="712095"/>
          </a:xfrm>
        </p:grpSpPr>
        <p:sp>
          <p:nvSpPr>
            <p:cNvPr id="23" name="矩形: 圆顶角 22"/>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23990"/>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0" marR="0" lvl="0" indent="0" algn="l" defTabSz="457200" rtl="0" eaLnBrk="1" fontAlgn="auto" latinLnBrk="0" hangingPunct="1">
                <a:lnSpc>
                  <a:spcPct val="150000"/>
                </a:lnSpc>
                <a:spcBef>
                  <a:spcPts val="0"/>
                </a:spcBef>
                <a:spcAft>
                  <a:spcPts val="0"/>
                </a:spcAft>
                <a:buClr>
                  <a:srgbClr val="151DC1"/>
                </a:buClr>
                <a:buSzTx/>
                <a:buFontTx/>
                <a:buNone/>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当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p2 </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消亡时，</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p2 </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所指向的对象也会消亡，完成动态内存的自动释放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8" name="组合 17"/>
          <p:cNvGrpSpPr/>
          <p:nvPr/>
        </p:nvGrpSpPr>
        <p:grpSpPr>
          <a:xfrm>
            <a:off x="116221" y="2329922"/>
            <a:ext cx="5733632" cy="2198156"/>
            <a:chOff x="219974" y="2044323"/>
            <a:chExt cx="8704052" cy="1503311"/>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unique_ptr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使用二</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11530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a:t>
              </a: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p1(</a:t>
              </a:r>
              <a:r>
                <a:rPr lang="en-US" altLang="zh-CN" dirty="0">
                  <a:solidFill>
                    <a:srgbClr val="0000FF"/>
                  </a:solidFill>
                  <a:latin typeface="Consolas" panose="020B0609020204030204" pitchFamily="49" charset="0"/>
                </a:rPr>
                <a:t>new int</a:t>
              </a:r>
              <a:r>
                <a:rPr lang="en-US" altLang="zh-CN" dirty="0">
                  <a:solidFill>
                    <a:schemeClr val="tx1"/>
                  </a:solidFill>
                  <a:latin typeface="Consolas" panose="020B0609020204030204" pitchFamily="49" charset="0"/>
                </a:rPr>
                <a:t>(207));</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 p2(p1);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lang="zh-CN" altLang="en-US" dirty="0">
                <a:solidFill>
                  <a:schemeClr val="accent6"/>
                </a:solidFill>
                <a:latin typeface="Consolas" panose="020B0609020204030204" pitchFamily="49" charset="0"/>
              </a:endParaRPr>
            </a:p>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 p3;</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p3 = p2;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kumimoji="0" lang="zh-CN" altLang="en-US" sz="1600" b="0" i="0" u="none" strike="noStrike" kern="1200" cap="none" spc="0" normalizeH="0" baseline="0" noProof="0" dirty="0">
                <a:ln>
                  <a:noFill/>
                </a:ln>
                <a:solidFill>
                  <a:schemeClr val="accent6"/>
                </a:solidFill>
                <a:effectLst/>
                <a:uLnTx/>
                <a:uFillTx/>
                <a:latin typeface="Consolas" panose="020B0609020204030204" pitchFamily="49"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unique_ptr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16221" y="1132392"/>
            <a:ext cx="9027779" cy="707886"/>
          </a:xfrm>
          <a:prstGeom prst="rect">
            <a:avLst/>
          </a:prstGeom>
        </p:spPr>
        <p:txBody>
          <a:bodyPr wrap="square">
            <a:spAutoFit/>
          </a:bodyPr>
          <a:lstStyle/>
          <a:p>
            <a:pPr lvl="0"/>
            <a:r>
              <a:rPr lang="zh-CN" altLang="en-US" sz="2000" dirty="0">
                <a:solidFill>
                  <a:prstClr val="black"/>
                </a:solidFill>
              </a:rPr>
              <a:t>可以通过 </a:t>
            </a:r>
            <a:r>
              <a:rPr lang="en-US" altLang="zh-CN" sz="2000" dirty="0">
                <a:solidFill>
                  <a:prstClr val="black"/>
                </a:solidFill>
                <a:latin typeface="Consolas" panose="020B0609020204030204" pitchFamily="49" charset="0"/>
              </a:rPr>
              <a:t>release</a:t>
            </a:r>
            <a:r>
              <a:rPr lang="en-US" altLang="zh-CN" sz="2000" dirty="0">
                <a:solidFill>
                  <a:prstClr val="black"/>
                </a:solidFill>
              </a:rPr>
              <a:t> </a:t>
            </a:r>
            <a:r>
              <a:rPr lang="zh-CN" altLang="en-US" sz="2000" dirty="0">
                <a:solidFill>
                  <a:prstClr val="black"/>
                </a:solidFill>
              </a:rPr>
              <a:t>或 </a:t>
            </a:r>
            <a:r>
              <a:rPr lang="en-US" altLang="zh-CN" sz="2000" dirty="0">
                <a:solidFill>
                  <a:prstClr val="black"/>
                </a:solidFill>
                <a:latin typeface="Consolas" panose="020B0609020204030204" pitchFamily="49" charset="0"/>
              </a:rPr>
              <a:t>reset </a:t>
            </a:r>
            <a:r>
              <a:rPr lang="zh-CN" altLang="en-US" sz="2000" dirty="0">
                <a:solidFill>
                  <a:prstClr val="black"/>
                </a:solidFill>
              </a:rPr>
              <a:t>将一个动态内存的所有权从一个 </a:t>
            </a:r>
            <a:r>
              <a:rPr lang="en-US" altLang="zh-CN" sz="2000" dirty="0" err="1">
                <a:solidFill>
                  <a:prstClr val="black"/>
                </a:solidFill>
                <a:latin typeface="Consolas" panose="020B0609020204030204" pitchFamily="49" charset="0"/>
              </a:rPr>
              <a:t>unique_ptr</a:t>
            </a:r>
            <a:r>
              <a:rPr lang="en-US" altLang="zh-CN" sz="2000" dirty="0">
                <a:solidFill>
                  <a:prstClr val="black"/>
                </a:solidFill>
                <a:latin typeface="Consolas" panose="020B0609020204030204" pitchFamily="49" charset="0"/>
              </a:rPr>
              <a:t> </a:t>
            </a:r>
            <a:r>
              <a:rPr lang="zh-CN" altLang="en-US" sz="2000" dirty="0">
                <a:solidFill>
                  <a:prstClr val="black"/>
                </a:solidFill>
              </a:rPr>
              <a:t>转移给另外一个 </a:t>
            </a:r>
            <a:r>
              <a:rPr lang="en-US" altLang="zh-CN" sz="2000" dirty="0" err="1">
                <a:solidFill>
                  <a:prstClr val="black"/>
                </a:solidFill>
                <a:latin typeface="Consolas" panose="020B0609020204030204" pitchFamily="49" charset="0"/>
              </a:rPr>
              <a:t>unique_ptr</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2" name="组合 21"/>
          <p:cNvGrpSpPr/>
          <p:nvPr/>
        </p:nvGrpSpPr>
        <p:grpSpPr>
          <a:xfrm>
            <a:off x="6186335" y="2232388"/>
            <a:ext cx="2710015" cy="1553029"/>
            <a:chOff x="219974" y="2029680"/>
            <a:chExt cx="8704052" cy="621738"/>
          </a:xfrm>
        </p:grpSpPr>
        <p:sp>
          <p:nvSpPr>
            <p:cNvPr id="23" name="矩形: 圆顶角 22"/>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release </a:t>
              </a:r>
              <a:r>
                <a:rPr lang="zh-CN" altLang="en-US" dirty="0">
                  <a:solidFill>
                    <a:prstClr val="black"/>
                  </a:solidFill>
                  <a:latin typeface="Consolas" panose="020B0609020204030204" pitchFamily="49" charset="0"/>
                </a:rPr>
                <a:t>函数将 </a:t>
              </a:r>
              <a:r>
                <a:rPr lang="en-US" altLang="zh-CN" dirty="0">
                  <a:solidFill>
                    <a:prstClr val="black"/>
                  </a:solidFill>
                  <a:latin typeface="Consolas" panose="020B0609020204030204" pitchFamily="49" charset="0"/>
                </a:rPr>
                <a:t>p1 </a:t>
              </a:r>
              <a:r>
                <a:rPr lang="zh-CN" altLang="en-US" dirty="0">
                  <a:solidFill>
                    <a:prstClr val="black"/>
                  </a:solidFill>
                  <a:latin typeface="Consolas" panose="020B0609020204030204" pitchFamily="49" charset="0"/>
                </a:rPr>
                <a:t>置为</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并返回 </a:t>
              </a:r>
              <a:r>
                <a:rPr lang="en-US" altLang="zh-CN" dirty="0">
                  <a:solidFill>
                    <a:prstClr val="black"/>
                  </a:solidFill>
                  <a:latin typeface="Consolas" panose="020B0609020204030204" pitchFamily="49" charset="0"/>
                </a:rPr>
                <a:t>p1 </a:t>
              </a:r>
              <a:r>
                <a:rPr lang="zh-CN" altLang="en-US" dirty="0">
                  <a:solidFill>
                    <a:prstClr val="black"/>
                  </a:solidFill>
                  <a:latin typeface="Consolas" panose="020B0609020204030204" pitchFamily="49" charset="0"/>
                </a:rPr>
                <a:t>原来的指针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8" name="组合 17"/>
          <p:cNvGrpSpPr/>
          <p:nvPr/>
        </p:nvGrpSpPr>
        <p:grpSpPr>
          <a:xfrm>
            <a:off x="116221" y="2256770"/>
            <a:ext cx="5910710" cy="1456342"/>
            <a:chOff x="219974" y="2044323"/>
            <a:chExt cx="8704052" cy="995987"/>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unique_ptr</a:t>
              </a:r>
              <a:r>
                <a:rPr lang="zh-CN" altLang="en-US" sz="2000" dirty="0">
                  <a:solidFill>
                    <a:prstClr val="white"/>
                  </a:solidFill>
                  <a:latin typeface="Consolas" panose="020B0609020204030204" pitchFamily="49" charset="0"/>
                </a:rPr>
                <a:t>对象调用 </a:t>
              </a:r>
              <a:r>
                <a:rPr lang="en-US" altLang="zh-CN" sz="2000" dirty="0">
                  <a:solidFill>
                    <a:prstClr val="white"/>
                  </a:solidFill>
                  <a:latin typeface="Consolas" panose="020B0609020204030204" pitchFamily="49" charset="0"/>
                </a:rPr>
                <a:t>release </a:t>
              </a:r>
              <a:r>
                <a:rPr lang="zh-CN" altLang="en-US" sz="2000" dirty="0">
                  <a:solidFill>
                    <a:prstClr val="white"/>
                  </a:solidFill>
                  <a:latin typeface="Consolas" panose="020B0609020204030204" pitchFamily="49" charset="0"/>
                </a:rPr>
                <a:t>成员函数</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600"/>
                </a:spcBef>
                <a:spcAft>
                  <a:spcPts val="0"/>
                </a:spcAft>
                <a:buClr>
                  <a:srgbClr val="151DC1"/>
                </a:buClr>
                <a:buSzPct val="80000"/>
                <a:buFontTx/>
                <a:buNone/>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p1(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(207));</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ct val="100000"/>
                </a:lnSpc>
                <a:spcBef>
                  <a:spcPts val="600"/>
                </a:spcBef>
                <a:spcAft>
                  <a:spcPts val="0"/>
                </a:spcAft>
                <a:buClr>
                  <a:srgbClr val="151DC1"/>
                </a:buClr>
                <a:buSzPct val="80000"/>
                <a:buFontTx/>
                <a:buNone/>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 p2(p1</a:t>
              </a:r>
              <a:r>
                <a:rPr lang="en-US" altLang="zh-CN" dirty="0">
                  <a:solidFill>
                    <a:prstClr val="black"/>
                  </a:solidFill>
                  <a:latin typeface="Consolas" panose="020B0609020204030204" pitchFamily="49" charset="0"/>
                  <a:ea typeface="微软雅黑" panose="020B0503020204020204" charset="-122"/>
                </a:rPr>
                <a:t>.release()</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13" name="组合 12"/>
          <p:cNvGrpSpPr/>
          <p:nvPr/>
        </p:nvGrpSpPr>
        <p:grpSpPr>
          <a:xfrm>
            <a:off x="116220" y="3996710"/>
            <a:ext cx="5910709" cy="1456342"/>
            <a:chOff x="219974" y="2044323"/>
            <a:chExt cx="8704052" cy="995987"/>
          </a:xfrm>
        </p:grpSpPr>
        <p:sp>
          <p:nvSpPr>
            <p:cNvPr id="14" name="矩形: 圆顶角 13"/>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unique_ptr</a:t>
              </a:r>
              <a:r>
                <a:rPr lang="zh-CN" altLang="en-US" sz="2000" dirty="0">
                  <a:solidFill>
                    <a:prstClr val="white"/>
                  </a:solidFill>
                  <a:latin typeface="Consolas" panose="020B0609020204030204" pitchFamily="49" charset="0"/>
                </a:rPr>
                <a:t>对象调用 </a:t>
              </a:r>
              <a:r>
                <a:rPr lang="en-US" altLang="zh-CN" sz="2000" dirty="0">
                  <a:solidFill>
                    <a:prstClr val="white"/>
                  </a:solidFill>
                  <a:latin typeface="Consolas" panose="020B0609020204030204" pitchFamily="49" charset="0"/>
                </a:rPr>
                <a:t>reset </a:t>
              </a:r>
              <a:r>
                <a:rPr lang="zh-CN" altLang="en-US" sz="2000" dirty="0">
                  <a:solidFill>
                    <a:prstClr val="white"/>
                  </a:solidFill>
                  <a:latin typeface="Consolas" panose="020B0609020204030204" pitchFamily="49" charset="0"/>
                </a:rPr>
                <a:t>成员函数</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矩形: 圆角 17"/>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600"/>
                </a:spcBef>
                <a:spcAft>
                  <a:spcPts val="0"/>
                </a:spcAft>
                <a:buClr>
                  <a:srgbClr val="151DC1"/>
                </a:buClr>
                <a:buSzPct val="80000"/>
                <a:buFontTx/>
                <a:buNone/>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p3(</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(105));</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spcBef>
                  <a:spcPts val="600"/>
                </a:spcBef>
                <a:buClr>
                  <a:srgbClr val="151DC1"/>
                </a:buClr>
                <a:buSzPct val="80000"/>
              </a:pPr>
              <a:r>
                <a:rPr lang="en-US" altLang="zh-CN" dirty="0">
                  <a:solidFill>
                    <a:prstClr val="black"/>
                  </a:solidFill>
                  <a:latin typeface="Consolas" panose="020B0609020204030204" pitchFamily="49" charset="0"/>
                </a:rPr>
                <a:t>p3.reset(p2.release()); </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16" name="组合 15"/>
          <p:cNvGrpSpPr/>
          <p:nvPr/>
        </p:nvGrpSpPr>
        <p:grpSpPr>
          <a:xfrm>
            <a:off x="6186334" y="3996710"/>
            <a:ext cx="2710015" cy="1553029"/>
            <a:chOff x="219974" y="2029680"/>
            <a:chExt cx="8704052" cy="621738"/>
          </a:xfrm>
        </p:grpSpPr>
        <p:sp>
          <p:nvSpPr>
            <p:cNvPr id="17" name="矩形: 圆顶角 16"/>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reset </a:t>
              </a:r>
              <a:r>
                <a:rPr lang="zh-CN" altLang="en-US" dirty="0">
                  <a:solidFill>
                    <a:prstClr val="black"/>
                  </a:solidFill>
                  <a:latin typeface="Consolas" panose="020B0609020204030204" pitchFamily="49" charset="0"/>
                </a:rPr>
                <a:t>函数释放 </a:t>
              </a:r>
              <a:r>
                <a:rPr lang="en-US" altLang="zh-CN" dirty="0">
                  <a:solidFill>
                    <a:prstClr val="black"/>
                  </a:solidFill>
                  <a:latin typeface="Consolas" panose="020B0609020204030204" pitchFamily="49" charset="0"/>
                </a:rPr>
                <a:t>p3 </a:t>
              </a:r>
              <a:r>
                <a:rPr lang="zh-CN" altLang="en-US" dirty="0">
                  <a:solidFill>
                    <a:prstClr val="black"/>
                  </a:solidFill>
                  <a:latin typeface="Consolas" panose="020B0609020204030204" pitchFamily="49" charset="0"/>
                </a:rPr>
                <a:t>原来的动态内存，并指向 </a:t>
              </a:r>
              <a:r>
                <a:rPr lang="en-US" altLang="zh-CN" dirty="0">
                  <a:solidFill>
                    <a:prstClr val="black"/>
                  </a:solidFill>
                  <a:latin typeface="Consolas" panose="020B0609020204030204" pitchFamily="49" charset="0"/>
                </a:rPr>
                <a:t>p2</a:t>
              </a:r>
              <a:r>
                <a:rPr lang="zh-CN" altLang="en-US" dirty="0">
                  <a:solidFill>
                    <a:prstClr val="black"/>
                  </a:solidFill>
                  <a:latin typeface="Consolas" panose="020B0609020204030204" pitchFamily="49" charset="0"/>
                </a:rPr>
                <a:t>释放出来的内存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lang="en-US" altLang="zh-CN" sz="2800" dirty="0" err="1">
                <a:solidFill>
                  <a:prstClr val="white"/>
                </a:solidFill>
                <a:latin typeface="Consolas" panose="020B0609020204030204" pitchFamily="49" charset="0"/>
              </a:rPr>
              <a:t>shared_ptr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0687" y="1021952"/>
            <a:ext cx="8802625" cy="400110"/>
          </a:xfrm>
          <a:prstGeom prst="rect">
            <a:avLst/>
          </a:prstGeom>
        </p:spPr>
        <p:txBody>
          <a:bodyPr wrap="square">
            <a:spAutoFit/>
          </a:bodyPr>
          <a:lstStyle/>
          <a:p>
            <a:pPr lvl="0"/>
            <a:r>
              <a:rPr lang="zh-CN" altLang="en-US" sz="2000" dirty="0">
                <a:solidFill>
                  <a:prstClr val="black"/>
                </a:solidFill>
              </a:rPr>
              <a:t>同 </a:t>
            </a:r>
            <a:r>
              <a:rPr lang="en-US" altLang="zh-CN" sz="2000" dirty="0" err="1">
                <a:solidFill>
                  <a:prstClr val="black"/>
                </a:solidFill>
                <a:latin typeface="Consolas" panose="020B0609020204030204" pitchFamily="49" charset="0"/>
              </a:rPr>
              <a:t>unique_ptr</a:t>
            </a:r>
            <a:r>
              <a:rPr lang="zh-CN" altLang="en-US" sz="2000" dirty="0">
                <a:solidFill>
                  <a:prstClr val="black"/>
                </a:solidFill>
              </a:rPr>
              <a:t>，必须使用直接初始化的形式来初始化一个 </a:t>
            </a:r>
            <a:r>
              <a:rPr lang="en-US" altLang="zh-CN" sz="2000" dirty="0" err="1">
                <a:solidFill>
                  <a:prstClr val="black"/>
                </a:solidFill>
                <a:latin typeface="Consolas" panose="020B0609020204030204" pitchFamily="49" charset="0"/>
              </a:rPr>
              <a:t>shared_ptr</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8" name="组合 17"/>
          <p:cNvGrpSpPr/>
          <p:nvPr/>
        </p:nvGrpSpPr>
        <p:grpSpPr>
          <a:xfrm>
            <a:off x="170687" y="1693802"/>
            <a:ext cx="5910710" cy="1456342"/>
            <a:chOff x="219974" y="2044323"/>
            <a:chExt cx="8704052" cy="995987"/>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a:solidFill>
                    <a:prstClr val="white"/>
                  </a:solidFill>
                  <a:latin typeface="Consolas" panose="020B0609020204030204" pitchFamily="49" charset="0"/>
                </a:rPr>
                <a:t>shared_ptr</a:t>
              </a:r>
              <a:r>
                <a:rPr lang="en-US" altLang="zh-CN" sz="2400" dirty="0">
                  <a:solidFill>
                    <a:prstClr val="white"/>
                  </a:solidFill>
                  <a:latin typeface="Consolas" panose="020B0609020204030204" pitchFamily="49" charset="0"/>
                </a:rPr>
                <a:t> </a:t>
              </a:r>
              <a:r>
                <a:rPr lang="zh-CN" altLang="en-US" sz="2400" dirty="0">
                  <a:solidFill>
                    <a:prstClr val="white"/>
                  </a:solidFill>
                  <a:latin typeface="Consolas" panose="020B0609020204030204" pitchFamily="49" charset="0"/>
                </a:rPr>
                <a:t>初始化一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shared_ptr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p1(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lang="en-US" altLang="zh-CN" dirty="0">
                  <a:solidFill>
                    <a:prstClr val="black"/>
                  </a:solidFill>
                  <a:latin typeface="Consolas" panose="020B0609020204030204" pitchFamily="49" charset="0"/>
                </a:rPr>
                <a:t>105));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panose="020B0503020204020204" charset="-122"/>
              </a:endParaRPr>
            </a:p>
            <a:p>
              <a:pPr lvl="0">
                <a:spcBef>
                  <a:spcPts val="600"/>
                </a:spcBef>
                <a:buClr>
                  <a:srgbClr val="151DC1"/>
                </a:buClr>
                <a:buSzPct val="80000"/>
              </a:pPr>
              <a:r>
                <a:rPr lang="en-US" altLang="zh-CN" dirty="0">
                  <a:solidFill>
                    <a:srgbClr val="08764C"/>
                  </a:solidFill>
                  <a:latin typeface="Consolas" panose="020B0609020204030204" pitchFamily="49" charset="0"/>
                </a:rPr>
                <a:t>shared_</a:t>
              </a: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 p2(</a:t>
              </a:r>
              <a:r>
                <a:rPr lang="en-US" altLang="zh-CN" dirty="0">
                  <a:solidFill>
                    <a:srgbClr val="0000FF"/>
                  </a:solidFill>
                  <a:latin typeface="Consolas" panose="020B0609020204030204" pitchFamily="49" charset="0"/>
                </a:rPr>
                <a:t>new int</a:t>
              </a:r>
              <a:r>
                <a:rPr lang="en-US" altLang="zh-CN" dirty="0">
                  <a:solidFill>
                    <a:prstClr val="black"/>
                  </a:solidFill>
                  <a:latin typeface="Consolas" panose="020B0609020204030204" pitchFamily="49" charset="0"/>
                </a:rPr>
                <a:t>(614)); </a:t>
              </a:r>
              <a:r>
                <a:rPr lang="en-US" altLang="zh-CN" dirty="0">
                  <a:solidFill>
                    <a:schemeClr val="accent6"/>
                  </a:solidFill>
                  <a:latin typeface="Consolas" panose="020B0609020204030204" pitchFamily="49" charset="0"/>
                </a:rPr>
                <a:t>//</a:t>
              </a:r>
              <a:r>
                <a:rPr lang="zh-CN" altLang="en-US" dirty="0">
                  <a:solidFill>
                    <a:schemeClr val="accent6"/>
                  </a:solidFill>
                  <a:latin typeface="Consolas" panose="020B0609020204030204" pitchFamily="49" charset="0"/>
                </a:rPr>
                <a:t>正确</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13" name="组合 12"/>
          <p:cNvGrpSpPr/>
          <p:nvPr/>
        </p:nvGrpSpPr>
        <p:grpSpPr>
          <a:xfrm>
            <a:off x="81952" y="4003880"/>
            <a:ext cx="5910709" cy="1739941"/>
            <a:chOff x="219974" y="2044323"/>
            <a:chExt cx="8704052" cy="1189939"/>
          </a:xfrm>
        </p:grpSpPr>
        <p:sp>
          <p:nvSpPr>
            <p:cNvPr id="14" name="矩形: 圆顶角 13"/>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a:solidFill>
                    <a:prstClr val="white"/>
                  </a:solidFill>
                  <a:latin typeface="Consolas" panose="020B0609020204030204" pitchFamily="49" charset="0"/>
                </a:rPr>
                <a:t>shared_ptr</a:t>
              </a:r>
              <a:r>
                <a:rPr lang="en-US" altLang="zh-CN" sz="2400" dirty="0">
                  <a:solidFill>
                    <a:prstClr val="white"/>
                  </a:solidFill>
                  <a:latin typeface="Consolas" panose="020B0609020204030204" pitchFamily="49" charset="0"/>
                </a:rPr>
                <a:t> </a:t>
              </a:r>
              <a:r>
                <a:rPr lang="zh-CN" altLang="en-US" sz="2400" dirty="0">
                  <a:solidFill>
                    <a:prstClr val="white"/>
                  </a:solidFill>
                  <a:latin typeface="Consolas" panose="020B0609020204030204" pitchFamily="49" charset="0"/>
                </a:rPr>
                <a:t>初始化二</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矩形: 圆角 17"/>
            <p:cNvSpPr/>
            <p:nvPr/>
          </p:nvSpPr>
          <p:spPr>
            <a:xfrm>
              <a:off x="219974" y="2394630"/>
              <a:ext cx="8704052" cy="83963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8764C"/>
                  </a:solidFill>
                  <a:latin typeface="Consolas" panose="020B0609020204030204" pitchFamily="49" charset="0"/>
                </a:rPr>
                <a:t>shared</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_</a:t>
              </a: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pi = </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make_shared</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int&gt;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(10);</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spcBef>
                  <a:spcPts val="600"/>
                </a:spcBef>
                <a:buClr>
                  <a:srgbClr val="151DC1"/>
                </a:buClr>
                <a:buSzPct val="80000"/>
              </a:pPr>
              <a:r>
                <a:rPr lang="en-US" altLang="zh-CN" dirty="0">
                  <a:solidFill>
                    <a:schemeClr val="accent6"/>
                  </a:solidFill>
                  <a:latin typeface="Consolas" panose="020B0609020204030204" pitchFamily="49" charset="0"/>
                </a:rPr>
                <a:t>// </a:t>
              </a:r>
              <a:r>
                <a:rPr lang="zh-CN" altLang="en-US" dirty="0">
                  <a:solidFill>
                    <a:schemeClr val="accent6"/>
                  </a:solidFill>
                  <a:latin typeface="Consolas" panose="020B0609020204030204" pitchFamily="49" charset="0"/>
                </a:rPr>
                <a:t>或者利用 </a:t>
              </a:r>
              <a:r>
                <a:rPr lang="en-US" altLang="zh-CN" dirty="0">
                  <a:solidFill>
                    <a:schemeClr val="accent6"/>
                  </a:solidFill>
                  <a:latin typeface="Consolas" panose="020B0609020204030204" pitchFamily="49" charset="0"/>
                </a:rPr>
                <a:t>auto </a:t>
              </a:r>
              <a:r>
                <a:rPr lang="zh-CN" altLang="en-US" dirty="0">
                  <a:solidFill>
                    <a:schemeClr val="accent6"/>
                  </a:solidFill>
                  <a:latin typeface="Consolas" panose="020B0609020204030204" pitchFamily="49" charset="0"/>
                </a:rPr>
                <a:t>进行类型自动推导，简化书写：</a:t>
              </a:r>
              <a:endParaRPr lang="en-US" altLang="zh-CN"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prstClr val="black"/>
                  </a:solidFill>
                  <a:latin typeface="Consolas" panose="020B0609020204030204" pitchFamily="49" charset="0"/>
                </a:rPr>
                <a:t> pi = </a:t>
              </a:r>
              <a:r>
                <a:rPr lang="en-US" altLang="zh-CN" dirty="0" err="1">
                  <a:solidFill>
                    <a:prstClr val="black"/>
                  </a:solidFill>
                  <a:latin typeface="Consolas" panose="020B0609020204030204" pitchFamily="49" charset="0"/>
                </a:rPr>
                <a:t>make_shared</a:t>
              </a:r>
              <a:r>
                <a:rPr lang="en-US" altLang="zh-CN" dirty="0">
                  <a:solidFill>
                    <a:prstClr val="black"/>
                  </a:solidFill>
                  <a:latin typeface="Consolas" panose="020B0609020204030204" pitchFamily="49" charset="0"/>
                </a:rPr>
                <a:t>&lt;</a:t>
              </a:r>
              <a:r>
                <a:rPr lang="en-US" altLang="zh-CN" dirty="0">
                  <a:solidFill>
                    <a:srgbClr val="0000FF"/>
                  </a:solidFill>
                  <a:latin typeface="Consolas" panose="020B0609020204030204" pitchFamily="49" charset="0"/>
                </a:rPr>
                <a:t>int&gt;</a:t>
              </a:r>
              <a:r>
                <a:rPr lang="en-US" altLang="zh-CN" dirty="0">
                  <a:solidFill>
                    <a:prstClr val="black"/>
                  </a:solidFill>
                  <a:latin typeface="Consolas" panose="020B0609020204030204" pitchFamily="49" charset="0"/>
                </a:rPr>
                <a:t>(10);</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16" name="组合 15"/>
          <p:cNvGrpSpPr/>
          <p:nvPr/>
        </p:nvGrpSpPr>
        <p:grpSpPr>
          <a:xfrm>
            <a:off x="6147146" y="3980366"/>
            <a:ext cx="2710015" cy="1886452"/>
            <a:chOff x="219974" y="2029680"/>
            <a:chExt cx="8704052" cy="755220"/>
          </a:xfrm>
        </p:grpSpPr>
        <p:sp>
          <p:nvSpPr>
            <p:cNvPr id="17" name="矩形: 圆顶角 16"/>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223990"/>
              <a:ext cx="8704052" cy="5609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err="1">
                  <a:solidFill>
                    <a:prstClr val="black"/>
                  </a:solidFill>
                  <a:latin typeface="Consolas" panose="020B0609020204030204" pitchFamily="49" charset="0"/>
                </a:rPr>
                <a:t>make_shared</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是函数模板，在使用时必须要在尖括号中指定想要创建的对象类型</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81952" y="3496005"/>
            <a:ext cx="8515948" cy="400110"/>
          </a:xfrm>
          <a:prstGeom prst="rect">
            <a:avLst/>
          </a:prstGeom>
        </p:spPr>
        <p:txBody>
          <a:bodyPr wrap="square">
            <a:spAutoFit/>
          </a:bodyPr>
          <a:lstStyle/>
          <a:p>
            <a:r>
              <a:rPr lang="zh-CN" altLang="en-US" sz="2000" dirty="0"/>
              <a:t>更安全的分配和使用动态内存的方法是调用 </a:t>
            </a:r>
            <a:r>
              <a:rPr lang="zh-CN" altLang="en-US" sz="2000" dirty="0">
                <a:latin typeface="Consolas" panose="020B0609020204030204" pitchFamily="49" charset="0"/>
              </a:rPr>
              <a:t>make_shared </a:t>
            </a:r>
            <a:r>
              <a:rPr lang="zh-CN" altLang="en-US" sz="2000" dirty="0"/>
              <a:t>标准库函数：</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shared_ptr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0687" y="1021952"/>
            <a:ext cx="8802625" cy="400110"/>
          </a:xfrm>
          <a:prstGeom prst="rect">
            <a:avLst/>
          </a:prstGeom>
        </p:spPr>
        <p:txBody>
          <a:bodyPr wrap="square">
            <a:spAutoFit/>
          </a:bodyPr>
          <a:lstStyle/>
          <a:p>
            <a:pPr lvl="0"/>
            <a:r>
              <a:rPr lang="zh-CN" altLang="en-US" sz="2000" dirty="0">
                <a:solidFill>
                  <a:prstClr val="black"/>
                </a:solidFill>
              </a:rPr>
              <a:t>与 </a:t>
            </a:r>
            <a:r>
              <a:rPr lang="en-US" altLang="zh-CN" sz="2000" dirty="0" err="1">
                <a:solidFill>
                  <a:prstClr val="black"/>
                </a:solidFill>
                <a:latin typeface="Consolas" panose="020B0609020204030204" pitchFamily="49" charset="0"/>
              </a:rPr>
              <a:t>unique_ptr</a:t>
            </a:r>
            <a:r>
              <a:rPr lang="en-US" altLang="zh-CN" sz="2000" dirty="0">
                <a:solidFill>
                  <a:prstClr val="black"/>
                </a:solidFill>
                <a:latin typeface="Consolas" panose="020B0609020204030204" pitchFamily="49" charset="0"/>
              </a:rPr>
              <a:t> </a:t>
            </a:r>
            <a:r>
              <a:rPr lang="zh-CN" altLang="en-US" sz="2000" dirty="0">
                <a:solidFill>
                  <a:prstClr val="black"/>
                </a:solidFill>
              </a:rPr>
              <a:t>不同，</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允许复制或赋值：</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8" name="组合 17"/>
          <p:cNvGrpSpPr/>
          <p:nvPr/>
        </p:nvGrpSpPr>
        <p:grpSpPr>
          <a:xfrm>
            <a:off x="170686" y="1586689"/>
            <a:ext cx="5998466" cy="2488114"/>
            <a:chOff x="219974" y="2044323"/>
            <a:chExt cx="8704052" cy="1701612"/>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对象调用成员函数 </a:t>
              </a:r>
              <a:r>
                <a:rPr lang="en-US" altLang="zh-CN" sz="2000" dirty="0" err="1">
                  <a:solidFill>
                    <a:prstClr val="white"/>
                  </a:solidFill>
                  <a:latin typeface="Consolas" panose="020B0609020204030204" pitchFamily="49" charset="0"/>
                </a:rPr>
                <a:t>use_count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一</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13513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p1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&gt;(10); </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指向的对象只有</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一个引用者</a:t>
              </a:r>
              <a:endParaRPr lang="zh-CN" altLang="en-US" sz="1600" dirty="0">
                <a:solidFill>
                  <a:schemeClr val="accent6"/>
                </a:solidFill>
                <a:latin typeface="Consolas" panose="020B0609020204030204" pitchFamily="49" charset="0"/>
              </a:endParaRP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p1.use_count()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a:t>
              </a:r>
              <a:endParaRPr lang="en-US" altLang="zh-CN" sz="1600"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p2(p1);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共同指向同一个对象</a:t>
              </a:r>
              <a:endParaRPr lang="zh-CN" altLang="en-US" sz="1600" dirty="0">
                <a:solidFill>
                  <a:schemeClr val="accent6"/>
                </a:solidFill>
                <a:latin typeface="Consolas" panose="020B0609020204030204" pitchFamily="49" charset="0"/>
              </a:endParaRP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p1.use_count()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2</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panose="020B0503020204020204" charset="-122"/>
              </a:endParaRPr>
            </a:p>
          </p:txBody>
        </p:sp>
      </p:grpSp>
      <p:grpSp>
        <p:nvGrpSpPr>
          <p:cNvPr id="13" name="组合 12"/>
          <p:cNvGrpSpPr/>
          <p:nvPr/>
        </p:nvGrpSpPr>
        <p:grpSpPr>
          <a:xfrm>
            <a:off x="170686" y="4167895"/>
            <a:ext cx="5998466" cy="2398396"/>
            <a:chOff x="219974" y="2044323"/>
            <a:chExt cx="8704052" cy="1640254"/>
          </a:xfrm>
        </p:grpSpPr>
        <p:sp>
          <p:nvSpPr>
            <p:cNvPr id="14" name="矩形: 圆顶角 13"/>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对象调用成员函数 </a:t>
              </a:r>
              <a:r>
                <a:rPr lang="en-US" altLang="zh-CN" sz="2000" dirty="0" err="1">
                  <a:solidFill>
                    <a:prstClr val="white"/>
                  </a:solidFill>
                  <a:latin typeface="Consolas" panose="020B0609020204030204" pitchFamily="49" charset="0"/>
                </a:rPr>
                <a:t>use_count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二</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矩形: 圆角 17"/>
            <p:cNvSpPr/>
            <p:nvPr/>
          </p:nvSpPr>
          <p:spPr>
            <a:xfrm>
              <a:off x="219974" y="2394630"/>
              <a:ext cx="8704052" cy="12899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p3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&gt;(11), p4(p3);</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p4.use_count()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2</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p3 = p1;</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p4.use_count() &lt;&lt; </a:t>
              </a:r>
              <a:r>
                <a:rPr lang="en-US" altLang="zh-CN" dirty="0">
                  <a:solidFill>
                    <a:srgbClr val="E0AB5B"/>
                  </a:solidFill>
                  <a:latin typeface="Consolas" panose="020B0609020204030204" pitchFamily="49" charset="0"/>
                </a:rPr>
                <a:t>" "</a:t>
              </a:r>
              <a:r>
                <a:rPr lang="en-US" altLang="zh-CN" dirty="0">
                  <a:solidFill>
                    <a:schemeClr val="tx1"/>
                  </a:solidFill>
                  <a:latin typeface="Consolas" panose="020B0609020204030204" pitchFamily="49" charset="0"/>
                </a:rPr>
                <a:t> &lt;&lt; p1.use_count() 	&lt;&lt;</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1 3</a:t>
              </a:r>
              <a:endParaRPr lang="en-US" altLang="zh-CN" sz="1600" dirty="0">
                <a:solidFill>
                  <a:schemeClr val="accent6"/>
                </a:solidFill>
                <a:latin typeface="Consolas" panose="020B0609020204030204" pitchFamily="49" charset="0"/>
              </a:endParaRPr>
            </a:p>
          </p:txBody>
        </p:sp>
      </p:grpSp>
      <p:grpSp>
        <p:nvGrpSpPr>
          <p:cNvPr id="16" name="组合 15"/>
          <p:cNvGrpSpPr/>
          <p:nvPr/>
        </p:nvGrpSpPr>
        <p:grpSpPr>
          <a:xfrm>
            <a:off x="6266688" y="1586688"/>
            <a:ext cx="2832627" cy="1553029"/>
            <a:chOff x="219974" y="2029680"/>
            <a:chExt cx="8704052" cy="621738"/>
          </a:xfrm>
        </p:grpSpPr>
        <p:sp>
          <p:nvSpPr>
            <p:cNvPr id="17" name="矩形: 圆顶角 16"/>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成员函数 </a:t>
              </a:r>
              <a:r>
                <a:rPr lang="en-US" altLang="zh-CN" dirty="0" err="1">
                  <a:solidFill>
                    <a:prstClr val="black"/>
                  </a:solidFill>
                  <a:latin typeface="Consolas" panose="020B0609020204030204" pitchFamily="49" charset="0"/>
                </a:rPr>
                <a:t>use_count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返回与当前 </a:t>
              </a:r>
              <a:r>
                <a:rPr lang="en-US" altLang="zh-CN" dirty="0" err="1">
                  <a:solidFill>
                    <a:prstClr val="black"/>
                  </a:solidFill>
                  <a:latin typeface="Consolas" panose="020B0609020204030204" pitchFamily="49" charset="0"/>
                </a:rPr>
                <a:t>shared_ptr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共享内存的智能指针的数量</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266688" y="3208097"/>
            <a:ext cx="2832628" cy="3220152"/>
            <a:chOff x="219974" y="2029680"/>
            <a:chExt cx="8704052" cy="1289152"/>
          </a:xfrm>
        </p:grpSpPr>
        <p:sp>
          <p:nvSpPr>
            <p:cNvPr id="23" name="矩形: 圆顶角 22"/>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23990"/>
              <a:ext cx="8704052" cy="10948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对一个 </a:t>
              </a:r>
              <a:r>
                <a:rPr lang="en-US" altLang="zh-CN" dirty="0" err="1">
                  <a:solidFill>
                    <a:prstClr val="black"/>
                  </a:solidFill>
                  <a:latin typeface="Consolas" panose="020B0609020204030204" pitchFamily="49" charset="0"/>
                </a:rPr>
                <a:t>shared_ptr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类型对象进行赋值时，赋值操作符将左操作数所指对象的引用计数减 </a:t>
              </a:r>
              <a:r>
                <a:rPr lang="en-US" altLang="zh-CN" dirty="0">
                  <a:solidFill>
                    <a:prstClr val="black"/>
                  </a:solidFill>
                  <a:latin typeface="Consolas" panose="020B0609020204030204" pitchFamily="49" charset="0"/>
                </a:rPr>
                <a:t>1</a:t>
              </a:r>
              <a:r>
                <a:rPr lang="zh-CN" altLang="en-US" dirty="0">
                  <a:solidFill>
                    <a:prstClr val="black"/>
                  </a:solidFill>
                  <a:latin typeface="Consolas" panose="020B0609020204030204" pitchFamily="49" charset="0"/>
                </a:rPr>
                <a:t>（如果引用计数减至为 </a:t>
              </a:r>
              <a:r>
                <a:rPr lang="en-US" altLang="zh-CN" dirty="0">
                  <a:solidFill>
                    <a:prstClr val="black"/>
                  </a:solidFill>
                  <a:latin typeface="Consolas" panose="020B0609020204030204" pitchFamily="49" charset="0"/>
                </a:rPr>
                <a:t>0</a:t>
              </a:r>
              <a:r>
                <a:rPr lang="zh-CN" altLang="en-US" dirty="0">
                  <a:solidFill>
                    <a:prstClr val="black"/>
                  </a:solidFill>
                  <a:latin typeface="Consolas" panose="020B0609020204030204" pitchFamily="49" charset="0"/>
                </a:rPr>
                <a:t>，则消亡其指向的对象），并将右操作数所指对象的引用计数加 </a:t>
              </a:r>
              <a:r>
                <a:rPr lang="en-US" altLang="zh-CN" dirty="0">
                  <a:solidFill>
                    <a:prstClr val="black"/>
                  </a:solidFill>
                  <a:latin typeface="Consolas" panose="020B0609020204030204" pitchFamily="49" charset="0"/>
                </a:rPr>
                <a:t>1</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lang="en-US" altLang="zh-CN" sz="2800" dirty="0" err="1">
                <a:solidFill>
                  <a:prstClr val="white"/>
                </a:solidFill>
                <a:latin typeface="Consolas" panose="020B0609020204030204" pitchFamily="49" charset="0"/>
                <a:ea typeface="微软雅黑" panose="020B0503020204020204" charset="-122"/>
              </a:rPr>
              <a:t>weak_ptr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0687" y="887840"/>
            <a:ext cx="8802625" cy="707886"/>
          </a:xfrm>
          <a:prstGeom prst="rect">
            <a:avLst/>
          </a:prstGeom>
        </p:spPr>
        <p:txBody>
          <a:bodyPr wrap="square">
            <a:spAutoFit/>
          </a:bodyPr>
          <a:lstStyle/>
          <a:p>
            <a:pPr lvl="0"/>
            <a:r>
              <a:rPr lang="en-US" altLang="zh-CN" sz="2000" dirty="0" err="1">
                <a:solidFill>
                  <a:prstClr val="black"/>
                </a:solidFill>
                <a:latin typeface="Consolas" panose="020B0609020204030204" pitchFamily="49" charset="0"/>
              </a:rPr>
              <a:t>weak_ptr</a:t>
            </a:r>
            <a:r>
              <a:rPr lang="en-US" altLang="zh-CN" sz="2000" dirty="0">
                <a:solidFill>
                  <a:prstClr val="black"/>
                </a:solidFill>
                <a:latin typeface="Consolas" panose="020B0609020204030204" pitchFamily="49" charset="0"/>
              </a:rPr>
              <a:t> </a:t>
            </a:r>
            <a:r>
              <a:rPr lang="zh-CN" altLang="en-US" sz="2000" dirty="0">
                <a:solidFill>
                  <a:prstClr val="black"/>
                </a:solidFill>
              </a:rPr>
              <a:t>是一种指向由 </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管理的对象的智能指针，它的使用和析构都不会改变 </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的引用计数</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8" name="组合 17"/>
          <p:cNvGrpSpPr/>
          <p:nvPr/>
        </p:nvGrpSpPr>
        <p:grpSpPr>
          <a:xfrm>
            <a:off x="170686" y="1635457"/>
            <a:ext cx="5998466" cy="1358861"/>
            <a:chOff x="219974" y="2044323"/>
            <a:chExt cx="8704052" cy="929320"/>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weak_ptr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使用一</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5790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151DC1"/>
                  </a:solidFill>
                  <a:latin typeface="Consolas" panose="020B0609020204030204" pitchFamily="49" charset="0"/>
                </a:rPr>
                <a:t>auto</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&gt;(10);</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err="1">
                  <a:solidFill>
                    <a:srgbClr val="08764C"/>
                  </a:solidFill>
                  <a:latin typeface="Consolas" panose="020B0609020204030204" pitchFamily="49" charset="0"/>
                </a:rPr>
                <a:t>weak_ptr</a:t>
              </a:r>
              <a:r>
                <a:rPr lang="en-US" altLang="zh-CN" dirty="0">
                  <a:solidFill>
                    <a:schemeClr val="tx1"/>
                  </a:solidFill>
                  <a:latin typeface="Consolas" panose="020B0609020204030204" pitchFamily="49" charset="0"/>
                </a:rPr>
                <a:t>&lt;</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&gt; pw(</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3" name="组合 12"/>
          <p:cNvGrpSpPr/>
          <p:nvPr/>
        </p:nvGrpSpPr>
        <p:grpSpPr>
          <a:xfrm>
            <a:off x="170685" y="3909255"/>
            <a:ext cx="5998466" cy="1525769"/>
            <a:chOff x="219974" y="2044323"/>
            <a:chExt cx="8704052" cy="1043468"/>
          </a:xfrm>
        </p:grpSpPr>
        <p:sp>
          <p:nvSpPr>
            <p:cNvPr id="14" name="矩形: 圆顶角 13"/>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weak_ptr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使用二</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矩形: 圆角 17"/>
            <p:cNvSpPr/>
            <p:nvPr/>
          </p:nvSpPr>
          <p:spPr>
            <a:xfrm>
              <a:off x="219974" y="2394630"/>
              <a:ext cx="8704052" cy="6931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151DC1"/>
                  </a:solidFill>
                  <a:latin typeface="Consolas" panose="020B0609020204030204" pitchFamily="49" charset="0"/>
                </a:rPr>
                <a:t>if</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auto</a:t>
              </a:r>
              <a:r>
                <a:rPr lang="en-US" altLang="zh-CN" dirty="0">
                  <a:solidFill>
                    <a:schemeClr val="tx1"/>
                  </a:solidFill>
                  <a:latin typeface="Consolas" panose="020B0609020204030204" pitchFamily="49" charset="0"/>
                </a:rPr>
                <a:t> p = </a:t>
              </a:r>
              <a:r>
                <a:rPr lang="en-US" altLang="zh-CN" dirty="0" err="1">
                  <a:solidFill>
                    <a:schemeClr val="tx1"/>
                  </a:solidFill>
                  <a:latin typeface="Consolas" panose="020B0609020204030204" pitchFamily="49" charset="0"/>
                </a:rPr>
                <a:t>pw.lock</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6" name="组合 15"/>
          <p:cNvGrpSpPr/>
          <p:nvPr/>
        </p:nvGrpSpPr>
        <p:grpSpPr>
          <a:xfrm>
            <a:off x="6266688" y="1684224"/>
            <a:ext cx="2832627" cy="886179"/>
            <a:chOff x="219974" y="2029680"/>
            <a:chExt cx="8704052" cy="354772"/>
          </a:xfrm>
        </p:grpSpPr>
        <p:sp>
          <p:nvSpPr>
            <p:cNvPr id="17" name="矩形: 圆顶角 16"/>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223990"/>
              <a:ext cx="8704052" cy="16046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err="1">
                  <a:solidFill>
                    <a:prstClr val="black"/>
                  </a:solidFill>
                  <a:latin typeface="Consolas" panose="020B0609020204030204" pitchFamily="49" charset="0"/>
                </a:rPr>
                <a:t>ps</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的引用计数不会改变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266688" y="3904804"/>
            <a:ext cx="2832628" cy="2554264"/>
            <a:chOff x="219974" y="2029680"/>
            <a:chExt cx="8704052" cy="1022571"/>
          </a:xfrm>
        </p:grpSpPr>
        <p:sp>
          <p:nvSpPr>
            <p:cNvPr id="23" name="矩形: 圆顶角 22"/>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23990"/>
              <a:ext cx="8704052" cy="8282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lock </a:t>
              </a:r>
              <a:r>
                <a:rPr lang="zh-CN" altLang="en-US" dirty="0">
                  <a:solidFill>
                    <a:prstClr val="black"/>
                  </a:solidFill>
                  <a:latin typeface="Consolas" panose="020B0609020204030204" pitchFamily="49" charset="0"/>
                </a:rPr>
                <a:t>函数检查指向的对象是否存在，如果对象存在则返回一个可用的</a:t>
              </a:r>
              <a:endParaRPr lang="zh-CN" altLang="en-US" dirty="0">
                <a:solidFill>
                  <a:prstClr val="black"/>
                </a:solidFill>
                <a:latin typeface="Consolas" panose="020B0609020204030204" pitchFamily="49" charset="0"/>
              </a:endParaRPr>
            </a:p>
            <a:p>
              <a:pPr lvl="0">
                <a:lnSpc>
                  <a:spcPts val="2600"/>
                </a:lnSpc>
                <a:buClr>
                  <a:srgbClr val="151DC1"/>
                </a:buClr>
              </a:pPr>
              <a:r>
                <a:rPr lang="en-US" altLang="zh-CN" dirty="0" err="1">
                  <a:solidFill>
                    <a:prstClr val="black"/>
                  </a:solidFill>
                  <a:latin typeface="Consolas" panose="020B0609020204030204" pitchFamily="49" charset="0"/>
                </a:rPr>
                <a:t>shared_ptr</a:t>
              </a:r>
              <a:r>
                <a:rPr lang="zh-CN" altLang="en-US" dirty="0">
                  <a:solidFill>
                    <a:prstClr val="black"/>
                  </a:solidFill>
                  <a:latin typeface="Consolas" panose="020B0609020204030204" pitchFamily="49" charset="0"/>
                </a:rPr>
                <a:t>，否则返回一</a:t>
              </a:r>
              <a:endParaRPr lang="zh-CN" altLang="en-US"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个存储 </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a:t>
              </a:r>
              <a:endParaRPr lang="zh-CN" altLang="en-US" dirty="0">
                <a:solidFill>
                  <a:prstClr val="black"/>
                </a:solidFill>
                <a:latin typeface="Consolas" panose="020B0609020204030204" pitchFamily="49" charset="0"/>
              </a:endParaRPr>
            </a:p>
            <a:p>
              <a:pPr lvl="0">
                <a:lnSpc>
                  <a:spcPts val="2600"/>
                </a:lnSpc>
                <a:buClr>
                  <a:srgbClr val="151DC1"/>
                </a:buClr>
              </a:pPr>
              <a:r>
                <a:rPr lang="en-US" altLang="zh-CN" dirty="0" err="1">
                  <a:solidFill>
                    <a:prstClr val="black"/>
                  </a:solidFill>
                  <a:latin typeface="Consolas" panose="020B0609020204030204" pitchFamily="49" charset="0"/>
                </a:rPr>
                <a:t>shared_ptr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170685" y="3133636"/>
            <a:ext cx="8973315" cy="707886"/>
          </a:xfrm>
          <a:prstGeom prst="rect">
            <a:avLst/>
          </a:prstGeom>
        </p:spPr>
        <p:txBody>
          <a:bodyPr wrap="square">
            <a:spAutoFit/>
          </a:bodyPr>
          <a:lstStyle/>
          <a:p>
            <a:r>
              <a:rPr lang="zh-CN" altLang="en-US" sz="2000" dirty="0"/>
              <a:t>由于 </a:t>
            </a:r>
            <a:r>
              <a:rPr lang="zh-CN" altLang="en-US" sz="2000" dirty="0">
                <a:latin typeface="Consolas" panose="020B0609020204030204" pitchFamily="49" charset="0"/>
              </a:rPr>
              <a:t>weak_ptr </a:t>
            </a:r>
            <a:r>
              <a:rPr lang="zh-CN" altLang="en-US" sz="2000" dirty="0"/>
              <a:t>不会管理所指向对象的生命期，它所指向的对象可能是不存在的，因此不能直接使用 </a:t>
            </a:r>
            <a:r>
              <a:rPr lang="zh-CN" altLang="en-US" sz="2000" dirty="0">
                <a:latin typeface="Consolas" panose="020B0609020204030204" pitchFamily="49" charset="0"/>
              </a:rPr>
              <a:t>weak_ptr </a:t>
            </a:r>
            <a:r>
              <a:rPr lang="zh-CN" altLang="en-US" sz="2000" dirty="0"/>
              <a:t>访问对象，而必须调用 </a:t>
            </a:r>
            <a:r>
              <a:rPr lang="zh-CN" altLang="en-US" sz="2000" dirty="0">
                <a:latin typeface="Consolas" panose="020B0609020204030204" pitchFamily="49" charset="0"/>
              </a:rPr>
              <a:t>lock</a:t>
            </a:r>
            <a:r>
              <a:rPr lang="zh-CN" altLang="en-US" sz="2000" dirty="0"/>
              <a:t> 函数</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8.1.4  </a:t>
            </a:r>
            <a:r>
              <a:rPr lang="zh-CN" altLang="en-US" sz="3200" dirty="0">
                <a:solidFill>
                  <a:prstClr val="white"/>
                </a:solidFill>
              </a:rPr>
              <a:t>动态数组</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25105" y="949190"/>
            <a:ext cx="4432624" cy="400110"/>
          </a:xfrm>
          <a:prstGeom prst="rect">
            <a:avLst/>
          </a:prstGeom>
        </p:spPr>
        <p:txBody>
          <a:bodyPr wrap="none">
            <a:spAutoFit/>
          </a:bodyPr>
          <a:lstStyle/>
          <a:p>
            <a:pPr lvl="0">
              <a:defRPr/>
            </a:pPr>
            <a:r>
              <a:rPr lang="zh-CN" altLang="en-US" sz="2000" dirty="0">
                <a:solidFill>
                  <a:prstClr val="black"/>
                </a:solidFill>
              </a:rPr>
              <a:t>使用 </a:t>
            </a:r>
            <a:r>
              <a:rPr lang="en-US" altLang="zh-CN" sz="2000" dirty="0">
                <a:solidFill>
                  <a:prstClr val="black"/>
                </a:solidFill>
              </a:rPr>
              <a:t>new </a:t>
            </a:r>
            <a:r>
              <a:rPr lang="zh-CN" altLang="en-US" sz="2000" dirty="0">
                <a:solidFill>
                  <a:prstClr val="black"/>
                </a:solidFill>
              </a:rPr>
              <a:t>创建一个动态数组，例如：</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125105" y="1432167"/>
            <a:ext cx="5727055" cy="1144890"/>
            <a:chOff x="219974" y="2044323"/>
            <a:chExt cx="8704052" cy="846411"/>
          </a:xfrm>
        </p:grpSpPr>
        <p:sp>
          <p:nvSpPr>
            <p:cNvPr id="10" name="矩形: 圆顶角 9"/>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创建动态数组</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94630"/>
              <a:ext cx="8704052" cy="4961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n = 5;</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 = </a:t>
              </a:r>
              <a:r>
                <a:rPr lang="en-US" altLang="zh-CN" dirty="0">
                  <a:solidFill>
                    <a:srgbClr val="0000FF"/>
                  </a:solidFill>
                  <a:latin typeface="Consolas" panose="020B0609020204030204" pitchFamily="49" charset="0"/>
                </a:rPr>
                <a:t>new </a:t>
              </a:r>
              <a:r>
                <a:rPr lang="en-US" altLang="zh-CN" dirty="0">
                  <a:solidFill>
                    <a:schemeClr val="tx1"/>
                  </a:solidFill>
                  <a:latin typeface="Consolas" panose="020B0609020204030204" pitchFamily="49" charset="0"/>
                </a:rPr>
                <a:t>int[n];</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5" name="组合 14"/>
          <p:cNvGrpSpPr/>
          <p:nvPr/>
        </p:nvGrpSpPr>
        <p:grpSpPr>
          <a:xfrm>
            <a:off x="6020351" y="1406998"/>
            <a:ext cx="2765595" cy="1435037"/>
            <a:chOff x="219974" y="2044323"/>
            <a:chExt cx="8704052" cy="574501"/>
          </a:xfrm>
        </p:grpSpPr>
        <p:sp>
          <p:nvSpPr>
            <p:cNvPr id="16" name="矩形: 圆顶角 15"/>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17" name="矩形: 圆角 17"/>
            <p:cNvSpPr/>
            <p:nvPr/>
          </p:nvSpPr>
          <p:spPr>
            <a:xfrm>
              <a:off x="219974" y="2233752"/>
              <a:ext cx="8704052" cy="3850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en-US" altLang="zh-CN" dirty="0">
                  <a:solidFill>
                    <a:schemeClr val="tx1"/>
                  </a:solidFill>
                  <a:latin typeface="Consolas" panose="020B0609020204030204" pitchFamily="49" charset="0"/>
                </a:rPr>
                <a:t>new </a:t>
              </a:r>
              <a:r>
                <a:rPr lang="zh-CN" altLang="en-US" dirty="0">
                  <a:solidFill>
                    <a:schemeClr val="tx1"/>
                  </a:solidFill>
                  <a:latin typeface="Consolas" panose="020B0609020204030204" pitchFamily="49" charset="0"/>
                </a:rPr>
                <a:t>为动态数组分配指定大小的内存，并返回第一个元素的地址</a:t>
              </a:r>
              <a:endParaRPr lang="en-US" dirty="0">
                <a:solidFill>
                  <a:srgbClr val="000000"/>
                </a:solidFill>
                <a:latin typeface="Consolas" panose="020B0609020204030204" pitchFamily="49" charset="0"/>
              </a:endParaRPr>
            </a:p>
          </p:txBody>
        </p:sp>
      </p:grpSp>
      <p:grpSp>
        <p:nvGrpSpPr>
          <p:cNvPr id="13" name="组合 12"/>
          <p:cNvGrpSpPr/>
          <p:nvPr/>
        </p:nvGrpSpPr>
        <p:grpSpPr>
          <a:xfrm>
            <a:off x="81953" y="2847993"/>
            <a:ext cx="5770208" cy="1456341"/>
            <a:chOff x="219974" y="2044323"/>
            <a:chExt cx="8704052" cy="1076665"/>
          </a:xfrm>
        </p:grpSpPr>
        <p:sp>
          <p:nvSpPr>
            <p:cNvPr id="18" name="矩形: 圆顶角 17"/>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创建并初始化动态数组</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94630"/>
              <a:ext cx="8704052" cy="7263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*pa1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 </a:t>
              </a:r>
              <a:r>
                <a:rPr lang="en-US" altLang="zh-CN" sz="1600" dirty="0">
                  <a:solidFill>
                    <a:schemeClr val="accent6"/>
                  </a:solidFill>
                  <a:latin typeface="Consolas" panose="020B0609020204030204" pitchFamily="49" charset="0"/>
                </a:rPr>
                <a:t>// 5</a:t>
              </a:r>
              <a:r>
                <a:rPr lang="zh-CN" altLang="en-US" sz="1600" dirty="0">
                  <a:solidFill>
                    <a:schemeClr val="accent6"/>
                  </a:solidFill>
                  <a:latin typeface="Consolas" panose="020B0609020204030204" pitchFamily="49" charset="0"/>
                </a:rPr>
                <a:t>个未初始化的 </a:t>
              </a:r>
              <a:r>
                <a:rPr lang="en-US" altLang="zh-CN" sz="1600" dirty="0">
                  <a:solidFill>
                    <a:schemeClr val="accent6"/>
                  </a:solidFill>
                  <a:latin typeface="Consolas" panose="020B0609020204030204" pitchFamily="49" charset="0"/>
                </a:rPr>
                <a:t>int</a:t>
              </a:r>
              <a:endParaRPr lang="en-US" altLang="zh-CN"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*pa2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 </a:t>
              </a:r>
              <a:r>
                <a:rPr lang="en-US" altLang="zh-CN" sz="1600" dirty="0">
                  <a:solidFill>
                    <a:schemeClr val="accent6"/>
                  </a:solidFill>
                  <a:latin typeface="Consolas" panose="020B0609020204030204" pitchFamily="49" charset="0"/>
                </a:rPr>
                <a:t>// 5</a:t>
              </a:r>
              <a:r>
                <a:rPr lang="zh-CN" altLang="en-US" sz="1600" dirty="0">
                  <a:solidFill>
                    <a:schemeClr val="accent6"/>
                  </a:solidFill>
                  <a:latin typeface="Consolas" panose="020B0609020204030204" pitchFamily="49" charset="0"/>
                </a:rPr>
                <a:t>个值为</a:t>
              </a:r>
              <a:r>
                <a:rPr lang="en-US" altLang="zh-CN" sz="1600" dirty="0">
                  <a:solidFill>
                    <a:schemeClr val="accent6"/>
                  </a:solidFill>
                  <a:latin typeface="Consolas" panose="020B0609020204030204" pitchFamily="49" charset="0"/>
                </a:rPr>
                <a:t>0</a:t>
              </a:r>
              <a:r>
                <a:rPr lang="zh-CN" altLang="en-US" sz="1600" dirty="0">
                  <a:solidFill>
                    <a:schemeClr val="accent6"/>
                  </a:solidFill>
                  <a:latin typeface="Consolas" panose="020B0609020204030204" pitchFamily="49" charset="0"/>
                </a:rPr>
                <a:t>的 </a:t>
              </a:r>
              <a:r>
                <a:rPr lang="en-US" altLang="zh-CN" sz="1600" dirty="0">
                  <a:solidFill>
                    <a:schemeClr val="accent6"/>
                  </a:solidFill>
                  <a:latin typeface="Consolas" panose="020B0609020204030204" pitchFamily="49" charset="0"/>
                </a:rPr>
                <a:t>int</a:t>
              </a:r>
              <a:endParaRPr lang="en-US" altLang="zh-CN" sz="1600"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*pa3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[5]{1,2,3,4,5};</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0" name="组合 19"/>
          <p:cNvGrpSpPr/>
          <p:nvPr/>
        </p:nvGrpSpPr>
        <p:grpSpPr>
          <a:xfrm>
            <a:off x="125105" y="5175389"/>
            <a:ext cx="5727055" cy="947679"/>
            <a:chOff x="219974" y="2044323"/>
            <a:chExt cx="8704052" cy="700614"/>
          </a:xfrm>
        </p:grpSpPr>
        <p:sp>
          <p:nvSpPr>
            <p:cNvPr id="21" name="矩形: 圆顶角 20"/>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释放动态数组</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2" name="矩形: 圆角 17"/>
            <p:cNvSpPr/>
            <p:nvPr/>
          </p:nvSpPr>
          <p:spPr>
            <a:xfrm>
              <a:off x="219974" y="2394630"/>
              <a:ext cx="8704052" cy="3503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 pa1;</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3" name="组合 22"/>
          <p:cNvGrpSpPr/>
          <p:nvPr/>
        </p:nvGrpSpPr>
        <p:grpSpPr>
          <a:xfrm>
            <a:off x="6020351" y="2977201"/>
            <a:ext cx="2765595" cy="1140087"/>
            <a:chOff x="219974" y="2044323"/>
            <a:chExt cx="8704052" cy="456421"/>
          </a:xfrm>
        </p:grpSpPr>
        <p:sp>
          <p:nvSpPr>
            <p:cNvPr id="24" name="矩形: 圆顶角 23"/>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5" name="矩形: 圆角 17"/>
            <p:cNvSpPr/>
            <p:nvPr/>
          </p:nvSpPr>
          <p:spPr>
            <a:xfrm>
              <a:off x="219974" y="2233752"/>
              <a:ext cx="8704052" cy="2669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zh-CN" altLang="en-US" dirty="0">
                  <a:solidFill>
                    <a:schemeClr val="tx1"/>
                  </a:solidFill>
                  <a:latin typeface="Consolas" panose="020B0609020204030204" pitchFamily="49" charset="0"/>
                </a:rPr>
                <a:t>新标准下可以使用花括号</a:t>
              </a:r>
              <a:endParaRPr lang="en-US" altLang="zh-CN" dirty="0">
                <a:solidFill>
                  <a:schemeClr val="tx1"/>
                </a:solidFill>
                <a:latin typeface="Consolas" panose="020B0609020204030204" pitchFamily="49" charset="0"/>
              </a:endParaRPr>
            </a:p>
            <a:p>
              <a:pPr>
                <a:lnSpc>
                  <a:spcPts val="2300"/>
                </a:lnSpc>
                <a:buClr>
                  <a:srgbClr val="151DC1"/>
                </a:buClr>
              </a:pPr>
              <a:r>
                <a:rPr lang="zh-CN" altLang="en-US" dirty="0">
                  <a:solidFill>
                    <a:schemeClr val="tx1"/>
                  </a:solidFill>
                  <a:latin typeface="Consolas" panose="020B0609020204030204" pitchFamily="49" charset="0"/>
                </a:rPr>
                <a:t>来执行数组元素的初始化</a:t>
              </a:r>
              <a:endParaRPr lang="en-US" dirty="0">
                <a:solidFill>
                  <a:srgbClr val="000000"/>
                </a:solidFill>
                <a:latin typeface="Consolas" panose="020B0609020204030204" pitchFamily="49" charset="0"/>
              </a:endParaRPr>
            </a:p>
          </p:txBody>
        </p:sp>
      </p:grpSp>
      <p:grpSp>
        <p:nvGrpSpPr>
          <p:cNvPr id="26" name="组合 25"/>
          <p:cNvGrpSpPr/>
          <p:nvPr/>
        </p:nvGrpSpPr>
        <p:grpSpPr>
          <a:xfrm>
            <a:off x="6020352" y="5079185"/>
            <a:ext cx="2765595" cy="1140087"/>
            <a:chOff x="219974" y="2044323"/>
            <a:chExt cx="8704052" cy="456421"/>
          </a:xfrm>
        </p:grpSpPr>
        <p:sp>
          <p:nvSpPr>
            <p:cNvPr id="27" name="矩形: 圆顶角 26"/>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8" name="矩形: 圆角 17"/>
            <p:cNvSpPr/>
            <p:nvPr/>
          </p:nvSpPr>
          <p:spPr>
            <a:xfrm>
              <a:off x="219974" y="2233752"/>
              <a:ext cx="8704052" cy="2669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zh-CN" altLang="en-US" dirty="0">
                  <a:solidFill>
                    <a:schemeClr val="tx1"/>
                  </a:solidFill>
                  <a:latin typeface="Consolas" panose="020B0609020204030204" pitchFamily="49" charset="0"/>
                </a:rPr>
                <a:t>将逆序释放 </a:t>
              </a:r>
              <a:r>
                <a:rPr lang="en-US" altLang="zh-CN" dirty="0">
                  <a:solidFill>
                    <a:schemeClr val="tx1"/>
                  </a:solidFill>
                  <a:latin typeface="Consolas" panose="020B0609020204030204" pitchFamily="49" charset="0"/>
                </a:rPr>
                <a:t>pa1 </a:t>
              </a:r>
              <a:r>
                <a:rPr lang="zh-CN" altLang="en-US" dirty="0">
                  <a:solidFill>
                    <a:schemeClr val="tx1"/>
                  </a:solidFill>
                  <a:latin typeface="Consolas" panose="020B0609020204030204" pitchFamily="49" charset="0"/>
                </a:rPr>
                <a:t>指向的动态数组的每一个元素</a:t>
              </a:r>
              <a:endParaRPr lang="en-US" dirty="0">
                <a:solidFill>
                  <a:srgbClr val="000000"/>
                </a:solidFill>
                <a:latin typeface="Consolas" panose="020B0609020204030204" pitchFamily="49" charset="0"/>
              </a:endParaRPr>
            </a:p>
          </p:txBody>
        </p:sp>
      </p:grpSp>
      <p:sp>
        <p:nvSpPr>
          <p:cNvPr id="3" name="矩形 2"/>
          <p:cNvSpPr/>
          <p:nvPr/>
        </p:nvSpPr>
        <p:spPr>
          <a:xfrm>
            <a:off x="115824" y="4556683"/>
            <a:ext cx="7626096" cy="400110"/>
          </a:xfrm>
          <a:prstGeom prst="rect">
            <a:avLst/>
          </a:prstGeom>
        </p:spPr>
        <p:txBody>
          <a:bodyPr wrap="square">
            <a:spAutoFit/>
          </a:bodyPr>
          <a:lstStyle/>
          <a:p>
            <a:r>
              <a:rPr lang="zh-CN" altLang="en-US" sz="2000" dirty="0"/>
              <a:t>动态数组的释放需要在 delete 前面加上一个空方括号：</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  </a:t>
            </a:r>
            <a:r>
              <a:rPr lang="zh-CN" altLang="en-US" sz="3200" dirty="0">
                <a:solidFill>
                  <a:prstClr val="white"/>
                </a:solidFill>
              </a:rPr>
              <a:t>拷贝控制</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25105" y="864354"/>
            <a:ext cx="8515948" cy="707886"/>
          </a:xfrm>
          <a:prstGeom prst="rect">
            <a:avLst/>
          </a:prstGeom>
        </p:spPr>
        <p:txBody>
          <a:bodyPr wrap="square">
            <a:spAutoFit/>
          </a:bodyPr>
          <a:lstStyle/>
          <a:p>
            <a:pPr lvl="0">
              <a:spcAft>
                <a:spcPts val="600"/>
              </a:spcAft>
              <a:defRPr/>
            </a:pPr>
            <a:r>
              <a:rPr lang="zh-CN" altLang="en-US" sz="2000" dirty="0">
                <a:solidFill>
                  <a:prstClr val="black"/>
                </a:solidFill>
              </a:rPr>
              <a:t>当定义一个类时，编译器将为我们自动合成</a:t>
            </a:r>
            <a:r>
              <a:rPr lang="zh-CN" altLang="en-US" sz="2000" dirty="0">
                <a:solidFill>
                  <a:srgbClr val="FF0000"/>
                </a:solidFill>
              </a:rPr>
              <a:t>默认</a:t>
            </a:r>
            <a:r>
              <a:rPr lang="zh-CN" altLang="en-US" sz="2000" dirty="0">
                <a:solidFill>
                  <a:prstClr val="black"/>
                </a:solidFill>
              </a:rPr>
              <a:t>的复制构造函数、赋值运算符和析构函数。</a:t>
            </a:r>
            <a:endParaRPr lang="zh-CN" altLang="en-US" sz="2000" dirty="0">
              <a:solidFill>
                <a:prstClr val="black"/>
              </a:solidFill>
            </a:endParaRPr>
          </a:p>
        </p:txBody>
      </p:sp>
      <p:grpSp>
        <p:nvGrpSpPr>
          <p:cNvPr id="9" name="组合 8"/>
          <p:cNvGrpSpPr/>
          <p:nvPr/>
        </p:nvGrpSpPr>
        <p:grpSpPr>
          <a:xfrm>
            <a:off x="125104" y="2004320"/>
            <a:ext cx="5946716" cy="2469375"/>
            <a:chOff x="219973" y="2044323"/>
            <a:chExt cx="8704053" cy="1825596"/>
          </a:xfrm>
        </p:grpSpPr>
        <p:sp>
          <p:nvSpPr>
            <p:cNvPr id="10" name="矩形: 圆顶角 9"/>
            <p:cNvSpPr/>
            <p:nvPr/>
          </p:nvSpPr>
          <p:spPr>
            <a:xfrm>
              <a:off x="219973"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A </a:t>
              </a:r>
              <a:r>
                <a:rPr lang="zh-CN" altLang="en-US" sz="2000" dirty="0">
                  <a:solidFill>
                    <a:prstClr val="white"/>
                  </a:solidFill>
                  <a:latin typeface="Consolas" panose="020B0609020204030204" pitchFamily="49" charset="0"/>
                </a:rPr>
                <a:t>类型定义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94630"/>
              <a:ext cx="8704052" cy="1475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fr-FR" altLang="zh-CN" dirty="0">
                  <a:solidFill>
                    <a:srgbClr val="0000FF"/>
                  </a:solidFill>
                  <a:latin typeface="Consolas" panose="020B0609020204030204" pitchFamily="49" charset="0"/>
                </a:rPr>
                <a:t>class</a:t>
              </a: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t>
              </a:r>
              <a:endParaRPr lang="fr-FR" altLang="zh-CN" dirty="0">
                <a:solidFill>
                  <a:schemeClr val="tx1"/>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000FF"/>
                  </a:solidFill>
                  <a:latin typeface="Consolas" panose="020B0609020204030204" pitchFamily="49" charset="0"/>
                </a:rPr>
                <a:t>int</a:t>
              </a:r>
              <a:r>
                <a:rPr lang="fr-FR" altLang="zh-CN" dirty="0">
                  <a:solidFill>
                    <a:schemeClr val="tx1"/>
                  </a:solidFill>
                  <a:latin typeface="Consolas" panose="020B0609020204030204" pitchFamily="49" charset="0"/>
                </a:rPr>
                <a:t> *m_array;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指向动态整型数组</a:t>
              </a:r>
              <a:endParaRPr lang="zh-CN" altLang="en-US" sz="1600" dirty="0">
                <a:solidFill>
                  <a:schemeClr val="accent6"/>
                </a:solidFill>
                <a:latin typeface="Consolas" panose="020B0609020204030204" pitchFamily="49" charset="0"/>
              </a:endParaRPr>
            </a:p>
            <a:p>
              <a:pPr lvl="0">
                <a:buClr>
                  <a:srgbClr val="151DC1"/>
                </a:buClr>
                <a:buSzPct val="80000"/>
                <a:defRPr/>
              </a:pPr>
              <a:r>
                <a:rPr lang="fr-FR" altLang="zh-CN" dirty="0">
                  <a:solidFill>
                    <a:srgbClr val="0000FF"/>
                  </a:solidFill>
                  <a:latin typeface="Consolas" panose="020B0609020204030204" pitchFamily="49" charset="0"/>
                </a:rPr>
                <a:t>public</a:t>
              </a:r>
              <a:r>
                <a:rPr lang="fr-FR" altLang="zh-CN" dirty="0">
                  <a:solidFill>
                    <a:schemeClr val="tx1"/>
                  </a:solidFill>
                  <a:latin typeface="Consolas" panose="020B0609020204030204" pitchFamily="49" charset="0"/>
                </a:rPr>
                <a:t>:</a:t>
              </a:r>
              <a:endParaRPr lang="fr-FR" altLang="zh-CN" dirty="0">
                <a:solidFill>
                  <a:schemeClr val="tx1"/>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t>
              </a:r>
              <a:r>
                <a:rPr lang="fr-FR" altLang="zh-CN" dirty="0">
                  <a:solidFill>
                    <a:srgbClr val="08764C"/>
                  </a:solidFill>
                  <a:latin typeface="Consolas" panose="020B0609020204030204" pitchFamily="49" charset="0"/>
                </a:rPr>
                <a:t>size_t</a:t>
              </a:r>
              <a:r>
                <a:rPr lang="fr-FR" altLang="zh-CN" dirty="0">
                  <a:solidFill>
                    <a:schemeClr val="tx1"/>
                  </a:solidFill>
                  <a:latin typeface="Consolas" panose="020B0609020204030204" pitchFamily="49" charset="0"/>
                </a:rPr>
                <a:t> size) : m_array(</a:t>
              </a:r>
              <a:r>
                <a:rPr lang="fr-FR" altLang="zh-CN" dirty="0">
                  <a:solidFill>
                    <a:srgbClr val="0000FF"/>
                  </a:solidFill>
                  <a:latin typeface="Consolas" panose="020B0609020204030204" pitchFamily="49" charset="0"/>
                </a:rPr>
                <a:t>new int</a:t>
              </a:r>
              <a:r>
                <a:rPr lang="fr-FR" altLang="zh-CN" dirty="0">
                  <a:solidFill>
                    <a:schemeClr val="tx1"/>
                  </a:solidFill>
                  <a:latin typeface="Consolas" panose="020B0609020204030204" pitchFamily="49" charset="0"/>
                </a:rPr>
                <a:t>[size]) {}</a:t>
              </a:r>
              <a:endParaRPr lang="fr-FR" altLang="zh-CN" dirty="0">
                <a:solidFill>
                  <a:schemeClr val="tx1"/>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t>
              </a:r>
              <a:r>
                <a:rPr lang="fr-FR" altLang="zh-CN" dirty="0">
                  <a:solidFill>
                    <a:srgbClr val="0000FF"/>
                  </a:solidFill>
                  <a:latin typeface="Consolas" panose="020B0609020204030204" pitchFamily="49" charset="0"/>
                </a:rPr>
                <a:t>const</a:t>
              </a: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&amp; rhs) : m_array(rhs.m_array) {}</a:t>
              </a:r>
              <a:endParaRPr lang="fr-FR" altLang="zh-CN" dirty="0">
                <a:solidFill>
                  <a:schemeClr val="tx1"/>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t>
              </a:r>
              <a:endParaRPr lang="fr-FR" altLang="zh-CN" dirty="0">
                <a:solidFill>
                  <a:schemeClr val="tx1"/>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3" name="组合 12"/>
          <p:cNvGrpSpPr/>
          <p:nvPr/>
        </p:nvGrpSpPr>
        <p:grpSpPr>
          <a:xfrm>
            <a:off x="125105" y="4645600"/>
            <a:ext cx="5946715" cy="1726401"/>
            <a:chOff x="219974" y="2044323"/>
            <a:chExt cx="8704052" cy="1276319"/>
          </a:xfrm>
        </p:grpSpPr>
        <p:sp>
          <p:nvSpPr>
            <p:cNvPr id="18" name="矩形: 圆顶角 17"/>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复制 </a:t>
              </a:r>
              <a:r>
                <a:rPr lang="en-US" altLang="zh-CN" sz="2000" dirty="0">
                  <a:solidFill>
                    <a:prstClr val="white"/>
                  </a:solidFill>
                  <a:latin typeface="Consolas" panose="020B0609020204030204" pitchFamily="49" charset="0"/>
                </a:rPr>
                <a:t>A </a:t>
              </a:r>
              <a:r>
                <a:rPr lang="zh-CN" altLang="en-US" sz="2000" dirty="0">
                  <a:solidFill>
                    <a:prstClr val="white"/>
                  </a:solidFill>
                  <a:latin typeface="Consolas" panose="020B0609020204030204" pitchFamily="49" charset="0"/>
                </a:rPr>
                <a:t>类型对象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94630"/>
              <a:ext cx="8704052" cy="9260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a1(10);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创建并初始化</a:t>
              </a:r>
              <a:r>
                <a:rPr lang="fr-FR" altLang="zh-CN" sz="1600" dirty="0">
                  <a:solidFill>
                    <a:schemeClr val="accent6"/>
                  </a:solidFill>
                  <a:latin typeface="Consolas" panose="020B0609020204030204" pitchFamily="49" charset="0"/>
                </a:rPr>
                <a:t>A</a:t>
              </a:r>
              <a:r>
                <a:rPr lang="zh-CN" altLang="en-US" sz="1600" dirty="0">
                  <a:solidFill>
                    <a:schemeClr val="accent6"/>
                  </a:solidFill>
                  <a:latin typeface="Consolas" panose="020B0609020204030204" pitchFamily="49" charset="0"/>
                </a:rPr>
                <a:t>类型对象</a:t>
              </a:r>
              <a:r>
                <a:rPr lang="fr-FR" altLang="zh-CN" sz="1600" dirty="0">
                  <a:solidFill>
                    <a:schemeClr val="accent6"/>
                  </a:solidFill>
                  <a:latin typeface="Consolas" panose="020B0609020204030204" pitchFamily="49" charset="0"/>
                </a:rPr>
                <a:t>a1</a:t>
              </a:r>
              <a:endParaRPr lang="fr-FR" altLang="zh-CN" sz="1600" dirty="0">
                <a:solidFill>
                  <a:schemeClr val="accent6"/>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a:t>
              </a:r>
              <a:endParaRPr lang="fr-FR" altLang="zh-CN" dirty="0">
                <a:solidFill>
                  <a:schemeClr val="tx1"/>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a2(a1);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用</a:t>
              </a:r>
              <a:r>
                <a:rPr lang="fr-FR" altLang="zh-CN" sz="1600" dirty="0">
                  <a:solidFill>
                    <a:schemeClr val="accent6"/>
                  </a:solidFill>
                  <a:latin typeface="Consolas" panose="020B0609020204030204" pitchFamily="49" charset="0"/>
                </a:rPr>
                <a:t>a1</a:t>
              </a:r>
              <a:r>
                <a:rPr lang="zh-CN" altLang="en-US" sz="1600" dirty="0">
                  <a:solidFill>
                    <a:schemeClr val="accent6"/>
                  </a:solidFill>
                  <a:latin typeface="Consolas" panose="020B0609020204030204" pitchFamily="49" charset="0"/>
                </a:rPr>
                <a:t>复制构造</a:t>
              </a:r>
              <a:r>
                <a:rPr lang="fr-FR" altLang="zh-CN" sz="1600" dirty="0">
                  <a:solidFill>
                    <a:schemeClr val="accent6"/>
                  </a:solidFill>
                  <a:latin typeface="Consolas" panose="020B0609020204030204" pitchFamily="49" charset="0"/>
                </a:rPr>
                <a:t>a2</a:t>
              </a:r>
              <a:endParaRPr lang="fr-FR" altLang="zh-CN" sz="1600" dirty="0">
                <a:solidFill>
                  <a:schemeClr val="accent6"/>
                </a:solidFill>
                <a:latin typeface="Consolas" panose="020B0609020204030204" pitchFamily="49" charset="0"/>
              </a:endParaRPr>
            </a:p>
            <a:p>
              <a:pPr lvl="0">
                <a:buClr>
                  <a:srgbClr val="151DC1"/>
                </a:buClr>
                <a:buSzPct val="80000"/>
                <a:defRPr/>
              </a:pPr>
              <a:r>
                <a:rPr lang="fr-FR" altLang="zh-CN" dirty="0">
                  <a:solidFill>
                    <a:schemeClr val="tx1"/>
                  </a:solidFill>
                  <a:latin typeface="Consolas" panose="020B0609020204030204" pitchFamily="49" charset="0"/>
                </a:rPr>
                <a:t>}</a:t>
              </a:r>
              <a:r>
                <a:rPr lang="fr-FR" altLang="zh-CN" dirty="0">
                  <a:solidFill>
                    <a:srgbClr val="212AE7"/>
                  </a:solidFill>
                  <a:latin typeface="Consolas" panose="020B0609020204030204" pitchFamily="49" charset="0"/>
                </a:rPr>
                <a:t>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出现错误</a:t>
              </a:r>
              <a:endParaRPr lang="en-US" altLang="zh-CN" sz="1600" dirty="0">
                <a:solidFill>
                  <a:schemeClr val="accent6"/>
                </a:solidFill>
                <a:latin typeface="Consolas" panose="020B0609020204030204" pitchFamily="49" charset="0"/>
              </a:endParaRPr>
            </a:p>
          </p:txBody>
        </p:sp>
      </p:grpSp>
      <p:grpSp>
        <p:nvGrpSpPr>
          <p:cNvPr id="29" name="组合 28"/>
          <p:cNvGrpSpPr/>
          <p:nvPr/>
        </p:nvGrpSpPr>
        <p:grpSpPr>
          <a:xfrm>
            <a:off x="6175293" y="1988173"/>
            <a:ext cx="2968707" cy="4685026"/>
            <a:chOff x="219974" y="2129661"/>
            <a:chExt cx="8704052" cy="4685046"/>
          </a:xfrm>
        </p:grpSpPr>
        <p:sp>
          <p:nvSpPr>
            <p:cNvPr id="30" name="矩形: 圆顶角 29"/>
            <p:cNvSpPr/>
            <p:nvPr/>
          </p:nvSpPr>
          <p:spPr>
            <a:xfrm>
              <a:off x="219974" y="2129661"/>
              <a:ext cx="8704052" cy="47384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endParaRPr lang="zh-CN" altLang="en-US" sz="2000" dirty="0"/>
            </a:p>
          </p:txBody>
        </p:sp>
        <p:sp>
          <p:nvSpPr>
            <p:cNvPr id="31" name="矩形: 圆角 17"/>
            <p:cNvSpPr/>
            <p:nvPr/>
          </p:nvSpPr>
          <p:spPr>
            <a:xfrm>
              <a:off x="219974" y="2612833"/>
              <a:ext cx="8704052" cy="42018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212AE7"/>
                </a:buClr>
                <a:buSzPct val="80000"/>
                <a:buFont typeface="Wingdings" panose="05000000000000000000" pitchFamily="2" charset="2"/>
                <a:buChar char="l"/>
              </a:pP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执行默认的析构函数</a:t>
              </a:r>
              <a:endParaRPr lang="zh-CN" altLang="en-US" dirty="0">
                <a:solidFill>
                  <a:schemeClr val="tx1"/>
                </a:solidFill>
                <a:latin typeface="Consolas" panose="020B0609020204030204" pitchFamily="49" charset="0"/>
              </a:endParaRPr>
            </a:p>
            <a:p>
              <a:pPr>
                <a:lnSpc>
                  <a:spcPct val="150000"/>
                </a:lnSpc>
                <a:buClr>
                  <a:srgbClr val="212AE7"/>
                </a:buClr>
                <a:buSzPct val="80000"/>
              </a:pPr>
              <a:r>
                <a:rPr lang="zh-CN" altLang="en-US" dirty="0">
                  <a:solidFill>
                    <a:schemeClr val="tx1"/>
                  </a:solidFill>
                  <a:latin typeface="Consolas" panose="020B0609020204030204" pitchFamily="49" charset="0"/>
                </a:rPr>
                <a:t>不会释放动态内存</a:t>
              </a:r>
              <a:endParaRPr lang="zh-CN" altLang="en-US" dirty="0">
                <a:solidFill>
                  <a:schemeClr val="tx1"/>
                </a:solidFill>
                <a:latin typeface="Consolas" panose="020B0609020204030204" pitchFamily="49" charset="0"/>
              </a:endParaRPr>
            </a:p>
            <a:p>
              <a:pPr marL="285750" indent="-285750">
                <a:lnSpc>
                  <a:spcPct val="150000"/>
                </a:lnSpc>
                <a:buClr>
                  <a:srgbClr val="212AE7"/>
                </a:buClr>
                <a:buSzPct val="80000"/>
                <a:buFont typeface="Wingdings" panose="05000000000000000000" pitchFamily="2" charset="2"/>
                <a:buChar char="l"/>
              </a:pPr>
              <a:r>
                <a:rPr lang="zh-CN" altLang="en-US" dirty="0">
                  <a:solidFill>
                    <a:schemeClr val="tx1"/>
                  </a:solidFill>
                  <a:latin typeface="Consolas" panose="020B0609020204030204" pitchFamily="49" charset="0"/>
                </a:rPr>
                <a:t>执行默认复制构造后，</a:t>
              </a:r>
              <a:endParaRPr lang="en-US" altLang="zh-CN" dirty="0">
                <a:solidFill>
                  <a:schemeClr val="tx1"/>
                </a:solidFill>
                <a:latin typeface="Consolas" panose="020B0609020204030204" pitchFamily="49" charset="0"/>
              </a:endParaRPr>
            </a:p>
            <a:p>
              <a:pPr>
                <a:lnSpc>
                  <a:spcPct val="150000"/>
                </a:lnSpc>
                <a:buClr>
                  <a:srgbClr val="212AE7"/>
                </a:buClr>
                <a:buSzPct val="80000"/>
              </a:pP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和 </a:t>
              </a:r>
              <a:r>
                <a:rPr lang="en-US" altLang="zh-CN" dirty="0">
                  <a:solidFill>
                    <a:schemeClr val="tx1"/>
                  </a:solidFill>
                  <a:latin typeface="Consolas" panose="020B0609020204030204" pitchFamily="49" charset="0"/>
                </a:rPr>
                <a:t>a1 </a:t>
              </a:r>
              <a:r>
                <a:rPr lang="zh-CN" altLang="en-US" dirty="0">
                  <a:solidFill>
                    <a:schemeClr val="tx1"/>
                  </a:solidFill>
                  <a:latin typeface="Consolas" panose="020B0609020204030204" pitchFamily="49" charset="0"/>
                </a:rPr>
                <a:t>的 </a:t>
              </a:r>
              <a:r>
                <a:rPr lang="en-US" altLang="zh-CN" dirty="0" err="1">
                  <a:solidFill>
                    <a:schemeClr val="tx1"/>
                  </a:solidFill>
                  <a:latin typeface="Consolas" panose="020B0609020204030204" pitchFamily="49" charset="0"/>
                </a:rPr>
                <a:t>m_array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a:t>
              </a:r>
              <a:endParaRPr lang="zh-CN" altLang="en-US" dirty="0">
                <a:solidFill>
                  <a:schemeClr val="tx1"/>
                </a:solidFill>
                <a:latin typeface="Consolas" panose="020B0609020204030204" pitchFamily="49" charset="0"/>
              </a:endParaRPr>
            </a:p>
            <a:p>
              <a:pPr>
                <a:lnSpc>
                  <a:spcPct val="150000"/>
                </a:lnSpc>
                <a:buClr>
                  <a:srgbClr val="212AE7"/>
                </a:buClr>
                <a:buSzPct val="80000"/>
              </a:pPr>
              <a:r>
                <a:rPr lang="zh-CN" altLang="en-US" dirty="0">
                  <a:solidFill>
                    <a:schemeClr val="tx1"/>
                  </a:solidFill>
                  <a:latin typeface="Consolas" panose="020B0609020204030204" pitchFamily="49" charset="0"/>
                </a:rPr>
                <a:t>向同一个内存单元，若 </a:t>
              </a: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的析构函数正确，成功释放动态内存，则 </a:t>
              </a:r>
              <a:r>
                <a:rPr lang="en-US" altLang="zh-CN" dirty="0">
                  <a:solidFill>
                    <a:schemeClr val="tx1"/>
                  </a:solidFill>
                  <a:latin typeface="Consolas" panose="020B0609020204030204" pitchFamily="49" charset="0"/>
                </a:rPr>
                <a:t>a1 </a:t>
              </a:r>
              <a:r>
                <a:rPr lang="zh-CN" altLang="en-US" dirty="0">
                  <a:solidFill>
                    <a:schemeClr val="tx1"/>
                  </a:solidFill>
                  <a:latin typeface="Consolas" panose="020B0609020204030204" pitchFamily="49" charset="0"/>
                </a:rPr>
                <a:t>的</a:t>
              </a:r>
              <a:r>
                <a:rPr lang="en-US" altLang="zh-CN" dirty="0" err="1">
                  <a:solidFill>
                    <a:schemeClr val="tx1"/>
                  </a:solidFill>
                  <a:latin typeface="Consolas" panose="020B0609020204030204" pitchFamily="49" charset="0"/>
                </a:rPr>
                <a:t>m_array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成为野指针，</a:t>
              </a:r>
              <a:r>
                <a:rPr lang="en-US" altLang="zh-CN" dirty="0">
                  <a:solidFill>
                    <a:schemeClr val="tx1"/>
                  </a:solidFill>
                  <a:latin typeface="Consolas" panose="020B0609020204030204" pitchFamily="49" charset="0"/>
                </a:rPr>
                <a:t>a1</a:t>
              </a:r>
              <a:endParaRPr lang="en-US" altLang="zh-CN" dirty="0">
                <a:solidFill>
                  <a:schemeClr val="tx1"/>
                </a:solidFill>
                <a:latin typeface="Consolas" panose="020B0609020204030204" pitchFamily="49" charset="0"/>
              </a:endParaRPr>
            </a:p>
            <a:p>
              <a:pPr>
                <a:lnSpc>
                  <a:spcPct val="150000"/>
                </a:lnSpc>
                <a:buClr>
                  <a:srgbClr val="212AE7"/>
                </a:buClr>
                <a:buSzPct val="80000"/>
              </a:pPr>
              <a:r>
                <a:rPr lang="zh-CN" altLang="en-US" dirty="0">
                  <a:solidFill>
                    <a:schemeClr val="tx1"/>
                  </a:solidFill>
                  <a:latin typeface="Consolas" panose="020B0609020204030204" pitchFamily="49" charset="0"/>
                </a:rPr>
                <a:t>析构时无法再次释放该内</a:t>
              </a:r>
              <a:endParaRPr lang="zh-CN" altLang="en-US" dirty="0">
                <a:solidFill>
                  <a:schemeClr val="tx1"/>
                </a:solidFill>
                <a:latin typeface="Consolas" panose="020B0609020204030204" pitchFamily="49" charset="0"/>
              </a:endParaRPr>
            </a:p>
            <a:p>
              <a:pPr>
                <a:lnSpc>
                  <a:spcPct val="150000"/>
                </a:lnSpc>
                <a:buClr>
                  <a:srgbClr val="212AE7"/>
                </a:buClr>
                <a:buSzPct val="80000"/>
              </a:pPr>
              <a:r>
                <a:rPr lang="zh-CN" altLang="en-US" dirty="0">
                  <a:solidFill>
                    <a:schemeClr val="tx1"/>
                  </a:solidFill>
                  <a:latin typeface="Consolas" panose="020B0609020204030204" pitchFamily="49" charset="0"/>
                </a:rPr>
                <a:t>存地址</a:t>
              </a:r>
              <a:endParaRPr lang="en-US" altLang="zh-CN" dirty="0">
                <a:solidFill>
                  <a:schemeClr val="tx1"/>
                </a:solidFill>
                <a:latin typeface="Consolas" panose="020B0609020204030204" pitchFamily="49" charset="0"/>
              </a:endParaRPr>
            </a:p>
          </p:txBody>
        </p:sp>
      </p:grpSp>
      <p:sp>
        <p:nvSpPr>
          <p:cNvPr id="3" name="矩形 2"/>
          <p:cNvSpPr/>
          <p:nvPr/>
        </p:nvSpPr>
        <p:spPr>
          <a:xfrm>
            <a:off x="143689" y="1590544"/>
            <a:ext cx="8515947" cy="369332"/>
          </a:xfrm>
          <a:prstGeom prst="rect">
            <a:avLst/>
          </a:prstGeom>
        </p:spPr>
        <p:txBody>
          <a:bodyPr wrap="square">
            <a:spAutoFit/>
          </a:bodyPr>
          <a:lstStyle/>
          <a:p>
            <a:pPr lvl="0">
              <a:defRPr/>
            </a:pPr>
            <a:r>
              <a:rPr lang="zh-CN" altLang="en-US" dirty="0">
                <a:solidFill>
                  <a:prstClr val="black"/>
                </a:solidFill>
              </a:rPr>
              <a:t>如果类的数据成员含有</a:t>
            </a:r>
            <a:r>
              <a:rPr lang="zh-CN" altLang="en-US" dirty="0">
                <a:solidFill>
                  <a:srgbClr val="FF0000"/>
                </a:solidFill>
              </a:rPr>
              <a:t>动态对象</a:t>
            </a:r>
            <a:r>
              <a:rPr lang="zh-CN" altLang="en-US" dirty="0">
                <a:solidFill>
                  <a:prstClr val="black"/>
                </a:solidFill>
              </a:rPr>
              <a:t>，使用这些</a:t>
            </a:r>
            <a:r>
              <a:rPr lang="zh-CN" altLang="en-US" dirty="0">
                <a:solidFill>
                  <a:srgbClr val="FF0000"/>
                </a:solidFill>
              </a:rPr>
              <a:t>默认</a:t>
            </a:r>
            <a:r>
              <a:rPr lang="zh-CN" altLang="en-US" dirty="0">
                <a:solidFill>
                  <a:prstClr val="black"/>
                </a:solidFill>
              </a:rPr>
              <a:t>成员函数会有什么问题？</a:t>
            </a:r>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8.2.1  </a:t>
            </a:r>
            <a:r>
              <a:rPr lang="zh-CN" altLang="en-US" sz="3200" dirty="0">
                <a:solidFill>
                  <a:prstClr val="white"/>
                </a:solidFill>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6412" y="961890"/>
            <a:ext cx="7211940" cy="400110"/>
          </a:xfrm>
          <a:prstGeom prst="rect">
            <a:avLst/>
          </a:prstGeom>
        </p:spPr>
        <p:txBody>
          <a:bodyPr wrap="square">
            <a:spAutoFit/>
          </a:bodyPr>
          <a:lstStyle/>
          <a:p>
            <a:pPr lvl="0"/>
            <a:r>
              <a:rPr lang="zh-CN" altLang="en-US" sz="2000" dirty="0">
                <a:solidFill>
                  <a:prstClr val="black"/>
                </a:solidFill>
              </a:rPr>
              <a:t>定义一个简单的字符串类 </a:t>
            </a:r>
            <a:r>
              <a:rPr lang="en-US" altLang="zh-CN" sz="2000" dirty="0" err="1">
                <a:solidFill>
                  <a:prstClr val="black"/>
                </a:solidFill>
                <a:latin typeface="Consolas" panose="020B0609020204030204" pitchFamily="49" charset="0"/>
              </a:rPr>
              <a:t>MyStr</a:t>
            </a:r>
            <a:r>
              <a:rPr lang="zh-CN" altLang="en-US" sz="2000" dirty="0">
                <a:solidFill>
                  <a:prstClr val="black"/>
                </a:solidFill>
                <a:latin typeface="Consolas" panose="020B0609020204030204" pitchFamily="49" charset="0"/>
              </a:rPr>
              <a: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endParaRPr>
          </a:p>
        </p:txBody>
      </p:sp>
      <p:grpSp>
        <p:nvGrpSpPr>
          <p:cNvPr id="13" name="组合 12"/>
          <p:cNvGrpSpPr/>
          <p:nvPr/>
        </p:nvGrpSpPr>
        <p:grpSpPr>
          <a:xfrm>
            <a:off x="127644" y="1466236"/>
            <a:ext cx="6468228" cy="5041415"/>
            <a:chOff x="219974" y="2044323"/>
            <a:chExt cx="7742668" cy="3727093"/>
          </a:xfrm>
        </p:grpSpPr>
        <p:sp>
          <p:nvSpPr>
            <p:cNvPr id="18" name="矩形: 圆顶角 17"/>
            <p:cNvSpPr/>
            <p:nvPr/>
          </p:nvSpPr>
          <p:spPr>
            <a:xfrm>
              <a:off x="219974" y="2044323"/>
              <a:ext cx="7742668"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94631"/>
              <a:ext cx="7742668" cy="3376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class</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字符数组的长度</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指向动态字符数组</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private</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buClr>
                  <a:srgbClr val="151DC1"/>
                </a:buClr>
                <a:buSzPct val="80000"/>
              </a:pP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私有静态成员函数</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	static int </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	static void </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src,</a:t>
              </a:r>
              <a:r>
                <a:rPr lang="en-US" altLang="zh-CN" dirty="0" err="1">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n);</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public:</a:t>
              </a:r>
              <a:endParaRPr lang="en-US" altLang="zh-CN" dirty="0">
                <a:solidFill>
                  <a:srgbClr val="0000FF"/>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默认构造函数</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 </a:t>
              </a: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	int</a:t>
              </a:r>
              <a:r>
                <a:rPr lang="en-US" altLang="zh-CN" dirty="0">
                  <a:solidFill>
                    <a:schemeClr val="tx1"/>
                  </a:solidFill>
                  <a:latin typeface="Consolas" panose="020B0609020204030204" pitchFamily="49" charset="0"/>
                </a:rPr>
                <a:t> size() { </a:t>
              </a:r>
              <a:r>
                <a:rPr lang="en-US" altLang="zh-CN" dirty="0">
                  <a:solidFill>
                    <a:srgbClr val="0000FF"/>
                  </a:solidFill>
                  <a:latin typeface="Consolas" panose="020B0609020204030204" pitchFamily="49" charset="0"/>
                </a:rPr>
                <a:t>return</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buClr>
                  <a:srgbClr val="151DC1"/>
                </a:buClr>
                <a:buSzPct val="80000"/>
              </a:pP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辅助函数声明</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friend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&lt;&lt;(</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friend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6676182" y="1478695"/>
            <a:ext cx="2382474" cy="4548779"/>
            <a:chOff x="219974" y="2044323"/>
            <a:chExt cx="8704052" cy="1821052"/>
          </a:xfrm>
        </p:grpSpPr>
        <p:sp>
          <p:nvSpPr>
            <p:cNvPr id="23" name="矩形: 圆顶角 22"/>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4" name="矩形: 圆角 17"/>
            <p:cNvSpPr/>
            <p:nvPr/>
          </p:nvSpPr>
          <p:spPr>
            <a:xfrm>
              <a:off x="219974" y="2236603"/>
              <a:ext cx="8704052" cy="16287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ts val="26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获取 </a:t>
              </a:r>
              <a:r>
                <a:rPr lang="en-US" altLang="zh-CN" dirty="0">
                  <a:solidFill>
                    <a:schemeClr val="tx1"/>
                  </a:solidFill>
                  <a:latin typeface="Consolas" panose="020B0609020204030204" pitchFamily="49" charset="0"/>
                </a:rPr>
                <a:t>c </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风格字符串长度</a:t>
              </a:r>
              <a:endParaRPr lang="zh-CN" altLang="en-US" dirty="0">
                <a:solidFill>
                  <a:schemeClr val="tx1"/>
                </a:solidFill>
                <a:latin typeface="Consolas" panose="020B0609020204030204" pitchFamily="49" charset="0"/>
              </a:endParaRPr>
            </a:p>
            <a:p>
              <a:pPr marL="285750" indent="-285750">
                <a:lnSpc>
                  <a:spcPts val="26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复制 </a:t>
              </a:r>
              <a:endParaRPr lang="en-US" altLang="zh-CN" dirty="0">
                <a:solidFill>
                  <a:schemeClr val="tx1"/>
                </a:solidFill>
                <a:latin typeface="Consolas" panose="020B0609020204030204" pitchFamily="49" charset="0"/>
              </a:endParaRPr>
            </a:p>
            <a:p>
              <a:pPr>
                <a:lnSpc>
                  <a:spcPts val="2600"/>
                </a:lnSpc>
                <a:buClr>
                  <a:srgbClr val="151DC1"/>
                </a:buClr>
              </a:pP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指向的数组中前 </a:t>
              </a:r>
              <a:r>
                <a:rPr lang="en-US" altLang="zh-CN" dirty="0">
                  <a:solidFill>
                    <a:schemeClr val="tx1"/>
                  </a:solidFill>
                  <a:latin typeface="Consolas" panose="020B0609020204030204" pitchFamily="49" charset="0"/>
                </a:rPr>
                <a:t>n </a:t>
              </a:r>
              <a:r>
                <a:rPr lang="zh-CN" altLang="en-US" dirty="0">
                  <a:solidFill>
                    <a:schemeClr val="tx1"/>
                  </a:solidFill>
                  <a:latin typeface="Consolas" panose="020B0609020204030204" pitchFamily="49" charset="0"/>
                </a:rPr>
                <a:t>个字符到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指向的数组中</a:t>
              </a:r>
              <a:endParaRPr lang="zh-CN" altLang="en-US" dirty="0">
                <a:solidFill>
                  <a:schemeClr val="tx1"/>
                </a:solidFill>
                <a:latin typeface="Consolas" panose="020B0609020204030204" pitchFamily="49" charset="0"/>
              </a:endParaRPr>
            </a:p>
            <a:p>
              <a:pPr marL="285750" indent="-285750">
                <a:lnSpc>
                  <a:spcPts val="26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operator&lt;&lt; </a:t>
              </a:r>
              <a:r>
                <a:rPr lang="zh-CN" altLang="en-US" dirty="0">
                  <a:solidFill>
                    <a:schemeClr val="tx1"/>
                  </a:solidFill>
                  <a:latin typeface="Consolas" panose="020B0609020204030204" pitchFamily="49" charset="0"/>
                </a:rPr>
                <a:t>打印</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字符串</a:t>
              </a:r>
              <a:endParaRPr lang="en-US" altLang="zh-CN" dirty="0">
                <a:solidFill>
                  <a:schemeClr val="tx1"/>
                </a:solidFill>
                <a:latin typeface="Consolas" panose="020B0609020204030204" pitchFamily="49" charset="0"/>
              </a:endParaRPr>
            </a:p>
            <a:p>
              <a:pPr marL="285750" indent="-285750">
                <a:lnSpc>
                  <a:spcPts val="26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operator+ </a:t>
              </a:r>
              <a:r>
                <a:rPr lang="zh-CN" altLang="en-US" dirty="0">
                  <a:solidFill>
                    <a:schemeClr val="tx1"/>
                  </a:solidFill>
                  <a:latin typeface="Consolas" panose="020B0609020204030204" pitchFamily="49" charset="0"/>
                </a:rPr>
                <a:t>重载</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字符串相加运算</a:t>
              </a:r>
              <a:endParaRPr lang="zh-CN" altLang="en-US" dirty="0">
                <a:solidFill>
                  <a:schemeClr val="tx1"/>
                </a:solidFill>
                <a:latin typeface="Consolas" panose="020B0609020204030204" pitchFamily="49" charset="0"/>
              </a:endParaRPr>
            </a:p>
            <a:p>
              <a:pPr marL="285750" indent="-285750">
                <a:lnSpc>
                  <a:spcPts val="26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析构函数将动态数</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组</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释放</a:t>
              </a:r>
              <a:endParaRPr lang="en-US" dirty="0">
                <a:solidFill>
                  <a:srgbClr val="000000"/>
                </a:solidFill>
                <a:latin typeface="Consolas" panose="020B0609020204030204" pitchFamily="49"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8.2.1  </a:t>
            </a:r>
            <a:r>
              <a:rPr lang="zh-CN" altLang="en-US" sz="3200" dirty="0">
                <a:solidFill>
                  <a:prstClr val="white"/>
                </a:solidFill>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88604" y="902962"/>
            <a:ext cx="5767696" cy="400110"/>
          </a:xfrm>
          <a:prstGeom prst="rect">
            <a:avLst/>
          </a:prstGeom>
        </p:spPr>
        <p:txBody>
          <a:bodyPr wrap="square">
            <a:spAutoFit/>
          </a:bodyPr>
          <a:lstStyle/>
          <a:p>
            <a:pPr lvl="0"/>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类的默认构造函数定义如下：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2" name="组合 21"/>
          <p:cNvGrpSpPr/>
          <p:nvPr/>
        </p:nvGrpSpPr>
        <p:grpSpPr>
          <a:xfrm>
            <a:off x="6121954" y="1327615"/>
            <a:ext cx="2833442" cy="4491072"/>
            <a:chOff x="219974" y="2044323"/>
            <a:chExt cx="8704052" cy="1797949"/>
          </a:xfrm>
        </p:grpSpPr>
        <p:sp>
          <p:nvSpPr>
            <p:cNvPr id="23" name="矩形: 圆顶角 22"/>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36603"/>
              <a:ext cx="8704052" cy="16056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通过 </a:t>
              </a:r>
              <a:r>
                <a:rPr lang="en-US" altLang="zh-CN" dirty="0" err="1">
                  <a:solidFill>
                    <a:prstClr val="black"/>
                  </a:solidFill>
                  <a:latin typeface="Consolas" panose="020B0609020204030204" pitchFamily="49" charset="0"/>
                </a:rPr>
                <a:t>strlen</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函数获</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取形参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指针指向的字符串中字符的个数</a:t>
              </a:r>
              <a:endParaRPr lang="zh-CN" altLang="en-US"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指向非空字</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符串，则利用 </a:t>
              </a:r>
              <a:r>
                <a:rPr lang="en-US" altLang="zh-CN" dirty="0">
                  <a:solidFill>
                    <a:prstClr val="black"/>
                  </a:solidFill>
                  <a:latin typeface="Consolas" panose="020B0609020204030204" pitchFamily="49" charset="0"/>
                </a:rPr>
                <a:t>new </a:t>
              </a:r>
              <a:r>
                <a:rPr lang="zh-CN" altLang="en-US" dirty="0">
                  <a:solidFill>
                    <a:prstClr val="black"/>
                  </a:solidFill>
                  <a:latin typeface="Consolas" panose="020B0609020204030204" pitchFamily="49" charset="0"/>
                </a:rPr>
                <a:t>函数分配相应大小的内存</a:t>
              </a:r>
              <a:endParaRPr lang="zh-CN" altLang="en-US"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为空指针，</a:t>
              </a:r>
              <a:endParaRPr lang="en-US" altLang="zh-CN" dirty="0">
                <a:solidFill>
                  <a:prstClr val="black"/>
                </a:solidFill>
                <a:latin typeface="Consolas" panose="020B0609020204030204" pitchFamily="49" charset="0"/>
              </a:endParaRPr>
            </a:p>
            <a:p>
              <a:pPr lvl="0">
                <a:lnSpc>
                  <a:spcPts val="2800"/>
                </a:lnSpc>
                <a:buClr>
                  <a:srgbClr val="151DC1"/>
                </a:buClr>
              </a:pP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则为空，将不执行动态内存分配</a:t>
              </a:r>
              <a:endParaRPr lang="zh-CN" altLang="en-US"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利用函数 </a:t>
              </a:r>
              <a:r>
                <a:rPr lang="en-US" altLang="zh-CN" dirty="0" err="1">
                  <a:solidFill>
                    <a:prstClr val="black"/>
                  </a:solidFill>
                  <a:latin typeface="Consolas" panose="020B0609020204030204" pitchFamily="49" charset="0"/>
                </a:rPr>
                <a:t>strncpy</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完</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成字符串的复制</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5" name="组合 14"/>
          <p:cNvGrpSpPr/>
          <p:nvPr/>
        </p:nvGrpSpPr>
        <p:grpSpPr>
          <a:xfrm>
            <a:off x="127644" y="1327615"/>
            <a:ext cx="5828656" cy="1915457"/>
            <a:chOff x="219974" y="2044324"/>
            <a:chExt cx="7742668" cy="1416088"/>
          </a:xfrm>
        </p:grpSpPr>
        <p:sp>
          <p:nvSpPr>
            <p:cNvPr id="16" name="矩形: 圆顶角 15"/>
            <p:cNvSpPr/>
            <p:nvPr/>
          </p:nvSpPr>
          <p:spPr>
            <a:xfrm>
              <a:off x="219974" y="2044324"/>
              <a:ext cx="7742668" cy="29579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类默认构造函数定义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矩形: 圆角 17"/>
            <p:cNvSpPr/>
            <p:nvPr/>
          </p:nvSpPr>
          <p:spPr>
            <a:xfrm>
              <a:off x="219974" y="2340549"/>
              <a:ext cx="7742668" cy="11198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&gt;0?</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new char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m_buff,val,m_length</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6" name="组合 25"/>
          <p:cNvGrpSpPr/>
          <p:nvPr/>
        </p:nvGrpSpPr>
        <p:grpSpPr>
          <a:xfrm>
            <a:off x="127644" y="3326834"/>
            <a:ext cx="5828656" cy="3347110"/>
            <a:chOff x="219974" y="2044323"/>
            <a:chExt cx="7742668" cy="2474502"/>
          </a:xfrm>
        </p:grpSpPr>
        <p:sp>
          <p:nvSpPr>
            <p:cNvPr id="27" name="矩形: 圆顶角 26"/>
            <p:cNvSpPr/>
            <p:nvPr/>
          </p:nvSpPr>
          <p:spPr>
            <a:xfrm>
              <a:off x="219974" y="2044323"/>
              <a:ext cx="7742668" cy="341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strlen</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和 </a:t>
              </a:r>
              <a:r>
                <a:rPr lang="en-US" altLang="zh-CN" sz="2000" dirty="0" err="1">
                  <a:solidFill>
                    <a:prstClr val="white"/>
                  </a:solidFill>
                  <a:latin typeface="Consolas" panose="020B0609020204030204" pitchFamily="49" charset="0"/>
                </a:rPr>
                <a:t>strncpy</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矩形: 圆角 17"/>
            <p:cNvSpPr/>
            <p:nvPr/>
          </p:nvSpPr>
          <p:spPr>
            <a:xfrm>
              <a:off x="219974" y="2376616"/>
              <a:ext cx="7742668" cy="214220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a:solidFill>
                    <a:srgbClr val="151DC1"/>
                  </a:solidFill>
                  <a:latin typeface="Consolas" panose="020B0609020204030204" pitchFamily="49" charset="0"/>
                </a:rPr>
                <a:t>int</a:t>
              </a:r>
              <a:r>
                <a:rPr lang="en-US" altLang="zh-CN" dirty="0">
                  <a:solidFill>
                    <a:srgbClr val="08764C"/>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 = 0;</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while</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&amp;&amp; *</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 '\0’)</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return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rgbClr val="151DC1"/>
                  </a:solidFill>
                  <a:latin typeface="Consolas" panose="020B0609020204030204" pitchFamily="49" charset="0"/>
                </a:rPr>
                <a:t>void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n) {</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for</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0;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&lt; n;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endParaRPr lang="zh-CN" altLang="en-US" sz="3200" dirty="0">
              <a:solidFill>
                <a:schemeClr val="bg1"/>
              </a:solidFill>
            </a:endParaRPr>
          </a:p>
        </p:txBody>
      </p:sp>
      <p:grpSp>
        <p:nvGrpSpPr>
          <p:cNvPr id="21" name="组合 20"/>
          <p:cNvGrpSpPr/>
          <p:nvPr/>
        </p:nvGrpSpPr>
        <p:grpSpPr>
          <a:xfrm>
            <a:off x="552090" y="1193599"/>
            <a:ext cx="4891179" cy="1538185"/>
            <a:chOff x="552090" y="1303327"/>
            <a:chExt cx="4891179" cy="1538185"/>
          </a:xfrm>
        </p:grpSpPr>
        <p:sp>
          <p:nvSpPr>
            <p:cNvPr id="12" name="文本框 11"/>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1. </a:t>
              </a:r>
              <a:r>
                <a:rPr lang="zh-CN" altLang="en-US" dirty="0">
                  <a:solidFill>
                    <a:srgbClr val="151DC1"/>
                  </a:solidFill>
                </a:rPr>
                <a:t>动态内存</a:t>
              </a:r>
              <a:endParaRPr lang="zh-CN" altLang="en-US" dirty="0">
                <a:solidFill>
                  <a:srgbClr val="151DC1"/>
                </a:solidFill>
              </a:endParaRPr>
            </a:p>
          </p:txBody>
        </p:sp>
        <p:sp>
          <p:nvSpPr>
            <p:cNvPr id="13" name="文本框 12"/>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1" action="ppaction://hlinksldjump"/>
                </a:rPr>
                <a:t>创建动态对象</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2" action="ppaction://hlinksldjump"/>
                </a:rPr>
                <a:t>释放动态内存</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3" action="ppaction://hlinksldjump"/>
                </a:rPr>
                <a:t>智能指针</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4" action="ppaction://hlinksldjump"/>
                </a:rPr>
                <a:t>动态数组</a:t>
              </a:r>
              <a:endParaRPr lang="zh-CN" altLang="en-US" dirty="0"/>
            </a:p>
          </p:txBody>
        </p:sp>
      </p:grpSp>
      <p:grpSp>
        <p:nvGrpSpPr>
          <p:cNvPr id="22" name="组合 21"/>
          <p:cNvGrpSpPr/>
          <p:nvPr/>
        </p:nvGrpSpPr>
        <p:grpSpPr>
          <a:xfrm>
            <a:off x="552090" y="2866673"/>
            <a:ext cx="4891179" cy="1261186"/>
            <a:chOff x="552090" y="1303327"/>
            <a:chExt cx="4891179" cy="1261186"/>
          </a:xfrm>
        </p:grpSpPr>
        <p:sp>
          <p:nvSpPr>
            <p:cNvPr id="23" name="文本框 22"/>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2. </a:t>
              </a:r>
              <a:r>
                <a:rPr lang="zh-CN" altLang="en-US" dirty="0">
                  <a:solidFill>
                    <a:srgbClr val="151DC1"/>
                  </a:solidFill>
                </a:rPr>
                <a:t>拷贝控制</a:t>
              </a:r>
              <a:endParaRPr lang="zh-CN" altLang="en-US" dirty="0">
                <a:solidFill>
                  <a:srgbClr val="151DC1"/>
                </a:solidFill>
              </a:endParaRPr>
            </a:p>
          </p:txBody>
        </p:sp>
        <p:sp>
          <p:nvSpPr>
            <p:cNvPr id="24" name="文本框 23"/>
            <p:cNvSpPr txBox="1"/>
            <p:nvPr/>
          </p:nvSpPr>
          <p:spPr>
            <a:xfrm>
              <a:off x="928777" y="1641183"/>
              <a:ext cx="4514492" cy="923330"/>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5" action="ppaction://hlinksldjump"/>
                </a:rPr>
                <a:t>简单字符串类</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6" action="ppaction://hlinksldjump"/>
                </a:rPr>
                <a:t>复制与赋值</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7" action="ppaction://hlinksldjump"/>
                </a:rPr>
                <a:t>移动对象</a:t>
              </a:r>
              <a:endParaRPr lang="zh-CN" altLang="en-US" dirty="0"/>
            </a:p>
          </p:txBody>
        </p:sp>
      </p:grpSp>
      <p:grpSp>
        <p:nvGrpSpPr>
          <p:cNvPr id="25" name="组合 24"/>
          <p:cNvGrpSpPr/>
          <p:nvPr/>
        </p:nvGrpSpPr>
        <p:grpSpPr>
          <a:xfrm>
            <a:off x="552090" y="4262748"/>
            <a:ext cx="4891179" cy="2092182"/>
            <a:chOff x="552090" y="1303327"/>
            <a:chExt cx="4891179" cy="2092182"/>
          </a:xfrm>
        </p:grpSpPr>
        <p:sp>
          <p:nvSpPr>
            <p:cNvPr id="26" name="文本框 25"/>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3.  </a:t>
              </a:r>
              <a:r>
                <a:rPr lang="zh-CN" altLang="en-US" dirty="0">
                  <a:solidFill>
                    <a:srgbClr val="151DC1"/>
                  </a:solidFill>
                </a:rPr>
                <a:t>线性链表</a:t>
              </a:r>
              <a:endParaRPr lang="zh-CN" altLang="en-US" dirty="0">
                <a:solidFill>
                  <a:srgbClr val="151DC1"/>
                </a:solidFill>
              </a:endParaRPr>
            </a:p>
          </p:txBody>
        </p:sp>
        <p:sp>
          <p:nvSpPr>
            <p:cNvPr id="27" name="文本框 26"/>
            <p:cNvSpPr txBox="1"/>
            <p:nvPr/>
          </p:nvSpPr>
          <p:spPr>
            <a:xfrm>
              <a:off x="928777" y="1641183"/>
              <a:ext cx="4514492" cy="175432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8" action="ppaction://hlinksldjump"/>
                </a:rPr>
                <a:t>链表表示</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9" action="ppaction://hlinksldjump"/>
                </a:rPr>
                <a:t>插入操作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0" action="ppaction://hlinksldjump"/>
                </a:rPr>
                <a:t>删除操作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1" action="ppaction://hlinksldjump"/>
                </a:rPr>
                <a:t>清空链表</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2" action="ppaction://hlinksldjump"/>
                </a:rPr>
                <a:t>打印链表</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3" action="ppaction://hlinksldjump"/>
                </a:rPr>
                <a:t>拷贝控制与友元声明</a:t>
              </a:r>
              <a:endParaRPr lang="zh-CN" altLang="en-US" dirty="0"/>
            </a:p>
          </p:txBody>
        </p:sp>
      </p:grpSp>
      <p:grpSp>
        <p:nvGrpSpPr>
          <p:cNvPr id="14" name="组合 13"/>
          <p:cNvGrpSpPr/>
          <p:nvPr/>
        </p:nvGrpSpPr>
        <p:grpSpPr>
          <a:xfrm>
            <a:off x="3797922" y="1193599"/>
            <a:ext cx="4891179" cy="984187"/>
            <a:chOff x="552090" y="1303327"/>
            <a:chExt cx="4891179" cy="984187"/>
          </a:xfrm>
        </p:grpSpPr>
        <p:sp>
          <p:nvSpPr>
            <p:cNvPr id="15" name="文本框 14"/>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4. </a:t>
              </a:r>
              <a:r>
                <a:rPr lang="zh-CN" altLang="en-US" dirty="0">
                  <a:solidFill>
                    <a:srgbClr val="151DC1"/>
                  </a:solidFill>
                </a:rPr>
                <a:t>链栈</a:t>
              </a:r>
              <a:endParaRPr lang="zh-CN" altLang="en-US" dirty="0">
                <a:solidFill>
                  <a:srgbClr val="151DC1"/>
                </a:solidFill>
              </a:endParaRPr>
            </a:p>
          </p:txBody>
        </p:sp>
        <p:sp>
          <p:nvSpPr>
            <p:cNvPr id="16" name="文本框 15"/>
            <p:cNvSpPr txBox="1"/>
            <p:nvPr/>
          </p:nvSpPr>
          <p:spPr>
            <a:xfrm>
              <a:off x="928777" y="1641183"/>
              <a:ext cx="4514492" cy="64633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14" action="ppaction://hlinksldjump"/>
                </a:rPr>
                <a:t>链栈表示与操作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5" action="ppaction://hlinksldjump"/>
                </a:rPr>
                <a:t>简单计算器</a:t>
              </a:r>
              <a:endParaRPr lang="zh-CN" altLang="en-US" dirty="0"/>
            </a:p>
          </p:txBody>
        </p:sp>
      </p:grpSp>
      <p:grpSp>
        <p:nvGrpSpPr>
          <p:cNvPr id="17" name="组合 16"/>
          <p:cNvGrpSpPr/>
          <p:nvPr/>
        </p:nvGrpSpPr>
        <p:grpSpPr>
          <a:xfrm>
            <a:off x="3797922" y="2342417"/>
            <a:ext cx="4891179" cy="2092182"/>
            <a:chOff x="552090" y="1303327"/>
            <a:chExt cx="4891179" cy="2092182"/>
          </a:xfrm>
        </p:grpSpPr>
        <p:sp>
          <p:nvSpPr>
            <p:cNvPr id="18" name="文本框 17"/>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5. </a:t>
              </a:r>
              <a:r>
                <a:rPr lang="zh-CN" altLang="en-US" dirty="0">
                  <a:solidFill>
                    <a:srgbClr val="151DC1"/>
                  </a:solidFill>
                </a:rPr>
                <a:t>二叉树</a:t>
              </a:r>
              <a:endParaRPr lang="zh-CN" altLang="en-US" dirty="0">
                <a:solidFill>
                  <a:srgbClr val="151DC1"/>
                </a:solidFill>
              </a:endParaRPr>
            </a:p>
          </p:txBody>
        </p:sp>
        <p:sp>
          <p:nvSpPr>
            <p:cNvPr id="19" name="文本框 18"/>
            <p:cNvSpPr txBox="1"/>
            <p:nvPr/>
          </p:nvSpPr>
          <p:spPr>
            <a:xfrm>
              <a:off x="928777" y="1641183"/>
              <a:ext cx="4514492" cy="175432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16" action="ppaction://hlinksldjump"/>
                </a:rPr>
                <a:t>二叉树的概念和表示</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7" action="ppaction://hlinksldjump"/>
                </a:rPr>
                <a:t>创建二叉搜索树</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8" action="ppaction://hlinksldjump"/>
                </a:rPr>
                <a:t>遍历操作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9" action="ppaction://hlinksldjump"/>
                </a:rPr>
                <a:t>搜索操作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20" action="ppaction://hlinksldjump"/>
                </a:rPr>
                <a:t>销毁操作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21" action="ppaction://hlinksldjump"/>
                </a:rPr>
                <a:t>拷贝控制及友元声明</a:t>
              </a:r>
              <a:endParaRPr lang="zh-CN" alt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78840" y="652827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8.2.1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88604" y="902962"/>
            <a:ext cx="5767696" cy="400110"/>
          </a:xfrm>
          <a:prstGeom prst="rect">
            <a:avLst/>
          </a:prstGeom>
        </p:spPr>
        <p:txBody>
          <a:bodyPr wrap="square">
            <a:spAutoFit/>
          </a:bodyPr>
          <a:lstStyle/>
          <a:p>
            <a:pPr lvl="0"/>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MyStr</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类</a:t>
            </a:r>
            <a:r>
              <a:rPr lang="zh-CN" altLang="en-US" sz="2000" dirty="0">
                <a:solidFill>
                  <a:prstClr val="black"/>
                </a:solidFill>
              </a:rPr>
              <a:t>的辅助函数定义如下：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2" name="组合 21"/>
          <p:cNvGrpSpPr/>
          <p:nvPr/>
        </p:nvGrpSpPr>
        <p:grpSpPr>
          <a:xfrm>
            <a:off x="6656832" y="1312647"/>
            <a:ext cx="2359524" cy="4718697"/>
            <a:chOff x="219974" y="2044323"/>
            <a:chExt cx="8704052" cy="1889076"/>
          </a:xfrm>
        </p:grpSpPr>
        <p:sp>
          <p:nvSpPr>
            <p:cNvPr id="23" name="矩形: 圆顶角 22"/>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36603"/>
              <a:ext cx="8704052" cy="16967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在输出运算符</a:t>
              </a:r>
              <a:r>
                <a:rPr lang="en-US" altLang="zh-CN" dirty="0">
                  <a:solidFill>
                    <a:prstClr val="black"/>
                  </a:solidFill>
                  <a:latin typeface="Consolas" panose="020B0609020204030204" pitchFamily="49" charset="0"/>
                </a:rPr>
                <a:t>&lt;&lt; </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函数体内，动态字符数组中的字符逐个写入到输出流对象</a:t>
              </a:r>
              <a:r>
                <a:rPr lang="en-US" altLang="zh-CN" dirty="0" err="1">
                  <a:solidFill>
                    <a:prstClr val="black"/>
                  </a:solidFill>
                  <a:latin typeface="Consolas" panose="020B0609020204030204" pitchFamily="49" charset="0"/>
                </a:rPr>
                <a:t>os</a:t>
              </a:r>
              <a:r>
                <a:rPr lang="zh-CN" altLang="en-US" dirty="0">
                  <a:solidFill>
                    <a:prstClr val="black"/>
                  </a:solidFill>
                  <a:latin typeface="Consolas" panose="020B0609020204030204" pitchFamily="49" charset="0"/>
                </a:rPr>
                <a:t>中，并返回 </a:t>
              </a:r>
              <a:r>
                <a:rPr lang="en-US" altLang="zh-CN" dirty="0" err="1">
                  <a:solidFill>
                    <a:srgbClr val="FF0000"/>
                  </a:solidFill>
                  <a:latin typeface="Consolas" panose="020B0609020204030204" pitchFamily="49" charset="0"/>
                </a:rPr>
                <a:t>os</a:t>
              </a:r>
              <a:r>
                <a:rPr lang="en-US"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的引用</a:t>
              </a:r>
              <a:endParaRPr lang="zh-CN" altLang="en-US" dirty="0">
                <a:solidFill>
                  <a:srgbClr val="FF0000"/>
                </a:solidFill>
                <a:latin typeface="Consolas" panose="020B0609020204030204" pitchFamily="49" charset="0"/>
              </a:endParaRPr>
            </a:p>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重载的 </a:t>
              </a:r>
              <a:r>
                <a:rPr lang="en-US" altLang="zh-CN" dirty="0" err="1">
                  <a:solidFill>
                    <a:prstClr val="black"/>
                  </a:solidFill>
                  <a:latin typeface="Consolas" panose="020B0609020204030204" pitchFamily="49" charset="0"/>
                </a:rPr>
                <a:t>MyStr</a:t>
              </a:r>
              <a:r>
                <a:rPr lang="zh-CN" altLang="en-US" dirty="0">
                  <a:solidFill>
                    <a:prstClr val="black"/>
                  </a:solidFill>
                  <a:latin typeface="Consolas" panose="020B0609020204030204" pitchFamily="49" charset="0"/>
                </a:rPr>
                <a:t>类</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运算符 </a:t>
              </a:r>
              <a:r>
                <a:rPr lang="en-US" altLang="zh-CN" dirty="0">
                  <a:solidFill>
                    <a:prstClr val="black"/>
                  </a:solidFill>
                  <a:latin typeface="Consolas" panose="020B0609020204030204" pitchFamily="49" charset="0"/>
                </a:rPr>
                <a:t>+</a:t>
              </a:r>
              <a:r>
                <a:rPr lang="zh-CN" altLang="en-US" dirty="0">
                  <a:solidFill>
                    <a:prstClr val="black"/>
                  </a:solidFill>
                  <a:latin typeface="Consolas" panose="020B0609020204030204" pitchFamily="49" charset="0"/>
                </a:rPr>
                <a:t>，将两个形参 </a:t>
              </a: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类对象中的字符连接起来，形成一个新的 </a:t>
              </a: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类对象 </a:t>
              </a:r>
              <a:r>
                <a:rPr lang="en-US" altLang="zh-CN" dirty="0">
                  <a:solidFill>
                    <a:prstClr val="black"/>
                  </a:solidFill>
                  <a:latin typeface="Consolas" panose="020B0609020204030204" pitchFamily="49" charset="0"/>
                </a:rPr>
                <a:t>res</a:t>
              </a:r>
              <a:r>
                <a:rPr lang="zh-CN" altLang="en-US" dirty="0">
                  <a:solidFill>
                    <a:prstClr val="black"/>
                  </a:solidFill>
                  <a:latin typeface="Consolas" panose="020B0609020204030204" pitchFamily="49" charset="0"/>
                </a:rPr>
                <a:t>，并以值的形式返回 </a:t>
              </a:r>
              <a:r>
                <a:rPr lang="en-US" altLang="zh-CN" dirty="0">
                  <a:solidFill>
                    <a:srgbClr val="FF0000"/>
                  </a:solidFill>
                  <a:latin typeface="Consolas" panose="020B0609020204030204" pitchFamily="49" charset="0"/>
                </a:rPr>
                <a:t>res </a:t>
              </a:r>
              <a:r>
                <a:rPr lang="zh-CN" altLang="en-US" dirty="0">
                  <a:solidFill>
                    <a:srgbClr val="FF0000"/>
                  </a:solidFill>
                  <a:latin typeface="Consolas" panose="020B0609020204030204" pitchFamily="49" charset="0"/>
                </a:rPr>
                <a:t>的副本</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endParaRPr>
            </a:p>
          </p:txBody>
        </p:sp>
      </p:grpSp>
      <p:grpSp>
        <p:nvGrpSpPr>
          <p:cNvPr id="15" name="组合 14"/>
          <p:cNvGrpSpPr/>
          <p:nvPr/>
        </p:nvGrpSpPr>
        <p:grpSpPr>
          <a:xfrm>
            <a:off x="127644" y="1327615"/>
            <a:ext cx="6468228" cy="5036608"/>
            <a:chOff x="219974" y="2044324"/>
            <a:chExt cx="7742668" cy="3723540"/>
          </a:xfrm>
        </p:grpSpPr>
        <p:sp>
          <p:nvSpPr>
            <p:cNvPr id="16" name="矩形: 圆顶角 15"/>
            <p:cNvSpPr/>
            <p:nvPr/>
          </p:nvSpPr>
          <p:spPr>
            <a:xfrm>
              <a:off x="219974" y="2044324"/>
              <a:ext cx="7742668" cy="29579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 </a:t>
              </a:r>
              <a:r>
                <a:rPr lang="zh-CN" altLang="en-US" sz="2000" dirty="0">
                  <a:solidFill>
                    <a:prstClr val="white"/>
                  </a:solidFill>
                  <a:latin typeface="Consolas" panose="020B0609020204030204" pitchFamily="49" charset="0"/>
                </a:rPr>
                <a:t>类辅助函数定义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矩形: 圆角 17"/>
            <p:cNvSpPr/>
            <p:nvPr/>
          </p:nvSpPr>
          <p:spPr>
            <a:xfrm>
              <a:off x="219974" y="2340549"/>
              <a:ext cx="7742668" cy="34273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&lt;&lt;(</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 s){</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for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0;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&lt; </a:t>
              </a:r>
              <a:r>
                <a:rPr lang="en-US" altLang="zh-CN" dirty="0" err="1">
                  <a:solidFill>
                    <a:schemeClr val="tx1"/>
                  </a:solidFill>
                  <a:latin typeface="Consolas" panose="020B0609020204030204" pitchFamily="49" charset="0"/>
                </a:rPr>
                <a:t>s.m_length</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 &lt;&lt; </a:t>
              </a:r>
              <a:r>
                <a:rPr lang="en-US" altLang="zh-CN" dirty="0" err="1">
                  <a:solidFill>
                    <a:schemeClr val="tx1"/>
                  </a:solidFill>
                  <a:latin typeface="Consolas" panose="020B0609020204030204" pitchFamily="49" charset="0"/>
                </a:rPr>
                <a:t>s.m_buff</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&amp;s1,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&amp;s2){</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res;</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res.m_length</a:t>
              </a:r>
              <a:r>
                <a:rPr lang="en-US" altLang="zh-CN" dirty="0">
                  <a:solidFill>
                    <a:schemeClr val="tx1"/>
                  </a:solidFill>
                  <a:latin typeface="Consolas" panose="020B0609020204030204" pitchFamily="49" charset="0"/>
                </a:rPr>
                <a:t> = s1.m_length + s2.m_length;</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 </a:t>
              </a:r>
              <a:r>
                <a:rPr lang="en-US" altLang="zh-CN" dirty="0">
                  <a:solidFill>
                    <a:srgbClr val="0000FF"/>
                  </a:solidFill>
                  <a:latin typeface="Consolas" panose="020B0609020204030204" pitchFamily="49" charset="0"/>
                </a:rPr>
                <a:t>new char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res.m_length</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s1.m_buff, 	s1.m_length</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 s1.m_length, s2.</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s2.m_length);</a:t>
              </a:r>
              <a:endParaRPr lang="en-US" altLang="zh-CN" dirty="0">
                <a:solidFill>
                  <a:schemeClr val="tx1"/>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chemeClr val="tx1"/>
                  </a:solidFill>
                  <a:latin typeface="Consolas" panose="020B0609020204030204" pitchFamily="49" charset="0"/>
                </a:rPr>
                <a:t>res;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返回局部对象 </a:t>
              </a:r>
              <a:r>
                <a:rPr lang="en-US" altLang="zh-CN" sz="1600" dirty="0">
                  <a:solidFill>
                    <a:schemeClr val="accent6"/>
                  </a:solidFill>
                  <a:latin typeface="Consolas" panose="020B0609020204030204" pitchFamily="49" charset="0"/>
                </a:rPr>
                <a:t>res</a:t>
              </a:r>
              <a:endParaRPr lang="en-US" altLang="zh-CN" sz="1600" dirty="0">
                <a:solidFill>
                  <a:schemeClr val="accent6"/>
                </a:solidFill>
                <a:latin typeface="Consolas" panose="020B0609020204030204" pitchFamily="49" charset="0"/>
              </a:endParaRP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8.2.2  </a:t>
            </a:r>
            <a:r>
              <a:rPr lang="zh-CN" altLang="en-US" sz="3200" dirty="0">
                <a:solidFill>
                  <a:prstClr val="white"/>
                </a:solidFill>
              </a:rPr>
              <a:t>复制与赋值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88604" y="1098034"/>
            <a:ext cx="5767696" cy="400110"/>
          </a:xfrm>
          <a:prstGeom prst="rect">
            <a:avLst/>
          </a:prstGeom>
        </p:spPr>
        <p:txBody>
          <a:bodyPr wrap="square">
            <a:spAutoFit/>
          </a:bodyPr>
          <a:lstStyle/>
          <a:p>
            <a:pPr lvl="0">
              <a:defRPr/>
            </a:pPr>
            <a:r>
              <a:rPr lang="zh-CN" altLang="en-US" sz="2000" dirty="0">
                <a:solidFill>
                  <a:prstClr val="black"/>
                </a:solidFill>
              </a:rPr>
              <a:t>回到字符串类 </a:t>
            </a:r>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的定义：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88604" y="1712107"/>
            <a:ext cx="5273412" cy="2265421"/>
            <a:chOff x="219974" y="2044323"/>
            <a:chExt cx="8704052" cy="1674815"/>
          </a:xfrm>
        </p:grpSpPr>
        <p:sp>
          <p:nvSpPr>
            <p:cNvPr id="18" name="矩形: 圆顶角 17"/>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94631"/>
              <a:ext cx="8704052" cy="13245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class</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字符数组的长度</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指向动态字符数组</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其他成员</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7" name="组合 16"/>
          <p:cNvGrpSpPr/>
          <p:nvPr/>
        </p:nvGrpSpPr>
        <p:grpSpPr>
          <a:xfrm>
            <a:off x="188604" y="4252277"/>
            <a:ext cx="5273412" cy="1787232"/>
            <a:chOff x="219974" y="2044323"/>
            <a:chExt cx="8704052" cy="1321291"/>
          </a:xfrm>
        </p:grpSpPr>
        <p:sp>
          <p:nvSpPr>
            <p:cNvPr id="20" name="矩形: 圆顶角 19"/>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类对象复制</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394631"/>
              <a:ext cx="8704052" cy="9709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s1("dynamic"), s2(s1), s3;</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s3 = s1;</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566710" y="3806035"/>
            <a:ext cx="3486222" cy="2474494"/>
            <a:chOff x="219974" y="2044323"/>
            <a:chExt cx="8704052" cy="990635"/>
          </a:xfrm>
        </p:grpSpPr>
        <p:sp>
          <p:nvSpPr>
            <p:cNvPr id="23" name="矩形: 圆顶角 22"/>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236603"/>
              <a:ext cx="8704052" cy="7983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对于指针成员 </a:t>
              </a:r>
              <a:r>
                <a:rPr lang="en-US" altLang="zh-CN" dirty="0" err="1">
                  <a:solidFill>
                    <a:prstClr val="black"/>
                  </a:solidFill>
                  <a:latin typeface="Consolas" panose="020B0609020204030204" pitchFamily="49" charset="0"/>
                </a:rPr>
                <a:t>m_buff</a:t>
              </a:r>
              <a:r>
                <a:rPr lang="zh-CN" altLang="en-US" dirty="0">
                  <a:solidFill>
                    <a:prstClr val="black"/>
                  </a:solidFill>
                  <a:latin typeface="Consolas" panose="020B0609020204030204" pitchFamily="49" charset="0"/>
                </a:rPr>
                <a:t>，将复</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制指针本身的值，而非指针所指向的对象的值</a:t>
              </a:r>
              <a:endParaRPr lang="zh-CN" altLang="en-US" dirty="0">
                <a:solidFill>
                  <a:prstClr val="black"/>
                </a:solidFill>
                <a:latin typeface="Consolas" panose="020B0609020204030204" pitchFamily="49" charset="0"/>
              </a:endParaRPr>
            </a:p>
            <a:p>
              <a:pPr marL="285750" lvl="0" indent="-285750">
                <a:lnSpc>
                  <a:spcPts val="25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s1</a:t>
              </a:r>
              <a:r>
                <a:rPr lang="zh-CN" altLang="en-US" dirty="0">
                  <a:solidFill>
                    <a:prstClr val="black"/>
                  </a:solidFill>
                  <a:latin typeface="Consolas" panose="020B0609020204030204" pitchFamily="49" charset="0"/>
                </a:rPr>
                <a:t>、</a:t>
              </a:r>
              <a:r>
                <a:rPr lang="en-US" altLang="zh-CN" dirty="0">
                  <a:solidFill>
                    <a:prstClr val="black"/>
                  </a:solidFill>
                  <a:latin typeface="Consolas" panose="020B0609020204030204" pitchFamily="49" charset="0"/>
                </a:rPr>
                <a:t>s2 </a:t>
              </a:r>
              <a:r>
                <a:rPr lang="zh-CN" altLang="en-US" dirty="0">
                  <a:solidFill>
                    <a:prstClr val="black"/>
                  </a:solidFill>
                  <a:latin typeface="Consolas" panose="020B0609020204030204" pitchFamily="49" charset="0"/>
                </a:rPr>
                <a:t>和 </a:t>
              </a:r>
              <a:r>
                <a:rPr lang="en-US" altLang="zh-CN" dirty="0">
                  <a:solidFill>
                    <a:prstClr val="black"/>
                  </a:solidFill>
                  <a:latin typeface="Consolas" panose="020B0609020204030204" pitchFamily="49" charset="0"/>
                </a:rPr>
                <a:t>s3 </a:t>
              </a:r>
              <a:r>
                <a:rPr lang="zh-CN" altLang="en-US" dirty="0">
                  <a:solidFill>
                    <a:prstClr val="black"/>
                  </a:solidFill>
                  <a:latin typeface="Consolas" panose="020B0609020204030204" pitchFamily="49" charset="0"/>
                </a:rPr>
                <a:t>的</a:t>
              </a: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向同一个内存地址，析构时重复释放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5" name="组合 14"/>
          <p:cNvGrpSpPr/>
          <p:nvPr/>
        </p:nvGrpSpPr>
        <p:grpSpPr>
          <a:xfrm>
            <a:off x="5566710" y="1712107"/>
            <a:ext cx="3486222" cy="1921512"/>
            <a:chOff x="219974" y="2044317"/>
            <a:chExt cx="8704052" cy="1921520"/>
          </a:xfrm>
        </p:grpSpPr>
        <p:sp>
          <p:nvSpPr>
            <p:cNvPr id="16" name="矩形: 圆顶角 15"/>
            <p:cNvSpPr/>
            <p:nvPr/>
          </p:nvSpPr>
          <p:spPr>
            <a:xfrm>
              <a:off x="219974" y="2044317"/>
              <a:ext cx="8704052" cy="57765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矩形: 圆角 17"/>
            <p:cNvSpPr/>
            <p:nvPr/>
          </p:nvSpPr>
          <p:spPr>
            <a:xfrm>
              <a:off x="219974" y="2612833"/>
              <a:ext cx="8704052" cy="13530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类含有动态对象数据成员 </a:t>
              </a:r>
              <a:r>
                <a:rPr lang="en-US" altLang="zh-CN" dirty="0" err="1">
                  <a:solidFill>
                    <a:prstClr val="black"/>
                  </a:solidFill>
                  <a:latin typeface="Consolas" panose="020B0609020204030204" pitchFamily="49" charset="0"/>
                </a:rPr>
                <a:t>m_buff</a:t>
              </a:r>
              <a:r>
                <a:rPr lang="zh-CN" altLang="en-US" dirty="0">
                  <a:solidFill>
                    <a:prstClr val="black"/>
                  </a:solidFill>
                  <a:latin typeface="Consolas" panose="020B0609020204030204" pitchFamily="49" charset="0"/>
                </a:rPr>
                <a:t>，默认的复制构造将如之前 </a:t>
              </a:r>
              <a:r>
                <a:rPr lang="en-US" altLang="zh-CN" dirty="0">
                  <a:solidFill>
                    <a:prstClr val="black"/>
                  </a:solidFill>
                  <a:latin typeface="Consolas" panose="020B0609020204030204" pitchFamily="49" charset="0"/>
                </a:rPr>
                <a:t>A </a:t>
              </a:r>
              <a:r>
                <a:rPr lang="zh-CN" altLang="en-US" dirty="0">
                  <a:solidFill>
                    <a:prstClr val="black"/>
                  </a:solidFill>
                  <a:latin typeface="Consolas" panose="020B0609020204030204" pitchFamily="49" charset="0"/>
                </a:rPr>
                <a:t>类型对象的复制构造一样出现问题</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复制与赋值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66684" y="854194"/>
            <a:ext cx="8955396" cy="461665"/>
          </a:xfrm>
          <a:prstGeom prst="rect">
            <a:avLst/>
          </a:prstGeom>
        </p:spPr>
        <p:txBody>
          <a:bodyPr wrap="square">
            <a:spAutoFit/>
          </a:bodyPr>
          <a:lstStyle/>
          <a:p>
            <a:pPr lvl="0">
              <a:defRPr/>
            </a:pPr>
            <a:r>
              <a:rPr lang="zh-CN" altLang="en-US" sz="2000" dirty="0">
                <a:solidFill>
                  <a:prstClr val="black"/>
                </a:solidFill>
              </a:rPr>
              <a:t>为了解决上述问题，需要</a:t>
            </a:r>
            <a:r>
              <a:rPr lang="zh-CN" altLang="en-US" sz="2000" dirty="0">
                <a:solidFill>
                  <a:srgbClr val="FF0000"/>
                </a:solidFill>
              </a:rPr>
              <a:t>显式</a:t>
            </a:r>
            <a:r>
              <a:rPr lang="zh-CN" altLang="en-US" sz="2000" dirty="0">
                <a:solidFill>
                  <a:prstClr val="black"/>
                </a:solidFill>
              </a:rPr>
              <a:t>定义 </a:t>
            </a:r>
            <a:r>
              <a:rPr lang="en-US" altLang="zh-CN" sz="2000" dirty="0" err="1">
                <a:solidFill>
                  <a:prstClr val="black"/>
                </a:solidFill>
                <a:latin typeface="Consolas" panose="020B0609020204030204" pitchFamily="49" charset="0"/>
              </a:rPr>
              <a:t>MyStr</a:t>
            </a:r>
            <a:r>
              <a:rPr lang="en-US" altLang="zh-CN" sz="2000" dirty="0">
                <a:solidFill>
                  <a:prstClr val="black"/>
                </a:solidFill>
                <a:latin typeface="Consolas" panose="020B0609020204030204" pitchFamily="49" charset="0"/>
              </a:rPr>
              <a:t> </a:t>
            </a:r>
            <a:r>
              <a:rPr lang="zh-CN" altLang="en-US" sz="2000" dirty="0">
                <a:solidFill>
                  <a:prstClr val="black"/>
                </a:solidFill>
              </a:rPr>
              <a:t>类复制构造函数和赋值运算符重载</a:t>
            </a:r>
            <a:r>
              <a:rPr lang="zh-CN" altLang="en-US" sz="24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3971" y="1370925"/>
            <a:ext cx="6175620" cy="1918824"/>
            <a:chOff x="219974" y="2021249"/>
            <a:chExt cx="8704052" cy="1418576"/>
          </a:xfrm>
        </p:grpSpPr>
        <p:sp>
          <p:nvSpPr>
            <p:cNvPr id="18" name="矩形: 圆顶角 17"/>
            <p:cNvSpPr/>
            <p:nvPr/>
          </p:nvSpPr>
          <p:spPr>
            <a:xfrm>
              <a:off x="219974" y="2021249"/>
              <a:ext cx="8704052" cy="40856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63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&gt;0 ?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new char</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strncpy</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400" dirty="0">
                  <a:solidFill>
                    <a:schemeClr val="tx1"/>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复制数据</a:t>
              </a:r>
              <a:endParaRPr lang="zh-CN" altLang="en-US" sz="14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7" name="组合 16"/>
          <p:cNvGrpSpPr/>
          <p:nvPr/>
        </p:nvGrpSpPr>
        <p:grpSpPr>
          <a:xfrm>
            <a:off x="143971" y="3385787"/>
            <a:ext cx="6175620" cy="3024964"/>
            <a:chOff x="219974" y="1944202"/>
            <a:chExt cx="8704052" cy="2070088"/>
          </a:xfrm>
        </p:grpSpPr>
        <p:sp>
          <p:nvSpPr>
            <p:cNvPr id="20" name="矩形: 圆顶角 19"/>
            <p:cNvSpPr/>
            <p:nvPr/>
          </p:nvSpPr>
          <p:spPr>
            <a:xfrm>
              <a:off x="219974" y="1944202"/>
              <a:ext cx="8704052" cy="385590"/>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 </a:t>
              </a:r>
              <a:r>
                <a:rPr lang="en-US" altLang="zh-CN" sz="2000" dirty="0">
                  <a:solidFill>
                    <a:prstClr val="white"/>
                  </a:solidFill>
                  <a:latin typeface="Consolas" panose="020B0609020204030204" pitchFamily="49" charset="0"/>
                </a:rPr>
                <a:t>operator= </a:t>
              </a:r>
              <a:r>
                <a:rPr lang="zh-CN" altLang="en-US" sz="2000" dirty="0">
                  <a:solidFill>
                    <a:prstClr val="white"/>
                  </a:solidFill>
                  <a:latin typeface="Consolas" panose="020B0609020204030204" pitchFamily="49" charset="0"/>
                </a:rPr>
                <a:t>运算符重载</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287002"/>
              <a:ext cx="8704052" cy="172728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&amp;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MyStr</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prstClr val="black"/>
                  </a:solidFill>
                  <a:latin typeface="Consolas" panose="020B0609020204030204" pitchFamily="49" charset="0"/>
                </a:rPr>
                <a:t> != &amp;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此判断不能缺少</a:t>
              </a:r>
              <a:endParaRPr lang="zh-CN" altLang="en-US" sz="14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释放原来的内存</a:t>
              </a:r>
              <a:endParaRPr lang="zh-CN" altLang="en-US" sz="14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 </a:t>
              </a:r>
              <a:r>
                <a:rPr lang="en-US" altLang="zh-CN" sz="1600" dirty="0">
                  <a:solidFill>
                    <a:srgbClr val="0000FF"/>
                  </a:solidFill>
                  <a:latin typeface="Consolas" panose="020B0609020204030204" pitchFamily="49" charset="0"/>
                </a:rPr>
                <a:t>new char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重新分配内存</a:t>
              </a:r>
              <a:endParaRPr lang="zh-CN" altLang="en-US" sz="14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strncpy</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400" dirty="0">
                  <a:solidFill>
                    <a:schemeClr val="tx1"/>
                  </a:solidFill>
                  <a:latin typeface="Consolas" panose="020B0609020204030204" pitchFamily="49" charset="0"/>
                </a:rPr>
                <a:t>);</a:t>
              </a:r>
              <a:endParaRPr lang="en-US" altLang="zh-CN" sz="1400" dirty="0">
                <a:solidFill>
                  <a:schemeClr val="tx1"/>
                </a:solidFill>
                <a:latin typeface="Consolas" panose="020B0609020204030204" pitchFamily="49" charset="0"/>
              </a:endParaRPr>
            </a:p>
            <a:p>
              <a:pPr lvl="0">
                <a:buClr>
                  <a:srgbClr val="151DC1"/>
                </a:buClr>
                <a:buSzPct val="80000"/>
              </a:pPr>
              <a:r>
                <a:rPr lang="en-US" altLang="zh-CN" sz="1400" dirty="0">
                  <a:solidFill>
                    <a:schemeClr val="accent6"/>
                  </a:solidFill>
                  <a:latin typeface="Consolas" panose="020B0609020204030204" pitchFamily="49" charset="0"/>
                </a:rPr>
                <a:t>		//</a:t>
              </a:r>
              <a:r>
                <a:rPr lang="zh-CN" altLang="en-US" sz="1400" dirty="0">
                  <a:solidFill>
                    <a:schemeClr val="accent6"/>
                  </a:solidFill>
                  <a:latin typeface="Consolas" panose="020B0609020204030204" pitchFamily="49" charset="0"/>
                </a:rPr>
                <a:t>复制数据</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441512" y="1370925"/>
            <a:ext cx="2611419" cy="1812349"/>
            <a:chOff x="219974" y="2044323"/>
            <a:chExt cx="8704052" cy="552977"/>
          </a:xfrm>
        </p:grpSpPr>
        <p:sp>
          <p:nvSpPr>
            <p:cNvPr id="23" name="矩形: 圆顶角 22"/>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83991"/>
              <a:ext cx="8704052" cy="41330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151DC1"/>
                </a:buClr>
              </a:pPr>
              <a:r>
                <a:rPr lang="zh-CN" altLang="en-US" dirty="0">
                  <a:solidFill>
                    <a:prstClr val="black"/>
                  </a:solidFill>
                  <a:latin typeface="Consolas" panose="020B0609020204030204" pitchFamily="49" charset="0"/>
                </a:rPr>
                <a:t>首先要为待创建对象分配内存空间，然后将目标对象的内容复制到待创建对象中</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5" name="组合 14"/>
          <p:cNvGrpSpPr/>
          <p:nvPr/>
        </p:nvGrpSpPr>
        <p:grpSpPr>
          <a:xfrm>
            <a:off x="6441512" y="3330954"/>
            <a:ext cx="2611419" cy="857096"/>
            <a:chOff x="219974" y="2044317"/>
            <a:chExt cx="8704052" cy="627653"/>
          </a:xfrm>
        </p:grpSpPr>
        <p:sp>
          <p:nvSpPr>
            <p:cNvPr id="16" name="矩形: 圆顶角 15"/>
            <p:cNvSpPr/>
            <p:nvPr/>
          </p:nvSpPr>
          <p:spPr>
            <a:xfrm>
              <a:off x="219974" y="2044317"/>
              <a:ext cx="8704052" cy="356436"/>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矩形: 圆角 17"/>
            <p:cNvSpPr/>
            <p:nvPr/>
          </p:nvSpPr>
          <p:spPr>
            <a:xfrm>
              <a:off x="219974" y="2385496"/>
              <a:ext cx="8704052" cy="2864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为什么不能缺少</a:t>
              </a:r>
              <a:r>
                <a:rPr lang="en-US" altLang="zh-CN" dirty="0">
                  <a:solidFill>
                    <a:prstClr val="black"/>
                  </a:solidFill>
                  <a:latin typeface="Consolas" panose="020B0609020204030204" pitchFamily="49" charset="0"/>
                </a:rPr>
                <a:t>if</a:t>
              </a:r>
              <a:r>
                <a:rPr lang="zh-CN" altLang="en-US" dirty="0">
                  <a:solidFill>
                    <a:prstClr val="black"/>
                  </a:solidFill>
                  <a:latin typeface="Consolas" panose="020B0609020204030204" pitchFamily="49" charset="0"/>
                </a:rPr>
                <a:t>语句？</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6" name="组合 25"/>
          <p:cNvGrpSpPr/>
          <p:nvPr/>
        </p:nvGrpSpPr>
        <p:grpSpPr>
          <a:xfrm>
            <a:off x="6441513" y="4334421"/>
            <a:ext cx="2611419" cy="1950012"/>
            <a:chOff x="219974" y="2044318"/>
            <a:chExt cx="8704052" cy="1343600"/>
          </a:xfrm>
        </p:grpSpPr>
        <p:sp>
          <p:nvSpPr>
            <p:cNvPr id="27" name="矩形: 圆顶角 26"/>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答案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矩形: 圆角 17"/>
            <p:cNvSpPr/>
            <p:nvPr/>
          </p:nvSpPr>
          <p:spPr>
            <a:xfrm>
              <a:off x="219974" y="2355515"/>
              <a:ext cx="8704052" cy="1032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避免对自己的复制，否则此情况下会对已被释放的动态内存进行复制，引发错误</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8.2.3 </a:t>
            </a:r>
            <a:r>
              <a:rPr lang="zh-CN" altLang="en-US" sz="3200" dirty="0">
                <a:solidFill>
                  <a:prstClr val="white"/>
                </a:solidFill>
              </a:rPr>
              <a:t>移动对象</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78876" y="939538"/>
            <a:ext cx="8955396" cy="400110"/>
          </a:xfrm>
          <a:prstGeom prst="rect">
            <a:avLst/>
          </a:prstGeom>
        </p:spPr>
        <p:txBody>
          <a:bodyPr wrap="square">
            <a:spAutoFit/>
          </a:bodyPr>
          <a:lstStyle/>
          <a:p>
            <a:pPr lvl="0">
              <a:defRPr/>
            </a:pPr>
            <a:r>
              <a:rPr lang="zh-CN" altLang="en-US" sz="2000" dirty="0">
                <a:solidFill>
                  <a:prstClr val="black"/>
                </a:solidFill>
              </a:rPr>
              <a:t>从代码性能角度考虑，创建 </a:t>
            </a:r>
            <a:r>
              <a:rPr lang="en-US" altLang="zh-CN" sz="2000" dirty="0">
                <a:solidFill>
                  <a:prstClr val="black"/>
                </a:solidFill>
              </a:rPr>
              <a:t>s3 </a:t>
            </a:r>
            <a:r>
              <a:rPr lang="zh-CN" altLang="en-US" sz="2000" dirty="0">
                <a:solidFill>
                  <a:prstClr val="black"/>
                </a:solidFill>
              </a:rPr>
              <a:t>的过程有什么不足？</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36815" y="1491506"/>
            <a:ext cx="6175620" cy="1204590"/>
            <a:chOff x="219974" y="2021250"/>
            <a:chExt cx="8704052" cy="890547"/>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 </a:t>
              </a: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类对象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5351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 </a:t>
              </a:r>
              <a:r>
                <a:rPr lang="en-US" altLang="zh-CN" sz="1600" dirty="0">
                  <a:solidFill>
                    <a:prstClr val="black"/>
                  </a:solidFill>
                  <a:latin typeface="Consolas" panose="020B0609020204030204" pitchFamily="49" charset="0"/>
                </a:rPr>
                <a:t>s1(</a:t>
              </a:r>
              <a:r>
                <a:rPr lang="en-US" altLang="zh-CN" sz="1600" dirty="0">
                  <a:solidFill>
                    <a:srgbClr val="E0AB5B"/>
                  </a:solidFill>
                  <a:latin typeface="Consolas" panose="020B0609020204030204" pitchFamily="49" charset="0"/>
                </a:rPr>
                <a:t>"move "</a:t>
              </a:r>
              <a:r>
                <a:rPr lang="en-US" altLang="zh-CN" sz="1600" dirty="0">
                  <a:solidFill>
                    <a:prstClr val="black"/>
                  </a:solidFill>
                  <a:latin typeface="Consolas" panose="020B0609020204030204" pitchFamily="49" charset="0"/>
                </a:rPr>
                <a:t>), s2(</a:t>
              </a:r>
              <a:r>
                <a:rPr lang="en-US" altLang="zh-CN" sz="1600" dirty="0">
                  <a:solidFill>
                    <a:srgbClr val="E0AB5B"/>
                  </a:solidFill>
                  <a:latin typeface="Consolas" panose="020B0609020204030204" pitchFamily="49" charset="0"/>
                </a:rPr>
                <a:t>"constructor"</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s3(s1+s2);}</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17" name="组合 16"/>
          <p:cNvGrpSpPr/>
          <p:nvPr/>
        </p:nvGrpSpPr>
        <p:grpSpPr>
          <a:xfrm>
            <a:off x="143971" y="2853426"/>
            <a:ext cx="6175620" cy="1791177"/>
            <a:chOff x="219974" y="1944202"/>
            <a:chExt cx="8704052" cy="1225764"/>
          </a:xfrm>
        </p:grpSpPr>
        <p:sp>
          <p:nvSpPr>
            <p:cNvPr id="20" name="矩形: 圆顶角 19"/>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 </a:t>
              </a:r>
              <a:r>
                <a:rPr lang="en-US" altLang="zh-CN" sz="2000" dirty="0">
                  <a:solidFill>
                    <a:prstClr val="white"/>
                  </a:solidFill>
                  <a:latin typeface="Consolas" panose="020B0609020204030204" pitchFamily="49" charset="0"/>
                </a:rPr>
                <a:t>operator+ </a:t>
              </a:r>
              <a:r>
                <a:rPr lang="zh-CN" altLang="en-US" sz="2000" dirty="0">
                  <a:solidFill>
                    <a:prstClr val="white"/>
                  </a:solidFill>
                  <a:latin typeface="Consolas" panose="020B0609020204030204" pitchFamily="49" charset="0"/>
                </a:rPr>
                <a:t>运算符重载部分定义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287002"/>
              <a:ext cx="8704052" cy="8829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&amp;s1, </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&amp;s2){</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srgbClr val="08764C"/>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res;</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a:t>
              </a:r>
              <a:endParaRPr lang="en-US" altLang="zh-CN" sz="1600" dirty="0">
                <a:solidFill>
                  <a:srgbClr val="08764C"/>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res;</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panose="020B0503020204020204" charset="-122"/>
                <a:cs typeface="+mn-cs"/>
              </a:endParaRPr>
            </a:p>
          </p:txBody>
        </p:sp>
      </p:grpSp>
      <p:grpSp>
        <p:nvGrpSpPr>
          <p:cNvPr id="26" name="组合 25"/>
          <p:cNvGrpSpPr/>
          <p:nvPr/>
        </p:nvGrpSpPr>
        <p:grpSpPr>
          <a:xfrm>
            <a:off x="6393910" y="1491506"/>
            <a:ext cx="2611419" cy="3888440"/>
            <a:chOff x="219974" y="2044318"/>
            <a:chExt cx="8704052" cy="2633792"/>
          </a:xfrm>
        </p:grpSpPr>
        <p:sp>
          <p:nvSpPr>
            <p:cNvPr id="27" name="矩形: 圆顶角 26"/>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答案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矩形: 圆角 17"/>
            <p:cNvSpPr/>
            <p:nvPr/>
          </p:nvSpPr>
          <p:spPr>
            <a:xfrm>
              <a:off x="219974" y="2355515"/>
              <a:ext cx="8704052" cy="23225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ct val="150000"/>
                </a:lnSpc>
                <a:buClr>
                  <a:srgbClr val="212AE7"/>
                </a:buClr>
                <a:buSzPct val="80000"/>
                <a:buFont typeface="Wingdings" panose="05000000000000000000" pitchFamily="2" charset="2"/>
                <a:buChar char="l"/>
              </a:pPr>
              <a:r>
                <a:rPr lang="en-US" altLang="zh-CN" dirty="0">
                  <a:solidFill>
                    <a:prstClr val="black"/>
                  </a:solidFill>
                  <a:latin typeface="Consolas" panose="020B0609020204030204" pitchFamily="49" charset="0"/>
                </a:rPr>
                <a:t>s1+s2 </a:t>
              </a:r>
              <a:r>
                <a:rPr lang="zh-CN" altLang="en-US" dirty="0">
                  <a:solidFill>
                    <a:prstClr val="black"/>
                  </a:solidFill>
                  <a:latin typeface="Consolas" panose="020B0609020204030204" pitchFamily="49" charset="0"/>
                </a:rPr>
                <a:t>返回的是一个</a:t>
              </a:r>
              <a:endParaRPr lang="zh-CN" altLang="en-US" dirty="0">
                <a:solidFill>
                  <a:prstClr val="black"/>
                </a:solidFill>
                <a:latin typeface="Consolas" panose="020B0609020204030204" pitchFamily="49" charset="0"/>
              </a:endParaRPr>
            </a:p>
            <a:p>
              <a:pPr lvl="0">
                <a:lnSpc>
                  <a:spcPct val="150000"/>
                </a:lnSpc>
                <a:buClr>
                  <a:srgbClr val="212AE7"/>
                </a:buClr>
                <a:buSzPct val="80000"/>
              </a:pPr>
              <a:r>
                <a:rPr lang="zh-CN" altLang="en-US" dirty="0">
                  <a:solidFill>
                    <a:prstClr val="black"/>
                  </a:solidFill>
                  <a:latin typeface="Consolas" panose="020B0609020204030204" pitchFamily="49" charset="0"/>
                </a:rPr>
                <a:t>临时对象，属于右值</a:t>
              </a:r>
              <a:endParaRPr lang="zh-CN" altLang="en-US" dirty="0">
                <a:solidFill>
                  <a:prstClr val="black"/>
                </a:solidFill>
                <a:latin typeface="Consolas" panose="020B0609020204030204" pitchFamily="49" charset="0"/>
              </a:endParaRPr>
            </a:p>
            <a:p>
              <a:pPr marL="285750" lvl="0" indent="-285750">
                <a:lnSpc>
                  <a:spcPct val="150000"/>
                </a:lnSpc>
                <a:buClr>
                  <a:srgbClr val="212AE7"/>
                </a:buClr>
                <a:buSzPct val="80000"/>
                <a:buFont typeface="Wingdings" panose="05000000000000000000" pitchFamily="2" charset="2"/>
                <a:buChar char="l"/>
              </a:pPr>
              <a:r>
                <a:rPr lang="zh-CN" altLang="en-US" dirty="0">
                  <a:solidFill>
                    <a:prstClr val="black"/>
                  </a:solidFill>
                  <a:latin typeface="Consolas" panose="020B0609020204030204" pitchFamily="49" charset="0"/>
                </a:rPr>
                <a:t>在复制构造中，</a:t>
              </a:r>
              <a:r>
                <a:rPr lang="en-US" altLang="zh-CN" dirty="0">
                  <a:solidFill>
                    <a:prstClr val="black"/>
                  </a:solidFill>
                  <a:latin typeface="Consolas" panose="020B0609020204030204" pitchFamily="49" charset="0"/>
                </a:rPr>
                <a:t>s3 </a:t>
              </a:r>
              <a:endParaRPr lang="en-US" altLang="zh-CN" dirty="0">
                <a:solidFill>
                  <a:prstClr val="black"/>
                </a:solidFill>
                <a:latin typeface="Consolas" panose="020B0609020204030204" pitchFamily="49" charset="0"/>
              </a:endParaRPr>
            </a:p>
            <a:p>
              <a:pPr lvl="0">
                <a:lnSpc>
                  <a:spcPct val="150000"/>
                </a:lnSpc>
                <a:buClr>
                  <a:srgbClr val="212AE7"/>
                </a:buClr>
                <a:buSzPct val="80000"/>
              </a:pPr>
              <a:r>
                <a:rPr lang="zh-CN" altLang="en-US" dirty="0">
                  <a:solidFill>
                    <a:srgbClr val="FF0000"/>
                  </a:solidFill>
                  <a:latin typeface="Consolas" panose="020B0609020204030204" pitchFamily="49" charset="0"/>
                </a:rPr>
                <a:t>新开辟</a:t>
              </a:r>
              <a:r>
                <a:rPr lang="zh-CN" altLang="en-US" dirty="0">
                  <a:solidFill>
                    <a:prstClr val="black"/>
                  </a:solidFill>
                  <a:latin typeface="Consolas" panose="020B0609020204030204" pitchFamily="49" charset="0"/>
                </a:rPr>
                <a:t>了动态内存空间，复制临时对象申请的动态内存中的内容，而临时对象申请的动态内存又马上</a:t>
              </a:r>
              <a:r>
                <a:rPr lang="zh-CN" altLang="en-US" dirty="0">
                  <a:solidFill>
                    <a:srgbClr val="FF0000"/>
                  </a:solidFill>
                  <a:latin typeface="Consolas" panose="020B0609020204030204" pitchFamily="49" charset="0"/>
                </a:rPr>
                <a:t>被释放</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endParaRPr>
            </a:p>
          </p:txBody>
        </p:sp>
      </p:grpSp>
      <p:grpSp>
        <p:nvGrpSpPr>
          <p:cNvPr id="29" name="组合 28"/>
          <p:cNvGrpSpPr/>
          <p:nvPr/>
        </p:nvGrpSpPr>
        <p:grpSpPr>
          <a:xfrm>
            <a:off x="143971" y="4841554"/>
            <a:ext cx="6251796" cy="1644590"/>
            <a:chOff x="219974" y="1944202"/>
            <a:chExt cx="8704052" cy="1125450"/>
          </a:xfrm>
        </p:grpSpPr>
        <p:sp>
          <p:nvSpPr>
            <p:cNvPr id="30" name="矩形: 圆顶角 29"/>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 </a:t>
              </a:r>
              <a:r>
                <a:rPr lang="zh-CN" altLang="en-US" sz="2000" dirty="0">
                  <a:solidFill>
                    <a:prstClr val="white"/>
                  </a:solidFill>
                  <a:latin typeface="Consolas" panose="020B0609020204030204" pitchFamily="49" charset="0"/>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1" name="矩形: 圆角 17"/>
            <p:cNvSpPr/>
            <p:nvPr/>
          </p:nvSpPr>
          <p:spPr>
            <a:xfrm>
              <a:off x="219974" y="2287002"/>
              <a:ext cx="8704052" cy="7826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lang="en-US" altLang="zh-CN" sz="1600" dirty="0">
                  <a:solidFill>
                    <a:prstClr val="black"/>
                  </a:solidFill>
                  <a:latin typeface="Consolas" panose="020B0609020204030204" pitchFamily="49" charset="0"/>
                </a:rPr>
                <a:t>::</a:t>
              </a:r>
              <a:r>
                <a:rPr lang="en-US" altLang="zh-CN" sz="1600" dirty="0" err="1">
                  <a:solidFill>
                    <a:srgbClr val="08764C"/>
                  </a:solidFill>
                  <a:latin typeface="Consolas" panose="020B0609020204030204" pitchFamily="49" charset="0"/>
                  <a:ea typeface="微软雅黑" panose="020B0503020204020204" charset="-122"/>
                </a:rPr>
                <a:t>MyStr</a:t>
              </a:r>
              <a:r>
                <a:rPr lang="en-US" altLang="zh-CN" sz="1600" dirty="0">
                  <a:solidFill>
                    <a:prstClr val="black"/>
                  </a:solidFill>
                  <a:latin typeface="Consolas" panose="020B0609020204030204" pitchFamily="49" charset="0"/>
                </a:rPr>
                <a:t>(</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err="1">
                  <a:solidFill>
                    <a:prstClr val="black"/>
                  </a:solidFill>
                  <a:latin typeface="Consolas" panose="020B0609020204030204" pitchFamily="49" charset="0"/>
                </a:rPr>
                <a:t>&amp;rhs</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&gt;0 ? </a:t>
              </a:r>
              <a:r>
                <a:rPr lang="en-US" altLang="zh-CN" sz="1600" dirty="0">
                  <a:solidFill>
                    <a:srgbClr val="212AE7"/>
                  </a:solidFill>
                  <a:latin typeface="Consolas" panose="020B0609020204030204" pitchFamily="49" charset="0"/>
                </a:rPr>
                <a:t>new char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strncpy</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移动对象 </a:t>
            </a:r>
            <a:r>
              <a:rPr lang="en-US" altLang="zh-CN" sz="2400" dirty="0">
                <a:solidFill>
                  <a:prstClr val="white"/>
                </a:solidFill>
              </a:rPr>
              <a:t>— </a:t>
            </a:r>
            <a:r>
              <a:rPr lang="zh-CN" altLang="en-US" sz="2400" dirty="0">
                <a:solidFill>
                  <a:prstClr val="white"/>
                </a:solidFill>
              </a:rPr>
              <a:t>移动构造函数</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78876" y="939538"/>
            <a:ext cx="8955396" cy="400110"/>
          </a:xfrm>
          <a:prstGeom prst="rect">
            <a:avLst/>
          </a:prstGeom>
        </p:spPr>
        <p:txBody>
          <a:bodyPr wrap="square">
            <a:spAutoFit/>
          </a:bodyPr>
          <a:lstStyle/>
          <a:p>
            <a:pPr lvl="0">
              <a:defRPr/>
            </a:pPr>
            <a:r>
              <a:rPr lang="zh-CN" altLang="en-US" sz="2000" dirty="0">
                <a:solidFill>
                  <a:prstClr val="black"/>
                </a:solidFill>
              </a:rPr>
              <a:t>为了提高性能，应该定义更精准匹配的参数为</a:t>
            </a:r>
            <a:r>
              <a:rPr lang="zh-CN" altLang="en-US" sz="2000" dirty="0">
                <a:solidFill>
                  <a:srgbClr val="FF0000"/>
                </a:solidFill>
              </a:rPr>
              <a:t>右值引用</a:t>
            </a:r>
            <a:r>
              <a:rPr lang="zh-CN" altLang="en-US" sz="2000" dirty="0">
                <a:solidFill>
                  <a:prstClr val="black"/>
                </a:solidFill>
              </a:rPr>
              <a:t>的</a:t>
            </a:r>
            <a:r>
              <a:rPr lang="zh-CN" altLang="en-US" sz="2000" dirty="0">
                <a:solidFill>
                  <a:srgbClr val="FF0000"/>
                </a:solidFill>
              </a:rPr>
              <a:t>移动构造</a:t>
            </a:r>
            <a:r>
              <a:rPr lang="zh-CN" altLang="en-US" sz="20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36815" y="1491506"/>
            <a:ext cx="6175620" cy="2056367"/>
            <a:chOff x="219974" y="2021250"/>
            <a:chExt cx="8704052" cy="1520261"/>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类移动构造函数定义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1649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lang="en-US" altLang="zh-CN" sz="1600" dirty="0">
                  <a:solidFill>
                    <a:prstClr val="black"/>
                  </a:solidFill>
                  <a:latin typeface="Consolas" panose="020B0609020204030204" pitchFamily="49" charset="0"/>
                </a:rPr>
                <a:t>(</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置为空指针</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 = 0;</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6" name="组合 25"/>
          <p:cNvGrpSpPr/>
          <p:nvPr/>
        </p:nvGrpSpPr>
        <p:grpSpPr>
          <a:xfrm>
            <a:off x="6422853" y="3728039"/>
            <a:ext cx="2611419" cy="1491840"/>
            <a:chOff x="219974" y="2044318"/>
            <a:chExt cx="8704052" cy="1010481"/>
          </a:xfrm>
        </p:grpSpPr>
        <p:sp>
          <p:nvSpPr>
            <p:cNvPr id="27" name="矩形: 圆顶角 26"/>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矩形: 圆角 17"/>
            <p:cNvSpPr/>
            <p:nvPr/>
          </p:nvSpPr>
          <p:spPr>
            <a:xfrm>
              <a:off x="219974" y="2355515"/>
              <a:ext cx="8704052" cy="6992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移动构造中若没有置空</a:t>
              </a:r>
              <a:endParaRPr lang="zh-CN" altLang="en-US" dirty="0">
                <a:solidFill>
                  <a:prstClr val="black"/>
                </a:solidFill>
                <a:latin typeface="Consolas" panose="020B0609020204030204" pitchFamily="49" charset="0"/>
              </a:endParaRPr>
            </a:p>
            <a:p>
              <a:pPr lvl="0">
                <a:lnSpc>
                  <a:spcPts val="2500"/>
                </a:lnSpc>
                <a:buClr>
                  <a:srgbClr val="212AE7"/>
                </a:buClr>
                <a:buSzPct val="80000"/>
              </a:pPr>
              <a:r>
                <a:rPr lang="zh-CN" altLang="en-US" dirty="0">
                  <a:solidFill>
                    <a:prstClr val="black"/>
                  </a:solidFill>
                  <a:latin typeface="Consolas" panose="020B0609020204030204" pitchFamily="49" charset="0"/>
                </a:rPr>
                <a:t>临时对象 </a:t>
              </a:r>
              <a:r>
                <a:rPr lang="en-US" altLang="zh-CN" dirty="0" err="1">
                  <a:solidFill>
                    <a:prstClr val="black"/>
                  </a:solidFill>
                  <a:latin typeface="Consolas" panose="020B0609020204030204" pitchFamily="49" charset="0"/>
                </a:rPr>
                <a:t>rhs</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的指针</a:t>
              </a:r>
              <a:endParaRPr lang="zh-CN" altLang="en-US" dirty="0">
                <a:solidFill>
                  <a:prstClr val="black"/>
                </a:solidFill>
                <a:latin typeface="Consolas" panose="020B0609020204030204" pitchFamily="49" charset="0"/>
              </a:endParaRPr>
            </a:p>
            <a:p>
              <a:pPr lvl="0">
                <a:lnSpc>
                  <a:spcPts val="2500"/>
                </a:lnSpc>
                <a:buClr>
                  <a:srgbClr val="212AE7"/>
                </a:buClr>
                <a:buSzPct val="80000"/>
              </a:pPr>
              <a:r>
                <a:rPr lang="zh-CN" altLang="en-US" dirty="0">
                  <a:solidFill>
                    <a:prstClr val="black"/>
                  </a:solidFill>
                  <a:latin typeface="Consolas" panose="020B0609020204030204" pitchFamily="49" charset="0"/>
                </a:rPr>
                <a:t>成员会怎样？</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29" name="组合 28"/>
          <p:cNvGrpSpPr/>
          <p:nvPr/>
        </p:nvGrpSpPr>
        <p:grpSpPr>
          <a:xfrm>
            <a:off x="136815" y="3743118"/>
            <a:ext cx="6251796" cy="1644590"/>
            <a:chOff x="219974" y="1944202"/>
            <a:chExt cx="8704052" cy="1125450"/>
          </a:xfrm>
        </p:grpSpPr>
        <p:sp>
          <p:nvSpPr>
            <p:cNvPr id="30" name="矩形: 圆顶角 29"/>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1" name="矩形: 圆角 17"/>
            <p:cNvSpPr/>
            <p:nvPr/>
          </p:nvSpPr>
          <p:spPr>
            <a:xfrm>
              <a:off x="219974" y="2287002"/>
              <a:ext cx="8704052" cy="7826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panose="020B0503020204020204" charset="-122"/>
                  <a:cs typeface="+mn-cs"/>
                </a:rPr>
                <a:t>const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&amp;rhs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rhs.m_length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&gt;0 ? </a:t>
              </a: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panose="020B0503020204020204" charset="-122"/>
                  <a:cs typeface="+mn-cs"/>
                </a:rPr>
                <a:t>new char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nullptr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strncpy</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rhs.m_buff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panose="020B0503020204020204" charset="-122"/>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422853" y="1475893"/>
            <a:ext cx="2611419" cy="2131352"/>
            <a:chOff x="219974" y="2044323"/>
            <a:chExt cx="8704052" cy="650310"/>
          </a:xfrm>
        </p:grpSpPr>
        <p:sp>
          <p:nvSpPr>
            <p:cNvPr id="23" name="矩形: 圆顶角 22"/>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83991"/>
              <a:ext cx="8704052" cy="5106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151DC1"/>
                </a:buClr>
              </a:pPr>
              <a:r>
                <a:rPr lang="zh-CN" altLang="en-US" dirty="0">
                  <a:solidFill>
                    <a:prstClr val="black"/>
                  </a:solidFill>
                  <a:latin typeface="Consolas" panose="020B0609020204030204" pitchFamily="49" charset="0"/>
                </a:rPr>
                <a:t>相比复制构造函数，</a:t>
              </a:r>
              <a:r>
                <a:rPr lang="zh-CN" altLang="en-US" dirty="0">
                  <a:solidFill>
                    <a:srgbClr val="FF0000"/>
                  </a:solidFill>
                  <a:latin typeface="Consolas" panose="020B0609020204030204" pitchFamily="49" charset="0"/>
                </a:rPr>
                <a:t>直</a:t>
              </a:r>
              <a:endParaRPr lang="zh-CN" altLang="en-US" dirty="0">
                <a:solidFill>
                  <a:srgbClr val="FF0000"/>
                </a:solidFill>
                <a:latin typeface="Consolas" panose="020B0609020204030204" pitchFamily="49" charset="0"/>
              </a:endParaRPr>
            </a:p>
            <a:p>
              <a:pPr lvl="0">
                <a:lnSpc>
                  <a:spcPts val="2500"/>
                </a:lnSpc>
                <a:buClr>
                  <a:srgbClr val="151DC1"/>
                </a:buClr>
              </a:pPr>
              <a:r>
                <a:rPr lang="zh-CN" altLang="en-US" dirty="0">
                  <a:solidFill>
                    <a:srgbClr val="FF0000"/>
                  </a:solidFill>
                  <a:latin typeface="Consolas" panose="020B0609020204030204" pitchFamily="49" charset="0"/>
                </a:rPr>
                <a:t>接接管</a:t>
              </a:r>
              <a:r>
                <a:rPr lang="zh-CN" altLang="en-US" dirty="0">
                  <a:solidFill>
                    <a:prstClr val="black"/>
                  </a:solidFill>
                  <a:latin typeface="Consolas" panose="020B0609020204030204" pitchFamily="49" charset="0"/>
                </a:rPr>
                <a:t>给临时对象分配</a:t>
              </a:r>
              <a:endParaRPr lang="zh-CN" altLang="en-US"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的动态内存。没有分配</a:t>
              </a:r>
              <a:endParaRPr lang="zh-CN" altLang="en-US"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新的动态内存，也没有</a:t>
              </a:r>
              <a:endParaRPr lang="zh-CN" altLang="en-US"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对动态内存数据的复制。</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34" name="组合 33"/>
          <p:cNvGrpSpPr/>
          <p:nvPr/>
        </p:nvGrpSpPr>
        <p:grpSpPr>
          <a:xfrm>
            <a:off x="6422853" y="5332843"/>
            <a:ext cx="2611419" cy="1171238"/>
            <a:chOff x="219974" y="2044318"/>
            <a:chExt cx="8704052" cy="793325"/>
          </a:xfrm>
        </p:grpSpPr>
        <p:sp>
          <p:nvSpPr>
            <p:cNvPr id="35" name="矩形: 圆顶角 34"/>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答案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6" name="矩形: 圆角 17"/>
            <p:cNvSpPr/>
            <p:nvPr/>
          </p:nvSpPr>
          <p:spPr>
            <a:xfrm>
              <a:off x="219974" y="2355515"/>
              <a:ext cx="8704052" cy="4821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新建对象的 </a:t>
              </a: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成</a:t>
              </a:r>
              <a:endParaRPr lang="zh-CN" altLang="en-US" dirty="0">
                <a:solidFill>
                  <a:prstClr val="black"/>
                </a:solidFill>
                <a:latin typeface="Consolas" panose="020B0609020204030204" pitchFamily="49" charset="0"/>
              </a:endParaRPr>
            </a:p>
            <a:p>
              <a:pPr lvl="0">
                <a:lnSpc>
                  <a:spcPts val="2500"/>
                </a:lnSpc>
                <a:buClr>
                  <a:srgbClr val="212AE7"/>
                </a:buClr>
                <a:buSzPct val="80000"/>
              </a:pPr>
              <a:r>
                <a:rPr lang="zh-CN" altLang="en-US" dirty="0">
                  <a:solidFill>
                    <a:prstClr val="black"/>
                  </a:solidFill>
                  <a:latin typeface="Consolas" panose="020B0609020204030204" pitchFamily="49" charset="0"/>
                </a:rPr>
                <a:t>为野指针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移动对象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lang="zh-CN" altLang="en-US" sz="2400" dirty="0">
                <a:solidFill>
                  <a:prstClr val="white"/>
                </a:solidFill>
              </a:rPr>
              <a:t>移动赋值运算符</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78876" y="1037688"/>
            <a:ext cx="8955396" cy="400110"/>
          </a:xfrm>
          <a:prstGeom prst="rect">
            <a:avLst/>
          </a:prstGeom>
        </p:spPr>
        <p:txBody>
          <a:bodyPr wrap="square">
            <a:spAutoFit/>
          </a:bodyPr>
          <a:lstStyle/>
          <a:p>
            <a:pPr lvl="0">
              <a:defRPr/>
            </a:pPr>
            <a:r>
              <a:rPr lang="zh-CN" altLang="en-US" sz="2000" dirty="0">
                <a:solidFill>
                  <a:prstClr val="black"/>
                </a:solidFill>
              </a:rPr>
              <a:t>和移动构造函数的思想类似，可以为 </a:t>
            </a:r>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类定义一个移动赋值运算符：</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36815" y="1602411"/>
            <a:ext cx="6175620" cy="3226798"/>
            <a:chOff x="219974" y="2021250"/>
            <a:chExt cx="8704052" cy="238555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类重载移动赋值运算符</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0302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&amp;</a:t>
              </a:r>
              <a:r>
                <a:rPr lang="en-US" altLang="zh-CN" sz="1600" dirty="0">
                  <a:solidFill>
                    <a:srgbClr val="08764C"/>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MyStr</a:t>
              </a:r>
              <a:r>
                <a:rPr lang="en-US" altLang="zh-CN" sz="1600" dirty="0">
                  <a:solidFill>
                    <a:schemeClr val="tx1"/>
                  </a:solidFill>
                  <a:latin typeface="Consolas" panose="020B0609020204030204" pitchFamily="49" charset="0"/>
                </a:rPr>
                <a:t> &amp;&amp;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if (</a:t>
              </a:r>
              <a:r>
                <a:rPr lang="en-US" altLang="zh-CN" sz="1600" dirty="0">
                  <a:solidFill>
                    <a:srgbClr val="0000FF"/>
                  </a:solidFill>
                  <a:latin typeface="Consolas" panose="020B0609020204030204" pitchFamily="49" charset="0"/>
                </a:rPr>
                <a:t>this</a:t>
              </a:r>
              <a:r>
                <a:rPr lang="en-US" altLang="zh-CN" sz="1600" dirty="0">
                  <a:solidFill>
                    <a:schemeClr val="tx1"/>
                  </a:solidFill>
                  <a:latin typeface="Consolas" panose="020B0609020204030204" pitchFamily="49" charset="0"/>
                </a:rPr>
                <a:t> !=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置为空指针</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 = 0;</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9" name="组合 28"/>
          <p:cNvGrpSpPr/>
          <p:nvPr/>
        </p:nvGrpSpPr>
        <p:grpSpPr>
          <a:xfrm>
            <a:off x="136815" y="5012287"/>
            <a:ext cx="6251796" cy="1193441"/>
            <a:chOff x="219974" y="1944202"/>
            <a:chExt cx="8704052" cy="816713"/>
          </a:xfrm>
        </p:grpSpPr>
        <p:sp>
          <p:nvSpPr>
            <p:cNvPr id="30" name="矩形: 圆顶角 29"/>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调用 </a:t>
              </a: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类移动赋值运算符</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1" name="矩形: 圆角 17"/>
            <p:cNvSpPr/>
            <p:nvPr/>
          </p:nvSpPr>
          <p:spPr>
            <a:xfrm>
              <a:off x="219974" y="2287002"/>
              <a:ext cx="8704052" cy="4739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MyStr</a:t>
              </a:r>
              <a:r>
                <a:rPr lang="en-US" altLang="zh-CN" sz="1600" dirty="0">
                  <a:solidFill>
                    <a:prstClr val="black"/>
                  </a:solidFill>
                  <a:latin typeface="Consolas" panose="020B0609020204030204" pitchFamily="49" charset="0"/>
                </a:rPr>
                <a:t> s1(</a:t>
              </a:r>
              <a:r>
                <a:rPr lang="en-US" altLang="zh-CN" sz="1600" dirty="0">
                  <a:solidFill>
                    <a:srgbClr val="E0AB5B"/>
                  </a:solidFill>
                  <a:latin typeface="Consolas" panose="020B0609020204030204" pitchFamily="49" charset="0"/>
                </a:rPr>
                <a:t>"move "</a:t>
              </a:r>
              <a:r>
                <a:rPr lang="en-US" altLang="zh-CN" sz="1600" dirty="0">
                  <a:solidFill>
                    <a:prstClr val="black"/>
                  </a:solidFill>
                  <a:latin typeface="Consolas" panose="020B0609020204030204" pitchFamily="49" charset="0"/>
                </a:rPr>
                <a:t>), s2(</a:t>
              </a:r>
              <a:r>
                <a:rPr lang="en-US" altLang="zh-CN" sz="1600" dirty="0">
                  <a:solidFill>
                    <a:srgbClr val="E0AB5B"/>
                  </a:solidFill>
                  <a:latin typeface="Consolas" panose="020B0609020204030204" pitchFamily="49" charset="0"/>
                </a:rPr>
                <a:t>"assignment"</a:t>
              </a:r>
              <a:r>
                <a:rPr lang="en-US" altLang="zh-CN" sz="1600" dirty="0">
                  <a:solidFill>
                    <a:prstClr val="black"/>
                  </a:solidFill>
                  <a:latin typeface="Consolas" panose="020B0609020204030204" pitchFamily="49" charset="0"/>
                </a:rPr>
                <a:t>), s3;</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s3 = s1 + s2;</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422853" y="1602411"/>
            <a:ext cx="2611419" cy="2192749"/>
            <a:chOff x="219974" y="2044323"/>
            <a:chExt cx="8704052" cy="669043"/>
          </a:xfrm>
        </p:grpSpPr>
        <p:sp>
          <p:nvSpPr>
            <p:cNvPr id="23" name="矩形: 圆顶角 22"/>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91963"/>
              <a:ext cx="8704052" cy="521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prstClr val="black"/>
                  </a:solidFill>
                  <a:latin typeface="Consolas" panose="020B0609020204030204" pitchFamily="49" charset="0"/>
                </a:rPr>
                <a:t>和移动构造函数类似，移动赋值运算符也可以避免数据的复制，提高程序的性能</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  </a:t>
            </a:r>
            <a:r>
              <a:rPr lang="zh-CN" altLang="en-US" sz="3200" dirty="0">
                <a:solidFill>
                  <a:prstClr val="white"/>
                </a:solidFill>
              </a:rPr>
              <a:t>线性链表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33214" y="2698626"/>
            <a:ext cx="8077572" cy="400110"/>
          </a:xfrm>
          <a:prstGeom prst="rect">
            <a:avLst/>
          </a:prstGeom>
        </p:spPr>
        <p:txBody>
          <a:bodyPr wrap="square">
            <a:spAutoFit/>
          </a:bodyPr>
          <a:lstStyle/>
          <a:p>
            <a:pPr lvl="0">
              <a:defRPr/>
            </a:pPr>
            <a:r>
              <a:rPr lang="zh-CN" altLang="en-US" sz="2000" dirty="0">
                <a:solidFill>
                  <a:prstClr val="black"/>
                </a:solidFill>
              </a:rPr>
              <a:t>数组是一种</a:t>
            </a:r>
            <a:r>
              <a:rPr lang="zh-CN" altLang="en-US" sz="2000" dirty="0">
                <a:solidFill>
                  <a:srgbClr val="FF0000"/>
                </a:solidFill>
              </a:rPr>
              <a:t>线性结构</a:t>
            </a:r>
            <a:r>
              <a:rPr lang="zh-CN" altLang="en-US" sz="2000" dirty="0">
                <a:solidFill>
                  <a:prstClr val="black"/>
                </a:solidFill>
              </a:rPr>
              <a:t>，在逻辑结构上相邻的元素在物理结构上也相邻：</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5" name="组合 14"/>
          <p:cNvGrpSpPr/>
          <p:nvPr/>
        </p:nvGrpSpPr>
        <p:grpSpPr>
          <a:xfrm>
            <a:off x="219974" y="1081141"/>
            <a:ext cx="8704052" cy="1214840"/>
            <a:chOff x="219974" y="2044323"/>
            <a:chExt cx="8704052" cy="1214840"/>
          </a:xfrm>
        </p:grpSpPr>
        <p:sp>
          <p:nvSpPr>
            <p:cNvPr id="16" name="矩形: 圆顶角 15"/>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线性链表</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612832"/>
              <a:ext cx="8704052" cy="64633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defRPr/>
              </a:pPr>
              <a:r>
                <a:rPr lang="zh-CN" altLang="en-US" dirty="0">
                  <a:solidFill>
                    <a:schemeClr val="tx1"/>
                  </a:solidFill>
                  <a:latin typeface="Consolas" panose="020B0609020204030204" pitchFamily="49" charset="0"/>
                </a:rPr>
                <a:t>也称为单链表，是由有限个元素组成的有序集合，除了第一个元素和最后一个元素外，</a:t>
              </a:r>
              <a:endParaRPr lang="zh-CN" altLang="en-US" dirty="0">
                <a:solidFill>
                  <a:schemeClr val="tx1"/>
                </a:solidFill>
                <a:latin typeface="Consolas" panose="020B0609020204030204" pitchFamily="49" charset="0"/>
              </a:endParaRPr>
            </a:p>
            <a:p>
              <a:pPr lvl="0">
                <a:defRPr/>
              </a:pPr>
              <a:r>
                <a:rPr lang="zh-CN" altLang="en-US" dirty="0">
                  <a:solidFill>
                    <a:schemeClr val="tx1"/>
                  </a:solidFill>
                  <a:latin typeface="Consolas" panose="020B0609020204030204" pitchFamily="49" charset="0"/>
                </a:rPr>
                <a:t>每个元素均有一个前驱和一个后继。</a:t>
              </a:r>
              <a:endParaRPr kumimoji="0" lang="zh-CN" altLang="en-US" sz="18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0343" y="3348350"/>
            <a:ext cx="6612880" cy="793343"/>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29" y="4932398"/>
            <a:ext cx="6766594" cy="1326297"/>
          </a:xfrm>
          <a:prstGeom prst="rect">
            <a:avLst/>
          </a:prstGeom>
        </p:spPr>
      </p:pic>
      <p:sp>
        <p:nvSpPr>
          <p:cNvPr id="9" name="矩形 8"/>
          <p:cNvSpPr/>
          <p:nvPr/>
        </p:nvSpPr>
        <p:spPr>
          <a:xfrm>
            <a:off x="533214" y="4532288"/>
            <a:ext cx="8390812" cy="400110"/>
          </a:xfrm>
          <a:prstGeom prst="rect">
            <a:avLst/>
          </a:prstGeom>
        </p:spPr>
        <p:txBody>
          <a:bodyPr wrap="square">
            <a:spAutoFit/>
          </a:bodyPr>
          <a:lstStyle/>
          <a:p>
            <a:r>
              <a:rPr lang="zh-CN" altLang="en-US" sz="2000" dirty="0"/>
              <a:t>线性链表为</a:t>
            </a:r>
            <a:r>
              <a:rPr lang="zh-CN" altLang="en-US" sz="2000" dirty="0">
                <a:solidFill>
                  <a:srgbClr val="FF0000"/>
                </a:solidFill>
              </a:rPr>
              <a:t>链式结构</a:t>
            </a:r>
            <a:r>
              <a:rPr lang="zh-CN" altLang="en-US" sz="2000" dirty="0"/>
              <a:t>，在逻辑结构上相邻的元素在物理结构上</a:t>
            </a:r>
            <a:r>
              <a:rPr lang="zh-CN" altLang="en-US" sz="2000" dirty="0">
                <a:solidFill>
                  <a:srgbClr val="FF0000"/>
                </a:solidFill>
              </a:rPr>
              <a:t>不要求</a:t>
            </a:r>
            <a:r>
              <a:rPr lang="zh-CN" altLang="en-US" sz="2000" dirty="0"/>
              <a:t>相邻：</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8.3.1 </a:t>
            </a:r>
            <a:r>
              <a:rPr lang="zh-CN" altLang="en-US" sz="3200" dirty="0">
                <a:solidFill>
                  <a:prstClr val="white"/>
                </a:solidFill>
              </a:rPr>
              <a:t> 链表表示</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44530" y="1025496"/>
            <a:ext cx="8606172" cy="707886"/>
          </a:xfrm>
          <a:prstGeom prst="rect">
            <a:avLst/>
          </a:prstGeom>
        </p:spPr>
        <p:txBody>
          <a:bodyPr wrap="square">
            <a:spAutoFit/>
          </a:bodyPr>
          <a:lstStyle/>
          <a:p>
            <a:pPr lvl="0">
              <a:defRPr/>
            </a:pPr>
            <a:r>
              <a:rPr lang="zh-CN" altLang="en-US" sz="2000" dirty="0">
                <a:solidFill>
                  <a:prstClr val="black"/>
                </a:solidFill>
              </a:rPr>
              <a:t>每个数据元素占用一个结点，一个结点包含一个</a:t>
            </a:r>
            <a:r>
              <a:rPr lang="zh-CN" altLang="en-US" sz="2000" dirty="0">
                <a:solidFill>
                  <a:srgbClr val="FF0000"/>
                </a:solidFill>
              </a:rPr>
              <a:t>数据域</a:t>
            </a:r>
            <a:r>
              <a:rPr lang="zh-CN" altLang="en-US" sz="2000" dirty="0">
                <a:solidFill>
                  <a:prstClr val="black"/>
                </a:solidFill>
              </a:rPr>
              <a:t>和一个</a:t>
            </a:r>
            <a:r>
              <a:rPr lang="zh-CN" altLang="en-US" sz="2000" dirty="0">
                <a:solidFill>
                  <a:srgbClr val="FF0000"/>
                </a:solidFill>
              </a:rPr>
              <a:t>指针域</a:t>
            </a:r>
            <a:r>
              <a:rPr lang="zh-CN" altLang="en-US" sz="2000" dirty="0">
                <a:solidFill>
                  <a:prstClr val="black"/>
                </a:solidFill>
              </a:rPr>
              <a:t>，其中指针域存放下一个结点的地址：</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22849" y="3270504"/>
            <a:ext cx="5592735" cy="2949476"/>
            <a:chOff x="219974" y="2021250"/>
            <a:chExt cx="8704052" cy="238555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panose="020B0503020204020204" charset="-122"/>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类重载移动赋值运算符</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0302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数据域</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指向下一个结点的指针</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next()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900928" y="3261807"/>
            <a:ext cx="3157728" cy="2712121"/>
            <a:chOff x="219974" y="2044323"/>
            <a:chExt cx="8704052" cy="827512"/>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91963"/>
              <a:ext cx="8704052" cy="6798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成员 </a:t>
              </a:r>
              <a:r>
                <a:rPr lang="en-US" altLang="zh-CN" dirty="0" err="1">
                  <a:solidFill>
                    <a:prstClr val="black"/>
                  </a:solidFill>
                  <a:latin typeface="Consolas" panose="020B0609020204030204" pitchFamily="49" charset="0"/>
                </a:rPr>
                <a:t>m_next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为指</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向</a:t>
              </a:r>
              <a:r>
                <a:rPr lang="en-US" altLang="zh-CN" dirty="0">
                  <a:solidFill>
                    <a:prstClr val="black"/>
                  </a:solidFill>
                  <a:latin typeface="Consolas" panose="020B0609020204030204" pitchFamily="49" charset="0"/>
                </a:rPr>
                <a:t>Node </a:t>
              </a:r>
              <a:r>
                <a:rPr lang="zh-CN" altLang="en-US" dirty="0">
                  <a:solidFill>
                    <a:prstClr val="black"/>
                  </a:solidFill>
                  <a:latin typeface="Consolas" panose="020B0609020204030204" pitchFamily="49" charset="0"/>
                </a:rPr>
                <a:t>类型的指针。类允许包含指向其自身类型的指针或引用</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提供两个版本的 </a:t>
              </a:r>
              <a:r>
                <a:rPr lang="en-US" altLang="zh-CN" dirty="0">
                  <a:solidFill>
                    <a:prstClr val="black"/>
                  </a:solidFill>
                  <a:latin typeface="Consolas" panose="020B0609020204030204" pitchFamily="49" charset="0"/>
                </a:rPr>
                <a:t>data</a:t>
              </a:r>
              <a:r>
                <a:rPr lang="zh-CN" altLang="en-US" dirty="0">
                  <a:solidFill>
                    <a:prstClr val="black"/>
                  </a:solidFill>
                  <a:latin typeface="Consolas" panose="020B0609020204030204" pitchFamily="49" charset="0"/>
                </a:rPr>
                <a:t>函数</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以支持 </a:t>
              </a:r>
              <a:r>
                <a:rPr lang="en-US" altLang="zh-CN" dirty="0">
                  <a:solidFill>
                    <a:prstClr val="black"/>
                  </a:solidFill>
                  <a:latin typeface="Consolas" panose="020B0609020204030204" pitchFamily="49" charset="0"/>
                </a:rPr>
                <a:t>const </a:t>
              </a:r>
              <a:r>
                <a:rPr lang="zh-CN" altLang="en-US" dirty="0">
                  <a:solidFill>
                    <a:prstClr val="black"/>
                  </a:solidFill>
                  <a:latin typeface="Consolas" panose="020B0609020204030204" pitchFamily="49" charset="0"/>
                </a:rPr>
                <a:t>和非</a:t>
              </a:r>
              <a:r>
                <a:rPr lang="en-US" altLang="zh-CN" dirty="0">
                  <a:solidFill>
                    <a:prstClr val="black"/>
                  </a:solidFill>
                  <a:latin typeface="Consolas" panose="020B0609020204030204" pitchFamily="49" charset="0"/>
                </a:rPr>
                <a:t>const </a:t>
              </a:r>
              <a:r>
                <a:rPr lang="zh-CN" altLang="en-US" dirty="0">
                  <a:solidFill>
                    <a:prstClr val="black"/>
                  </a:solidFill>
                  <a:latin typeface="Consolas" panose="020B0609020204030204" pitchFamily="49" charset="0"/>
                </a:rPr>
                <a:t>对象的数据访问</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244530" y="2757237"/>
            <a:ext cx="3518912" cy="400110"/>
          </a:xfrm>
          <a:prstGeom prst="rect">
            <a:avLst/>
          </a:prstGeom>
        </p:spPr>
        <p:txBody>
          <a:bodyPr wrap="none">
            <a:spAutoFit/>
          </a:bodyPr>
          <a:lstStyle/>
          <a:p>
            <a:r>
              <a:rPr lang="zh-CN" altLang="en-US" sz="2000" dirty="0"/>
              <a:t>利用类模板来定义一个结点：</a:t>
            </a:r>
            <a:endParaRPr lang="zh-CN" altLang="en-US" sz="20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63363" y="1871991"/>
            <a:ext cx="1952221" cy="845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8.3.1  </a:t>
            </a:r>
            <a:r>
              <a:rPr lang="zh-CN" altLang="en-US" sz="3200" dirty="0">
                <a:solidFill>
                  <a:prstClr val="white"/>
                </a:solidFill>
              </a:rPr>
              <a:t>链表表示</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1502" y="1037688"/>
            <a:ext cx="9155502" cy="400110"/>
          </a:xfrm>
          <a:prstGeom prst="rect">
            <a:avLst/>
          </a:prstGeom>
        </p:spPr>
        <p:txBody>
          <a:bodyPr wrap="square">
            <a:spAutoFit/>
          </a:bodyPr>
          <a:lstStyle/>
          <a:p>
            <a:pPr lvl="0">
              <a:defRPr/>
            </a:pPr>
            <a:r>
              <a:rPr lang="zh-CN" altLang="en-US" sz="2000" dirty="0">
                <a:solidFill>
                  <a:prstClr val="black"/>
                </a:solidFill>
              </a:rPr>
              <a:t>单链表的成员包含两个指针，指针 </a:t>
            </a:r>
            <a:r>
              <a:rPr lang="en-US" altLang="zh-CN" sz="2000" dirty="0">
                <a:solidFill>
                  <a:prstClr val="black"/>
                </a:solidFill>
              </a:rPr>
              <a:t>head </a:t>
            </a:r>
            <a:r>
              <a:rPr lang="zh-CN" altLang="en-US" sz="2000" dirty="0">
                <a:solidFill>
                  <a:prstClr val="black"/>
                </a:solidFill>
              </a:rPr>
              <a:t>指向表头结点，指针 </a:t>
            </a:r>
            <a:r>
              <a:rPr lang="en-US" altLang="zh-CN" sz="2000" dirty="0">
                <a:solidFill>
                  <a:prstClr val="black"/>
                </a:solidFill>
              </a:rPr>
              <a:t>tail </a:t>
            </a:r>
            <a:r>
              <a:rPr lang="zh-CN" altLang="en-US" sz="2000" dirty="0">
                <a:solidFill>
                  <a:prstClr val="black"/>
                </a:solidFill>
              </a:rPr>
              <a:t>指向表尾结点：</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2912" y="2957007"/>
            <a:ext cx="5543967" cy="3437697"/>
            <a:chOff x="219974" y="2021250"/>
            <a:chExt cx="8704052" cy="2780430"/>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42507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default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使用默认构造函数</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clear();</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push_back</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insert(</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*pos, </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erase(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find(</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5754624" y="2957007"/>
            <a:ext cx="3389376" cy="3288481"/>
            <a:chOff x="219974" y="2044323"/>
            <a:chExt cx="8704052" cy="10033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80005"/>
              <a:ext cx="8704052" cy="8676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clear </a:t>
              </a:r>
              <a:r>
                <a:rPr lang="zh-CN" altLang="en-US" dirty="0">
                  <a:solidFill>
                    <a:prstClr val="black"/>
                  </a:solidFill>
                  <a:latin typeface="Consolas" panose="020B0609020204030204" pitchFamily="49" charset="0"/>
                </a:rPr>
                <a:t>函数用来清空链</a:t>
              </a:r>
              <a:endParaRPr lang="zh-CN" altLang="en-US"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表所有元素</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err="1">
                  <a:solidFill>
                    <a:prstClr val="black"/>
                  </a:solidFill>
                  <a:latin typeface="Consolas" panose="020B0609020204030204" pitchFamily="49" charset="0"/>
                </a:rPr>
                <a:t>push_back</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函数为尾插操作</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insert </a:t>
              </a:r>
              <a:r>
                <a:rPr lang="zh-CN" altLang="en-US" dirty="0">
                  <a:solidFill>
                    <a:prstClr val="black"/>
                  </a:solidFill>
                  <a:latin typeface="Consolas" panose="020B0609020204030204" pitchFamily="49" charset="0"/>
                </a:rPr>
                <a:t>函数在位置 </a:t>
              </a:r>
              <a:r>
                <a:rPr lang="en-US" altLang="zh-CN" dirty="0">
                  <a:solidFill>
                    <a:prstClr val="black"/>
                  </a:solidFill>
                  <a:latin typeface="Consolas" panose="020B0609020204030204" pitchFamily="49" charset="0"/>
                </a:rPr>
                <a:t>pos</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后插入一个新结点</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erase </a:t>
              </a:r>
              <a:r>
                <a:rPr lang="zh-CN" altLang="en-US" dirty="0">
                  <a:solidFill>
                    <a:prstClr val="black"/>
                  </a:solidFill>
                  <a:latin typeface="Consolas" panose="020B0609020204030204" pitchFamily="49" charset="0"/>
                </a:rPr>
                <a:t>函数删除第一个</a:t>
              </a:r>
              <a:endParaRPr lang="zh-CN" altLang="en-US"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元素值为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的元素</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find </a:t>
              </a:r>
              <a:r>
                <a:rPr lang="zh-CN" altLang="en-US" dirty="0">
                  <a:solidFill>
                    <a:prstClr val="black"/>
                  </a:solidFill>
                  <a:latin typeface="Consolas" panose="020B0609020204030204" pitchFamily="49" charset="0"/>
                </a:rPr>
                <a:t>函数返回第一个值</a:t>
              </a:r>
              <a:endParaRPr lang="zh-CN" altLang="en-US"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为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的元素的地址</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81952" y="2495108"/>
            <a:ext cx="3262432" cy="400110"/>
          </a:xfrm>
          <a:prstGeom prst="rect">
            <a:avLst/>
          </a:prstGeom>
        </p:spPr>
        <p:txBody>
          <a:bodyPr wrap="none">
            <a:spAutoFit/>
          </a:bodyPr>
          <a:lstStyle/>
          <a:p>
            <a:pPr lvl="0"/>
            <a:r>
              <a:rPr lang="zh-CN" altLang="en-US" sz="2000" dirty="0">
                <a:solidFill>
                  <a:prstClr val="black"/>
                </a:solidFill>
              </a:rPr>
              <a:t>单链表类模板的定义如下：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224" y="1585974"/>
            <a:ext cx="8596050" cy="6416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8.3.2  </a:t>
            </a:r>
            <a:r>
              <a:rPr lang="zh-CN" altLang="en-US" sz="3200" dirty="0">
                <a:solidFill>
                  <a:prstClr val="white"/>
                </a:solidFill>
              </a:rPr>
              <a:t>插入操作 </a:t>
            </a:r>
            <a:r>
              <a:rPr lang="en-US" altLang="zh-CN" sz="2400" dirty="0">
                <a:solidFill>
                  <a:prstClr val="white"/>
                </a:solidFill>
              </a:rPr>
              <a:t>— </a:t>
            </a:r>
            <a:r>
              <a:rPr lang="zh-CN" altLang="en-US" sz="2400" dirty="0">
                <a:solidFill>
                  <a:prstClr val="white"/>
                </a:solidFill>
              </a:rPr>
              <a:t>尾插</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1037688"/>
            <a:ext cx="6948750" cy="400110"/>
          </a:xfrm>
          <a:prstGeom prst="rect">
            <a:avLst/>
          </a:prstGeom>
        </p:spPr>
        <p:txBody>
          <a:bodyPr wrap="square">
            <a:spAutoFit/>
          </a:bodyPr>
          <a:lstStyle/>
          <a:p>
            <a:pPr lvl="0">
              <a:defRPr/>
            </a:pPr>
            <a:r>
              <a:rPr lang="zh-CN" altLang="en-US" sz="2000" dirty="0">
                <a:solidFill>
                  <a:prstClr val="black"/>
                </a:solidFill>
              </a:rPr>
              <a:t>尾插操作将新结点插入到链表的表尾：</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67296" y="3298383"/>
            <a:ext cx="5343488" cy="3126800"/>
            <a:chOff x="219974" y="2021250"/>
            <a:chExt cx="8704052" cy="2528975"/>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push_back</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1736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T&gt;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push_back</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*node = </a:t>
              </a:r>
              <a:r>
                <a:rPr lang="en-US" altLang="zh-CN" sz="1600" dirty="0">
                  <a:solidFill>
                    <a:srgbClr val="0000FF"/>
                  </a:solidFill>
                  <a:latin typeface="Consolas" panose="020B0609020204030204" pitchFamily="49" charset="0"/>
                </a:rPr>
                <a:t>new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创建新结点</a:t>
              </a:r>
              <a:endParaRPr lang="zh-CN" altLang="en-US"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node;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node;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 node;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608320" y="3298383"/>
            <a:ext cx="3389376" cy="2647039"/>
            <a:chOff x="219974" y="2044323"/>
            <a:chExt cx="8704052" cy="807655"/>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6019"/>
              <a:ext cx="8704052" cy="67595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使用形参的数据创建新结点</a:t>
              </a:r>
              <a:endParaRPr lang="zh-CN" altLang="en-US"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如果为空，将创建的结点作</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为头结点（也是尾结点）</a:t>
              </a:r>
              <a:endParaRPr lang="zh-CN" altLang="en-US"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否则，将尾结点指向该结点，</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并将尾指针后移，使其指向新的尾结点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1753" y="1569634"/>
            <a:ext cx="8119872" cy="1380758"/>
          </a:xfrm>
          <a:prstGeom prst="rect">
            <a:avLst/>
          </a:prstGeom>
        </p:spPr>
      </p:pic>
      <p:sp>
        <p:nvSpPr>
          <p:cNvPr id="3" name="矩形 2"/>
          <p:cNvSpPr/>
          <p:nvPr/>
        </p:nvSpPr>
        <p:spPr>
          <a:xfrm>
            <a:off x="240448" y="2824292"/>
            <a:ext cx="2492990" cy="400110"/>
          </a:xfrm>
          <a:prstGeom prst="rect">
            <a:avLst/>
          </a:prstGeom>
        </p:spPr>
        <p:txBody>
          <a:bodyPr wrap="none">
            <a:spAutoFit/>
          </a:bodyPr>
          <a:lstStyle/>
          <a:p>
            <a:pPr lvl="0"/>
            <a:r>
              <a:rPr lang="zh-CN" altLang="en-US" sz="2000" dirty="0">
                <a:solidFill>
                  <a:prstClr val="black"/>
                </a:solidFill>
              </a:rPr>
              <a:t>尾插操作定义如下：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427007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前言</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1" name="组合 10"/>
          <p:cNvGrpSpPr/>
          <p:nvPr/>
        </p:nvGrpSpPr>
        <p:grpSpPr>
          <a:xfrm>
            <a:off x="219974" y="1265455"/>
            <a:ext cx="8704052" cy="1861876"/>
            <a:chOff x="219974" y="2044323"/>
            <a:chExt cx="8704052" cy="1861876"/>
          </a:xfrm>
        </p:grpSpPr>
        <p:sp>
          <p:nvSpPr>
            <p:cNvPr id="13" name="矩形: 圆顶角 12"/>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endParaRPr lang="zh-CN" altLang="en-US" sz="2400" dirty="0"/>
            </a:p>
          </p:txBody>
        </p:sp>
        <p:sp>
          <p:nvSpPr>
            <p:cNvPr id="18" name="矩形: 圆角 17"/>
            <p:cNvSpPr/>
            <p:nvPr/>
          </p:nvSpPr>
          <p:spPr>
            <a:xfrm>
              <a:off x="219974" y="2612832"/>
              <a:ext cx="870405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掌握动态内存分配与回收方法以及智能指针的使用；</a:t>
              </a:r>
              <a:endParaRPr lang="zh-CN" altLang="en-US" dirty="0">
                <a:solidFill>
                  <a:srgbClr val="000000"/>
                </a:solidFill>
                <a:latin typeface="Consolas" panose="020B0609020204030204" pitchFamily="49" charset="0"/>
              </a:endParaRPr>
            </a:p>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掌握对象的拷贝控制方法；</a:t>
              </a:r>
              <a:endParaRPr lang="zh-CN" altLang="en-US" dirty="0">
                <a:solidFill>
                  <a:srgbClr val="000000"/>
                </a:solidFill>
                <a:latin typeface="Consolas" panose="020B0609020204030204" pitchFamily="49" charset="0"/>
              </a:endParaRPr>
            </a:p>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掌握线性链表、链栈和二叉树的特点及常用操作。</a:t>
              </a:r>
              <a:endParaRPr lang="en-US" altLang="zh-CN" dirty="0">
                <a:solidFill>
                  <a:srgbClr val="000000"/>
                </a:solidFill>
                <a:latin typeface="Consolas" panose="020B0609020204030204" pitchFamily="49" charset="0"/>
              </a:endParaRPr>
            </a:p>
          </p:txBody>
        </p:sp>
      </p:grpSp>
      <p:grpSp>
        <p:nvGrpSpPr>
          <p:cNvPr id="8" name="组合 7"/>
          <p:cNvGrpSpPr/>
          <p:nvPr/>
        </p:nvGrpSpPr>
        <p:grpSpPr>
          <a:xfrm>
            <a:off x="219974" y="3312392"/>
            <a:ext cx="8704052" cy="1442917"/>
            <a:chOff x="219974" y="2044323"/>
            <a:chExt cx="8704052" cy="1442917"/>
          </a:xfrm>
        </p:grpSpPr>
        <p:sp>
          <p:nvSpPr>
            <p:cNvPr id="9" name="矩形: 圆顶角 8"/>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问题</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圆角 17"/>
            <p:cNvSpPr/>
            <p:nvPr/>
          </p:nvSpPr>
          <p:spPr>
            <a:xfrm>
              <a:off x="219974" y="2612833"/>
              <a:ext cx="8704052" cy="8744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使用</a:t>
              </a:r>
              <a:r>
                <a:rPr lang="zh-CN" altLang="en-US" dirty="0">
                  <a:solidFill>
                    <a:srgbClr val="FF0000"/>
                  </a:solidFill>
                  <a:latin typeface="Consolas" panose="020B0609020204030204" pitchFamily="49" charset="0"/>
                </a:rPr>
                <a:t>数组</a:t>
              </a:r>
              <a:r>
                <a:rPr lang="zh-CN" altLang="en-US" dirty="0">
                  <a:solidFill>
                    <a:schemeClr val="tx1"/>
                  </a:solidFill>
                  <a:latin typeface="Consolas" panose="020B0609020204030204" pitchFamily="49" charset="0"/>
                </a:rPr>
                <a:t>存放</a:t>
              </a:r>
              <a:r>
                <a:rPr lang="zh-CN" altLang="en-US" dirty="0">
                  <a:solidFill>
                    <a:srgbClr val="FF0000"/>
                  </a:solidFill>
                  <a:latin typeface="Consolas" panose="020B0609020204030204" pitchFamily="49" charset="0"/>
                </a:rPr>
                <a:t>数量未知</a:t>
              </a:r>
              <a:r>
                <a:rPr lang="zh-CN" altLang="en-US" dirty="0">
                  <a:solidFill>
                    <a:schemeClr val="tx1"/>
                  </a:solidFill>
                  <a:latin typeface="Consolas" panose="020B0609020204030204" pitchFamily="49" charset="0"/>
                </a:rPr>
                <a:t>的元素时，我们必须采用</a:t>
              </a:r>
              <a:r>
                <a:rPr lang="zh-CN" altLang="en-US" dirty="0">
                  <a:solidFill>
                    <a:srgbClr val="FF0000"/>
                  </a:solidFill>
                  <a:latin typeface="Consolas" panose="020B0609020204030204" pitchFamily="49" charset="0"/>
                </a:rPr>
                <a:t>大开小用</a:t>
              </a:r>
              <a:r>
                <a:rPr lang="zh-CN" altLang="en-US" dirty="0">
                  <a:solidFill>
                    <a:schemeClr val="tx1"/>
                  </a:solidFill>
                  <a:latin typeface="Consolas" panose="020B0609020204030204" pitchFamily="49" charset="0"/>
                </a:rPr>
                <a:t>的策略，这种策略不能实现</a:t>
              </a:r>
              <a:r>
                <a:rPr lang="zh-CN" altLang="en-US" dirty="0">
                  <a:solidFill>
                    <a:srgbClr val="FF0000"/>
                  </a:solidFill>
                  <a:latin typeface="Consolas" panose="020B0609020204030204" pitchFamily="49" charset="0"/>
                </a:rPr>
                <a:t>按需分配</a:t>
              </a:r>
              <a:r>
                <a:rPr lang="zh-CN" altLang="en-US" dirty="0">
                  <a:solidFill>
                    <a:schemeClr val="tx1"/>
                  </a:solidFill>
                  <a:latin typeface="Consolas" panose="020B0609020204030204" pitchFamily="49" charset="0"/>
                </a:rPr>
                <a:t>，会造成存储空间的浪费</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endParaRPr>
            </a:p>
          </p:txBody>
        </p:sp>
      </p:grpSp>
      <p:grpSp>
        <p:nvGrpSpPr>
          <p:cNvPr id="14" name="组合 13"/>
          <p:cNvGrpSpPr/>
          <p:nvPr/>
        </p:nvGrpSpPr>
        <p:grpSpPr>
          <a:xfrm>
            <a:off x="219974" y="4989139"/>
            <a:ext cx="8704052" cy="1027418"/>
            <a:chOff x="219974" y="2044323"/>
            <a:chExt cx="8704052" cy="1027418"/>
          </a:xfrm>
        </p:grpSpPr>
        <p:sp>
          <p:nvSpPr>
            <p:cNvPr id="15" name="矩形: 圆顶角 14"/>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答案</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612833"/>
              <a:ext cx="8704052" cy="45890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本章介绍的</a:t>
              </a:r>
              <a:r>
                <a:rPr lang="zh-CN" altLang="en-US" dirty="0">
                  <a:solidFill>
                    <a:srgbClr val="FF0000"/>
                  </a:solidFill>
                  <a:latin typeface="Consolas" panose="020B0609020204030204" pitchFamily="49" charset="0"/>
                </a:rPr>
                <a:t>动态内存分配</a:t>
              </a:r>
              <a:r>
                <a:rPr lang="zh-CN" altLang="en-US" dirty="0">
                  <a:solidFill>
                    <a:schemeClr val="tx1"/>
                  </a:solidFill>
                  <a:latin typeface="Consolas" panose="020B0609020204030204" pitchFamily="49" charset="0"/>
                </a:rPr>
                <a:t>技术的提出就是了为了解决这个问题</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插入操作 </a:t>
            </a:r>
            <a:r>
              <a:rPr lang="en-US" altLang="zh-CN" sz="2400" dirty="0">
                <a:solidFill>
                  <a:prstClr val="white"/>
                </a:solidFill>
              </a:rPr>
              <a:t>— </a:t>
            </a:r>
            <a:r>
              <a:rPr lang="zh-CN" altLang="en-US" sz="2400" dirty="0">
                <a:solidFill>
                  <a:prstClr val="white"/>
                </a:solidFill>
              </a:rPr>
              <a:t>指定位置插入</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6948750" cy="400110"/>
          </a:xfrm>
          <a:prstGeom prst="rect">
            <a:avLst/>
          </a:prstGeom>
        </p:spPr>
        <p:txBody>
          <a:bodyPr wrap="square">
            <a:spAutoFit/>
          </a:bodyPr>
          <a:lstStyle/>
          <a:p>
            <a:pPr lvl="0">
              <a:defRPr/>
            </a:pPr>
            <a:r>
              <a:rPr lang="zh-CN" altLang="en-US" sz="2000" dirty="0">
                <a:solidFill>
                  <a:prstClr val="black"/>
                </a:solidFill>
              </a:rPr>
              <a:t>插入操作将新结点插入到链表的指定位置：</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67296" y="3042351"/>
            <a:ext cx="5343488" cy="3473731"/>
            <a:chOff x="219974" y="2021250"/>
            <a:chExt cx="8704052" cy="2809575"/>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insert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454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&gt;::insert(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*pos,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*node = </a:t>
              </a:r>
              <a:r>
                <a:rPr lang="en-US" altLang="zh-CN" sz="1600" dirty="0">
                  <a:solidFill>
                    <a:srgbClr val="0000FF"/>
                  </a:solidFill>
                  <a:latin typeface="Consolas" panose="020B0609020204030204" pitchFamily="49" charset="0"/>
                </a:rPr>
                <a:t>new</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创建新结点</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node-&gt;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pos-&gt;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pos-&gt;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node;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(pos ==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判断</a:t>
              </a:r>
              <a:r>
                <a:rPr lang="en-US" altLang="zh-CN" sz="1600" dirty="0">
                  <a:solidFill>
                    <a:schemeClr val="accent6"/>
                  </a:solidFill>
                  <a:latin typeface="Consolas" panose="020B0609020204030204" pitchFamily="49" charset="0"/>
                </a:rPr>
                <a:t>pos</a:t>
              </a:r>
              <a:r>
                <a:rPr lang="zh-CN" altLang="en-US" sz="1600" dirty="0">
                  <a:solidFill>
                    <a:schemeClr val="accent6"/>
                  </a:solidFill>
                  <a:latin typeface="Consolas" panose="020B0609020204030204" pitchFamily="49" charset="0"/>
                </a:rPr>
                <a:t>是否为尾结点</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 node;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node;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608320" y="3061263"/>
            <a:ext cx="3389376" cy="2118290"/>
            <a:chOff x="219974" y="2044323"/>
            <a:chExt cx="8704052" cy="646325"/>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80005"/>
              <a:ext cx="8704052" cy="5106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将新结点的指针域指向</a:t>
              </a:r>
              <a:r>
                <a:rPr lang="en-US" altLang="zh-CN" dirty="0">
                  <a:solidFill>
                    <a:prstClr val="black"/>
                  </a:solidFill>
                  <a:latin typeface="Consolas" panose="020B0609020204030204" pitchFamily="49" charset="0"/>
                </a:rPr>
                <a:t>pos </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的后继，再将 </a:t>
              </a:r>
              <a:r>
                <a:rPr lang="en-US" altLang="zh-CN" dirty="0">
                  <a:solidFill>
                    <a:prstClr val="black"/>
                  </a:solidFill>
                  <a:latin typeface="Consolas" panose="020B0609020204030204" pitchFamily="49" charset="0"/>
                </a:rPr>
                <a:t>pos </a:t>
              </a:r>
              <a:r>
                <a:rPr lang="zh-CN" altLang="en-US" dirty="0">
                  <a:solidFill>
                    <a:prstClr val="black"/>
                  </a:solidFill>
                  <a:latin typeface="Consolas" panose="020B0609020204030204" pitchFamily="49" charset="0"/>
                </a:rPr>
                <a:t>的后继修改为 </a:t>
              </a:r>
              <a:r>
                <a:rPr lang="en-US" altLang="zh-CN" dirty="0">
                  <a:solidFill>
                    <a:prstClr val="black"/>
                  </a:solidFill>
                  <a:latin typeface="Consolas" panose="020B0609020204030204" pitchFamily="49" charset="0"/>
                </a:rPr>
                <a:t>node</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pos </a:t>
              </a:r>
              <a:r>
                <a:rPr lang="zh-CN" altLang="en-US" dirty="0">
                  <a:solidFill>
                    <a:prstClr val="black"/>
                  </a:solidFill>
                  <a:latin typeface="Consolas" panose="020B0609020204030204" pitchFamily="49" charset="0"/>
                </a:rPr>
                <a:t>为尾结点，需要修</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改尾指针指向新结点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4" name="组合 13"/>
          <p:cNvGrpSpPr/>
          <p:nvPr/>
        </p:nvGrpSpPr>
        <p:grpSpPr>
          <a:xfrm>
            <a:off x="5608320" y="5280639"/>
            <a:ext cx="3389376" cy="1252044"/>
            <a:chOff x="219974" y="2044317"/>
            <a:chExt cx="8704052" cy="1252049"/>
          </a:xfrm>
        </p:grpSpPr>
        <p:sp>
          <p:nvSpPr>
            <p:cNvPr id="15" name="矩形: 圆顶角 14"/>
            <p:cNvSpPr/>
            <p:nvPr/>
          </p:nvSpPr>
          <p:spPr>
            <a:xfrm>
              <a:off x="219974" y="2044317"/>
              <a:ext cx="8704052" cy="50966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endParaRPr lang="zh-CN" altLang="en-US" sz="2000" dirty="0"/>
            </a:p>
          </p:txBody>
        </p:sp>
        <p:sp>
          <p:nvSpPr>
            <p:cNvPr id="16" name="矩形: 圆角 17"/>
            <p:cNvSpPr/>
            <p:nvPr/>
          </p:nvSpPr>
          <p:spPr>
            <a:xfrm>
              <a:off x="219974" y="2539681"/>
              <a:ext cx="8704052" cy="7566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700"/>
                </a:lnSpc>
                <a:buClr>
                  <a:srgbClr val="212AE7"/>
                </a:buClr>
                <a:buSzPct val="80000"/>
              </a:pPr>
              <a:r>
                <a:rPr lang="en-US" altLang="zh-CN" dirty="0">
                  <a:solidFill>
                    <a:schemeClr val="tx1"/>
                  </a:solidFill>
                  <a:latin typeface="Consolas" panose="020B0609020204030204" pitchFamily="49" charset="0"/>
                </a:rPr>
                <a:t>pos </a:t>
              </a:r>
              <a:r>
                <a:rPr lang="zh-CN" altLang="en-US" dirty="0">
                  <a:solidFill>
                    <a:schemeClr val="tx1"/>
                  </a:solidFill>
                  <a:latin typeface="Consolas" panose="020B0609020204030204" pitchFamily="49" charset="0"/>
                </a:rPr>
                <a:t>必须为非空链表的某一个结点指针</a:t>
              </a:r>
              <a:endParaRPr lang="en-US" altLang="zh-CN" dirty="0">
                <a:solidFill>
                  <a:schemeClr val="tx1"/>
                </a:solidFill>
                <a:latin typeface="Consolas" panose="020B0609020204030204" pitchFamily="49" charset="0"/>
              </a:endParaRPr>
            </a:p>
          </p:txBody>
        </p:sp>
      </p:gr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768" y="1450484"/>
            <a:ext cx="8652928" cy="1267513"/>
          </a:xfrm>
          <a:prstGeom prst="rect">
            <a:avLst/>
          </a:prstGeom>
        </p:spPr>
      </p:pic>
      <p:sp>
        <p:nvSpPr>
          <p:cNvPr id="3" name="矩形 2"/>
          <p:cNvSpPr/>
          <p:nvPr/>
        </p:nvSpPr>
        <p:spPr>
          <a:xfrm>
            <a:off x="240448" y="2568260"/>
            <a:ext cx="2492990" cy="400110"/>
          </a:xfrm>
          <a:prstGeom prst="rect">
            <a:avLst/>
          </a:prstGeom>
        </p:spPr>
        <p:txBody>
          <a:bodyPr wrap="none">
            <a:spAutoFit/>
          </a:bodyPr>
          <a:lstStyle/>
          <a:p>
            <a:pPr lvl="0"/>
            <a:r>
              <a:rPr lang="zh-CN" altLang="en-US" sz="2000" dirty="0">
                <a:solidFill>
                  <a:prstClr val="black"/>
                </a:solidFill>
              </a:rPr>
              <a:t>插入操作定义如下：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插入操作 </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指定位置插入</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91680" y="1867015"/>
            <a:ext cx="5343488" cy="2890549"/>
            <a:chOff x="219974" y="2021250"/>
            <a:chExt cx="8704052" cy="23378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insert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9825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T&gt;</a:t>
              </a:r>
              <a:endPar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Node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 </a:t>
              </a:r>
              <a:r>
                <a:rPr kumimoji="0" lang="en-US" altLang="zh-CN"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SList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lang="en-US" altLang="zh-CN" dirty="0">
                  <a:solidFill>
                    <a:prstClr val="black"/>
                  </a:solidFill>
                  <a:latin typeface="Consolas" panose="020B0609020204030204" pitchFamily="49" charset="0"/>
                </a:rPr>
                <a:t>&gt;::find(</a:t>
              </a:r>
              <a:r>
                <a:rPr lang="en-US" altLang="zh-CN" dirty="0">
                  <a:solidFill>
                    <a:srgbClr val="0000FF"/>
                  </a:solidFill>
                  <a:latin typeface="Consolas" panose="020B0609020204030204" pitchFamily="49" charset="0"/>
                </a:rPr>
                <a:t>const</a:t>
              </a:r>
              <a:r>
                <a:rPr lang="en-US" altLang="zh-CN" dirty="0">
                  <a:solidFill>
                    <a:prstClr val="black"/>
                  </a:solidFill>
                  <a:latin typeface="Consolas" panose="020B0609020204030204" pitchFamily="49" charset="0"/>
                </a:rPr>
                <a:t> T &amp;</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Node&lt;</a:t>
              </a:r>
              <a:r>
                <a:rPr lang="en-US" altLang="zh-CN" dirty="0">
                  <a:solidFill>
                    <a:srgbClr val="08764C"/>
                  </a:solidFill>
                  <a:latin typeface="Consolas" panose="020B0609020204030204" pitchFamily="49" charset="0"/>
                </a:rPr>
                <a:t>T</a:t>
              </a:r>
              <a:r>
                <a:rPr lang="en-US" altLang="zh-CN" dirty="0">
                  <a:solidFill>
                    <a:prstClr val="black"/>
                  </a:solidFill>
                  <a:latin typeface="Consolas" panose="020B0609020204030204" pitchFamily="49" charset="0"/>
                </a:rPr>
                <a:t>&gt; *p = </a:t>
              </a:r>
              <a:r>
                <a:rPr lang="en-US" altLang="zh-CN" dirty="0" err="1">
                  <a:solidFill>
                    <a:prstClr val="black"/>
                  </a:solidFill>
                  <a:latin typeface="Consolas" panose="020B0609020204030204" pitchFamily="49" charset="0"/>
                </a:rPr>
                <a:t>m_head</a:t>
              </a:r>
              <a:r>
                <a:rPr lang="en-US" altLang="zh-CN" dirty="0">
                  <a:solidFill>
                    <a:prstClr val="black"/>
                  </a:solidFill>
                  <a:latin typeface="Consolas" panose="020B0609020204030204" pitchFamily="49" charset="0"/>
                </a:rPr>
                <a:t>;</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000FF"/>
                  </a:solidFill>
                  <a:latin typeface="Consolas" panose="020B0609020204030204" pitchFamily="49" charset="0"/>
                </a:rPr>
                <a:t>while</a:t>
              </a:r>
              <a:r>
                <a:rPr lang="en-US" altLang="zh-CN" dirty="0">
                  <a:solidFill>
                    <a:prstClr val="black"/>
                  </a:solidFill>
                  <a:latin typeface="Consolas" panose="020B0609020204030204" pitchFamily="49" charset="0"/>
                </a:rPr>
                <a:t> (p != </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&amp;&amp; p-&gt;</a:t>
              </a:r>
              <a:r>
                <a:rPr lang="en-US" altLang="zh-CN" dirty="0" err="1">
                  <a:solidFill>
                    <a:prstClr val="black"/>
                  </a:solidFill>
                  <a:latin typeface="Consolas" panose="020B0609020204030204" pitchFamily="49" charset="0"/>
                </a:rPr>
                <a:t>m_data</a:t>
              </a:r>
              <a:r>
                <a:rPr lang="en-US" altLang="zh-CN" dirty="0">
                  <a:solidFill>
                    <a:prstClr val="black"/>
                  </a:solidFill>
                  <a:latin typeface="Consolas" panose="020B0609020204030204" pitchFamily="49" charset="0"/>
                </a:rPr>
                <a:t> !=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p = p-&gt;</a:t>
              </a:r>
              <a:r>
                <a:rPr lang="en-US" altLang="zh-CN" dirty="0" err="1">
                  <a:solidFill>
                    <a:prstClr val="black"/>
                  </a:solidFill>
                  <a:latin typeface="Consolas" panose="020B0609020204030204" pitchFamily="49" charset="0"/>
                </a:rPr>
                <a:t>m_next</a:t>
              </a:r>
              <a:r>
                <a:rPr lang="en-US" altLang="zh-CN" dirty="0">
                  <a:solidFill>
                    <a:prstClr val="black"/>
                  </a:solidFill>
                  <a:latin typeface="Consolas" panose="020B0609020204030204" pitchFamily="49" charset="0"/>
                </a:rPr>
                <a:t>;</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000FF"/>
                  </a:solidFill>
                  <a:latin typeface="Consolas" panose="020B0609020204030204" pitchFamily="49" charset="0"/>
                </a:rPr>
                <a:t>return</a:t>
              </a:r>
              <a:r>
                <a:rPr lang="en-US" altLang="zh-CN" dirty="0">
                  <a:solidFill>
                    <a:prstClr val="black"/>
                  </a:solidFill>
                  <a:latin typeface="Consolas" panose="020B0609020204030204" pitchFamily="49" charset="0"/>
                </a:rPr>
                <a:t> p;</a:t>
              </a:r>
              <a:endParaRPr lang="en-US" altLang="zh-CN" dirty="0">
                <a:solidFill>
                  <a:prstClr val="black"/>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a:t>
              </a:r>
              <a:endPar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5608320" y="1860847"/>
            <a:ext cx="3215728" cy="2279262"/>
            <a:chOff x="219974" y="2044323"/>
            <a:chExt cx="8704052" cy="695440"/>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5664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从表头开始扫描，逐个元素进行匹配</a:t>
              </a:r>
              <a:endParaRPr lang="zh-CN" altLang="en-US"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如果找到则返回此元素的地址</a:t>
              </a:r>
              <a:endParaRPr lang="en-US" altLang="zh-CN"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否则返回一个空指针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130720" y="1126520"/>
            <a:ext cx="6925294" cy="400110"/>
          </a:xfrm>
          <a:prstGeom prst="rect">
            <a:avLst/>
          </a:prstGeom>
        </p:spPr>
        <p:txBody>
          <a:bodyPr wrap="none">
            <a:spAutoFit/>
          </a:bodyPr>
          <a:lstStyle/>
          <a:p>
            <a:pPr lvl="0"/>
            <a:r>
              <a:rPr lang="zh-CN" altLang="en-US" sz="2000" dirty="0">
                <a:solidFill>
                  <a:prstClr val="black"/>
                </a:solidFill>
              </a:rPr>
              <a:t>利用成员函数 </a:t>
            </a:r>
            <a:r>
              <a:rPr lang="en-US" altLang="zh-CN" sz="2000" dirty="0">
                <a:solidFill>
                  <a:prstClr val="black"/>
                </a:solidFill>
                <a:latin typeface="Consolas" panose="020B0609020204030204" pitchFamily="49" charset="0"/>
              </a:rPr>
              <a:t>find</a:t>
            </a:r>
            <a:r>
              <a:rPr lang="en-US" altLang="zh-CN" sz="2000" dirty="0">
                <a:solidFill>
                  <a:prstClr val="black"/>
                </a:solidFill>
              </a:rPr>
              <a:t> </a:t>
            </a:r>
            <a:r>
              <a:rPr lang="zh-CN" altLang="en-US" sz="2000" dirty="0">
                <a:solidFill>
                  <a:prstClr val="black"/>
                </a:solidFill>
              </a:rPr>
              <a:t>找到要插入的位置，</a:t>
            </a:r>
            <a:r>
              <a:rPr lang="en-US" altLang="zh-CN" sz="2000" dirty="0">
                <a:solidFill>
                  <a:prstClr val="black"/>
                </a:solidFill>
                <a:latin typeface="Consolas" panose="020B0609020204030204" pitchFamily="49" charset="0"/>
              </a:rPr>
              <a:t>find</a:t>
            </a:r>
            <a:r>
              <a:rPr lang="en-US" altLang="zh-CN" sz="2000" dirty="0">
                <a:solidFill>
                  <a:prstClr val="black"/>
                </a:solidFill>
              </a:rPr>
              <a:t> </a:t>
            </a:r>
            <a:r>
              <a:rPr lang="zh-CN" altLang="en-US" sz="2000" dirty="0">
                <a:solidFill>
                  <a:prstClr val="black"/>
                </a:solidFill>
              </a:rPr>
              <a:t>的实现如下：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8.3.3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删除操作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216718"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erase </a:t>
            </a:r>
            <a:r>
              <a:rPr lang="zh-CN" altLang="en-US" sz="2000" dirty="0">
                <a:solidFill>
                  <a:prstClr val="black"/>
                </a:solidFill>
              </a:rPr>
              <a:t>根据指定的内容，删除在链表中第一次出现的元素：</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67296" y="3066735"/>
            <a:ext cx="5343488" cy="3473731"/>
            <a:chOff x="219974" y="2021250"/>
            <a:chExt cx="8704052" cy="2809575"/>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erase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454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Node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SList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lang="en-US" altLang="zh-CN" sz="1600" dirty="0">
                  <a:solidFill>
                    <a:prstClr val="black"/>
                  </a:solidFill>
                  <a:latin typeface="Consolas" panose="020B0609020204030204" pitchFamily="49" charset="0"/>
                </a:rPr>
                <a:t>&gt;::erase(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*q = p;</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&amp;&amp;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q = p;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q</a:t>
              </a:r>
              <a:r>
                <a:rPr lang="zh-CN" altLang="en-US" sz="1600" dirty="0">
                  <a:solidFill>
                    <a:schemeClr val="accent6"/>
                  </a:solidFill>
                  <a:latin typeface="Consolas" panose="020B0609020204030204" pitchFamily="49" charset="0"/>
                </a:rPr>
                <a:t>指向</a:t>
              </a:r>
              <a:r>
                <a:rPr lang="en-US" altLang="zh-CN" sz="1600" dirty="0">
                  <a:solidFill>
                    <a:schemeClr val="accent6"/>
                  </a:solidFill>
                  <a:latin typeface="Consolas" panose="020B0609020204030204" pitchFamily="49" charset="0"/>
                </a:rPr>
                <a:t>p</a:t>
              </a:r>
              <a:endParaRPr lang="en-US" altLang="zh-CN"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p</a:t>
              </a:r>
              <a:r>
                <a:rPr lang="zh-CN" altLang="en-US" sz="1600" dirty="0">
                  <a:solidFill>
                    <a:schemeClr val="accent6"/>
                  </a:solidFill>
                  <a:latin typeface="Consolas" panose="020B0609020204030204" pitchFamily="49" charset="0"/>
                </a:rPr>
                <a:t>后移</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q-&gt;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 p-&gt;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 q;</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5599520" y="3066735"/>
            <a:ext cx="3389376" cy="2343382"/>
            <a:chOff x="219974" y="2044323"/>
            <a:chExt cx="8704052" cy="715004"/>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5859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如果找到，即指针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非空，将其从链表中移除</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为表尾元素，修改</a:t>
              </a:r>
              <a:r>
                <a:rPr lang="en-US" altLang="zh-CN" dirty="0">
                  <a:solidFill>
                    <a:prstClr val="black"/>
                  </a:solidFill>
                  <a:latin typeface="Consolas" panose="020B0609020204030204" pitchFamily="49" charset="0"/>
                </a:rPr>
                <a:t>tail </a:t>
              </a:r>
              <a:r>
                <a:rPr lang="zh-CN" altLang="en-US" dirty="0">
                  <a:solidFill>
                    <a:prstClr val="black"/>
                  </a:solidFill>
                  <a:latin typeface="Consolas" panose="020B0609020204030204" pitchFamily="49" charset="0"/>
                </a:rPr>
                <a:t>指针</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为表头元素，修改 </a:t>
              </a:r>
              <a:r>
                <a:rPr lang="en-US" altLang="zh-CN" dirty="0">
                  <a:solidFill>
                    <a:prstClr val="black"/>
                  </a:solidFill>
                  <a:latin typeface="Consolas" panose="020B0609020204030204" pitchFamily="49" charset="0"/>
                </a:rPr>
                <a:t>head </a:t>
              </a:r>
              <a:r>
                <a:rPr lang="zh-CN" altLang="en-US" dirty="0">
                  <a:solidFill>
                    <a:prstClr val="black"/>
                  </a:solidFill>
                  <a:latin typeface="Consolas" panose="020B0609020204030204" pitchFamily="49" charset="0"/>
                </a:rPr>
                <a:t>指针为空指针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5100" y="1407625"/>
            <a:ext cx="8533799" cy="15183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8.3.4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清空链表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27960"/>
            <a:ext cx="8616094"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clear</a:t>
            </a:r>
            <a:r>
              <a:rPr lang="en-US" altLang="zh-CN" sz="2000" dirty="0">
                <a:solidFill>
                  <a:prstClr val="black"/>
                </a:solidFill>
              </a:rPr>
              <a:t> </a:t>
            </a:r>
            <a:r>
              <a:rPr lang="zh-CN" altLang="en-US" sz="2000" dirty="0">
                <a:solidFill>
                  <a:prstClr val="black"/>
                </a:solidFill>
              </a:rPr>
              <a:t>实现从表头开始，逐个移除链表中每个结点并释放其内存</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313600" y="1400770"/>
            <a:ext cx="6611456" cy="2926620"/>
            <a:chOff x="219974" y="2021250"/>
            <a:chExt cx="8704052" cy="2367068"/>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clear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0117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void</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panose="020B0503020204020204" charset="-122"/>
                  <a:cs typeface="+mn-cs"/>
                </a:rPr>
                <a:t>SList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lang="en-US" altLang="zh-CN" sz="1600" dirty="0">
                  <a:solidFill>
                    <a:prstClr val="black"/>
                  </a:solidFill>
                  <a:latin typeface="Consolas" panose="020B0609020204030204" pitchFamily="49" charset="0"/>
                </a:rPr>
                <a:t>&gt;::clear()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//p </a:t>
              </a:r>
              <a:r>
                <a:rPr lang="zh-CN" altLang="en-US" sz="1600" dirty="0">
                  <a:solidFill>
                    <a:schemeClr val="accent6"/>
                  </a:solidFill>
                  <a:latin typeface="Consolas" panose="020B0609020204030204" pitchFamily="49" charset="0"/>
                </a:rPr>
                <a:t>指向当前表头结点</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表头结点后移</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释放 </a:t>
              </a:r>
              <a:r>
                <a:rPr lang="en-US" altLang="zh-CN" sz="1600" dirty="0">
                  <a:solidFill>
                    <a:schemeClr val="accent6"/>
                  </a:solidFill>
                  <a:latin typeface="Consolas" panose="020B0609020204030204" pitchFamily="49" charset="0"/>
                </a:rPr>
                <a:t>p </a:t>
              </a:r>
              <a:r>
                <a:rPr lang="zh-CN" altLang="en-US" sz="1600" dirty="0">
                  <a:solidFill>
                    <a:schemeClr val="accent6"/>
                  </a:solidFill>
                  <a:latin typeface="Consolas" panose="020B0609020204030204" pitchFamily="49" charset="0"/>
                </a:rPr>
                <a:t>所指向的内存</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将尾指针 </a:t>
              </a:r>
              <a:r>
                <a:rPr lang="en-US" altLang="zh-CN" sz="1600" dirty="0">
                  <a:solidFill>
                    <a:schemeClr val="accent6"/>
                  </a:solidFill>
                  <a:latin typeface="Consolas" panose="020B0609020204030204" pitchFamily="49" charset="0"/>
                </a:rPr>
                <a:t>tail </a:t>
              </a:r>
              <a:r>
                <a:rPr lang="zh-CN" altLang="en-US" sz="1600" dirty="0">
                  <a:solidFill>
                    <a:schemeClr val="accent6"/>
                  </a:solidFill>
                  <a:latin typeface="Consolas" panose="020B0609020204030204" pitchFamily="49" charset="0"/>
                </a:rPr>
                <a:t>置空</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207954" y="4478918"/>
            <a:ext cx="7367360" cy="400110"/>
          </a:xfrm>
          <a:prstGeom prst="rect">
            <a:avLst/>
          </a:prstGeom>
        </p:spPr>
        <p:txBody>
          <a:bodyPr wrap="square">
            <a:spAutoFit/>
          </a:bodyPr>
          <a:lstStyle/>
          <a:p>
            <a:r>
              <a:rPr lang="zh-CN" altLang="en-US" sz="2000" dirty="0"/>
              <a:t>在析构函数里面，可以直接调用 clear 函数释放链表的内存空间：</a:t>
            </a:r>
            <a:endParaRPr lang="zh-CN" altLang="en-US" sz="2000" dirty="0"/>
          </a:p>
        </p:txBody>
      </p:sp>
      <p:grpSp>
        <p:nvGrpSpPr>
          <p:cNvPr id="14" name="组合 13"/>
          <p:cNvGrpSpPr/>
          <p:nvPr/>
        </p:nvGrpSpPr>
        <p:grpSpPr>
          <a:xfrm>
            <a:off x="313600" y="4923717"/>
            <a:ext cx="6611456" cy="1494830"/>
            <a:chOff x="219974" y="2021250"/>
            <a:chExt cx="8704052" cy="1209028"/>
          </a:xfrm>
        </p:grpSpPr>
        <p:sp>
          <p:nvSpPr>
            <p:cNvPr id="15" name="矩形: 圆顶角 14"/>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析构函数定义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376601"/>
              <a:ext cx="8704052" cy="8536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clear();</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8.3.5  </a:t>
            </a:r>
            <a:r>
              <a:rPr lang="zh-CN" altLang="en-US" sz="3200" dirty="0">
                <a:solidFill>
                  <a:prstClr val="white"/>
                </a:solidFill>
              </a:rPr>
              <a:t>打印链表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为了像内置类型一样输出，需要重载输出运算符，并将其声明为 </a:t>
            </a:r>
            <a:r>
              <a:rPr lang="en-US" altLang="zh-CN" sz="2000" dirty="0" err="1">
                <a:solidFill>
                  <a:prstClr val="black"/>
                </a:solidFill>
                <a:latin typeface="Consolas" panose="020B0609020204030204" pitchFamily="49" charset="0"/>
              </a:rPr>
              <a:t>SList</a:t>
            </a:r>
            <a:r>
              <a:rPr lang="en-US" altLang="zh-CN" sz="2000" dirty="0">
                <a:solidFill>
                  <a:prstClr val="black"/>
                </a:solidFill>
              </a:rPr>
              <a:t> </a:t>
            </a:r>
            <a:r>
              <a:rPr lang="zh-CN" altLang="en-US" sz="2000" dirty="0">
                <a:solidFill>
                  <a:prstClr val="black"/>
                </a:solidFill>
              </a:rPr>
              <a:t>的友元：</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16064" y="1339810"/>
            <a:ext cx="6453048" cy="2583462"/>
            <a:chOff x="219974" y="2021250"/>
            <a:chExt cx="8704052" cy="2089520"/>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重载输出运算符声明及友元声明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2"/>
              <a:ext cx="8704052" cy="173416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endParaRPr lang="en-US" altLang="zh-CN" sz="1600" dirty="0">
                <a:solidFill>
                  <a:schemeClr val="tx1"/>
                </a:solidFill>
                <a:latin typeface="Consolas" panose="020B0609020204030204" pitchFamily="49" charset="0"/>
              </a:endParaRPr>
            </a:p>
            <a:p>
              <a:pPr lvl="0">
                <a:buClr>
                  <a:srgbClr val="151DC1"/>
                </a:buClr>
                <a:buSzPct val="80000"/>
              </a:pP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friend</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 &lt;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&lt;T&gt;&amp;);</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其它成员定义保持不变</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4" name="组合 13"/>
          <p:cNvGrpSpPr/>
          <p:nvPr/>
        </p:nvGrpSpPr>
        <p:grpSpPr>
          <a:xfrm>
            <a:off x="216064" y="3987066"/>
            <a:ext cx="6453048" cy="2735963"/>
            <a:chOff x="219974" y="2021250"/>
            <a:chExt cx="8704052" cy="2212864"/>
          </a:xfrm>
        </p:grpSpPr>
        <p:sp>
          <p:nvSpPr>
            <p:cNvPr id="15" name="矩形: 圆顶角 14"/>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重载输出运算符定义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376601"/>
              <a:ext cx="8704052" cy="18575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&lt;T&gt;&amp; </a:t>
              </a:r>
              <a:r>
                <a:rPr lang="en-US" altLang="zh-CN" sz="1600" dirty="0">
                  <a:solidFill>
                    <a:srgbClr val="08764C"/>
                  </a:solidFill>
                  <a:latin typeface="Consolas" panose="020B0609020204030204" pitchFamily="49" charset="0"/>
                </a:rPr>
                <a:t>list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 = </a:t>
              </a:r>
              <a:r>
                <a:rPr lang="en-US" altLang="zh-CN" sz="1600" dirty="0" err="1">
                  <a:solidFill>
                    <a:srgbClr val="08764C"/>
                  </a:solidFill>
                  <a:latin typeface="Consolas" panose="020B0609020204030204" pitchFamily="49" charset="0"/>
                </a:rPr>
                <a:t>list</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schemeClr val="tx1"/>
                  </a:solidFill>
                  <a:latin typeface="Consolas" panose="020B0609020204030204" pitchFamily="49" charset="0"/>
                </a:rPr>
                <a:t>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 &lt;&lt; p-&gt;data() &lt;&lt; "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p = p-&gt;next();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2" name="组合 11"/>
          <p:cNvGrpSpPr/>
          <p:nvPr/>
        </p:nvGrpSpPr>
        <p:grpSpPr>
          <a:xfrm>
            <a:off x="6712040" y="1346021"/>
            <a:ext cx="2308560" cy="1739961"/>
            <a:chOff x="219974" y="2044317"/>
            <a:chExt cx="8704052" cy="1739968"/>
          </a:xfrm>
        </p:grpSpPr>
        <p:sp>
          <p:nvSpPr>
            <p:cNvPr id="17" name="矩形: 圆顶角 16"/>
            <p:cNvSpPr/>
            <p:nvPr/>
          </p:nvSpPr>
          <p:spPr>
            <a:xfrm>
              <a:off x="219974" y="2044317"/>
              <a:ext cx="8704052" cy="433145"/>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endParaRPr lang="zh-CN" altLang="en-US" sz="2000" dirty="0"/>
            </a:p>
          </p:txBody>
        </p:sp>
        <p:sp>
          <p:nvSpPr>
            <p:cNvPr id="20" name="矩形: 圆角 17"/>
            <p:cNvSpPr/>
            <p:nvPr/>
          </p:nvSpPr>
          <p:spPr>
            <a:xfrm>
              <a:off x="219974" y="2490913"/>
              <a:ext cx="8704052" cy="12933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212AE7"/>
                </a:buClr>
                <a:buSzPct val="80000"/>
              </a:pPr>
              <a:r>
                <a:rPr lang="zh-CN" altLang="en-US" dirty="0">
                  <a:solidFill>
                    <a:schemeClr val="tx1"/>
                  </a:solidFill>
                  <a:latin typeface="Consolas" panose="020B0609020204030204" pitchFamily="49" charset="0"/>
                </a:rPr>
                <a:t>友元关系被限定在相同类型实例化的输出运算符和</a:t>
              </a:r>
              <a:r>
                <a:rPr lang="en-US" altLang="zh-CN" dirty="0" err="1">
                  <a:solidFill>
                    <a:schemeClr val="tx1"/>
                  </a:solidFill>
                  <a:latin typeface="Consolas" panose="020B0609020204030204" pitchFamily="49" charset="0"/>
                </a:rPr>
                <a:t>SList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之间</a:t>
              </a:r>
              <a:endParaRPr lang="en-US" altLang="zh-CN" dirty="0">
                <a:solidFill>
                  <a:schemeClr val="tx1"/>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8.3.6  </a:t>
            </a:r>
            <a:r>
              <a:rPr lang="zh-CN" altLang="en-US" sz="3200" dirty="0">
                <a:solidFill>
                  <a:prstClr val="white"/>
                </a:solidFill>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回顾类模板 </a:t>
            </a:r>
            <a:r>
              <a:rPr lang="en-US" altLang="zh-CN" sz="2000" dirty="0">
                <a:solidFill>
                  <a:prstClr val="black"/>
                </a:solidFill>
                <a:latin typeface="Consolas" panose="020B0609020204030204" pitchFamily="49" charset="0"/>
              </a:rPr>
              <a:t>Node</a:t>
            </a:r>
            <a:r>
              <a:rPr lang="en-US" altLang="zh-CN" sz="2000" dirty="0">
                <a:solidFill>
                  <a:prstClr val="black"/>
                </a:solidFill>
              </a:rPr>
              <a:t> </a:t>
            </a:r>
            <a:r>
              <a:rPr lang="zh-CN" altLang="en-US" sz="2000" dirty="0">
                <a:solidFill>
                  <a:prstClr val="black"/>
                </a:solidFill>
              </a:rPr>
              <a:t>的定义，如果使用默认的复制与赋值操作会有什么后果？</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16064" y="1412962"/>
            <a:ext cx="5770208" cy="1952030"/>
            <a:chOff x="219974" y="2021250"/>
            <a:chExt cx="8704052" cy="157881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2"/>
              <a:ext cx="8704052" cy="122346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数据域</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指针域</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accent6"/>
                  </a:solidFill>
                  <a:latin typeface="Consolas" panose="020B0609020204030204" pitchFamily="49" charset="0"/>
                </a:rPr>
                <a:t>	/*...*/</a:t>
              </a:r>
              <a:endParaRPr lang="en-US" altLang="zh-CN"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4" name="组合 13"/>
          <p:cNvGrpSpPr/>
          <p:nvPr/>
        </p:nvGrpSpPr>
        <p:grpSpPr>
          <a:xfrm>
            <a:off x="216064" y="4096794"/>
            <a:ext cx="5831168" cy="2389351"/>
            <a:chOff x="219974" y="2021250"/>
            <a:chExt cx="8704052" cy="1932522"/>
          </a:xfrm>
        </p:grpSpPr>
        <p:sp>
          <p:nvSpPr>
            <p:cNvPr id="15" name="矩形: 圆顶角 14"/>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376601"/>
              <a:ext cx="8704052" cy="15771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其它成员定义保持不变</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
        <p:nvSpPr>
          <p:cNvPr id="3" name="矩形 2"/>
          <p:cNvSpPr/>
          <p:nvPr/>
        </p:nvSpPr>
        <p:spPr>
          <a:xfrm>
            <a:off x="216064" y="3569750"/>
            <a:ext cx="7074752" cy="400110"/>
          </a:xfrm>
          <a:prstGeom prst="rect">
            <a:avLst/>
          </a:prstGeom>
        </p:spPr>
        <p:txBody>
          <a:bodyPr wrap="square">
            <a:spAutoFit/>
          </a:bodyPr>
          <a:lstStyle/>
          <a:p>
            <a:r>
              <a:rPr lang="zh-CN" altLang="en-US" sz="2000" dirty="0"/>
              <a:t>应该利用 </a:t>
            </a:r>
            <a:r>
              <a:rPr lang="zh-CN" altLang="en-US" sz="2000" dirty="0">
                <a:solidFill>
                  <a:srgbClr val="FF0000"/>
                </a:solidFill>
                <a:latin typeface="Consolas" panose="020B0609020204030204" pitchFamily="49" charset="0"/>
              </a:rPr>
              <a:t>delete</a:t>
            </a:r>
            <a:r>
              <a:rPr lang="zh-CN" altLang="en-US" sz="2000" dirty="0">
                <a:solidFill>
                  <a:srgbClr val="FF0000"/>
                </a:solidFill>
              </a:rPr>
              <a:t> 关键字</a:t>
            </a:r>
            <a:r>
              <a:rPr lang="zh-CN" altLang="en-US" sz="2000" dirty="0"/>
              <a:t>禁止 </a:t>
            </a:r>
            <a:r>
              <a:rPr lang="zh-CN" altLang="en-US" sz="2000" dirty="0">
                <a:latin typeface="Consolas" panose="020B0609020204030204" pitchFamily="49" charset="0"/>
              </a:rPr>
              <a:t>Node</a:t>
            </a:r>
            <a:r>
              <a:rPr lang="zh-CN" altLang="en-US" sz="2000" dirty="0"/>
              <a:t> 类型实例的复制与赋值：</a:t>
            </a:r>
            <a:endParaRPr lang="zh-CN" altLang="en-US" sz="2000" dirty="0"/>
          </a:p>
        </p:txBody>
      </p:sp>
      <p:grpSp>
        <p:nvGrpSpPr>
          <p:cNvPr id="21" name="组合 20"/>
          <p:cNvGrpSpPr/>
          <p:nvPr/>
        </p:nvGrpSpPr>
        <p:grpSpPr>
          <a:xfrm>
            <a:off x="6047232" y="1414088"/>
            <a:ext cx="3005057" cy="1907942"/>
            <a:chOff x="219974" y="2044318"/>
            <a:chExt cx="8704052" cy="1292324"/>
          </a:xfrm>
        </p:grpSpPr>
        <p:sp>
          <p:nvSpPr>
            <p:cNvPr id="22" name="矩形: 圆顶角 21"/>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矩形: 圆角 17"/>
            <p:cNvSpPr/>
            <p:nvPr/>
          </p:nvSpPr>
          <p:spPr>
            <a:xfrm>
              <a:off x="219974" y="2322483"/>
              <a:ext cx="8704052" cy="101415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800"/>
                </a:lnSpc>
                <a:buClr>
                  <a:srgbClr val="212AE7"/>
                </a:buClr>
                <a:buSzPct val="80000"/>
              </a:pPr>
              <a:r>
                <a:rPr lang="zh-CN" altLang="en-US" dirty="0">
                  <a:solidFill>
                    <a:prstClr val="black"/>
                  </a:solidFill>
                  <a:latin typeface="Consolas" panose="020B0609020204030204" pitchFamily="49" charset="0"/>
                </a:rPr>
                <a:t>根据链表中的一个结点创建一个新结点（或赋值操作）时</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会导致两个结点的指针域指向链表中的同一个结点</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8.3.6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类似的，也不允许 </a:t>
            </a:r>
            <a:r>
              <a:rPr lang="en-US" altLang="zh-CN" sz="2000" dirty="0" err="1">
                <a:solidFill>
                  <a:prstClr val="black"/>
                </a:solidFill>
              </a:rPr>
              <a:t>SList</a:t>
            </a:r>
            <a:r>
              <a:rPr lang="en-US" altLang="zh-CN" sz="2000" dirty="0">
                <a:solidFill>
                  <a:prstClr val="black"/>
                </a:solidFill>
              </a:rPr>
              <a:t> </a:t>
            </a:r>
            <a:r>
              <a:rPr lang="zh-CN" altLang="en-US" sz="2000" dirty="0">
                <a:solidFill>
                  <a:prstClr val="black"/>
                </a:solidFill>
              </a:rPr>
              <a:t>类型实例的复制与赋值：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16064" y="1315426"/>
            <a:ext cx="5770208" cy="2156787"/>
            <a:chOff x="219974" y="2021250"/>
            <a:chExt cx="8704052" cy="1744423"/>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2"/>
              <a:ext cx="8704052" cy="13890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err="1">
                  <a:solidFill>
                    <a:srgbClr val="08764C"/>
                  </a:solidFill>
                  <a:latin typeface="Consolas" panose="020B0609020204030204" pitchFamily="49" charset="0"/>
                </a:rPr>
                <a:t>SList</a:t>
              </a:r>
              <a:r>
                <a:rPr lang="en-US" altLang="zh-CN" sz="1600" dirty="0">
                  <a:solidFill>
                    <a:srgbClr val="08764C"/>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其它成员定义保持不变</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14" name="组合 13"/>
          <p:cNvGrpSpPr/>
          <p:nvPr/>
        </p:nvGrpSpPr>
        <p:grpSpPr>
          <a:xfrm>
            <a:off x="216064" y="3999258"/>
            <a:ext cx="5831168" cy="2503761"/>
            <a:chOff x="219974" y="2021250"/>
            <a:chExt cx="8704052" cy="2025058"/>
          </a:xfrm>
        </p:grpSpPr>
        <p:sp>
          <p:nvSpPr>
            <p:cNvPr id="15" name="矩形: 圆顶角 14"/>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366035"/>
              <a:ext cx="8704052" cy="16802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spcAft>
                  <a:spcPts val="1800"/>
                </a:spcAft>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err="1">
                  <a:solidFill>
                    <a:srgbClr val="08764C"/>
                  </a:solidFill>
                  <a:latin typeface="Consolas" panose="020B0609020204030204" pitchFamily="49" charset="0"/>
                </a:rPr>
                <a:t>SList</a:t>
              </a:r>
              <a:r>
                <a:rPr lang="en-US" altLang="zh-CN" sz="1600" dirty="0">
                  <a:solidFill>
                    <a:srgbClr val="08764C"/>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前向声明</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friend class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将</a:t>
              </a:r>
              <a:r>
                <a:rPr lang="en-US" altLang="zh-CN" sz="1600" dirty="0" err="1">
                  <a:solidFill>
                    <a:schemeClr val="accent6"/>
                  </a:solidFill>
                  <a:latin typeface="Consolas" panose="020B0609020204030204" pitchFamily="49" charset="0"/>
                </a:rPr>
                <a:t>SList</a:t>
              </a:r>
              <a:r>
                <a:rPr lang="zh-CN" altLang="en-US" sz="1600" dirty="0">
                  <a:solidFill>
                    <a:schemeClr val="accent6"/>
                  </a:solidFill>
                  <a:latin typeface="Consolas" panose="020B0609020204030204" pitchFamily="49" charset="0"/>
                </a:rPr>
                <a:t>声明为</a:t>
              </a:r>
              <a:r>
                <a:rPr lang="en-US" altLang="zh-CN" sz="1600" dirty="0">
                  <a:solidFill>
                    <a:schemeClr val="accent6"/>
                  </a:solidFill>
                  <a:latin typeface="Consolas" panose="020B0609020204030204" pitchFamily="49" charset="0"/>
                </a:rPr>
                <a:t>Node</a:t>
              </a:r>
              <a:r>
                <a:rPr lang="zh-CN" altLang="en-US" sz="1600" dirty="0">
                  <a:solidFill>
                    <a:schemeClr val="accent6"/>
                  </a:solidFill>
                  <a:latin typeface="Consolas" panose="020B0609020204030204" pitchFamily="49" charset="0"/>
                </a:rPr>
                <a:t>的友元</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其它成员定义保持不变</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
        <p:nvSpPr>
          <p:cNvPr id="3" name="矩形 2"/>
          <p:cNvSpPr/>
          <p:nvPr/>
        </p:nvSpPr>
        <p:spPr>
          <a:xfrm>
            <a:off x="216064" y="3569750"/>
            <a:ext cx="8184224" cy="400110"/>
          </a:xfrm>
          <a:prstGeom prst="rect">
            <a:avLst/>
          </a:prstGeom>
        </p:spPr>
        <p:txBody>
          <a:bodyPr wrap="square">
            <a:spAutoFit/>
          </a:bodyPr>
          <a:lstStyle/>
          <a:p>
            <a:pPr lvl="0"/>
            <a:r>
              <a:rPr lang="zh-CN" altLang="en-US" sz="2000" dirty="0">
                <a:solidFill>
                  <a:prstClr val="black"/>
                </a:solidFill>
              </a:rPr>
              <a:t>此外，还需要将类模板 </a:t>
            </a:r>
            <a:r>
              <a:rPr lang="en-US" altLang="zh-CN" sz="2000" dirty="0" err="1">
                <a:solidFill>
                  <a:prstClr val="black"/>
                </a:solidFill>
              </a:rPr>
              <a:t>SList</a:t>
            </a:r>
            <a:r>
              <a:rPr lang="en-US" altLang="zh-CN" sz="2000" dirty="0">
                <a:solidFill>
                  <a:prstClr val="black"/>
                </a:solidFill>
              </a:rPr>
              <a:t> </a:t>
            </a:r>
            <a:r>
              <a:rPr lang="zh-CN" altLang="en-US" sz="2000" dirty="0">
                <a:solidFill>
                  <a:prstClr val="black"/>
                </a:solidFill>
              </a:rPr>
              <a:t>声明为 </a:t>
            </a:r>
            <a:r>
              <a:rPr lang="en-US" altLang="zh-CN" sz="2000" dirty="0">
                <a:solidFill>
                  <a:prstClr val="black"/>
                </a:solidFill>
              </a:rPr>
              <a:t>Node </a:t>
            </a:r>
            <a:r>
              <a:rPr lang="zh-CN" altLang="en-US" sz="2000" dirty="0">
                <a:solidFill>
                  <a:prstClr val="black"/>
                </a:solidFill>
              </a:rPr>
              <a:t>的友元，否则有什么问题？</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1" name="组合 20"/>
          <p:cNvGrpSpPr/>
          <p:nvPr/>
        </p:nvGrpSpPr>
        <p:grpSpPr>
          <a:xfrm>
            <a:off x="6105232" y="4114380"/>
            <a:ext cx="2941232" cy="1288541"/>
            <a:chOff x="219974" y="2044318"/>
            <a:chExt cx="8704052" cy="872780"/>
          </a:xfrm>
        </p:grpSpPr>
        <p:sp>
          <p:nvSpPr>
            <p:cNvPr id="22" name="矩形: 圆顶角 21"/>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答案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矩形: 圆角 17"/>
            <p:cNvSpPr/>
            <p:nvPr/>
          </p:nvSpPr>
          <p:spPr>
            <a:xfrm>
              <a:off x="219974" y="2322483"/>
              <a:ext cx="8704052" cy="594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在 </a:t>
              </a:r>
              <a:r>
                <a:rPr lang="en-US" altLang="zh-CN" dirty="0" err="1">
                  <a:solidFill>
                    <a:prstClr val="black"/>
                  </a:solidFill>
                  <a:latin typeface="Consolas" panose="020B0609020204030204" pitchFamily="49" charset="0"/>
                </a:rPr>
                <a:t>SList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的成员函数中将没有权限直接使用</a:t>
              </a:r>
              <a:r>
                <a:rPr lang="en-US" altLang="zh-CN" dirty="0" err="1">
                  <a:solidFill>
                    <a:prstClr val="black"/>
                  </a:solidFill>
                  <a:latin typeface="Consolas" panose="020B0609020204030204" pitchFamily="49" charset="0"/>
                </a:rPr>
                <a:t>m_next</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8.3.6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10418" y="1147416"/>
            <a:ext cx="8936046" cy="400110"/>
          </a:xfrm>
          <a:prstGeom prst="rect">
            <a:avLst/>
          </a:prstGeom>
        </p:spPr>
        <p:txBody>
          <a:bodyPr wrap="square">
            <a:spAutoFit/>
          </a:bodyPr>
          <a:lstStyle/>
          <a:p>
            <a:pPr lvl="0">
              <a:defRPr/>
            </a:pPr>
            <a:r>
              <a:rPr lang="zh-CN" altLang="en-US" sz="2000" dirty="0">
                <a:solidFill>
                  <a:prstClr val="black"/>
                </a:solidFill>
              </a:rPr>
              <a:t>创建一个存放整型元素的单链表对尾插、指定位置插入、删除等操作进行测试：</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56031" y="1925026"/>
            <a:ext cx="5594689" cy="3438002"/>
            <a:chOff x="219974" y="2021250"/>
            <a:chExt cx="8704052" cy="2780678"/>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使用 </a:t>
              </a: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2"/>
              <a:ext cx="8704052" cy="2425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l;</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while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cin</a:t>
              </a:r>
              <a:r>
                <a:rPr lang="en-US" altLang="zh-CN" sz="1600" dirty="0">
                  <a:solidFill>
                    <a:schemeClr val="tx1"/>
                  </a:solidFill>
                  <a:latin typeface="Consolas" panose="020B0609020204030204" pitchFamily="49" charset="0"/>
                </a:rPr>
                <a:t> &gt;&gt; </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输入</a:t>
              </a:r>
              <a:r>
                <a:rPr lang="en-US" altLang="zh-CN" sz="1600" dirty="0">
                  <a:solidFill>
                    <a:schemeClr val="accent6"/>
                  </a:solidFill>
                  <a:latin typeface="Consolas" panose="020B0609020204030204" pitchFamily="49" charset="0"/>
                </a:rPr>
                <a:t>10 20 30</a:t>
              </a:r>
              <a:r>
                <a:rPr lang="zh-CN" altLang="en-US" sz="1600" dirty="0">
                  <a:solidFill>
                    <a:schemeClr val="accent6"/>
                  </a:solidFill>
                  <a:latin typeface="Consolas" panose="020B0609020204030204" pitchFamily="49" charset="0"/>
                </a:rPr>
                <a:t>三个数据</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l.push_back</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*pos = </a:t>
              </a:r>
              <a:r>
                <a:rPr lang="en-US" altLang="zh-CN" sz="1600" dirty="0" err="1">
                  <a:solidFill>
                    <a:schemeClr val="tx1"/>
                  </a:solidFill>
                  <a:latin typeface="Consolas" panose="020B0609020204030204" pitchFamily="49" charset="0"/>
                </a:rPr>
                <a:t>l.find</a:t>
              </a:r>
              <a:r>
                <a:rPr lang="en-US" altLang="zh-CN" sz="1600" dirty="0">
                  <a:solidFill>
                    <a:schemeClr val="tx1"/>
                  </a:solidFill>
                  <a:latin typeface="Consolas" panose="020B0609020204030204" pitchFamily="49" charset="0"/>
                </a:rPr>
                <a:t>(20);</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err="1">
                  <a:solidFill>
                    <a:schemeClr val="tx1"/>
                  </a:solidFill>
                  <a:latin typeface="Consolas" panose="020B0609020204030204" pitchFamily="49" charset="0"/>
                </a:rPr>
                <a:t>l.insert</a:t>
              </a:r>
              <a:r>
                <a:rPr lang="en-US" altLang="zh-CN" sz="1600" dirty="0">
                  <a:solidFill>
                    <a:schemeClr val="tx1"/>
                  </a:solidFill>
                  <a:latin typeface="Consolas" panose="020B0609020204030204" pitchFamily="49" charset="0"/>
                </a:rPr>
                <a:t>(pos, 25);</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err="1">
                  <a:solidFill>
                    <a:schemeClr val="tx1"/>
                  </a:solidFill>
                  <a:latin typeface="Consolas" panose="020B0609020204030204" pitchFamily="49" charset="0"/>
                </a:rPr>
                <a:t>l.erase</a:t>
              </a:r>
              <a:r>
                <a:rPr lang="en-US" altLang="zh-CN" sz="1600" dirty="0">
                  <a:solidFill>
                    <a:schemeClr val="tx1"/>
                  </a:solidFill>
                  <a:latin typeface="Consolas" panose="020B0609020204030204" pitchFamily="49" charset="0"/>
                </a:rPr>
                <a:t>(25);</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1" name="组合 20"/>
          <p:cNvGrpSpPr/>
          <p:nvPr/>
        </p:nvGrpSpPr>
        <p:grpSpPr>
          <a:xfrm>
            <a:off x="6036911" y="1958813"/>
            <a:ext cx="2941232" cy="873043"/>
            <a:chOff x="219974" y="2044318"/>
            <a:chExt cx="8704052" cy="591347"/>
          </a:xfrm>
        </p:grpSpPr>
        <p:sp>
          <p:nvSpPr>
            <p:cNvPr id="22" name="矩形: 圆顶角 21"/>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矩形: 圆角 17"/>
            <p:cNvSpPr/>
            <p:nvPr/>
          </p:nvSpPr>
          <p:spPr>
            <a:xfrm>
              <a:off x="219974" y="2322483"/>
              <a:ext cx="8704052" cy="3131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输出结果是什么？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7" name="组合 16"/>
          <p:cNvGrpSpPr/>
          <p:nvPr/>
        </p:nvGrpSpPr>
        <p:grpSpPr>
          <a:xfrm>
            <a:off x="6036911" y="3111253"/>
            <a:ext cx="2941232" cy="2120500"/>
            <a:chOff x="219974" y="2044318"/>
            <a:chExt cx="8704052" cy="1436299"/>
          </a:xfrm>
        </p:grpSpPr>
        <p:sp>
          <p:nvSpPr>
            <p:cNvPr id="20" name="矩形: 圆顶角 19"/>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答案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322483"/>
              <a:ext cx="8704052" cy="11581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输出结果为：</a:t>
              </a:r>
              <a:endParaRPr lang="zh-CN" altLang="en-US" dirty="0">
                <a:solidFill>
                  <a:prstClr val="black"/>
                </a:solidFill>
                <a:latin typeface="Consolas" panose="020B0609020204030204" pitchFamily="49" charset="0"/>
              </a:endParaRPr>
            </a:p>
            <a:p>
              <a:pPr lvl="0">
                <a:lnSpc>
                  <a:spcPct val="150000"/>
                </a:lnSpc>
                <a:buClr>
                  <a:srgbClr val="212AE7"/>
                </a:buClr>
                <a:buSzPct val="80000"/>
              </a:pPr>
              <a:r>
                <a:rPr lang="en-US" altLang="zh-CN" dirty="0">
                  <a:solidFill>
                    <a:prstClr val="black"/>
                  </a:solidFill>
                  <a:latin typeface="Consolas" panose="020B0609020204030204" pitchFamily="49" charset="0"/>
                </a:rPr>
                <a:t>10 20 30</a:t>
              </a:r>
              <a:endParaRPr lang="en-US" altLang="zh-CN" dirty="0">
                <a:solidFill>
                  <a:prstClr val="black"/>
                </a:solidFill>
                <a:latin typeface="Consolas" panose="020B0609020204030204" pitchFamily="49" charset="0"/>
              </a:endParaRPr>
            </a:p>
            <a:p>
              <a:pPr lvl="0">
                <a:lnSpc>
                  <a:spcPct val="150000"/>
                </a:lnSpc>
                <a:buClr>
                  <a:srgbClr val="212AE7"/>
                </a:buClr>
                <a:buSzPct val="80000"/>
              </a:pPr>
              <a:r>
                <a:rPr lang="en-US" altLang="zh-CN" dirty="0">
                  <a:solidFill>
                    <a:prstClr val="black"/>
                  </a:solidFill>
                  <a:latin typeface="Consolas" panose="020B0609020204030204" pitchFamily="49" charset="0"/>
                </a:rPr>
                <a:t>10 20 25 30</a:t>
              </a:r>
              <a:endParaRPr lang="en-US" altLang="zh-CN" dirty="0">
                <a:solidFill>
                  <a:prstClr val="black"/>
                </a:solidFill>
                <a:latin typeface="Consolas" panose="020B0609020204030204" pitchFamily="49" charset="0"/>
              </a:endParaRPr>
            </a:p>
            <a:p>
              <a:pPr lvl="0">
                <a:lnSpc>
                  <a:spcPct val="150000"/>
                </a:lnSpc>
                <a:buClr>
                  <a:srgbClr val="212AE7"/>
                </a:buClr>
                <a:buSzPct val="80000"/>
              </a:pPr>
              <a:r>
                <a:rPr lang="en-US" altLang="zh-CN" dirty="0">
                  <a:solidFill>
                    <a:prstClr val="black"/>
                  </a:solidFill>
                  <a:latin typeface="Consolas" panose="020B0609020204030204" pitchFamily="49" charset="0"/>
                </a:rPr>
                <a:t>10 20 30</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链栈</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5" name="组合 14"/>
          <p:cNvGrpSpPr/>
          <p:nvPr/>
        </p:nvGrpSpPr>
        <p:grpSpPr>
          <a:xfrm>
            <a:off x="215553" y="1179184"/>
            <a:ext cx="8712894" cy="1467355"/>
            <a:chOff x="219974" y="2044322"/>
            <a:chExt cx="8704052" cy="2128500"/>
          </a:xfrm>
        </p:grpSpPr>
        <p:sp>
          <p:nvSpPr>
            <p:cNvPr id="16" name="矩形: 圆顶角 15"/>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链栈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754316"/>
              <a:ext cx="8704052" cy="14185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spcAft>
                  <a:spcPts val="1200"/>
                </a:spcAft>
                <a:buClr>
                  <a:srgbClr val="212AE7"/>
                </a:buClr>
                <a:buSzPct val="80000"/>
              </a:pPr>
              <a:r>
                <a:rPr lang="zh-CN" altLang="en-US" dirty="0">
                  <a:solidFill>
                    <a:srgbClr val="000000"/>
                  </a:solidFill>
                  <a:latin typeface="Consolas" panose="020B0609020204030204" pitchFamily="49" charset="0"/>
                </a:rPr>
                <a:t>栈是一种只能在一端进行插入和删除操作的线性表。栈也称为后进先出线性表。</a:t>
              </a:r>
              <a:endParaRPr lang="zh-CN" altLang="en-US" dirty="0">
                <a:solidFill>
                  <a:srgbClr val="000000"/>
                </a:solidFill>
                <a:latin typeface="Consolas" panose="020B0609020204030204" pitchFamily="49" charset="0"/>
              </a:endParaRPr>
            </a:p>
            <a:p>
              <a:pPr lvl="0">
                <a:lnSpc>
                  <a:spcPts val="3000"/>
                </a:lnSpc>
                <a:buClr>
                  <a:srgbClr val="212AE7"/>
                </a:buClr>
                <a:buSzPct val="80000"/>
              </a:pPr>
              <a:r>
                <a:rPr lang="zh-CN" altLang="en-US" dirty="0">
                  <a:solidFill>
                    <a:srgbClr val="000000"/>
                  </a:solidFill>
                  <a:latin typeface="Consolas" panose="020B0609020204030204" pitchFamily="49" charset="0"/>
                </a:rPr>
                <a:t>允许进行插入和删除操作的一端称为栈顶，另一端称为栈底。</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2650" y="3043390"/>
            <a:ext cx="3654552" cy="28529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8.4.1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链栈表示与操作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1062072"/>
            <a:ext cx="8616094" cy="707886"/>
          </a:xfrm>
          <a:prstGeom prst="rect">
            <a:avLst/>
          </a:prstGeom>
        </p:spPr>
        <p:txBody>
          <a:bodyPr wrap="square">
            <a:spAutoFit/>
          </a:bodyPr>
          <a:lstStyle/>
          <a:p>
            <a:pPr lvl="0">
              <a:defRPr/>
            </a:pPr>
            <a:r>
              <a:rPr lang="zh-CN" altLang="en-US" sz="2000" dirty="0">
                <a:solidFill>
                  <a:prstClr val="black"/>
                </a:solidFill>
              </a:rPr>
              <a:t>链栈支持进栈、出栈、清空、取栈顶元素和判断是否为空等操作。模板类 </a:t>
            </a:r>
            <a:r>
              <a:rPr lang="en-US" altLang="zh-CN" sz="2000" dirty="0">
                <a:solidFill>
                  <a:prstClr val="black"/>
                </a:solidFill>
                <a:latin typeface="Consolas" panose="020B0609020204030204" pitchFamily="49" charset="0"/>
              </a:rPr>
              <a:t>Stack</a:t>
            </a:r>
            <a:r>
              <a:rPr lang="en-US" altLang="zh-CN" sz="2000" dirty="0">
                <a:solidFill>
                  <a:prstClr val="black"/>
                </a:solidFill>
              </a:rPr>
              <a:t> </a:t>
            </a:r>
            <a:r>
              <a:rPr lang="zh-CN" altLang="en-US" sz="2000" dirty="0">
                <a:solidFill>
                  <a:prstClr val="black"/>
                </a:solidFill>
              </a:rPr>
              <a:t>定义如下：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98226" y="1802274"/>
            <a:ext cx="5753934" cy="4159615"/>
            <a:chOff x="219974" y="2021250"/>
            <a:chExt cx="8704052" cy="3364322"/>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Stack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30089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a:solidFill>
                    <a:schemeClr val="tx1"/>
                  </a:solidFill>
                  <a:latin typeface="Consolas" panose="020B0609020204030204" pitchFamily="49" charset="0"/>
                </a:rPr>
                <a:t>class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public:</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default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使用默认构造函数</a:t>
              </a:r>
              <a:endParaRPr lang="zh-CN" altLang="en-US"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(const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=(const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clear();</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push(</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pop();</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bool</a:t>
              </a:r>
              <a:r>
                <a:rPr lang="en-US" altLang="zh-CN" sz="1600" dirty="0">
                  <a:solidFill>
                    <a:schemeClr val="tx1"/>
                  </a:solidFill>
                  <a:latin typeface="Consolas" panose="020B0609020204030204" pitchFamily="49" charset="0"/>
                </a:rPr>
                <a:t> empty()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top()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88736" y="1790082"/>
            <a:ext cx="2935312" cy="4497819"/>
            <a:chOff x="219974" y="2044323"/>
            <a:chExt cx="8704052" cy="1372358"/>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12433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类似 </a:t>
              </a:r>
              <a:r>
                <a:rPr lang="en-US" altLang="zh-CN" dirty="0" err="1">
                  <a:solidFill>
                    <a:prstClr val="black"/>
                  </a:solidFill>
                  <a:latin typeface="Consolas" panose="020B0609020204030204" pitchFamily="49" charset="0"/>
                </a:rPr>
                <a:t>SList</a:t>
              </a:r>
              <a:r>
                <a:rPr lang="zh-CN" altLang="en-US" dirty="0">
                  <a:solidFill>
                    <a:prstClr val="black"/>
                  </a:solidFill>
                  <a:latin typeface="Consolas" panose="020B0609020204030204" pitchFamily="49" charset="0"/>
                </a:rPr>
                <a:t>，</a:t>
              </a:r>
              <a:r>
                <a:rPr lang="en-US" altLang="zh-CN" dirty="0">
                  <a:solidFill>
                    <a:prstClr val="black"/>
                  </a:solidFill>
                  <a:latin typeface="Consolas" panose="020B0609020204030204" pitchFamily="49" charset="0"/>
                </a:rPr>
                <a:t>Stack </a:t>
              </a:r>
              <a:r>
                <a:rPr lang="zh-CN" altLang="en-US" dirty="0">
                  <a:solidFill>
                    <a:prstClr val="black"/>
                  </a:solidFill>
                  <a:latin typeface="Consolas" panose="020B0609020204030204" pitchFamily="49" charset="0"/>
                </a:rPr>
                <a:t>类</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模板禁止复制和赋值操作</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clear</a:t>
              </a:r>
              <a:r>
                <a:rPr lang="zh-CN" altLang="en-US" dirty="0">
                  <a:solidFill>
                    <a:prstClr val="black"/>
                  </a:solidFill>
                  <a:latin typeface="Consolas" panose="020B0609020204030204" pitchFamily="49" charset="0"/>
                </a:rPr>
                <a:t>函数执行清空栈操</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作</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push </a:t>
              </a:r>
              <a:r>
                <a:rPr lang="zh-CN" altLang="en-US" dirty="0">
                  <a:solidFill>
                    <a:prstClr val="black"/>
                  </a:solidFill>
                  <a:latin typeface="Consolas" panose="020B0609020204030204" pitchFamily="49" charset="0"/>
                </a:rPr>
                <a:t>函数执行进栈操作</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pop </a:t>
              </a:r>
              <a:r>
                <a:rPr lang="zh-CN" altLang="en-US" dirty="0">
                  <a:solidFill>
                    <a:prstClr val="black"/>
                  </a:solidFill>
                  <a:latin typeface="Consolas" panose="020B0609020204030204" pitchFamily="49" charset="0"/>
                </a:rPr>
                <a:t>函数执行出栈操作</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empty </a:t>
              </a:r>
              <a:r>
                <a:rPr lang="zh-CN" altLang="en-US" dirty="0">
                  <a:solidFill>
                    <a:prstClr val="black"/>
                  </a:solidFill>
                  <a:latin typeface="Consolas" panose="020B0609020204030204" pitchFamily="49" charset="0"/>
                </a:rPr>
                <a:t>函数判断栈是否</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为空</a:t>
              </a:r>
              <a:endParaRPr lang="zh-CN" altLang="en-US"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top </a:t>
              </a:r>
              <a:r>
                <a:rPr lang="zh-CN" altLang="en-US" dirty="0">
                  <a:solidFill>
                    <a:prstClr val="black"/>
                  </a:solidFill>
                  <a:latin typeface="Consolas" panose="020B0609020204030204" pitchFamily="49" charset="0"/>
                </a:rPr>
                <a:t>函数取栈顶元素。</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返回栈顶元素的 </a:t>
              </a:r>
              <a:r>
                <a:rPr lang="en-US" altLang="zh-CN" dirty="0">
                  <a:solidFill>
                    <a:prstClr val="black"/>
                  </a:solidFill>
                  <a:latin typeface="Consolas" panose="020B0609020204030204" pitchFamily="49" charset="0"/>
                </a:rPr>
                <a:t>const</a:t>
              </a:r>
              <a:r>
                <a:rPr lang="zh-CN" altLang="en-US" dirty="0">
                  <a:solidFill>
                    <a:prstClr val="black"/>
                  </a:solidFill>
                  <a:latin typeface="Consolas" panose="020B0609020204030204" pitchFamily="49" charset="0"/>
                </a:rPr>
                <a:t>引用，意味着只能对栈顶元素进行读操作，不能执行写操作</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427007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200" dirty="0">
                <a:solidFill>
                  <a:prstClr val="white"/>
                </a:solidFill>
                <a:latin typeface="微软雅黑" panose="020B0503020204020204" charset="-122"/>
                <a:ea typeface="微软雅黑" panose="020B0503020204020204" charset="-122"/>
              </a:rPr>
              <a:t>8.1 </a:t>
            </a: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动态内存</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1" name="组合 10"/>
          <p:cNvGrpSpPr/>
          <p:nvPr/>
        </p:nvGrpSpPr>
        <p:grpSpPr>
          <a:xfrm>
            <a:off x="6005322" y="1757976"/>
            <a:ext cx="2622804" cy="1636174"/>
            <a:chOff x="219974" y="2044323"/>
            <a:chExt cx="8704052" cy="1636174"/>
          </a:xfrm>
        </p:grpSpPr>
        <p:sp>
          <p:nvSpPr>
            <p:cNvPr id="13" name="矩形: 圆顶角 12"/>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局部自动对象</a:t>
              </a:r>
              <a:endParaRPr lang="zh-CN" altLang="en-US" sz="2000" dirty="0"/>
            </a:p>
          </p:txBody>
        </p:sp>
        <p:sp>
          <p:nvSpPr>
            <p:cNvPr id="18" name="矩形: 圆角 17"/>
            <p:cNvSpPr/>
            <p:nvPr/>
          </p:nvSpPr>
          <p:spPr>
            <a:xfrm>
              <a:off x="219974" y="2612832"/>
              <a:ext cx="8704052" cy="1067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自动存储周期</a:t>
              </a:r>
              <a:endParaRPr lang="zh-CN" altLang="en-US" dirty="0">
                <a:solidFill>
                  <a:srgbClr val="000000"/>
                </a:solidFill>
                <a:latin typeface="Consolas" panose="020B0609020204030204" pitchFamily="49" charset="0"/>
              </a:endParaRPr>
            </a:p>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在栈区被分配存储空间</a:t>
              </a:r>
              <a:endParaRPr lang="en-US" altLang="zh-CN" dirty="0">
                <a:solidFill>
                  <a:srgbClr val="000000"/>
                </a:solidFill>
                <a:latin typeface="Consolas" panose="020B0609020204030204" pitchFamily="49" charset="0"/>
              </a:endParaRPr>
            </a:p>
          </p:txBody>
        </p:sp>
      </p:grpSp>
      <p:sp>
        <p:nvSpPr>
          <p:cNvPr id="2" name="矩形 1"/>
          <p:cNvSpPr/>
          <p:nvPr/>
        </p:nvSpPr>
        <p:spPr>
          <a:xfrm>
            <a:off x="515907" y="1120386"/>
            <a:ext cx="7879080" cy="400110"/>
          </a:xfrm>
          <a:prstGeom prst="rect">
            <a:avLst/>
          </a:prstGeom>
        </p:spPr>
        <p:txBody>
          <a:bodyPr wrap="none">
            <a:spAutoFit/>
          </a:bodyPr>
          <a:lstStyle/>
          <a:p>
            <a:r>
              <a:rPr lang="zh-CN" altLang="en-US" sz="2000" dirty="0"/>
              <a:t>下面两组示例代码中定义的对象的存储类型和生命周期有什么区别？</a:t>
            </a:r>
            <a:endParaRPr lang="zh-CN" altLang="en-US" sz="2000" dirty="0"/>
          </a:p>
        </p:txBody>
      </p:sp>
      <p:grpSp>
        <p:nvGrpSpPr>
          <p:cNvPr id="22" name="组合 21"/>
          <p:cNvGrpSpPr/>
          <p:nvPr/>
        </p:nvGrpSpPr>
        <p:grpSpPr>
          <a:xfrm>
            <a:off x="552705" y="1757976"/>
            <a:ext cx="5019082" cy="1842960"/>
            <a:chOff x="219974" y="2044324"/>
            <a:chExt cx="8704052" cy="998767"/>
          </a:xfrm>
        </p:grpSpPr>
        <p:sp>
          <p:nvSpPr>
            <p:cNvPr id="23" name="矩形: 圆顶角 22"/>
            <p:cNvSpPr/>
            <p:nvPr/>
          </p:nvSpPr>
          <p:spPr>
            <a:xfrm>
              <a:off x="219974" y="2044324"/>
              <a:ext cx="8704052" cy="325495"/>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示例一</a:t>
              </a:r>
              <a:endParaRPr lang="zh-CN" altLang="en-US" sz="2000" dirty="0">
                <a:solidFill>
                  <a:prstClr val="white"/>
                </a:solidFill>
              </a:endParaRPr>
            </a:p>
          </p:txBody>
        </p:sp>
        <p:sp>
          <p:nvSpPr>
            <p:cNvPr id="24" name="矩形: 圆角 17"/>
            <p:cNvSpPr/>
            <p:nvPr/>
          </p:nvSpPr>
          <p:spPr>
            <a:xfrm>
              <a:off x="219974" y="2372841"/>
              <a:ext cx="8704052" cy="6702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fun(){</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rgbClr val="0000FF"/>
                  </a:solidFill>
                  <a:latin typeface="Consolas" panose="020B0609020204030204" pitchFamily="49" charset="0"/>
                </a:rPr>
                <a:t>int </a:t>
              </a:r>
              <a:r>
                <a:rPr lang="en-US" altLang="zh-CN" dirty="0">
                  <a:solidFill>
                    <a:schemeClr val="tx1"/>
                  </a:solidFill>
                  <a:latin typeface="Consolas" panose="020B0609020204030204" pitchFamily="49" charset="0"/>
                </a:rPr>
                <a:t>a(10);</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a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p:txBody>
        </p:sp>
      </p:grpSp>
      <p:grpSp>
        <p:nvGrpSpPr>
          <p:cNvPr id="25" name="组合 24"/>
          <p:cNvGrpSpPr/>
          <p:nvPr/>
        </p:nvGrpSpPr>
        <p:grpSpPr>
          <a:xfrm>
            <a:off x="576326" y="3753543"/>
            <a:ext cx="5019082" cy="2724339"/>
            <a:chOff x="219974" y="2044325"/>
            <a:chExt cx="8704052" cy="1476419"/>
          </a:xfrm>
        </p:grpSpPr>
        <p:sp>
          <p:nvSpPr>
            <p:cNvPr id="26" name="矩形: 圆顶角 25"/>
            <p:cNvSpPr/>
            <p:nvPr/>
          </p:nvSpPr>
          <p:spPr>
            <a:xfrm>
              <a:off x="219974" y="2044325"/>
              <a:ext cx="8704052" cy="29503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a:t>
              </a:r>
              <a:r>
                <a:rPr lang="zh-CN" altLang="en-US" sz="2000" dirty="0"/>
                <a:t>二</a:t>
              </a:r>
              <a:endParaRPr lang="zh-CN" altLang="en-US" sz="2000" dirty="0">
                <a:solidFill>
                  <a:prstClr val="white"/>
                </a:solidFill>
              </a:endParaRPr>
            </a:p>
          </p:txBody>
        </p:sp>
        <p:sp>
          <p:nvSpPr>
            <p:cNvPr id="27" name="矩形: 圆角 17"/>
            <p:cNvSpPr/>
            <p:nvPr/>
          </p:nvSpPr>
          <p:spPr>
            <a:xfrm>
              <a:off x="219974" y="2351806"/>
              <a:ext cx="8704052" cy="116893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151DC1"/>
                </a:buClr>
                <a:buSzPct val="80000"/>
              </a:pPr>
              <a:r>
                <a:rPr lang="en-US" altLang="zh-CN" dirty="0">
                  <a:solidFill>
                    <a:srgbClr val="0000FF"/>
                  </a:solidFill>
                  <a:latin typeface="Consolas" panose="020B0609020204030204" pitchFamily="49" charset="0"/>
                </a:rPr>
                <a:t>struct </a:t>
              </a:r>
              <a:r>
                <a:rPr lang="en-US" altLang="zh-CN" dirty="0">
                  <a:solidFill>
                    <a:schemeClr val="accent6">
                      <a:lumMod val="75000"/>
                    </a:schemeClr>
                  </a:solidFill>
                  <a:latin typeface="Consolas" panose="020B0609020204030204" pitchFamily="49" charset="0"/>
                </a:rPr>
                <a:t>A</a:t>
              </a: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rgbClr val="0000FF"/>
                  </a:solidFill>
                  <a:latin typeface="Consolas" panose="020B0609020204030204" pitchFamily="49" charset="0"/>
                </a:rPr>
                <a:t>	const static double </a:t>
              </a:r>
              <a:r>
                <a:rPr lang="en-US" altLang="zh-CN" dirty="0">
                  <a:solidFill>
                    <a:schemeClr val="tx1"/>
                  </a:solidFill>
                  <a:latin typeface="Consolas" panose="020B0609020204030204" pitchFamily="49" charset="0"/>
                </a:rPr>
                <a:t>PI(3.14);</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rgbClr val="0000FF"/>
                  </a:solidFill>
                  <a:latin typeface="Consolas" panose="020B0609020204030204" pitchFamily="49" charset="0"/>
                </a:rPr>
                <a:t>const double </a:t>
              </a:r>
              <a:r>
                <a:rPr lang="en-US" altLang="zh-CN" dirty="0">
                  <a:solidFill>
                    <a:schemeClr val="tx1"/>
                  </a:solidFill>
                  <a:latin typeface="Consolas" panose="020B0609020204030204" pitchFamily="49" charset="0"/>
                </a:rPr>
                <a:t>E = 2.72;</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fun(){</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rgbClr val="0000FF"/>
                  </a:solidFill>
                  <a:latin typeface="Consolas" panose="020B0609020204030204" pitchFamily="49" charset="0"/>
                </a:rPr>
                <a:t>	static int </a:t>
              </a:r>
              <a:r>
                <a:rPr lang="en-US" altLang="zh-CN" dirty="0">
                  <a:solidFill>
                    <a:schemeClr val="tx1"/>
                  </a:solidFill>
                  <a:latin typeface="Consolas" panose="020B0609020204030204" pitchFamily="49" charset="0"/>
                </a:rPr>
                <a:t>a(10);</a:t>
              </a:r>
              <a:endParaRPr lang="en-US" altLang="zh-CN" dirty="0">
                <a:solidFill>
                  <a:schemeClr val="tx1"/>
                </a:solidFill>
                <a:latin typeface="Consolas" panose="020B0609020204030204" pitchFamily="49" charset="0"/>
              </a:endParaRPr>
            </a:p>
            <a:p>
              <a:pPr>
                <a:buClr>
                  <a:srgbClr val="151DC1"/>
                </a:buClr>
                <a:buSzPct val="80000"/>
              </a:pP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p:txBody>
        </p:sp>
      </p:grpSp>
      <p:grpSp>
        <p:nvGrpSpPr>
          <p:cNvPr id="28" name="组合 27"/>
          <p:cNvGrpSpPr/>
          <p:nvPr/>
        </p:nvGrpSpPr>
        <p:grpSpPr>
          <a:xfrm>
            <a:off x="6005322" y="3763225"/>
            <a:ext cx="2622804" cy="1636174"/>
            <a:chOff x="219974" y="2044323"/>
            <a:chExt cx="8704052" cy="1636174"/>
          </a:xfrm>
        </p:grpSpPr>
        <p:sp>
          <p:nvSpPr>
            <p:cNvPr id="29" name="矩形: 圆顶角 28"/>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静态和全局对象</a:t>
              </a:r>
              <a:endParaRPr lang="zh-CN" altLang="en-US" sz="2000" dirty="0"/>
            </a:p>
          </p:txBody>
        </p:sp>
        <p:sp>
          <p:nvSpPr>
            <p:cNvPr id="30" name="矩形: 圆角 17"/>
            <p:cNvSpPr/>
            <p:nvPr/>
          </p:nvSpPr>
          <p:spPr>
            <a:xfrm>
              <a:off x="219974" y="2612832"/>
              <a:ext cx="8704052" cy="1067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静态存储周期</a:t>
              </a:r>
              <a:endParaRPr lang="zh-CN" altLang="en-US" dirty="0">
                <a:solidFill>
                  <a:srgbClr val="000000"/>
                </a:solidFill>
                <a:latin typeface="Consolas" panose="020B0609020204030204" pitchFamily="49" charset="0"/>
              </a:endParaRPr>
            </a:p>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在全局数据区被分配</a:t>
              </a:r>
              <a:endParaRPr lang="zh-CN" altLang="en-US" dirty="0">
                <a:solidFill>
                  <a:srgbClr val="000000"/>
                </a:solidFill>
                <a:latin typeface="Consolas" panose="020B0609020204030204" pitchFamily="49" charset="0"/>
              </a:endParaRPr>
            </a:p>
            <a:p>
              <a:pPr>
                <a:lnSpc>
                  <a:spcPts val="2600"/>
                </a:lnSpc>
                <a:buClr>
                  <a:srgbClr val="212AE7"/>
                </a:buClr>
                <a:buSzPct val="80000"/>
              </a:pPr>
              <a:r>
                <a:rPr lang="zh-CN" altLang="en-US" dirty="0">
                  <a:solidFill>
                    <a:srgbClr val="000000"/>
                  </a:solidFill>
                  <a:latin typeface="Consolas" panose="020B0609020204030204" pitchFamily="49" charset="0"/>
                </a:rPr>
                <a:t>  存储空间</a:t>
              </a:r>
              <a:endParaRPr lang="en-US" altLang="zh-CN"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8.4.1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链栈表示与操作 </a:t>
            </a:r>
            <a:r>
              <a:rPr lang="en-US" altLang="zh-CN" sz="2400" dirty="0">
                <a:solidFill>
                  <a:prstClr val="white"/>
                </a:solidFill>
              </a:rPr>
              <a:t>— </a:t>
            </a:r>
            <a:r>
              <a:rPr lang="zh-CN" altLang="en-US" sz="2400" dirty="0">
                <a:solidFill>
                  <a:prstClr val="white"/>
                </a:solidFill>
              </a:rPr>
              <a:t>进栈与出栈操作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616094" cy="400110"/>
          </a:xfrm>
          <a:prstGeom prst="rect">
            <a:avLst/>
          </a:prstGeom>
        </p:spPr>
        <p:txBody>
          <a:bodyPr wrap="square">
            <a:spAutoFit/>
          </a:bodyPr>
          <a:lstStyle/>
          <a:p>
            <a:pPr lvl="0">
              <a:defRPr/>
            </a:pPr>
            <a:r>
              <a:rPr lang="zh-CN" altLang="en-US" sz="2000" dirty="0">
                <a:solidFill>
                  <a:prstClr val="black"/>
                </a:solidFill>
              </a:rPr>
              <a:t>进栈操作的实现如下：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34802" y="1412865"/>
            <a:ext cx="5753934" cy="1965053"/>
            <a:chOff x="219974" y="2021250"/>
            <a:chExt cx="8704052" cy="1589347"/>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push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2339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a:solidFill>
                    <a:srgbClr val="212AE7"/>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&gt;::push(</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*node = </a:t>
              </a:r>
              <a:r>
                <a:rPr lang="en-US" altLang="zh-CN" sz="1600" dirty="0">
                  <a:solidFill>
                    <a:srgbClr val="212AE7"/>
                  </a:solidFill>
                  <a:latin typeface="Consolas" panose="020B0609020204030204" pitchFamily="49" charset="0"/>
                </a:rPr>
                <a:t>new</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node-&gt;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node;</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025118" y="1418084"/>
            <a:ext cx="2935312" cy="1824009"/>
            <a:chOff x="219974" y="2044323"/>
            <a:chExt cx="8704052" cy="556535"/>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srgbClr val="000000"/>
                  </a:solidFill>
                  <a:latin typeface="Consolas" panose="020B0609020204030204" pitchFamily="49" charset="0"/>
                </a:rPr>
                <a:t>创建一个新结点 </a:t>
              </a:r>
              <a:r>
                <a:rPr lang="en-US" altLang="zh-CN" dirty="0">
                  <a:solidFill>
                    <a:srgbClr val="000000"/>
                  </a:solidFill>
                  <a:latin typeface="Consolas" panose="020B0609020204030204" pitchFamily="49" charset="0"/>
                </a:rPr>
                <a:t>node</a:t>
              </a:r>
              <a:r>
                <a:rPr lang="zh-CN" altLang="en-US" dirty="0">
                  <a:solidFill>
                    <a:srgbClr val="000000"/>
                  </a:solidFill>
                  <a:latin typeface="Consolas" panose="020B0609020204030204" pitchFamily="49" charset="0"/>
                </a:rPr>
                <a:t>，然</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后将结点 </a:t>
              </a:r>
              <a:r>
                <a:rPr lang="en-US" altLang="zh-CN" dirty="0">
                  <a:solidFill>
                    <a:srgbClr val="000000"/>
                  </a:solidFill>
                  <a:latin typeface="Consolas" panose="020B0609020204030204" pitchFamily="49" charset="0"/>
                </a:rPr>
                <a:t>node </a:t>
              </a:r>
              <a:r>
                <a:rPr lang="zh-CN" altLang="en-US" dirty="0">
                  <a:solidFill>
                    <a:srgbClr val="000000"/>
                  </a:solidFill>
                  <a:latin typeface="Consolas" panose="020B0609020204030204" pitchFamily="49" charset="0"/>
                </a:rPr>
                <a:t>压栈，最</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后修改栈顶指针，使其指</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向新的栈顶结点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6025118" y="4054431"/>
            <a:ext cx="2935312" cy="2157436"/>
            <a:chOff x="219974" y="2044323"/>
            <a:chExt cx="8704052" cy="658269"/>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5292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srgbClr val="000000"/>
                  </a:solidFill>
                  <a:latin typeface="Consolas" panose="020B0609020204030204" pitchFamily="49" charset="0"/>
                </a:rPr>
                <a:t>先把栈顶元素地址保存起</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来，然后修改栈顶指针，</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使其指向新的栈顶元素，</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最后通过保存的指针释放</a:t>
              </a:r>
              <a:endParaRPr lang="zh-CN" altLang="en-US" dirty="0">
                <a:solidFill>
                  <a:srgbClr val="000000"/>
                </a:solidFill>
                <a:latin typeface="Consolas" panose="020B0609020204030204" pitchFamily="49" charset="0"/>
              </a:endParaRPr>
            </a:p>
            <a:p>
              <a:pPr lvl="0">
                <a:lnSpc>
                  <a:spcPts val="2600"/>
                </a:lnSpc>
                <a:buClr>
                  <a:srgbClr val="151DC1"/>
                </a:buClr>
              </a:pPr>
              <a:r>
                <a:rPr lang="zh-CN" altLang="en-US" dirty="0">
                  <a:solidFill>
                    <a:srgbClr val="000000"/>
                  </a:solidFill>
                  <a:latin typeface="Consolas" panose="020B0609020204030204" pitchFamily="49" charset="0"/>
                </a:rPr>
                <a:t>原来栈顶元素的内存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5" name="组合 14"/>
          <p:cNvGrpSpPr/>
          <p:nvPr/>
        </p:nvGrpSpPr>
        <p:grpSpPr>
          <a:xfrm>
            <a:off x="134802" y="4054430"/>
            <a:ext cx="5753934" cy="1965053"/>
            <a:chOff x="219974" y="2021250"/>
            <a:chExt cx="8704052" cy="1589347"/>
          </a:xfrm>
        </p:grpSpPr>
        <p:sp>
          <p:nvSpPr>
            <p:cNvPr id="16" name="矩形: 圆顶角 15"/>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pop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376601"/>
              <a:ext cx="8704052" cy="12339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lang="en-US" altLang="zh-CN" sz="1600" dirty="0">
                  <a:solidFill>
                    <a:srgbClr val="212AE7"/>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&gt;::pop()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delete</a:t>
              </a:r>
              <a:r>
                <a:rPr lang="en-US" altLang="zh-CN" sz="1600" dirty="0">
                  <a:solidFill>
                    <a:prstClr val="black"/>
                  </a:solidFill>
                  <a:latin typeface="Consolas" panose="020B0609020204030204" pitchFamily="49" charset="0"/>
                </a:rPr>
                <a:t> p;</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207954" y="3529666"/>
            <a:ext cx="2749471" cy="400110"/>
          </a:xfrm>
          <a:prstGeom prst="rect">
            <a:avLst/>
          </a:prstGeom>
        </p:spPr>
        <p:txBody>
          <a:bodyPr wrap="none">
            <a:spAutoFit/>
          </a:bodyPr>
          <a:lstStyle/>
          <a:p>
            <a:r>
              <a:rPr lang="zh-CN" altLang="en-US" sz="2000" dirty="0"/>
              <a:t>出栈操作的实现如下：</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8.4.1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链栈表示与操作 </a:t>
            </a:r>
            <a:r>
              <a:rPr lang="en-US" altLang="zh-CN" sz="2400" dirty="0">
                <a:solidFill>
                  <a:prstClr val="white"/>
                </a:solidFill>
              </a:rPr>
              <a:t>— </a:t>
            </a:r>
            <a:r>
              <a:rPr lang="zh-CN" altLang="en-US" sz="2400" dirty="0">
                <a:solidFill>
                  <a:prstClr val="white"/>
                </a:solidFill>
              </a:rPr>
              <a:t>清空操作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微软雅黑" panose="020B0503020204020204" charset="-122"/>
                <a:ea typeface="微软雅黑" panose="020B0503020204020204" charset="-122"/>
              </a:rPr>
              <a:t>清空</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操作的实现如下：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07954" y="1449441"/>
            <a:ext cx="5753934" cy="2769257"/>
            <a:chOff x="219974" y="2021250"/>
            <a:chExt cx="8704052" cy="1996097"/>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schemeClr val="bg1"/>
                  </a:solidFill>
                  <a:latin typeface="Consolas" panose="020B0609020204030204" pitchFamily="49" charset="0"/>
                </a:rPr>
                <a:t>clear</a:t>
              </a:r>
              <a:r>
                <a:rPr lang="en-US" altLang="zh-CN" sz="2000" dirty="0">
                  <a:solidFill>
                    <a:prstClr val="black"/>
                  </a:solidFill>
                  <a:latin typeface="Consolas" panose="020B0609020204030204" pitchFamily="49" charset="0"/>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6407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panose="020B0503020204020204" charset="-122"/>
                  <a:cs typeface="+mn-cs"/>
                </a:rPr>
                <a:t>void</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Stack</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lang="en-US" altLang="zh-CN" sz="1600" dirty="0">
                  <a:solidFill>
                    <a:prstClr val="black"/>
                  </a:solidFill>
                  <a:latin typeface="Consolas" panose="020B0609020204030204" pitchFamily="49" charset="0"/>
                </a:rPr>
                <a:t>&gt;::clear()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&lt;T&gt;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037310" y="1449441"/>
            <a:ext cx="2935312" cy="1300789"/>
            <a:chOff x="219974" y="2044323"/>
            <a:chExt cx="8704052" cy="396892"/>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6785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srgbClr val="000000"/>
                  </a:solidFill>
                  <a:latin typeface="Consolas" panose="020B0609020204030204" pitchFamily="49" charset="0"/>
                </a:rPr>
                <a:t>利用出栈的操作，逐个释</a:t>
              </a:r>
              <a:endParaRPr lang="zh-CN" altLang="en-US" dirty="0">
                <a:solidFill>
                  <a:srgbClr val="000000"/>
                </a:solidFill>
                <a:latin typeface="Consolas" panose="020B0609020204030204" pitchFamily="49" charset="0"/>
              </a:endParaRPr>
            </a:p>
            <a:p>
              <a:pPr lvl="0">
                <a:lnSpc>
                  <a:spcPct val="150000"/>
                </a:lnSpc>
                <a:buClr>
                  <a:srgbClr val="151DC1"/>
                </a:buClr>
              </a:pPr>
              <a:r>
                <a:rPr lang="zh-CN" altLang="en-US" dirty="0">
                  <a:solidFill>
                    <a:srgbClr val="000000"/>
                  </a:solidFill>
                  <a:latin typeface="Consolas" panose="020B0609020204030204" pitchFamily="49" charset="0"/>
                </a:rPr>
                <a:t>放每个元素的内存空间</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5" name="组合 14"/>
          <p:cNvGrpSpPr/>
          <p:nvPr/>
        </p:nvGrpSpPr>
        <p:grpSpPr>
          <a:xfrm>
            <a:off x="207954" y="4898918"/>
            <a:ext cx="5753934" cy="1552796"/>
            <a:chOff x="219974" y="2021250"/>
            <a:chExt cx="8704052" cy="1255911"/>
          </a:xfrm>
        </p:grpSpPr>
        <p:sp>
          <p:nvSpPr>
            <p:cNvPr id="16" name="矩形: 圆顶角 15"/>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Stack </a:t>
              </a:r>
              <a:r>
                <a:rPr lang="zh-CN" altLang="en-US" sz="2000" dirty="0">
                  <a:solidFill>
                    <a:prstClr val="white"/>
                  </a:solidFill>
                  <a:latin typeface="Consolas" panose="020B0609020204030204" pitchFamily="49" charset="0"/>
                </a:rPr>
                <a:t>析构函数定义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376601"/>
              <a:ext cx="8704052" cy="90056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Stack</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lang="en-US" altLang="zh-CN" sz="1600" dirty="0">
                  <a:solidFill>
                    <a:prstClr val="black"/>
                  </a:solidFill>
                  <a:latin typeface="Consolas" panose="020B0609020204030204" pitchFamily="49" charset="0"/>
                </a:rPr>
                <a:t>&gt;::~</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clear();</a:t>
              </a:r>
              <a:endParaRPr lang="en-US" altLang="zh-CN" sz="1600" dirty="0">
                <a:solidFill>
                  <a:prstClr val="black"/>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207954" y="4401425"/>
            <a:ext cx="6046848" cy="400110"/>
          </a:xfrm>
          <a:prstGeom prst="rect">
            <a:avLst/>
          </a:prstGeom>
        </p:spPr>
        <p:txBody>
          <a:bodyPr wrap="none">
            <a:spAutoFit/>
          </a:bodyPr>
          <a:lstStyle/>
          <a:p>
            <a:pPr lvl="0"/>
            <a:r>
              <a:rPr lang="zh-CN" altLang="en-US" sz="2000" dirty="0">
                <a:solidFill>
                  <a:prstClr val="black"/>
                </a:solidFill>
              </a:rPr>
              <a:t>在析构函数中调用 </a:t>
            </a:r>
            <a:r>
              <a:rPr lang="en-US" altLang="zh-CN" sz="2000" dirty="0">
                <a:solidFill>
                  <a:prstClr val="black"/>
                </a:solidFill>
              </a:rPr>
              <a:t>clear </a:t>
            </a:r>
            <a:r>
              <a:rPr lang="zh-CN" altLang="en-US" sz="2000" dirty="0">
                <a:solidFill>
                  <a:prstClr val="black"/>
                </a:solidFill>
              </a:rPr>
              <a:t>函数释放所有结点的内存：</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17" name="组合 16"/>
          <p:cNvGrpSpPr/>
          <p:nvPr/>
        </p:nvGrpSpPr>
        <p:grpSpPr>
          <a:xfrm>
            <a:off x="508400" y="1029850"/>
            <a:ext cx="5487023" cy="1413886"/>
            <a:chOff x="207954" y="964536"/>
            <a:chExt cx="5487023" cy="1413886"/>
          </a:xfrm>
        </p:grpSpPr>
        <p:grpSp>
          <p:nvGrpSpPr>
            <p:cNvPr id="7" name="组合 6"/>
            <p:cNvGrpSpPr/>
            <p:nvPr/>
          </p:nvGrpSpPr>
          <p:grpSpPr>
            <a:xfrm>
              <a:off x="207954" y="964536"/>
              <a:ext cx="3959097" cy="889330"/>
              <a:chOff x="207954" y="964536"/>
              <a:chExt cx="3959097" cy="889330"/>
            </a:xfrm>
          </p:grpSpPr>
          <p:sp>
            <p:nvSpPr>
              <p:cNvPr id="2" name="矩形 1"/>
              <p:cNvSpPr/>
              <p:nvPr/>
            </p:nvSpPr>
            <p:spPr>
              <a:xfrm>
                <a:off x="207954" y="964536"/>
                <a:ext cx="3959097" cy="400110"/>
              </a:xfrm>
              <a:prstGeom prst="rect">
                <a:avLst/>
              </a:prstGeom>
            </p:spPr>
            <p:txBody>
              <a:bodyPr wrap="square">
                <a:spAutoFit/>
              </a:bodyPr>
              <a:lstStyle/>
              <a:p>
                <a:pPr lvl="0">
                  <a:defRPr/>
                </a:pPr>
                <a:r>
                  <a:rPr lang="zh-CN" altLang="en-US" sz="2000" dirty="0">
                    <a:solidFill>
                      <a:srgbClr val="FF0000"/>
                    </a:solidFill>
                  </a:rPr>
                  <a:t>表达式求值</a:t>
                </a:r>
                <a:r>
                  <a:rPr lang="zh-CN" altLang="en-US" sz="2000" dirty="0">
                    <a:solidFill>
                      <a:prstClr val="black"/>
                    </a:solidFill>
                  </a:rPr>
                  <a:t>是栈的重要应用之一</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207954" y="1453756"/>
                <a:ext cx="3005951" cy="400110"/>
              </a:xfrm>
              <a:prstGeom prst="rect">
                <a:avLst/>
              </a:prstGeom>
            </p:spPr>
            <p:txBody>
              <a:bodyPr wrap="none">
                <a:spAutoFit/>
              </a:bodyPr>
              <a:lstStyle/>
              <a:p>
                <a:r>
                  <a:rPr lang="zh-CN" altLang="en-US" sz="2000" dirty="0"/>
                  <a:t>假设有如下算术表达式：</a:t>
                </a:r>
                <a:endParaRPr lang="zh-CN" altLang="en-US" sz="2000" dirty="0"/>
              </a:p>
            </p:txBody>
          </p:sp>
        </p:grpSp>
        <p:sp>
          <p:nvSpPr>
            <p:cNvPr id="20" name="矩形 19"/>
            <p:cNvSpPr/>
            <p:nvPr/>
          </p:nvSpPr>
          <p:spPr>
            <a:xfrm>
              <a:off x="2935888" y="1916757"/>
              <a:ext cx="2759089" cy="461665"/>
            </a:xfrm>
            <a:prstGeom prst="rect">
              <a:avLst/>
            </a:prstGeom>
          </p:spPr>
          <p:txBody>
            <a:bodyPr wrap="none">
              <a:spAutoFit/>
            </a:bodyPr>
            <a:lstStyle/>
            <a:p>
              <a:r>
                <a:rPr lang="zh-CN" altLang="en-US" sz="2400" dirty="0"/>
                <a:t>a - b / c + d * e =</a:t>
              </a:r>
              <a:endParaRPr lang="zh-CN" altLang="en-US" sz="2400" dirty="0"/>
            </a:p>
          </p:txBody>
        </p:sp>
      </p:gr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938" y="2995844"/>
            <a:ext cx="7582123" cy="2994301"/>
          </a:xfrm>
          <a:prstGeom prst="rect">
            <a:avLst/>
          </a:prstGeom>
        </p:spPr>
      </p:pic>
      <p:grpSp>
        <p:nvGrpSpPr>
          <p:cNvPr id="25" name="组合 24"/>
          <p:cNvGrpSpPr/>
          <p:nvPr/>
        </p:nvGrpSpPr>
        <p:grpSpPr>
          <a:xfrm>
            <a:off x="780937" y="1977713"/>
            <a:ext cx="7582123" cy="4007187"/>
            <a:chOff x="780937" y="1977712"/>
            <a:chExt cx="7582123" cy="4007187"/>
          </a:xfrm>
        </p:grpSpPr>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37" y="2990598"/>
              <a:ext cx="7582123" cy="2994301"/>
            </a:xfrm>
            <a:prstGeom prst="rect">
              <a:avLst/>
            </a:prstGeom>
          </p:spPr>
        </p:pic>
        <p:sp>
          <p:nvSpPr>
            <p:cNvPr id="23" name="矩形 22"/>
            <p:cNvSpPr/>
            <p:nvPr/>
          </p:nvSpPr>
          <p:spPr>
            <a:xfrm>
              <a:off x="3231978" y="1977712"/>
              <a:ext cx="2759089" cy="461665"/>
            </a:xfrm>
            <a:prstGeom prst="rect">
              <a:avLst/>
            </a:prstGeom>
          </p:spPr>
          <p:txBody>
            <a:bodyPr wrap="none">
              <a:spAutoFit/>
            </a:bodyPr>
            <a:lstStyle/>
            <a:p>
              <a:r>
                <a:rPr lang="zh-CN" altLang="en-US" sz="2400" dirty="0">
                  <a:solidFill>
                    <a:srgbClr val="FF0000"/>
                  </a:solidFill>
                </a:rPr>
                <a:t>a</a:t>
              </a:r>
              <a:r>
                <a:rPr lang="zh-CN" altLang="en-US" sz="2400" dirty="0"/>
                <a:t> - b / c + d * e =</a:t>
              </a:r>
              <a:endParaRPr lang="zh-CN" altLang="en-US" sz="2400" dirty="0"/>
            </a:p>
          </p:txBody>
        </p:sp>
      </p:grpSp>
      <p:grpSp>
        <p:nvGrpSpPr>
          <p:cNvPr id="34" name="组合 33"/>
          <p:cNvGrpSpPr/>
          <p:nvPr/>
        </p:nvGrpSpPr>
        <p:grpSpPr>
          <a:xfrm>
            <a:off x="781272" y="1974331"/>
            <a:ext cx="7582122" cy="4023171"/>
            <a:chOff x="785628" y="2727726"/>
            <a:chExt cx="7582122" cy="4023171"/>
          </a:xfrm>
        </p:grpSpPr>
        <p:sp>
          <p:nvSpPr>
            <p:cNvPr id="35" name="矩形 34"/>
            <p:cNvSpPr/>
            <p:nvPr/>
          </p:nvSpPr>
          <p:spPr>
            <a:xfrm>
              <a:off x="3236334" y="2727726"/>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b / c + d *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28" y="3756596"/>
              <a:ext cx="7582122" cy="2994301"/>
            </a:xfrm>
            <a:prstGeom prst="rect">
              <a:avLst/>
            </a:prstGeom>
          </p:spPr>
        </p:pic>
      </p:grpSp>
      <p:grpSp>
        <p:nvGrpSpPr>
          <p:cNvPr id="37" name="组合 36"/>
          <p:cNvGrpSpPr/>
          <p:nvPr/>
        </p:nvGrpSpPr>
        <p:grpSpPr>
          <a:xfrm>
            <a:off x="780643" y="1981181"/>
            <a:ext cx="7582123" cy="4018644"/>
            <a:chOff x="780643" y="2152959"/>
            <a:chExt cx="7582123" cy="4018644"/>
          </a:xfrm>
        </p:grpSpPr>
        <p:sp>
          <p:nvSpPr>
            <p:cNvPr id="38" name="矩形 37"/>
            <p:cNvSpPr/>
            <p:nvPr/>
          </p:nvSpPr>
          <p:spPr>
            <a:xfrm>
              <a:off x="3236334" y="2152959"/>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 c + d *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43" y="3177302"/>
              <a:ext cx="7582123" cy="2994301"/>
            </a:xfrm>
            <a:prstGeom prst="rect">
              <a:avLst/>
            </a:prstGeom>
          </p:spPr>
        </p:pic>
      </p:grpSp>
      <p:grpSp>
        <p:nvGrpSpPr>
          <p:cNvPr id="40" name="组合 39"/>
          <p:cNvGrpSpPr/>
          <p:nvPr/>
        </p:nvGrpSpPr>
        <p:grpSpPr>
          <a:xfrm>
            <a:off x="784720" y="1982164"/>
            <a:ext cx="7582123" cy="4008973"/>
            <a:chOff x="784720" y="2152959"/>
            <a:chExt cx="7582123" cy="4008973"/>
          </a:xfrm>
        </p:grpSpPr>
        <p:sp>
          <p:nvSpPr>
            <p:cNvPr id="41" name="矩形 40"/>
            <p:cNvSpPr/>
            <p:nvPr/>
          </p:nvSpPr>
          <p:spPr>
            <a:xfrm>
              <a:off x="3236334" y="2152959"/>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c + d *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20" y="3167631"/>
              <a:ext cx="7582123" cy="2994301"/>
            </a:xfrm>
            <a:prstGeom prst="rect">
              <a:avLst/>
            </a:prstGeom>
          </p:spPr>
        </p:pic>
      </p:grpSp>
      <p:grpSp>
        <p:nvGrpSpPr>
          <p:cNvPr id="43" name="组合 42"/>
          <p:cNvGrpSpPr/>
          <p:nvPr/>
        </p:nvGrpSpPr>
        <p:grpSpPr>
          <a:xfrm>
            <a:off x="781271" y="1981181"/>
            <a:ext cx="7582123" cy="4019786"/>
            <a:chOff x="785627" y="1473690"/>
            <a:chExt cx="7582123" cy="4019786"/>
          </a:xfrm>
        </p:grpSpPr>
        <p:sp>
          <p:nvSpPr>
            <p:cNvPr id="44" name="矩形 43"/>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 d *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627" y="2499175"/>
              <a:ext cx="7582123" cy="2994301"/>
            </a:xfrm>
            <a:prstGeom prst="rect">
              <a:avLst/>
            </a:prstGeom>
          </p:spPr>
        </p:pic>
      </p:grpSp>
      <p:grpSp>
        <p:nvGrpSpPr>
          <p:cNvPr id="46" name="组合 45"/>
          <p:cNvGrpSpPr/>
          <p:nvPr/>
        </p:nvGrpSpPr>
        <p:grpSpPr>
          <a:xfrm>
            <a:off x="794001" y="1983142"/>
            <a:ext cx="7582123" cy="4058976"/>
            <a:chOff x="794001" y="1473690"/>
            <a:chExt cx="7582123" cy="4058976"/>
          </a:xfrm>
        </p:grpSpPr>
        <p:sp>
          <p:nvSpPr>
            <p:cNvPr id="47" name="矩形 46"/>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d *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48" name="图片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001" y="2538365"/>
              <a:ext cx="7582123" cy="2994301"/>
            </a:xfrm>
            <a:prstGeom prst="rect">
              <a:avLst/>
            </a:prstGeom>
          </p:spPr>
        </p:pic>
      </p:grpSp>
      <p:pic>
        <p:nvPicPr>
          <p:cNvPr id="51" name="图片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0220" y="3047817"/>
            <a:ext cx="7582123" cy="2994301"/>
          </a:xfrm>
          <a:prstGeom prst="rect">
            <a:avLst/>
          </a:prstGeom>
        </p:spPr>
      </p:pic>
      <p:pic>
        <p:nvPicPr>
          <p:cNvPr id="54" name="图片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0220" y="3042237"/>
            <a:ext cx="7582123" cy="2994301"/>
          </a:xfrm>
          <a:prstGeom prst="rect">
            <a:avLst/>
          </a:prstGeom>
        </p:spPr>
      </p:pic>
      <p:pic>
        <p:nvPicPr>
          <p:cNvPr id="55" name="图片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0642" y="3042961"/>
            <a:ext cx="7582123" cy="2994301"/>
          </a:xfrm>
          <a:prstGeom prst="rect">
            <a:avLst/>
          </a:prstGeom>
        </p:spPr>
      </p:pic>
      <p:pic>
        <p:nvPicPr>
          <p:cNvPr id="56" name="图片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7473" y="3039383"/>
            <a:ext cx="7582120" cy="2994300"/>
          </a:xfrm>
          <a:prstGeom prst="rect">
            <a:avLst/>
          </a:prstGeom>
        </p:spPr>
      </p:pic>
      <p:pic>
        <p:nvPicPr>
          <p:cNvPr id="57" name="图片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0938" y="3034753"/>
            <a:ext cx="7582123" cy="2994301"/>
          </a:xfrm>
          <a:prstGeom prst="rect">
            <a:avLst/>
          </a:prstGeom>
        </p:spPr>
      </p:pic>
      <p:grpSp>
        <p:nvGrpSpPr>
          <p:cNvPr id="58" name="组合 57"/>
          <p:cNvGrpSpPr/>
          <p:nvPr/>
        </p:nvGrpSpPr>
        <p:grpSpPr>
          <a:xfrm>
            <a:off x="780939" y="1974331"/>
            <a:ext cx="7582120" cy="4080155"/>
            <a:chOff x="780940" y="1473690"/>
            <a:chExt cx="7582120" cy="4080155"/>
          </a:xfrm>
        </p:grpSpPr>
        <p:sp>
          <p:nvSpPr>
            <p:cNvPr id="59" name="矩形 58"/>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d</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0" name="图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0940" y="2559545"/>
              <a:ext cx="7582120" cy="2994300"/>
            </a:xfrm>
            <a:prstGeom prst="rect">
              <a:avLst/>
            </a:prstGeom>
          </p:spPr>
        </p:pic>
      </p:grpSp>
      <p:grpSp>
        <p:nvGrpSpPr>
          <p:cNvPr id="61" name="组合 60"/>
          <p:cNvGrpSpPr/>
          <p:nvPr/>
        </p:nvGrpSpPr>
        <p:grpSpPr>
          <a:xfrm>
            <a:off x="794004" y="1981181"/>
            <a:ext cx="7582120" cy="4067376"/>
            <a:chOff x="787722" y="1473690"/>
            <a:chExt cx="7582120" cy="4067376"/>
          </a:xfrm>
        </p:grpSpPr>
        <p:sp>
          <p:nvSpPr>
            <p:cNvPr id="62" name="矩形 61"/>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d</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e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3" name="图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7722" y="2546766"/>
              <a:ext cx="7582120" cy="2994300"/>
            </a:xfrm>
            <a:prstGeom prst="rect">
              <a:avLst/>
            </a:prstGeom>
          </p:spPr>
        </p:pic>
      </p:grpSp>
      <p:grpSp>
        <p:nvGrpSpPr>
          <p:cNvPr id="64" name="组合 63"/>
          <p:cNvGrpSpPr/>
          <p:nvPr/>
        </p:nvGrpSpPr>
        <p:grpSpPr>
          <a:xfrm>
            <a:off x="793709" y="1981181"/>
            <a:ext cx="7582120" cy="4064908"/>
            <a:chOff x="794085" y="1473690"/>
            <a:chExt cx="7582120" cy="4064908"/>
          </a:xfrm>
        </p:grpSpPr>
        <p:sp>
          <p:nvSpPr>
            <p:cNvPr id="65" name="矩形 64"/>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d</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e</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6" name="图片 6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4085" y="2544298"/>
              <a:ext cx="7582120" cy="2994300"/>
            </a:xfrm>
            <a:prstGeom prst="rect">
              <a:avLst/>
            </a:prstGeom>
          </p:spPr>
        </p:pic>
      </p:grpSp>
      <p:grpSp>
        <p:nvGrpSpPr>
          <p:cNvPr id="67" name="组合 66"/>
          <p:cNvGrpSpPr/>
          <p:nvPr/>
        </p:nvGrpSpPr>
        <p:grpSpPr>
          <a:xfrm>
            <a:off x="780936" y="1985066"/>
            <a:ext cx="7582121" cy="4056307"/>
            <a:chOff x="780939" y="1473690"/>
            <a:chExt cx="7582121" cy="4056307"/>
          </a:xfrm>
        </p:grpSpPr>
        <p:sp>
          <p:nvSpPr>
            <p:cNvPr id="68" name="矩形 67"/>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d</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e</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pic>
          <p:nvPicPr>
            <p:cNvPr id="69" name="图片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0939" y="2535697"/>
              <a:ext cx="7582121" cy="2994300"/>
            </a:xfrm>
            <a:prstGeom prst="rect">
              <a:avLst/>
            </a:prstGeom>
          </p:spPr>
        </p:pic>
      </p:grpSp>
      <p:pic>
        <p:nvPicPr>
          <p:cNvPr id="70" name="图片 6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80938" y="3057163"/>
            <a:ext cx="7582120" cy="2994300"/>
          </a:xfrm>
          <a:prstGeom prst="rect">
            <a:avLst/>
          </a:prstGeom>
        </p:spPr>
      </p:pic>
      <p:pic>
        <p:nvPicPr>
          <p:cNvPr id="71" name="图片 7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0937" y="3055830"/>
            <a:ext cx="7582120" cy="2994300"/>
          </a:xfrm>
          <a:prstGeom prst="rect">
            <a:avLst/>
          </a:prstGeom>
        </p:spPr>
      </p:pic>
      <p:pic>
        <p:nvPicPr>
          <p:cNvPr id="72" name="图片 7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0640" y="3042354"/>
            <a:ext cx="7582120" cy="2994300"/>
          </a:xfrm>
          <a:prstGeom prst="rect">
            <a:avLst/>
          </a:prstGeom>
        </p:spPr>
      </p:pic>
      <p:pic>
        <p:nvPicPr>
          <p:cNvPr id="73" name="图片 7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80938" y="3037660"/>
            <a:ext cx="7582120" cy="2994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8.4.2  </a:t>
            </a:r>
            <a:r>
              <a:rPr lang="zh-CN" altLang="en-US" sz="3200" dirty="0">
                <a:solidFill>
                  <a:prstClr val="white"/>
                </a:solidFill>
              </a:rPr>
              <a:t>简单计算器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616094" cy="400110"/>
          </a:xfrm>
          <a:prstGeom prst="rect">
            <a:avLst/>
          </a:prstGeom>
        </p:spPr>
        <p:txBody>
          <a:bodyPr wrap="square">
            <a:spAutoFit/>
          </a:bodyPr>
          <a:lstStyle/>
          <a:p>
            <a:pPr lvl="0">
              <a:defRPr/>
            </a:pPr>
            <a:r>
              <a:rPr lang="zh-CN" altLang="en-US" sz="2000" dirty="0">
                <a:solidFill>
                  <a:prstClr val="black"/>
                </a:solidFill>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07954" y="1449441"/>
            <a:ext cx="8704398" cy="4751844"/>
            <a:chOff x="219974" y="2021250"/>
            <a:chExt cx="8704052" cy="3906767"/>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Calculator </a:t>
              </a:r>
              <a:r>
                <a:rPr lang="zh-CN" altLang="en-US" sz="2000" dirty="0">
                  <a:solidFill>
                    <a:prstClr val="white"/>
                  </a:solidFill>
                  <a:latin typeface="Consolas" panose="020B0609020204030204" pitchFamily="49" charset="0"/>
                </a:rPr>
                <a:t>类定义部分一</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82971"/>
              <a:ext cx="8704052" cy="35450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schemeClr val="tx1"/>
                  </a:solidFill>
                  <a:latin typeface="Consolas" panose="020B0609020204030204" pitchFamily="49" charset="0"/>
                </a:rPr>
                <a:t>1 	</a:t>
              </a: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2 	</a:t>
              </a: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3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m_num</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操作数栈</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4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char</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m_opr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运算符栈</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5 		</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precedence(</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char</a:t>
              </a:r>
              <a:r>
                <a:rPr lang="en-US" altLang="zh-CN" sz="1600" dirty="0">
                  <a:solidFill>
                    <a:schemeClr val="tx1"/>
                  </a:solidFill>
                  <a:latin typeface="Consolas" panose="020B0609020204030204" pitchFamily="49" charset="0"/>
                </a:rPr>
                <a:t> &amp;s )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获取运算符优先级</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6 		</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readNum</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chemeClr val="tx1"/>
                  </a:solidFill>
                  <a:latin typeface="Consolas" panose="020B0609020204030204" pitchFamily="49" charset="0"/>
                </a:rPr>
                <a:t> &amp;it);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读取操作数</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7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calculate();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取出运算符和操作数进行计算</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8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内联函数，判断是否为数字</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9 		</a:t>
              </a:r>
              <a:r>
                <a:rPr lang="en-US" altLang="zh-CN" sz="1600" dirty="0">
                  <a:solidFill>
                    <a:srgbClr val="0000FF"/>
                  </a:solidFill>
                  <a:latin typeface="Consolas" panose="020B0609020204030204" pitchFamily="49" charset="0"/>
                </a:rPr>
                <a:t>bool</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isNum</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rgbClr val="08764C"/>
                  </a:solidFill>
                  <a:latin typeface="Consolas" panose="020B0609020204030204" pitchFamily="49" charset="0"/>
                </a:rPr>
                <a:t> </a:t>
              </a:r>
              <a:r>
                <a:rPr lang="en-US" altLang="zh-CN" sz="1600" dirty="0">
                  <a:solidFill>
                    <a:schemeClr val="tx1"/>
                  </a:solidFill>
                  <a:latin typeface="Consolas" panose="020B0609020204030204" pitchFamily="49" charset="0"/>
                </a:rPr>
                <a:t>&amp;c)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10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c &gt;= '0'&amp;&amp; * c &lt;= '9’ || * c == '.';</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11 		}</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12 	</a:t>
              </a: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13 		</a:t>
              </a:r>
              <a:r>
                <a:rPr lang="en-US" altLang="zh-CN" sz="1600" dirty="0">
                  <a:solidFill>
                    <a:srgbClr val="08764C"/>
                  </a:solidFill>
                  <a:latin typeface="Consolas" panose="020B0609020204030204" pitchFamily="49" charset="0"/>
                </a:rPr>
                <a:t>Calculator</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m_opr.push</a:t>
              </a:r>
              <a:r>
                <a:rPr lang="en-US" altLang="zh-CN" sz="1600" dirty="0">
                  <a:solidFill>
                    <a:schemeClr val="tx1"/>
                  </a:solidFill>
                  <a:latin typeface="Consolas" panose="020B0609020204030204" pitchFamily="49" charset="0"/>
                </a:rPr>
                <a:t>('#'); }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运算符栈初始化</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14 		</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doIt</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string</a:t>
              </a:r>
              <a:r>
                <a:rPr lang="en-US" altLang="zh-CN" sz="1600" dirty="0">
                  <a:solidFill>
                    <a:schemeClr val="tx1"/>
                  </a:solidFill>
                  <a:latin typeface="Consolas" panose="020B0609020204030204" pitchFamily="49" charset="0"/>
                </a:rPr>
                <a:t> &amp;exp);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表达式求值</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15 	};</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07954" y="1449441"/>
            <a:ext cx="8704398" cy="4566713"/>
            <a:chOff x="219974" y="2021250"/>
            <a:chExt cx="8704052" cy="3754560"/>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类定义部分</a:t>
              </a:r>
              <a:r>
                <a:rPr lang="zh-CN" altLang="en-US" sz="2000" dirty="0">
                  <a:solidFill>
                    <a:prstClr val="white"/>
                  </a:solidFill>
                  <a:latin typeface="Consolas" panose="020B0609020204030204" pitchFamily="49" charset="0"/>
                  <a:ea typeface="微软雅黑" panose="020B0503020204020204" charset="-122"/>
                </a:rPr>
                <a:t>二</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0"/>
              <a:ext cx="8704052" cy="33992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prstClr val="black"/>
                  </a:solidFill>
                  <a:latin typeface="Consolas" panose="020B0609020204030204" pitchFamily="49" charset="0"/>
                </a:rPr>
                <a:t>17 	</a:t>
              </a:r>
              <a:r>
                <a:rPr lang="en-US" altLang="zh-CN" sz="1600" dirty="0">
                  <a:solidFill>
                    <a:srgbClr val="212AE7"/>
                  </a:solidFill>
                  <a:latin typeface="Consolas" panose="020B0609020204030204" pitchFamily="49" charset="0"/>
                </a:rPr>
                <a:t>int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::precedence(</a:t>
              </a:r>
              <a:r>
                <a:rPr lang="en-US" altLang="zh-CN" sz="1600" dirty="0">
                  <a:solidFill>
                    <a:srgbClr val="212AE7"/>
                  </a:solidFill>
                  <a:latin typeface="Consolas" panose="020B0609020204030204" pitchFamily="49" charset="0"/>
                </a:rPr>
                <a:t>const char </a:t>
              </a:r>
              <a:r>
                <a:rPr lang="en-US" altLang="zh-CN" sz="1600" dirty="0">
                  <a:solidFill>
                    <a:prstClr val="black"/>
                  </a:solidFill>
                  <a:latin typeface="Consolas" panose="020B0609020204030204" pitchFamily="49" charset="0"/>
                </a:rPr>
                <a:t>&amp; s) </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18 		</a:t>
              </a:r>
              <a:r>
                <a:rPr lang="en-US" altLang="zh-CN" sz="1600" dirty="0">
                  <a:solidFill>
                    <a:srgbClr val="212AE7"/>
                  </a:solidFill>
                  <a:latin typeface="Consolas" panose="020B0609020204030204" pitchFamily="49" charset="0"/>
                </a:rPr>
                <a:t>switch</a:t>
              </a:r>
              <a:r>
                <a:rPr lang="en-US" altLang="zh-CN" sz="1600" dirty="0">
                  <a:solidFill>
                    <a:prstClr val="black"/>
                  </a:solidFill>
                  <a:latin typeface="Consolas" panose="020B0609020204030204" pitchFamily="49" charset="0"/>
                </a:rPr>
                <a:t> (s) {</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19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0;</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20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1;</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21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2;</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22 			</a:t>
              </a:r>
              <a:r>
                <a:rPr lang="en-US" altLang="zh-CN" sz="1600" dirty="0">
                  <a:solidFill>
                    <a:srgbClr val="212AE7"/>
                  </a:solidFill>
                  <a:latin typeface="Consolas" panose="020B0609020204030204" pitchFamily="49" charset="0"/>
                </a:rPr>
                <a:t>case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case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 </a:t>
              </a:r>
              <a:r>
                <a:rPr lang="en-US" altLang="zh-CN" sz="1600" dirty="0">
                  <a:solidFill>
                    <a:prstClr val="black"/>
                  </a:solidFill>
                  <a:latin typeface="Consolas" panose="020B0609020204030204" pitchFamily="49" charset="0"/>
                </a:rPr>
                <a:t>3;</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23 		}</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24 	}</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25 	</a:t>
              </a:r>
              <a:r>
                <a:rPr lang="en-US" altLang="zh-CN" sz="1600" dirty="0">
                  <a:solidFill>
                    <a:srgbClr val="212AE7"/>
                  </a:solidFill>
                  <a:latin typeface="Consolas" panose="020B0609020204030204" pitchFamily="49" charset="0"/>
                </a:rPr>
                <a:t>double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readNum</a:t>
              </a:r>
              <a:r>
                <a:rPr lang="en-US" altLang="zh-CN" sz="1600" dirty="0">
                  <a:solidFill>
                    <a:prstClr val="black"/>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rgbClr val="08764C"/>
                  </a:solidFill>
                  <a:latin typeface="Consolas" panose="020B0609020204030204" pitchFamily="49" charset="0"/>
                </a:rPr>
                <a:t> </a:t>
              </a:r>
              <a:r>
                <a:rPr lang="en-US" altLang="zh-CN" sz="1600" dirty="0">
                  <a:solidFill>
                    <a:prstClr val="black"/>
                  </a:solidFill>
                  <a:latin typeface="Consolas" panose="020B0609020204030204" pitchFamily="49" charset="0"/>
                </a:rPr>
                <a:t>&amp;it){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26 		</a:t>
              </a:r>
              <a:r>
                <a:rPr lang="en-US" altLang="zh-CN" sz="1600" dirty="0">
                  <a:solidFill>
                    <a:srgbClr val="08764C"/>
                  </a:solidFill>
                  <a:latin typeface="Consolas" panose="020B0609020204030204" pitchFamily="49" charset="0"/>
                </a:rPr>
                <a:t>string</a:t>
              </a:r>
              <a:r>
                <a:rPr lang="en-US" altLang="zh-CN" sz="1600" dirty="0">
                  <a:solidFill>
                    <a:prstClr val="black"/>
                  </a:solidFill>
                  <a:latin typeface="Consolas" panose="020B0609020204030204" pitchFamily="49" charset="0"/>
                </a:rPr>
                <a:t> 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27 		</a:t>
              </a:r>
              <a:r>
                <a:rPr lang="en-US" altLang="zh-CN" sz="1600" dirty="0">
                  <a:solidFill>
                    <a:srgbClr val="212AE7"/>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isNum</a:t>
              </a:r>
              <a:r>
                <a:rPr lang="en-US" altLang="zh-CN" sz="1600" dirty="0">
                  <a:solidFill>
                    <a:prstClr val="black"/>
                  </a:solidFill>
                  <a:latin typeface="Consolas" panose="020B0609020204030204" pitchFamily="49" charset="0"/>
                </a:rPr>
                <a:t>(it))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28 		t +=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继续扫描，直到遇到运算符</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29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stod</a:t>
              </a:r>
              <a:r>
                <a:rPr lang="en-US" altLang="zh-CN" sz="1600" dirty="0">
                  <a:solidFill>
                    <a:prstClr val="black"/>
                  </a:solidFill>
                  <a:latin typeface="Consolas" panose="020B0609020204030204" pitchFamily="49" charset="0"/>
                </a:rPr>
                <a:t>(t);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将数字字符串转换为</a:t>
              </a:r>
              <a:r>
                <a:rPr lang="en-US" altLang="zh-CN" sz="1600" dirty="0">
                  <a:solidFill>
                    <a:schemeClr val="accent6"/>
                  </a:solidFill>
                  <a:latin typeface="Consolas" panose="020B0609020204030204" pitchFamily="49" charset="0"/>
                </a:rPr>
                <a:t>double</a:t>
              </a:r>
              <a:r>
                <a:rPr lang="zh-CN" altLang="en-US" sz="1600" dirty="0">
                  <a:solidFill>
                    <a:schemeClr val="accent6"/>
                  </a:solidFill>
                  <a:latin typeface="Consolas" panose="020B0609020204030204" pitchFamily="49" charset="0"/>
                </a:rPr>
                <a:t>类型（</a:t>
              </a:r>
              <a:r>
                <a:rPr lang="en-US" altLang="zh-CN" sz="1600" dirty="0">
                  <a:solidFill>
                    <a:schemeClr val="accent6"/>
                  </a:solidFill>
                  <a:latin typeface="Consolas" panose="020B0609020204030204" pitchFamily="49" charset="0"/>
                </a:rPr>
                <a:t>C++11</a:t>
              </a:r>
              <a:r>
                <a:rPr lang="zh-CN" altLang="en-US" sz="1600" dirty="0">
                  <a:solidFill>
                    <a:schemeClr val="accent6"/>
                  </a:solidFill>
                  <a:latin typeface="Consolas" panose="020B0609020204030204" pitchFamily="49" charset="0"/>
                </a:rPr>
                <a:t>新特性）</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30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07954" y="1449441"/>
            <a:ext cx="8740974" cy="4780672"/>
            <a:chOff x="219974" y="2021250"/>
            <a:chExt cx="8704052" cy="3930468"/>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类定义部分三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0"/>
              <a:ext cx="8704052" cy="35751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prstClr val="black"/>
                  </a:solidFill>
                  <a:latin typeface="Consolas" panose="020B0609020204030204" pitchFamily="49" charset="0"/>
                </a:rPr>
                <a:t>31 	void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::calculate(){</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32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b =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取出右操作数</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33		</a:t>
              </a:r>
              <a:r>
                <a:rPr lang="en-US" altLang="zh-CN" sz="1600" dirty="0" err="1">
                  <a:solidFill>
                    <a:prstClr val="black"/>
                  </a:solidFill>
                  <a:latin typeface="Consolas" panose="020B0609020204030204" pitchFamily="49" charset="0"/>
                </a:rPr>
                <a:t>m_num.pop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右操作数出栈</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34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a =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取出左操作数</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35 		</a:t>
              </a:r>
              <a:r>
                <a:rPr lang="en-US" altLang="zh-CN" sz="1600" dirty="0" err="1">
                  <a:solidFill>
                    <a:prstClr val="black"/>
                  </a:solidFill>
                  <a:latin typeface="Consolas" panose="020B0609020204030204" pitchFamily="49" charset="0"/>
                </a:rPr>
                <a:t>m_num.pop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左操作数出栈</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36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37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将计算结果压栈，下面三个运算与此操作相同</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38 		</a:t>
              </a:r>
              <a:r>
                <a:rPr lang="en-US" altLang="zh-CN" sz="1600" dirty="0">
                  <a:solidFill>
                    <a:srgbClr val="0000FF"/>
                  </a:solidFill>
                  <a:latin typeface="Consolas" panose="020B0609020204030204" pitchFamily="49" charset="0"/>
                </a:rPr>
                <a:t>else if </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39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40 		</a:t>
              </a:r>
              <a:r>
                <a:rPr lang="en-US" altLang="zh-CN" sz="1600" dirty="0">
                  <a:solidFill>
                    <a:srgbClr val="0000FF"/>
                  </a:solidFill>
                  <a:latin typeface="Consolas" panose="020B0609020204030204" pitchFamily="49" charset="0"/>
                </a:rPr>
                <a:t>else 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41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(a*b);</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42 		</a:t>
              </a:r>
              <a:r>
                <a:rPr lang="en-US" altLang="zh-CN" sz="1600" dirty="0">
                  <a:solidFill>
                    <a:srgbClr val="0000FF"/>
                  </a:solidFill>
                  <a:latin typeface="Consolas" panose="020B0609020204030204" pitchFamily="49" charset="0"/>
                </a:rPr>
                <a:t>else if </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43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44 		</a:t>
              </a:r>
              <a:r>
                <a:rPr lang="en-US" altLang="zh-CN" sz="1600" dirty="0" err="1">
                  <a:solidFill>
                    <a:prstClr val="black"/>
                  </a:solidFill>
                  <a:latin typeface="Consolas" panose="020B0609020204030204" pitchFamily="49" charset="0"/>
                </a:rPr>
                <a:t>m_opr.pop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当前运算结束，运算符出栈</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45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29146"/>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207954" y="1371063"/>
            <a:ext cx="8740974" cy="5214094"/>
            <a:chOff x="219974" y="2021250"/>
            <a:chExt cx="8704052" cy="42684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类定义部分四</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44518"/>
              <a:ext cx="8704052" cy="39452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100"/>
                </a:lnSpc>
                <a:buClr>
                  <a:srgbClr val="151DC1"/>
                </a:buClr>
                <a:buSzPct val="80000"/>
              </a:pPr>
              <a:r>
                <a:rPr lang="en-US" altLang="zh-CN" sz="1600" dirty="0">
                  <a:solidFill>
                    <a:prstClr val="black"/>
                  </a:solidFill>
                  <a:latin typeface="Consolas" panose="020B0609020204030204" pitchFamily="49" charset="0"/>
                </a:rPr>
                <a:t>46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doIt</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string </a:t>
              </a:r>
              <a:r>
                <a:rPr lang="en-US" altLang="zh-CN" sz="1600" dirty="0">
                  <a:solidFill>
                    <a:prstClr val="black"/>
                  </a:solidFill>
                  <a:latin typeface="Consolas" panose="020B0609020204030204" pitchFamily="49" charset="0"/>
                </a:rPr>
                <a:t>&amp; exp){</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47 		</a:t>
              </a:r>
              <a:r>
                <a:rPr lang="en-US" altLang="zh-CN" sz="1600" dirty="0" err="1">
                  <a:solidFill>
                    <a:prstClr val="black"/>
                  </a:solidFill>
                  <a:latin typeface="Consolas" panose="020B0609020204030204" pitchFamily="49" charset="0"/>
                </a:rPr>
                <a:t>m_num.clear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保证同一个对象再次调用</a:t>
              </a:r>
              <a:r>
                <a:rPr lang="en-US" altLang="zh-CN" sz="1600" dirty="0" err="1">
                  <a:solidFill>
                    <a:schemeClr val="accent6"/>
                  </a:solidFill>
                  <a:latin typeface="Consolas" panose="020B0609020204030204" pitchFamily="49" charset="0"/>
                </a:rPr>
                <a:t>doIt</a:t>
              </a:r>
              <a:r>
                <a:rPr lang="zh-CN" altLang="en-US" sz="1600" dirty="0">
                  <a:solidFill>
                    <a:schemeClr val="accent6"/>
                  </a:solidFill>
                  <a:latin typeface="Consolas" panose="020B0609020204030204" pitchFamily="49" charset="0"/>
                </a:rPr>
                <a:t>时数据栈为空</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48 		</a:t>
              </a:r>
              <a:r>
                <a:rPr lang="en-US" altLang="zh-CN" sz="1600" dirty="0">
                  <a:solidFill>
                    <a:srgbClr val="0000FF"/>
                  </a:solidFill>
                  <a:latin typeface="Consolas" panose="020B0609020204030204" pitchFamily="49" charset="0"/>
                </a:rPr>
                <a:t>for</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prstClr val="black"/>
                  </a:solidFill>
                  <a:latin typeface="Consolas" panose="020B0609020204030204" pitchFamily="49" charset="0"/>
                </a:rPr>
                <a:t> it = </a:t>
              </a:r>
              <a:r>
                <a:rPr lang="en-US" altLang="zh-CN" sz="1600" dirty="0" err="1">
                  <a:solidFill>
                    <a:prstClr val="black"/>
                  </a:solidFill>
                  <a:latin typeface="Consolas" panose="020B0609020204030204" pitchFamily="49" charset="0"/>
                </a:rPr>
                <a:t>exp.begin</a:t>
              </a:r>
              <a:r>
                <a:rPr lang="en-US" altLang="zh-CN" sz="1600" dirty="0">
                  <a:solidFill>
                    <a:prstClr val="black"/>
                  </a:solidFill>
                  <a:latin typeface="Consolas" panose="020B0609020204030204" pitchFamily="49" charset="0"/>
                </a:rPr>
                <a:t>(); it != </a:t>
              </a:r>
              <a:r>
                <a:rPr lang="en-US" altLang="zh-CN" sz="1600" dirty="0" err="1">
                  <a:solidFill>
                    <a:prstClr val="black"/>
                  </a:solidFill>
                  <a:latin typeface="Consolas" panose="020B0609020204030204" pitchFamily="49" charset="0"/>
                </a:rPr>
                <a:t>exp.end</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49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isNum</a:t>
              </a:r>
              <a:r>
                <a:rPr lang="en-US" altLang="zh-CN" sz="1600" dirty="0">
                  <a:solidFill>
                    <a:prstClr val="black"/>
                  </a:solidFill>
                  <a:latin typeface="Consolas" panose="020B0609020204030204" pitchFamily="49" charset="0"/>
                </a:rPr>
                <a:t>(it))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遇到操作数</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50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readNum</a:t>
              </a:r>
              <a:r>
                <a:rPr lang="en-US" altLang="zh-CN" sz="1600" dirty="0">
                  <a:solidFill>
                    <a:prstClr val="black"/>
                  </a:solidFill>
                  <a:latin typeface="Consolas" panose="020B0609020204030204" pitchFamily="49" charset="0"/>
                </a:rPr>
                <a:t>(it));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操作数入栈</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51 			</a:t>
              </a:r>
              <a:r>
                <a:rPr lang="en-US" altLang="zh-CN" sz="1600" dirty="0">
                  <a:solidFill>
                    <a:srgbClr val="0000FF"/>
                  </a:solidFill>
                  <a:latin typeface="Consolas" panose="020B0609020204030204" pitchFamily="49" charset="0"/>
                </a:rPr>
                <a:t>else</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遇到运算符，下面</a:t>
              </a:r>
              <a:r>
                <a:rPr lang="en-US" altLang="zh-CN" sz="1600" dirty="0">
                  <a:solidFill>
                    <a:schemeClr val="accent6"/>
                  </a:solidFill>
                  <a:latin typeface="Consolas" panose="020B0609020204030204" pitchFamily="49" charset="0"/>
                </a:rPr>
                <a:t>while</a:t>
              </a:r>
              <a:r>
                <a:rPr lang="zh-CN" altLang="en-US" sz="1600" dirty="0">
                  <a:solidFill>
                    <a:schemeClr val="accent6"/>
                  </a:solidFill>
                  <a:latin typeface="Consolas" panose="020B0609020204030204" pitchFamily="49" charset="0"/>
                </a:rPr>
                <a:t>循环条件中不能忽略优先级相同的情况</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52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(precedence( *it) &lt;= precedence(</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53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54 						break;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如果运算符栈只剩下</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，则计算完毕</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55 					calculate();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执行栈顶运算符计算</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56 				}</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57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 *it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58 					</a:t>
              </a:r>
              <a:r>
                <a:rPr lang="en-US" altLang="zh-CN" sz="1600" dirty="0" err="1">
                  <a:solidFill>
                    <a:prstClr val="black"/>
                  </a:solidFill>
                  <a:latin typeface="Consolas" panose="020B0609020204030204" pitchFamily="49" charset="0"/>
                </a:rPr>
                <a:t>m_opr.push</a:t>
              </a:r>
              <a:r>
                <a:rPr lang="en-US" altLang="zh-CN" sz="1600" dirty="0">
                  <a:solidFill>
                    <a:prstClr val="black"/>
                  </a:solidFill>
                  <a:latin typeface="Consolas" panose="020B0609020204030204" pitchFamily="49" charset="0"/>
                </a:rPr>
                <a:t>(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运算符入栈</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59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继续扫描</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60 			}</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61 		}</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62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返回计算结果，注意数据栈此时非空</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63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8.4.2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384048" y="1141868"/>
            <a:ext cx="7448622" cy="400110"/>
          </a:xfrm>
          <a:prstGeom prst="rect">
            <a:avLst/>
          </a:prstGeom>
        </p:spPr>
        <p:txBody>
          <a:bodyPr wrap="square">
            <a:spAutoFit/>
          </a:bodyPr>
          <a:lstStyle/>
          <a:p>
            <a:pPr lvl="0">
              <a:defRPr/>
            </a:pPr>
            <a:r>
              <a:rPr lang="zh-CN" altLang="en-US" sz="2000" dirty="0">
                <a:solidFill>
                  <a:prstClr val="black"/>
                </a:solidFill>
              </a:rPr>
              <a:t>测试 </a:t>
            </a:r>
            <a:r>
              <a:rPr lang="en-US" altLang="zh-CN" sz="2000" dirty="0">
                <a:solidFill>
                  <a:prstClr val="black"/>
                </a:solidFill>
              </a:rPr>
              <a:t>Calculator</a:t>
            </a:r>
            <a:r>
              <a:rPr lang="zh-CN" altLang="en-US" sz="20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384048" y="1757288"/>
            <a:ext cx="8515948" cy="1671710"/>
            <a:chOff x="219974" y="2021250"/>
            <a:chExt cx="8704052" cy="1368538"/>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使用 </a:t>
              </a:r>
              <a:r>
                <a:rPr lang="en-US" altLang="zh-CN" sz="2000" dirty="0">
                  <a:solidFill>
                    <a:prstClr val="white"/>
                  </a:solidFill>
                  <a:latin typeface="Consolas" panose="020B0609020204030204" pitchFamily="49" charset="0"/>
                </a:rPr>
                <a:t>Calculator </a:t>
              </a:r>
              <a:r>
                <a:rPr lang="zh-CN" altLang="en-US" sz="2000" dirty="0">
                  <a:solidFill>
                    <a:prstClr val="white"/>
                  </a:solidFill>
                  <a:latin typeface="Consolas" panose="020B0609020204030204" pitchFamily="49" charset="0"/>
                </a:rPr>
                <a:t>类对象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0"/>
              <a:ext cx="8704052" cy="101318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100"/>
                </a:lnSpc>
                <a:buClr>
                  <a:srgbClr val="151DC1"/>
                </a:buClr>
                <a:buSzPct val="80000"/>
              </a:pPr>
              <a:r>
                <a:rPr lang="en-US" altLang="zh-CN" sz="1600" dirty="0">
                  <a:solidFill>
                    <a:srgbClr val="08764C"/>
                  </a:solidFill>
                  <a:latin typeface="Consolas" panose="020B0609020204030204" pitchFamily="49" charset="0"/>
                </a:rPr>
                <a:t>string</a:t>
              </a:r>
              <a:r>
                <a:rPr lang="en-US" altLang="zh-CN" sz="1600" dirty="0">
                  <a:solidFill>
                    <a:prstClr val="black"/>
                  </a:solidFill>
                  <a:latin typeface="Consolas" panose="020B0609020204030204" pitchFamily="49" charset="0"/>
                </a:rPr>
                <a:t> exp;</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cal</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100"/>
                </a:lnSpc>
                <a:buClr>
                  <a:srgbClr val="151DC1"/>
                </a:buClr>
                <a:buSzPct val="80000"/>
              </a:pP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getline</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cin</a:t>
              </a:r>
              <a:r>
                <a:rPr lang="en-US" altLang="zh-CN" sz="1600" dirty="0">
                  <a:solidFill>
                    <a:prstClr val="black"/>
                  </a:solidFill>
                  <a:latin typeface="Consolas" panose="020B0609020204030204" pitchFamily="49" charset="0"/>
                </a:rPr>
                <a:t>, exp) )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获取一行表达式</a:t>
              </a:r>
              <a:endParaRPr lang="zh-CN" altLang="en-US" sz="1600" dirty="0">
                <a:solidFill>
                  <a:schemeClr val="accent6"/>
                </a:solidFill>
                <a:latin typeface="Consolas" panose="020B0609020204030204" pitchFamily="49" charset="0"/>
              </a:endParaRPr>
            </a:p>
            <a:p>
              <a:pPr lvl="0">
                <a:lnSpc>
                  <a:spcPts val="21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cout</a:t>
              </a:r>
              <a:r>
                <a:rPr lang="en-US" altLang="zh-CN" sz="1600" dirty="0">
                  <a:solidFill>
                    <a:prstClr val="black"/>
                  </a:solidFill>
                  <a:latin typeface="Consolas" panose="020B0609020204030204" pitchFamily="49" charset="0"/>
                </a:rPr>
                <a:t> &lt;&lt; exp &lt;&lt; </a:t>
              </a:r>
              <a:r>
                <a:rPr lang="en-US" altLang="zh-CN" sz="1600" dirty="0" err="1">
                  <a:solidFill>
                    <a:prstClr val="black"/>
                  </a:solidFill>
                  <a:latin typeface="Consolas" panose="020B0609020204030204" pitchFamily="49" charset="0"/>
                </a:rPr>
                <a:t>cal.doIt</a:t>
              </a:r>
              <a:r>
                <a:rPr lang="en-US" altLang="zh-CN" sz="1600" dirty="0">
                  <a:solidFill>
                    <a:prstClr val="black"/>
                  </a:solidFill>
                  <a:latin typeface="Consolas" panose="020B0609020204030204" pitchFamily="49" charset="0"/>
                </a:rPr>
                <a:t>(exp) &lt;&lt; </a:t>
              </a:r>
              <a:r>
                <a:rPr lang="en-US" altLang="zh-CN" sz="1600" dirty="0" err="1">
                  <a:solidFill>
                    <a:prstClr val="black"/>
                  </a:solidFill>
                  <a:latin typeface="Consolas" panose="020B0609020204030204" pitchFamily="49" charset="0"/>
                </a:rPr>
                <a:t>endl</a:t>
              </a: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sp>
        <p:nvSpPr>
          <p:cNvPr id="3" name="矩形 2"/>
          <p:cNvSpPr/>
          <p:nvPr/>
        </p:nvSpPr>
        <p:spPr>
          <a:xfrm>
            <a:off x="384048" y="4582188"/>
            <a:ext cx="4572000" cy="961289"/>
          </a:xfrm>
          <a:prstGeom prst="rect">
            <a:avLst/>
          </a:prstGeom>
        </p:spPr>
        <p:txBody>
          <a:bodyPr>
            <a:spAutoFit/>
          </a:bodyPr>
          <a:lstStyle/>
          <a:p>
            <a:pPr>
              <a:lnSpc>
                <a:spcPct val="150000"/>
              </a:lnSpc>
            </a:pPr>
            <a:r>
              <a:rPr lang="zh-CN" altLang="en-US" sz="2000" dirty="0"/>
              <a:t>输出结果为：</a:t>
            </a:r>
            <a:endParaRPr lang="zh-CN" altLang="en-US" sz="2000" dirty="0"/>
          </a:p>
          <a:p>
            <a:pPr>
              <a:lnSpc>
                <a:spcPct val="150000"/>
              </a:lnSpc>
            </a:pPr>
            <a:r>
              <a:rPr lang="zh-CN" altLang="en-US" sz="2000" dirty="0"/>
              <a:t>9-4/2+2.5*2=12</a:t>
            </a:r>
            <a:endParaRPr lang="zh-CN" altLang="en-US" sz="2000" dirty="0"/>
          </a:p>
        </p:txBody>
      </p:sp>
      <p:sp>
        <p:nvSpPr>
          <p:cNvPr id="6" name="矩形 5"/>
          <p:cNvSpPr/>
          <p:nvPr/>
        </p:nvSpPr>
        <p:spPr>
          <a:xfrm>
            <a:off x="384048" y="3830815"/>
            <a:ext cx="2457724" cy="400110"/>
          </a:xfrm>
          <a:prstGeom prst="rect">
            <a:avLst/>
          </a:prstGeom>
        </p:spPr>
        <p:txBody>
          <a:bodyPr wrap="none">
            <a:spAutoFit/>
          </a:bodyPr>
          <a:lstStyle/>
          <a:p>
            <a:r>
              <a:rPr lang="zh-CN" altLang="en-US" sz="2000" dirty="0"/>
              <a:t>输入 9-4/2+2.5*2=</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二叉树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3" name="组合 32"/>
          <p:cNvGrpSpPr/>
          <p:nvPr/>
        </p:nvGrpSpPr>
        <p:grpSpPr>
          <a:xfrm>
            <a:off x="254461" y="1103791"/>
            <a:ext cx="4216867" cy="5594854"/>
            <a:chOff x="254461" y="1103791"/>
            <a:chExt cx="4216867" cy="5594854"/>
          </a:xfrm>
        </p:grpSpPr>
        <p:sp>
          <p:nvSpPr>
            <p:cNvPr id="6" name="矩形 5"/>
            <p:cNvSpPr/>
            <p:nvPr/>
          </p:nvSpPr>
          <p:spPr>
            <a:xfrm>
              <a:off x="254461" y="2153184"/>
              <a:ext cx="954107" cy="400110"/>
            </a:xfrm>
            <a:prstGeom prst="rect">
              <a:avLst/>
            </a:prstGeom>
          </p:spPr>
          <p:txBody>
            <a:bodyPr wrap="none">
              <a:spAutoFit/>
            </a:bodyPr>
            <a:lstStyle/>
            <a:p>
              <a:pPr lvl="0"/>
              <a:r>
                <a:rPr lang="zh-CN" altLang="en-US" sz="2000" dirty="0">
                  <a:solidFill>
                    <a:prstClr val="black"/>
                  </a:solidFill>
                </a:rPr>
                <a:t>数组：</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8" name="矩形 7"/>
            <p:cNvSpPr/>
            <p:nvPr/>
          </p:nvSpPr>
          <p:spPr>
            <a:xfrm>
              <a:off x="283376" y="3259060"/>
              <a:ext cx="1467068" cy="400110"/>
            </a:xfrm>
            <a:prstGeom prst="rect">
              <a:avLst/>
            </a:prstGeom>
          </p:spPr>
          <p:txBody>
            <a:bodyPr wrap="none">
              <a:spAutoFit/>
            </a:bodyPr>
            <a:lstStyle/>
            <a:p>
              <a:r>
                <a:rPr lang="zh-CN" altLang="en-US" sz="2000" dirty="0"/>
                <a:t>线性链表：</a:t>
              </a:r>
              <a:endParaRPr lang="zh-CN" altLang="en-US" sz="2000" dirty="0"/>
            </a:p>
          </p:txBody>
        </p:sp>
        <p:sp>
          <p:nvSpPr>
            <p:cNvPr id="9" name="矩形 8"/>
            <p:cNvSpPr/>
            <p:nvPr/>
          </p:nvSpPr>
          <p:spPr>
            <a:xfrm>
              <a:off x="283376" y="4717790"/>
              <a:ext cx="954107" cy="400110"/>
            </a:xfrm>
            <a:prstGeom prst="rect">
              <a:avLst/>
            </a:prstGeom>
          </p:spPr>
          <p:txBody>
            <a:bodyPr wrap="none">
              <a:spAutoFit/>
            </a:bodyPr>
            <a:lstStyle/>
            <a:p>
              <a:r>
                <a:rPr lang="zh-CN" altLang="en-US" sz="2000" dirty="0"/>
                <a:t>链栈：</a:t>
              </a:r>
              <a:endParaRPr lang="zh-CN" altLang="en-US" sz="2000" dirty="0"/>
            </a:p>
          </p:txBody>
        </p:sp>
        <p:grpSp>
          <p:nvGrpSpPr>
            <p:cNvPr id="14" name="组合 13"/>
            <p:cNvGrpSpPr/>
            <p:nvPr/>
          </p:nvGrpSpPr>
          <p:grpSpPr>
            <a:xfrm>
              <a:off x="283376" y="1103791"/>
              <a:ext cx="4187952" cy="928746"/>
              <a:chOff x="219974" y="2044322"/>
              <a:chExt cx="8704052" cy="1347210"/>
            </a:xfrm>
          </p:grpSpPr>
          <p:sp>
            <p:nvSpPr>
              <p:cNvPr id="15" name="矩形: 圆顶角 14"/>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线性结构</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754316"/>
                <a:ext cx="8704052" cy="637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buClr>
                    <a:srgbClr val="212AE7"/>
                  </a:buClr>
                  <a:buSzPct val="80000"/>
                </a:pPr>
                <a:r>
                  <a:rPr lang="zh-CN" altLang="en-US" dirty="0">
                    <a:solidFill>
                      <a:srgbClr val="000000"/>
                    </a:solidFill>
                    <a:latin typeface="Consolas" panose="020B0609020204030204" pitchFamily="49" charset="0"/>
                  </a:rPr>
                  <a:t>每个结点只有一个后继</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383" y="2545518"/>
              <a:ext cx="4160945" cy="499186"/>
            </a:xfrm>
            <a:prstGeom prst="rect">
              <a:avLst/>
            </a:prstGeom>
          </p:spPr>
        </p:pic>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61" y="3619103"/>
              <a:ext cx="4160945" cy="815573"/>
            </a:xfrm>
            <a:prstGeom prst="rect">
              <a:avLst/>
            </a:prstGeom>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029" y="4913276"/>
              <a:ext cx="2287027" cy="1785369"/>
            </a:xfrm>
            <a:prstGeom prst="rect">
              <a:avLst/>
            </a:prstGeom>
          </p:spPr>
        </p:pic>
      </p:grpSp>
      <p:grpSp>
        <p:nvGrpSpPr>
          <p:cNvPr id="34" name="组合 33"/>
          <p:cNvGrpSpPr/>
          <p:nvPr/>
        </p:nvGrpSpPr>
        <p:grpSpPr>
          <a:xfrm>
            <a:off x="4660481" y="1091599"/>
            <a:ext cx="4328867" cy="5316778"/>
            <a:chOff x="4660481" y="1091599"/>
            <a:chExt cx="4328867" cy="5316778"/>
          </a:xfrm>
        </p:grpSpPr>
        <p:grpSp>
          <p:nvGrpSpPr>
            <p:cNvPr id="17" name="组合 16"/>
            <p:cNvGrpSpPr/>
            <p:nvPr/>
          </p:nvGrpSpPr>
          <p:grpSpPr>
            <a:xfrm>
              <a:off x="4660481" y="1091599"/>
              <a:ext cx="4187951" cy="928746"/>
              <a:chOff x="219974" y="2044322"/>
              <a:chExt cx="8704052" cy="1347210"/>
            </a:xfrm>
          </p:grpSpPr>
          <p:sp>
            <p:nvSpPr>
              <p:cNvPr id="20" name="矩形: 圆顶角 19"/>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线性结构</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754316"/>
                <a:ext cx="8704052" cy="637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buClr>
                    <a:srgbClr val="212AE7"/>
                  </a:buClr>
                  <a:buSzPct val="80000"/>
                </a:pPr>
                <a:r>
                  <a:rPr lang="zh-CN" altLang="en-US" dirty="0">
                    <a:solidFill>
                      <a:srgbClr val="000000"/>
                    </a:solidFill>
                    <a:latin typeface="Consolas" panose="020B0609020204030204" pitchFamily="49" charset="0"/>
                  </a:rPr>
                  <a:t>一个结点可能有多个后继多个前驱</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
          <p:nvSpPr>
            <p:cNvPr id="22" name="矩形 21"/>
            <p:cNvSpPr/>
            <p:nvPr/>
          </p:nvSpPr>
          <p:spPr>
            <a:xfrm>
              <a:off x="4704494" y="2153184"/>
              <a:ext cx="697627" cy="400110"/>
            </a:xfrm>
            <a:prstGeom prst="rect">
              <a:avLst/>
            </a:prstGeom>
          </p:spPr>
          <p:txBody>
            <a:bodyPr wrap="none">
              <a:spAutoFit/>
            </a:bodyPr>
            <a:lstStyle/>
            <a:p>
              <a:pPr lvl="0"/>
              <a:r>
                <a:rPr lang="zh-CN" altLang="en-US" sz="2000" dirty="0">
                  <a:solidFill>
                    <a:prstClr val="black"/>
                  </a:solidFill>
                </a:rPr>
                <a:t>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4706097" y="4094883"/>
              <a:ext cx="696024" cy="400110"/>
            </a:xfrm>
            <a:prstGeom prst="rect">
              <a:avLst/>
            </a:prstGeom>
          </p:spPr>
          <p:txBody>
            <a:bodyPr wrap="none">
              <a:spAutoFit/>
            </a:bodyPr>
            <a:lstStyle/>
            <a:p>
              <a:pPr lvl="0"/>
              <a:r>
                <a:rPr lang="zh-CN" altLang="en-US" sz="2000" dirty="0">
                  <a:solidFill>
                    <a:prstClr val="black"/>
                  </a:solidFill>
                </a:rPr>
                <a:t>图：</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621" y="4717790"/>
              <a:ext cx="4080727" cy="1690587"/>
            </a:xfrm>
            <a:prstGeom prst="rect">
              <a:avLst/>
            </a:prstGeom>
          </p:spPr>
        </p:pic>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3128" y="2472043"/>
              <a:ext cx="2921419" cy="158521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二叉树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17" name="组合 16"/>
          <p:cNvGrpSpPr/>
          <p:nvPr/>
        </p:nvGrpSpPr>
        <p:grpSpPr>
          <a:xfrm>
            <a:off x="4584191" y="1078594"/>
            <a:ext cx="4377104" cy="874180"/>
            <a:chOff x="219974" y="2044322"/>
            <a:chExt cx="8704052" cy="1268058"/>
          </a:xfrm>
        </p:grpSpPr>
        <p:sp>
          <p:nvSpPr>
            <p:cNvPr id="20" name="矩形: 圆顶角 19"/>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根结点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一棵非空树有且仅有一个根结点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7" name="组合 6"/>
          <p:cNvGrpSpPr/>
          <p:nvPr/>
        </p:nvGrpSpPr>
        <p:grpSpPr>
          <a:xfrm>
            <a:off x="194896" y="1063668"/>
            <a:ext cx="4187952" cy="2853311"/>
            <a:chOff x="283376" y="1103791"/>
            <a:chExt cx="4187952" cy="2853311"/>
          </a:xfrm>
        </p:grpSpPr>
        <p:grpSp>
          <p:nvGrpSpPr>
            <p:cNvPr id="14" name="组合 13"/>
            <p:cNvGrpSpPr/>
            <p:nvPr/>
          </p:nvGrpSpPr>
          <p:grpSpPr>
            <a:xfrm>
              <a:off x="283376" y="1103791"/>
              <a:ext cx="4187952" cy="2853311"/>
              <a:chOff x="219974" y="2044322"/>
              <a:chExt cx="8704052" cy="4138923"/>
            </a:xfrm>
          </p:grpSpPr>
          <p:sp>
            <p:nvSpPr>
              <p:cNvPr id="15" name="矩形: 圆顶角 14"/>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754316"/>
                <a:ext cx="8704052" cy="34289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lang="en-US" altLang="zh-CN" dirty="0">
                  <a:solidFill>
                    <a:srgbClr val="000000"/>
                  </a:solidFill>
                  <a:latin typeface="Consolas" panose="020B0609020204030204" pitchFamily="49" charset="0"/>
                  <a:ea typeface="微软雅黑" panose="020B0503020204020204" charset="-122"/>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lang="en-US" altLang="zh-CN" dirty="0">
                  <a:solidFill>
                    <a:srgbClr val="000000"/>
                  </a:solidFill>
                  <a:latin typeface="Consolas" panose="020B0609020204030204" pitchFamily="49" charset="0"/>
                  <a:ea typeface="微软雅黑" panose="020B0503020204020204" charset="-122"/>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lang="en-US" altLang="zh-CN" dirty="0">
                  <a:solidFill>
                    <a:srgbClr val="000000"/>
                  </a:solidFill>
                  <a:latin typeface="Consolas" panose="020B0609020204030204" pitchFamily="49" charset="0"/>
                  <a:ea typeface="微软雅黑" panose="020B0503020204020204" charset="-122"/>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lang="en-US" altLang="zh-CN" dirty="0">
                  <a:solidFill>
                    <a:srgbClr val="000000"/>
                  </a:solidFill>
                  <a:latin typeface="Consolas" panose="020B0609020204030204" pitchFamily="49" charset="0"/>
                  <a:ea typeface="微软雅黑" panose="020B0503020204020204" charset="-122"/>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7730" y="1800456"/>
              <a:ext cx="3612334" cy="1960122"/>
            </a:xfrm>
            <a:prstGeom prst="rect">
              <a:avLst/>
            </a:prstGeom>
          </p:spPr>
        </p:pic>
      </p:grpSp>
      <p:grpSp>
        <p:nvGrpSpPr>
          <p:cNvPr id="24" name="组合 23"/>
          <p:cNvGrpSpPr/>
          <p:nvPr/>
        </p:nvGrpSpPr>
        <p:grpSpPr>
          <a:xfrm>
            <a:off x="4571999" y="2091322"/>
            <a:ext cx="4389296" cy="1194780"/>
            <a:chOff x="219974" y="2044322"/>
            <a:chExt cx="8704052" cy="1733111"/>
          </a:xfrm>
        </p:grpSpPr>
        <p:sp>
          <p:nvSpPr>
            <p:cNvPr id="25" name="矩形: 圆顶角 24"/>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子树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7" name="矩形: 圆角 17"/>
            <p:cNvSpPr/>
            <p:nvPr/>
          </p:nvSpPr>
          <p:spPr>
            <a:xfrm>
              <a:off x="219974" y="2754316"/>
              <a:ext cx="8704052" cy="10231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除了根结点外，每个集合互不相交的结点集称为根的子树</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29" name="组合 28"/>
          <p:cNvGrpSpPr/>
          <p:nvPr/>
        </p:nvGrpSpPr>
        <p:grpSpPr>
          <a:xfrm>
            <a:off x="4572000" y="3439712"/>
            <a:ext cx="4389296" cy="874180"/>
            <a:chOff x="219974" y="2044322"/>
            <a:chExt cx="8704052" cy="1268058"/>
          </a:xfrm>
        </p:grpSpPr>
        <p:sp>
          <p:nvSpPr>
            <p:cNvPr id="31" name="矩形: 圆顶角 30"/>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度</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5" name="矩形: 圆角 17"/>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每个结点的子树的数量为该结点的度</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39" name="组合 38"/>
          <p:cNvGrpSpPr/>
          <p:nvPr/>
        </p:nvGrpSpPr>
        <p:grpSpPr>
          <a:xfrm>
            <a:off x="4572000" y="4484545"/>
            <a:ext cx="4389295" cy="880656"/>
            <a:chOff x="219974" y="2044322"/>
            <a:chExt cx="8704052" cy="1277452"/>
          </a:xfrm>
        </p:grpSpPr>
        <p:sp>
          <p:nvSpPr>
            <p:cNvPr id="40" name="矩形: 圆顶角 39"/>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叶子结点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圆角 17"/>
            <p:cNvSpPr/>
            <p:nvPr/>
          </p:nvSpPr>
          <p:spPr>
            <a:xfrm>
              <a:off x="219974" y="2754316"/>
              <a:ext cx="8704052" cy="5674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度为 </a:t>
              </a:r>
              <a:r>
                <a:rPr lang="en-US" altLang="zh-CN" sz="1600" dirty="0">
                  <a:solidFill>
                    <a:srgbClr val="000000"/>
                  </a:solidFill>
                  <a:latin typeface="Consolas" panose="020B0609020204030204" pitchFamily="49" charset="0"/>
                </a:rPr>
                <a:t>0 </a:t>
              </a:r>
              <a:r>
                <a:rPr lang="zh-CN" altLang="en-US" sz="1600" dirty="0">
                  <a:solidFill>
                    <a:srgbClr val="000000"/>
                  </a:solidFill>
                  <a:latin typeface="Consolas" panose="020B0609020204030204" pitchFamily="49" charset="0"/>
                </a:rPr>
                <a:t>的结点称为叶子结点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42" name="组合 41"/>
          <p:cNvGrpSpPr/>
          <p:nvPr/>
        </p:nvGrpSpPr>
        <p:grpSpPr>
          <a:xfrm>
            <a:off x="4572001" y="5457435"/>
            <a:ext cx="4389295" cy="874180"/>
            <a:chOff x="219974" y="2044322"/>
            <a:chExt cx="8704052" cy="1268058"/>
          </a:xfrm>
        </p:grpSpPr>
        <p:sp>
          <p:nvSpPr>
            <p:cNvPr id="43" name="矩形: 圆顶角 42"/>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子结点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矩形: 圆角 17"/>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每个结点的子树的根结点称为该结点的子结点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4270075"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8.1.1  </a:t>
            </a:r>
            <a:r>
              <a:rPr lang="zh-CN" altLang="en-US" sz="3200" dirty="0">
                <a:solidFill>
                  <a:prstClr val="white"/>
                </a:solidFill>
              </a:rPr>
              <a:t>创建动态对象</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51530" y="2654439"/>
            <a:ext cx="5317481" cy="400110"/>
          </a:xfrm>
          <a:prstGeom prst="rect">
            <a:avLst/>
          </a:prstGeom>
        </p:spPr>
        <p:txBody>
          <a:bodyPr wrap="none">
            <a:spAutoFit/>
          </a:bodyPr>
          <a:lstStyle/>
          <a:p>
            <a:pPr lvl="0"/>
            <a:r>
              <a:rPr lang="en-US" altLang="zh-CN" sz="2000" dirty="0">
                <a:solidFill>
                  <a:prstClr val="black"/>
                </a:solidFill>
              </a:rPr>
              <a:t>C++ </a:t>
            </a:r>
            <a:r>
              <a:rPr lang="zh-CN" altLang="en-US" sz="2000" dirty="0">
                <a:solidFill>
                  <a:prstClr val="black"/>
                </a:solidFill>
              </a:rPr>
              <a:t>语言使用</a:t>
            </a:r>
            <a:r>
              <a:rPr lang="zh-CN" altLang="en-US" sz="2000" dirty="0">
                <a:solidFill>
                  <a:srgbClr val="FF0000"/>
                </a:solidFill>
              </a:rPr>
              <a:t>运算符 </a:t>
            </a:r>
            <a:r>
              <a:rPr lang="en-US" altLang="zh-CN" sz="2000" dirty="0">
                <a:solidFill>
                  <a:srgbClr val="FF0000"/>
                </a:solidFill>
              </a:rPr>
              <a:t>new </a:t>
            </a:r>
            <a:r>
              <a:rPr lang="zh-CN" altLang="en-US" sz="2000" dirty="0">
                <a:solidFill>
                  <a:prstClr val="black"/>
                </a:solidFill>
              </a:rPr>
              <a:t>来分配动态内存：</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2" name="组合 21"/>
          <p:cNvGrpSpPr/>
          <p:nvPr/>
        </p:nvGrpSpPr>
        <p:grpSpPr>
          <a:xfrm>
            <a:off x="6295990" y="3208485"/>
            <a:ext cx="2709226" cy="2312043"/>
            <a:chOff x="219971" y="2063465"/>
            <a:chExt cx="8704055" cy="1235020"/>
          </a:xfrm>
        </p:grpSpPr>
        <p:sp>
          <p:nvSpPr>
            <p:cNvPr id="23" name="矩形: 圆顶角 22"/>
            <p:cNvSpPr/>
            <p:nvPr/>
          </p:nvSpPr>
          <p:spPr>
            <a:xfrm>
              <a:off x="219971" y="2063465"/>
              <a:ext cx="8704052" cy="29077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4" name="矩形: 圆角 17"/>
            <p:cNvSpPr/>
            <p:nvPr/>
          </p:nvSpPr>
          <p:spPr>
            <a:xfrm>
              <a:off x="219974" y="2339665"/>
              <a:ext cx="8704052" cy="95882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700"/>
                </a:lnSpc>
                <a:buClr>
                  <a:srgbClr val="151DC1"/>
                </a:buClr>
              </a:pPr>
              <a:r>
                <a:rPr lang="en-US" altLang="zh-CN" dirty="0">
                  <a:solidFill>
                    <a:schemeClr val="tx1"/>
                  </a:solidFill>
                  <a:latin typeface="Consolas" panose="020B0609020204030204" pitchFamily="49" charset="0"/>
                </a:rPr>
                <a:t>new </a:t>
              </a:r>
              <a:r>
                <a:rPr lang="zh-CN" altLang="en-US" dirty="0">
                  <a:solidFill>
                    <a:schemeClr val="tx1"/>
                  </a:solidFill>
                  <a:latin typeface="Consolas" panose="020B0609020204030204" pitchFamily="49" charset="0"/>
                </a:rPr>
                <a:t>语句在自由存储区创建一个无名的 </a:t>
              </a:r>
              <a:r>
                <a:rPr lang="en-US" altLang="zh-CN" dirty="0">
                  <a:solidFill>
                    <a:schemeClr val="tx1"/>
                  </a:solidFill>
                  <a:latin typeface="Consolas" panose="020B0609020204030204" pitchFamily="49" charset="0"/>
                </a:rPr>
                <a:t>int </a:t>
              </a:r>
              <a:r>
                <a:rPr lang="zh-CN" altLang="en-US" dirty="0">
                  <a:solidFill>
                    <a:schemeClr val="tx1"/>
                  </a:solidFill>
                  <a:latin typeface="Consolas" panose="020B0609020204030204" pitchFamily="49" charset="0"/>
                </a:rPr>
                <a:t>类型对象，并返回该对象的地址，存放于指针对象 </a:t>
              </a:r>
              <a:r>
                <a:rPr lang="en-US" altLang="zh-CN" dirty="0">
                  <a:solidFill>
                    <a:schemeClr val="tx1"/>
                  </a:solidFill>
                  <a:latin typeface="Consolas" panose="020B0609020204030204" pitchFamily="49" charset="0"/>
                </a:rPr>
                <a:t>pi </a:t>
              </a:r>
              <a:r>
                <a:rPr lang="zh-CN" altLang="en-US" dirty="0">
                  <a:solidFill>
                    <a:schemeClr val="tx1"/>
                  </a:solidFill>
                  <a:latin typeface="Consolas" panose="020B0609020204030204" pitchFamily="49" charset="0"/>
                </a:rPr>
                <a:t>中</a:t>
              </a:r>
              <a:endParaRPr lang="en-US" dirty="0">
                <a:solidFill>
                  <a:srgbClr val="000000"/>
                </a:solidFill>
                <a:latin typeface="Consolas" panose="020B0609020204030204" pitchFamily="49" charset="0"/>
              </a:endParaRPr>
            </a:p>
          </p:txBody>
        </p:sp>
      </p:grpSp>
      <p:grpSp>
        <p:nvGrpSpPr>
          <p:cNvPr id="28" name="组合 27"/>
          <p:cNvGrpSpPr/>
          <p:nvPr/>
        </p:nvGrpSpPr>
        <p:grpSpPr>
          <a:xfrm>
            <a:off x="138784" y="3200394"/>
            <a:ext cx="6030367" cy="1085364"/>
            <a:chOff x="219974" y="2044323"/>
            <a:chExt cx="8704052" cy="588197"/>
          </a:xfrm>
        </p:grpSpPr>
        <p:sp>
          <p:nvSpPr>
            <p:cNvPr id="29" name="矩形: 圆顶角 28"/>
            <p:cNvSpPr/>
            <p:nvPr/>
          </p:nvSpPr>
          <p:spPr>
            <a:xfrm>
              <a:off x="219974" y="2044323"/>
              <a:ext cx="8704052" cy="29499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创建动态对象</a:t>
              </a:r>
              <a:endParaRPr lang="zh-CN" altLang="en-US" sz="2000" dirty="0">
                <a:solidFill>
                  <a:prstClr val="white"/>
                </a:solidFill>
              </a:endParaRPr>
            </a:p>
          </p:txBody>
        </p:sp>
        <p:sp>
          <p:nvSpPr>
            <p:cNvPr id="30" name="矩形: 圆角 17"/>
            <p:cNvSpPr/>
            <p:nvPr/>
          </p:nvSpPr>
          <p:spPr>
            <a:xfrm>
              <a:off x="219974" y="2337525"/>
              <a:ext cx="8704052" cy="2949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212AE7"/>
                  </a:solidFill>
                  <a:latin typeface="Consolas" panose="020B0609020204030204" pitchFamily="49" charset="0"/>
                </a:rPr>
                <a:t>int </a:t>
              </a:r>
              <a:r>
                <a:rPr lang="en-US" altLang="zh-CN" dirty="0">
                  <a:solidFill>
                    <a:schemeClr val="tx1"/>
                  </a:solidFill>
                  <a:latin typeface="Consolas" panose="020B0609020204030204" pitchFamily="49" charset="0"/>
                </a:rPr>
                <a:t>*pi = </a:t>
              </a:r>
              <a:r>
                <a:rPr lang="en-US" altLang="zh-CN" dirty="0">
                  <a:solidFill>
                    <a:srgbClr val="212AE7"/>
                  </a:solidFill>
                  <a:latin typeface="Consolas" panose="020B0609020204030204" pitchFamily="49" charset="0"/>
                </a:rPr>
                <a:t>new int</a:t>
              </a:r>
              <a:r>
                <a:rPr lang="en-US" altLang="zh-CN" dirty="0">
                  <a:solidFill>
                    <a:schemeClr val="tx1"/>
                  </a:solidFill>
                  <a:latin typeface="Consolas" panose="020B0609020204030204" pitchFamily="49" charset="0"/>
                </a:rPr>
                <a:t>;</a:t>
              </a:r>
              <a:r>
                <a:rPr lang="en-US" altLang="zh-CN" dirty="0">
                  <a:solidFill>
                    <a:srgbClr val="212AE7"/>
                  </a:solidFill>
                  <a:latin typeface="Consolas" panose="020B0609020204030204" pitchFamily="49" charset="0"/>
                </a:rPr>
                <a:t> </a:t>
              </a:r>
              <a:r>
                <a:rPr lang="en-US" altLang="zh-CN" sz="1600" dirty="0">
                  <a:solidFill>
                    <a:schemeClr val="accent6"/>
                  </a:solidFill>
                  <a:latin typeface="Consolas" panose="020B0609020204030204" pitchFamily="49" charset="0"/>
                </a:rPr>
                <a:t>//pi</a:t>
              </a:r>
              <a:r>
                <a:rPr lang="zh-CN" altLang="en-US" sz="1600" dirty="0">
                  <a:solidFill>
                    <a:schemeClr val="accent6"/>
                  </a:solidFill>
                  <a:latin typeface="Consolas" panose="020B0609020204030204" pitchFamily="49" charset="0"/>
                </a:rPr>
                <a:t>指向一个未初始化的</a:t>
              </a:r>
              <a:r>
                <a:rPr lang="en-US" altLang="zh-CN" sz="1600" dirty="0">
                  <a:solidFill>
                    <a:schemeClr val="accent6"/>
                  </a:solidFill>
                  <a:latin typeface="Consolas" panose="020B0609020204030204" pitchFamily="49" charset="0"/>
                </a:rPr>
                <a:t>int</a:t>
              </a:r>
              <a:r>
                <a:rPr lang="zh-CN" altLang="en-US" sz="1600" dirty="0">
                  <a:solidFill>
                    <a:schemeClr val="accent6"/>
                  </a:solidFill>
                  <a:latin typeface="Consolas" panose="020B0609020204030204" pitchFamily="49" charset="0"/>
                </a:rPr>
                <a:t>类型对象</a:t>
              </a:r>
              <a:endParaRPr lang="en-US" altLang="zh-CN" dirty="0">
                <a:solidFill>
                  <a:schemeClr val="accent6"/>
                </a:solidFill>
                <a:latin typeface="Consolas" panose="020B0609020204030204" pitchFamily="49" charset="0"/>
              </a:endParaRPr>
            </a:p>
          </p:txBody>
        </p:sp>
      </p:grpSp>
      <p:grpSp>
        <p:nvGrpSpPr>
          <p:cNvPr id="15" name="组合 14"/>
          <p:cNvGrpSpPr/>
          <p:nvPr/>
        </p:nvGrpSpPr>
        <p:grpSpPr>
          <a:xfrm>
            <a:off x="215553" y="1004934"/>
            <a:ext cx="8712894" cy="1557124"/>
            <a:chOff x="219974" y="2044322"/>
            <a:chExt cx="8704052" cy="2258716"/>
          </a:xfrm>
        </p:grpSpPr>
        <p:sp>
          <p:nvSpPr>
            <p:cNvPr id="16" name="矩形: 圆顶角 15"/>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动态对象</a:t>
              </a:r>
              <a:endParaRPr lang="zh-CN" altLang="en-US" sz="2000" dirty="0"/>
            </a:p>
          </p:txBody>
        </p:sp>
        <p:sp>
          <p:nvSpPr>
            <p:cNvPr id="17" name="矩形: 圆角 17"/>
            <p:cNvSpPr/>
            <p:nvPr/>
          </p:nvSpPr>
          <p:spPr>
            <a:xfrm>
              <a:off x="219974" y="2754316"/>
              <a:ext cx="8704052" cy="15487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600"/>
                </a:lnSpc>
                <a:buClr>
                  <a:srgbClr val="212AE7"/>
                </a:buClr>
                <a:buSzPct val="80000"/>
              </a:pPr>
              <a:r>
                <a:rPr lang="zh-CN" altLang="en-US" dirty="0">
                  <a:solidFill>
                    <a:srgbClr val="000000"/>
                  </a:solidFill>
                  <a:latin typeface="Consolas" panose="020B0609020204030204" pitchFamily="49" charset="0"/>
                </a:rPr>
                <a:t>由程序员创建并负责回收的对象，在</a:t>
              </a:r>
              <a:r>
                <a:rPr lang="zh-CN" altLang="en-US" dirty="0">
                  <a:solidFill>
                    <a:srgbClr val="FF0000"/>
                  </a:solidFill>
                  <a:latin typeface="Consolas" panose="020B0609020204030204" pitchFamily="49" charset="0"/>
                </a:rPr>
                <a:t>动态内存</a:t>
              </a:r>
              <a:r>
                <a:rPr lang="zh-CN" altLang="en-US" dirty="0">
                  <a:solidFill>
                    <a:srgbClr val="000000"/>
                  </a:solidFill>
                  <a:latin typeface="Consolas" panose="020B0609020204030204" pitchFamily="49" charset="0"/>
                </a:rPr>
                <a:t>（也称为自由存储区或堆）中被创建</a:t>
              </a:r>
              <a:endParaRPr lang="zh-CN" altLang="en-US" dirty="0">
                <a:solidFill>
                  <a:srgbClr val="000000"/>
                </a:solidFill>
                <a:latin typeface="Consolas" panose="020B0609020204030204" pitchFamily="49" charset="0"/>
              </a:endParaRPr>
            </a:p>
            <a:p>
              <a:pPr marL="742950" lvl="1"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动态存储周期</a:t>
              </a:r>
              <a:endParaRPr lang="zh-CN" altLang="en-US" dirty="0">
                <a:solidFill>
                  <a:srgbClr val="000000"/>
                </a:solidFill>
                <a:latin typeface="Consolas" panose="020B0609020204030204" pitchFamily="49" charset="0"/>
              </a:endParaRPr>
            </a:p>
            <a:p>
              <a:pPr marL="742950" lvl="1"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在全局数据区被分配存储空间</a:t>
              </a:r>
              <a:endParaRPr lang="en-US" altLang="zh-CN" dirty="0">
                <a:solidFill>
                  <a:srgbClr val="000000"/>
                </a:solidFill>
                <a:latin typeface="Consolas" panose="020B0609020204030204" pitchFamily="49" charset="0"/>
              </a:endParaRPr>
            </a:p>
          </p:txBody>
        </p:sp>
      </p:grpSp>
      <p:grpSp>
        <p:nvGrpSpPr>
          <p:cNvPr id="18" name="组合 17"/>
          <p:cNvGrpSpPr/>
          <p:nvPr/>
        </p:nvGrpSpPr>
        <p:grpSpPr>
          <a:xfrm>
            <a:off x="138783" y="4466643"/>
            <a:ext cx="6030367" cy="1751277"/>
            <a:chOff x="219974" y="2044323"/>
            <a:chExt cx="8704052" cy="949079"/>
          </a:xfrm>
        </p:grpSpPr>
        <p:sp>
          <p:nvSpPr>
            <p:cNvPr id="19" name="矩形: 圆顶角 18"/>
            <p:cNvSpPr/>
            <p:nvPr/>
          </p:nvSpPr>
          <p:spPr>
            <a:xfrm>
              <a:off x="219974" y="2044323"/>
              <a:ext cx="8704052" cy="29499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创建并初始化动态对象</a:t>
              </a:r>
              <a:endParaRPr lang="zh-CN" altLang="en-US" sz="2000" dirty="0">
                <a:solidFill>
                  <a:prstClr val="white"/>
                </a:solidFill>
              </a:endParaRPr>
            </a:p>
          </p:txBody>
        </p:sp>
        <p:sp>
          <p:nvSpPr>
            <p:cNvPr id="20" name="矩形: 圆角 17"/>
            <p:cNvSpPr/>
            <p:nvPr/>
          </p:nvSpPr>
          <p:spPr>
            <a:xfrm>
              <a:off x="219974" y="2337522"/>
              <a:ext cx="8704052" cy="6558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212AE7"/>
                  </a:solidFill>
                  <a:latin typeface="Consolas" panose="020B0609020204030204" pitchFamily="49" charset="0"/>
                </a:rPr>
                <a:t>int </a:t>
              </a:r>
              <a:r>
                <a:rPr lang="en-US" altLang="zh-CN" dirty="0">
                  <a:solidFill>
                    <a:schemeClr val="tx1"/>
                  </a:solidFill>
                  <a:latin typeface="Consolas" panose="020B0609020204030204" pitchFamily="49" charset="0"/>
                </a:rPr>
                <a:t>*pi = </a:t>
              </a:r>
              <a:r>
                <a:rPr lang="en-US" altLang="zh-CN" dirty="0">
                  <a:solidFill>
                    <a:srgbClr val="212AE7"/>
                  </a:solidFill>
                  <a:latin typeface="Consolas" panose="020B0609020204030204" pitchFamily="49" charset="0"/>
                </a:rPr>
                <a:t>new int</a:t>
              </a:r>
              <a:r>
                <a:rPr lang="en-US" altLang="zh-CN" dirty="0">
                  <a:solidFill>
                    <a:schemeClr val="tx1"/>
                  </a:solidFill>
                  <a:latin typeface="Consolas" panose="020B0609020204030204" pitchFamily="49" charset="0"/>
                </a:rPr>
                <a:t>(10);</a:t>
              </a:r>
              <a:endParaRPr lang="en-US" altLang="zh-CN" dirty="0">
                <a:solidFill>
                  <a:schemeClr val="tx1"/>
                </a:solidFill>
                <a:latin typeface="Consolas" panose="020B0609020204030204" pitchFamily="49" charset="0"/>
              </a:endParaRPr>
            </a:p>
            <a:p>
              <a:pPr lvl="0">
                <a:lnSpc>
                  <a:spcPts val="2800"/>
                </a:lnSpc>
                <a:buClr>
                  <a:srgbClr val="151DC1"/>
                </a:buClr>
                <a:buSzPct val="80000"/>
              </a:pPr>
              <a:r>
                <a:rPr lang="en-US" altLang="zh-CN" dirty="0">
                  <a:solidFill>
                    <a:srgbClr val="212AE7"/>
                  </a:solidFill>
                  <a:latin typeface="Consolas" panose="020B0609020204030204" pitchFamily="49" charset="0"/>
                </a:rPr>
                <a:t>string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 </a:t>
              </a:r>
              <a:r>
                <a:rPr lang="en-US" altLang="zh-CN" dirty="0">
                  <a:solidFill>
                    <a:srgbClr val="212AE7"/>
                  </a:solidFill>
                  <a:latin typeface="Consolas" panose="020B0609020204030204" pitchFamily="49" charset="0"/>
                </a:rPr>
                <a:t>new string</a:t>
              </a:r>
              <a:r>
                <a:rPr lang="en-US" altLang="zh-CN" dirty="0">
                  <a:solidFill>
                    <a:schemeClr val="tx1"/>
                  </a:solidFill>
                  <a:latin typeface="Consolas" panose="020B0609020204030204" pitchFamily="49" charset="0"/>
                </a:rPr>
                <a:t>(</a:t>
              </a:r>
              <a:r>
                <a:rPr lang="en-US" altLang="zh-CN" dirty="0">
                  <a:solidFill>
                    <a:srgbClr val="E0AB5B"/>
                  </a:solidFill>
                  <a:latin typeface="Consolas" panose="020B0609020204030204" pitchFamily="49" charset="0"/>
                </a:rPr>
                <a:t>"C++"</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pPr lvl="0">
                <a:lnSpc>
                  <a:spcPts val="2800"/>
                </a:lnSpc>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*pi &lt;&lt; </a:t>
              </a:r>
              <a:r>
                <a:rPr lang="en-US" altLang="zh-CN" dirty="0">
                  <a:solidFill>
                    <a:srgbClr val="E0AB5B"/>
                  </a:solidFill>
                  <a:latin typeface="Consolas" panose="020B0609020204030204" pitchFamily="49" charset="0"/>
                </a:rPr>
                <a:t>" "</a:t>
              </a:r>
              <a:r>
                <a:rPr lang="en-US" altLang="zh-CN" dirty="0">
                  <a:solidFill>
                    <a:srgbClr val="212AE7"/>
                  </a:solidFill>
                  <a:latin typeface="Consolas" panose="020B0609020204030204" pitchFamily="49" charset="0"/>
                </a:rPr>
                <a:t> &lt;&lt;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10 C++</a:t>
              </a:r>
              <a:endParaRPr lang="en-US" altLang="zh-CN" sz="1600" dirty="0">
                <a:solidFill>
                  <a:schemeClr val="accent6"/>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a:t>
            </a:r>
            <a:r>
              <a:rPr lang="en-US" altLang="zh-CN" sz="3200" dirty="0">
                <a:solidFill>
                  <a:prstClr val="white"/>
                </a:solidFill>
                <a:latin typeface="微软雅黑" panose="020B0503020204020204" charset="-122"/>
                <a:ea typeface="微软雅黑" panose="020B0503020204020204" charset="-122"/>
              </a:rPr>
              <a:t>.1</a:t>
            </a: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lang="zh-CN" altLang="en-US" sz="3200" dirty="0">
                <a:solidFill>
                  <a:prstClr val="white"/>
                </a:solidFill>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31560" y="5069581"/>
            <a:ext cx="8592488" cy="3911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每个结点的</a:t>
            </a:r>
            <a:r>
              <a:rPr lang="zh-CN" altLang="en-US" dirty="0">
                <a:solidFill>
                  <a:srgbClr val="FF0000"/>
                </a:solidFill>
                <a:latin typeface="Consolas" panose="020B0609020204030204" pitchFamily="49" charset="0"/>
              </a:rPr>
              <a:t>子结点数目不超过 </a:t>
            </a:r>
            <a:r>
              <a:rPr lang="en-US" altLang="zh-CN" dirty="0">
                <a:solidFill>
                  <a:srgbClr val="FF0000"/>
                </a:solidFill>
                <a:latin typeface="Consolas" panose="020B0609020204030204" pitchFamily="49" charset="0"/>
              </a:rPr>
              <a:t>2</a:t>
            </a:r>
            <a:endParaRPr kumimoji="0" lang="en-US" altLang="zh-CN"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endParaRPr>
          </a:p>
        </p:txBody>
      </p:sp>
      <p:sp>
        <p:nvSpPr>
          <p:cNvPr id="27" name="矩形: 圆角 17"/>
          <p:cNvSpPr/>
          <p:nvPr/>
        </p:nvSpPr>
        <p:spPr>
          <a:xfrm>
            <a:off x="231560" y="5792832"/>
            <a:ext cx="8592488" cy="3911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每个结点的两个子树也称为该结点的左子树和右子树</a:t>
            </a:r>
            <a:endParaRPr kumimoji="0" lang="en-US" altLang="zh-CN"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nvGrpSpPr>
          <p:cNvPr id="6" name="组合 5"/>
          <p:cNvGrpSpPr/>
          <p:nvPr/>
        </p:nvGrpSpPr>
        <p:grpSpPr>
          <a:xfrm>
            <a:off x="231560" y="1072105"/>
            <a:ext cx="8592488" cy="3622753"/>
            <a:chOff x="231560" y="1072105"/>
            <a:chExt cx="8592488" cy="3622753"/>
          </a:xfrm>
        </p:grpSpPr>
        <p:grpSp>
          <p:nvGrpSpPr>
            <p:cNvPr id="14" name="组合 13"/>
            <p:cNvGrpSpPr/>
            <p:nvPr/>
          </p:nvGrpSpPr>
          <p:grpSpPr>
            <a:xfrm>
              <a:off x="231560" y="1072105"/>
              <a:ext cx="8592488" cy="3622753"/>
              <a:chOff x="219974" y="2044322"/>
              <a:chExt cx="8704052" cy="5255052"/>
            </a:xfrm>
          </p:grpSpPr>
          <p:sp>
            <p:nvSpPr>
              <p:cNvPr id="15" name="矩形: 圆顶角 14"/>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二叉</a:t>
                </a: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754316"/>
                <a:ext cx="8704052" cy="45450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lang="en-US" altLang="zh-CN" dirty="0">
                  <a:solidFill>
                    <a:srgbClr val="000000"/>
                  </a:solidFill>
                  <a:latin typeface="Consolas" panose="020B0609020204030204" pitchFamily="49" charset="0"/>
                  <a:ea typeface="微软雅黑" panose="020B0503020204020204" charset="-122"/>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0898" y="1585948"/>
              <a:ext cx="6173812" cy="3040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8.5.1  </a:t>
            </a:r>
            <a:r>
              <a:rPr lang="zh-CN" altLang="en-US" sz="3200" dirty="0">
                <a:solidFill>
                  <a:prstClr val="white"/>
                </a:solidFill>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7954" y="1123032"/>
            <a:ext cx="8616094" cy="400110"/>
          </a:xfrm>
          <a:prstGeom prst="rect">
            <a:avLst/>
          </a:prstGeom>
        </p:spPr>
        <p:txBody>
          <a:bodyPr wrap="square">
            <a:spAutoFit/>
          </a:bodyPr>
          <a:lstStyle/>
          <a:p>
            <a:pPr lvl="0">
              <a:defRPr/>
            </a:pPr>
            <a:r>
              <a:rPr lang="zh-CN" altLang="en-US" sz="2000" dirty="0">
                <a:solidFill>
                  <a:prstClr val="black"/>
                </a:solidFill>
              </a:rPr>
              <a:t>二叉树结点的定义如下：</a:t>
            </a: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98226" y="1802274"/>
            <a:ext cx="5558862" cy="3586589"/>
            <a:chOff x="219974" y="2021250"/>
            <a:chExt cx="8704052" cy="2900855"/>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Stack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类模板定义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25455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a:solidFill>
                    <a:srgbClr val="08764C"/>
                  </a:solidFill>
                  <a:latin typeface="Consolas" panose="020B0609020204030204" pitchFamily="49" charset="0"/>
                </a:rPr>
                <a:t>Node </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&amp;data):</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(data){}</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const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left()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right()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730240" y="1790085"/>
            <a:ext cx="3166960" cy="2547285"/>
            <a:chOff x="219974" y="2044323"/>
            <a:chExt cx="8704052" cy="777218"/>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64817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ct val="1500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数据成员 </a:t>
              </a:r>
              <a:r>
                <a:rPr lang="en-US" altLang="zh-CN" dirty="0" err="1">
                  <a:solidFill>
                    <a:prstClr val="black"/>
                  </a:solidFill>
                  <a:latin typeface="Consolas" panose="020B0609020204030204" pitchFamily="49" charset="0"/>
                </a:rPr>
                <a:t>m_data</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表示</a:t>
              </a:r>
              <a:endParaRPr lang="zh-CN" altLang="en-US" dirty="0">
                <a:solidFill>
                  <a:prstClr val="black"/>
                </a:solidFill>
                <a:latin typeface="Consolas" panose="020B0609020204030204" pitchFamily="49" charset="0"/>
              </a:endParaRPr>
            </a:p>
            <a:p>
              <a:pPr lvl="0">
                <a:lnSpc>
                  <a:spcPct val="150000"/>
                </a:lnSpc>
                <a:buClr>
                  <a:srgbClr val="151DC1"/>
                </a:buClr>
              </a:pPr>
              <a:r>
                <a:rPr lang="zh-CN" altLang="en-US" dirty="0">
                  <a:solidFill>
                    <a:prstClr val="black"/>
                  </a:solidFill>
                  <a:latin typeface="Consolas" panose="020B0609020204030204" pitchFamily="49" charset="0"/>
                </a:rPr>
                <a:t>一个结点的数据域</a:t>
              </a:r>
              <a:endParaRPr lang="zh-CN" altLang="en-US" dirty="0">
                <a:solidFill>
                  <a:prstClr val="black"/>
                </a:solidFill>
                <a:latin typeface="Consolas" panose="020B0609020204030204" pitchFamily="49" charset="0"/>
              </a:endParaRPr>
            </a:p>
            <a:p>
              <a:pPr marL="285750" lvl="0" indent="-285750">
                <a:lnSpc>
                  <a:spcPct val="1500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成员指针 </a:t>
              </a:r>
              <a:r>
                <a:rPr lang="en-US" altLang="zh-CN" dirty="0" err="1">
                  <a:solidFill>
                    <a:prstClr val="black"/>
                  </a:solidFill>
                  <a:latin typeface="Consolas" panose="020B0609020204030204" pitchFamily="49" charset="0"/>
                </a:rPr>
                <a:t>m_left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和</a:t>
              </a:r>
              <a:endParaRPr lang="en-US" altLang="zh-CN" dirty="0">
                <a:solidFill>
                  <a:prstClr val="black"/>
                </a:solidFill>
                <a:latin typeface="Consolas" panose="020B0609020204030204" pitchFamily="49" charset="0"/>
              </a:endParaRPr>
            </a:p>
            <a:p>
              <a:pPr lvl="0">
                <a:lnSpc>
                  <a:spcPct val="150000"/>
                </a:lnSpc>
                <a:buClr>
                  <a:srgbClr val="151DC1"/>
                </a:buClr>
              </a:pPr>
              <a:r>
                <a:rPr lang="en-US" altLang="zh-CN" dirty="0" err="1">
                  <a:solidFill>
                    <a:prstClr val="black"/>
                  </a:solidFill>
                  <a:latin typeface="Consolas" panose="020B0609020204030204" pitchFamily="49" charset="0"/>
                </a:rPr>
                <a:t>m_right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分别为结点的左子树和右子树的根结点的指针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8.5.1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31560" y="4959853"/>
            <a:ext cx="8592488" cy="7117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任意一个结点的</a:t>
            </a:r>
            <a:r>
              <a:rPr lang="zh-CN" altLang="en-US" dirty="0">
                <a:solidFill>
                  <a:srgbClr val="FF0000"/>
                </a:solidFill>
                <a:latin typeface="Consolas" panose="020B0609020204030204" pitchFamily="49" charset="0"/>
              </a:rPr>
              <a:t>左子树</a:t>
            </a:r>
            <a:r>
              <a:rPr lang="zh-CN" altLang="en-US" dirty="0">
                <a:solidFill>
                  <a:srgbClr val="000000"/>
                </a:solidFill>
                <a:latin typeface="Consolas" panose="020B0609020204030204" pitchFamily="49" charset="0"/>
              </a:rPr>
              <a:t>中的数据值都</a:t>
            </a:r>
            <a:r>
              <a:rPr lang="zh-CN" altLang="en-US" dirty="0">
                <a:solidFill>
                  <a:srgbClr val="FF0000"/>
                </a:solidFill>
                <a:latin typeface="Consolas" panose="020B0609020204030204" pitchFamily="49" charset="0"/>
              </a:rPr>
              <a:t>小于</a:t>
            </a:r>
            <a:r>
              <a:rPr lang="zh-CN" altLang="en-US" dirty="0">
                <a:solidFill>
                  <a:srgbClr val="000000"/>
                </a:solidFill>
                <a:latin typeface="Consolas" panose="020B0609020204030204" pitchFamily="49" charset="0"/>
              </a:rPr>
              <a:t>该结点的数据值，</a:t>
            </a:r>
            <a:r>
              <a:rPr lang="zh-CN" altLang="en-US" dirty="0">
                <a:solidFill>
                  <a:srgbClr val="FF0000"/>
                </a:solidFill>
                <a:latin typeface="Consolas" panose="020B0609020204030204" pitchFamily="49" charset="0"/>
              </a:rPr>
              <a:t>右子树</a:t>
            </a:r>
            <a:r>
              <a:rPr lang="zh-CN" altLang="en-US" dirty="0">
                <a:solidFill>
                  <a:srgbClr val="000000"/>
                </a:solidFill>
                <a:latin typeface="Consolas" panose="020B0609020204030204" pitchFamily="49" charset="0"/>
              </a:rPr>
              <a:t>的数据值都</a:t>
            </a:r>
            <a:r>
              <a:rPr lang="zh-CN" altLang="en-US" dirty="0">
                <a:solidFill>
                  <a:srgbClr val="FF0000"/>
                </a:solidFill>
                <a:latin typeface="Consolas" panose="020B0609020204030204" pitchFamily="49" charset="0"/>
              </a:rPr>
              <a:t>大于或等于</a:t>
            </a:r>
            <a:r>
              <a:rPr lang="zh-CN" altLang="en-US" dirty="0">
                <a:solidFill>
                  <a:srgbClr val="000000"/>
                </a:solidFill>
                <a:latin typeface="Consolas" panose="020B0609020204030204" pitchFamily="49" charset="0"/>
              </a:rPr>
              <a:t>该结点的数据值</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nvGrpSpPr>
          <p:cNvPr id="8" name="组合 7"/>
          <p:cNvGrpSpPr/>
          <p:nvPr/>
        </p:nvGrpSpPr>
        <p:grpSpPr>
          <a:xfrm>
            <a:off x="231560" y="1218409"/>
            <a:ext cx="8592488" cy="3238032"/>
            <a:chOff x="231560" y="1072105"/>
            <a:chExt cx="8592488" cy="3238032"/>
          </a:xfrm>
        </p:grpSpPr>
        <p:grpSp>
          <p:nvGrpSpPr>
            <p:cNvPr id="14" name="组合 13"/>
            <p:cNvGrpSpPr/>
            <p:nvPr/>
          </p:nvGrpSpPr>
          <p:grpSpPr>
            <a:xfrm>
              <a:off x="231560" y="1072105"/>
              <a:ext cx="8592488" cy="3238032"/>
              <a:chOff x="219974" y="2044322"/>
              <a:chExt cx="8704052" cy="4696988"/>
            </a:xfrm>
          </p:grpSpPr>
          <p:sp>
            <p:nvSpPr>
              <p:cNvPr id="15" name="矩形: 圆顶角 14"/>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754316"/>
                <a:ext cx="8704052" cy="39869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3456" y="1782381"/>
              <a:ext cx="5254752" cy="236563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8.5.1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22610" y="927960"/>
            <a:ext cx="8616094" cy="400110"/>
          </a:xfrm>
          <a:prstGeom prst="rect">
            <a:avLst/>
          </a:prstGeom>
        </p:spPr>
        <p:txBody>
          <a:bodyPr wrap="square">
            <a:spAutoFit/>
          </a:bodyPr>
          <a:lstStyle/>
          <a:p>
            <a:pPr lvl="0">
              <a:defRPr/>
            </a:pPr>
            <a:r>
              <a:rPr lang="zh-CN" altLang="en-US" sz="2000" dirty="0">
                <a:solidFill>
                  <a:prstClr val="black"/>
                </a:solidFill>
              </a:rPr>
              <a:t>定义一个二叉搜索树类，包含插入结点、遍历、查找、销毁子树等操作：</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98226" y="1387746"/>
            <a:ext cx="6314766" cy="5183742"/>
            <a:chOff x="219974" y="2021250"/>
            <a:chExt cx="8704052" cy="4192642"/>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BinaryTree</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38372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 { destroy(</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root()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return </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insert(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insert_(</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value);</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返回新建结点指针</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search(</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search_(</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value);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p,</a:t>
              </a:r>
              <a:r>
                <a:rPr lang="en-US" altLang="zh-CN" sz="1600" dirty="0" err="1">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(*visit)(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search_(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insert_(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 &amp;p, </a:t>
              </a:r>
              <a:r>
                <a:rPr lang="en-US" altLang="zh-CN" sz="1600" dirty="0">
                  <a:solidFill>
                    <a:srgbClr val="0000FF"/>
                  </a:solidFill>
                  <a:latin typeface="Consolas" panose="020B0609020204030204" pitchFamily="49" charset="0"/>
                </a:rPr>
                <a:t>const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destroy(</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6449568" y="1387749"/>
            <a:ext cx="2593936" cy="4491405"/>
            <a:chOff x="219974" y="2044323"/>
            <a:chExt cx="8704052" cy="1370401"/>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12413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6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insert </a:t>
              </a:r>
              <a:r>
                <a:rPr lang="zh-CN" altLang="en-US" dirty="0">
                  <a:solidFill>
                    <a:prstClr val="black"/>
                  </a:solidFill>
                  <a:latin typeface="Consolas" panose="020B0609020204030204" pitchFamily="49" charset="0"/>
                </a:rPr>
                <a:t>和析构函数</a:t>
              </a:r>
              <a:endParaRPr lang="en-US" altLang="zh-CN"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都分别调用私有成员函数</a:t>
              </a:r>
              <a:r>
                <a:rPr lang="en-US" altLang="zh-CN" dirty="0">
                  <a:solidFill>
                    <a:prstClr val="black"/>
                  </a:solidFill>
                  <a:latin typeface="Consolas" panose="020B0609020204030204" pitchFamily="49" charset="0"/>
                </a:rPr>
                <a:t>insert_</a:t>
              </a:r>
              <a:r>
                <a:rPr lang="zh-CN" altLang="en-US" dirty="0">
                  <a:solidFill>
                    <a:prstClr val="black"/>
                  </a:solidFill>
                  <a:latin typeface="Consolas" panose="020B0609020204030204" pitchFamily="49" charset="0"/>
                </a:rPr>
                <a:t>和</a:t>
              </a:r>
              <a:r>
                <a:rPr lang="en-US" altLang="zh-CN" dirty="0" err="1">
                  <a:solidFill>
                    <a:prstClr val="black"/>
                  </a:solidFill>
                  <a:latin typeface="Consolas" panose="020B0609020204030204" pitchFamily="49" charset="0"/>
                </a:rPr>
                <a:t>destory</a:t>
              </a:r>
              <a:r>
                <a:rPr lang="zh-CN" altLang="en-US" dirty="0">
                  <a:solidFill>
                    <a:prstClr val="black"/>
                  </a:solidFill>
                  <a:latin typeface="Consolas" panose="020B0609020204030204" pitchFamily="49" charset="0"/>
                </a:rPr>
                <a:t>，分别</a:t>
              </a:r>
              <a:r>
                <a:rPr lang="zh-CN" altLang="en-US" dirty="0">
                  <a:solidFill>
                    <a:srgbClr val="FF0000"/>
                  </a:solidFill>
                  <a:latin typeface="Consolas" panose="020B0609020204030204" pitchFamily="49" charset="0"/>
                </a:rPr>
                <a:t>递归</a:t>
              </a:r>
              <a:r>
                <a:rPr lang="zh-CN" altLang="en-US" dirty="0">
                  <a:solidFill>
                    <a:prstClr val="black"/>
                  </a:solidFill>
                  <a:latin typeface="Consolas" panose="020B0609020204030204" pitchFamily="49" charset="0"/>
                </a:rPr>
                <a:t>进行插入和销毁子树操作</a:t>
              </a:r>
              <a:endParaRPr lang="zh-CN" altLang="en-US" dirty="0">
                <a:solidFill>
                  <a:prstClr val="black"/>
                </a:solidFill>
                <a:latin typeface="Consolas" panose="020B0609020204030204" pitchFamily="49" charset="0"/>
              </a:endParaRPr>
            </a:p>
            <a:p>
              <a:pPr marL="285750" lvl="0" indent="-285750">
                <a:lnSpc>
                  <a:spcPts val="2600"/>
                </a:lnSpc>
                <a:buClr>
                  <a:srgbClr val="151DC1"/>
                </a:buClr>
                <a:buFont typeface="Wingdings" panose="05000000000000000000" pitchFamily="2" charset="2"/>
                <a:buChar char="l"/>
              </a:pPr>
              <a:r>
                <a:rPr lang="en-US" altLang="zh-CN" dirty="0" err="1">
                  <a:solidFill>
                    <a:prstClr val="black"/>
                  </a:solidFill>
                  <a:latin typeface="Consolas" panose="020B0609020204030204" pitchFamily="49" charset="0"/>
                </a:rPr>
                <a:t>inorder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函数执行</a:t>
              </a:r>
              <a:endParaRPr lang="en-US" altLang="zh-CN" dirty="0">
                <a:solidFill>
                  <a:prstClr val="black"/>
                </a:solidFill>
                <a:latin typeface="Consolas" panose="020B0609020204030204" pitchFamily="49" charset="0"/>
              </a:endParaRPr>
            </a:p>
            <a:p>
              <a:pPr lvl="0">
                <a:lnSpc>
                  <a:spcPts val="2600"/>
                </a:lnSpc>
                <a:buClr>
                  <a:srgbClr val="151DC1"/>
                </a:buClr>
              </a:pPr>
              <a:r>
                <a:rPr lang="zh-CN" altLang="en-US" dirty="0">
                  <a:solidFill>
                    <a:srgbClr val="FF0000"/>
                  </a:solidFill>
                  <a:latin typeface="Consolas" panose="020B0609020204030204" pitchFamily="49" charset="0"/>
                </a:rPr>
                <a:t>中序遍历</a:t>
              </a:r>
              <a:r>
                <a:rPr lang="zh-CN" altLang="en-US" dirty="0">
                  <a:solidFill>
                    <a:prstClr val="black"/>
                  </a:solidFill>
                  <a:latin typeface="Consolas" panose="020B0609020204030204" pitchFamily="49" charset="0"/>
                </a:rPr>
                <a:t>操作，其第二个参数为遍历时对元素进行操作的函数</a:t>
              </a:r>
              <a:endParaRPr lang="zh-CN" altLang="en-US" dirty="0">
                <a:solidFill>
                  <a:prstClr val="black"/>
                </a:solidFill>
                <a:latin typeface="Consolas" panose="020B0609020204030204" pitchFamily="49" charset="0"/>
              </a:endParaRPr>
            </a:p>
            <a:p>
              <a:pPr marL="285750" lvl="0" indent="-285750">
                <a:lnSpc>
                  <a:spcPts val="26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search </a:t>
              </a:r>
              <a:r>
                <a:rPr lang="zh-CN" altLang="en-US" dirty="0">
                  <a:solidFill>
                    <a:prstClr val="black"/>
                  </a:solidFill>
                  <a:latin typeface="Consolas" panose="020B0609020204030204" pitchFamily="49" charset="0"/>
                </a:rPr>
                <a:t>函数调用</a:t>
              </a:r>
              <a:endParaRPr lang="en-US" altLang="zh-CN" dirty="0">
                <a:solidFill>
                  <a:prstClr val="black"/>
                </a:solidFill>
                <a:latin typeface="Consolas" panose="020B0609020204030204" pitchFamily="49" charset="0"/>
              </a:endParaRPr>
            </a:p>
            <a:p>
              <a:pPr lvl="0">
                <a:lnSpc>
                  <a:spcPts val="2600"/>
                </a:lnSpc>
                <a:buClr>
                  <a:srgbClr val="151DC1"/>
                </a:buClr>
              </a:pPr>
              <a:r>
                <a:rPr lang="en-US" altLang="zh-CN" dirty="0">
                  <a:solidFill>
                    <a:prstClr val="black"/>
                  </a:solidFill>
                  <a:latin typeface="Consolas" panose="020B0609020204030204" pitchFamily="49" charset="0"/>
                </a:rPr>
                <a:t>search_</a:t>
              </a:r>
              <a:r>
                <a:rPr lang="zh-CN" altLang="en-US" dirty="0">
                  <a:solidFill>
                    <a:prstClr val="black"/>
                  </a:solidFill>
                  <a:latin typeface="Consolas" panose="020B0609020204030204" pitchFamily="49" charset="0"/>
                </a:rPr>
                <a:t>，从</a:t>
              </a:r>
              <a:r>
                <a:rPr lang="zh-CN" altLang="en-US" dirty="0">
                  <a:solidFill>
                    <a:srgbClr val="FF0000"/>
                  </a:solidFill>
                  <a:latin typeface="Consolas" panose="020B0609020204030204" pitchFamily="49" charset="0"/>
                </a:rPr>
                <a:t>根结点</a:t>
              </a:r>
              <a:r>
                <a:rPr lang="zh-CN" altLang="en-US" dirty="0">
                  <a:solidFill>
                    <a:prstClr val="black"/>
                  </a:solidFill>
                  <a:latin typeface="Consolas" panose="020B0609020204030204" pitchFamily="49" charset="0"/>
                </a:rPr>
                <a:t>开始进行</a:t>
              </a:r>
              <a:r>
                <a:rPr lang="zh-CN" altLang="en-US" dirty="0">
                  <a:solidFill>
                    <a:srgbClr val="FF0000"/>
                  </a:solidFill>
                  <a:latin typeface="Consolas" panose="020B0609020204030204" pitchFamily="49" charset="0"/>
                </a:rPr>
                <a:t>二分搜索</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3</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10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1</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6</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8.1.2  </a:t>
            </a:r>
            <a:r>
              <a:rPr lang="zh-CN" altLang="en-US" sz="3200" dirty="0">
                <a:solidFill>
                  <a:prstClr val="white"/>
                </a:solidFill>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11389" y="1039106"/>
            <a:ext cx="5650393" cy="400110"/>
          </a:xfrm>
          <a:prstGeom prst="rect">
            <a:avLst/>
          </a:prstGeom>
        </p:spPr>
        <p:txBody>
          <a:bodyPr wrap="none">
            <a:spAutoFit/>
          </a:bodyPr>
          <a:lstStyle/>
          <a:p>
            <a:pPr lvl="0"/>
            <a:r>
              <a:rPr lang="en-US" altLang="zh-CN" sz="2000" dirty="0">
                <a:solidFill>
                  <a:prstClr val="black"/>
                </a:solidFill>
              </a:rPr>
              <a:t>C++ </a:t>
            </a:r>
            <a:r>
              <a:rPr lang="zh-CN" altLang="en-US" sz="2000" dirty="0">
                <a:solidFill>
                  <a:prstClr val="black"/>
                </a:solidFill>
              </a:rPr>
              <a:t>语言使用 运算符 </a:t>
            </a:r>
            <a:r>
              <a:rPr lang="en-US" altLang="zh-CN" sz="2000" dirty="0">
                <a:solidFill>
                  <a:prstClr val="black"/>
                </a:solidFill>
              </a:rPr>
              <a:t>delete </a:t>
            </a:r>
            <a:r>
              <a:rPr lang="zh-CN" altLang="en-US" sz="2000" dirty="0">
                <a:solidFill>
                  <a:prstClr val="black"/>
                </a:solidFill>
              </a:rPr>
              <a:t>来释放动态内存：</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194574" y="1553666"/>
            <a:ext cx="5401554" cy="1387428"/>
            <a:chOff x="219974" y="2044323"/>
            <a:chExt cx="8704052" cy="948857"/>
          </a:xfrm>
        </p:grpSpPr>
        <p:sp>
          <p:nvSpPr>
            <p:cNvPr id="10" name="矩形: 圆顶角 9"/>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释放动态内存一</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94630"/>
              <a:ext cx="8704052" cy="5985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chemeClr val="tx1"/>
                  </a:solidFill>
                  <a:latin typeface="Consolas" panose="020B0609020204030204" pitchFamily="49" charset="0"/>
                </a:rPr>
                <a:t>TYPE *P = new TYPE;</a:t>
              </a:r>
              <a:endParaRPr lang="en-US" altLang="zh-CN" dirty="0">
                <a:solidFill>
                  <a:schemeClr val="tx1"/>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delete p;</a:t>
              </a:r>
              <a:endParaRPr lang="en-US" altLang="zh-CN" dirty="0">
                <a:solidFill>
                  <a:schemeClr val="tx1"/>
                </a:solidFill>
                <a:latin typeface="Consolas" panose="020B0609020204030204" pitchFamily="49" charset="0"/>
                <a:ea typeface="微软雅黑" panose="020B0503020204020204" charset="-122"/>
              </a:endParaRPr>
            </a:p>
          </p:txBody>
        </p:sp>
      </p:grpSp>
      <p:grpSp>
        <p:nvGrpSpPr>
          <p:cNvPr id="22" name="组合 21"/>
          <p:cNvGrpSpPr/>
          <p:nvPr/>
        </p:nvGrpSpPr>
        <p:grpSpPr>
          <a:xfrm>
            <a:off x="5693664" y="1500772"/>
            <a:ext cx="3255761" cy="1685694"/>
            <a:chOff x="219974" y="2029680"/>
            <a:chExt cx="8704052" cy="674849"/>
          </a:xfrm>
        </p:grpSpPr>
        <p:sp>
          <p:nvSpPr>
            <p:cNvPr id="23" name="矩形: 圆顶角 22"/>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4" name="矩形: 圆角 17"/>
            <p:cNvSpPr/>
            <p:nvPr/>
          </p:nvSpPr>
          <p:spPr>
            <a:xfrm>
              <a:off x="219974" y="2223990"/>
              <a:ext cx="8704052" cy="4805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p </a:t>
              </a:r>
              <a:r>
                <a:rPr lang="zh-CN" altLang="en-US" dirty="0">
                  <a:solidFill>
                    <a:schemeClr val="tx1"/>
                  </a:solidFill>
                  <a:latin typeface="Consolas" panose="020B0609020204030204" pitchFamily="49" charset="0"/>
                </a:rPr>
                <a:t>必须为一个指向动态对象</a:t>
              </a:r>
              <a:endParaRPr lang="en-US" altLang="zh-CN" dirty="0">
                <a:solidFill>
                  <a:schemeClr val="tx1"/>
                </a:solidFill>
                <a:latin typeface="Consolas" panose="020B0609020204030204" pitchFamily="49" charset="0"/>
              </a:endParaRPr>
            </a:p>
            <a:p>
              <a:pPr>
                <a:buClr>
                  <a:srgbClr val="151DC1"/>
                </a:buClr>
              </a:pPr>
              <a:r>
                <a:rPr lang="zh-CN" altLang="en-US" dirty="0">
                  <a:solidFill>
                    <a:schemeClr val="tx1"/>
                  </a:solidFill>
                  <a:latin typeface="Consolas" panose="020B0609020204030204" pitchFamily="49" charset="0"/>
                </a:rPr>
                <a:t>的指针或者空指针</a:t>
              </a:r>
              <a:endParaRPr lang="zh-CN" altLang="en-US" dirty="0">
                <a:solidFill>
                  <a:schemeClr val="tx1"/>
                </a:solidFill>
                <a:latin typeface="Consolas" panose="020B0609020204030204" pitchFamily="49" charset="0"/>
              </a:endParaRPr>
            </a:p>
            <a:p>
              <a:pPr marL="285750" indent="-285750">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如果 </a:t>
              </a:r>
              <a:r>
                <a:rPr lang="en-US" altLang="zh-CN" dirty="0">
                  <a:solidFill>
                    <a:schemeClr val="tx1"/>
                  </a:solidFill>
                  <a:latin typeface="Consolas" panose="020B0609020204030204" pitchFamily="49" charset="0"/>
                </a:rPr>
                <a:t>p </a:t>
              </a:r>
              <a:r>
                <a:rPr lang="zh-CN" altLang="en-US" dirty="0">
                  <a:solidFill>
                    <a:schemeClr val="tx1"/>
                  </a:solidFill>
                  <a:latin typeface="Consolas" panose="020B0609020204030204" pitchFamily="49" charset="0"/>
                </a:rPr>
                <a:t>指向的是类类型对</a:t>
              </a:r>
              <a:endParaRPr lang="en-US" altLang="zh-CN" dirty="0">
                <a:solidFill>
                  <a:schemeClr val="tx1"/>
                </a:solidFill>
                <a:latin typeface="Consolas" panose="020B0609020204030204" pitchFamily="49" charset="0"/>
              </a:endParaRPr>
            </a:p>
            <a:p>
              <a:pPr>
                <a:buClr>
                  <a:srgbClr val="151DC1"/>
                </a:buClr>
              </a:pPr>
              <a:r>
                <a:rPr lang="zh-CN" altLang="en-US" dirty="0">
                  <a:solidFill>
                    <a:schemeClr val="tx1"/>
                  </a:solidFill>
                  <a:latin typeface="Consolas" panose="020B0609020204030204" pitchFamily="49" charset="0"/>
                </a:rPr>
                <a:t>象则调用其析构函数</a:t>
              </a:r>
              <a:endParaRPr lang="en-US" dirty="0">
                <a:solidFill>
                  <a:srgbClr val="000000"/>
                </a:solidFill>
                <a:latin typeface="Consolas" panose="020B0609020204030204" pitchFamily="49" charset="0"/>
              </a:endParaRPr>
            </a:p>
          </p:txBody>
        </p:sp>
      </p:grpSp>
      <p:grpSp>
        <p:nvGrpSpPr>
          <p:cNvPr id="18" name="组合 17"/>
          <p:cNvGrpSpPr/>
          <p:nvPr/>
        </p:nvGrpSpPr>
        <p:grpSpPr>
          <a:xfrm>
            <a:off x="194574" y="4090584"/>
            <a:ext cx="5499090" cy="2476582"/>
            <a:chOff x="219974" y="2044323"/>
            <a:chExt cx="8704052" cy="1693726"/>
          </a:xfrm>
        </p:grpSpPr>
        <p:sp>
          <p:nvSpPr>
            <p:cNvPr id="19" name="矩形: 圆顶角 18"/>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释放动态内存二</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394630"/>
              <a:ext cx="8704052" cy="13434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*p1 = &amp;</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*p2 = </a:t>
              </a:r>
              <a:r>
                <a:rPr lang="en-US" altLang="zh-CN" dirty="0">
                  <a:solidFill>
                    <a:srgbClr val="0000FF"/>
                  </a:solidFill>
                  <a:latin typeface="Consolas" panose="020B0609020204030204" pitchFamily="49" charset="0"/>
                </a:rPr>
                <a:t>new int</a:t>
              </a:r>
              <a:r>
                <a:rPr lang="en-US" altLang="zh-CN" dirty="0">
                  <a:solidFill>
                    <a:schemeClr val="tx1"/>
                  </a:solidFill>
                  <a:latin typeface="Consolas" panose="020B0609020204030204" pitchFamily="49" charset="0"/>
                </a:rPr>
                <a:t>(10);</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p1;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未定义，</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指向的对象为局部对象</a:t>
              </a:r>
              <a:endParaRPr lang="zh-CN" altLang="en-US"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p1 = p2;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指向同一个动态内存空间</a:t>
              </a:r>
              <a:endParaRPr lang="zh-CN" altLang="en-US" sz="1600"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delete </a:t>
              </a:r>
              <a:r>
                <a:rPr lang="en-US" altLang="zh-CN" dirty="0">
                  <a:solidFill>
                    <a:schemeClr val="tx1"/>
                  </a:solidFill>
                  <a:latin typeface="Consolas" panose="020B0609020204030204" pitchFamily="49" charset="0"/>
                </a:rPr>
                <a:t>p1;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正确，释放</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所指向的动态内存空间</a:t>
              </a:r>
              <a:endParaRPr lang="zh-CN" altLang="en-US" sz="1600"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p2;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指向的动态内存已经被释放</a:t>
              </a:r>
              <a:endParaRPr lang="zh-CN" altLang="en-US" sz="1600" dirty="0">
                <a:solidFill>
                  <a:schemeClr val="accent6"/>
                </a:solidFill>
                <a:latin typeface="Consolas" panose="020B0609020204030204" pitchFamily="49" charset="0"/>
              </a:endParaRPr>
            </a:p>
          </p:txBody>
        </p:sp>
      </p:grpSp>
      <p:sp>
        <p:nvSpPr>
          <p:cNvPr id="21" name="矩形 20"/>
          <p:cNvSpPr/>
          <p:nvPr/>
        </p:nvSpPr>
        <p:spPr>
          <a:xfrm>
            <a:off x="105293" y="3251954"/>
            <a:ext cx="8791057" cy="707886"/>
          </a:xfrm>
          <a:prstGeom prst="rect">
            <a:avLst/>
          </a:prstGeom>
        </p:spPr>
        <p:txBody>
          <a:bodyPr wrap="square">
            <a:spAutoFit/>
          </a:bodyPr>
          <a:lstStyle/>
          <a:p>
            <a:pPr lvl="0"/>
            <a:r>
              <a:rPr lang="zh-CN" altLang="en-US" sz="2000" dirty="0">
                <a:solidFill>
                  <a:prstClr val="black"/>
                </a:solidFill>
              </a:rPr>
              <a:t>释放一块非 </a:t>
            </a:r>
            <a:r>
              <a:rPr lang="en-US" altLang="zh-CN" sz="2000" dirty="0">
                <a:solidFill>
                  <a:prstClr val="black"/>
                </a:solidFill>
              </a:rPr>
              <a:t>new </a:t>
            </a:r>
            <a:r>
              <a:rPr lang="zh-CN" altLang="en-US" sz="2000" dirty="0">
                <a:solidFill>
                  <a:prstClr val="black"/>
                </a:solidFill>
              </a:rPr>
              <a:t>分配的内存、同一内存多次释放或者使用一个已经释放的内存，其行为都是未定义的：</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5" name="组合 24"/>
          <p:cNvGrpSpPr/>
          <p:nvPr/>
        </p:nvGrpSpPr>
        <p:grpSpPr>
          <a:xfrm>
            <a:off x="5796280" y="4097005"/>
            <a:ext cx="3255761" cy="1993309"/>
            <a:chOff x="219974" y="2044317"/>
            <a:chExt cx="8704052" cy="1993316"/>
          </a:xfrm>
        </p:grpSpPr>
        <p:sp>
          <p:nvSpPr>
            <p:cNvPr id="26" name="矩形: 圆顶角 25"/>
            <p:cNvSpPr/>
            <p:nvPr/>
          </p:nvSpPr>
          <p:spPr>
            <a:xfrm>
              <a:off x="219974" y="2044317"/>
              <a:ext cx="8704052" cy="50966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endParaRPr lang="zh-CN" altLang="en-US" sz="2000" dirty="0"/>
            </a:p>
          </p:txBody>
        </p:sp>
        <p:sp>
          <p:nvSpPr>
            <p:cNvPr id="27" name="矩形: 圆角 17"/>
            <p:cNvSpPr/>
            <p:nvPr/>
          </p:nvSpPr>
          <p:spPr>
            <a:xfrm>
              <a:off x="219974" y="2588449"/>
              <a:ext cx="8704052" cy="14491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700"/>
                </a:lnSpc>
                <a:buClr>
                  <a:srgbClr val="212AE7"/>
                </a:buClr>
                <a:buSzPct val="80000"/>
              </a:pPr>
              <a:r>
                <a:rPr lang="zh-CN" altLang="en-US" dirty="0">
                  <a:solidFill>
                    <a:schemeClr val="tx1"/>
                  </a:solidFill>
                  <a:latin typeface="Consolas" panose="020B0609020204030204" pitchFamily="49" charset="0"/>
                </a:rPr>
                <a:t>编译器不能分辨指针所指向的对象是否为动态对象，也不能判断指针所指向的动态内存是否被释放</a:t>
              </a:r>
              <a:endParaRPr lang="en-US" altLang="zh-CN" dirty="0">
                <a:solidFill>
                  <a:schemeClr val="tx1"/>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3, 10, 1, 6,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14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3, 10, 1, 6, 14,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3, 10, 1, 6, 14, 4,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0" name="流程图: 接点 39"/>
          <p:cNvSpPr/>
          <p:nvPr/>
        </p:nvSpPr>
        <p:spPr>
          <a:xfrm>
            <a:off x="2852075"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a:stCxn id="40" idx="0"/>
            <a:endCxn id="42" idx="5"/>
          </p:cNvCxnSpPr>
          <p:nvPr/>
        </p:nvCxnSpPr>
        <p:spPr>
          <a:xfrm flipH="1" flipV="1">
            <a:off x="2663055" y="5518837"/>
            <a:ext cx="484645" cy="535816"/>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46994" y="1387746"/>
            <a:ext cx="5558862" cy="1794366"/>
            <a:chOff x="219974" y="2021250"/>
            <a:chExt cx="8704052" cy="1451294"/>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5827776" y="1387750"/>
            <a:ext cx="3154768" cy="1157162"/>
            <a:chOff x="219974" y="2044323"/>
            <a:chExt cx="8704052" cy="35306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5827776" y="2737002"/>
            <a:ext cx="3154768" cy="1824009"/>
            <a:chOff x="219974" y="2044323"/>
            <a:chExt cx="8704052" cy="556535"/>
          </a:xfrm>
        </p:grpSpPr>
        <p:sp>
          <p:nvSpPr>
            <p:cNvPr id="12" name="矩形: 圆顶角 11"/>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21" name="组合 20"/>
          <p:cNvGrpSpPr/>
          <p:nvPr/>
        </p:nvGrpSpPr>
        <p:grpSpPr>
          <a:xfrm>
            <a:off x="5827776" y="4766347"/>
            <a:ext cx="3154768" cy="1478337"/>
            <a:chOff x="219974" y="2044318"/>
            <a:chExt cx="8704052" cy="1001337"/>
          </a:xfrm>
        </p:grpSpPr>
        <p:sp>
          <p:nvSpPr>
            <p:cNvPr id="25" name="矩形: 圆顶角 24"/>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6" name="矩形: 圆角 17"/>
            <p:cNvSpPr/>
            <p:nvPr/>
          </p:nvSpPr>
          <p:spPr>
            <a:xfrm>
              <a:off x="219974" y="2322483"/>
              <a:ext cx="8704052" cy="7231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212AE7"/>
                </a:buClr>
                <a:buSzPct val="80000"/>
              </a:pPr>
              <a:r>
                <a:rPr lang="zh-CN" altLang="en-US" dirty="0">
                  <a:solidFill>
                    <a:prstClr val="black"/>
                  </a:solidFill>
                  <a:latin typeface="Consolas" panose="020B0609020204030204" pitchFamily="49" charset="0"/>
                </a:rPr>
                <a:t>如果改变插入顺序，如将</a:t>
              </a:r>
              <a:r>
                <a:rPr lang="en-US" altLang="zh-CN" dirty="0">
                  <a:solidFill>
                    <a:prstClr val="black"/>
                  </a:solidFill>
                  <a:latin typeface="Consolas" panose="020B0609020204030204" pitchFamily="49" charset="0"/>
                </a:rPr>
                <a:t>1</a:t>
              </a:r>
              <a:r>
                <a:rPr lang="zh-CN" altLang="en-US" dirty="0">
                  <a:solidFill>
                    <a:prstClr val="black"/>
                  </a:solidFill>
                  <a:latin typeface="Consolas" panose="020B0609020204030204" pitchFamily="49" charset="0"/>
                </a:rPr>
                <a:t>调到第一个插入，树的结构会有多大变化？</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sp>
        <p:nvSpPr>
          <p:cNvPr id="29" name="矩形 28"/>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panose="020B0503020204020204" charset="-122"/>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rPr>
              <a:t>13</a:t>
            </a:r>
            <a:endPar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7" name="流程图: 接点 16"/>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8" name="流程图: 接点 37"/>
          <p:cNvSpPr/>
          <p:nvPr/>
        </p:nvSpPr>
        <p:spPr>
          <a:xfrm>
            <a:off x="4044301"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13</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0" name="流程图: 接点 39"/>
          <p:cNvSpPr/>
          <p:nvPr/>
        </p:nvSpPr>
        <p:spPr>
          <a:xfrm>
            <a:off x="2852075"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a:stCxn id="39" idx="3"/>
            <a:endCxn id="38" idx="0"/>
          </p:cNvCxnSpPr>
          <p:nvPr/>
        </p:nvCxnSpPr>
        <p:spPr>
          <a:xfrm flipH="1">
            <a:off x="4339926" y="5518836"/>
            <a:ext cx="519891" cy="535817"/>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a:stCxn id="40" idx="0"/>
            <a:endCxn id="42" idx="5"/>
          </p:cNvCxnSpPr>
          <p:nvPr/>
        </p:nvCxnSpPr>
        <p:spPr>
          <a:xfrm flipH="1" flipV="1">
            <a:off x="2663055" y="5518837"/>
            <a:ext cx="484645" cy="535816"/>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22610" y="927960"/>
            <a:ext cx="8616094"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insert_</a:t>
            </a:r>
            <a:r>
              <a:rPr lang="en-US" altLang="zh-CN" sz="2000" dirty="0">
                <a:solidFill>
                  <a:prstClr val="black"/>
                </a:solidFill>
              </a:rPr>
              <a:t> </a:t>
            </a:r>
            <a:r>
              <a:rPr lang="zh-CN" altLang="en-US" sz="2000" dirty="0">
                <a:solidFill>
                  <a:prstClr val="black"/>
                </a:solidFill>
              </a:rPr>
              <a:t>的实现如下：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98226" y="1387746"/>
            <a:ext cx="6083118" cy="3501246"/>
            <a:chOff x="219974" y="2021250"/>
            <a:chExt cx="8704052" cy="2694730"/>
          </a:xfrm>
        </p:grpSpPr>
        <p:sp>
          <p:nvSpPr>
            <p:cNvPr id="18" name="矩形: 圆顶角 17"/>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57834"/>
              <a:ext cx="8704052" cy="23581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2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lnSpc>
                  <a:spcPts val="2200"/>
                </a:lnSpc>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&gt;::insert_(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&amp;p, </a:t>
              </a:r>
              <a:r>
                <a:rPr lang="en-US" altLang="zh-CN" sz="1600" dirty="0">
                  <a:solidFill>
                    <a:srgbClr val="0000FF"/>
                  </a:solidFill>
                  <a:latin typeface="Consolas" panose="020B0609020204030204" pitchFamily="49" charset="0"/>
                </a:rPr>
                <a:t>const</a:t>
              </a:r>
              <a:endParaRPr lang="en-US" altLang="zh-CN" sz="1600" dirty="0">
                <a:solidFill>
                  <a:srgbClr val="0000FF"/>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找到插入位置，创建新结点</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chemeClr val="tx1"/>
                  </a:solidFill>
                  <a:latin typeface="Consolas" panose="020B0609020204030204" pitchFamily="49" charset="0"/>
                </a:rPr>
                <a:t>p = </a:t>
              </a:r>
              <a:r>
                <a:rPr lang="en-US" altLang="zh-CN" sz="1600" dirty="0">
                  <a:solidFill>
                    <a:srgbClr val="0000FF"/>
                  </a:solidFill>
                  <a:latin typeface="Consolas" panose="020B0609020204030204" pitchFamily="49" charset="0"/>
                </a:rPr>
                <a:t>new </a:t>
              </a:r>
              <a:r>
                <a:rPr lang="en-US" altLang="zh-CN" sz="1600" dirty="0">
                  <a:solidFill>
                    <a:schemeClr val="tx1"/>
                  </a:solidFill>
                  <a:latin typeface="Consolas" panose="020B0609020204030204" pitchFamily="49" charset="0"/>
                </a:rPr>
                <a:t>(std::</a:t>
              </a:r>
              <a:r>
                <a:rPr lang="en-US" altLang="zh-CN" sz="1600" dirty="0" err="1">
                  <a:solidFill>
                    <a:schemeClr val="tx1"/>
                  </a:solidFill>
                  <a:latin typeface="Consolas" panose="020B0609020204030204" pitchFamily="49" charset="0"/>
                </a:rPr>
                <a:t>nothrow</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&gt;(value);</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 if </a:t>
              </a:r>
              <a:r>
                <a:rPr lang="en-US" altLang="zh-CN" sz="1600" dirty="0">
                  <a:solidFill>
                    <a:schemeClr val="tx1"/>
                  </a:solidFill>
                  <a:latin typeface="Consolas" panose="020B0609020204030204" pitchFamily="49" charset="0"/>
                </a:rPr>
                <a:t>(value &lt; p-&gt;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在左子树中查找</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chemeClr val="tx1"/>
                  </a:solidFill>
                  <a:latin typeface="Consolas" panose="020B0609020204030204" pitchFamily="49" charset="0"/>
                </a:rPr>
                <a:t>insert_(p-&gt;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value);</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在右子树中查找</a:t>
              </a:r>
              <a:endParaRPr lang="zh-CN" altLang="en-US" sz="1600" dirty="0">
                <a:solidFill>
                  <a:schemeClr val="accent6"/>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insert_(p-&gt;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value);</a:t>
              </a:r>
              <a:endParaRPr lang="en-US" altLang="zh-CN" sz="1600" dirty="0">
                <a:solidFill>
                  <a:schemeClr val="tx1"/>
                </a:solidFill>
                <a:latin typeface="Consolas" panose="020B0609020204030204" pitchFamily="49" charset="0"/>
              </a:endParaRPr>
            </a:p>
            <a:p>
              <a:pPr lvl="0">
                <a:lnSpc>
                  <a:spcPts val="22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6242304" y="1375553"/>
            <a:ext cx="2764624" cy="1420051"/>
            <a:chOff x="219974" y="2044323"/>
            <a:chExt cx="8704052" cy="433281"/>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30424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new </a:t>
              </a:r>
              <a:r>
                <a:rPr lang="zh-CN" altLang="en-US" dirty="0">
                  <a:solidFill>
                    <a:prstClr val="black"/>
                  </a:solidFill>
                  <a:latin typeface="Consolas" panose="020B0609020204030204" pitchFamily="49" charset="0"/>
                </a:rPr>
                <a:t>运算失败，</a:t>
              </a:r>
              <a:endParaRPr lang="zh-CN" altLang="en-US" dirty="0">
                <a:solidFill>
                  <a:prstClr val="black"/>
                </a:solidFill>
                <a:latin typeface="Consolas" panose="020B0609020204030204" pitchFamily="49" charset="0"/>
              </a:endParaRPr>
            </a:p>
            <a:p>
              <a:pPr lvl="0">
                <a:lnSpc>
                  <a:spcPts val="2400"/>
                </a:lnSpc>
                <a:buClr>
                  <a:srgbClr val="151DC1"/>
                </a:buClr>
              </a:pPr>
              <a:r>
                <a:rPr lang="en-US" altLang="zh-CN" dirty="0">
                  <a:solidFill>
                    <a:prstClr val="black"/>
                  </a:solidFill>
                  <a:latin typeface="Consolas" panose="020B0609020204030204" pitchFamily="49" charset="0"/>
                </a:rPr>
                <a:t>std::</a:t>
              </a:r>
              <a:r>
                <a:rPr lang="en-US" altLang="zh-CN" dirty="0" err="1">
                  <a:solidFill>
                    <a:prstClr val="black"/>
                  </a:solidFill>
                  <a:latin typeface="Consolas" panose="020B0609020204030204" pitchFamily="49" charset="0"/>
                </a:rPr>
                <a:t>nothrow</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保证返回空指针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6242304" y="2873548"/>
            <a:ext cx="2764624" cy="1407805"/>
            <a:chOff x="219974" y="2044318"/>
            <a:chExt cx="8704052" cy="953563"/>
          </a:xfrm>
        </p:grpSpPr>
        <p:sp>
          <p:nvSpPr>
            <p:cNvPr id="12" name="矩形: 圆顶角 11"/>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问题</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22483"/>
              <a:ext cx="8704052" cy="6753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212AE7"/>
                </a:buClr>
                <a:buSzPct val="80000"/>
              </a:pPr>
              <a:r>
                <a:rPr lang="zh-CN" altLang="en-US" dirty="0">
                  <a:solidFill>
                    <a:prstClr val="black"/>
                  </a:solidFill>
                  <a:latin typeface="Consolas" panose="020B0609020204030204" pitchFamily="49" charset="0"/>
                </a:rPr>
                <a:t>第一个形参</a:t>
              </a:r>
              <a:r>
                <a:rPr lang="zh-CN" altLang="en-US" dirty="0">
                  <a:solidFill>
                    <a:srgbClr val="FF0000"/>
                  </a:solidFill>
                  <a:latin typeface="Consolas" panose="020B0609020204030204" pitchFamily="49" charset="0"/>
                </a:rPr>
                <a:t>必须</a:t>
              </a:r>
              <a:r>
                <a:rPr lang="zh-CN" altLang="en-US" dirty="0">
                  <a:solidFill>
                    <a:prstClr val="black"/>
                  </a:solidFill>
                  <a:latin typeface="Consolas" panose="020B0609020204030204" pitchFamily="49" charset="0"/>
                </a:rPr>
                <a:t>为 </a:t>
              </a:r>
              <a:r>
                <a:rPr lang="en-US" altLang="zh-CN" dirty="0">
                  <a:solidFill>
                    <a:prstClr val="black"/>
                  </a:solidFill>
                  <a:latin typeface="Consolas" panose="020B0609020204030204" pitchFamily="49" charset="0"/>
                </a:rPr>
                <a:t>Node</a:t>
              </a:r>
              <a:endParaRPr lang="en-US" altLang="zh-CN" dirty="0">
                <a:solidFill>
                  <a:prstClr val="black"/>
                </a:solidFill>
                <a:latin typeface="Consolas" panose="020B0609020204030204" pitchFamily="49" charset="0"/>
              </a:endParaRPr>
            </a:p>
            <a:p>
              <a:pPr lvl="0">
                <a:lnSpc>
                  <a:spcPts val="2400"/>
                </a:lnSpc>
                <a:buClr>
                  <a:srgbClr val="212AE7"/>
                </a:buClr>
                <a:buSzPct val="80000"/>
              </a:pPr>
              <a:r>
                <a:rPr lang="zh-CN" altLang="en-US" dirty="0">
                  <a:solidFill>
                    <a:prstClr val="black"/>
                  </a:solidFill>
                  <a:latin typeface="Consolas" panose="020B0609020204030204" pitchFamily="49" charset="0"/>
                </a:rPr>
                <a:t>类型的</a:t>
              </a:r>
              <a:r>
                <a:rPr lang="zh-CN" altLang="en-US" dirty="0">
                  <a:solidFill>
                    <a:srgbClr val="FF0000"/>
                  </a:solidFill>
                  <a:latin typeface="Consolas" panose="020B0609020204030204" pitchFamily="49" charset="0"/>
                </a:rPr>
                <a:t>指针的引用</a:t>
              </a:r>
              <a:r>
                <a:rPr lang="zh-CN" altLang="en-US" dirty="0">
                  <a:solidFill>
                    <a:prstClr val="black"/>
                  </a:solidFill>
                  <a:latin typeface="Consolas" panose="020B0609020204030204" pitchFamily="49" charset="0"/>
                </a:rPr>
                <a:t>，而不</a:t>
              </a:r>
              <a:endParaRPr lang="zh-CN" altLang="en-US" dirty="0">
                <a:solidFill>
                  <a:prstClr val="black"/>
                </a:solidFill>
                <a:latin typeface="Consolas" panose="020B0609020204030204" pitchFamily="49" charset="0"/>
              </a:endParaRPr>
            </a:p>
            <a:p>
              <a:pPr lvl="0">
                <a:lnSpc>
                  <a:spcPts val="2400"/>
                </a:lnSpc>
                <a:buClr>
                  <a:srgbClr val="212AE7"/>
                </a:buClr>
                <a:buSzPct val="80000"/>
              </a:pPr>
              <a:r>
                <a:rPr lang="zh-CN" altLang="en-US" dirty="0">
                  <a:solidFill>
                    <a:prstClr val="black"/>
                  </a:solidFill>
                  <a:latin typeface="Consolas" panose="020B0609020204030204" pitchFamily="49" charset="0"/>
                </a:rPr>
                <a:t>是指针，为什么？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cs typeface="+mn-cs"/>
              </a:endParaRPr>
            </a:p>
          </p:txBody>
        </p:sp>
      </p:grpSp>
      <p:grpSp>
        <p:nvGrpSpPr>
          <p:cNvPr id="15" name="组合 14"/>
          <p:cNvGrpSpPr/>
          <p:nvPr/>
        </p:nvGrpSpPr>
        <p:grpSpPr>
          <a:xfrm>
            <a:off x="6242304" y="4374365"/>
            <a:ext cx="2764624" cy="1715581"/>
            <a:chOff x="219974" y="2044318"/>
            <a:chExt cx="8704052" cy="1162032"/>
          </a:xfrm>
        </p:grpSpPr>
        <p:sp>
          <p:nvSpPr>
            <p:cNvPr id="16" name="矩形: 圆顶角 15"/>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答案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322483"/>
              <a:ext cx="8704052" cy="8838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212AE7"/>
                </a:buClr>
                <a:buSzPct val="80000"/>
              </a:pPr>
              <a:r>
                <a:rPr lang="zh-CN" altLang="en-US" dirty="0">
                  <a:solidFill>
                    <a:prstClr val="black"/>
                  </a:solidFill>
                  <a:latin typeface="Consolas" panose="020B0609020204030204" pitchFamily="49" charset="0"/>
                </a:rPr>
                <a:t>否则创建新结点时，只有局部对象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被改指向新的动态内存地址，真正的实参的值还是 </a:t>
              </a:r>
              <a:r>
                <a:rPr lang="en-US" altLang="zh-CN" dirty="0" err="1">
                  <a:solidFill>
                    <a:prstClr val="black"/>
                  </a:solidFill>
                  <a:latin typeface="Consolas" panose="020B0609020204030204" pitchFamily="49" charset="0"/>
                </a:rPr>
                <a:t>nullptr</a:t>
              </a:r>
              <a:endParaRPr lang="en-US" altLang="zh-CN" dirty="0">
                <a:solidFill>
                  <a:prstClr val="black"/>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8.5.3  </a:t>
            </a:r>
            <a:r>
              <a:rPr lang="zh-CN" altLang="en-US" sz="3200" dirty="0">
                <a:solidFill>
                  <a:prstClr val="white"/>
                </a:solidFill>
              </a:rPr>
              <a:t>遍历操作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14" name="组合 13"/>
          <p:cNvGrpSpPr/>
          <p:nvPr/>
        </p:nvGrpSpPr>
        <p:grpSpPr>
          <a:xfrm>
            <a:off x="167296" y="1076621"/>
            <a:ext cx="5279224" cy="1705332"/>
            <a:chOff x="219974" y="2044322"/>
            <a:chExt cx="8704052" cy="2304233"/>
          </a:xfrm>
        </p:grpSpPr>
        <p:sp>
          <p:nvSpPr>
            <p:cNvPr id="15" name="矩形: 圆顶角 14"/>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二叉树的遍历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7"/>
            <p:cNvSpPr/>
            <p:nvPr/>
          </p:nvSpPr>
          <p:spPr>
            <a:xfrm>
              <a:off x="219974" y="2754316"/>
              <a:ext cx="8704052" cy="15942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lvl="0" indent="-285750">
                <a:lnSpc>
                  <a:spcPts val="2700"/>
                </a:lnSpc>
                <a:spcAft>
                  <a:spcPts val="600"/>
                </a:spcAft>
                <a:buClr>
                  <a:srgbClr val="212AE7"/>
                </a:buClr>
                <a:buSzPct val="80000"/>
                <a:buFont typeface="Wingdings" panose="05000000000000000000" pitchFamily="2" charset="2"/>
                <a:buChar char="l"/>
                <a:defRPr/>
              </a:pPr>
              <a:r>
                <a:rPr lang="zh-CN" altLang="en-US" dirty="0">
                  <a:solidFill>
                    <a:srgbClr val="000000"/>
                  </a:solidFill>
                  <a:latin typeface="Consolas" panose="020B0609020204030204" pitchFamily="49" charset="0"/>
                </a:rPr>
                <a:t>根据某种次序访问树中每个结点一次且仅一次</a:t>
              </a:r>
              <a:endParaRPr lang="zh-CN" altLang="en-US" dirty="0">
                <a:solidFill>
                  <a:srgbClr val="000000"/>
                </a:solidFill>
                <a:latin typeface="Consolas" panose="020B0609020204030204" pitchFamily="49" charset="0"/>
              </a:endParaRPr>
            </a:p>
            <a:p>
              <a:pPr marL="285750" lvl="0" indent="-285750">
                <a:lnSpc>
                  <a:spcPts val="2700"/>
                </a:lnSpc>
                <a:buClr>
                  <a:srgbClr val="212AE7"/>
                </a:buClr>
                <a:buSzPct val="80000"/>
                <a:buFont typeface="Wingdings" panose="05000000000000000000" pitchFamily="2" charset="2"/>
                <a:buChar char="l"/>
                <a:defRPr/>
              </a:pPr>
              <a:r>
                <a:rPr lang="zh-CN" altLang="en-US" dirty="0">
                  <a:solidFill>
                    <a:srgbClr val="000000"/>
                  </a:solidFill>
                  <a:latin typeface="Consolas" panose="020B0609020204030204" pitchFamily="49" charset="0"/>
                </a:rPr>
                <a:t>访问的过程中可以根据需要对结点的数据进行不同的处理操作，但</a:t>
              </a:r>
              <a:r>
                <a:rPr lang="zh-CN" altLang="en-US" dirty="0">
                  <a:solidFill>
                    <a:srgbClr val="FF0000"/>
                  </a:solidFill>
                  <a:latin typeface="Consolas" panose="020B0609020204030204" pitchFamily="49" charset="0"/>
                </a:rPr>
                <a:t>不能</a:t>
              </a:r>
              <a:r>
                <a:rPr lang="zh-CN" altLang="en-US" dirty="0">
                  <a:solidFill>
                    <a:srgbClr val="000000"/>
                  </a:solidFill>
                  <a:latin typeface="Consolas" panose="020B0609020204030204" pitchFamily="49" charset="0"/>
                </a:rPr>
                <a:t>改变原来的结构</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0" name="组合 9"/>
          <p:cNvGrpSpPr/>
          <p:nvPr/>
        </p:nvGrpSpPr>
        <p:grpSpPr>
          <a:xfrm>
            <a:off x="5576988" y="1101005"/>
            <a:ext cx="3020912" cy="1381204"/>
            <a:chOff x="219974" y="2044322"/>
            <a:chExt cx="8704052" cy="1866274"/>
          </a:xfrm>
        </p:grpSpPr>
        <p:sp>
          <p:nvSpPr>
            <p:cNvPr id="11" name="矩形: 圆顶角 10"/>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先序遍历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圆角 17"/>
            <p:cNvSpPr/>
            <p:nvPr/>
          </p:nvSpPr>
          <p:spPr>
            <a:xfrm>
              <a:off x="219974" y="2754316"/>
              <a:ext cx="8704052" cy="11562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rgbClr val="FF0000"/>
                  </a:solidFill>
                  <a:latin typeface="Consolas" panose="020B0609020204030204" pitchFamily="49" charset="0"/>
                </a:rPr>
                <a:t>根结点</a:t>
              </a:r>
              <a:r>
                <a:rPr lang="en-US" altLang="zh-CN" dirty="0">
                  <a:solidFill>
                    <a:srgbClr val="000000"/>
                  </a:solidFill>
                  <a:latin typeface="Consolas" panose="020B0609020204030204" pitchFamily="49" charset="0"/>
                </a:rPr>
                <a:t>–&gt; </a:t>
              </a:r>
              <a:r>
                <a:rPr lang="zh-CN" altLang="en-US" dirty="0">
                  <a:solidFill>
                    <a:srgbClr val="000000"/>
                  </a:solidFill>
                  <a:latin typeface="Consolas" panose="020B0609020204030204" pitchFamily="49" charset="0"/>
                </a:rPr>
                <a:t>左子树</a:t>
              </a:r>
              <a:r>
                <a:rPr lang="en-US" altLang="zh-CN" dirty="0">
                  <a:solidFill>
                    <a:srgbClr val="000000"/>
                  </a:solidFill>
                  <a:latin typeface="Consolas" panose="020B0609020204030204" pitchFamily="49" charset="0"/>
                </a:rPr>
                <a:t>–&gt; </a:t>
              </a:r>
              <a:r>
                <a:rPr lang="zh-CN" altLang="en-US" dirty="0">
                  <a:solidFill>
                    <a:srgbClr val="000000"/>
                  </a:solidFill>
                  <a:latin typeface="Consolas" panose="020B0609020204030204" pitchFamily="49" charset="0"/>
                </a:rPr>
                <a:t>右子树</a:t>
              </a:r>
              <a:endParaRPr lang="en-US" altLang="zh-CN" dirty="0">
                <a:solidFill>
                  <a:srgbClr val="000000"/>
                </a:solidFill>
                <a:latin typeface="Consolas" panose="020B0609020204030204" pitchFamily="49" charset="0"/>
              </a:endParaRPr>
            </a:p>
            <a:p>
              <a:pPr lvl="0">
                <a:lnSpc>
                  <a:spcPts val="3000"/>
                </a:lnSpc>
                <a:buClr>
                  <a:srgbClr val="212AE7"/>
                </a:buClr>
                <a:buSzPct val="8000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rPr>
                <a:t>8 3 1 6 4 7 10 14 13</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296" y="3038142"/>
            <a:ext cx="5279224" cy="2376649"/>
          </a:xfrm>
          <a:prstGeom prst="rect">
            <a:avLst/>
          </a:prstGeom>
        </p:spPr>
      </p:pic>
      <p:grpSp>
        <p:nvGrpSpPr>
          <p:cNvPr id="13" name="组合 12"/>
          <p:cNvGrpSpPr/>
          <p:nvPr/>
        </p:nvGrpSpPr>
        <p:grpSpPr>
          <a:xfrm>
            <a:off x="5576988" y="2738398"/>
            <a:ext cx="3020912" cy="1819786"/>
            <a:chOff x="219974" y="2044322"/>
            <a:chExt cx="8704052" cy="2458883"/>
          </a:xfrm>
        </p:grpSpPr>
        <p:sp>
          <p:nvSpPr>
            <p:cNvPr id="17" name="矩形: 圆顶角 16"/>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微软雅黑" panose="020B0503020204020204" charset="-122"/>
                  <a:ea typeface="微软雅黑" panose="020B0503020204020204" charset="-122"/>
                </a:rPr>
                <a:t>中序遍历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矩形: 圆角 17"/>
            <p:cNvSpPr/>
            <p:nvPr/>
          </p:nvSpPr>
          <p:spPr>
            <a:xfrm>
              <a:off x="219974" y="2754316"/>
              <a:ext cx="8704052" cy="17488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左子树</a:t>
              </a:r>
              <a:r>
                <a:rPr lang="en-US" altLang="zh-CN" dirty="0">
                  <a:solidFill>
                    <a:schemeClr val="tx1"/>
                  </a:solidFill>
                  <a:latin typeface="Consolas" panose="020B0609020204030204" pitchFamily="49" charset="0"/>
                </a:rPr>
                <a:t>–&gt;</a:t>
              </a:r>
              <a:r>
                <a:rPr lang="zh-CN" altLang="en-US" dirty="0">
                  <a:solidFill>
                    <a:srgbClr val="FF0000"/>
                  </a:solidFill>
                  <a:latin typeface="Consolas" panose="020B0609020204030204" pitchFamily="49" charset="0"/>
                </a:rPr>
                <a:t>根结点</a:t>
              </a:r>
              <a:r>
                <a:rPr lang="en-US" altLang="zh-CN" dirty="0">
                  <a:solidFill>
                    <a:schemeClr val="tx1"/>
                  </a:solidFill>
                  <a:latin typeface="Consolas" panose="020B0609020204030204" pitchFamily="49" charset="0"/>
                </a:rPr>
                <a:t>–&gt;</a:t>
              </a:r>
              <a:r>
                <a:rPr lang="en-US" altLang="zh-CN" dirty="0">
                  <a:solidFill>
                    <a:srgbClr val="FF0000"/>
                  </a:solidFill>
                  <a:latin typeface="Consolas" panose="020B0609020204030204" pitchFamily="49" charset="0"/>
                </a:rPr>
                <a:t> </a:t>
              </a:r>
              <a:r>
                <a:rPr lang="zh-CN" altLang="en-US" dirty="0">
                  <a:solidFill>
                    <a:schemeClr val="tx1"/>
                  </a:solidFill>
                  <a:latin typeface="Consolas" panose="020B0609020204030204" pitchFamily="49" charset="0"/>
                </a:rPr>
                <a:t>右子树</a:t>
              </a:r>
              <a:endParaRPr lang="en-US" altLang="zh-CN" dirty="0">
                <a:solidFill>
                  <a:schemeClr val="tx1"/>
                </a:solidFill>
                <a:latin typeface="Consolas" panose="020B0609020204030204" pitchFamily="49" charset="0"/>
              </a:endParaRPr>
            </a:p>
            <a:p>
              <a:pPr lvl="0">
                <a:lnSpc>
                  <a:spcPct val="150000"/>
                </a:lnSpc>
                <a:buClr>
                  <a:srgbClr val="212AE7"/>
                </a:buClr>
                <a:buSzPct val="80000"/>
                <a:defRPr/>
              </a:pPr>
              <a:r>
                <a:rPr lang="en-US" altLang="zh-CN" dirty="0">
                  <a:solidFill>
                    <a:srgbClr val="000000"/>
                  </a:solidFill>
                  <a:latin typeface="Consolas" panose="020B0609020204030204" pitchFamily="49" charset="0"/>
                </a:rPr>
                <a:t>1 3 4 6 7 8 10 13 14</a:t>
              </a:r>
              <a:endParaRPr lang="en-US" altLang="zh-CN" dirty="0">
                <a:solidFill>
                  <a:srgbClr val="000000"/>
                </a:solidFill>
                <a:latin typeface="Consolas" panose="020B0609020204030204" pitchFamily="49" charset="0"/>
              </a:endParaRPr>
            </a:p>
            <a:p>
              <a:pPr lvl="0">
                <a:lnSpc>
                  <a:spcPct val="150000"/>
                </a:lnSpc>
                <a:buClr>
                  <a:srgbClr val="212AE7"/>
                </a:buClr>
                <a:buSzPct val="80000"/>
                <a:defRPr/>
              </a:pPr>
              <a:r>
                <a:rPr lang="zh-CN" altLang="en-US" dirty="0">
                  <a:solidFill>
                    <a:srgbClr val="FF0000"/>
                  </a:solidFill>
                  <a:latin typeface="Consolas" panose="020B0609020204030204" pitchFamily="49" charset="0"/>
                </a:rPr>
                <a:t>有序序列</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endParaRPr>
            </a:p>
          </p:txBody>
        </p:sp>
      </p:grpSp>
      <p:grpSp>
        <p:nvGrpSpPr>
          <p:cNvPr id="19" name="组合 18"/>
          <p:cNvGrpSpPr/>
          <p:nvPr/>
        </p:nvGrpSpPr>
        <p:grpSpPr>
          <a:xfrm>
            <a:off x="5576988" y="4883443"/>
            <a:ext cx="3020912" cy="1404287"/>
            <a:chOff x="219974" y="2044322"/>
            <a:chExt cx="8704052" cy="1897463"/>
          </a:xfrm>
        </p:grpSpPr>
        <p:sp>
          <p:nvSpPr>
            <p:cNvPr id="20" name="矩形: 圆顶角 19"/>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微软雅黑" panose="020B0503020204020204" charset="-122"/>
                  <a:ea typeface="微软雅黑" panose="020B0503020204020204" charset="-122"/>
                </a:rPr>
                <a:t>后序遍历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矩形: 圆角 17"/>
            <p:cNvSpPr/>
            <p:nvPr/>
          </p:nvSpPr>
          <p:spPr>
            <a:xfrm>
              <a:off x="219974" y="2754316"/>
              <a:ext cx="8704052" cy="11874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左子树</a:t>
              </a:r>
              <a:r>
                <a:rPr lang="en-US" altLang="zh-CN" dirty="0">
                  <a:solidFill>
                    <a:schemeClr val="tx1"/>
                  </a:solidFill>
                  <a:latin typeface="Consolas" panose="020B0609020204030204" pitchFamily="49" charset="0"/>
                </a:rPr>
                <a:t>–&gt;</a:t>
              </a:r>
              <a:r>
                <a:rPr lang="zh-CN" altLang="en-US" dirty="0">
                  <a:solidFill>
                    <a:schemeClr val="tx1"/>
                  </a:solidFill>
                  <a:latin typeface="Consolas" panose="020B0609020204030204" pitchFamily="49" charset="0"/>
                </a:rPr>
                <a:t>右子树</a:t>
              </a:r>
              <a:r>
                <a:rPr lang="en-US" altLang="zh-CN" dirty="0">
                  <a:solidFill>
                    <a:schemeClr val="tx1"/>
                  </a:solidFill>
                  <a:latin typeface="Consolas" panose="020B0609020204030204" pitchFamily="49" charset="0"/>
                </a:rPr>
                <a:t>–&gt; </a:t>
              </a:r>
              <a:r>
                <a:rPr lang="zh-CN" altLang="en-US" dirty="0">
                  <a:solidFill>
                    <a:srgbClr val="FF0000"/>
                  </a:solidFill>
                  <a:latin typeface="Consolas" panose="020B0609020204030204" pitchFamily="49" charset="0"/>
                </a:rPr>
                <a:t>根结点</a:t>
              </a:r>
              <a:endParaRPr lang="en-US" altLang="zh-CN" dirty="0">
                <a:solidFill>
                  <a:srgbClr val="FF0000"/>
                </a:solidFill>
                <a:latin typeface="Consolas" panose="020B0609020204030204" pitchFamily="49" charset="0"/>
              </a:endParaRPr>
            </a:p>
            <a:p>
              <a:pPr lvl="0">
                <a:lnSpc>
                  <a:spcPct val="150000"/>
                </a:lnSpc>
                <a:buClr>
                  <a:srgbClr val="212AE7"/>
                </a:buClr>
                <a:buSzPct val="80000"/>
                <a:defRPr/>
              </a:pPr>
              <a:r>
                <a:rPr lang="en-US" altLang="zh-CN" dirty="0">
                  <a:solidFill>
                    <a:srgbClr val="000000"/>
                  </a:solidFill>
                  <a:latin typeface="Consolas" panose="020B0609020204030204" pitchFamily="49" charset="0"/>
                </a:rPr>
                <a:t>1 4 7 6 3 13 14 10 8</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8.5.3  </a:t>
            </a:r>
            <a:r>
              <a:rPr lang="zh-CN" altLang="en-US" sz="3200" dirty="0">
                <a:solidFill>
                  <a:prstClr val="white"/>
                </a:solidFill>
              </a:rPr>
              <a:t>遍历操作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22610" y="854808"/>
            <a:ext cx="8616094" cy="400110"/>
          </a:xfrm>
          <a:prstGeom prst="rect">
            <a:avLst/>
          </a:prstGeom>
        </p:spPr>
        <p:txBody>
          <a:bodyPr wrap="square">
            <a:spAutoFit/>
          </a:bodyPr>
          <a:lstStyle/>
          <a:p>
            <a:pPr lvl="0">
              <a:defRPr/>
            </a:pPr>
            <a:r>
              <a:rPr lang="zh-CN" altLang="en-US" sz="2000" dirty="0">
                <a:solidFill>
                  <a:prstClr val="black"/>
                </a:solidFill>
              </a:rPr>
              <a:t>以中序遍历的实现为例：</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59186" y="1267112"/>
            <a:ext cx="6083118" cy="2719673"/>
            <a:chOff x="219974" y="2021251"/>
            <a:chExt cx="8704052" cy="2093193"/>
          </a:xfrm>
        </p:grpSpPr>
        <p:sp>
          <p:nvSpPr>
            <p:cNvPr id="18" name="矩形: 圆顶角 17"/>
            <p:cNvSpPr/>
            <p:nvPr/>
          </p:nvSpPr>
          <p:spPr>
            <a:xfrm>
              <a:off x="219974" y="2021251"/>
              <a:ext cx="8704052" cy="286890"/>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示例代码</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292150"/>
              <a:ext cx="8704052" cy="18222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lnSpc>
                  <a:spcPts val="2000"/>
                </a:lnSpc>
                <a:buClr>
                  <a:srgbClr val="151DC1"/>
                </a:buClr>
                <a:buSzPct val="80000"/>
              </a:pPr>
              <a:r>
                <a:rPr lang="en-US" altLang="zh-CN" sz="1600" dirty="0">
                  <a:solidFill>
                    <a:schemeClr val="tx1"/>
                  </a:solidFill>
                  <a:latin typeface="Consolas" panose="020B0609020204030204" pitchFamily="49" charset="0"/>
                </a:rPr>
                <a:t>void </a:t>
              </a:r>
              <a:r>
                <a:rPr lang="en-US" altLang="zh-CN" sz="1600" dirty="0" err="1">
                  <a:solidFill>
                    <a:schemeClr val="tx1"/>
                  </a:solidFill>
                  <a:latin typeface="Consolas" panose="020B0609020204030204" pitchFamily="49" charset="0"/>
                </a:rPr>
                <a:t>BinaryTree</a:t>
              </a:r>
              <a:r>
                <a:rPr lang="en-US" altLang="zh-CN" sz="1600" dirty="0">
                  <a:solidFill>
                    <a:schemeClr val="tx1"/>
                  </a:solidFill>
                  <a:latin typeface="Consolas" panose="020B0609020204030204" pitchFamily="49" charset="0"/>
                </a:rPr>
                <a:t>&lt;T&gt;::</a:t>
              </a: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(Node&lt;T&gt; *</a:t>
              </a:r>
              <a:r>
                <a:rPr lang="en-US" altLang="zh-CN" sz="1600" dirty="0" err="1">
                  <a:solidFill>
                    <a:schemeClr val="tx1"/>
                  </a:solidFill>
                  <a:latin typeface="Consolas" panose="020B0609020204030204" pitchFamily="49" charset="0"/>
                </a:rPr>
                <a:t>p,void</a:t>
              </a:r>
              <a:r>
                <a:rPr lang="en-US" altLang="zh-CN" sz="1600" dirty="0">
                  <a:solidFill>
                    <a:schemeClr val="tx1"/>
                  </a:solidFill>
                  <a:latin typeface="Consolas" panose="020B0609020204030204" pitchFamily="49" charset="0"/>
                </a:rPr>
                <a:t> (*visit)(T&amp;)){</a:t>
              </a:r>
              <a:endParaRPr lang="en-US" altLang="zh-CN" sz="1600" dirty="0">
                <a:solidFill>
                  <a:schemeClr val="tx1"/>
                </a:solidFill>
                <a:latin typeface="Consolas" panose="020B0609020204030204" pitchFamily="49" charset="0"/>
              </a:endParaRPr>
            </a:p>
            <a:p>
              <a:pPr lvl="0">
                <a:lnSpc>
                  <a:spcPts val="2000"/>
                </a:lnSpc>
                <a:buClr>
                  <a:srgbClr val="151DC1"/>
                </a:buClr>
                <a:buSzPct val="80000"/>
              </a:pPr>
              <a:r>
                <a:rPr lang="en-US" altLang="zh-CN" sz="1600" dirty="0">
                  <a:solidFill>
                    <a:schemeClr val="tx1"/>
                  </a:solidFill>
                  <a:latin typeface="Consolas" panose="020B0609020204030204" pitchFamily="49" charset="0"/>
                </a:rPr>
                <a:t>	if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lnSpc>
                  <a:spcPts val="2000"/>
                </a:lnSpc>
                <a:buClr>
                  <a:srgbClr val="151DC1"/>
                </a:buClr>
                <a:buSzPct val="80000"/>
              </a:pP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visit); //</a:t>
              </a:r>
              <a:r>
                <a:rPr lang="zh-CN" altLang="en-US" sz="1600" dirty="0">
                  <a:solidFill>
                    <a:schemeClr val="tx1"/>
                  </a:solidFill>
                  <a:latin typeface="Consolas" panose="020B0609020204030204" pitchFamily="49" charset="0"/>
                </a:rPr>
                <a:t>遍历左子树</a:t>
              </a:r>
              <a:endParaRPr lang="zh-CN" altLang="en-US" sz="1600" dirty="0">
                <a:solidFill>
                  <a:schemeClr val="tx1"/>
                </a:solidFill>
                <a:latin typeface="Consolas" panose="020B0609020204030204" pitchFamily="49" charset="0"/>
              </a:endParaRPr>
            </a:p>
            <a:p>
              <a:pPr lvl="0">
                <a:lnSpc>
                  <a:spcPts val="2000"/>
                </a:lnSpc>
                <a:buClr>
                  <a:srgbClr val="151DC1"/>
                </a:buClr>
                <a:buSzPct val="80000"/>
              </a:pPr>
              <a:r>
                <a:rPr lang="en-US" altLang="zh-CN" sz="1600" dirty="0">
                  <a:solidFill>
                    <a:schemeClr val="tx1"/>
                  </a:solidFill>
                  <a:latin typeface="Consolas" panose="020B0609020204030204" pitchFamily="49" charset="0"/>
                </a:rPr>
                <a:t>visit(p-&gt;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用户自定义访问函数</a:t>
              </a:r>
              <a:endParaRPr lang="zh-CN" altLang="en-US" sz="1600" dirty="0">
                <a:solidFill>
                  <a:schemeClr val="tx1"/>
                </a:solidFill>
                <a:latin typeface="Consolas" panose="020B0609020204030204" pitchFamily="49" charset="0"/>
              </a:endParaRPr>
            </a:p>
            <a:p>
              <a:pPr lvl="0">
                <a:lnSpc>
                  <a:spcPts val="2000"/>
                </a:lnSpc>
                <a:buClr>
                  <a:srgbClr val="151DC1"/>
                </a:buClr>
                <a:buSzPct val="80000"/>
              </a:pP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visit); //</a:t>
              </a:r>
              <a:r>
                <a:rPr lang="zh-CN" altLang="en-US" sz="1600" dirty="0">
                  <a:solidFill>
                    <a:schemeClr val="tx1"/>
                  </a:solidFill>
                  <a:latin typeface="Consolas" panose="020B0609020204030204" pitchFamily="49" charset="0"/>
                </a:rPr>
                <a:t>遍历右子树</a:t>
              </a:r>
              <a:endParaRPr lang="zh-CN" altLang="en-US" sz="1600" dirty="0">
                <a:solidFill>
                  <a:schemeClr val="tx1"/>
                </a:solidFill>
                <a:latin typeface="Consolas" panose="020B0609020204030204" pitchFamily="49" charset="0"/>
              </a:endParaRPr>
            </a:p>
            <a:p>
              <a:pPr lvl="0">
                <a:lnSpc>
                  <a:spcPts val="2000"/>
                </a:lnSpc>
                <a:buClr>
                  <a:srgbClr val="151DC1"/>
                </a:buClr>
                <a:buSzPct val="80000"/>
              </a:pP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lnSpc>
                  <a:spcPts val="20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6318416" y="1320786"/>
            <a:ext cx="2764624" cy="2035606"/>
            <a:chOff x="219974" y="2044323"/>
            <a:chExt cx="8704052" cy="621097"/>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4920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第二个形参为一个返回值为空、包含一个 </a:t>
              </a:r>
              <a:r>
                <a:rPr lang="en-US" altLang="zh-CN" dirty="0">
                  <a:solidFill>
                    <a:prstClr val="black"/>
                  </a:solidFill>
                  <a:latin typeface="Consolas" panose="020B0609020204030204" pitchFamily="49" charset="0"/>
                </a:rPr>
                <a:t>T&amp; </a:t>
              </a:r>
              <a:r>
                <a:rPr lang="zh-CN" altLang="en-US" dirty="0">
                  <a:solidFill>
                    <a:prstClr val="black"/>
                  </a:solidFill>
                  <a:latin typeface="Consolas" panose="020B0609020204030204" pitchFamily="49" charset="0"/>
                </a:rPr>
                <a:t>类型形参的函数指针，指向</a:t>
              </a:r>
              <a:endParaRPr lang="zh-CN" altLang="en-US"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用户自定义的访问</a:t>
              </a:r>
              <a:endParaRPr lang="zh-CN" altLang="en-US"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处理函数</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20" name="组合 19"/>
          <p:cNvGrpSpPr/>
          <p:nvPr/>
        </p:nvGrpSpPr>
        <p:grpSpPr>
          <a:xfrm>
            <a:off x="6310884" y="4446561"/>
            <a:ext cx="2764624" cy="804499"/>
            <a:chOff x="219974" y="2044323"/>
            <a:chExt cx="8704052" cy="245466"/>
          </a:xfrm>
        </p:grpSpPr>
        <p:sp>
          <p:nvSpPr>
            <p:cNvPr id="21" name="矩形: 圆顶角 20"/>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矩形: 圆角 17"/>
            <p:cNvSpPr/>
            <p:nvPr/>
          </p:nvSpPr>
          <p:spPr>
            <a:xfrm>
              <a:off x="219974" y="2173363"/>
              <a:ext cx="8704052" cy="1164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打印结点的数据</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26" name="组合 25"/>
          <p:cNvGrpSpPr/>
          <p:nvPr/>
        </p:nvGrpSpPr>
        <p:grpSpPr>
          <a:xfrm>
            <a:off x="122610" y="4436924"/>
            <a:ext cx="6083118" cy="887362"/>
            <a:chOff x="219974" y="2021251"/>
            <a:chExt cx="8704052" cy="682957"/>
          </a:xfrm>
        </p:grpSpPr>
        <p:sp>
          <p:nvSpPr>
            <p:cNvPr id="27" name="矩形: 圆顶角 26"/>
            <p:cNvSpPr/>
            <p:nvPr/>
          </p:nvSpPr>
          <p:spPr>
            <a:xfrm>
              <a:off x="219974" y="2021251"/>
              <a:ext cx="8704052" cy="28410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visit </a:t>
              </a:r>
              <a:r>
                <a:rPr lang="zh-CN" altLang="en-US" sz="2000" dirty="0">
                  <a:solidFill>
                    <a:prstClr val="white"/>
                  </a:solidFill>
                  <a:latin typeface="Consolas" panose="020B0609020204030204" pitchFamily="49" charset="0"/>
                </a:rPr>
                <a:t>函数模板定义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矩形: 圆角 17"/>
            <p:cNvSpPr/>
            <p:nvPr/>
          </p:nvSpPr>
          <p:spPr>
            <a:xfrm>
              <a:off x="219974" y="2292150"/>
              <a:ext cx="8704052" cy="4120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0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lnSpc>
                  <a:spcPts val="2000"/>
                </a:lnSpc>
                <a:buClr>
                  <a:srgbClr val="151DC1"/>
                </a:buClr>
                <a:buSzPct val="80000"/>
              </a:pPr>
              <a:r>
                <a:rPr lang="en-US" altLang="zh-CN" sz="1600" dirty="0">
                  <a:solidFill>
                    <a:schemeClr val="tx1"/>
                  </a:solidFill>
                  <a:latin typeface="Consolas" panose="020B0609020204030204" pitchFamily="49" charset="0"/>
                </a:rPr>
                <a:t>void visit(T &amp;value) {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value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 }</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sp>
        <p:nvSpPr>
          <p:cNvPr id="29" name="矩形: 圆角 17"/>
          <p:cNvSpPr/>
          <p:nvPr/>
        </p:nvSpPr>
        <p:spPr>
          <a:xfrm>
            <a:off x="122610" y="5774006"/>
            <a:ext cx="6083118" cy="3643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defRPr/>
            </a:pPr>
            <a:r>
              <a:rPr lang="nl-NL" altLang="zh-CN" sz="1600" dirty="0">
                <a:solidFill>
                  <a:schemeClr val="tx1"/>
                </a:solidFill>
                <a:latin typeface="Consolas" panose="020B0609020204030204" pitchFamily="49" charset="0"/>
              </a:rPr>
              <a:t>bstree.inOrder(bstree.root(), visit&lt;int&gt;);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sp>
        <p:nvSpPr>
          <p:cNvPr id="3" name="矩形 2"/>
          <p:cNvSpPr/>
          <p:nvPr/>
        </p:nvSpPr>
        <p:spPr>
          <a:xfrm>
            <a:off x="96256" y="4024622"/>
            <a:ext cx="3775393" cy="400110"/>
          </a:xfrm>
          <a:prstGeom prst="rect">
            <a:avLst/>
          </a:prstGeom>
        </p:spPr>
        <p:txBody>
          <a:bodyPr wrap="none">
            <a:spAutoFit/>
          </a:bodyPr>
          <a:lstStyle/>
          <a:p>
            <a:r>
              <a:rPr lang="zh-CN" altLang="en-US" sz="2000" dirty="0"/>
              <a:t>定义一个简单的访问函数模板：</a:t>
            </a:r>
            <a:endParaRPr lang="zh-CN" altLang="en-US" sz="2000" dirty="0"/>
          </a:p>
        </p:txBody>
      </p:sp>
      <p:sp>
        <p:nvSpPr>
          <p:cNvPr id="6" name="矩形 5"/>
          <p:cNvSpPr/>
          <p:nvPr/>
        </p:nvSpPr>
        <p:spPr>
          <a:xfrm>
            <a:off x="122610" y="5355187"/>
            <a:ext cx="4031873" cy="400110"/>
          </a:xfrm>
          <a:prstGeom prst="rect">
            <a:avLst/>
          </a:prstGeom>
        </p:spPr>
        <p:txBody>
          <a:bodyPr wrap="none">
            <a:spAutoFit/>
          </a:bodyPr>
          <a:lstStyle/>
          <a:p>
            <a:r>
              <a:rPr lang="zh-CN" altLang="en-US" sz="2000" dirty="0"/>
              <a:t>中序遍历之前创建的二叉搜索树：</a:t>
            </a:r>
            <a:endParaRPr lang="zh-CN" altLang="en-US" sz="2000" dirty="0"/>
          </a:p>
        </p:txBody>
      </p:sp>
      <p:sp>
        <p:nvSpPr>
          <p:cNvPr id="30" name="矩形 29"/>
          <p:cNvSpPr/>
          <p:nvPr/>
        </p:nvSpPr>
        <p:spPr>
          <a:xfrm>
            <a:off x="122609" y="6199594"/>
            <a:ext cx="4134465" cy="400110"/>
          </a:xfrm>
          <a:prstGeom prst="rect">
            <a:avLst/>
          </a:prstGeom>
        </p:spPr>
        <p:txBody>
          <a:bodyPr wrap="none">
            <a:spAutoFit/>
          </a:bodyPr>
          <a:lstStyle/>
          <a:p>
            <a:r>
              <a:rPr lang="zh-CN" altLang="en-US" sz="2000" dirty="0"/>
              <a:t>输出结果为：</a:t>
            </a:r>
            <a:r>
              <a:rPr lang="en-US" altLang="zh-CN" sz="2000" dirty="0"/>
              <a:t>1 3 4 6 7 8 10 13 14</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6" grpId="0"/>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8.5.4  </a:t>
            </a:r>
            <a:r>
              <a:rPr lang="zh-CN" altLang="en-US" sz="3200" dirty="0">
                <a:solidFill>
                  <a:prstClr val="white"/>
                </a:solidFill>
              </a:rPr>
              <a:t>搜索操作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73842" y="1215120"/>
            <a:ext cx="8616094" cy="400110"/>
          </a:xfrm>
          <a:prstGeom prst="rect">
            <a:avLst/>
          </a:prstGeom>
        </p:spPr>
        <p:txBody>
          <a:bodyPr wrap="square">
            <a:spAutoFit/>
          </a:bodyPr>
          <a:lstStyle/>
          <a:p>
            <a:pPr lvl="0">
              <a:defRPr/>
            </a:pPr>
            <a:r>
              <a:rPr lang="zh-CN" altLang="en-US" sz="2000" dirty="0">
                <a:solidFill>
                  <a:prstClr val="black"/>
                </a:solidFill>
              </a:rPr>
              <a:t>根据二叉排序树的性质，可以采用</a:t>
            </a:r>
            <a:r>
              <a:rPr lang="zh-CN" altLang="en-US" sz="2000" dirty="0">
                <a:solidFill>
                  <a:srgbClr val="FF0000"/>
                </a:solidFill>
              </a:rPr>
              <a:t>二分法</a:t>
            </a:r>
            <a:r>
              <a:rPr lang="zh-CN" altLang="en-US" sz="2000" dirty="0">
                <a:solidFill>
                  <a:prstClr val="black"/>
                </a:solidFill>
              </a:rPr>
              <a:t>来实现快速搜索：</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95762" y="1815752"/>
            <a:ext cx="6083118" cy="3695031"/>
            <a:chOff x="219974" y="2021251"/>
            <a:chExt cx="8704052" cy="2843876"/>
          </a:xfrm>
        </p:grpSpPr>
        <p:sp>
          <p:nvSpPr>
            <p:cNvPr id="18" name="矩形: 圆顶角 17"/>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成员函数 </a:t>
              </a:r>
              <a:r>
                <a:rPr lang="en-US" altLang="zh-CN" sz="2000" dirty="0">
                  <a:solidFill>
                    <a:prstClr val="white"/>
                  </a:solidFill>
                  <a:latin typeface="Consolas" panose="020B0609020204030204" pitchFamily="49" charset="0"/>
                </a:rPr>
                <a:t>search_ </a:t>
              </a:r>
              <a:r>
                <a:rPr lang="zh-CN" altLang="en-US" sz="2000" dirty="0">
                  <a:solidFill>
                    <a:prstClr val="white"/>
                  </a:solidFill>
                  <a:latin typeface="Consolas" panose="020B0609020204030204" pitchFamily="49" charset="0"/>
                </a:rPr>
                <a:t>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57837"/>
              <a:ext cx="8704052" cy="25072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2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lnSpc>
                  <a:spcPts val="2200"/>
                </a:lnSpc>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&gt;::search_(</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&amp;value)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&amp;&amp;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 != value){</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(value &lt;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m_left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else</a:t>
              </a:r>
              <a:endParaRPr lang="en-US" altLang="zh-CN" sz="1600" dirty="0">
                <a:solidFill>
                  <a:srgbClr val="0000FF"/>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m_right</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p;</a:t>
              </a:r>
              <a:endParaRPr lang="en-US" altLang="zh-CN" sz="1600" dirty="0">
                <a:solidFill>
                  <a:prstClr val="black"/>
                </a:solidFill>
                <a:latin typeface="Consolas" panose="020B0609020204030204" pitchFamily="49" charset="0"/>
              </a:endParaRPr>
            </a:p>
            <a:p>
              <a:pPr lvl="0">
                <a:lnSpc>
                  <a:spcPts val="2200"/>
                </a:lnSpc>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422914" y="1815752"/>
            <a:ext cx="2474286" cy="1112277"/>
            <a:chOff x="219974" y="2044323"/>
            <a:chExt cx="8704052" cy="339374"/>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2103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将返回第一个数据值为 </a:t>
              </a:r>
              <a:r>
                <a:rPr lang="en-US" altLang="zh-CN" dirty="0">
                  <a:solidFill>
                    <a:prstClr val="black"/>
                  </a:solidFill>
                  <a:latin typeface="Consolas" panose="020B0609020204030204" pitchFamily="49" charset="0"/>
                </a:rPr>
                <a:t>value </a:t>
              </a:r>
              <a:r>
                <a:rPr lang="zh-CN" altLang="en-US" dirty="0">
                  <a:solidFill>
                    <a:prstClr val="black"/>
                  </a:solidFill>
                  <a:latin typeface="Consolas" panose="020B0609020204030204" pitchFamily="49" charset="0"/>
                </a:rPr>
                <a:t>的结点的指针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8.5.5  </a:t>
            </a:r>
            <a:r>
              <a:rPr lang="zh-CN" altLang="en-US" sz="3200" dirty="0">
                <a:solidFill>
                  <a:prstClr val="white"/>
                </a:solidFill>
              </a:rPr>
              <a:t>销毁操作</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73842" y="1215120"/>
            <a:ext cx="8616094" cy="400110"/>
          </a:xfrm>
          <a:prstGeom prst="rect">
            <a:avLst/>
          </a:prstGeom>
        </p:spPr>
        <p:txBody>
          <a:bodyPr wrap="square">
            <a:spAutoFit/>
          </a:bodyPr>
          <a:lstStyle/>
          <a:p>
            <a:pPr lvl="0">
              <a:defRPr/>
            </a:pPr>
            <a:r>
              <a:rPr lang="zh-CN" altLang="en-US" sz="2000" dirty="0">
                <a:solidFill>
                  <a:prstClr val="black"/>
                </a:solidFill>
              </a:rPr>
              <a:t>采用后序方式逐个释放每个结点的内存：</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30720" y="1662163"/>
            <a:ext cx="6083118" cy="2897644"/>
            <a:chOff x="219974" y="2021251"/>
            <a:chExt cx="8704052" cy="2252464"/>
          </a:xfrm>
        </p:grpSpPr>
        <p:sp>
          <p:nvSpPr>
            <p:cNvPr id="18" name="矩形: 圆顶角 17"/>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成员函数 </a:t>
              </a:r>
              <a:r>
                <a:rPr lang="en-US" altLang="zh-CN" sz="2000" dirty="0">
                  <a:solidFill>
                    <a:prstClr val="white"/>
                  </a:solidFill>
                  <a:latin typeface="Consolas" panose="020B0609020204030204" pitchFamily="49" charset="0"/>
                </a:rPr>
                <a:t>destroy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定义</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57838"/>
              <a:ext cx="8704052" cy="19158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300"/>
                </a:lnSpc>
                <a:spcBef>
                  <a:spcPts val="0"/>
                </a:spcBef>
                <a:spcAft>
                  <a:spcPts val="0"/>
                </a:spcAft>
                <a:buClr>
                  <a:srgbClr val="151DC1"/>
                </a:buClr>
                <a:buSzPct val="80000"/>
                <a:buFontTx/>
                <a:buNone/>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&gt;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a:p>
              <a:pPr lvl="0">
                <a:lnSpc>
                  <a:spcPts val="2300"/>
                </a:lnSpc>
                <a:buClr>
                  <a:srgbClr val="151DC1"/>
                </a:buClr>
                <a:buSzPct val="80000"/>
              </a:pPr>
              <a:r>
                <a:rPr lang="en-US" altLang="zh-CN" sz="1600" dirty="0">
                  <a:solidFill>
                    <a:schemeClr val="tx1"/>
                  </a:solidFill>
                  <a:latin typeface="Consolas" panose="020B0609020204030204" pitchFamily="49" charset="0"/>
                </a:rPr>
                <a:t>void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&gt;::destroy(</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a:t>
              </a:r>
              <a:endParaRPr lang="en-US" altLang="zh-CN" sz="1600" dirty="0">
                <a:solidFill>
                  <a:schemeClr val="tx1"/>
                </a:solidFill>
                <a:latin typeface="Consolas" panose="020B0609020204030204" pitchFamily="49" charset="0"/>
              </a:endParaRPr>
            </a:p>
            <a:p>
              <a:pPr lvl="0">
                <a:lnSpc>
                  <a:spcPts val="23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chemeClr val="tx1"/>
                  </a:solidFill>
                  <a:latin typeface="Consolas" panose="020B0609020204030204" pitchFamily="49" charset="0"/>
                </a:rPr>
                <a:t>(p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lvl="0">
                <a:lnSpc>
                  <a:spcPts val="2300"/>
                </a:lnSpc>
                <a:buClr>
                  <a:srgbClr val="151DC1"/>
                </a:buClr>
                <a:buSzPct val="80000"/>
              </a:pPr>
              <a:r>
                <a:rPr lang="en-US" altLang="zh-CN" sz="1600" dirty="0">
                  <a:solidFill>
                    <a:schemeClr val="tx1"/>
                  </a:solidFill>
                  <a:latin typeface="Consolas" panose="020B0609020204030204" pitchFamily="49" charset="0"/>
                </a:rPr>
                <a:t>		destroy(p-&gt;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销毁左子树</a:t>
              </a:r>
              <a:endParaRPr lang="zh-CN" altLang="en-US" sz="1600" dirty="0">
                <a:solidFill>
                  <a:schemeClr val="accent6"/>
                </a:solidFill>
                <a:latin typeface="Consolas" panose="020B0609020204030204" pitchFamily="49" charset="0"/>
              </a:endParaRPr>
            </a:p>
            <a:p>
              <a:pPr lvl="0">
                <a:lnSpc>
                  <a:spcPts val="2300"/>
                </a:lnSpc>
                <a:buClr>
                  <a:srgbClr val="151DC1"/>
                </a:buClr>
                <a:buSzPct val="80000"/>
              </a:pPr>
              <a:r>
                <a:rPr lang="en-US" altLang="zh-CN" sz="1600" dirty="0">
                  <a:solidFill>
                    <a:schemeClr val="tx1"/>
                  </a:solidFill>
                  <a:latin typeface="Consolas" panose="020B0609020204030204" pitchFamily="49" charset="0"/>
                </a:rPr>
                <a:t>		destroy(p-&gt;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销毁右子树</a:t>
              </a:r>
              <a:endParaRPr lang="zh-CN" altLang="en-US" sz="1600" dirty="0">
                <a:solidFill>
                  <a:schemeClr val="accent6"/>
                </a:solidFill>
                <a:latin typeface="Consolas" panose="020B0609020204030204" pitchFamily="49" charset="0"/>
              </a:endParaRPr>
            </a:p>
            <a:p>
              <a:pPr lvl="0">
                <a:lnSpc>
                  <a:spcPts val="23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 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释放根结点内存</a:t>
              </a:r>
              <a:endParaRPr lang="zh-CN" altLang="en-US" sz="1600" dirty="0">
                <a:solidFill>
                  <a:schemeClr val="accent6"/>
                </a:solidFill>
                <a:latin typeface="Consolas" panose="020B0609020204030204" pitchFamily="49" charset="0"/>
              </a:endParaRPr>
            </a:p>
            <a:p>
              <a:pPr lvl="0">
                <a:lnSpc>
                  <a:spcPts val="2300"/>
                </a:lnSpc>
                <a:buClr>
                  <a:srgbClr val="151DC1"/>
                </a:buClr>
                <a:buSzPct val="80000"/>
              </a:pPr>
              <a:r>
                <a:rPr lang="en-US" altLang="zh-CN" sz="1600" dirty="0">
                  <a:solidFill>
                    <a:schemeClr val="tx1"/>
                  </a:solidFill>
                  <a:latin typeface="Consolas" panose="020B0609020204030204" pitchFamily="49" charset="0"/>
                </a:rPr>
                <a:t>	}</a:t>
              </a:r>
              <a:endParaRPr lang="en-US" altLang="zh-CN" sz="1600" dirty="0">
                <a:solidFill>
                  <a:schemeClr val="tx1"/>
                </a:solidFill>
                <a:latin typeface="Consolas" panose="020B0609020204030204" pitchFamily="49" charset="0"/>
              </a:endParaRPr>
            </a:p>
            <a:p>
              <a:pPr lvl="0">
                <a:lnSpc>
                  <a:spcPts val="23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panose="020B0503020204020204" charset="-122"/>
              </a:endParaRPr>
            </a:p>
          </p:txBody>
        </p:sp>
      </p:grpSp>
      <p:grpSp>
        <p:nvGrpSpPr>
          <p:cNvPr id="22" name="组合 21"/>
          <p:cNvGrpSpPr/>
          <p:nvPr/>
        </p:nvGrpSpPr>
        <p:grpSpPr>
          <a:xfrm>
            <a:off x="6422914" y="1666868"/>
            <a:ext cx="2474286" cy="1872101"/>
            <a:chOff x="219974" y="2044323"/>
            <a:chExt cx="8704052" cy="571209"/>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4421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7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释放给定结点及其</a:t>
              </a:r>
              <a:endParaRPr lang="en-US" altLang="zh-CN" dirty="0">
                <a:solidFill>
                  <a:prstClr val="black"/>
                </a:solidFill>
                <a:latin typeface="Consolas" panose="020B0609020204030204" pitchFamily="49" charset="0"/>
              </a:endParaRPr>
            </a:p>
            <a:p>
              <a:pPr lvl="0">
                <a:lnSpc>
                  <a:spcPts val="2700"/>
                </a:lnSpc>
                <a:buClr>
                  <a:srgbClr val="151DC1"/>
                </a:buClr>
              </a:pPr>
              <a:r>
                <a:rPr lang="zh-CN" altLang="en-US" dirty="0">
                  <a:solidFill>
                    <a:prstClr val="black"/>
                  </a:solidFill>
                  <a:latin typeface="Consolas" panose="020B0609020204030204" pitchFamily="49" charset="0"/>
                </a:rPr>
                <a:t>左右子树的内存</a:t>
              </a:r>
              <a:endParaRPr lang="zh-CN" altLang="en-US" dirty="0">
                <a:solidFill>
                  <a:prstClr val="black"/>
                </a:solidFill>
                <a:latin typeface="Consolas" panose="020B0609020204030204" pitchFamily="49" charset="0"/>
              </a:endParaRPr>
            </a:p>
            <a:p>
              <a:pPr marL="285750" lvl="0" indent="-285750">
                <a:lnSpc>
                  <a:spcPts val="27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访问权限声明为私</a:t>
              </a:r>
              <a:endParaRPr lang="en-US" altLang="zh-CN" dirty="0">
                <a:solidFill>
                  <a:prstClr val="black"/>
                </a:solidFill>
                <a:latin typeface="Consolas" panose="020B0609020204030204" pitchFamily="49" charset="0"/>
              </a:endParaRPr>
            </a:p>
            <a:p>
              <a:pPr lvl="0">
                <a:lnSpc>
                  <a:spcPts val="2700"/>
                </a:lnSpc>
                <a:buClr>
                  <a:srgbClr val="151DC1"/>
                </a:buClr>
              </a:pPr>
              <a:r>
                <a:rPr lang="zh-CN" altLang="en-US" dirty="0">
                  <a:solidFill>
                    <a:prstClr val="black"/>
                  </a:solidFill>
                  <a:latin typeface="Consolas" panose="020B0609020204030204" pitchFamily="49" charset="0"/>
                </a:rPr>
                <a:t>有，是析构函数的实现</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1" name="组合 10"/>
          <p:cNvGrpSpPr/>
          <p:nvPr/>
        </p:nvGrpSpPr>
        <p:grpSpPr>
          <a:xfrm>
            <a:off x="6422914" y="3721874"/>
            <a:ext cx="2474286" cy="2339512"/>
            <a:chOff x="219974" y="2044317"/>
            <a:chExt cx="8704052" cy="2339520"/>
          </a:xfrm>
        </p:grpSpPr>
        <p:sp>
          <p:nvSpPr>
            <p:cNvPr id="12" name="矩形: 圆顶角 11"/>
            <p:cNvSpPr/>
            <p:nvPr/>
          </p:nvSpPr>
          <p:spPr>
            <a:xfrm>
              <a:off x="219974" y="2044317"/>
              <a:ext cx="8704052" cy="47217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注意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527489"/>
              <a:ext cx="8704052" cy="185634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800"/>
                </a:lnSpc>
                <a:spcAft>
                  <a:spcPts val="1200"/>
                </a:spcAft>
                <a:buClr>
                  <a:srgbClr val="212AE7"/>
                </a:buClr>
                <a:buSzPct val="80000"/>
                <a:defRPr/>
              </a:pPr>
              <a:r>
                <a:rPr lang="zh-CN" altLang="en-US" dirty="0">
                  <a:solidFill>
                    <a:prstClr val="black"/>
                  </a:solidFill>
                  <a:latin typeface="Consolas" panose="020B0609020204030204" pitchFamily="49" charset="0"/>
                </a:rPr>
                <a:t>若在它处执行此函数后，必须把给定结点的父结点（如有）指向此结点的指针成员置空，否则成为</a:t>
              </a:r>
              <a:r>
                <a:rPr lang="zh-CN" altLang="en-US" dirty="0">
                  <a:solidFill>
                    <a:srgbClr val="FF0000"/>
                  </a:solidFill>
                  <a:latin typeface="Consolas" panose="020B0609020204030204" pitchFamily="49" charset="0"/>
                </a:rPr>
                <a:t>空悬指针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8.5.6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拷贝控制及友元声明</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73842" y="946896"/>
            <a:ext cx="8616094" cy="707886"/>
          </a:xfrm>
          <a:prstGeom prst="rect">
            <a:avLst/>
          </a:prstGeom>
        </p:spPr>
        <p:txBody>
          <a:bodyPr wrap="square">
            <a:spAutoFit/>
          </a:bodyPr>
          <a:lstStyle/>
          <a:p>
            <a:pPr lvl="0">
              <a:defRPr/>
            </a:pPr>
            <a:r>
              <a:rPr lang="zh-CN" altLang="en-US" sz="2000" dirty="0">
                <a:solidFill>
                  <a:prstClr val="black"/>
                </a:solidFill>
              </a:rPr>
              <a:t>类似于单链表，二叉树中的结点以及二叉树本身不允许执行默认的拷贝成员，</a:t>
            </a:r>
            <a:endParaRPr lang="zh-CN" altLang="en-US" sz="2000" dirty="0">
              <a:solidFill>
                <a:prstClr val="black"/>
              </a:solidFill>
            </a:endParaRPr>
          </a:p>
          <a:p>
            <a:pPr lvl="0">
              <a:defRPr/>
            </a:pPr>
            <a:r>
              <a:rPr lang="zh-CN" altLang="en-US" sz="2000" dirty="0">
                <a:solidFill>
                  <a:prstClr val="black"/>
                </a:solidFill>
              </a:rPr>
              <a:t>因此将它们声明为 </a:t>
            </a:r>
            <a:r>
              <a:rPr lang="en-US" altLang="zh-CN" sz="2000" dirty="0">
                <a:solidFill>
                  <a:prstClr val="black"/>
                </a:solidFill>
                <a:latin typeface="Consolas" panose="020B0609020204030204" pitchFamily="49" charset="0"/>
              </a:rPr>
              <a:t>delete</a:t>
            </a:r>
            <a:endParaRPr kumimoji="0" lang="zh-CN" altLang="en-US" sz="2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endParaRPr>
          </a:p>
        </p:txBody>
      </p:sp>
      <p:grpSp>
        <p:nvGrpSpPr>
          <p:cNvPr id="13" name="组合 12"/>
          <p:cNvGrpSpPr/>
          <p:nvPr/>
        </p:nvGrpSpPr>
        <p:grpSpPr>
          <a:xfrm>
            <a:off x="195762" y="1693833"/>
            <a:ext cx="6339150" cy="4992939"/>
            <a:chOff x="219974" y="2021251"/>
            <a:chExt cx="8704052" cy="3881227"/>
          </a:xfrm>
        </p:grpSpPr>
        <p:sp>
          <p:nvSpPr>
            <p:cNvPr id="18" name="矩形: 圆顶角 17"/>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BianryTree</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和 </a:t>
              </a: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类模板的拷贝控制及友元声明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矩形: 圆角 17"/>
            <p:cNvSpPr/>
            <p:nvPr/>
          </p:nvSpPr>
          <p:spPr>
            <a:xfrm>
              <a:off x="219974" y="2338885"/>
              <a:ext cx="8704052" cy="356359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charset="-122"/>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charset="-122"/>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panose="020B0503020204020204" charset="-122"/>
                  <a:cs typeface="+mn-cs"/>
                </a:rPr>
                <a:t>T</a:t>
              </a:r>
              <a:r>
                <a:rPr lang="en-US" altLang="zh-CN" sz="1600" dirty="0">
                  <a:solidFill>
                    <a:prstClr val="black"/>
                  </a:solidFill>
                  <a:latin typeface="Consolas" panose="020B0609020204030204" pitchFamily="49" charset="0"/>
                </a:rPr>
                <a:t>&gt; </a:t>
              </a: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前向声明</a:t>
              </a:r>
              <a:endParaRPr lang="zh-CN" altLang="en-US" sz="1600" dirty="0">
                <a:solidFill>
                  <a:schemeClr val="accent6"/>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friend class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其它成员保持不变</a:t>
              </a:r>
              <a:endParaRPr lang="zh-CN" altLang="en-US" sz="1600" dirty="0">
                <a:solidFill>
                  <a:schemeClr val="accent6"/>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T&gt;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class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 </a:t>
              </a:r>
              <a:r>
                <a:rPr lang="en-US" altLang="zh-CN" sz="1600" dirty="0">
                  <a:solidFill>
                    <a:srgbClr val="0000FF"/>
                  </a:solidFill>
                  <a:latin typeface="Consolas" panose="020B0609020204030204" pitchFamily="49" charset="0"/>
                </a:rPr>
                <a:t>default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使用默认的构造函数</a:t>
              </a:r>
              <a:endParaRPr lang="zh-CN" altLang="en-US" sz="1600" dirty="0">
                <a:solidFill>
                  <a:schemeClr val="accent6"/>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BinaryTree</a:t>
              </a:r>
              <a:r>
                <a:rPr lang="en-US" altLang="zh-CN" sz="1600" dirty="0">
                  <a:solidFill>
                    <a:prstClr val="black"/>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endParaRPr lang="en-US" altLang="zh-CN" sz="1600" dirty="0">
                <a:solidFill>
                  <a:prstClr val="black"/>
                </a:solidFill>
                <a:latin typeface="Consolas" panose="020B0609020204030204" pitchFamily="49" charset="0"/>
              </a:endParaRPr>
            </a:p>
            <a:p>
              <a:pPr lvl="1">
                <a:lnSpc>
                  <a:spcPts val="2000"/>
                </a:lnSpc>
                <a:buClr>
                  <a:srgbClr val="151DC1"/>
                </a:buClr>
                <a:buSzPct val="80000"/>
                <a:defRPr/>
              </a:pP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其它成员保持不变</a:t>
              </a:r>
              <a:endParaRPr lang="zh-CN" altLang="en-US" sz="1600" dirty="0">
                <a:solidFill>
                  <a:schemeClr val="accent6"/>
                </a:solidFill>
                <a:latin typeface="Consolas" panose="020B0609020204030204" pitchFamily="49" charset="0"/>
              </a:endParaRPr>
            </a:p>
            <a:p>
              <a:pPr lvl="0">
                <a:lnSpc>
                  <a:spcPts val="2000"/>
                </a:lnSpc>
                <a:buClr>
                  <a:srgbClr val="151DC1"/>
                </a:buClr>
                <a:buSzPct val="80000"/>
                <a:defRPr/>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charset="-122"/>
                <a:cs typeface="+mn-cs"/>
              </a:endParaRPr>
            </a:p>
          </p:txBody>
        </p:sp>
      </p:grpSp>
      <p:grpSp>
        <p:nvGrpSpPr>
          <p:cNvPr id="22" name="组合 21"/>
          <p:cNvGrpSpPr/>
          <p:nvPr/>
        </p:nvGrpSpPr>
        <p:grpSpPr>
          <a:xfrm>
            <a:off x="6597895" y="1693833"/>
            <a:ext cx="2394906" cy="1631649"/>
            <a:chOff x="219974" y="2044323"/>
            <a:chExt cx="8704052" cy="497843"/>
          </a:xfrm>
        </p:grpSpPr>
        <p:sp>
          <p:nvSpPr>
            <p:cNvPr id="23" name="矩形: 圆顶角 22"/>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17"/>
            <p:cNvSpPr/>
            <p:nvPr/>
          </p:nvSpPr>
          <p:spPr>
            <a:xfrm>
              <a:off x="219974" y="2173363"/>
              <a:ext cx="8704052" cy="3688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3000"/>
                </a:lnSpc>
                <a:buClr>
                  <a:srgbClr val="151DC1"/>
                </a:buClr>
              </a:pPr>
              <a:r>
                <a:rPr lang="zh-CN" altLang="en-US" dirty="0">
                  <a:solidFill>
                    <a:prstClr val="black"/>
                  </a:solidFill>
                  <a:latin typeface="Consolas" panose="020B0609020204030204" pitchFamily="49" charset="0"/>
                </a:rPr>
                <a:t>同时将 </a:t>
              </a:r>
              <a:r>
                <a:rPr lang="en-US" altLang="zh-CN" dirty="0" err="1">
                  <a:solidFill>
                    <a:prstClr val="black"/>
                  </a:solidFill>
                  <a:latin typeface="Consolas" panose="020B0609020204030204" pitchFamily="49" charset="0"/>
                </a:rPr>
                <a:t>BinaryTree</a:t>
              </a:r>
              <a:endParaRPr lang="en-US" altLang="zh-CN" dirty="0">
                <a:solidFill>
                  <a:prstClr val="black"/>
                </a:solidFill>
                <a:latin typeface="Consolas" panose="020B0609020204030204" pitchFamily="49" charset="0"/>
              </a:endParaRPr>
            </a:p>
            <a:p>
              <a:pPr lvl="0">
                <a:lnSpc>
                  <a:spcPts val="3000"/>
                </a:lnSpc>
                <a:buClr>
                  <a:srgbClr val="151DC1"/>
                </a:buClr>
              </a:pPr>
              <a:r>
                <a:rPr lang="zh-CN" altLang="en-US" dirty="0">
                  <a:solidFill>
                    <a:prstClr val="black"/>
                  </a:solidFill>
                  <a:latin typeface="Consolas" panose="020B0609020204030204" pitchFamily="49" charset="0"/>
                </a:rPr>
                <a:t>类模板声明为 </a:t>
              </a:r>
              <a:r>
                <a:rPr lang="en-US" altLang="zh-CN" dirty="0">
                  <a:solidFill>
                    <a:prstClr val="black"/>
                  </a:solidFill>
                  <a:latin typeface="Consolas" panose="020B0609020204030204" pitchFamily="49" charset="0"/>
                </a:rPr>
                <a:t>Node</a:t>
              </a:r>
              <a:endParaRPr lang="en-US" altLang="zh-CN" dirty="0">
                <a:solidFill>
                  <a:prstClr val="black"/>
                </a:solidFill>
                <a:latin typeface="Consolas" panose="020B0609020204030204" pitchFamily="49" charset="0"/>
              </a:endParaRPr>
            </a:p>
            <a:p>
              <a:pPr lvl="0">
                <a:lnSpc>
                  <a:spcPts val="3000"/>
                </a:lnSpc>
                <a:buClr>
                  <a:srgbClr val="151DC1"/>
                </a:buClr>
              </a:pPr>
              <a:r>
                <a:rPr lang="zh-CN" altLang="en-US" dirty="0">
                  <a:solidFill>
                    <a:prstClr val="black"/>
                  </a:solidFill>
                  <a:latin typeface="Consolas" panose="020B0609020204030204" pitchFamily="49" charset="0"/>
                </a:rPr>
                <a:t>类模板的友元</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8.1.2  </a:t>
            </a:r>
            <a:r>
              <a:rPr lang="zh-CN" altLang="en-US" sz="3200" dirty="0">
                <a:solidFill>
                  <a:prstClr val="white"/>
                </a:solidFill>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215553" y="2989878"/>
            <a:ext cx="4809226" cy="1527173"/>
            <a:chOff x="219974" y="2044323"/>
            <a:chExt cx="8704052" cy="1044428"/>
          </a:xfrm>
        </p:grpSpPr>
        <p:sp>
          <p:nvSpPr>
            <p:cNvPr id="10" name="矩形: 圆顶角 9"/>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panose="020B0503020204020204" charset="-122"/>
                  <a:cs typeface="+mn-cs"/>
                </a:rPr>
                <a:t>示例代码</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94630"/>
              <a:ext cx="8704052" cy="6941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0000FF"/>
                  </a:solidFill>
                  <a:latin typeface="Consolas" panose="020B0609020204030204" pitchFamily="49" charset="0"/>
                </a:rPr>
                <a:t>delete </a:t>
              </a:r>
              <a:r>
                <a:rPr lang="en-US" altLang="zh-CN" dirty="0">
                  <a:solidFill>
                    <a:schemeClr val="tx1"/>
                  </a:solidFill>
                  <a:latin typeface="Consolas" panose="020B0609020204030204" pitchFamily="49" charset="0"/>
                </a:rPr>
                <a:t>p;</a:t>
              </a:r>
              <a:endParaRPr lang="en-US" altLang="zh-CN" dirty="0">
                <a:solidFill>
                  <a:schemeClr val="tx1"/>
                </a:solidFill>
                <a:latin typeface="Consolas" panose="020B0609020204030204" pitchFamily="49" charset="0"/>
              </a:endParaRPr>
            </a:p>
            <a:p>
              <a:pPr lvl="0">
                <a:lnSpc>
                  <a:spcPts val="2800"/>
                </a:lnSpc>
                <a:buClr>
                  <a:srgbClr val="151DC1"/>
                </a:buClr>
                <a:buSzPct val="80000"/>
              </a:pPr>
              <a:r>
                <a:rPr lang="en-US" altLang="zh-CN" dirty="0">
                  <a:solidFill>
                    <a:schemeClr val="tx1"/>
                  </a:solidFill>
                  <a:latin typeface="Consolas" panose="020B0609020204030204" pitchFamily="49" charset="0"/>
                </a:rPr>
                <a:t>p = </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 </a:t>
              </a:r>
              <a:r>
                <a:rPr lang="en-US" altLang="zh-CN" dirty="0">
                  <a:solidFill>
                    <a:schemeClr val="accent6"/>
                  </a:solidFill>
                  <a:latin typeface="Consolas" panose="020B0609020204030204" pitchFamily="49" charset="0"/>
                </a:rPr>
                <a:t>//p </a:t>
              </a:r>
              <a:r>
                <a:rPr lang="zh-CN" altLang="en-US" dirty="0">
                  <a:solidFill>
                    <a:schemeClr val="accent6"/>
                  </a:solidFill>
                  <a:latin typeface="Consolas" panose="020B0609020204030204" pitchFamily="49" charset="0"/>
                </a:rPr>
                <a:t>不再指向任何对象</a:t>
              </a:r>
              <a:endParaRPr lang="en-US" altLang="zh-CN" dirty="0">
                <a:solidFill>
                  <a:schemeClr val="accent6"/>
                </a:solidFill>
                <a:latin typeface="Consolas" panose="020B0609020204030204" pitchFamily="49" charset="0"/>
                <a:ea typeface="微软雅黑" panose="020B0503020204020204" charset="-122"/>
              </a:endParaRPr>
            </a:p>
          </p:txBody>
        </p:sp>
      </p:grpSp>
      <p:grpSp>
        <p:nvGrpSpPr>
          <p:cNvPr id="15" name="组合 14"/>
          <p:cNvGrpSpPr/>
          <p:nvPr/>
        </p:nvGrpSpPr>
        <p:grpSpPr>
          <a:xfrm>
            <a:off x="215553" y="1276720"/>
            <a:ext cx="8712894" cy="1223699"/>
            <a:chOff x="219974" y="2044322"/>
            <a:chExt cx="8704052" cy="1775060"/>
          </a:xfrm>
        </p:grpSpPr>
        <p:sp>
          <p:nvSpPr>
            <p:cNvPr id="16" name="矩形: 圆顶角 15"/>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空悬指针</a:t>
              </a:r>
              <a:endParaRPr lang="zh-CN" altLang="en-US" sz="2000" dirty="0"/>
            </a:p>
          </p:txBody>
        </p:sp>
        <p:sp>
          <p:nvSpPr>
            <p:cNvPr id="17" name="矩形: 圆角 17"/>
            <p:cNvSpPr/>
            <p:nvPr/>
          </p:nvSpPr>
          <p:spPr>
            <a:xfrm>
              <a:off x="219974" y="2754316"/>
              <a:ext cx="8704052" cy="10650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600"/>
                </a:lnSpc>
                <a:buClr>
                  <a:srgbClr val="212AE7"/>
                </a:buClr>
                <a:buSzPct val="80000"/>
              </a:pPr>
              <a:r>
                <a:rPr lang="zh-CN" altLang="en-US" dirty="0">
                  <a:solidFill>
                    <a:srgbClr val="000000"/>
                  </a:solidFill>
                  <a:latin typeface="Consolas" panose="020B0609020204030204" pitchFamily="49" charset="0"/>
                </a:rPr>
                <a:t>对于一个指向动态内存的指针，在 </a:t>
              </a:r>
              <a:r>
                <a:rPr lang="en-US" altLang="zh-CN" dirty="0">
                  <a:solidFill>
                    <a:srgbClr val="000000"/>
                  </a:solidFill>
                  <a:latin typeface="Consolas" panose="020B0609020204030204" pitchFamily="49" charset="0"/>
                </a:rPr>
                <a:t>delete </a:t>
              </a:r>
              <a:r>
                <a:rPr lang="zh-CN" altLang="en-US" dirty="0">
                  <a:solidFill>
                    <a:srgbClr val="000000"/>
                  </a:solidFill>
                  <a:latin typeface="Consolas" panose="020B0609020204030204" pitchFamily="49" charset="0"/>
                </a:rPr>
                <a:t>之后会依然保存已经释放的内存地址，此时的指针也称为空悬指针</a:t>
              </a:r>
              <a:endParaRPr lang="en-US" altLang="zh-CN" dirty="0">
                <a:solidFill>
                  <a:srgbClr val="000000"/>
                </a:solidFill>
                <a:latin typeface="Consolas" panose="020B0609020204030204" pitchFamily="49" charset="0"/>
              </a:endParaRPr>
            </a:p>
          </p:txBody>
        </p:sp>
      </p:grpSp>
      <p:grpSp>
        <p:nvGrpSpPr>
          <p:cNvPr id="18" name="组合 17"/>
          <p:cNvGrpSpPr/>
          <p:nvPr/>
        </p:nvGrpSpPr>
        <p:grpSpPr>
          <a:xfrm>
            <a:off x="5230368" y="2989878"/>
            <a:ext cx="3250780" cy="1803114"/>
            <a:chOff x="219974" y="2044323"/>
            <a:chExt cx="8704052" cy="721857"/>
          </a:xfrm>
        </p:grpSpPr>
        <p:sp>
          <p:nvSpPr>
            <p:cNvPr id="19" name="矩形: 圆顶角 18"/>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0" name="矩形: 圆角 17"/>
            <p:cNvSpPr/>
            <p:nvPr/>
          </p:nvSpPr>
          <p:spPr>
            <a:xfrm>
              <a:off x="219974" y="2248395"/>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空悬指针的危害类似于未初始化的野指针，应重置该指针为 </a:t>
              </a:r>
              <a:r>
                <a:rPr lang="en-US" altLang="zh-CN" dirty="0" err="1">
                  <a:solidFill>
                    <a:schemeClr val="tx1"/>
                  </a:solidFill>
                  <a:latin typeface="Consolas" panose="020B0609020204030204" pitchFamily="49" charset="0"/>
                </a:rPr>
                <a:t>nullptr</a:t>
              </a:r>
              <a:endParaRPr lang="en-US"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41908" y="6517607"/>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93632" y="1734685"/>
            <a:ext cx="8742351" cy="70788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微软雅黑" panose="020B0503020204020204" charset="-122"/>
                <a:ea typeface="微软雅黑" panose="020B0503020204020204" charset="-122"/>
              </a:rPr>
              <a:t>本章结束</a:t>
            </a:r>
            <a:endParaRPr kumimoji="0" lang="zh-CN" altLang="en-US" sz="4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矩形: 圆顶角 4"/>
          <p:cNvSpPr/>
          <p:nvPr/>
        </p:nvSpPr>
        <p:spPr>
          <a:xfrm>
            <a:off x="811054" y="323720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课后作业</a:t>
            </a:r>
            <a:endParaRPr lang="zh-CN" altLang="en-US" sz="2000" dirty="0"/>
          </a:p>
        </p:txBody>
      </p:sp>
      <p:sp>
        <p:nvSpPr>
          <p:cNvPr id="6" name="矩形: 圆角 17"/>
          <p:cNvSpPr/>
          <p:nvPr/>
        </p:nvSpPr>
        <p:spPr>
          <a:xfrm>
            <a:off x="811054" y="372919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rPr>
              <a:t>习题</a:t>
            </a:r>
            <a:endParaRPr lang="zh-CN" altLang="en-US" dirty="0">
              <a:solidFill>
                <a:schemeClr val="tx1"/>
              </a:solidFill>
              <a:latin typeface="Consolas" panose="020B0609020204030204" pitchFamily="49" charset="0"/>
            </a:endParaRPr>
          </a:p>
        </p:txBody>
      </p:sp>
      <p:sp>
        <p:nvSpPr>
          <p:cNvPr id="7" name="矩形: 圆顶角 6"/>
          <p:cNvSpPr/>
          <p:nvPr/>
        </p:nvSpPr>
        <p:spPr>
          <a:xfrm>
            <a:off x="811054" y="481835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上机练习</a:t>
            </a:r>
            <a:endParaRPr lang="zh-CN" altLang="en-US" sz="2000" dirty="0"/>
          </a:p>
        </p:txBody>
      </p:sp>
      <p:sp>
        <p:nvSpPr>
          <p:cNvPr id="8" name="矩形: 圆角 17"/>
          <p:cNvSpPr/>
          <p:nvPr/>
        </p:nvSpPr>
        <p:spPr>
          <a:xfrm>
            <a:off x="811054" y="531034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实验指导书</a:t>
            </a:r>
            <a:r>
              <a:rPr lang="zh-CN" altLang="en-US">
                <a:solidFill>
                  <a:schemeClr val="tx1"/>
                </a:solidFill>
                <a:latin typeface="Consolas" panose="020B0609020204030204" pitchFamily="49" charset="0"/>
              </a:rPr>
              <a:t>：第</a:t>
            </a:r>
            <a:r>
              <a:rPr lang="en-US" altLang="zh-CN">
                <a:solidFill>
                  <a:schemeClr val="tx1"/>
                </a:solidFill>
                <a:latin typeface="Consolas" panose="020B0609020204030204" pitchFamily="49" charset="0"/>
              </a:rPr>
              <a:t>8</a:t>
            </a:r>
            <a:r>
              <a:rPr lang="zh-CN" altLang="en-US">
                <a:solidFill>
                  <a:schemeClr val="tx1"/>
                </a:solidFill>
                <a:latin typeface="Consolas" panose="020B0609020204030204" pitchFamily="49" charset="0"/>
              </a:rPr>
              <a:t>章</a:t>
            </a:r>
            <a:endParaRPr lang="zh-CN" altLang="en-US"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8.1.2  </a:t>
            </a:r>
            <a:r>
              <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293298" y="2253803"/>
            <a:ext cx="4809226" cy="1065470"/>
            <a:chOff x="219974" y="2044323"/>
            <a:chExt cx="8704052" cy="728671"/>
          </a:xfrm>
        </p:grpSpPr>
        <p:sp>
          <p:nvSpPr>
            <p:cNvPr id="10" name="矩形: 圆顶角 9"/>
            <p:cNvSpPr/>
            <p:nvPr/>
          </p:nvSpPr>
          <p:spPr>
            <a:xfrm>
              <a:off x="219974" y="2044323"/>
              <a:ext cx="8704052" cy="286403"/>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内存泄漏示例一</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219974" y="2336265"/>
              <a:ext cx="8704052" cy="4367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rgbClr val="0000FF"/>
                  </a:solidFill>
                  <a:latin typeface="Consolas" panose="020B0609020204030204" pitchFamily="49" charset="0"/>
                </a:rPr>
                <a:t>int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*q = new int(2);</a:t>
              </a:r>
              <a:endParaRPr lang="en-US" altLang="zh-CN" dirty="0">
                <a:solidFill>
                  <a:schemeClr val="tx1"/>
                </a:solidFill>
                <a:latin typeface="Consolas" panose="020B0609020204030204" pitchFamily="49" charset="0"/>
              </a:endParaRPr>
            </a:p>
            <a:p>
              <a:pPr lvl="0">
                <a:lnSpc>
                  <a:spcPts val="2500"/>
                </a:lnSpc>
                <a:buClr>
                  <a:srgbClr val="151DC1"/>
                </a:buClr>
                <a:buSzPct val="80000"/>
              </a:pPr>
              <a:r>
                <a:rPr lang="en-US" altLang="zh-CN" dirty="0">
                  <a:solidFill>
                    <a:schemeClr val="tx1"/>
                  </a:solidFill>
                  <a:latin typeface="Consolas" panose="020B0609020204030204" pitchFamily="49" charset="0"/>
                </a:rPr>
                <a:t>q = &amp;</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错误：发生内存泄漏</a:t>
              </a:r>
              <a:endParaRPr lang="en-US" altLang="zh-CN" sz="1600" dirty="0">
                <a:solidFill>
                  <a:schemeClr val="accent6"/>
                </a:solidFill>
                <a:latin typeface="Consolas" panose="020B0609020204030204" pitchFamily="49" charset="0"/>
              </a:endParaRPr>
            </a:p>
          </p:txBody>
        </p:sp>
      </p:grpSp>
      <p:grpSp>
        <p:nvGrpSpPr>
          <p:cNvPr id="15" name="组合 14"/>
          <p:cNvGrpSpPr/>
          <p:nvPr/>
        </p:nvGrpSpPr>
        <p:grpSpPr>
          <a:xfrm>
            <a:off x="215553" y="935977"/>
            <a:ext cx="8712894" cy="1223697"/>
            <a:chOff x="219974" y="2044322"/>
            <a:chExt cx="8704052" cy="1775057"/>
          </a:xfrm>
        </p:grpSpPr>
        <p:sp>
          <p:nvSpPr>
            <p:cNvPr id="16" name="矩形: 圆顶角 15"/>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rPr>
                <a:t>内存泄漏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754313"/>
              <a:ext cx="8704052" cy="10650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600"/>
                </a:lnSpc>
                <a:buClr>
                  <a:srgbClr val="212AE7"/>
                </a:buClr>
                <a:buSzPct val="80000"/>
              </a:pPr>
              <a:r>
                <a:rPr lang="zh-CN" altLang="en-US" dirty="0">
                  <a:solidFill>
                    <a:srgbClr val="000000"/>
                  </a:solidFill>
                  <a:latin typeface="Consolas" panose="020B0609020204030204" pitchFamily="49" charset="0"/>
                </a:rPr>
                <a:t>在使用动态对象的过程中，由于疏忽或错误造成无法释放已经不再使用的内存的情况称为内存泄漏</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18" name="组合 17"/>
          <p:cNvGrpSpPr/>
          <p:nvPr/>
        </p:nvGrpSpPr>
        <p:grpSpPr>
          <a:xfrm>
            <a:off x="5347120" y="2257846"/>
            <a:ext cx="3250780" cy="1243988"/>
            <a:chOff x="219974" y="2044323"/>
            <a:chExt cx="8704052" cy="498017"/>
          </a:xfrm>
        </p:grpSpPr>
        <p:sp>
          <p:nvSpPr>
            <p:cNvPr id="19" name="矩形: 圆顶角 18"/>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矩形: 圆角 17"/>
            <p:cNvSpPr/>
            <p:nvPr/>
          </p:nvSpPr>
          <p:spPr>
            <a:xfrm>
              <a:off x="219974" y="2248395"/>
              <a:ext cx="8704052" cy="2939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当 </a:t>
              </a:r>
              <a:r>
                <a:rPr lang="en-US" altLang="zh-CN" dirty="0">
                  <a:solidFill>
                    <a:prstClr val="black"/>
                  </a:solidFill>
                  <a:latin typeface="Consolas" panose="020B0609020204030204" pitchFamily="49" charset="0"/>
                </a:rPr>
                <a:t>q </a:t>
              </a:r>
              <a:r>
                <a:rPr lang="zh-CN" altLang="en-US" dirty="0">
                  <a:solidFill>
                    <a:prstClr val="black"/>
                  </a:solidFill>
                  <a:latin typeface="Consolas" panose="020B0609020204030204" pitchFamily="49" charset="0"/>
                </a:rPr>
                <a:t>指向对象 </a:t>
              </a:r>
              <a:r>
                <a:rPr lang="en-US" altLang="zh-CN" dirty="0" err="1">
                  <a:solidFill>
                    <a:prstClr val="black"/>
                  </a:solidFill>
                  <a:latin typeface="Consolas" panose="020B0609020204030204" pitchFamily="49" charset="0"/>
                </a:rPr>
                <a:t>i</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时，</a:t>
              </a:r>
              <a:r>
                <a:rPr lang="en-US" altLang="zh-CN" dirty="0">
                  <a:solidFill>
                    <a:prstClr val="black"/>
                  </a:solidFill>
                  <a:latin typeface="Consolas" panose="020B0609020204030204" pitchFamily="49" charset="0"/>
                </a:rPr>
                <a:t>q</a:t>
              </a:r>
              <a:r>
                <a:rPr lang="zh-CN" altLang="en-US" dirty="0">
                  <a:solidFill>
                    <a:prstClr val="black"/>
                  </a:solidFill>
                  <a:latin typeface="Consolas" panose="020B0609020204030204" pitchFamily="49" charset="0"/>
                </a:rPr>
                <a:t>原来所指向的动态内存无法释放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grpSp>
        <p:nvGrpSpPr>
          <p:cNvPr id="21" name="组合 20"/>
          <p:cNvGrpSpPr/>
          <p:nvPr/>
        </p:nvGrpSpPr>
        <p:grpSpPr>
          <a:xfrm>
            <a:off x="293298" y="3424909"/>
            <a:ext cx="4809226" cy="1061752"/>
            <a:chOff x="219974" y="2044324"/>
            <a:chExt cx="8704052" cy="726128"/>
          </a:xfrm>
        </p:grpSpPr>
        <p:sp>
          <p:nvSpPr>
            <p:cNvPr id="22" name="矩形: 圆顶角 21"/>
            <p:cNvSpPr/>
            <p:nvPr/>
          </p:nvSpPr>
          <p:spPr>
            <a:xfrm>
              <a:off x="219974" y="2044324"/>
              <a:ext cx="8704052" cy="2657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400" dirty="0">
                  <a:solidFill>
                    <a:prstClr val="white"/>
                  </a:solidFill>
                  <a:latin typeface="Consolas" panose="020B0609020204030204" pitchFamily="49" charset="0"/>
                </a:rPr>
                <a:t>内存泄漏示例二</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矩形: 圆角 17"/>
            <p:cNvSpPr/>
            <p:nvPr/>
          </p:nvSpPr>
          <p:spPr>
            <a:xfrm>
              <a:off x="219974" y="2319589"/>
              <a:ext cx="8704052" cy="4508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chemeClr val="tx1"/>
                  </a:solidFill>
                  <a:latin typeface="Consolas" panose="020B0609020204030204" pitchFamily="49" charset="0"/>
                </a:rPr>
                <a:t>foo(614);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正确：无内存泄漏</a:t>
              </a:r>
              <a:endParaRPr lang="zh-CN" altLang="en-US" dirty="0">
                <a:solidFill>
                  <a:schemeClr val="accent6"/>
                </a:solidFill>
                <a:latin typeface="Consolas" panose="020B0609020204030204" pitchFamily="49" charset="0"/>
              </a:endParaRPr>
            </a:p>
            <a:p>
              <a:pPr lvl="0">
                <a:lnSpc>
                  <a:spcPts val="2500"/>
                </a:lnSpc>
                <a:buClr>
                  <a:srgbClr val="151DC1"/>
                </a:buClr>
                <a:buSzPct val="80000"/>
              </a:pPr>
              <a:r>
                <a:rPr lang="en-US" altLang="zh-CN" dirty="0">
                  <a:solidFill>
                    <a:schemeClr val="tx1"/>
                  </a:solidFill>
                  <a:latin typeface="Consolas" panose="020B0609020204030204" pitchFamily="49" charset="0"/>
                </a:rPr>
                <a:t>foo(105);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错误：发生内存泄漏</a:t>
              </a:r>
              <a:endParaRPr lang="en-US" altLang="zh-CN" sz="1600" dirty="0">
                <a:solidFill>
                  <a:schemeClr val="accent6"/>
                </a:solidFill>
                <a:latin typeface="Consolas" panose="020B0609020204030204" pitchFamily="49" charset="0"/>
              </a:endParaRPr>
            </a:p>
          </p:txBody>
        </p:sp>
      </p:grpSp>
      <p:grpSp>
        <p:nvGrpSpPr>
          <p:cNvPr id="24" name="组合 23"/>
          <p:cNvGrpSpPr/>
          <p:nvPr/>
        </p:nvGrpSpPr>
        <p:grpSpPr>
          <a:xfrm>
            <a:off x="293298" y="4573787"/>
            <a:ext cx="4809226" cy="2135640"/>
            <a:chOff x="219974" y="2044323"/>
            <a:chExt cx="8704052" cy="1460557"/>
          </a:xfrm>
        </p:grpSpPr>
        <p:sp>
          <p:nvSpPr>
            <p:cNvPr id="25" name="矩形: 圆顶角 24"/>
            <p:cNvSpPr/>
            <p:nvPr/>
          </p:nvSpPr>
          <p:spPr>
            <a:xfrm>
              <a:off x="219974" y="2044323"/>
              <a:ext cx="8704052" cy="2657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400" dirty="0">
                  <a:solidFill>
                    <a:prstClr val="white"/>
                  </a:solidFill>
                  <a:latin typeface="Consolas" panose="020B0609020204030204" pitchFamily="49" charset="0"/>
                </a:rPr>
                <a:t>内存泄漏示例一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6" name="矩形: 圆角 17"/>
            <p:cNvSpPr/>
            <p:nvPr/>
          </p:nvSpPr>
          <p:spPr>
            <a:xfrm>
              <a:off x="219974" y="2311250"/>
              <a:ext cx="8704052" cy="11936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foo(int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lvl="0">
                <a:lnSpc>
                  <a:spcPts val="2500"/>
                </a:lnSpc>
                <a:buClr>
                  <a:srgbClr val="151DC1"/>
                </a:buClr>
                <a:buSzPct val="80000"/>
              </a:pPr>
              <a:r>
                <a:rPr lang="en-US" altLang="zh-CN" dirty="0">
                  <a:solidFill>
                    <a:srgbClr val="0000FF"/>
                  </a:solidFill>
                  <a:latin typeface="Consolas" panose="020B0609020204030204" pitchFamily="49" charset="0"/>
                </a:rPr>
                <a:t>	int </a:t>
              </a:r>
              <a:r>
                <a:rPr lang="en-US" altLang="zh-CN" dirty="0">
                  <a:solidFill>
                    <a:schemeClr val="tx1"/>
                  </a:solidFill>
                  <a:latin typeface="Consolas" panose="020B0609020204030204" pitchFamily="49" charset="0"/>
                </a:rPr>
                <a:t>*p = new int(207);</a:t>
              </a:r>
              <a:endParaRPr lang="en-US" altLang="zh-CN" dirty="0">
                <a:solidFill>
                  <a:schemeClr val="tx1"/>
                </a:solidFill>
                <a:latin typeface="Consolas" panose="020B0609020204030204" pitchFamily="49" charset="0"/>
              </a:endParaRPr>
            </a:p>
            <a:p>
              <a:pPr lvl="0">
                <a:lnSpc>
                  <a:spcPts val="2500"/>
                </a:lnSpc>
                <a:buClr>
                  <a:srgbClr val="151DC1"/>
                </a:buClr>
                <a:buSzPct val="80000"/>
              </a:pPr>
              <a:r>
                <a:rPr lang="en-US" altLang="zh-CN" dirty="0">
                  <a:solidFill>
                    <a:srgbClr val="0000FF"/>
                  </a:solidFill>
                  <a:latin typeface="Consolas" panose="020B0609020204030204" pitchFamily="49" charset="0"/>
                </a:rPr>
                <a:t>	if </a:t>
              </a:r>
              <a:r>
                <a:rPr lang="en-US" altLang="zh-CN" dirty="0">
                  <a:solidFill>
                    <a:schemeClr val="tx1"/>
                  </a:solidFill>
                  <a:latin typeface="Consolas" panose="020B0609020204030204" pitchFamily="49" charset="0"/>
                </a:rPr>
                <a:t>( *p &gt;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return;</a:t>
              </a:r>
              <a:endParaRPr lang="en-US" altLang="zh-CN" dirty="0">
                <a:solidFill>
                  <a:schemeClr val="tx1"/>
                </a:solidFill>
                <a:latin typeface="Consolas" panose="020B0609020204030204" pitchFamily="49" charset="0"/>
              </a:endParaRPr>
            </a:p>
            <a:p>
              <a:pPr lvl="0">
                <a:lnSpc>
                  <a:spcPts val="2500"/>
                </a:lnSpc>
                <a:buClr>
                  <a:srgbClr val="151DC1"/>
                </a:buClr>
                <a:buSzPct val="80000"/>
              </a:pPr>
              <a:r>
                <a:rPr lang="en-US" altLang="zh-CN" dirty="0">
                  <a:solidFill>
                    <a:srgbClr val="0000FF"/>
                  </a:solidFill>
                  <a:latin typeface="Consolas" panose="020B0609020204030204" pitchFamily="49" charset="0"/>
                </a:rPr>
                <a:t>	delete </a:t>
              </a:r>
              <a:r>
                <a:rPr lang="en-US" altLang="zh-CN" dirty="0">
                  <a:solidFill>
                    <a:schemeClr val="tx1"/>
                  </a:solidFill>
                  <a:latin typeface="Consolas" panose="020B0609020204030204" pitchFamily="49" charset="0"/>
                </a:rPr>
                <a:t>p;</a:t>
              </a:r>
              <a:endParaRPr lang="en-US" altLang="zh-CN" dirty="0">
                <a:solidFill>
                  <a:schemeClr val="tx1"/>
                </a:solidFill>
                <a:latin typeface="Consolas" panose="020B0609020204030204" pitchFamily="49" charset="0"/>
              </a:endParaRPr>
            </a:p>
            <a:p>
              <a:pPr lvl="0">
                <a:lnSpc>
                  <a:spcPts val="2500"/>
                </a:lnSpc>
                <a:buClr>
                  <a:srgbClr val="151DC1"/>
                </a:buClr>
                <a:buSzPct val="80000"/>
              </a:pPr>
              <a:r>
                <a:rPr lang="en-US" altLang="zh-CN"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p:txBody>
        </p:sp>
      </p:grpSp>
      <p:grpSp>
        <p:nvGrpSpPr>
          <p:cNvPr id="27" name="组合 26"/>
          <p:cNvGrpSpPr/>
          <p:nvPr/>
        </p:nvGrpSpPr>
        <p:grpSpPr>
          <a:xfrm>
            <a:off x="5347120" y="3751083"/>
            <a:ext cx="3250780" cy="1910838"/>
            <a:chOff x="219974" y="2044323"/>
            <a:chExt cx="8704052" cy="764983"/>
          </a:xfrm>
        </p:grpSpPr>
        <p:sp>
          <p:nvSpPr>
            <p:cNvPr id="28" name="矩形: 圆顶角 27"/>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说明</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9" name="矩形: 圆角 17"/>
            <p:cNvSpPr/>
            <p:nvPr/>
          </p:nvSpPr>
          <p:spPr>
            <a:xfrm>
              <a:off x="219974" y="2248395"/>
              <a:ext cx="8704052" cy="5609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当调用 </a:t>
              </a:r>
              <a:r>
                <a:rPr lang="en-US" altLang="zh-CN" dirty="0">
                  <a:solidFill>
                    <a:prstClr val="black"/>
                  </a:solidFill>
                  <a:latin typeface="Consolas" panose="020B0609020204030204" pitchFamily="49" charset="0"/>
                </a:rPr>
                <a:t>foo </a:t>
              </a:r>
              <a:r>
                <a:rPr lang="zh-CN" altLang="en-US" dirty="0">
                  <a:solidFill>
                    <a:prstClr val="black"/>
                  </a:solidFill>
                  <a:latin typeface="Consolas" panose="020B0609020204030204" pitchFamily="49" charset="0"/>
                </a:rPr>
                <a:t>函数的实参值</a:t>
              </a:r>
              <a:endParaRPr lang="zh-CN" altLang="en-US"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小于 </a:t>
              </a:r>
              <a:r>
                <a:rPr lang="en-US" altLang="zh-CN" dirty="0">
                  <a:solidFill>
                    <a:prstClr val="black"/>
                  </a:solidFill>
                  <a:latin typeface="Consolas" panose="020B0609020204030204" pitchFamily="49" charset="0"/>
                </a:rPr>
                <a:t>207 </a:t>
              </a:r>
              <a:r>
                <a:rPr lang="zh-CN" altLang="en-US" dirty="0">
                  <a:solidFill>
                    <a:prstClr val="black"/>
                  </a:solidFill>
                  <a:latin typeface="Consolas" panose="020B0609020204030204" pitchFamily="49" charset="0"/>
                </a:rPr>
                <a:t>时，</a:t>
              </a:r>
              <a:r>
                <a:rPr lang="en-US" altLang="zh-CN" dirty="0">
                  <a:solidFill>
                    <a:prstClr val="black"/>
                  </a:solidFill>
                  <a:latin typeface="Consolas" panose="020B0609020204030204" pitchFamily="49" charset="0"/>
                </a:rPr>
                <a:t>foo </a:t>
              </a:r>
              <a:r>
                <a:rPr lang="zh-CN" altLang="en-US" dirty="0">
                  <a:solidFill>
                    <a:prstClr val="black"/>
                  </a:solidFill>
                  <a:latin typeface="Consolas" panose="020B0609020204030204" pitchFamily="49" charset="0"/>
                </a:rPr>
                <a:t>函数体</a:t>
              </a:r>
              <a:endParaRPr lang="zh-CN" altLang="en-US"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中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所指向的动态内存无</a:t>
              </a:r>
              <a:endParaRPr lang="zh-CN" altLang="en-US"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法释放。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8.1.3  </a:t>
            </a:r>
            <a:r>
              <a:rPr lang="zh-CN" altLang="en-US" sz="3200" dirty="0">
                <a:solidFill>
                  <a:prstClr val="white"/>
                </a:solidFill>
              </a:rPr>
              <a:t>智能指针</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panose="020B0503020204020204" charset="-122"/>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5" name="组合 14"/>
          <p:cNvGrpSpPr/>
          <p:nvPr/>
        </p:nvGrpSpPr>
        <p:grpSpPr>
          <a:xfrm>
            <a:off x="215553" y="1835567"/>
            <a:ext cx="8712894" cy="3423978"/>
            <a:chOff x="219974" y="2044322"/>
            <a:chExt cx="8704052" cy="4966716"/>
          </a:xfrm>
        </p:grpSpPr>
        <p:sp>
          <p:nvSpPr>
            <p:cNvPr id="16" name="矩形: 圆顶角 15"/>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rPr>
                <a:t>智能指针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7" name="矩形: 圆角 17"/>
            <p:cNvSpPr/>
            <p:nvPr/>
          </p:nvSpPr>
          <p:spPr>
            <a:xfrm>
              <a:off x="219974" y="2754313"/>
              <a:ext cx="8704052" cy="425672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800"/>
                </a:lnSpc>
                <a:buClr>
                  <a:srgbClr val="212AE7"/>
                </a:buClr>
                <a:buSzPct val="80000"/>
              </a:pPr>
              <a:r>
                <a:rPr lang="zh-CN" altLang="en-US" dirty="0">
                  <a:solidFill>
                    <a:srgbClr val="000000"/>
                  </a:solidFill>
                  <a:latin typeface="Consolas" panose="020B0609020204030204" pitchFamily="49" charset="0"/>
                </a:rPr>
                <a:t>在 </a:t>
              </a:r>
              <a:r>
                <a:rPr lang="en-US" altLang="zh-CN" dirty="0">
                  <a:solidFill>
                    <a:srgbClr val="000000"/>
                  </a:solidFill>
                  <a:latin typeface="Consolas" panose="020B0609020204030204" pitchFamily="49" charset="0"/>
                </a:rPr>
                <a:t>C++11 </a:t>
              </a:r>
              <a:r>
                <a:rPr lang="zh-CN" altLang="en-US" dirty="0">
                  <a:solidFill>
                    <a:srgbClr val="000000"/>
                  </a:solidFill>
                  <a:latin typeface="Consolas" panose="020B0609020204030204" pitchFamily="49" charset="0"/>
                </a:rPr>
                <a:t>新标准引入，用于控制动态对象的生命期，能够确保</a:t>
              </a:r>
              <a:r>
                <a:rPr lang="zh-CN" altLang="en-US" dirty="0">
                  <a:solidFill>
                    <a:srgbClr val="FF0000"/>
                  </a:solidFill>
                  <a:latin typeface="Consolas" panose="020B0609020204030204" pitchFamily="49" charset="0"/>
                </a:rPr>
                <a:t>正确地自动释放动态内存</a:t>
              </a:r>
              <a:r>
                <a:rPr lang="zh-CN" altLang="en-US" dirty="0">
                  <a:solidFill>
                    <a:srgbClr val="000000"/>
                  </a:solidFill>
                  <a:latin typeface="Consolas" panose="020B0609020204030204" pitchFamily="49" charset="0"/>
                </a:rPr>
                <a:t>，从而防止内存泄漏</a:t>
              </a: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zh-CN" altLang="en-US" dirty="0">
                <a:solidFill>
                  <a:srgbClr val="000000"/>
                </a:solidFill>
                <a:latin typeface="Consolas" panose="020B0609020204030204" pitchFamily="49" charset="0"/>
              </a:endParaRPr>
            </a:p>
          </p:txBody>
        </p:sp>
      </p:grpSp>
      <p:sp>
        <p:nvSpPr>
          <p:cNvPr id="2" name="矩形 1"/>
          <p:cNvSpPr/>
          <p:nvPr/>
        </p:nvSpPr>
        <p:spPr>
          <a:xfrm>
            <a:off x="293298" y="1087754"/>
            <a:ext cx="8557404" cy="400110"/>
          </a:xfrm>
          <a:prstGeom prst="rect">
            <a:avLst/>
          </a:prstGeom>
        </p:spPr>
        <p:txBody>
          <a:bodyPr wrap="square">
            <a:spAutoFit/>
          </a:bodyPr>
          <a:lstStyle/>
          <a:p>
            <a:r>
              <a:rPr lang="zh-CN" altLang="en-US" sz="2000" dirty="0"/>
              <a:t>通过 new 和 delete 分配和释放动态内存很容易产生空悬指针或内存泄漏</a:t>
            </a:r>
            <a:endParaRPr lang="zh-CN" altLang="en-US" sz="2000" dirty="0"/>
          </a:p>
        </p:txBody>
      </p:sp>
      <p:sp>
        <p:nvSpPr>
          <p:cNvPr id="9" name="矩形: 圆角 17"/>
          <p:cNvSpPr/>
          <p:nvPr/>
        </p:nvSpPr>
        <p:spPr>
          <a:xfrm>
            <a:off x="215553" y="3384100"/>
            <a:ext cx="8712894" cy="1881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spcBef>
                <a:spcPts val="1800"/>
              </a:spcBef>
              <a:buClr>
                <a:srgbClr val="212AE7"/>
              </a:buClr>
              <a:buSzPct val="80000"/>
            </a:pPr>
            <a:r>
              <a:rPr lang="zh-CN" altLang="en-US" dirty="0">
                <a:solidFill>
                  <a:srgbClr val="000000"/>
                </a:solidFill>
                <a:latin typeface="Consolas" panose="020B0609020204030204" pitchFamily="49" charset="0"/>
              </a:rPr>
              <a:t>新标准在 </a:t>
            </a:r>
            <a:r>
              <a:rPr lang="en-US" altLang="zh-CN" dirty="0">
                <a:solidFill>
                  <a:srgbClr val="000000"/>
                </a:solidFill>
                <a:latin typeface="Consolas" panose="020B0609020204030204" pitchFamily="49" charset="0"/>
              </a:rPr>
              <a:t>memory </a:t>
            </a:r>
            <a:r>
              <a:rPr lang="zh-CN" altLang="en-US" dirty="0">
                <a:solidFill>
                  <a:srgbClr val="000000"/>
                </a:solidFill>
                <a:latin typeface="Consolas" panose="020B0609020204030204" pitchFamily="49" charset="0"/>
              </a:rPr>
              <a:t>头文件中定义了三种不同类型的智能指针：</a:t>
            </a:r>
            <a:endParaRPr lang="zh-CN" altLang="en-US" dirty="0">
              <a:solidFill>
                <a:srgbClr val="000000"/>
              </a:solidFill>
              <a:latin typeface="Consolas" panose="020B0609020204030204" pitchFamily="49" charset="0"/>
            </a:endParaRP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unique_ptr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独占所指向的对象</a:t>
            </a:r>
            <a:endParaRPr lang="zh-CN" altLang="en-US" dirty="0">
              <a:solidFill>
                <a:srgbClr val="000000"/>
              </a:solidFill>
              <a:latin typeface="Consolas" panose="020B0609020204030204" pitchFamily="49" charset="0"/>
            </a:endParaRP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shared_ptr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允许多个指针指向一个对象</a:t>
            </a:r>
            <a:endParaRPr lang="zh-CN" altLang="en-US" dirty="0">
              <a:solidFill>
                <a:srgbClr val="000000"/>
              </a:solidFill>
              <a:latin typeface="Consolas" panose="020B0609020204030204" pitchFamily="49" charset="0"/>
            </a:endParaRP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weak_ptr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是一种不控制所指对象生命期的智能指针，指向 </a:t>
            </a:r>
            <a:r>
              <a:rPr lang="en-US" altLang="zh-CN" dirty="0" err="1">
                <a:solidFill>
                  <a:srgbClr val="000000"/>
                </a:solidFill>
                <a:latin typeface="Consolas" panose="020B0609020204030204" pitchFamily="49" charset="0"/>
              </a:rPr>
              <a:t>shared_ptr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所管理的对象</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23263</Words>
  <Application>WPS 演示</Application>
  <PresentationFormat>全屏显示(4:3)</PresentationFormat>
  <Paragraphs>2066</Paragraphs>
  <Slides>70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宋体</vt:lpstr>
      <vt:lpstr>Wingdings</vt:lpstr>
      <vt:lpstr>微软雅黑</vt:lpstr>
      <vt:lpstr>MicrosoftYaHei</vt:lpstr>
      <vt:lpstr>Segoe Print</vt:lpstr>
      <vt:lpstr>Consolas</vt:lpstr>
      <vt:lpstr>Arial Unicode MS</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李长河</cp:lastModifiedBy>
  <cp:revision>207</cp:revision>
  <dcterms:created xsi:type="dcterms:W3CDTF">2019-01-17T01:34:00Z</dcterms:created>
  <dcterms:modified xsi:type="dcterms:W3CDTF">2020-11-28T02:52:13Z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