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272" r:id="rId3"/>
    <p:sldId id="257" r:id="rId4"/>
    <p:sldId id="260" r:id="rId5"/>
    <p:sldId id="261" r:id="rId6"/>
    <p:sldId id="265" r:id="rId7"/>
    <p:sldId id="264" r:id="rId8"/>
    <p:sldId id="262" r:id="rId9"/>
    <p:sldId id="266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FE5"/>
    <a:srgbClr val="000080"/>
    <a:srgbClr val="CCFFCC"/>
    <a:srgbClr val="D9FFD9"/>
    <a:srgbClr val="017F01"/>
    <a:srgbClr val="0000FF"/>
    <a:srgbClr val="AEAEB3"/>
    <a:srgbClr val="151DC1"/>
    <a:srgbClr val="FCF6EE"/>
    <a:srgbClr val="E0A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A0E224A-26B9-4F4A-B5CA-F9FEEB6698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89E65-7340-4A72-83C8-E41632E6A1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A6ADB-824E-45FA-A747-878E47232BC7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018A51-4E9E-44D2-A44C-5E453AA39F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F0634-7C0B-4707-81CC-29D09A49B9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392C8-E642-46CD-8FB0-D0F7160A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83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E184-144E-4463-9ECF-3C331BE81FB7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8746-A2D9-4C89-AF5D-41A84BDD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17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A91EB528-1B2B-45E6-B6AC-83F250A66531}"/>
              </a:ext>
            </a:extLst>
          </p:cNvPr>
          <p:cNvSpPr/>
          <p:nvPr userDrawn="1"/>
        </p:nvSpPr>
        <p:spPr>
          <a:xfrm>
            <a:off x="349369" y="1212911"/>
            <a:ext cx="8445261" cy="1103252"/>
          </a:xfrm>
          <a:prstGeom prst="round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82A-D1DC-4330-ACF2-9FF544A42A0E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7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E8ED-0AAC-433B-B669-AC4006EE5CCA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7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429-D3D2-4C58-9FE5-F213EFD7604D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83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A91EB528-1B2B-45E6-B6AC-83F250A66531}"/>
              </a:ext>
            </a:extLst>
          </p:cNvPr>
          <p:cNvSpPr/>
          <p:nvPr userDrawn="1"/>
        </p:nvSpPr>
        <p:spPr>
          <a:xfrm>
            <a:off x="349369" y="1212911"/>
            <a:ext cx="8445261" cy="1103252"/>
          </a:xfrm>
          <a:prstGeom prst="round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82A-D1DC-4330-ACF2-9FF544A42A0E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39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9D5C-8927-4036-B92A-D9F195A44A7D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356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BB35-41E1-485B-AB2D-FE13E300DDA9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4C7AD1-598D-42C1-B839-EC832A5BA60F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663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409F-01A2-4EE2-932A-74C5D455EDEA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4705FF-A3B8-41C1-A2B4-C14AD3C0545A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59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D3FE-91C7-4F95-9CED-1958A9FBB9D6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251C78-9C74-48B7-8B9C-0B143BCDC8C2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27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9721-762C-41FF-B61C-2C971383CC1A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24CF2C-6301-4FD2-A14A-2A4383B392FD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63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AC9B-5820-4710-8BB1-A553E3B61713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D7C3CD-5C56-4A52-9A8B-094DC17D60CE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788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AB9-0B26-4FD9-8099-46B321E0AE9E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CE3A0A-F853-40CC-B101-AED29CA29D96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9D5C-8927-4036-B92A-D9F195A44A7D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39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194F9221-26CC-4778-922C-682D99F6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DAA-C670-4986-90B4-2EF0B0FBD6C8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91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E8ED-0AAC-433B-B669-AC4006EE5CCA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272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429-D3D2-4C58-9FE5-F213EFD7604D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6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BB35-41E1-485B-AB2D-FE13E300DDA9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4C7AD1-598D-42C1-B839-EC832A5BA60F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409F-01A2-4EE2-932A-74C5D455EDEA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4705FF-A3B8-41C1-A2B4-C14AD3C0545A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8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D3FE-91C7-4F95-9CED-1958A9FBB9D6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251C78-9C74-48B7-8B9C-0B143BCDC8C2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6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9721-762C-41FF-B61C-2C971383CC1A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24CF2C-6301-4FD2-A14A-2A4383B392FD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8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AC9B-5820-4710-8BB1-A553E3B61713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D7C3CD-5C56-4A52-9A8B-094DC17D60CE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6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AB9-0B26-4FD9-8099-46B321E0AE9E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CE3A0A-F853-40CC-B101-AED29CA29D96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0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194F9221-26CC-4778-922C-682D99F6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DAA-C670-4986-90B4-2EF0B0FBD6C8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9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E585790-AE73-4DA0-8615-0A83EC0F9437}"/>
              </a:ext>
            </a:extLst>
          </p:cNvPr>
          <p:cNvSpPr/>
          <p:nvPr userDrawn="1"/>
        </p:nvSpPr>
        <p:spPr>
          <a:xfrm>
            <a:off x="0" y="0"/>
            <a:ext cx="9144000" cy="845389"/>
          </a:xfrm>
          <a:prstGeom prst="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47B-B5B7-431A-A1BF-925FADB3C544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83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 9">
            <a:extLst>
              <a:ext uri="{FF2B5EF4-FFF2-40B4-BE49-F238E27FC236}">
                <a16:creationId xmlns:a16="http://schemas.microsoft.com/office/drawing/2014/main" id="{684A218F-D787-4066-919E-8011A72D12FD}"/>
              </a:ext>
            </a:extLst>
          </p:cNvPr>
          <p:cNvSpPr txBox="1">
            <a:spLocks/>
          </p:cNvSpPr>
          <p:nvPr userDrawn="1"/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E585790-AE73-4DA0-8615-0A83EC0F9437}"/>
              </a:ext>
            </a:extLst>
          </p:cNvPr>
          <p:cNvSpPr/>
          <p:nvPr userDrawn="1"/>
        </p:nvSpPr>
        <p:spPr>
          <a:xfrm>
            <a:off x="0" y="0"/>
            <a:ext cx="9144000" cy="845389"/>
          </a:xfrm>
          <a:prstGeom prst="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47B-B5B7-431A-A1BF-925FADB3C544}" type="datetime1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83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 9">
            <a:extLst>
              <a:ext uri="{FF2B5EF4-FFF2-40B4-BE49-F238E27FC236}">
                <a16:creationId xmlns:a16="http://schemas.microsoft.com/office/drawing/2014/main" id="{684A218F-D787-4066-919E-8011A72D12FD}"/>
              </a:ext>
            </a:extLst>
          </p:cNvPr>
          <p:cNvSpPr txBox="1">
            <a:spLocks/>
          </p:cNvSpPr>
          <p:nvPr userDrawn="1"/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4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F938BF-89D7-4BCB-87EB-2683E11E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0471" y="635722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86A34A-B5C2-49C6-8E90-EAA5F0BF97E4}"/>
              </a:ext>
            </a:extLst>
          </p:cNvPr>
          <p:cNvSpPr txBox="1"/>
          <p:nvPr/>
        </p:nvSpPr>
        <p:spPr>
          <a:xfrm>
            <a:off x="2436963" y="1483743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第一章 初识 </a:t>
            </a:r>
            <a:r>
              <a:rPr lang="en-US" altLang="zh-CN" sz="3200" dirty="0">
                <a:solidFill>
                  <a:schemeClr val="bg1"/>
                </a:solidFill>
              </a:rPr>
              <a:t>C++ </a:t>
            </a:r>
            <a:r>
              <a:rPr lang="zh-CN" altLang="en-US" sz="3200" dirty="0">
                <a:solidFill>
                  <a:schemeClr val="bg1"/>
                </a:solidFill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418353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6139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1.3 </a:t>
            </a:r>
            <a:r>
              <a:rPr lang="zh-CN" altLang="en-US" sz="3200" b="1" dirty="0">
                <a:solidFill>
                  <a:schemeClr val="bg1"/>
                </a:solidFill>
              </a:rPr>
              <a:t>编译与调试程序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sp>
        <p:nvSpPr>
          <p:cNvPr id="14" name="矩形: 圆角 17">
            <a:extLst>
              <a:ext uri="{FF2B5EF4-FFF2-40B4-BE49-F238E27FC236}">
                <a16:creationId xmlns:a16="http://schemas.microsoft.com/office/drawing/2014/main" id="{8D12A929-928F-4C90-8238-7FA4152A0E8A}"/>
              </a:ext>
            </a:extLst>
          </p:cNvPr>
          <p:cNvSpPr/>
          <p:nvPr/>
        </p:nvSpPr>
        <p:spPr>
          <a:xfrm>
            <a:off x="219974" y="1576259"/>
            <a:ext cx="8704052" cy="2674899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5F4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151DC1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F5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执行程序</a:t>
            </a:r>
          </a:p>
          <a:p>
            <a:pPr>
              <a:lnSpc>
                <a:spcPct val="150000"/>
              </a:lnSpc>
              <a:buClr>
                <a:srgbClr val="151DC1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F7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编译源文件</a:t>
            </a:r>
          </a:p>
          <a:p>
            <a:pPr>
              <a:lnSpc>
                <a:spcPct val="150000"/>
              </a:lnSpc>
              <a:buClr>
                <a:srgbClr val="151DC1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F9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添加断点</a:t>
            </a:r>
          </a:p>
          <a:p>
            <a:pPr>
              <a:lnSpc>
                <a:spcPct val="150000"/>
              </a:lnSpc>
              <a:buClr>
                <a:srgbClr val="151DC1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F10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单步执行一行代码</a:t>
            </a:r>
          </a:p>
          <a:p>
            <a:pPr>
              <a:lnSpc>
                <a:spcPct val="150000"/>
              </a:lnSpc>
              <a:buClr>
                <a:srgbClr val="151DC1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Ctrl+F5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执行但不调试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E9E5DF8F-7C65-4C6F-9129-9655A03A3CAC}"/>
              </a:ext>
            </a:extLst>
          </p:cNvPr>
          <p:cNvSpPr/>
          <p:nvPr/>
        </p:nvSpPr>
        <p:spPr>
          <a:xfrm>
            <a:off x="219974" y="1011221"/>
            <a:ext cx="8704052" cy="577651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0094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Visual Studio </a:t>
            </a:r>
            <a:r>
              <a:rPr lang="zh-CN" altLang="en-US" sz="2400" dirty="0"/>
              <a:t>几个常用快捷键</a:t>
            </a:r>
          </a:p>
        </p:txBody>
      </p:sp>
      <p:sp>
        <p:nvSpPr>
          <p:cNvPr id="10" name="矩形: 圆顶角 9">
            <a:extLst>
              <a:ext uri="{FF2B5EF4-FFF2-40B4-BE49-F238E27FC236}">
                <a16:creationId xmlns:a16="http://schemas.microsoft.com/office/drawing/2014/main" id="{9FAAD302-5C44-47EB-BA46-AE2DC54775ED}"/>
              </a:ext>
            </a:extLst>
          </p:cNvPr>
          <p:cNvSpPr/>
          <p:nvPr/>
        </p:nvSpPr>
        <p:spPr>
          <a:xfrm>
            <a:off x="219974" y="4602954"/>
            <a:ext cx="8704052" cy="577651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E0AB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建议</a:t>
            </a:r>
          </a:p>
        </p:txBody>
      </p:sp>
      <p:sp>
        <p:nvSpPr>
          <p:cNvPr id="11" name="矩形: 圆角 17">
            <a:extLst>
              <a:ext uri="{FF2B5EF4-FFF2-40B4-BE49-F238E27FC236}">
                <a16:creationId xmlns:a16="http://schemas.microsoft.com/office/drawing/2014/main" id="{A47376F0-1F39-4298-9DB0-665B4C58F886}"/>
              </a:ext>
            </a:extLst>
          </p:cNvPr>
          <p:cNvSpPr/>
          <p:nvPr/>
        </p:nvSpPr>
        <p:spPr>
          <a:xfrm>
            <a:off x="219974" y="5171464"/>
            <a:ext cx="8704052" cy="874407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6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遵循“编辑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–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编译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–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调试”的原则</a:t>
            </a:r>
          </a:p>
          <a:p>
            <a:pPr marL="285750" indent="-28575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养成调试程序的好习惯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7028A5B-04AE-4878-9276-AAD3CB90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0471" y="635722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0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50C6729-F8DF-4E8D-9466-69F7B43FD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368CE3-514C-4DD9-B5F6-DE9AFFF4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37D9BC-7764-4E65-B820-0594BB316AA2}"/>
              </a:ext>
            </a:extLst>
          </p:cNvPr>
          <p:cNvSpPr/>
          <p:nvPr/>
        </p:nvSpPr>
        <p:spPr>
          <a:xfrm>
            <a:off x="3248561" y="317029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latin typeface="MicrosoftYaHei"/>
              </a:rPr>
              <a:t>本章结束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1475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439CF73-6F96-4557-80B0-3EF1BBAE0B5C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457661-DE2D-47EB-8971-C3F7DD422B01}"/>
              </a:ext>
            </a:extLst>
          </p:cNvPr>
          <p:cNvSpPr txBox="1"/>
          <p:nvPr/>
        </p:nvSpPr>
        <p:spPr>
          <a:xfrm>
            <a:off x="552088" y="2364542"/>
            <a:ext cx="295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51DC1"/>
              </a:buClr>
              <a:buSzPct val="100000"/>
            </a:pPr>
            <a:r>
              <a:rPr lang="en-US" altLang="zh-CN" dirty="0">
                <a:solidFill>
                  <a:srgbClr val="151DC1"/>
                </a:solidFill>
              </a:rPr>
              <a:t>1. </a:t>
            </a:r>
            <a:r>
              <a:rPr lang="zh-CN" altLang="en-US" dirty="0">
                <a:solidFill>
                  <a:srgbClr val="151DC1"/>
                </a:solidFill>
                <a:hlinkClick r:id="rId2" action="ppaction://hlinksldjump"/>
              </a:rPr>
              <a:t>编写一个</a:t>
            </a:r>
            <a:r>
              <a:rPr lang="en-US" altLang="zh-CN" dirty="0">
                <a:solidFill>
                  <a:srgbClr val="151DC1"/>
                </a:solidFill>
                <a:hlinkClick r:id="rId2" action="ppaction://hlinksldjump"/>
              </a:rPr>
              <a:t>C++ </a:t>
            </a:r>
            <a:r>
              <a:rPr lang="zh-CN" altLang="en-US" dirty="0">
                <a:solidFill>
                  <a:srgbClr val="151DC1"/>
                </a:solidFill>
                <a:hlinkClick r:id="rId2" action="ppaction://hlinksldjump"/>
              </a:rPr>
              <a:t>程序</a:t>
            </a:r>
            <a:endParaRPr lang="zh-CN" altLang="en-US" dirty="0">
              <a:solidFill>
                <a:srgbClr val="151DC1"/>
              </a:solidFill>
            </a:endParaRPr>
          </a:p>
          <a:p>
            <a:pPr>
              <a:buClr>
                <a:srgbClr val="151DC1"/>
              </a:buClr>
              <a:buSzPct val="100000"/>
            </a:pPr>
            <a:endParaRPr lang="zh-CN" altLang="en-US" dirty="0">
              <a:solidFill>
                <a:srgbClr val="151DC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0323AE-F773-4A2D-8453-B1D827560059}"/>
              </a:ext>
            </a:extLst>
          </p:cNvPr>
          <p:cNvSpPr txBox="1"/>
          <p:nvPr/>
        </p:nvSpPr>
        <p:spPr>
          <a:xfrm>
            <a:off x="552089" y="3301045"/>
            <a:ext cx="295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51DC1"/>
              </a:buClr>
              <a:buSzPct val="100000"/>
            </a:pPr>
            <a:r>
              <a:rPr lang="en-US" altLang="zh-CN" dirty="0">
                <a:solidFill>
                  <a:srgbClr val="151DC1"/>
                </a:solidFill>
              </a:rPr>
              <a:t>2. </a:t>
            </a:r>
            <a:r>
              <a:rPr lang="zh-CN" altLang="en-US" dirty="0">
                <a:solidFill>
                  <a:srgbClr val="151DC1"/>
                </a:solidFill>
                <a:hlinkClick r:id="rId3" action="ppaction://hlinksldjump"/>
              </a:rPr>
              <a:t>认识类</a:t>
            </a:r>
            <a:endParaRPr lang="zh-CN" altLang="en-US" dirty="0">
              <a:solidFill>
                <a:srgbClr val="151DC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9B81C02-15F2-481C-9EE9-5612B3F21040}"/>
              </a:ext>
            </a:extLst>
          </p:cNvPr>
          <p:cNvSpPr txBox="1"/>
          <p:nvPr/>
        </p:nvSpPr>
        <p:spPr>
          <a:xfrm>
            <a:off x="552089" y="4233653"/>
            <a:ext cx="295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51DC1"/>
              </a:buClr>
              <a:buSzPct val="100000"/>
            </a:pPr>
            <a:r>
              <a:rPr lang="en-US" altLang="zh-CN" dirty="0">
                <a:solidFill>
                  <a:srgbClr val="151DC1"/>
                </a:solidFill>
              </a:rPr>
              <a:t>3. </a:t>
            </a:r>
            <a:r>
              <a:rPr lang="zh-CN" altLang="en-US" dirty="0">
                <a:solidFill>
                  <a:srgbClr val="151DC1"/>
                </a:solidFill>
                <a:hlinkClick r:id="rId4" action="ppaction://hlinksldjump"/>
              </a:rPr>
              <a:t>编译与调试程序</a:t>
            </a:r>
            <a:endParaRPr lang="zh-CN" altLang="en-US" dirty="0">
              <a:solidFill>
                <a:srgbClr val="151DC1"/>
              </a:solidFill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C7BA1933-80BC-445F-B35E-844243DD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0471" y="635722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92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前言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sp>
        <p:nvSpPr>
          <p:cNvPr id="18" name="矩形: 圆顶角 17">
            <a:extLst>
              <a:ext uri="{FF2B5EF4-FFF2-40B4-BE49-F238E27FC236}">
                <a16:creationId xmlns:a16="http://schemas.microsoft.com/office/drawing/2014/main" id="{CB8FEBAF-AF34-47D3-BF77-327A403A2A6D}"/>
              </a:ext>
            </a:extLst>
          </p:cNvPr>
          <p:cNvSpPr/>
          <p:nvPr/>
        </p:nvSpPr>
        <p:spPr>
          <a:xfrm>
            <a:off x="219974" y="2507361"/>
            <a:ext cx="8704052" cy="577651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学习目标</a:t>
            </a:r>
          </a:p>
        </p:txBody>
      </p:sp>
      <p:sp>
        <p:nvSpPr>
          <p:cNvPr id="19" name="矩形: 圆角 17">
            <a:extLst>
              <a:ext uri="{FF2B5EF4-FFF2-40B4-BE49-F238E27FC236}">
                <a16:creationId xmlns:a16="http://schemas.microsoft.com/office/drawing/2014/main" id="{03B71B39-4171-420F-BD93-F503E2100329}"/>
              </a:ext>
            </a:extLst>
          </p:cNvPr>
          <p:cNvSpPr/>
          <p:nvPr/>
        </p:nvSpPr>
        <p:spPr>
          <a:xfrm>
            <a:off x="219974" y="3075870"/>
            <a:ext cx="8704052" cy="877869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151DC1"/>
              </a:buClr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掌握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C++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程序的基本组成、了解类的概念；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Clr>
                <a:srgbClr val="151DC1"/>
              </a:buClr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学会独立上机编写、调试以及运行一个简单的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C++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程序。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289CB687-7A0F-4927-8974-3EA5B865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0471" y="635722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95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6139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</a:rPr>
              <a:t>编写一个</a:t>
            </a:r>
            <a:r>
              <a:rPr lang="en-US" altLang="zh-CN" sz="3200" b="1" dirty="0">
                <a:solidFill>
                  <a:schemeClr val="bg1"/>
                </a:solidFill>
              </a:rPr>
              <a:t>C++ </a:t>
            </a:r>
            <a:r>
              <a:rPr lang="zh-CN" altLang="en-US" sz="3200" b="1" dirty="0">
                <a:solidFill>
                  <a:schemeClr val="bg1"/>
                </a:solidFill>
              </a:rPr>
              <a:t>程序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</a:p>
        </p:txBody>
      </p:sp>
      <p:sp>
        <p:nvSpPr>
          <p:cNvPr id="14" name="矩形: 圆角 17">
            <a:extLst>
              <a:ext uri="{FF2B5EF4-FFF2-40B4-BE49-F238E27FC236}">
                <a16:creationId xmlns:a16="http://schemas.microsoft.com/office/drawing/2014/main" id="{8D12A929-928F-4C90-8238-7FA4152A0E8A}"/>
              </a:ext>
            </a:extLst>
          </p:cNvPr>
          <p:cNvSpPr/>
          <p:nvPr/>
        </p:nvSpPr>
        <p:spPr>
          <a:xfrm>
            <a:off x="219974" y="1672509"/>
            <a:ext cx="8704052" cy="1756492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5F4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51DC1"/>
              </a:buClr>
            </a:pPr>
            <a:r>
              <a:rPr lang="en-US" altLang="zh-CN" dirty="0">
                <a:solidFill>
                  <a:srgbClr val="017F01"/>
                </a:solidFill>
                <a:latin typeface="Consolas" panose="020B0609020204030204" pitchFamily="49" charset="0"/>
              </a:rPr>
              <a:t>/* </a:t>
            </a:r>
            <a:r>
              <a:rPr lang="zh-CN" altLang="en-US" dirty="0">
                <a:solidFill>
                  <a:srgbClr val="017F01"/>
                </a:solidFill>
                <a:latin typeface="Consolas" panose="020B0609020204030204" pitchFamily="49" charset="0"/>
              </a:rPr>
              <a:t>一个空的</a:t>
            </a:r>
            <a:r>
              <a:rPr lang="en-US" dirty="0">
                <a:solidFill>
                  <a:srgbClr val="017F01"/>
                </a:solidFill>
                <a:latin typeface="Consolas" panose="020B0609020204030204" pitchFamily="49" charset="0"/>
              </a:rPr>
              <a:t>main</a:t>
            </a:r>
            <a:r>
              <a:rPr lang="zh-CN" altLang="en-US" dirty="0">
                <a:solidFill>
                  <a:srgbClr val="017F01"/>
                </a:solidFill>
                <a:latin typeface="Consolas" panose="020B0609020204030204" pitchFamily="49" charset="0"/>
              </a:rPr>
              <a:t>函数</a:t>
            </a:r>
          </a:p>
          <a:p>
            <a:pPr>
              <a:buClr>
                <a:srgbClr val="151DC1"/>
              </a:buClr>
            </a:pPr>
            <a:r>
              <a:rPr lang="zh-CN" altLang="en-US" dirty="0">
                <a:solidFill>
                  <a:srgbClr val="017F01"/>
                </a:solidFill>
                <a:latin typeface="Consolas" panose="020B0609020204030204" pitchFamily="49" charset="0"/>
              </a:rPr>
              <a:t>返回一个整型值*</a:t>
            </a:r>
            <a:r>
              <a:rPr lang="en-US" altLang="zh-CN" dirty="0">
                <a:solidFill>
                  <a:srgbClr val="017F01"/>
                </a:solidFill>
                <a:latin typeface="Consolas" panose="020B0609020204030204" pitchFamily="49" charset="0"/>
              </a:rPr>
              <a:t>/</a:t>
            </a:r>
          </a:p>
          <a:p>
            <a:pPr>
              <a:buClr>
                <a:srgbClr val="151DC1"/>
              </a:buClr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main(){ </a:t>
            </a:r>
            <a:r>
              <a:rPr lang="en-US" dirty="0">
                <a:solidFill>
                  <a:srgbClr val="017F0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17F01"/>
                </a:solidFill>
                <a:latin typeface="Consolas" panose="020B0609020204030204" pitchFamily="49" charset="0"/>
              </a:rPr>
              <a:t>程序从</a:t>
            </a:r>
            <a:r>
              <a:rPr lang="en-US" dirty="0">
                <a:solidFill>
                  <a:srgbClr val="017F01"/>
                </a:solidFill>
                <a:latin typeface="Consolas" panose="020B0609020204030204" pitchFamily="49" charset="0"/>
              </a:rPr>
              <a:t>main</a:t>
            </a:r>
            <a:r>
              <a:rPr lang="zh-CN" altLang="en-US" dirty="0">
                <a:solidFill>
                  <a:srgbClr val="017F01"/>
                </a:solidFill>
                <a:latin typeface="Consolas" panose="020B0609020204030204" pitchFamily="49" charset="0"/>
              </a:rPr>
              <a:t>函数开始执行</a:t>
            </a:r>
          </a:p>
          <a:p>
            <a:pPr>
              <a:buClr>
                <a:srgbClr val="151DC1"/>
              </a:buClr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0; </a:t>
            </a:r>
            <a:r>
              <a:rPr lang="en-US" dirty="0">
                <a:solidFill>
                  <a:srgbClr val="017F01"/>
                </a:solidFill>
                <a:latin typeface="Consolas" panose="020B0609020204030204" pitchFamily="49" charset="0"/>
              </a:rPr>
              <a:t>/*</a:t>
            </a:r>
            <a:r>
              <a:rPr lang="zh-CN" altLang="en-US" dirty="0">
                <a:solidFill>
                  <a:srgbClr val="017F01"/>
                </a:solidFill>
                <a:latin typeface="Consolas" panose="020B0609020204030204" pitchFamily="49" charset="0"/>
              </a:rPr>
              <a:t>返回一个整型值*</a:t>
            </a:r>
            <a:r>
              <a:rPr lang="en-US" altLang="zh-CN" dirty="0">
                <a:solidFill>
                  <a:srgbClr val="017F01"/>
                </a:solidFill>
                <a:latin typeface="Consolas" panose="020B0609020204030204" pitchFamily="49" charset="0"/>
              </a:rPr>
              <a:t>/</a:t>
            </a:r>
          </a:p>
          <a:p>
            <a:pPr>
              <a:buClr>
                <a:srgbClr val="151DC1"/>
              </a:buClr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E9E5DF8F-7C65-4C6F-9129-9655A03A3CAC}"/>
              </a:ext>
            </a:extLst>
          </p:cNvPr>
          <p:cNvSpPr/>
          <p:nvPr/>
        </p:nvSpPr>
        <p:spPr>
          <a:xfrm>
            <a:off x="219974" y="1107470"/>
            <a:ext cx="8704052" cy="577651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0094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一个空的 </a:t>
            </a:r>
            <a:r>
              <a:rPr lang="en-US" altLang="zh-CN" sz="2400" dirty="0"/>
              <a:t>main </a:t>
            </a:r>
            <a:r>
              <a:rPr lang="zh-CN" altLang="en-US" sz="2400" dirty="0"/>
              <a:t>函数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7A2773C-D4D8-475E-9DC6-0B5291D563E5}"/>
              </a:ext>
            </a:extLst>
          </p:cNvPr>
          <p:cNvGrpSpPr/>
          <p:nvPr/>
        </p:nvGrpSpPr>
        <p:grpSpPr>
          <a:xfrm>
            <a:off x="219974" y="3587083"/>
            <a:ext cx="8704052" cy="3146236"/>
            <a:chOff x="219974" y="2044323"/>
            <a:chExt cx="8704052" cy="3146236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B1D3E942-E8A5-4ECA-A7DA-29F1A7A4531D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注释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F4998C81-04C4-4AF5-B7DB-4ED38698D403}"/>
                </a:ext>
              </a:extLst>
            </p:cNvPr>
            <p:cNvSpPr/>
            <p:nvPr/>
          </p:nvSpPr>
          <p:spPr>
            <a:xfrm>
              <a:off x="219974" y="2650697"/>
              <a:ext cx="8704052" cy="253986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main()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是主函数，也是入口函数</a:t>
              </a:r>
            </a:p>
            <a:p>
              <a:pPr marL="285750" indent="-285750">
                <a:lnSpc>
                  <a:spcPct val="150000"/>
                </a:lnSpc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函数包括四部分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返回值类型、函数名、形参列表和函数体</a:t>
              </a:r>
            </a:p>
            <a:p>
              <a:pPr marL="285750" indent="-285750">
                <a:lnSpc>
                  <a:spcPct val="150000"/>
                </a:lnSpc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（整型类型），即为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函数返回值类型</a:t>
              </a:r>
            </a:p>
            <a:p>
              <a:pPr marL="285750" indent="-285750">
                <a:lnSpc>
                  <a:spcPct val="150000"/>
                </a:lnSpc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C++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有两种注释方法 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151DC1"/>
                </a:buClr>
                <a:buFont typeface="+mj-ea"/>
                <a:buAutoNum type="circleNumDbPlain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双斜线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(//)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注释单行语句，以换行符结束</a:t>
              </a:r>
            </a:p>
            <a:p>
              <a:pPr marL="342900" indent="-342900">
                <a:lnSpc>
                  <a:spcPct val="150000"/>
                </a:lnSpc>
                <a:buClr>
                  <a:srgbClr val="151DC1"/>
                </a:buClr>
                <a:buFont typeface="+mj-ea"/>
                <a:buAutoNum type="circleNumDbPlain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界定符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(/* */)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注释多行语句，以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/*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开始，到*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/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结束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0D9A41A1-B09C-436A-BD03-4802A6BE5698}"/>
              </a:ext>
            </a:extLst>
          </p:cNvPr>
          <p:cNvSpPr txBox="1">
            <a:spLocks/>
          </p:cNvSpPr>
          <p:nvPr/>
        </p:nvSpPr>
        <p:spPr>
          <a:xfrm>
            <a:off x="6590471" y="63572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151DC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D33FD5-61D2-4238-98DB-DB8C208BC919}" type="slidenum">
              <a:rPr lang="zh-CN" altLang="en-US" smtClean="0">
                <a:latin typeface="微软雅黑"/>
                <a:ea typeface="微软雅黑"/>
              </a:rPr>
              <a:pPr/>
              <a:t>4</a:t>
            </a:fld>
            <a:endParaRPr lang="zh-CN" altLang="en-US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4776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E6658B-1EE7-47B8-B8BA-C3E5687089A7}"/>
              </a:ext>
            </a:extLst>
          </p:cNvPr>
          <p:cNvSpPr txBox="1"/>
          <p:nvPr/>
        </p:nvSpPr>
        <p:spPr>
          <a:xfrm>
            <a:off x="81952" y="155276"/>
            <a:ext cx="6139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</a:rPr>
              <a:t>编写一个</a:t>
            </a:r>
            <a:r>
              <a:rPr lang="en-US" altLang="zh-CN" sz="3200" b="1" dirty="0">
                <a:solidFill>
                  <a:schemeClr val="bg1"/>
                </a:solidFill>
              </a:rPr>
              <a:t>C++ </a:t>
            </a:r>
            <a:r>
              <a:rPr lang="zh-CN" altLang="en-US" sz="3200" b="1" dirty="0">
                <a:solidFill>
                  <a:schemeClr val="bg1"/>
                </a:solidFill>
              </a:rPr>
              <a:t>程序</a:t>
            </a:r>
          </a:p>
        </p:txBody>
      </p:sp>
      <p:sp>
        <p:nvSpPr>
          <p:cNvPr id="10" name="矩形: 圆角 17">
            <a:extLst>
              <a:ext uri="{FF2B5EF4-FFF2-40B4-BE49-F238E27FC236}">
                <a16:creationId xmlns:a16="http://schemas.microsoft.com/office/drawing/2014/main" id="{33A1058E-7926-42EE-92CD-B67B18735818}"/>
              </a:ext>
            </a:extLst>
          </p:cNvPr>
          <p:cNvSpPr/>
          <p:nvPr/>
        </p:nvSpPr>
        <p:spPr>
          <a:xfrm>
            <a:off x="219974" y="2185026"/>
            <a:ext cx="8704052" cy="369332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5EF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已知圆柱体的底面半径和高分别为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6cm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12cm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，求圆柱体的体积？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" name="矩形: 圆顶角 10">
            <a:extLst>
              <a:ext uri="{FF2B5EF4-FFF2-40B4-BE49-F238E27FC236}">
                <a16:creationId xmlns:a16="http://schemas.microsoft.com/office/drawing/2014/main" id="{C40D8FBF-613D-4F6B-99DE-EF9376E7D648}"/>
              </a:ext>
            </a:extLst>
          </p:cNvPr>
          <p:cNvSpPr/>
          <p:nvPr/>
        </p:nvSpPr>
        <p:spPr>
          <a:xfrm>
            <a:off x="1167031" y="3340148"/>
            <a:ext cx="7127883" cy="577651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006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数学解法</a:t>
            </a:r>
          </a:p>
        </p:txBody>
      </p:sp>
      <p:sp>
        <p:nvSpPr>
          <p:cNvPr id="12" name="矩形: 圆角 17">
            <a:extLst>
              <a:ext uri="{FF2B5EF4-FFF2-40B4-BE49-F238E27FC236}">
                <a16:creationId xmlns:a16="http://schemas.microsoft.com/office/drawing/2014/main" id="{995067F6-FBB4-4352-BA4E-1845E9F435E4}"/>
              </a:ext>
            </a:extLst>
          </p:cNvPr>
          <p:cNvSpPr/>
          <p:nvPr/>
        </p:nvSpPr>
        <p:spPr>
          <a:xfrm>
            <a:off x="1167031" y="3908658"/>
            <a:ext cx="7127883" cy="1294329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5EF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解：设半径为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radius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，高为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height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，体积为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volume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由已知可得：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radius=6cm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height=12cm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E68E85A-A1E5-434E-B364-9ECC268EE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338512"/>
          <a:ext cx="3783994" cy="168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5E68E85A-A1E5-434E-B364-9ECC268EEB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9200" y="3338512"/>
                        <a:ext cx="3783994" cy="168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49DBA6E-E508-4FA7-8687-3DF58D423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3989" y="4837724"/>
          <a:ext cx="5416021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5" imgW="3390840" imgH="228600" progId="Equation.DSMT4">
                  <p:embed/>
                </p:oleObj>
              </mc:Choice>
              <mc:Fallback>
                <p:oleObj name="Equation" r:id="rId5" imgW="339084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649DBA6E-E508-4FA7-8687-3DF58D4231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3989" y="4837724"/>
                        <a:ext cx="5416021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89D3D4DA-A372-4567-9575-A27D6C3D871A}"/>
              </a:ext>
            </a:extLst>
          </p:cNvPr>
          <p:cNvSpPr/>
          <p:nvPr/>
        </p:nvSpPr>
        <p:spPr>
          <a:xfrm>
            <a:off x="230505" y="1606557"/>
            <a:ext cx="8704052" cy="577651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006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1.2</a:t>
            </a:r>
            <a:endParaRPr lang="zh-CN" altLang="en-US" sz="2400" dirty="0"/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63CEE607-0838-4E4B-B972-032ED8C87838}"/>
              </a:ext>
            </a:extLst>
          </p:cNvPr>
          <p:cNvSpPr txBox="1">
            <a:spLocks/>
          </p:cNvSpPr>
          <p:nvPr/>
        </p:nvSpPr>
        <p:spPr>
          <a:xfrm>
            <a:off x="6590471" y="63572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151DC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D33FD5-61D2-4238-98DB-DB8C208BC919}" type="slidenum">
              <a:rPr lang="zh-CN" altLang="en-US" smtClean="0">
                <a:latin typeface="微软雅黑"/>
                <a:ea typeface="微软雅黑"/>
              </a:rPr>
              <a:pPr/>
              <a:t>5</a:t>
            </a:fld>
            <a:endParaRPr lang="zh-CN" altLang="en-US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3493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E6658B-1EE7-47B8-B8BA-C3E5687089A7}"/>
              </a:ext>
            </a:extLst>
          </p:cNvPr>
          <p:cNvSpPr txBox="1"/>
          <p:nvPr/>
        </p:nvSpPr>
        <p:spPr>
          <a:xfrm>
            <a:off x="81952" y="155276"/>
            <a:ext cx="6139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</a:rPr>
              <a:t>编写一个</a:t>
            </a:r>
            <a:r>
              <a:rPr lang="en-US" altLang="zh-CN" sz="3200" b="1" dirty="0">
                <a:solidFill>
                  <a:schemeClr val="bg1"/>
                </a:solidFill>
              </a:rPr>
              <a:t>C++ </a:t>
            </a:r>
            <a:r>
              <a:rPr lang="zh-CN" altLang="en-US" sz="3200" b="1" dirty="0">
                <a:solidFill>
                  <a:schemeClr val="bg1"/>
                </a:solidFill>
              </a:rPr>
              <a:t>程序</a:t>
            </a:r>
          </a:p>
        </p:txBody>
      </p:sp>
      <p:sp>
        <p:nvSpPr>
          <p:cNvPr id="11" name="矩形: 圆顶角 10">
            <a:extLst>
              <a:ext uri="{FF2B5EF4-FFF2-40B4-BE49-F238E27FC236}">
                <a16:creationId xmlns:a16="http://schemas.microsoft.com/office/drawing/2014/main" id="{C40D8FBF-613D-4F6B-99DE-EF9376E7D648}"/>
              </a:ext>
            </a:extLst>
          </p:cNvPr>
          <p:cNvSpPr/>
          <p:nvPr/>
        </p:nvSpPr>
        <p:spPr>
          <a:xfrm>
            <a:off x="219972" y="1049911"/>
            <a:ext cx="5311031" cy="577651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006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代码清单</a:t>
            </a:r>
            <a:r>
              <a:rPr lang="en-US" altLang="zh-CN" sz="2400" dirty="0"/>
              <a:t>1.2</a:t>
            </a:r>
            <a:r>
              <a:rPr lang="zh-CN" altLang="en-US" sz="2400" dirty="0"/>
              <a:t>，例</a:t>
            </a:r>
            <a:r>
              <a:rPr lang="en-US" altLang="zh-CN" sz="2400" dirty="0"/>
              <a:t>1.2</a:t>
            </a:r>
            <a:endParaRPr lang="zh-CN" altLang="en-US" sz="2400" dirty="0"/>
          </a:p>
        </p:txBody>
      </p:sp>
      <p:sp>
        <p:nvSpPr>
          <p:cNvPr id="12" name="矩形: 圆角 17">
            <a:extLst>
              <a:ext uri="{FF2B5EF4-FFF2-40B4-BE49-F238E27FC236}">
                <a16:creationId xmlns:a16="http://schemas.microsoft.com/office/drawing/2014/main" id="{995067F6-FBB4-4352-BA4E-1845E9F435E4}"/>
              </a:ext>
            </a:extLst>
          </p:cNvPr>
          <p:cNvSpPr/>
          <p:nvPr/>
        </p:nvSpPr>
        <p:spPr>
          <a:xfrm>
            <a:off x="219974" y="1620438"/>
            <a:ext cx="5311031" cy="4582024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5EF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#include &lt;iostream&gt;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main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定义三个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double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类型对象，存放半径、高和体积的值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radius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height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volume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屏幕终端显示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Please input radius and height: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std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DB47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"please input radius and height: "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从键盘输入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6.5 12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回车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std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radius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height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计算圆柱体体积，并把结果存放到对象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volume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中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volume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3.14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radius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radius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屏幕输出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the volume is 1591.98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std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DB47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"the volume is 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volume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0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}</a:t>
            </a:r>
            <a:endParaRPr lang="zh-CN" altLang="en-US" sz="14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矩形: 圆顶角 15">
            <a:extLst>
              <a:ext uri="{FF2B5EF4-FFF2-40B4-BE49-F238E27FC236}">
                <a16:creationId xmlns:a16="http://schemas.microsoft.com/office/drawing/2014/main" id="{E7EAEEC9-D6FB-4E65-AA52-2DF4FFA2E4C1}"/>
              </a:ext>
            </a:extLst>
          </p:cNvPr>
          <p:cNvSpPr/>
          <p:nvPr/>
        </p:nvSpPr>
        <p:spPr>
          <a:xfrm>
            <a:off x="5683867" y="994661"/>
            <a:ext cx="3393021" cy="577651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E0AB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注释</a:t>
            </a:r>
          </a:p>
        </p:txBody>
      </p:sp>
      <p:sp>
        <p:nvSpPr>
          <p:cNvPr id="17" name="矩形: 圆角 17">
            <a:extLst>
              <a:ext uri="{FF2B5EF4-FFF2-40B4-BE49-F238E27FC236}">
                <a16:creationId xmlns:a16="http://schemas.microsoft.com/office/drawing/2014/main" id="{D81FAD13-C354-4A42-B104-BD0B793B9F33}"/>
              </a:ext>
            </a:extLst>
          </p:cNvPr>
          <p:cNvSpPr/>
          <p:nvPr/>
        </p:nvSpPr>
        <p:spPr>
          <a:xfrm>
            <a:off x="5683867" y="1601035"/>
            <a:ext cx="3393021" cy="3782895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6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iostream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为输入输出流库，通过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和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语句来实现读写操作</a:t>
            </a:r>
          </a:p>
          <a:p>
            <a:pPr marL="285750" indent="-28575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std::”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表明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cin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定义在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std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的命名空间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,“::”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为作用域运算符</a:t>
            </a:r>
          </a:p>
          <a:p>
            <a:pPr marL="285750" indent="-28575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radius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height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和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volume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均为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double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类型的对象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8EE17C2E-2AD9-4285-BACF-68AF0E70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0471" y="635722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57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A445354-CFE7-47DC-9726-A503173F1381}"/>
              </a:ext>
            </a:extLst>
          </p:cNvPr>
          <p:cNvSpPr/>
          <p:nvPr/>
        </p:nvSpPr>
        <p:spPr>
          <a:xfrm>
            <a:off x="680224" y="1632925"/>
            <a:ext cx="7046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MicrosoftYaHei"/>
              </a:rPr>
              <a:t>类（</a:t>
            </a:r>
            <a:r>
              <a:rPr lang="en-US" altLang="zh-CN" dirty="0">
                <a:solidFill>
                  <a:srgbClr val="FF0000"/>
                </a:solidFill>
                <a:latin typeface="LMSans10-Regular-Identity-H"/>
              </a:rPr>
              <a:t>class</a:t>
            </a:r>
            <a:r>
              <a:rPr lang="zh-CN" altLang="en-US" dirty="0">
                <a:solidFill>
                  <a:srgbClr val="FF0000"/>
                </a:solidFill>
                <a:latin typeface="MicrosoftYaHei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LMSans10-Regular-Identity-H"/>
              </a:rPr>
              <a:t>= </a:t>
            </a:r>
            <a:r>
              <a:rPr lang="zh-CN" altLang="en-US" dirty="0">
                <a:solidFill>
                  <a:srgbClr val="FF0000"/>
                </a:solidFill>
                <a:latin typeface="MicrosoftYaHei"/>
              </a:rPr>
              <a:t>数据结构（</a:t>
            </a:r>
            <a:r>
              <a:rPr lang="en-US" altLang="zh-CN" dirty="0">
                <a:solidFill>
                  <a:srgbClr val="FF0000"/>
                </a:solidFill>
                <a:latin typeface="LMSans10-Regular-Identity-H"/>
              </a:rPr>
              <a:t>data structure</a:t>
            </a:r>
            <a:r>
              <a:rPr lang="zh-CN" altLang="en-US" dirty="0">
                <a:solidFill>
                  <a:srgbClr val="FF0000"/>
                </a:solidFill>
                <a:latin typeface="MicrosoftYaHei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LMSans10-Regular-Identity-H"/>
              </a:rPr>
              <a:t>+ </a:t>
            </a:r>
            <a:r>
              <a:rPr lang="zh-CN" altLang="en-US" dirty="0">
                <a:solidFill>
                  <a:srgbClr val="FF0000"/>
                </a:solidFill>
                <a:latin typeface="MicrosoftYaHei"/>
              </a:rPr>
              <a:t>操作（</a:t>
            </a:r>
            <a:r>
              <a:rPr lang="en-US" altLang="zh-CN" dirty="0">
                <a:solidFill>
                  <a:srgbClr val="FF0000"/>
                </a:solidFill>
                <a:latin typeface="LMSans10-Regular-Identity-H"/>
              </a:rPr>
              <a:t>algorithm</a:t>
            </a:r>
            <a:r>
              <a:rPr lang="zh-CN" altLang="en-US" dirty="0">
                <a:solidFill>
                  <a:srgbClr val="FF0000"/>
                </a:solidFill>
                <a:latin typeface="MicrosoftYaHei"/>
              </a:rPr>
              <a:t>）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2DB38C-D73E-4EFA-8C8C-4CDE4DA37123}"/>
              </a:ext>
            </a:extLst>
          </p:cNvPr>
          <p:cNvSpPr txBox="1"/>
          <p:nvPr/>
        </p:nvSpPr>
        <p:spPr>
          <a:xfrm>
            <a:off x="81952" y="155276"/>
            <a:ext cx="6139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1.2 </a:t>
            </a:r>
            <a:r>
              <a:rPr lang="zh-CN" altLang="en-US" sz="3200" b="1" dirty="0">
                <a:solidFill>
                  <a:schemeClr val="bg1"/>
                </a:solidFill>
              </a:rPr>
              <a:t>认识类</a:t>
            </a:r>
          </a:p>
        </p:txBody>
      </p:sp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15138CA0-B5A3-438F-8319-38E1FE957B77}"/>
              </a:ext>
            </a:extLst>
          </p:cNvPr>
          <p:cNvSpPr/>
          <p:nvPr/>
        </p:nvSpPr>
        <p:spPr>
          <a:xfrm>
            <a:off x="219974" y="2605202"/>
            <a:ext cx="8704052" cy="577651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类 </a:t>
            </a:r>
            <a:r>
              <a:rPr lang="en-US" altLang="zh-CN" sz="2400" dirty="0"/>
              <a:t>(class)</a:t>
            </a:r>
            <a:endParaRPr lang="zh-CN" altLang="en-US" sz="2400" dirty="0"/>
          </a:p>
        </p:txBody>
      </p:sp>
      <p:sp>
        <p:nvSpPr>
          <p:cNvPr id="10" name="矩形: 圆角 17">
            <a:extLst>
              <a:ext uri="{FF2B5EF4-FFF2-40B4-BE49-F238E27FC236}">
                <a16:creationId xmlns:a16="http://schemas.microsoft.com/office/drawing/2014/main" id="{8D912CA1-945E-4FFB-9CBB-F6E39A969D49}"/>
              </a:ext>
            </a:extLst>
          </p:cNvPr>
          <p:cNvSpPr/>
          <p:nvPr/>
        </p:nvSpPr>
        <p:spPr>
          <a:xfrm>
            <a:off x="219974" y="3173711"/>
            <a:ext cx="8704052" cy="1708866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151DC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核心思想是定义一种数据结构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(data structure)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以及与数据结构相关联的一组操作，并把它们封装在一起，形成一个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类类型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(class type)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151DC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属于用户自定义类型，具有抽象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(abstract)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和封装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(encapsulation)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的属性，是面向对象程序设计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(object-oriented programming, OOP)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的基础。</a:t>
            </a:r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6B173E42-3EB5-4568-BD21-62798D23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0471" y="635722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18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42DB38C-D73E-4EFA-8C8C-4CDE4DA37123}"/>
              </a:ext>
            </a:extLst>
          </p:cNvPr>
          <p:cNvSpPr txBox="1"/>
          <p:nvPr/>
        </p:nvSpPr>
        <p:spPr>
          <a:xfrm>
            <a:off x="81952" y="155276"/>
            <a:ext cx="6139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1.2 </a:t>
            </a:r>
            <a:r>
              <a:rPr lang="zh-CN" altLang="en-US" sz="3200" b="1" dirty="0">
                <a:solidFill>
                  <a:schemeClr val="bg1"/>
                </a:solidFill>
              </a:rPr>
              <a:t>认识类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4517F8-D967-448D-9BFA-3E02DB8F6D18}"/>
              </a:ext>
            </a:extLst>
          </p:cNvPr>
          <p:cNvSpPr/>
          <p:nvPr/>
        </p:nvSpPr>
        <p:spPr>
          <a:xfrm>
            <a:off x="81952" y="966666"/>
            <a:ext cx="6602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YaHei"/>
              </a:rPr>
              <a:t>下面用面向对象的方法来求解前面的求圆柱体体积的问题</a:t>
            </a:r>
            <a:endParaRPr lang="zh-CN" altLang="en-US" dirty="0"/>
          </a:p>
        </p:txBody>
      </p: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8A0D058C-3E50-46C3-B80B-61C468DC5114}"/>
              </a:ext>
            </a:extLst>
          </p:cNvPr>
          <p:cNvSpPr/>
          <p:nvPr/>
        </p:nvSpPr>
        <p:spPr>
          <a:xfrm>
            <a:off x="187346" y="1703839"/>
            <a:ext cx="5311031" cy="577651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006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代码清单</a:t>
            </a:r>
            <a:r>
              <a:rPr lang="en-US" altLang="zh-CN" sz="2400" dirty="0"/>
              <a:t>1.2</a:t>
            </a:r>
            <a:r>
              <a:rPr lang="zh-CN" altLang="en-US" sz="2400" dirty="0"/>
              <a:t>，例</a:t>
            </a:r>
            <a:r>
              <a:rPr lang="en-US" altLang="zh-CN" sz="2400" dirty="0"/>
              <a:t>1.2</a:t>
            </a:r>
            <a:endParaRPr lang="zh-CN" altLang="en-US" sz="2400" dirty="0"/>
          </a:p>
        </p:txBody>
      </p:sp>
      <p:sp>
        <p:nvSpPr>
          <p:cNvPr id="6" name="矩形: 圆角 17">
            <a:extLst>
              <a:ext uri="{FF2B5EF4-FFF2-40B4-BE49-F238E27FC236}">
                <a16:creationId xmlns:a16="http://schemas.microsoft.com/office/drawing/2014/main" id="{AE9B6A87-A2B1-4F9C-9C52-A28F520767BF}"/>
              </a:ext>
            </a:extLst>
          </p:cNvPr>
          <p:cNvSpPr/>
          <p:nvPr/>
        </p:nvSpPr>
        <p:spPr>
          <a:xfrm>
            <a:off x="187346" y="2281490"/>
            <a:ext cx="5311031" cy="3970318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5EF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#include&lt;iostream&gt;</a:t>
            </a:r>
          </a:p>
          <a:p>
            <a:r>
              <a:rPr lang="en-US" altLang="zh-CN" sz="1400" b="1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std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使用标准命名空间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Cylinder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定义一个名为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Cylinder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的类类型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m_radius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m_height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:</a:t>
            </a:r>
            <a:endParaRPr lang="en-US" altLang="zh-CN" sz="14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volume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计算圆柱体的体积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	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3.14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m_radius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m_radius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m_height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}</a:t>
            </a:r>
            <a:endParaRPr lang="zh-CN" altLang="en-US" sz="14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Cylinder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0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h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0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m_radius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),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m_height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初始化半径和高的操作</a:t>
            </a:r>
          </a:p>
          <a:p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};</a:t>
            </a:r>
            <a:endParaRPr lang="zh-CN" altLang="en-US" sz="14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main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定义并初始化对象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object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Cylinder object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1.0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1.0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Cylinder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类的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volume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函数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vol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object</a:t>
            </a:r>
            <a:r>
              <a:rPr lang="en-US" altLang="zh-CN" sz="1400" b="1" dirty="0" err="1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volume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vol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endl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highlight>
                <a:srgbClr val="E5EFE5"/>
              </a:highlight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000080"/>
                </a:solidFill>
                <a:highlight>
                  <a:srgbClr val="E5EFE5"/>
                </a:highlight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顶角 6">
            <a:extLst>
              <a:ext uri="{FF2B5EF4-FFF2-40B4-BE49-F238E27FC236}">
                <a16:creationId xmlns:a16="http://schemas.microsoft.com/office/drawing/2014/main" id="{CA551783-13EC-4722-9F4C-13DEC6972E1A}"/>
              </a:ext>
            </a:extLst>
          </p:cNvPr>
          <p:cNvSpPr/>
          <p:nvPr/>
        </p:nvSpPr>
        <p:spPr>
          <a:xfrm>
            <a:off x="5683867" y="1816783"/>
            <a:ext cx="3393021" cy="577651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E0AB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注释</a:t>
            </a:r>
          </a:p>
        </p:txBody>
      </p:sp>
      <p:sp>
        <p:nvSpPr>
          <p:cNvPr id="9" name="矩形: 圆角 17">
            <a:extLst>
              <a:ext uri="{FF2B5EF4-FFF2-40B4-BE49-F238E27FC236}">
                <a16:creationId xmlns:a16="http://schemas.microsoft.com/office/drawing/2014/main" id="{0E480348-B6DE-49A7-B2CC-553AB6759776}"/>
              </a:ext>
            </a:extLst>
          </p:cNvPr>
          <p:cNvSpPr/>
          <p:nvPr/>
        </p:nvSpPr>
        <p:spPr>
          <a:xfrm>
            <a:off x="5683867" y="2423157"/>
            <a:ext cx="3393021" cy="3367397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6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Cylinder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为自定义的类类型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其定义了一个含有半径和高的数据结构以及与之关联的操作。</a:t>
            </a:r>
          </a:p>
          <a:p>
            <a:pPr marL="285750" indent="-28575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此处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没有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std::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前缀是因为通过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std;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提前声明了使用标准命名空间。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34E8C49D-D668-4BD7-BDBA-5909DEC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0471" y="635722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68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42DB38C-D73E-4EFA-8C8C-4CDE4DA37123}"/>
              </a:ext>
            </a:extLst>
          </p:cNvPr>
          <p:cNvSpPr txBox="1"/>
          <p:nvPr/>
        </p:nvSpPr>
        <p:spPr>
          <a:xfrm>
            <a:off x="81952" y="155276"/>
            <a:ext cx="6139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1.3 </a:t>
            </a:r>
            <a:r>
              <a:rPr lang="zh-CN" altLang="en-US" sz="3200" b="1" dirty="0">
                <a:solidFill>
                  <a:schemeClr val="bg1"/>
                </a:solidFill>
              </a:rPr>
              <a:t>编译与调试程序</a:t>
            </a:r>
          </a:p>
        </p:txBody>
      </p:sp>
      <p:sp>
        <p:nvSpPr>
          <p:cNvPr id="7" name="矩形: 圆顶角 6">
            <a:extLst>
              <a:ext uri="{FF2B5EF4-FFF2-40B4-BE49-F238E27FC236}">
                <a16:creationId xmlns:a16="http://schemas.microsoft.com/office/drawing/2014/main" id="{CA551783-13EC-4722-9F4C-13DEC6972E1A}"/>
              </a:ext>
            </a:extLst>
          </p:cNvPr>
          <p:cNvSpPr/>
          <p:nvPr/>
        </p:nvSpPr>
        <p:spPr>
          <a:xfrm>
            <a:off x="4170947" y="2265962"/>
            <a:ext cx="4536975" cy="577651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E0AB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说明</a:t>
            </a:r>
          </a:p>
        </p:txBody>
      </p:sp>
      <p:sp>
        <p:nvSpPr>
          <p:cNvPr id="9" name="矩形: 圆角 17">
            <a:extLst>
              <a:ext uri="{FF2B5EF4-FFF2-40B4-BE49-F238E27FC236}">
                <a16:creationId xmlns:a16="http://schemas.microsoft.com/office/drawing/2014/main" id="{0E480348-B6DE-49A7-B2CC-553AB6759776}"/>
              </a:ext>
            </a:extLst>
          </p:cNvPr>
          <p:cNvSpPr/>
          <p:nvPr/>
        </p:nvSpPr>
        <p:spPr>
          <a:xfrm>
            <a:off x="4170947" y="2872336"/>
            <a:ext cx="4536975" cy="3367397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6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C++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程序工程的创建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推荐使用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Visual Studio 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编译器</a:t>
            </a:r>
          </a:p>
          <a:p>
            <a:pPr marL="285750" indent="-28575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添加空的源文件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(*.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cpp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，如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main.cpp</a:t>
            </a:r>
          </a:p>
          <a:p>
            <a:pPr marL="285750" indent="-28575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编写源代码</a:t>
            </a:r>
          </a:p>
          <a:p>
            <a:pPr marL="285750" indent="-28575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编译，编译器会指出具体的语法错误</a:t>
            </a:r>
          </a:p>
          <a:p>
            <a:pPr marL="285750" indent="-28575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改正语法错误</a:t>
            </a:r>
          </a:p>
          <a:p>
            <a:pPr marL="285750" indent="-28575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调试程序（找出逻辑错误）</a:t>
            </a:r>
          </a:p>
          <a:p>
            <a:pPr marL="285750" indent="-285750">
              <a:lnSpc>
                <a:spcPct val="150000"/>
              </a:lnSpc>
              <a:buClr>
                <a:srgbClr val="151DC1"/>
              </a:buClr>
              <a:buFont typeface="Consolas" panose="020B0609020204030204" pitchFamily="49" charset="0"/>
              <a:buChar char="●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运行程序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32C5A7-1303-40F3-8A84-D5A2184C983C}"/>
              </a:ext>
            </a:extLst>
          </p:cNvPr>
          <p:cNvSpPr/>
          <p:nvPr/>
        </p:nvSpPr>
        <p:spPr>
          <a:xfrm>
            <a:off x="1703141" y="953072"/>
            <a:ext cx="336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LMMono10-Regular-Identity-H"/>
              </a:rPr>
              <a:t>C++ </a:t>
            </a:r>
            <a:r>
              <a:rPr lang="zh-CN" altLang="en-US" dirty="0">
                <a:solidFill>
                  <a:srgbClr val="0000FF"/>
                </a:solidFill>
                <a:latin typeface="MicrosoftYaHei"/>
              </a:rPr>
              <a:t>程序编译、调试和执行步骤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5C4E3F-B2C2-473E-A603-5A55D40A8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72" y="1704129"/>
            <a:ext cx="2046101" cy="4775852"/>
          </a:xfrm>
          <a:prstGeom prst="rect">
            <a:avLst/>
          </a:prstGeom>
        </p:spPr>
      </p:pic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E49ADC2B-0C79-4505-8CA0-3AF487BB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0471" y="6357225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9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617</Words>
  <Application>Microsoft Office PowerPoint</Application>
  <PresentationFormat>全屏显示(4:3)</PresentationFormat>
  <Paragraphs>114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LMMono10-Regular-Identity-H</vt:lpstr>
      <vt:lpstr>LMSans10-Regular-Identity-H</vt:lpstr>
      <vt:lpstr>MicrosoftYaHei</vt:lpstr>
      <vt:lpstr>等线</vt:lpstr>
      <vt:lpstr>微软雅黑</vt:lpstr>
      <vt:lpstr>Arial</vt:lpstr>
      <vt:lpstr>Consolas</vt:lpstr>
      <vt:lpstr>Wingdings</vt:lpstr>
      <vt:lpstr>Office 主题​​</vt:lpstr>
      <vt:lpstr>1_Office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 肖</dc:creator>
  <cp:lastModifiedBy>Li</cp:lastModifiedBy>
  <cp:revision>59</cp:revision>
  <dcterms:created xsi:type="dcterms:W3CDTF">2019-01-17T01:34:51Z</dcterms:created>
  <dcterms:modified xsi:type="dcterms:W3CDTF">2019-02-15T00:40:01Z</dcterms:modified>
</cp:coreProperties>
</file>