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5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AB5B"/>
    <a:srgbClr val="151DC1"/>
    <a:srgbClr val="0000FF"/>
    <a:srgbClr val="FCF6EE"/>
    <a:srgbClr val="212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7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A0E224A-26B9-4F4A-B5CA-F9FEEB6698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D89E65-7340-4A72-83C8-E41632E6A1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A6ADB-824E-45FA-A747-878E47232BC7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018A51-4E9E-44D2-A44C-5E453AA39F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DF0634-7C0B-4707-81CC-29D09A49B9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392C8-E642-46CD-8FB0-D0F7160A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7837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3E184-144E-4463-9ECF-3C331BE81FB7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18746-A2D9-4C89-AF5D-41A84BDD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217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A91EB528-1B2B-45E6-B6AC-83F250A66531}"/>
              </a:ext>
            </a:extLst>
          </p:cNvPr>
          <p:cNvSpPr/>
          <p:nvPr userDrawn="1"/>
        </p:nvSpPr>
        <p:spPr>
          <a:xfrm>
            <a:off x="349369" y="1212911"/>
            <a:ext cx="8445261" cy="1103252"/>
          </a:xfrm>
          <a:prstGeom prst="roundRect">
            <a:avLst/>
          </a:prstGeom>
          <a:solidFill>
            <a:srgbClr val="151DC1"/>
          </a:solidFill>
          <a:ln>
            <a:solidFill>
              <a:srgbClr val="151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A82A-D1DC-4330-ACF2-9FF544A42A0E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51DC1"/>
                </a:solidFill>
              </a:defRPr>
            </a:lvl1pPr>
          </a:lstStyle>
          <a:p>
            <a:fld id="{6AD33FD5-61D2-4238-98DB-DB8C208BC9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75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E8ED-0AAC-433B-B669-AC4006EE5CCA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57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429-D3D2-4C58-9FE5-F213EFD7604D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08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9D5C-8927-4036-B92A-D9F195A44A7D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3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BB35-41E1-485B-AB2D-FE13E300DDA9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4C7AD1-598D-42C1-B839-EC832A5BA60F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7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409F-01A2-4EE2-932A-74C5D455EDEA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4705FF-A3B8-41C1-A2B4-C14AD3C0545A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8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D3FE-91C7-4F95-9CED-1958A9FBB9D6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251C78-9C74-48B7-8B9C-0B143BCDC8C2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66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9721-762C-41FF-B61C-2C971383CC1A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24CF2C-6301-4FD2-A14A-2A4383B392FD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28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AC9B-5820-4710-8BB1-A553E3B61713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D7C3CD-5C56-4A52-9A8B-094DC17D60CE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56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FAB9-0B26-4FD9-8099-46B321E0AE9E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CE3A0A-F853-40CC-B101-AED29CA29D96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70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194F9221-26CC-4778-922C-682D99F6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2" y="155276"/>
            <a:ext cx="8433398" cy="5847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DAA-C670-4986-90B4-2EF0B0FBD6C8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9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E585790-AE73-4DA0-8615-0A83EC0F9437}"/>
              </a:ext>
            </a:extLst>
          </p:cNvPr>
          <p:cNvSpPr/>
          <p:nvPr userDrawn="1"/>
        </p:nvSpPr>
        <p:spPr>
          <a:xfrm>
            <a:off x="0" y="0"/>
            <a:ext cx="9144000" cy="845389"/>
          </a:xfrm>
          <a:prstGeom prst="rect">
            <a:avLst/>
          </a:prstGeom>
          <a:solidFill>
            <a:srgbClr val="151DC1"/>
          </a:solidFill>
          <a:ln>
            <a:solidFill>
              <a:srgbClr val="151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5047B-B5B7-431A-A1BF-925FADB3C544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837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1DC1"/>
                </a:solidFill>
              </a:defRPr>
            </a:lvl1pPr>
          </a:lstStyle>
          <a:p>
            <a:fld id="{6AD33FD5-61D2-4238-98DB-DB8C208BC9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标题 9">
            <a:extLst>
              <a:ext uri="{FF2B5EF4-FFF2-40B4-BE49-F238E27FC236}">
                <a16:creationId xmlns:a16="http://schemas.microsoft.com/office/drawing/2014/main" id="{684A218F-D787-4066-919E-8011A72D12FD}"/>
              </a:ext>
            </a:extLst>
          </p:cNvPr>
          <p:cNvSpPr txBox="1">
            <a:spLocks/>
          </p:cNvSpPr>
          <p:nvPr userDrawn="1"/>
        </p:nvSpPr>
        <p:spPr>
          <a:xfrm>
            <a:off x="81952" y="155276"/>
            <a:ext cx="8433398" cy="5847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2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5.xml"/><Relationship Id="rId7" Type="http://schemas.openxmlformats.org/officeDocument/2006/relationships/slide" Target="slide1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22.xml"/><Relationship Id="rId5" Type="http://schemas.openxmlformats.org/officeDocument/2006/relationships/slide" Target="slide9.xml"/><Relationship Id="rId10" Type="http://schemas.openxmlformats.org/officeDocument/2006/relationships/slide" Target="slide18.xml"/><Relationship Id="rId4" Type="http://schemas.openxmlformats.org/officeDocument/2006/relationships/slide" Target="slide8.xml"/><Relationship Id="rId9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F938BF-89D7-4BCB-87EB-2683E11E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86A34A-B5C2-49C6-8E90-EAA5F0BF97E4}"/>
              </a:ext>
            </a:extLst>
          </p:cNvPr>
          <p:cNvSpPr txBox="1"/>
          <p:nvPr/>
        </p:nvSpPr>
        <p:spPr>
          <a:xfrm>
            <a:off x="2436963" y="1483743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第十章 简单输入输出</a:t>
            </a:r>
          </a:p>
        </p:txBody>
      </p:sp>
    </p:spTree>
    <p:extLst>
      <p:ext uri="{BB962C8B-B14F-4D97-AF65-F5344CB8AC3E}">
        <p14:creationId xmlns:p14="http://schemas.microsoft.com/office/powerpoint/2010/main" val="3801403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10.2.1</a:t>
            </a:r>
            <a:r>
              <a:rPr lang="zh-CN" altLang="en-US" sz="3200" dirty="0">
                <a:solidFill>
                  <a:schemeClr val="bg1"/>
                </a:solidFill>
              </a:rPr>
              <a:t>字符数据的输入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178785" y="1189582"/>
            <a:ext cx="8704052" cy="1214840"/>
            <a:chOff x="219974" y="2044323"/>
            <a:chExt cx="8704052" cy="1214840"/>
          </a:xfrm>
        </p:grpSpPr>
        <p:sp>
          <p:nvSpPr>
            <p:cNvPr id="20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cin&gt;&gt;</a:t>
              </a:r>
              <a:r>
                <a:rPr lang="zh-CN" altLang="en-US" sz="2400" dirty="0"/>
                <a:t>：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612832"/>
              <a:ext cx="8704052" cy="6463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数据的输入以空白字符结束（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包括空格符、制表符和回车符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等），而这些空白字</a:t>
              </a:r>
            </a:p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符会被系统过滤掉。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178785" y="2972931"/>
            <a:ext cx="8704052" cy="937841"/>
            <a:chOff x="219974" y="2044323"/>
            <a:chExt cx="8704052" cy="937841"/>
          </a:xfrm>
        </p:grpSpPr>
        <p:sp>
          <p:nvSpPr>
            <p:cNvPr id="15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err="1"/>
                <a:t>cin.get</a:t>
              </a:r>
              <a:r>
                <a:rPr lang="en-US" altLang="zh-CN" sz="2400" dirty="0"/>
                <a:t>()</a:t>
              </a:r>
              <a:r>
                <a:rPr lang="zh-CN" altLang="en-US" sz="2400" dirty="0"/>
                <a:t>：</a:t>
              </a:r>
            </a:p>
          </p:txBody>
        </p: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612832"/>
              <a:ext cx="8704052" cy="36933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cin.get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()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可以从输入流中获取一个字符，并将其返回。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178785" y="4583428"/>
            <a:ext cx="8704052" cy="1858734"/>
            <a:chOff x="219974" y="2044323"/>
            <a:chExt cx="8704052" cy="1858734"/>
          </a:xfrm>
        </p:grpSpPr>
        <p:sp>
          <p:nvSpPr>
            <p:cNvPr id="11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示例：</a:t>
              </a:r>
            </a:p>
          </p:txBody>
        </p:sp>
        <p:sp>
          <p:nvSpPr>
            <p:cNvPr id="12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612832"/>
              <a:ext cx="8704052" cy="129022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for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char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c;(c=cin.get())!=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'\n'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;)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cout&lt;&lt;c;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617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10.2.1</a:t>
            </a:r>
            <a:r>
              <a:rPr lang="zh-CN" altLang="en-US" sz="3200" dirty="0">
                <a:solidFill>
                  <a:schemeClr val="bg1"/>
                </a:solidFill>
              </a:rPr>
              <a:t>字符数据的输入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178785" y="1514865"/>
            <a:ext cx="8704052" cy="1214840"/>
            <a:chOff x="219974" y="2044323"/>
            <a:chExt cx="8704052" cy="1214840"/>
          </a:xfrm>
        </p:grpSpPr>
        <p:sp>
          <p:nvSpPr>
            <p:cNvPr id="20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err="1"/>
                <a:t>cin.getline</a:t>
              </a:r>
              <a:r>
                <a:rPr lang="en-US" altLang="zh-CN" sz="2400" dirty="0"/>
                <a:t>()</a:t>
              </a:r>
              <a:r>
                <a:rPr lang="zh-CN" altLang="en-US" sz="2400" dirty="0"/>
                <a:t>：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612832"/>
              <a:ext cx="8704052" cy="6463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 dirty="0" err="1">
                  <a:solidFill>
                    <a:srgbClr val="000000"/>
                  </a:solidFill>
                  <a:latin typeface="LMSans10-Regular-Identity-H"/>
                </a:rPr>
                <a:t>getline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函数以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回车符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作为输入结束的标志符，把从输入流</a:t>
              </a:r>
              <a:r>
                <a:rPr lang="en-US" altLang="zh-CN" dirty="0" err="1">
                  <a:solidFill>
                    <a:srgbClr val="000000"/>
                  </a:solidFill>
                  <a:latin typeface="LMSans10-Regular-Identity-H"/>
                </a:rPr>
                <a:t>cin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中提取的字符序</a:t>
              </a:r>
            </a:p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列（不包括回车符）放到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string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类对象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s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中，并返回</a:t>
              </a:r>
              <a:r>
                <a:rPr lang="en-US" altLang="zh-CN" dirty="0" err="1">
                  <a:solidFill>
                    <a:srgbClr val="000000"/>
                  </a:solidFill>
                  <a:latin typeface="LMSans10-Regular-Identity-H"/>
                </a:rPr>
                <a:t>cin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的引用。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178785" y="3786655"/>
            <a:ext cx="8704052" cy="1443236"/>
            <a:chOff x="219974" y="2044323"/>
            <a:chExt cx="8704052" cy="1443236"/>
          </a:xfrm>
        </p:grpSpPr>
        <p:sp>
          <p:nvSpPr>
            <p:cNvPr id="15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示例：</a:t>
              </a:r>
            </a:p>
          </p:txBody>
        </p: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612832"/>
              <a:ext cx="8704052" cy="87472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8080"/>
                  </a:solidFill>
                  <a:latin typeface="LMMono9-Regular-Identity-H"/>
                </a:rPr>
                <a:t>string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s;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getline(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cin,s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);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888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10.2.2</a:t>
            </a:r>
            <a:r>
              <a:rPr lang="zh-CN" altLang="en-US" sz="3200" dirty="0">
                <a:solidFill>
                  <a:schemeClr val="bg1"/>
                </a:solidFill>
              </a:rPr>
              <a:t>格式化控制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178785" y="888020"/>
            <a:ext cx="8704052" cy="946983"/>
            <a:chOff x="219974" y="1549192"/>
            <a:chExt cx="8704052" cy="946983"/>
          </a:xfrm>
        </p:grpSpPr>
        <p:sp>
          <p:nvSpPr>
            <p:cNvPr id="20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1549192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整形值的进制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126843"/>
              <a:ext cx="8704052" cy="36933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LMMono9-Regular-Identity-H"/>
                </a:rPr>
                <a:t>默认格式按照十进制输入输出，也可以用进制说明符进行转换。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178785" y="2330305"/>
            <a:ext cx="8704052" cy="3961091"/>
            <a:chOff x="219974" y="2044323"/>
            <a:chExt cx="8704052" cy="3961091"/>
          </a:xfrm>
        </p:grpSpPr>
        <p:sp>
          <p:nvSpPr>
            <p:cNvPr id="15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输出格式化控制示例：</a:t>
              </a:r>
            </a:p>
          </p:txBody>
        </p: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589094"/>
              <a:ext cx="8704052" cy="341632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showbase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&lt;&lt;uppercase;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显示进制信息，十六进制数以大写形式输出</a:t>
              </a:r>
            </a:p>
            <a:p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"default:"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&lt;&lt;26&lt;&lt;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"octal:"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oct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&lt;&lt;26&lt;&lt;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</a:p>
            <a:p>
              <a:r>
                <a:rPr lang="fr-FR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fr-FR" altLang="zh-CN" dirty="0">
                  <a:solidFill>
                    <a:srgbClr val="C08040"/>
                  </a:solidFill>
                  <a:latin typeface="LMMono9-Regular-Identity-H"/>
                </a:rPr>
                <a:t>"decimal:"</a:t>
              </a:r>
              <a:r>
                <a:rPr lang="fr-FR" altLang="zh-CN" dirty="0">
                  <a:solidFill>
                    <a:srgbClr val="000000"/>
                  </a:solidFill>
                  <a:latin typeface="LMMono9-Regular-Identity-H"/>
                </a:rPr>
                <a:t>&lt;&lt;dec&lt;&lt;26&lt;&lt;endl;</a:t>
              </a:r>
            </a:p>
            <a:p>
              <a:r>
                <a:rPr lang="fr-FR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fr-FR" altLang="zh-CN" dirty="0">
                  <a:solidFill>
                    <a:srgbClr val="C08040"/>
                  </a:solidFill>
                  <a:latin typeface="LMMono9-Regular-Identity-H"/>
                </a:rPr>
                <a:t>"hex:"</a:t>
              </a:r>
              <a:r>
                <a:rPr lang="fr-FR" altLang="zh-CN" dirty="0">
                  <a:solidFill>
                    <a:srgbClr val="000000"/>
                  </a:solidFill>
                  <a:latin typeface="LMMono9-Regular-Identity-H"/>
                </a:rPr>
                <a:t>&lt;&lt;hex&lt;&lt;26&lt;&lt;endl;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noshowbase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nouppercase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dec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</a:p>
            <a:p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r>
                <a:rPr lang="zh-CN" altLang="en-US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输出结果：</a:t>
              </a:r>
            </a:p>
            <a:p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default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:26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octal:032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decial:26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hex:0X1A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527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10.2.2</a:t>
            </a:r>
            <a:r>
              <a:rPr lang="zh-CN" altLang="en-US" sz="3200" dirty="0">
                <a:solidFill>
                  <a:schemeClr val="bg1"/>
                </a:solidFill>
              </a:rPr>
              <a:t>格式化控制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178785" y="1189889"/>
            <a:ext cx="8704052" cy="2698873"/>
            <a:chOff x="219974" y="1549192"/>
            <a:chExt cx="8704052" cy="2698873"/>
          </a:xfrm>
        </p:grpSpPr>
        <p:sp>
          <p:nvSpPr>
            <p:cNvPr id="20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1549192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输入格式控制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126843"/>
              <a:ext cx="8704052" cy="212122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i,j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cin&gt;&gt;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oct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&gt;&gt;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输入格式为八进制；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cin&gt;&gt;hex&gt;&gt;j;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输入格式为十六进制；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输入以下数据，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i,j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均为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26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032 0x1a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178785" y="4646174"/>
            <a:ext cx="8704052" cy="1191102"/>
            <a:chOff x="219974" y="2044323"/>
            <a:chExt cx="8704052" cy="1191102"/>
          </a:xfrm>
        </p:grpSpPr>
        <p:sp>
          <p:nvSpPr>
            <p:cNvPr id="15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注意：</a:t>
              </a:r>
            </a:p>
          </p:txBody>
        </p: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589094"/>
              <a:ext cx="8704052" cy="6463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上述最后一条语句执行之后，后续的输入数据均为十六进制，可以用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dec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将进</a:t>
              </a:r>
            </a:p>
            <a:p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制恢复十进制。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22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2048" y="6391421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10.2.2</a:t>
            </a:r>
            <a:r>
              <a:rPr lang="zh-CN" altLang="en-US" sz="3200" dirty="0">
                <a:solidFill>
                  <a:schemeClr val="bg1"/>
                </a:solidFill>
              </a:rPr>
              <a:t>格式化控制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154072" y="852138"/>
            <a:ext cx="8704052" cy="4824968"/>
            <a:chOff x="219974" y="1549192"/>
            <a:chExt cx="8704052" cy="4824968"/>
          </a:xfrm>
        </p:grpSpPr>
        <p:sp>
          <p:nvSpPr>
            <p:cNvPr id="20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1549192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控制打印精度：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126843"/>
              <a:ext cx="8704052" cy="424731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x=1.2152;</a:t>
              </a:r>
            </a:p>
            <a:p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cout.precision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(3);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使用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precision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成员函数指定打印精度；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"precision:"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cout.precision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()&lt;&lt;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",x="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&lt;&lt;x&lt;&lt;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setprecision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(4);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使用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setprecision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函数指定打印精度；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"precision:"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cout.precision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()&lt;&lt;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",x="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&lt;&lt;x&lt;&lt;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</a:p>
            <a:p>
              <a:r>
                <a:rPr lang="fr-FR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fr-FR" altLang="zh-CN" dirty="0">
                  <a:solidFill>
                    <a:srgbClr val="C08040"/>
                  </a:solidFill>
                  <a:latin typeface="LMMono9-Regular-Identity-H"/>
                </a:rPr>
                <a:t>"scientific:"</a:t>
              </a:r>
              <a:r>
                <a:rPr lang="fr-FR" altLang="zh-CN" dirty="0">
                  <a:solidFill>
                    <a:srgbClr val="000000"/>
                  </a:solidFill>
                  <a:latin typeface="LMMono9-Regular-Identity-H"/>
                </a:rPr>
                <a:t>&lt;&lt;scientific&lt;&lt;10*exp(1.0)&lt;&lt;endl;</a:t>
              </a:r>
            </a:p>
            <a:p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用科学计数法控制输出格式；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en-US" altLang="zh-CN" dirty="0" err="1">
                  <a:solidFill>
                    <a:srgbClr val="C08040"/>
                  </a:solidFill>
                  <a:latin typeface="LMMono9-Regular-Identity-H"/>
                </a:rPr>
                <a:t>fixed␣decimal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:"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&lt;&lt;fixed&lt;&lt;10*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exp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(1.0)&lt;&lt;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定点十进制默认格式；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en-US" altLang="zh-CN" dirty="0" err="1">
                  <a:solidFill>
                    <a:srgbClr val="C08040"/>
                  </a:solidFill>
                  <a:latin typeface="LMMono9-Regular-Identity-H"/>
                </a:rPr>
                <a:t>default␣float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:"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defaultfloat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&lt;&lt;10*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exp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(1.0)&lt;&lt;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</a:p>
            <a:p>
              <a:r>
                <a:rPr lang="zh-CN" altLang="en-US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输出结果：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precision:3,x=1.22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precision:4,x=1.215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scientific:2.718282e+01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fixed decimal:27.182818</a:t>
              </a:r>
            </a:p>
            <a:p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default float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:27.1828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154072" y="5666898"/>
            <a:ext cx="8704052" cy="1191102"/>
            <a:chOff x="219974" y="2044323"/>
            <a:chExt cx="8704052" cy="1191102"/>
          </a:xfrm>
        </p:grpSpPr>
        <p:sp>
          <p:nvSpPr>
            <p:cNvPr id="15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注意：</a:t>
              </a:r>
            </a:p>
          </p:txBody>
        </p: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589094"/>
              <a:ext cx="8704052" cy="6463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在执行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scientific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或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fixed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操纵符后，精度控制的是小数点后面的数值位数，而</a:t>
              </a:r>
            </a:p>
            <a:p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不是默认的数值总位数。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defaultfloat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为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C++11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新特性，它将流恢复默认。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81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10.2.2</a:t>
            </a:r>
            <a:r>
              <a:rPr lang="zh-CN" altLang="en-US" sz="3200" dirty="0">
                <a:solidFill>
                  <a:schemeClr val="bg1"/>
                </a:solidFill>
              </a:rPr>
              <a:t>格式化控制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162309" y="1429587"/>
            <a:ext cx="8704052" cy="2283374"/>
            <a:chOff x="219974" y="1549192"/>
            <a:chExt cx="8704052" cy="2283374"/>
          </a:xfrm>
        </p:grpSpPr>
        <p:sp>
          <p:nvSpPr>
            <p:cNvPr id="20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1549192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利用</a:t>
              </a:r>
              <a:r>
                <a:rPr lang="en-US" altLang="zh-CN" sz="2400" dirty="0" err="1"/>
                <a:t>setw</a:t>
              </a:r>
              <a:r>
                <a:rPr lang="zh-CN" altLang="en-US" sz="2400" dirty="0"/>
                <a:t>指定占用宽度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126843"/>
              <a:ext cx="8704052" cy="170572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=-10;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x=1.2152;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"i:"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&lt;setw(10)&lt;&lt;i&lt;&lt;endl;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"x:"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setw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(10)&lt;&lt;x&lt;&lt;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162309" y="4464428"/>
            <a:ext cx="8704052" cy="1223982"/>
            <a:chOff x="219974" y="1549192"/>
            <a:chExt cx="8704052" cy="1223982"/>
          </a:xfrm>
        </p:grpSpPr>
        <p:sp>
          <p:nvSpPr>
            <p:cNvPr id="11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1549192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输出结果：</a:t>
              </a:r>
            </a:p>
          </p:txBody>
        </p:sp>
        <p:sp>
          <p:nvSpPr>
            <p:cNvPr id="12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126843"/>
              <a:ext cx="8704052" cy="6463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 dirty="0" err="1">
                  <a:solidFill>
                    <a:schemeClr val="tx1"/>
                  </a:solidFill>
                  <a:latin typeface="LMMono9-Regular-Identity-H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LMMono9-Regular-Identity-H"/>
                </a:rPr>
                <a:t> : ⊔⊔⊔⊔⊔⊔⊔-10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LMMono9-Regular-Identity-H"/>
                </a:rPr>
                <a:t>x : ⊔⊔⊔⊔1.2152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208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667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10.3 </a:t>
            </a:r>
            <a:r>
              <a:rPr lang="zh-CN" altLang="en-US" sz="3200" dirty="0">
                <a:solidFill>
                  <a:schemeClr val="bg1"/>
                </a:solidFill>
              </a:rPr>
              <a:t>文件输入输出与</a:t>
            </a:r>
            <a:r>
              <a:rPr lang="en-US" altLang="zh-CN" sz="3200" dirty="0">
                <a:solidFill>
                  <a:schemeClr val="bg1"/>
                </a:solidFill>
              </a:rPr>
              <a:t>string</a:t>
            </a:r>
            <a:r>
              <a:rPr lang="zh-CN" altLang="en-US" sz="3200" dirty="0">
                <a:solidFill>
                  <a:schemeClr val="bg1"/>
                </a:solidFill>
              </a:rPr>
              <a:t>流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211736" y="1644426"/>
            <a:ext cx="8704052" cy="2322835"/>
            <a:chOff x="219974" y="2044323"/>
            <a:chExt cx="8704052" cy="2322835"/>
          </a:xfrm>
        </p:grpSpPr>
        <p:sp>
          <p:nvSpPr>
            <p:cNvPr id="20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文件流：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612832"/>
              <a:ext cx="8704052" cy="175432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和磁盘进行数据交换时需要文件流。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marL="742950" lvl="1" indent="-285750">
                <a:lnSpc>
                  <a:spcPct val="150000"/>
                </a:lnSpc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ifstream: 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从文件读取数据；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742950" lvl="1" indent="-285750">
                <a:lnSpc>
                  <a:spcPct val="150000"/>
                </a:lnSpc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en-US" altLang="zh-CN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ofstream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从文件写入数据；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742950" lvl="1" indent="-285750">
                <a:lnSpc>
                  <a:spcPct val="150000"/>
                </a:lnSpc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en-US" altLang="zh-CN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fstream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从文件读写数据。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937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667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10.3.1</a:t>
            </a:r>
            <a:r>
              <a:rPr lang="zh-CN" altLang="en-US" sz="3200" dirty="0">
                <a:solidFill>
                  <a:schemeClr val="bg1"/>
                </a:solidFill>
              </a:rPr>
              <a:t>使用文件流对象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211736" y="1644426"/>
            <a:ext cx="8704052" cy="1491839"/>
            <a:chOff x="219974" y="2044323"/>
            <a:chExt cx="8704052" cy="1491839"/>
          </a:xfrm>
        </p:grpSpPr>
        <p:sp>
          <p:nvSpPr>
            <p:cNvPr id="20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文件流对象的创建和关联：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612832"/>
              <a:ext cx="8704052" cy="92333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ifstream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in(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ifname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创建输入文件流对象，提供文件名；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ofstream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out;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创建输出文件流对象，没有提供文件名；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211736" y="3987515"/>
            <a:ext cx="8704052" cy="1907337"/>
            <a:chOff x="219974" y="2044323"/>
            <a:chExt cx="8704052" cy="1907337"/>
          </a:xfrm>
        </p:grpSpPr>
        <p:sp>
          <p:nvSpPr>
            <p:cNvPr id="8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文件流的打开与关闭：</a:t>
              </a:r>
            </a:p>
          </p:txBody>
        </p:sp>
        <p:sp>
          <p:nvSpPr>
            <p:cNvPr id="9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612832"/>
              <a:ext cx="8704052" cy="133882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out.open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(name);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调用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open 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函数，使之与一个文件关联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if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(out);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用于检测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open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操作是否成功；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out.close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调用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close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函数关闭文件；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032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667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10.3.2</a:t>
            </a:r>
            <a:r>
              <a:rPr lang="zh-CN" altLang="en-US" sz="3200" dirty="0">
                <a:solidFill>
                  <a:schemeClr val="bg1"/>
                </a:solidFill>
              </a:rPr>
              <a:t> 文件模式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211736" y="2085849"/>
            <a:ext cx="8704052" cy="3707830"/>
            <a:chOff x="219974" y="2044323"/>
            <a:chExt cx="8704052" cy="3707830"/>
          </a:xfrm>
        </p:grpSpPr>
        <p:sp>
          <p:nvSpPr>
            <p:cNvPr id="20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常用的文件模式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612832"/>
              <a:ext cx="8704052" cy="313932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ios::in 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读方式打开文件；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ios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::out 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写方式打开文件（默认方式）。如果已有此文件，则将其原有内容全部擦除，如文件不存在，则建立新文件；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ios::app 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写方式打开文件，写入的数据追加到文件末尾；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ios::ate 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打开一个已有的文件，并定位到文件末尾；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ios::binary 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以二进制方式打开一个文件，如不指定此方式则默认</a:t>
              </a:r>
            </a:p>
            <a:p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为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ASCII 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方式。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1736" y="1034135"/>
            <a:ext cx="7490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MicrosoftYaHei"/>
              </a:rPr>
              <a:t>每个文件都有一些</a:t>
            </a:r>
            <a:r>
              <a:rPr lang="zh-CN" altLang="en-US" sz="2400" dirty="0">
                <a:solidFill>
                  <a:srgbClr val="FF0000"/>
                </a:solidFill>
                <a:latin typeface="MicrosoftYaHei"/>
              </a:rPr>
              <a:t>文件模式</a:t>
            </a:r>
            <a:r>
              <a:rPr lang="zh-CN" altLang="en-US" sz="2400" dirty="0">
                <a:solidFill>
                  <a:srgbClr val="000000"/>
                </a:solidFill>
                <a:latin typeface="MicrosoftYaHei"/>
              </a:rPr>
              <a:t>，用来指定如何使用文件。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5298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667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10.3.2</a:t>
            </a:r>
            <a:r>
              <a:rPr lang="zh-CN" altLang="en-US" sz="3200" dirty="0">
                <a:solidFill>
                  <a:schemeClr val="bg1"/>
                </a:solidFill>
              </a:rPr>
              <a:t> 文件模式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162309" y="1459774"/>
            <a:ext cx="8704052" cy="2876833"/>
            <a:chOff x="219974" y="2044323"/>
            <a:chExt cx="8704052" cy="2876833"/>
          </a:xfrm>
        </p:grpSpPr>
        <p:sp>
          <p:nvSpPr>
            <p:cNvPr id="20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说明：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612832"/>
              <a:ext cx="8704052" cy="230832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buClr>
                  <a:srgbClr val="0000FF"/>
                </a:buClr>
              </a:pP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每一个文件流类型都设置了一个默认的文件模式，如果没有指定具体的文件模</a:t>
              </a:r>
            </a:p>
            <a:p>
              <a:pPr>
                <a:buClr>
                  <a:srgbClr val="0000FF"/>
                </a:buClr>
              </a:pP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式，则以默认模式打开。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>
                <a:buClr>
                  <a:srgbClr val="0000FF"/>
                </a:buClr>
              </a:pPr>
              <a:endParaRPr lang="zh-CN" alt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ifstream 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流的默认模式是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ios::in 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；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endParaRPr lang="zh-CN" alt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ofstream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流的默认模式是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ios::out 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；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endParaRPr lang="zh-CN" alt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fstream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的默认模式为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ios::in 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和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ios::out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。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256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AE11C7-AE26-48A8-8680-9487D662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39CF73-6F96-4557-80B0-3EF1BBAE0B5C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目录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950A48F-4883-4512-A82A-06892F388C6C}"/>
              </a:ext>
            </a:extLst>
          </p:cNvPr>
          <p:cNvGrpSpPr/>
          <p:nvPr/>
        </p:nvGrpSpPr>
        <p:grpSpPr>
          <a:xfrm>
            <a:off x="552090" y="1303327"/>
            <a:ext cx="4891179" cy="1261186"/>
            <a:chOff x="552090" y="1303327"/>
            <a:chExt cx="4891179" cy="1261186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D457661-DE2D-47EB-8971-C3F7DD422B01}"/>
                </a:ext>
              </a:extLst>
            </p:cNvPr>
            <p:cNvSpPr txBox="1"/>
            <p:nvPr/>
          </p:nvSpPr>
          <p:spPr>
            <a:xfrm>
              <a:off x="552090" y="1303327"/>
              <a:ext cx="295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  <a:hlinkClick r:id="rId2" action="ppaction://hlinksldjump"/>
                </a:rPr>
                <a:t>1. </a:t>
              </a:r>
              <a:r>
                <a:rPr lang="zh-CN" altLang="en-US" dirty="0">
                  <a:solidFill>
                    <a:srgbClr val="151DC1"/>
                  </a:solidFill>
                  <a:hlinkClick r:id="rId2" action="ppaction://hlinksldjump"/>
                </a:rPr>
                <a:t>基本知识</a:t>
              </a:r>
              <a:endParaRPr lang="zh-CN" altLang="en-US" dirty="0">
                <a:solidFill>
                  <a:srgbClr val="151DC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2565614-773A-42A3-BC7B-494B56ADB8C8}"/>
                </a:ext>
              </a:extLst>
            </p:cNvPr>
            <p:cNvSpPr txBox="1"/>
            <p:nvPr/>
          </p:nvSpPr>
          <p:spPr>
            <a:xfrm>
              <a:off x="928777" y="1641183"/>
              <a:ext cx="45144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en-US" altLang="zh-CN" dirty="0">
                  <a:hlinkClick r:id="rId3" action="ppaction://hlinksldjump"/>
                </a:rPr>
                <a:t>IO</a:t>
              </a:r>
              <a:r>
                <a:rPr lang="zh-CN" altLang="en-US" dirty="0">
                  <a:hlinkClick r:id="rId3" action="ppaction://hlinksldjump"/>
                </a:rPr>
                <a:t>类对象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4" action="ppaction://hlinksldjump"/>
                </a:rPr>
                <a:t>条件状态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5" action="ppaction://hlinksldjump"/>
                </a:rPr>
                <a:t>刷新缓冲区</a:t>
              </a:r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D4C2E15-74B0-4D1D-8683-ADF38850CF4F}"/>
              </a:ext>
            </a:extLst>
          </p:cNvPr>
          <p:cNvGrpSpPr/>
          <p:nvPr/>
        </p:nvGrpSpPr>
        <p:grpSpPr>
          <a:xfrm>
            <a:off x="552090" y="3037261"/>
            <a:ext cx="4891179" cy="984187"/>
            <a:chOff x="552090" y="1303327"/>
            <a:chExt cx="4891179" cy="984187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B0323AE-F773-4A2D-8453-B1D827560059}"/>
                </a:ext>
              </a:extLst>
            </p:cNvPr>
            <p:cNvSpPr txBox="1"/>
            <p:nvPr/>
          </p:nvSpPr>
          <p:spPr>
            <a:xfrm>
              <a:off x="552090" y="1303327"/>
              <a:ext cx="295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  <a:hlinkClick r:id="rId6" action="ppaction://hlinksldjump"/>
                </a:rPr>
                <a:t>2. </a:t>
              </a:r>
              <a:r>
                <a:rPr lang="zh-CN" altLang="en-US" dirty="0">
                  <a:solidFill>
                    <a:srgbClr val="151DC1"/>
                  </a:solidFill>
                  <a:hlinkClick r:id="rId6" action="ppaction://hlinksldjump"/>
                </a:rPr>
                <a:t>标准输入输出</a:t>
              </a:r>
              <a:endParaRPr lang="zh-CN" altLang="en-US" dirty="0">
                <a:solidFill>
                  <a:srgbClr val="151DC1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6ABE7D3-E36A-48D5-B057-5CBE6956C298}"/>
                </a:ext>
              </a:extLst>
            </p:cNvPr>
            <p:cNvSpPr txBox="1"/>
            <p:nvPr/>
          </p:nvSpPr>
          <p:spPr>
            <a:xfrm>
              <a:off x="928777" y="1641183"/>
              <a:ext cx="4514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6" action="ppaction://hlinksldjump"/>
                </a:rPr>
                <a:t>字符数据的输入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7" action="ppaction://hlinksldjump"/>
                </a:rPr>
                <a:t>格式化控制</a:t>
              </a:r>
              <a:endParaRPr lang="en-US" altLang="zh-CN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1EF2BC9-407D-4E28-81BE-6C4CD7E97C4B}"/>
              </a:ext>
            </a:extLst>
          </p:cNvPr>
          <p:cNvGrpSpPr/>
          <p:nvPr/>
        </p:nvGrpSpPr>
        <p:grpSpPr>
          <a:xfrm>
            <a:off x="552090" y="4575446"/>
            <a:ext cx="4891179" cy="1261186"/>
            <a:chOff x="552090" y="1303327"/>
            <a:chExt cx="4891179" cy="126118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9B81C02-15F2-481C-9EE9-5612B3F21040}"/>
                </a:ext>
              </a:extLst>
            </p:cNvPr>
            <p:cNvSpPr txBox="1"/>
            <p:nvPr/>
          </p:nvSpPr>
          <p:spPr>
            <a:xfrm>
              <a:off x="552090" y="1303327"/>
              <a:ext cx="295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  <a:hlinkClick r:id="rId8" action="ppaction://hlinksldjump"/>
                </a:rPr>
                <a:t>3. </a:t>
              </a:r>
              <a:r>
                <a:rPr lang="zh-CN" altLang="en-US" dirty="0">
                  <a:solidFill>
                    <a:srgbClr val="151DC1"/>
                  </a:solidFill>
                  <a:hlinkClick r:id="rId8" action="ppaction://hlinksldjump"/>
                </a:rPr>
                <a:t>文件输入流与</a:t>
              </a:r>
              <a:r>
                <a:rPr lang="en-US" altLang="zh-CN" dirty="0">
                  <a:solidFill>
                    <a:srgbClr val="151DC1"/>
                  </a:solidFill>
                  <a:hlinkClick r:id="rId8" action="ppaction://hlinksldjump"/>
                </a:rPr>
                <a:t>string</a:t>
              </a:r>
              <a:r>
                <a:rPr lang="zh-CN" altLang="en-US" dirty="0">
                  <a:solidFill>
                    <a:srgbClr val="151DC1"/>
                  </a:solidFill>
                  <a:hlinkClick r:id="rId8" action="ppaction://hlinksldjump"/>
                </a:rPr>
                <a:t>流</a:t>
              </a:r>
              <a:endParaRPr lang="zh-CN" altLang="en-US" dirty="0">
                <a:solidFill>
                  <a:srgbClr val="151DC1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2C256E6-B231-4967-9F83-0BE1AADBE604}"/>
                </a:ext>
              </a:extLst>
            </p:cNvPr>
            <p:cNvSpPr txBox="1"/>
            <p:nvPr/>
          </p:nvSpPr>
          <p:spPr>
            <a:xfrm>
              <a:off x="928777" y="1641183"/>
              <a:ext cx="45144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9" action="ppaction://hlinksldjump"/>
                </a:rPr>
                <a:t>使用文件流对象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10" action="ppaction://hlinksldjump"/>
                </a:rPr>
                <a:t>文件模式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en-US" altLang="zh-CN" dirty="0">
                  <a:hlinkClick r:id="rId11" action="ppaction://hlinksldjump"/>
                </a:rPr>
                <a:t>string</a:t>
              </a:r>
              <a:r>
                <a:rPr lang="zh-CN" altLang="en-US" dirty="0">
                  <a:hlinkClick r:id="rId11" action="ppaction://hlinksldjump"/>
                </a:rPr>
                <a:t>流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2215920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667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10.3.2</a:t>
            </a:r>
            <a:r>
              <a:rPr lang="zh-CN" altLang="en-US" sz="3200" dirty="0">
                <a:solidFill>
                  <a:schemeClr val="bg1"/>
                </a:solidFill>
              </a:rPr>
              <a:t> 文件模式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187022" y="1542112"/>
            <a:ext cx="8704052" cy="5315888"/>
            <a:chOff x="219974" y="1635813"/>
            <a:chExt cx="8704052" cy="5315888"/>
          </a:xfrm>
        </p:grpSpPr>
        <p:sp>
          <p:nvSpPr>
            <p:cNvPr id="20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163581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代码清单</a:t>
              </a:r>
              <a:r>
                <a:rPr lang="en-US" altLang="zh-CN" sz="2400" dirty="0"/>
                <a:t>10.1</a:t>
              </a:r>
              <a:r>
                <a:rPr lang="zh-CN" altLang="en-US" sz="2400" dirty="0"/>
                <a:t>，例</a:t>
              </a:r>
              <a:r>
                <a:rPr lang="en-US" altLang="zh-CN" sz="2400" dirty="0"/>
                <a:t>10.1</a:t>
              </a:r>
              <a:r>
                <a:rPr lang="zh-CN" altLang="en-US" sz="2400" dirty="0"/>
                <a:t>：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150387"/>
              <a:ext cx="8704052" cy="480131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#include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iostream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&gt;</a:t>
              </a:r>
            </a:p>
            <a:p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#include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dirty="0">
                  <a:solidFill>
                    <a:srgbClr val="008080"/>
                  </a:solidFill>
                  <a:latin typeface="LMMono9-Regular-Identity-H"/>
                </a:rPr>
                <a:t>string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&gt;</a:t>
              </a:r>
            </a:p>
            <a:p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#include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iomanip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&gt;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使用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setw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函数；</a:t>
              </a:r>
            </a:p>
            <a:p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#include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fstream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&gt;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文件输入输出；</a:t>
              </a:r>
            </a:p>
            <a:p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using namespace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</a:p>
            <a:p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main() {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max_rst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= 100 / 5,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max_hen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= 100 / 3;</a:t>
              </a:r>
            </a:p>
            <a:p>
              <a:pPr lvl="1"/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ofstream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out(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"result.txt"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在当前目录创建文件；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if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(out) {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判断文件是否成功打开；</a:t>
              </a: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out 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setw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(10)&lt;&lt;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 dirty="0">
                  <a:solidFill>
                    <a:srgbClr val="C0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公鸡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setw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(10)&lt;&lt;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"</a:t>
              </a:r>
              <a:r>
                <a:rPr lang="zh-CN" altLang="en-US" dirty="0">
                  <a:solidFill>
                    <a:srgbClr val="C0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母鸡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setw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(10)&lt;&lt; 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"</a:t>
              </a:r>
              <a:r>
                <a:rPr lang="zh-CN" altLang="en-US" dirty="0">
                  <a:solidFill>
                    <a:srgbClr val="C0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小鸡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;</a:t>
              </a:r>
            </a:p>
            <a:p>
              <a:pPr lvl="2"/>
              <a:r>
                <a:rPr lang="nn-NO" altLang="zh-CN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nn-NO" altLang="zh-CN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nn-NO" altLang="zh-CN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nn-NO" altLang="zh-CN" dirty="0">
                  <a:solidFill>
                    <a:srgbClr val="000000"/>
                  </a:solidFill>
                  <a:latin typeface="LMMono9-Regular-Identity-H"/>
                </a:rPr>
                <a:t>i = 0; i &lt; max_rst; ++i) {</a:t>
              </a:r>
            </a:p>
            <a:p>
              <a:pPr lvl="3"/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j = 0; j &lt;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max_hen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 ++j) {</a:t>
              </a:r>
            </a:p>
            <a:p>
              <a:pPr lvl="4"/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k = 100 -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- j;</a:t>
              </a:r>
            </a:p>
            <a:p>
              <a:pPr lvl="4"/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if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(k % 3) 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continue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</a:p>
            <a:p>
              <a:pPr lvl="4"/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if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(5 *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+ 3 * j + k / 3 == 100)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向文件写入数据；</a:t>
              </a:r>
            </a:p>
            <a:p>
              <a:pPr lvl="4"/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out&lt;&lt;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'\n'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setw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(10)&lt;&lt;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setw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(10)&lt;&lt;j&lt;&lt;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setw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(10)&lt;&lt;k;}}</a:t>
              </a:r>
            </a:p>
            <a:p>
              <a:pPr lvl="1"/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out.close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();}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关闭文件；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793196"/>
            <a:ext cx="8303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MicrosoftYaHei"/>
              </a:rPr>
              <a:t>文件读取示例：将百鸡问题中结果保存，然后读出计算结果并且打印输出。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1809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667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10.3.2</a:t>
            </a:r>
            <a:r>
              <a:rPr lang="zh-CN" altLang="en-US" sz="3200" dirty="0">
                <a:solidFill>
                  <a:schemeClr val="bg1"/>
                </a:solidFill>
              </a:rPr>
              <a:t> 文件模式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154070" y="1151081"/>
            <a:ext cx="8704052" cy="5038889"/>
            <a:chOff x="219974" y="1635813"/>
            <a:chExt cx="8704052" cy="5038889"/>
          </a:xfrm>
        </p:grpSpPr>
        <p:sp>
          <p:nvSpPr>
            <p:cNvPr id="20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163581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代码清单</a:t>
              </a:r>
              <a:r>
                <a:rPr lang="en-US" altLang="zh-CN" sz="2400" dirty="0"/>
                <a:t>10.1</a:t>
              </a:r>
              <a:r>
                <a:rPr lang="zh-CN" altLang="en-US" sz="2400" dirty="0"/>
                <a:t>，例</a:t>
              </a:r>
              <a:r>
                <a:rPr lang="en-US" altLang="zh-CN" sz="2400" dirty="0"/>
                <a:t>10.1 </a:t>
              </a:r>
              <a:r>
                <a:rPr lang="zh-CN" altLang="en-US" sz="2400" dirty="0"/>
                <a:t>百鸡问题代码</a:t>
              </a:r>
              <a:r>
                <a:rPr lang="zh-CN" altLang="en-US" sz="2400" dirty="0">
                  <a:solidFill>
                    <a:srgbClr val="FF0000"/>
                  </a:solidFill>
                </a:rPr>
                <a:t>续</a:t>
              </a:r>
              <a:r>
                <a:rPr lang="zh-CN" altLang="en-US" sz="2400" dirty="0"/>
                <a:t>：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150387"/>
              <a:ext cx="8704052" cy="452431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ifstream in(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"result.txt"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打开当前目录下的文件；</a:t>
              </a:r>
            </a:p>
            <a:p>
              <a:pPr lvl="1"/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说明：在打开文件时，可以指定文件的具体路径，</a:t>
              </a:r>
            </a:p>
            <a:p>
              <a:pPr lvl="1"/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例如“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d:/result.txt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”；如缺省路径，则默认为当前目录下的文件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if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(in) {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判断文件是否成功打开；</a:t>
              </a:r>
            </a:p>
            <a:p>
              <a:pPr lvl="2"/>
              <a:r>
                <a:rPr lang="en-US" altLang="zh-CN" dirty="0">
                  <a:solidFill>
                    <a:srgbClr val="008080"/>
                  </a:solidFill>
                  <a:latin typeface="LMMono9-Regular-Identity-H"/>
                </a:rPr>
                <a:t>string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head;</a:t>
              </a: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getline(in, head);</a:t>
              </a: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cout &lt;&lt; head &lt;&lt;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r[3];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while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(!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in.eof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()) {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成员函数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eof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用来判读文件流是否结束；</a:t>
              </a:r>
            </a:p>
            <a:p>
              <a:pPr lvl="3"/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in&gt;&gt;r[0]&gt;&gt;r[1]&gt;&gt;r[2];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从文件读取数据；</a:t>
              </a:r>
            </a:p>
            <a:p>
              <a:pPr lvl="3"/>
              <a:r>
                <a:rPr lang="pt-BR" altLang="zh-CN" dirty="0">
                  <a:solidFill>
                    <a:srgbClr val="000000"/>
                  </a:solidFill>
                  <a:latin typeface="LMMono9-Regular-Identity-H"/>
                </a:rPr>
                <a:t>cout&lt;&lt;setw(10)&lt;&lt;r[0]&lt;&lt;setw(10)&lt;&lt;r[1]&lt;&lt;setw(10)&lt;&lt;r[2]&lt;&lt;endl;</a:t>
              </a: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}</a:t>
              </a:r>
            </a:p>
            <a:p>
              <a:pPr lvl="2"/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in.close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关闭文件；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}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return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0;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149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667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string </a:t>
            </a:r>
            <a:r>
              <a:rPr lang="zh-CN" altLang="en-US" sz="3200" dirty="0">
                <a:solidFill>
                  <a:schemeClr val="bg1"/>
                </a:solidFill>
              </a:rPr>
              <a:t>流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203498" y="2118761"/>
            <a:ext cx="8704052" cy="1991902"/>
            <a:chOff x="219974" y="1635813"/>
            <a:chExt cx="8704052" cy="1991902"/>
          </a:xfrm>
        </p:grpSpPr>
        <p:sp>
          <p:nvSpPr>
            <p:cNvPr id="20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163581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string </a:t>
              </a:r>
              <a:r>
                <a:rPr lang="zh-CN" altLang="en-US" sz="2400" dirty="0"/>
                <a:t>流包括：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150387"/>
              <a:ext cx="8704052" cy="147732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chemeClr val="tx1"/>
                  </a:solidFill>
                  <a:latin typeface="LMMono9-Regular-Identity-H"/>
                </a:rPr>
                <a:t>istringstream </a:t>
              </a:r>
              <a:r>
                <a:rPr lang="zh-CN" altLang="en-US" dirty="0">
                  <a:solidFill>
                    <a:schemeClr val="tx1"/>
                  </a:solidFill>
                  <a:latin typeface="LMMono9-Regular-Identity-H"/>
                </a:rPr>
                <a:t>从</a:t>
              </a:r>
              <a:r>
                <a:rPr lang="en-US" altLang="zh-CN" dirty="0">
                  <a:solidFill>
                    <a:schemeClr val="tx1"/>
                  </a:solidFill>
                  <a:latin typeface="LMMono9-Regular-Identity-H"/>
                </a:rPr>
                <a:t>string</a:t>
              </a:r>
              <a:r>
                <a:rPr lang="zh-CN" altLang="en-US" dirty="0">
                  <a:solidFill>
                    <a:schemeClr val="tx1"/>
                  </a:solidFill>
                  <a:latin typeface="LMMono9-Regular-Identity-H"/>
                </a:rPr>
                <a:t>对象读取数据；</a:t>
              </a:r>
              <a:endParaRPr lang="en-US" altLang="zh-CN" dirty="0">
                <a:solidFill>
                  <a:schemeClr val="tx1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endParaRPr lang="en-US" altLang="zh-CN" dirty="0">
                <a:solidFill>
                  <a:schemeClr val="tx1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chemeClr val="tx1"/>
                  </a:solidFill>
                  <a:latin typeface="LMMono9-Regular-Identity-H"/>
                </a:rPr>
                <a:t>ostringstream </a:t>
              </a:r>
              <a:r>
                <a:rPr lang="zh-CN" altLang="en-US" dirty="0">
                  <a:solidFill>
                    <a:schemeClr val="tx1"/>
                  </a:solidFill>
                  <a:latin typeface="LMMono9-Regular-Identity-H"/>
                </a:rPr>
                <a:t>向</a:t>
              </a:r>
              <a:r>
                <a:rPr lang="en-US" altLang="zh-CN" dirty="0">
                  <a:solidFill>
                    <a:schemeClr val="tx1"/>
                  </a:solidFill>
                  <a:latin typeface="LMMono9-Regular-Identity-H"/>
                </a:rPr>
                <a:t>string</a:t>
              </a:r>
              <a:r>
                <a:rPr lang="zh-CN" altLang="en-US" dirty="0">
                  <a:solidFill>
                    <a:schemeClr val="tx1"/>
                  </a:solidFill>
                  <a:latin typeface="LMMono9-Regular-Identity-H"/>
                </a:rPr>
                <a:t>对象写入数据；</a:t>
              </a:r>
              <a:endParaRPr lang="en-US" altLang="zh-CN" dirty="0">
                <a:solidFill>
                  <a:schemeClr val="tx1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endParaRPr lang="en-US" altLang="zh-CN" dirty="0">
                <a:solidFill>
                  <a:schemeClr val="tx1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en-US" altLang="zh-CN" dirty="0" err="1">
                  <a:solidFill>
                    <a:schemeClr val="tx1"/>
                  </a:solidFill>
                  <a:latin typeface="LMMono9-Regular-Identity-H"/>
                </a:rPr>
                <a:t>stringstream</a:t>
              </a:r>
              <a:r>
                <a:rPr lang="en-US" altLang="zh-CN" dirty="0">
                  <a:solidFill>
                    <a:schemeClr val="tx1"/>
                  </a:solidFill>
                  <a:latin typeface="LMMono9-Regular-Identity-H"/>
                </a:rPr>
                <a:t>  </a:t>
              </a:r>
              <a:r>
                <a:rPr lang="zh-CN" altLang="en-US" dirty="0">
                  <a:solidFill>
                    <a:schemeClr val="tx1"/>
                  </a:solidFill>
                  <a:latin typeface="LMMono9-Regular-Identity-H"/>
                </a:rPr>
                <a:t>既可以从</a:t>
              </a:r>
              <a:r>
                <a:rPr lang="en-US" altLang="zh-CN" dirty="0">
                  <a:solidFill>
                    <a:schemeClr val="tx1"/>
                  </a:solidFill>
                  <a:latin typeface="LMMono9-Regular-Identity-H"/>
                </a:rPr>
                <a:t>string</a:t>
              </a:r>
              <a:r>
                <a:rPr lang="zh-CN" altLang="en-US" dirty="0">
                  <a:solidFill>
                    <a:schemeClr val="tx1"/>
                  </a:solidFill>
                  <a:latin typeface="LMMono9-Regular-Identity-H"/>
                </a:rPr>
                <a:t>对象读取数据也可以向</a:t>
              </a:r>
              <a:r>
                <a:rPr lang="en-US" altLang="zh-CN" dirty="0">
                  <a:solidFill>
                    <a:schemeClr val="tx1"/>
                  </a:solidFill>
                  <a:latin typeface="LMMono9-Regular-Identity-H"/>
                </a:rPr>
                <a:t>string</a:t>
              </a:r>
              <a:r>
                <a:rPr lang="zh-CN" altLang="en-US" dirty="0">
                  <a:solidFill>
                    <a:schemeClr val="tx1"/>
                  </a:solidFill>
                  <a:latin typeface="LMMono9-Regular-Identity-H"/>
                </a:rPr>
                <a:t>对象写入数据。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793196"/>
            <a:ext cx="8303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MicrosoftYaHei"/>
              </a:rPr>
              <a:t>string </a:t>
            </a:r>
            <a:r>
              <a:rPr lang="zh-CN" altLang="en-US" sz="2400" dirty="0">
                <a:solidFill>
                  <a:srgbClr val="000000"/>
                </a:solidFill>
                <a:latin typeface="MicrosoftYaHei"/>
              </a:rPr>
              <a:t>流可以向</a:t>
            </a:r>
            <a:r>
              <a:rPr lang="en-US" altLang="zh-CN" sz="2400" dirty="0">
                <a:solidFill>
                  <a:srgbClr val="000000"/>
                </a:solidFill>
                <a:latin typeface="MicrosoftYaHei"/>
              </a:rPr>
              <a:t>string</a:t>
            </a:r>
            <a:r>
              <a:rPr lang="zh-CN" altLang="en-US" sz="2400" dirty="0">
                <a:solidFill>
                  <a:srgbClr val="000000"/>
                </a:solidFill>
                <a:latin typeface="MicrosoftYaHei"/>
              </a:rPr>
              <a:t>类对象读写数据，其定义在</a:t>
            </a:r>
            <a:r>
              <a:rPr lang="en-US" altLang="zh-CN" sz="2400" dirty="0" err="1">
                <a:solidFill>
                  <a:srgbClr val="000000"/>
                </a:solidFill>
                <a:latin typeface="MicrosoftYaHei"/>
              </a:rPr>
              <a:t>sstream</a:t>
            </a:r>
            <a:r>
              <a:rPr lang="zh-CN" altLang="en-US" sz="2400" dirty="0">
                <a:solidFill>
                  <a:srgbClr val="000000"/>
                </a:solidFill>
                <a:latin typeface="MicrosoftYaHei"/>
              </a:rPr>
              <a:t>头文件中。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2306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667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istringstream </a:t>
            </a:r>
            <a:r>
              <a:rPr lang="zh-CN" altLang="en-US" sz="3200" dirty="0">
                <a:solidFill>
                  <a:schemeClr val="bg1"/>
                </a:solidFill>
              </a:rPr>
              <a:t>流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145833" y="2662251"/>
            <a:ext cx="8704052" cy="3529869"/>
            <a:chOff x="219974" y="1294369"/>
            <a:chExt cx="8704052" cy="3529869"/>
          </a:xfrm>
        </p:grpSpPr>
        <p:sp>
          <p:nvSpPr>
            <p:cNvPr id="20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1294369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使用示例：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1872020"/>
              <a:ext cx="8704052" cy="295221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8080"/>
                  </a:solidFill>
                  <a:latin typeface="LMMono9-Regular-Identity-H"/>
                </a:rPr>
                <a:t>vector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dirty="0">
                  <a:solidFill>
                    <a:srgbClr val="008080"/>
                  </a:solidFill>
                  <a:latin typeface="LMMono9-Regular-Identity-H"/>
                </a:rPr>
                <a:t>string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&gt;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wds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保存读取的单词；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8080"/>
                  </a:solidFill>
                  <a:latin typeface="LMMono9-Regular-Identity-H"/>
                </a:rPr>
                <a:t>string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line,word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while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getlien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cin,line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)){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istringstream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iss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(line);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创建输入的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string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流对象，保存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line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的副本；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while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iss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&gt;&gt;word)</a:t>
              </a:r>
            </a:p>
            <a:p>
              <a:pPr lvl="2"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wds.push_back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(word);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将读取到的单词尾插；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" name="矩形: 圆角 17">
            <a:extLst>
              <a:ext uri="{FF2B5EF4-FFF2-40B4-BE49-F238E27FC236}">
                <a16:creationId xmlns:a16="http://schemas.microsoft.com/office/drawing/2014/main" id="{30A335FF-A1F3-4AC3-980A-58B37F1C60BE}"/>
              </a:ext>
            </a:extLst>
          </p:cNvPr>
          <p:cNvSpPr/>
          <p:nvPr/>
        </p:nvSpPr>
        <p:spPr>
          <a:xfrm>
            <a:off x="145833" y="1035137"/>
            <a:ext cx="8704052" cy="646331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" fmla="*/ 0 w 8704052"/>
              <a:gd name="connsiteY0" fmla="*/ 195256 h 2120365"/>
              <a:gd name="connsiteX1" fmla="*/ 8554444 w 8704052"/>
              <a:gd name="connsiteY1" fmla="*/ 45648 h 2120365"/>
              <a:gd name="connsiteX2" fmla="*/ 8704052 w 8704052"/>
              <a:gd name="connsiteY2" fmla="*/ 195256 h 2120365"/>
              <a:gd name="connsiteX3" fmla="*/ 8704052 w 8704052"/>
              <a:gd name="connsiteY3" fmla="*/ 1970757 h 2120365"/>
              <a:gd name="connsiteX4" fmla="*/ 8554444 w 8704052"/>
              <a:gd name="connsiteY4" fmla="*/ 2120365 h 2120365"/>
              <a:gd name="connsiteX5" fmla="*/ 149608 w 8704052"/>
              <a:gd name="connsiteY5" fmla="*/ 2120365 h 2120365"/>
              <a:gd name="connsiteX6" fmla="*/ 0 w 8704052"/>
              <a:gd name="connsiteY6" fmla="*/ 1970757 h 2120365"/>
              <a:gd name="connsiteX7" fmla="*/ 0 w 8704052"/>
              <a:gd name="connsiteY7" fmla="*/ 195256 h 2120365"/>
              <a:gd name="connsiteX0" fmla="*/ 0 w 8704052"/>
              <a:gd name="connsiteY0" fmla="*/ 140268 h 2224127"/>
              <a:gd name="connsiteX1" fmla="*/ 8554444 w 8704052"/>
              <a:gd name="connsiteY1" fmla="*/ 149410 h 2224127"/>
              <a:gd name="connsiteX2" fmla="*/ 8704052 w 8704052"/>
              <a:gd name="connsiteY2" fmla="*/ 299018 h 2224127"/>
              <a:gd name="connsiteX3" fmla="*/ 8704052 w 8704052"/>
              <a:gd name="connsiteY3" fmla="*/ 2074519 h 2224127"/>
              <a:gd name="connsiteX4" fmla="*/ 8554444 w 8704052"/>
              <a:gd name="connsiteY4" fmla="*/ 2224127 h 2224127"/>
              <a:gd name="connsiteX5" fmla="*/ 149608 w 8704052"/>
              <a:gd name="connsiteY5" fmla="*/ 2224127 h 2224127"/>
              <a:gd name="connsiteX6" fmla="*/ 0 w 8704052"/>
              <a:gd name="connsiteY6" fmla="*/ 2074519 h 2224127"/>
              <a:gd name="connsiteX7" fmla="*/ 0 w 8704052"/>
              <a:gd name="connsiteY7" fmla="*/ 140268 h 2224127"/>
              <a:gd name="connsiteX0" fmla="*/ 0 w 8704052"/>
              <a:gd name="connsiteY0" fmla="*/ 0 h 2083859"/>
              <a:gd name="connsiteX1" fmla="*/ 8554444 w 8704052"/>
              <a:gd name="connsiteY1" fmla="*/ 9142 h 2083859"/>
              <a:gd name="connsiteX2" fmla="*/ 8704052 w 8704052"/>
              <a:gd name="connsiteY2" fmla="*/ 158750 h 2083859"/>
              <a:gd name="connsiteX3" fmla="*/ 8704052 w 8704052"/>
              <a:gd name="connsiteY3" fmla="*/ 1934251 h 2083859"/>
              <a:gd name="connsiteX4" fmla="*/ 8554444 w 8704052"/>
              <a:gd name="connsiteY4" fmla="*/ 2083859 h 2083859"/>
              <a:gd name="connsiteX5" fmla="*/ 149608 w 8704052"/>
              <a:gd name="connsiteY5" fmla="*/ 2083859 h 2083859"/>
              <a:gd name="connsiteX6" fmla="*/ 0 w 8704052"/>
              <a:gd name="connsiteY6" fmla="*/ 1934251 h 2083859"/>
              <a:gd name="connsiteX7" fmla="*/ 0 w 8704052"/>
              <a:gd name="connsiteY7" fmla="*/ 0 h 2083859"/>
              <a:gd name="connsiteX0" fmla="*/ 0 w 8704052"/>
              <a:gd name="connsiteY0" fmla="*/ 0 h 2083859"/>
              <a:gd name="connsiteX1" fmla="*/ 8704052 w 8704052"/>
              <a:gd name="connsiteY1" fmla="*/ 1587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704052 w 8704052"/>
              <a:gd name="connsiteY1" fmla="*/ 190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699290 w 8704052"/>
              <a:gd name="connsiteY1" fmla="*/ 4763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LMMono9-Regular-Identity-H"/>
              </a:rPr>
              <a:t>当从设备读取一行文本时，需要对整行文本中的单个单词进行处理，这时可以</a:t>
            </a:r>
          </a:p>
          <a:p>
            <a:r>
              <a:rPr lang="zh-CN" altLang="en-US" dirty="0">
                <a:solidFill>
                  <a:srgbClr val="000000"/>
                </a:solidFill>
                <a:latin typeface="LMMono9-Regular-Identity-H"/>
              </a:rPr>
              <a:t>使用</a:t>
            </a:r>
            <a:r>
              <a:rPr lang="en-US" altLang="zh-CN" dirty="0" err="1">
                <a:solidFill>
                  <a:srgbClr val="000000"/>
                </a:solidFill>
                <a:latin typeface="LMMono9-Regular-Identity-H"/>
              </a:rPr>
              <a:t>istringstream</a:t>
            </a:r>
            <a:r>
              <a:rPr lang="zh-CN" altLang="en-US" dirty="0">
                <a:solidFill>
                  <a:srgbClr val="000000"/>
                </a:solidFill>
                <a:latin typeface="LMMono9-Regular-Identity-H"/>
              </a:rPr>
              <a:t>流对象。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: 圆角 17">
            <a:extLst>
              <a:ext uri="{FF2B5EF4-FFF2-40B4-BE49-F238E27FC236}">
                <a16:creationId xmlns:a16="http://schemas.microsoft.com/office/drawing/2014/main" id="{30A335FF-A1F3-4AC3-980A-58B37F1C60BE}"/>
              </a:ext>
            </a:extLst>
          </p:cNvPr>
          <p:cNvSpPr/>
          <p:nvPr/>
        </p:nvSpPr>
        <p:spPr>
          <a:xfrm>
            <a:off x="145833" y="2011376"/>
            <a:ext cx="8704052" cy="369332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" fmla="*/ 0 w 8704052"/>
              <a:gd name="connsiteY0" fmla="*/ 195256 h 2120365"/>
              <a:gd name="connsiteX1" fmla="*/ 8554444 w 8704052"/>
              <a:gd name="connsiteY1" fmla="*/ 45648 h 2120365"/>
              <a:gd name="connsiteX2" fmla="*/ 8704052 w 8704052"/>
              <a:gd name="connsiteY2" fmla="*/ 195256 h 2120365"/>
              <a:gd name="connsiteX3" fmla="*/ 8704052 w 8704052"/>
              <a:gd name="connsiteY3" fmla="*/ 1970757 h 2120365"/>
              <a:gd name="connsiteX4" fmla="*/ 8554444 w 8704052"/>
              <a:gd name="connsiteY4" fmla="*/ 2120365 h 2120365"/>
              <a:gd name="connsiteX5" fmla="*/ 149608 w 8704052"/>
              <a:gd name="connsiteY5" fmla="*/ 2120365 h 2120365"/>
              <a:gd name="connsiteX6" fmla="*/ 0 w 8704052"/>
              <a:gd name="connsiteY6" fmla="*/ 1970757 h 2120365"/>
              <a:gd name="connsiteX7" fmla="*/ 0 w 8704052"/>
              <a:gd name="connsiteY7" fmla="*/ 195256 h 2120365"/>
              <a:gd name="connsiteX0" fmla="*/ 0 w 8704052"/>
              <a:gd name="connsiteY0" fmla="*/ 140268 h 2224127"/>
              <a:gd name="connsiteX1" fmla="*/ 8554444 w 8704052"/>
              <a:gd name="connsiteY1" fmla="*/ 149410 h 2224127"/>
              <a:gd name="connsiteX2" fmla="*/ 8704052 w 8704052"/>
              <a:gd name="connsiteY2" fmla="*/ 299018 h 2224127"/>
              <a:gd name="connsiteX3" fmla="*/ 8704052 w 8704052"/>
              <a:gd name="connsiteY3" fmla="*/ 2074519 h 2224127"/>
              <a:gd name="connsiteX4" fmla="*/ 8554444 w 8704052"/>
              <a:gd name="connsiteY4" fmla="*/ 2224127 h 2224127"/>
              <a:gd name="connsiteX5" fmla="*/ 149608 w 8704052"/>
              <a:gd name="connsiteY5" fmla="*/ 2224127 h 2224127"/>
              <a:gd name="connsiteX6" fmla="*/ 0 w 8704052"/>
              <a:gd name="connsiteY6" fmla="*/ 2074519 h 2224127"/>
              <a:gd name="connsiteX7" fmla="*/ 0 w 8704052"/>
              <a:gd name="connsiteY7" fmla="*/ 140268 h 2224127"/>
              <a:gd name="connsiteX0" fmla="*/ 0 w 8704052"/>
              <a:gd name="connsiteY0" fmla="*/ 0 h 2083859"/>
              <a:gd name="connsiteX1" fmla="*/ 8554444 w 8704052"/>
              <a:gd name="connsiteY1" fmla="*/ 9142 h 2083859"/>
              <a:gd name="connsiteX2" fmla="*/ 8704052 w 8704052"/>
              <a:gd name="connsiteY2" fmla="*/ 158750 h 2083859"/>
              <a:gd name="connsiteX3" fmla="*/ 8704052 w 8704052"/>
              <a:gd name="connsiteY3" fmla="*/ 1934251 h 2083859"/>
              <a:gd name="connsiteX4" fmla="*/ 8554444 w 8704052"/>
              <a:gd name="connsiteY4" fmla="*/ 2083859 h 2083859"/>
              <a:gd name="connsiteX5" fmla="*/ 149608 w 8704052"/>
              <a:gd name="connsiteY5" fmla="*/ 2083859 h 2083859"/>
              <a:gd name="connsiteX6" fmla="*/ 0 w 8704052"/>
              <a:gd name="connsiteY6" fmla="*/ 1934251 h 2083859"/>
              <a:gd name="connsiteX7" fmla="*/ 0 w 8704052"/>
              <a:gd name="connsiteY7" fmla="*/ 0 h 2083859"/>
              <a:gd name="connsiteX0" fmla="*/ 0 w 8704052"/>
              <a:gd name="connsiteY0" fmla="*/ 0 h 2083859"/>
              <a:gd name="connsiteX1" fmla="*/ 8704052 w 8704052"/>
              <a:gd name="connsiteY1" fmla="*/ 1587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704052 w 8704052"/>
              <a:gd name="connsiteY1" fmla="*/ 190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699290 w 8704052"/>
              <a:gd name="connsiteY1" fmla="*/ 4763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比如，需要获取一行文本中的所有单词，并把它们存放到一个</a:t>
            </a:r>
            <a:r>
              <a:rPr lang="en-US" altLang="zh-CN" dirty="0">
                <a:solidFill>
                  <a:srgbClr val="000000"/>
                </a:solidFill>
                <a:latin typeface="MicrosoftYaHei"/>
              </a:rPr>
              <a:t>vector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里面。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3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667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ostringstream </a:t>
            </a:r>
            <a:r>
              <a:rPr lang="zh-CN" altLang="en-US" sz="3200" dirty="0">
                <a:solidFill>
                  <a:schemeClr val="bg1"/>
                </a:solidFill>
              </a:rPr>
              <a:t>流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145833" y="2710615"/>
            <a:ext cx="8704052" cy="1714903"/>
            <a:chOff x="219974" y="1635813"/>
            <a:chExt cx="8704052" cy="1714903"/>
          </a:xfrm>
        </p:grpSpPr>
        <p:sp>
          <p:nvSpPr>
            <p:cNvPr id="20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163581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使用示例：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150387"/>
              <a:ext cx="8704052" cy="120032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ostringstream out;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创建流对象；</a:t>
              </a:r>
            </a:p>
            <a:p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for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&amp;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i:wds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)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out&lt;&lt;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":"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i.lengthe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()&lt;&lt;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'\n'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处理单词；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out.str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();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" name="矩形: 圆角 17">
            <a:extLst>
              <a:ext uri="{FF2B5EF4-FFF2-40B4-BE49-F238E27FC236}">
                <a16:creationId xmlns:a16="http://schemas.microsoft.com/office/drawing/2014/main" id="{30A335FF-A1F3-4AC3-980A-58B37F1C60BE}"/>
              </a:ext>
            </a:extLst>
          </p:cNvPr>
          <p:cNvSpPr/>
          <p:nvPr/>
        </p:nvSpPr>
        <p:spPr>
          <a:xfrm>
            <a:off x="145833" y="1035137"/>
            <a:ext cx="8704052" cy="646331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" fmla="*/ 0 w 8704052"/>
              <a:gd name="connsiteY0" fmla="*/ 195256 h 2120365"/>
              <a:gd name="connsiteX1" fmla="*/ 8554444 w 8704052"/>
              <a:gd name="connsiteY1" fmla="*/ 45648 h 2120365"/>
              <a:gd name="connsiteX2" fmla="*/ 8704052 w 8704052"/>
              <a:gd name="connsiteY2" fmla="*/ 195256 h 2120365"/>
              <a:gd name="connsiteX3" fmla="*/ 8704052 w 8704052"/>
              <a:gd name="connsiteY3" fmla="*/ 1970757 h 2120365"/>
              <a:gd name="connsiteX4" fmla="*/ 8554444 w 8704052"/>
              <a:gd name="connsiteY4" fmla="*/ 2120365 h 2120365"/>
              <a:gd name="connsiteX5" fmla="*/ 149608 w 8704052"/>
              <a:gd name="connsiteY5" fmla="*/ 2120365 h 2120365"/>
              <a:gd name="connsiteX6" fmla="*/ 0 w 8704052"/>
              <a:gd name="connsiteY6" fmla="*/ 1970757 h 2120365"/>
              <a:gd name="connsiteX7" fmla="*/ 0 w 8704052"/>
              <a:gd name="connsiteY7" fmla="*/ 195256 h 2120365"/>
              <a:gd name="connsiteX0" fmla="*/ 0 w 8704052"/>
              <a:gd name="connsiteY0" fmla="*/ 140268 h 2224127"/>
              <a:gd name="connsiteX1" fmla="*/ 8554444 w 8704052"/>
              <a:gd name="connsiteY1" fmla="*/ 149410 h 2224127"/>
              <a:gd name="connsiteX2" fmla="*/ 8704052 w 8704052"/>
              <a:gd name="connsiteY2" fmla="*/ 299018 h 2224127"/>
              <a:gd name="connsiteX3" fmla="*/ 8704052 w 8704052"/>
              <a:gd name="connsiteY3" fmla="*/ 2074519 h 2224127"/>
              <a:gd name="connsiteX4" fmla="*/ 8554444 w 8704052"/>
              <a:gd name="connsiteY4" fmla="*/ 2224127 h 2224127"/>
              <a:gd name="connsiteX5" fmla="*/ 149608 w 8704052"/>
              <a:gd name="connsiteY5" fmla="*/ 2224127 h 2224127"/>
              <a:gd name="connsiteX6" fmla="*/ 0 w 8704052"/>
              <a:gd name="connsiteY6" fmla="*/ 2074519 h 2224127"/>
              <a:gd name="connsiteX7" fmla="*/ 0 w 8704052"/>
              <a:gd name="connsiteY7" fmla="*/ 140268 h 2224127"/>
              <a:gd name="connsiteX0" fmla="*/ 0 w 8704052"/>
              <a:gd name="connsiteY0" fmla="*/ 0 h 2083859"/>
              <a:gd name="connsiteX1" fmla="*/ 8554444 w 8704052"/>
              <a:gd name="connsiteY1" fmla="*/ 9142 h 2083859"/>
              <a:gd name="connsiteX2" fmla="*/ 8704052 w 8704052"/>
              <a:gd name="connsiteY2" fmla="*/ 158750 h 2083859"/>
              <a:gd name="connsiteX3" fmla="*/ 8704052 w 8704052"/>
              <a:gd name="connsiteY3" fmla="*/ 1934251 h 2083859"/>
              <a:gd name="connsiteX4" fmla="*/ 8554444 w 8704052"/>
              <a:gd name="connsiteY4" fmla="*/ 2083859 h 2083859"/>
              <a:gd name="connsiteX5" fmla="*/ 149608 w 8704052"/>
              <a:gd name="connsiteY5" fmla="*/ 2083859 h 2083859"/>
              <a:gd name="connsiteX6" fmla="*/ 0 w 8704052"/>
              <a:gd name="connsiteY6" fmla="*/ 1934251 h 2083859"/>
              <a:gd name="connsiteX7" fmla="*/ 0 w 8704052"/>
              <a:gd name="connsiteY7" fmla="*/ 0 h 2083859"/>
              <a:gd name="connsiteX0" fmla="*/ 0 w 8704052"/>
              <a:gd name="connsiteY0" fmla="*/ 0 h 2083859"/>
              <a:gd name="connsiteX1" fmla="*/ 8704052 w 8704052"/>
              <a:gd name="connsiteY1" fmla="*/ 1587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704052 w 8704052"/>
              <a:gd name="connsiteY1" fmla="*/ 190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699290 w 8704052"/>
              <a:gd name="connsiteY1" fmla="*/ 4763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LMMono9-Regular-Identity-H"/>
              </a:rPr>
              <a:t>当需要一次打印不同数据类型的数据时，使用</a:t>
            </a:r>
            <a:r>
              <a:rPr lang="en-US" altLang="zh-CN" dirty="0" err="1">
                <a:solidFill>
                  <a:srgbClr val="000000"/>
                </a:solidFill>
                <a:latin typeface="LMMono9-Regular-Identity-H"/>
              </a:rPr>
              <a:t>ostringstream</a:t>
            </a:r>
            <a:r>
              <a:rPr lang="zh-CN" altLang="en-US" dirty="0">
                <a:solidFill>
                  <a:srgbClr val="000000"/>
                </a:solidFill>
                <a:latin typeface="LMMono9-Regular-Identity-H"/>
              </a:rPr>
              <a:t>流可以很容易实</a:t>
            </a:r>
          </a:p>
          <a:p>
            <a:r>
              <a:rPr lang="zh-CN" altLang="en-US" dirty="0">
                <a:solidFill>
                  <a:srgbClr val="000000"/>
                </a:solidFill>
                <a:latin typeface="LMMono9-Regular-Identity-H"/>
              </a:rPr>
              <a:t>现。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145833" y="4685671"/>
            <a:ext cx="8704052" cy="1437904"/>
            <a:chOff x="219974" y="1635813"/>
            <a:chExt cx="8704052" cy="1437904"/>
          </a:xfrm>
        </p:grpSpPr>
        <p:sp>
          <p:nvSpPr>
            <p:cNvPr id="11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163581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注意：</a:t>
              </a:r>
            </a:p>
          </p:txBody>
        </p:sp>
        <p:sp>
          <p:nvSpPr>
            <p:cNvPr id="12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150387"/>
              <a:ext cx="8704052" cy="92333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ostringstream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的另外一个版本的成员函数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str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接受一个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string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类型的参数，用</a:t>
              </a:r>
            </a:p>
            <a:p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来覆盖原有的数据，例如：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out.str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清空原有数据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,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调用此函数时，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out~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里面的数据将被清空。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3" name="矩形: 圆角 17">
            <a:extLst>
              <a:ext uri="{FF2B5EF4-FFF2-40B4-BE49-F238E27FC236}">
                <a16:creationId xmlns:a16="http://schemas.microsoft.com/office/drawing/2014/main" id="{30A335FF-A1F3-4AC3-980A-58B37F1C60BE}"/>
              </a:ext>
            </a:extLst>
          </p:cNvPr>
          <p:cNvSpPr/>
          <p:nvPr/>
        </p:nvSpPr>
        <p:spPr>
          <a:xfrm>
            <a:off x="145833" y="1926928"/>
            <a:ext cx="8704052" cy="369332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" fmla="*/ 0 w 8704052"/>
              <a:gd name="connsiteY0" fmla="*/ 195256 h 2120365"/>
              <a:gd name="connsiteX1" fmla="*/ 8554444 w 8704052"/>
              <a:gd name="connsiteY1" fmla="*/ 45648 h 2120365"/>
              <a:gd name="connsiteX2" fmla="*/ 8704052 w 8704052"/>
              <a:gd name="connsiteY2" fmla="*/ 195256 h 2120365"/>
              <a:gd name="connsiteX3" fmla="*/ 8704052 w 8704052"/>
              <a:gd name="connsiteY3" fmla="*/ 1970757 h 2120365"/>
              <a:gd name="connsiteX4" fmla="*/ 8554444 w 8704052"/>
              <a:gd name="connsiteY4" fmla="*/ 2120365 h 2120365"/>
              <a:gd name="connsiteX5" fmla="*/ 149608 w 8704052"/>
              <a:gd name="connsiteY5" fmla="*/ 2120365 h 2120365"/>
              <a:gd name="connsiteX6" fmla="*/ 0 w 8704052"/>
              <a:gd name="connsiteY6" fmla="*/ 1970757 h 2120365"/>
              <a:gd name="connsiteX7" fmla="*/ 0 w 8704052"/>
              <a:gd name="connsiteY7" fmla="*/ 195256 h 2120365"/>
              <a:gd name="connsiteX0" fmla="*/ 0 w 8704052"/>
              <a:gd name="connsiteY0" fmla="*/ 140268 h 2224127"/>
              <a:gd name="connsiteX1" fmla="*/ 8554444 w 8704052"/>
              <a:gd name="connsiteY1" fmla="*/ 149410 h 2224127"/>
              <a:gd name="connsiteX2" fmla="*/ 8704052 w 8704052"/>
              <a:gd name="connsiteY2" fmla="*/ 299018 h 2224127"/>
              <a:gd name="connsiteX3" fmla="*/ 8704052 w 8704052"/>
              <a:gd name="connsiteY3" fmla="*/ 2074519 h 2224127"/>
              <a:gd name="connsiteX4" fmla="*/ 8554444 w 8704052"/>
              <a:gd name="connsiteY4" fmla="*/ 2224127 h 2224127"/>
              <a:gd name="connsiteX5" fmla="*/ 149608 w 8704052"/>
              <a:gd name="connsiteY5" fmla="*/ 2224127 h 2224127"/>
              <a:gd name="connsiteX6" fmla="*/ 0 w 8704052"/>
              <a:gd name="connsiteY6" fmla="*/ 2074519 h 2224127"/>
              <a:gd name="connsiteX7" fmla="*/ 0 w 8704052"/>
              <a:gd name="connsiteY7" fmla="*/ 140268 h 2224127"/>
              <a:gd name="connsiteX0" fmla="*/ 0 w 8704052"/>
              <a:gd name="connsiteY0" fmla="*/ 0 h 2083859"/>
              <a:gd name="connsiteX1" fmla="*/ 8554444 w 8704052"/>
              <a:gd name="connsiteY1" fmla="*/ 9142 h 2083859"/>
              <a:gd name="connsiteX2" fmla="*/ 8704052 w 8704052"/>
              <a:gd name="connsiteY2" fmla="*/ 158750 h 2083859"/>
              <a:gd name="connsiteX3" fmla="*/ 8704052 w 8704052"/>
              <a:gd name="connsiteY3" fmla="*/ 1934251 h 2083859"/>
              <a:gd name="connsiteX4" fmla="*/ 8554444 w 8704052"/>
              <a:gd name="connsiteY4" fmla="*/ 2083859 h 2083859"/>
              <a:gd name="connsiteX5" fmla="*/ 149608 w 8704052"/>
              <a:gd name="connsiteY5" fmla="*/ 2083859 h 2083859"/>
              <a:gd name="connsiteX6" fmla="*/ 0 w 8704052"/>
              <a:gd name="connsiteY6" fmla="*/ 1934251 h 2083859"/>
              <a:gd name="connsiteX7" fmla="*/ 0 w 8704052"/>
              <a:gd name="connsiteY7" fmla="*/ 0 h 2083859"/>
              <a:gd name="connsiteX0" fmla="*/ 0 w 8704052"/>
              <a:gd name="connsiteY0" fmla="*/ 0 h 2083859"/>
              <a:gd name="connsiteX1" fmla="*/ 8704052 w 8704052"/>
              <a:gd name="connsiteY1" fmla="*/ 1587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704052 w 8704052"/>
              <a:gd name="connsiteY1" fmla="*/ 190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699290 w 8704052"/>
              <a:gd name="connsiteY1" fmla="*/ 4763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比如，在上面的例子中，在获取所有单词之后，一次性输出每个单词和他们的长度。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83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10680" y="3270421"/>
            <a:ext cx="7504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本章结束</a:t>
            </a:r>
          </a:p>
        </p:txBody>
      </p:sp>
    </p:spTree>
    <p:extLst>
      <p:ext uri="{BB962C8B-B14F-4D97-AF65-F5344CB8AC3E}">
        <p14:creationId xmlns:p14="http://schemas.microsoft.com/office/powerpoint/2010/main" val="410951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前言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8458764-7A6E-49C3-BEAB-5FC57CCA7E7C}"/>
              </a:ext>
            </a:extLst>
          </p:cNvPr>
          <p:cNvGrpSpPr/>
          <p:nvPr/>
        </p:nvGrpSpPr>
        <p:grpSpPr>
          <a:xfrm>
            <a:off x="219974" y="1635164"/>
            <a:ext cx="8704052" cy="2322836"/>
            <a:chOff x="219974" y="2044323"/>
            <a:chExt cx="8704052" cy="2322836"/>
          </a:xfrm>
        </p:grpSpPr>
        <p:sp>
          <p:nvSpPr>
            <p:cNvPr id="10" name="矩形: 圆顶角 9">
              <a:extLst>
                <a:ext uri="{FF2B5EF4-FFF2-40B4-BE49-F238E27FC236}">
                  <a16:creationId xmlns:a16="http://schemas.microsoft.com/office/drawing/2014/main" id="{FB4E7AFD-1E16-4902-8BB5-33DD61911475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学习目标</a:t>
              </a:r>
            </a:p>
          </p:txBody>
        </p:sp>
        <p:sp>
          <p:nvSpPr>
            <p:cNvPr id="14" name="矩形: 圆角 17">
              <a:extLst>
                <a:ext uri="{FF2B5EF4-FFF2-40B4-BE49-F238E27FC236}">
                  <a16:creationId xmlns:a16="http://schemas.microsoft.com/office/drawing/2014/main" id="{703719F6-64D3-4430-8C8F-B14777474A32}"/>
                </a:ext>
              </a:extLst>
            </p:cNvPr>
            <p:cNvSpPr/>
            <p:nvPr/>
          </p:nvSpPr>
          <p:spPr>
            <a:xfrm>
              <a:off x="219974" y="2612833"/>
              <a:ext cx="8704052" cy="175432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buClr>
                  <a:srgbClr val="151DC1"/>
                </a:buClr>
                <a:buFont typeface="Consolas" panose="020B0609020204030204" pitchFamily="49" charset="0"/>
                <a:buChar char="●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了解常用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IO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类的继承关系和理解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IO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流基本工作流程；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学会运用基本控制结构解决简单问题；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285750" indent="-285750">
                <a:buClr>
                  <a:srgbClr val="151DC1"/>
                </a:buClr>
                <a:buFont typeface="Consolas" panose="020B0609020204030204" pitchFamily="49" charset="0"/>
                <a:buChar char="●"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285750" indent="-285750">
                <a:buClr>
                  <a:srgbClr val="151DC1"/>
                </a:buClr>
                <a:buFont typeface="Consolas" panose="020B0609020204030204" pitchFamily="49" charset="0"/>
                <a:buChar char="●"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掌握常见的输入输出格式控制；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285750" indent="-285750">
                <a:buClr>
                  <a:srgbClr val="151DC1"/>
                </a:buClr>
                <a:buFont typeface="Consolas" panose="020B0609020204030204" pitchFamily="49" charset="0"/>
                <a:buChar char="●"/>
              </a:pP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285750" indent="-285750">
                <a:buClr>
                  <a:srgbClr val="151DC1"/>
                </a:buClr>
                <a:buFont typeface="Consolas" panose="020B0609020204030204" pitchFamily="49" charset="0"/>
                <a:buChar char="●"/>
              </a:pPr>
              <a:r>
                <a:rPr lang="zh-CN" altLang="en-US" dirty="0">
                  <a:solidFill>
                    <a:schemeClr val="tx1"/>
                  </a:solidFill>
                </a:rPr>
                <a:t>掌握文件流和</a:t>
              </a:r>
              <a:r>
                <a:rPr lang="en-US" altLang="zh-CN" dirty="0">
                  <a:solidFill>
                    <a:schemeClr val="tx1"/>
                  </a:solidFill>
                </a:rPr>
                <a:t>string </a:t>
              </a:r>
              <a:r>
                <a:rPr lang="zh-CN" altLang="en-US" dirty="0">
                  <a:solidFill>
                    <a:schemeClr val="tx1"/>
                  </a:solidFill>
                </a:rPr>
                <a:t>流的使用方法。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82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10.1</a:t>
            </a:r>
            <a:r>
              <a:rPr lang="zh-CN" altLang="en-US" sz="3200" dirty="0">
                <a:solidFill>
                  <a:schemeClr val="bg1"/>
                </a:solidFill>
              </a:rPr>
              <a:t>基本知识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203498" y="1469253"/>
            <a:ext cx="8704052" cy="1214840"/>
            <a:chOff x="219974" y="2044323"/>
            <a:chExt cx="8704052" cy="1214840"/>
          </a:xfrm>
        </p:grpSpPr>
        <p:sp>
          <p:nvSpPr>
            <p:cNvPr id="11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C++</a:t>
              </a:r>
              <a:r>
                <a:rPr lang="zh-CN" altLang="en-US" sz="2400" dirty="0"/>
                <a:t>的</a:t>
              </a:r>
              <a:r>
                <a:rPr lang="en-US" altLang="zh-CN" sz="2400" dirty="0"/>
                <a:t>IO</a:t>
              </a:r>
              <a:r>
                <a:rPr lang="zh-CN" altLang="en-US" sz="2400" dirty="0"/>
                <a:t>操作</a:t>
              </a:r>
            </a:p>
          </p:txBody>
        </p:sp>
        <p:sp>
          <p:nvSpPr>
            <p:cNvPr id="13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612832"/>
              <a:ext cx="8704052" cy="6463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C++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不能直接处理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IO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操作，依靠不同的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IO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类来实现从设备中读取数据</a:t>
              </a:r>
            </a:p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和向设备写入数据。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203498" y="3832267"/>
            <a:ext cx="8704052" cy="1214840"/>
            <a:chOff x="219974" y="2044323"/>
            <a:chExt cx="8704052" cy="1214840"/>
          </a:xfrm>
        </p:grpSpPr>
        <p:sp>
          <p:nvSpPr>
            <p:cNvPr id="16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例如：</a:t>
              </a:r>
            </a:p>
          </p:txBody>
        </p:sp>
        <p:sp>
          <p:nvSpPr>
            <p:cNvPr id="17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612832"/>
              <a:ext cx="8704052" cy="6463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cin&gt;&gt;a;</a:t>
              </a:r>
            </a:p>
            <a:p>
              <a:pPr algn="just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cout&lt;&lt;a&lt;&lt;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944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10.1.1 IO</a:t>
            </a:r>
            <a:r>
              <a:rPr lang="zh-CN" altLang="en-US" sz="3200" dirty="0">
                <a:solidFill>
                  <a:schemeClr val="bg1"/>
                </a:solidFill>
              </a:rPr>
              <a:t>类对象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203498" y="925556"/>
            <a:ext cx="8704052" cy="937841"/>
            <a:chOff x="219974" y="2044323"/>
            <a:chExt cx="8704052" cy="937841"/>
          </a:xfrm>
        </p:grpSpPr>
        <p:sp>
          <p:nvSpPr>
            <p:cNvPr id="11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流</a:t>
              </a:r>
              <a:r>
                <a:rPr lang="en-US" altLang="zh-CN" sz="2400" dirty="0"/>
                <a:t>(stream)</a:t>
              </a:r>
              <a:endParaRPr lang="zh-CN" altLang="en-US" sz="2400" dirty="0"/>
            </a:p>
          </p:txBody>
        </p:sp>
        <p:sp>
          <p:nvSpPr>
            <p:cNvPr id="13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612832"/>
              <a:ext cx="8704052" cy="36933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数据从数据源到目的端的流动过程称之为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流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。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203498" y="2071716"/>
            <a:ext cx="8704052" cy="937841"/>
            <a:chOff x="219974" y="2044323"/>
            <a:chExt cx="8704052" cy="937841"/>
          </a:xfrm>
        </p:grpSpPr>
        <p:sp>
          <p:nvSpPr>
            <p:cNvPr id="16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IO </a:t>
              </a:r>
              <a:r>
                <a:rPr lang="zh-CN" altLang="en-US" sz="2400" dirty="0"/>
                <a:t>类关系</a:t>
              </a:r>
            </a:p>
          </p:txBody>
        </p:sp>
        <p:sp>
          <p:nvSpPr>
            <p:cNvPr id="17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612832"/>
              <a:ext cx="8704052" cy="36933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类名中的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和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o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分别代表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input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和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output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。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76" y="2776106"/>
            <a:ext cx="9144000" cy="382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5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10.1.1 IO</a:t>
            </a:r>
            <a:r>
              <a:rPr lang="zh-CN" altLang="en-US" sz="3200" dirty="0">
                <a:solidFill>
                  <a:schemeClr val="bg1"/>
                </a:solidFill>
              </a:rPr>
              <a:t>类对象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203498" y="925556"/>
            <a:ext cx="8704052" cy="1214840"/>
            <a:chOff x="219974" y="2044323"/>
            <a:chExt cx="8704052" cy="1214840"/>
          </a:xfrm>
        </p:grpSpPr>
        <p:sp>
          <p:nvSpPr>
            <p:cNvPr id="11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输入输出过程：</a:t>
              </a:r>
            </a:p>
          </p:txBody>
        </p:sp>
        <p:sp>
          <p:nvSpPr>
            <p:cNvPr id="13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612832"/>
              <a:ext cx="8704052" cy="6463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r>
                <a:rPr lang="en-US" altLang="zh-CN" dirty="0" err="1">
                  <a:solidFill>
                    <a:srgbClr val="000000"/>
                  </a:solidFill>
                  <a:latin typeface="MicrosoftYaHei"/>
                </a:rPr>
                <a:t>cin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是</a:t>
              </a:r>
              <a:r>
                <a:rPr lang="en-US" altLang="zh-CN" dirty="0" err="1">
                  <a:solidFill>
                    <a:srgbClr val="000000"/>
                  </a:solidFill>
                  <a:latin typeface="MicrosoftYaHei"/>
                </a:rPr>
                <a:t>istream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对象，通过</a:t>
              </a:r>
              <a:r>
                <a:rPr lang="en-US" altLang="zh-CN" dirty="0">
                  <a:solidFill>
                    <a:srgbClr val="000000"/>
                  </a:solidFill>
                  <a:latin typeface="MicrosoftYaHei"/>
                </a:rPr>
                <a:t>&gt;&gt;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将内存中的输入缓冲区数据读取到与对象相</a:t>
              </a:r>
            </a:p>
            <a:p>
              <a:pPr algn="just"/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关联的内存。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203498" y="2239984"/>
            <a:ext cx="8704052" cy="937841"/>
            <a:chOff x="219974" y="2044323"/>
            <a:chExt cx="8704052" cy="937841"/>
          </a:xfrm>
        </p:grpSpPr>
        <p:sp>
          <p:nvSpPr>
            <p:cNvPr id="16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数据输入的过程：</a:t>
              </a:r>
            </a:p>
          </p:txBody>
        </p:sp>
        <p:sp>
          <p:nvSpPr>
            <p:cNvPr id="17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612832"/>
              <a:ext cx="8704052" cy="36933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7635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5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10.1.1 IO</a:t>
            </a:r>
            <a:r>
              <a:rPr lang="zh-CN" altLang="en-US" sz="3200" dirty="0">
                <a:solidFill>
                  <a:schemeClr val="bg1"/>
                </a:solidFill>
              </a:rPr>
              <a:t>类对象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187023" y="1247854"/>
            <a:ext cx="8704052" cy="937841"/>
            <a:chOff x="219974" y="2044323"/>
            <a:chExt cx="8704052" cy="937841"/>
          </a:xfrm>
        </p:grpSpPr>
        <p:sp>
          <p:nvSpPr>
            <p:cNvPr id="14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IO </a:t>
              </a:r>
              <a:r>
                <a:rPr lang="zh-CN" altLang="en-US" sz="2400" dirty="0"/>
                <a:t>和普通对象的区别：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612832"/>
              <a:ext cx="8704052" cy="36933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和普通对象不同，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IO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对象不支持赋值和复制操作。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187023" y="3207853"/>
            <a:ext cx="8704052" cy="2274232"/>
            <a:chOff x="219974" y="2044323"/>
            <a:chExt cx="8704052" cy="2274232"/>
          </a:xfrm>
        </p:grpSpPr>
        <p:sp>
          <p:nvSpPr>
            <p:cNvPr id="20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示例：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612832"/>
              <a:ext cx="8704052" cy="170572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ifstream in1, in2;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定义两个文件输入流对象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in1 = in2;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错误：不能对流对象赋值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同样，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IO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对象也不支持复制操作：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ostream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print(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ostream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错误：不能按值方式返回或传递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ostream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对象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750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10.1.2 </a:t>
            </a:r>
            <a:r>
              <a:rPr lang="zh-CN" altLang="en-US" sz="3200" dirty="0">
                <a:solidFill>
                  <a:schemeClr val="bg1"/>
                </a:solidFill>
              </a:rPr>
              <a:t>条件状态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178785" y="1189582"/>
            <a:ext cx="8704052" cy="1214840"/>
            <a:chOff x="219974" y="2044323"/>
            <a:chExt cx="8704052" cy="1214840"/>
          </a:xfrm>
        </p:grpSpPr>
        <p:sp>
          <p:nvSpPr>
            <p:cNvPr id="20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请看如下情况：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612832"/>
              <a:ext cx="8704052" cy="6463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double x;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cin&gt;&gt;x;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" name="矩形: 圆角 17">
            <a:extLst>
              <a:ext uri="{FF2B5EF4-FFF2-40B4-BE49-F238E27FC236}">
                <a16:creationId xmlns:a16="http://schemas.microsoft.com/office/drawing/2014/main" id="{30A335FF-A1F3-4AC3-980A-58B37F1C60BE}"/>
              </a:ext>
            </a:extLst>
          </p:cNvPr>
          <p:cNvSpPr/>
          <p:nvPr/>
        </p:nvSpPr>
        <p:spPr>
          <a:xfrm>
            <a:off x="178785" y="2649765"/>
            <a:ext cx="8704052" cy="369332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" fmla="*/ 0 w 8704052"/>
              <a:gd name="connsiteY0" fmla="*/ 195256 h 2120365"/>
              <a:gd name="connsiteX1" fmla="*/ 8554444 w 8704052"/>
              <a:gd name="connsiteY1" fmla="*/ 45648 h 2120365"/>
              <a:gd name="connsiteX2" fmla="*/ 8704052 w 8704052"/>
              <a:gd name="connsiteY2" fmla="*/ 195256 h 2120365"/>
              <a:gd name="connsiteX3" fmla="*/ 8704052 w 8704052"/>
              <a:gd name="connsiteY3" fmla="*/ 1970757 h 2120365"/>
              <a:gd name="connsiteX4" fmla="*/ 8554444 w 8704052"/>
              <a:gd name="connsiteY4" fmla="*/ 2120365 h 2120365"/>
              <a:gd name="connsiteX5" fmla="*/ 149608 w 8704052"/>
              <a:gd name="connsiteY5" fmla="*/ 2120365 h 2120365"/>
              <a:gd name="connsiteX6" fmla="*/ 0 w 8704052"/>
              <a:gd name="connsiteY6" fmla="*/ 1970757 h 2120365"/>
              <a:gd name="connsiteX7" fmla="*/ 0 w 8704052"/>
              <a:gd name="connsiteY7" fmla="*/ 195256 h 2120365"/>
              <a:gd name="connsiteX0" fmla="*/ 0 w 8704052"/>
              <a:gd name="connsiteY0" fmla="*/ 140268 h 2224127"/>
              <a:gd name="connsiteX1" fmla="*/ 8554444 w 8704052"/>
              <a:gd name="connsiteY1" fmla="*/ 149410 h 2224127"/>
              <a:gd name="connsiteX2" fmla="*/ 8704052 w 8704052"/>
              <a:gd name="connsiteY2" fmla="*/ 299018 h 2224127"/>
              <a:gd name="connsiteX3" fmla="*/ 8704052 w 8704052"/>
              <a:gd name="connsiteY3" fmla="*/ 2074519 h 2224127"/>
              <a:gd name="connsiteX4" fmla="*/ 8554444 w 8704052"/>
              <a:gd name="connsiteY4" fmla="*/ 2224127 h 2224127"/>
              <a:gd name="connsiteX5" fmla="*/ 149608 w 8704052"/>
              <a:gd name="connsiteY5" fmla="*/ 2224127 h 2224127"/>
              <a:gd name="connsiteX6" fmla="*/ 0 w 8704052"/>
              <a:gd name="connsiteY6" fmla="*/ 2074519 h 2224127"/>
              <a:gd name="connsiteX7" fmla="*/ 0 w 8704052"/>
              <a:gd name="connsiteY7" fmla="*/ 140268 h 2224127"/>
              <a:gd name="connsiteX0" fmla="*/ 0 w 8704052"/>
              <a:gd name="connsiteY0" fmla="*/ 0 h 2083859"/>
              <a:gd name="connsiteX1" fmla="*/ 8554444 w 8704052"/>
              <a:gd name="connsiteY1" fmla="*/ 9142 h 2083859"/>
              <a:gd name="connsiteX2" fmla="*/ 8704052 w 8704052"/>
              <a:gd name="connsiteY2" fmla="*/ 158750 h 2083859"/>
              <a:gd name="connsiteX3" fmla="*/ 8704052 w 8704052"/>
              <a:gd name="connsiteY3" fmla="*/ 1934251 h 2083859"/>
              <a:gd name="connsiteX4" fmla="*/ 8554444 w 8704052"/>
              <a:gd name="connsiteY4" fmla="*/ 2083859 h 2083859"/>
              <a:gd name="connsiteX5" fmla="*/ 149608 w 8704052"/>
              <a:gd name="connsiteY5" fmla="*/ 2083859 h 2083859"/>
              <a:gd name="connsiteX6" fmla="*/ 0 w 8704052"/>
              <a:gd name="connsiteY6" fmla="*/ 1934251 h 2083859"/>
              <a:gd name="connsiteX7" fmla="*/ 0 w 8704052"/>
              <a:gd name="connsiteY7" fmla="*/ 0 h 2083859"/>
              <a:gd name="connsiteX0" fmla="*/ 0 w 8704052"/>
              <a:gd name="connsiteY0" fmla="*/ 0 h 2083859"/>
              <a:gd name="connsiteX1" fmla="*/ 8704052 w 8704052"/>
              <a:gd name="connsiteY1" fmla="*/ 1587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704052 w 8704052"/>
              <a:gd name="connsiteY1" fmla="*/ 190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699290 w 8704052"/>
              <a:gd name="connsiteY1" fmla="*/ 4763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LMMono9-Regular-Identity-H"/>
              </a:rPr>
              <a:t>当输入一个</a:t>
            </a:r>
            <a:r>
              <a:rPr lang="en-US" altLang="zh-CN" dirty="0">
                <a:solidFill>
                  <a:srgbClr val="000000"/>
                </a:solidFill>
                <a:latin typeface="LMMono9-Regular-Identity-H"/>
              </a:rPr>
              <a:t>char</a:t>
            </a:r>
            <a:r>
              <a:rPr lang="zh-CN" altLang="en-US" dirty="0">
                <a:solidFill>
                  <a:srgbClr val="000000"/>
                </a:solidFill>
                <a:latin typeface="LMMono9-Regular-Identity-H"/>
              </a:rPr>
              <a:t>类型的时候，程序会如何？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: 圆角 17">
            <a:extLst>
              <a:ext uri="{FF2B5EF4-FFF2-40B4-BE49-F238E27FC236}">
                <a16:creationId xmlns:a16="http://schemas.microsoft.com/office/drawing/2014/main" id="{30A335FF-A1F3-4AC3-980A-58B37F1C60BE}"/>
              </a:ext>
            </a:extLst>
          </p:cNvPr>
          <p:cNvSpPr/>
          <p:nvPr/>
        </p:nvSpPr>
        <p:spPr>
          <a:xfrm>
            <a:off x="178785" y="3823657"/>
            <a:ext cx="8704052" cy="646331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" fmla="*/ 0 w 8704052"/>
              <a:gd name="connsiteY0" fmla="*/ 195256 h 2120365"/>
              <a:gd name="connsiteX1" fmla="*/ 8554444 w 8704052"/>
              <a:gd name="connsiteY1" fmla="*/ 45648 h 2120365"/>
              <a:gd name="connsiteX2" fmla="*/ 8704052 w 8704052"/>
              <a:gd name="connsiteY2" fmla="*/ 195256 h 2120365"/>
              <a:gd name="connsiteX3" fmla="*/ 8704052 w 8704052"/>
              <a:gd name="connsiteY3" fmla="*/ 1970757 h 2120365"/>
              <a:gd name="connsiteX4" fmla="*/ 8554444 w 8704052"/>
              <a:gd name="connsiteY4" fmla="*/ 2120365 h 2120365"/>
              <a:gd name="connsiteX5" fmla="*/ 149608 w 8704052"/>
              <a:gd name="connsiteY5" fmla="*/ 2120365 h 2120365"/>
              <a:gd name="connsiteX6" fmla="*/ 0 w 8704052"/>
              <a:gd name="connsiteY6" fmla="*/ 1970757 h 2120365"/>
              <a:gd name="connsiteX7" fmla="*/ 0 w 8704052"/>
              <a:gd name="connsiteY7" fmla="*/ 195256 h 2120365"/>
              <a:gd name="connsiteX0" fmla="*/ 0 w 8704052"/>
              <a:gd name="connsiteY0" fmla="*/ 140268 h 2224127"/>
              <a:gd name="connsiteX1" fmla="*/ 8554444 w 8704052"/>
              <a:gd name="connsiteY1" fmla="*/ 149410 h 2224127"/>
              <a:gd name="connsiteX2" fmla="*/ 8704052 w 8704052"/>
              <a:gd name="connsiteY2" fmla="*/ 299018 h 2224127"/>
              <a:gd name="connsiteX3" fmla="*/ 8704052 w 8704052"/>
              <a:gd name="connsiteY3" fmla="*/ 2074519 h 2224127"/>
              <a:gd name="connsiteX4" fmla="*/ 8554444 w 8704052"/>
              <a:gd name="connsiteY4" fmla="*/ 2224127 h 2224127"/>
              <a:gd name="connsiteX5" fmla="*/ 149608 w 8704052"/>
              <a:gd name="connsiteY5" fmla="*/ 2224127 h 2224127"/>
              <a:gd name="connsiteX6" fmla="*/ 0 w 8704052"/>
              <a:gd name="connsiteY6" fmla="*/ 2074519 h 2224127"/>
              <a:gd name="connsiteX7" fmla="*/ 0 w 8704052"/>
              <a:gd name="connsiteY7" fmla="*/ 140268 h 2224127"/>
              <a:gd name="connsiteX0" fmla="*/ 0 w 8704052"/>
              <a:gd name="connsiteY0" fmla="*/ 0 h 2083859"/>
              <a:gd name="connsiteX1" fmla="*/ 8554444 w 8704052"/>
              <a:gd name="connsiteY1" fmla="*/ 9142 h 2083859"/>
              <a:gd name="connsiteX2" fmla="*/ 8704052 w 8704052"/>
              <a:gd name="connsiteY2" fmla="*/ 158750 h 2083859"/>
              <a:gd name="connsiteX3" fmla="*/ 8704052 w 8704052"/>
              <a:gd name="connsiteY3" fmla="*/ 1934251 h 2083859"/>
              <a:gd name="connsiteX4" fmla="*/ 8554444 w 8704052"/>
              <a:gd name="connsiteY4" fmla="*/ 2083859 h 2083859"/>
              <a:gd name="connsiteX5" fmla="*/ 149608 w 8704052"/>
              <a:gd name="connsiteY5" fmla="*/ 2083859 h 2083859"/>
              <a:gd name="connsiteX6" fmla="*/ 0 w 8704052"/>
              <a:gd name="connsiteY6" fmla="*/ 1934251 h 2083859"/>
              <a:gd name="connsiteX7" fmla="*/ 0 w 8704052"/>
              <a:gd name="connsiteY7" fmla="*/ 0 h 2083859"/>
              <a:gd name="connsiteX0" fmla="*/ 0 w 8704052"/>
              <a:gd name="connsiteY0" fmla="*/ 0 h 2083859"/>
              <a:gd name="connsiteX1" fmla="*/ 8704052 w 8704052"/>
              <a:gd name="connsiteY1" fmla="*/ 1587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704052 w 8704052"/>
              <a:gd name="connsiteY1" fmla="*/ 190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699290 w 8704052"/>
              <a:gd name="connsiteY1" fmla="*/ 4763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LMMono9-Regular-Identity-H"/>
              </a:rPr>
              <a:t>当输入一个</a:t>
            </a:r>
            <a:r>
              <a:rPr lang="en-US" altLang="zh-CN" dirty="0">
                <a:solidFill>
                  <a:srgbClr val="000000"/>
                </a:solidFill>
                <a:latin typeface="LMMono9-Regular-Identity-H"/>
              </a:rPr>
              <a:t>char</a:t>
            </a:r>
            <a:r>
              <a:rPr lang="zh-CN" altLang="en-US" dirty="0">
                <a:solidFill>
                  <a:srgbClr val="000000"/>
                </a:solidFill>
                <a:latin typeface="LMMono9-Regular-Identity-H"/>
              </a:rPr>
              <a:t>类型的时候，</a:t>
            </a:r>
            <a:r>
              <a:rPr lang="en-US" altLang="zh-CN" dirty="0" err="1">
                <a:solidFill>
                  <a:srgbClr val="000000"/>
                </a:solidFill>
                <a:latin typeface="LMMono9-Regular-Identity-H"/>
              </a:rPr>
              <a:t>cin</a:t>
            </a:r>
            <a:r>
              <a:rPr lang="zh-CN" altLang="en-US" dirty="0">
                <a:solidFill>
                  <a:srgbClr val="000000"/>
                </a:solidFill>
                <a:latin typeface="LMMono9-Regular-Identity-H"/>
              </a:rPr>
              <a:t>会进入错误状态，它就变成无效的，无法再</a:t>
            </a:r>
          </a:p>
          <a:p>
            <a:r>
              <a:rPr lang="zh-CN" altLang="en-US" dirty="0">
                <a:solidFill>
                  <a:srgbClr val="000000"/>
                </a:solidFill>
                <a:latin typeface="LMMono9-Regular-Identity-H"/>
              </a:rPr>
              <a:t>执行后续的输入。因此，在使用</a:t>
            </a:r>
            <a:r>
              <a:rPr lang="en-US" altLang="zh-CN" dirty="0" err="1">
                <a:solidFill>
                  <a:srgbClr val="000000"/>
                </a:solidFill>
                <a:latin typeface="LMMono9-Regular-Identity-H"/>
              </a:rPr>
              <a:t>cin</a:t>
            </a:r>
            <a:r>
              <a:rPr lang="zh-CN" altLang="en-US" dirty="0">
                <a:solidFill>
                  <a:srgbClr val="000000"/>
                </a:solidFill>
                <a:latin typeface="LMMono9-Regular-Identity-H"/>
              </a:rPr>
              <a:t>时，要确保它的状态是有效的。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178785" y="4602417"/>
            <a:ext cx="8704052" cy="1768838"/>
            <a:chOff x="219974" y="2044323"/>
            <a:chExt cx="8704052" cy="1768838"/>
          </a:xfrm>
        </p:grpSpPr>
        <p:sp>
          <p:nvSpPr>
            <p:cNvPr id="15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有效性判断：</a:t>
              </a:r>
            </a:p>
          </p:txBody>
        </p: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612832"/>
              <a:ext cx="8704052" cy="120032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while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(cin&gt;&gt;x)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遇到错误状态循环将退出；</a:t>
              </a:r>
              <a:endParaRPr lang="en-US" altLang="zh-CN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endParaRPr lang="zh-CN" altLang="en-US" dirty="0">
                <a:solidFill>
                  <a:srgbClr val="008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if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(!cin)</a:t>
              </a:r>
            </a:p>
            <a:p>
              <a:pPr lvl="1"/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cin.clear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//clear()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函数执行后，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cin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变为有效状态；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73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10.1.3</a:t>
            </a:r>
            <a:r>
              <a:rPr lang="zh-CN" altLang="en-US" sz="3200" dirty="0">
                <a:solidFill>
                  <a:schemeClr val="bg1"/>
                </a:solidFill>
              </a:rPr>
              <a:t>刷新缓冲区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178785" y="1189582"/>
            <a:ext cx="8704052" cy="1214840"/>
            <a:chOff x="219974" y="2044323"/>
            <a:chExt cx="8704052" cy="1214840"/>
          </a:xfrm>
        </p:grpSpPr>
        <p:sp>
          <p:nvSpPr>
            <p:cNvPr id="20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缓冲区刷新：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612832"/>
              <a:ext cx="8704052" cy="6463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导致缓冲区刷新有很多原因，比如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缓冲区满、程序正常结束、遇到</a:t>
              </a:r>
              <a:r>
                <a:rPr lang="en-US" altLang="zh-CN" dirty="0" err="1">
                  <a:solidFill>
                    <a:srgbClr val="FF0000"/>
                  </a:solidFill>
                  <a:latin typeface="LMSans10-Regular-Identity-H"/>
                </a:rPr>
                <a:t>endl</a:t>
              </a:r>
              <a:r>
                <a:rPr lang="en-US" altLang="zh-CN" dirty="0">
                  <a:solidFill>
                    <a:srgbClr val="FF0000"/>
                  </a:solidFill>
                  <a:latin typeface="LMSans10-Regular-Identity-H"/>
                </a:rPr>
                <a:t> 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等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。缓</a:t>
              </a:r>
            </a:p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冲区刷新完成后，原来的数据被清空。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4779B0A-E6D9-4625-9C14-34CA1CDAEEB1}"/>
              </a:ext>
            </a:extLst>
          </p:cNvPr>
          <p:cNvGrpSpPr/>
          <p:nvPr/>
        </p:nvGrpSpPr>
        <p:grpSpPr>
          <a:xfrm>
            <a:off x="178785" y="2972931"/>
            <a:ext cx="8704052" cy="2274232"/>
            <a:chOff x="219974" y="2044323"/>
            <a:chExt cx="8704052" cy="2274232"/>
          </a:xfrm>
        </p:grpSpPr>
        <p:sp>
          <p:nvSpPr>
            <p:cNvPr id="15" name="矩形: 圆顶角 27">
              <a:extLst>
                <a:ext uri="{FF2B5EF4-FFF2-40B4-BE49-F238E27FC236}">
                  <a16:creationId xmlns:a16="http://schemas.microsoft.com/office/drawing/2014/main" id="{7C95C965-8B2D-412C-B2AC-173CAE61A840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示例：</a:t>
              </a:r>
            </a:p>
          </p:txBody>
        </p: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30A335FF-A1F3-4AC3-980A-58B37F1C60BE}"/>
                </a:ext>
              </a:extLst>
            </p:cNvPr>
            <p:cNvSpPr/>
            <p:nvPr/>
          </p:nvSpPr>
          <p:spPr>
            <a:xfrm>
              <a:off x="219974" y="2612832"/>
              <a:ext cx="8704052" cy="170572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en-US" altLang="zh-CN" dirty="0" err="1">
                  <a:solidFill>
                    <a:srgbClr val="C08040"/>
                  </a:solidFill>
                  <a:latin typeface="LMMono9-Regular-Identity-H"/>
                </a:rPr>
                <a:t>endl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输出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endl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和一个换行，然后刷新缓冲区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"flush"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&lt;&lt;flush;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输出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flush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（无额外字符），然后刷新缓冲区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"ends"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&lt;&lt;ends;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输出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ends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和一个空字符，然后刷新缓冲区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533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</TotalTime>
  <Words>2098</Words>
  <Application>Microsoft Office PowerPoint</Application>
  <PresentationFormat>全屏显示(4:3)</PresentationFormat>
  <Paragraphs>273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FangSong</vt:lpstr>
      <vt:lpstr>LMMono9-Regular-Identity-H</vt:lpstr>
      <vt:lpstr>LMSans10-Regular-Identity-H</vt:lpstr>
      <vt:lpstr>MicrosoftYaHei</vt:lpstr>
      <vt:lpstr>等线</vt:lpstr>
      <vt:lpstr>微软雅黑</vt:lpstr>
      <vt:lpstr>Arial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 肖</dc:creator>
  <cp:lastModifiedBy>Li</cp:lastModifiedBy>
  <cp:revision>64</cp:revision>
  <dcterms:created xsi:type="dcterms:W3CDTF">2019-01-17T01:34:51Z</dcterms:created>
  <dcterms:modified xsi:type="dcterms:W3CDTF">2019-02-15T01:15:04Z</dcterms:modified>
</cp:coreProperties>
</file>