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2" r:id="rId35"/>
    <p:sldId id="293" r:id="rId36"/>
    <p:sldId id="294" r:id="rId37"/>
    <p:sldId id="295" r:id="rId38"/>
    <p:sldId id="296" r:id="rId39"/>
    <p:sldId id="297" r:id="rId40"/>
    <p:sldId id="298" r:id="rId41"/>
    <p:sldId id="299" r:id="rId42"/>
    <p:sldId id="302" r:id="rId43"/>
    <p:sldId id="301" r:id="rId44"/>
    <p:sldId id="303" r:id="rId45"/>
    <p:sldId id="305" r:id="rId46"/>
    <p:sldId id="304"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4" r:id="rId64"/>
    <p:sldId id="322" r:id="rId65"/>
    <p:sldId id="325" r:id="rId66"/>
    <p:sldId id="327" r:id="rId67"/>
    <p:sldId id="323" r:id="rId68"/>
    <p:sldId id="326"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A"/>
    <a:srgbClr val="262686"/>
    <a:srgbClr val="E7F3E6"/>
    <a:srgbClr val="128708"/>
    <a:srgbClr val="FDF2F2"/>
    <a:srgbClr val="CC5C5C"/>
    <a:srgbClr val="E3A857"/>
    <a:srgbClr val="000000"/>
    <a:srgbClr val="FCF6EE"/>
    <a:srgbClr val="FA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2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龙 肖" userId="9a9b73b37a7c4dc3" providerId="LiveId" clId="{BAF480FB-3F23-49A6-9F6B-E16A4C9B09F9}"/>
    <pc:docChg chg="modSld">
      <pc:chgData name="龙 肖" userId="9a9b73b37a7c4dc3" providerId="LiveId" clId="{BAF480FB-3F23-49A6-9F6B-E16A4C9B09F9}" dt="2019-02-14T04:33:14.252" v="32" actId="20577"/>
      <pc:docMkLst>
        <pc:docMk/>
      </pc:docMkLst>
      <pc:sldChg chg="modSp">
        <pc:chgData name="龙 肖" userId="9a9b73b37a7c4dc3" providerId="LiveId" clId="{BAF480FB-3F23-49A6-9F6B-E16A4C9B09F9}" dt="2019-02-14T04:33:14.252" v="32" actId="20577"/>
        <pc:sldMkLst>
          <pc:docMk/>
          <pc:sldMk cId="2215920818" sldId="257"/>
        </pc:sldMkLst>
        <pc:spChg chg="mod">
          <ac:chgData name="龙 肖" userId="9a9b73b37a7c4dc3" providerId="LiveId" clId="{BAF480FB-3F23-49A6-9F6B-E16A4C9B09F9}" dt="2019-02-14T04:33:14.252" v="32" actId="20577"/>
          <ac:spMkLst>
            <pc:docMk/>
            <pc:sldMk cId="2215920818" sldId="257"/>
            <ac:spMk id="13" creationId="{C2565614-773A-42A3-BC7B-494B56ADB8C8}"/>
          </ac:spMkLst>
        </pc:spChg>
      </pc:sldChg>
      <pc:sldChg chg="modSp">
        <pc:chgData name="龙 肖" userId="9a9b73b37a7c4dc3" providerId="LiveId" clId="{BAF480FB-3F23-49A6-9F6B-E16A4C9B09F9}" dt="2019-02-13T05:16:31.897" v="12"/>
        <pc:sldMkLst>
          <pc:docMk/>
          <pc:sldMk cId="1468002828" sldId="290"/>
        </pc:sldMkLst>
        <pc:spChg chg="mod">
          <ac:chgData name="龙 肖" userId="9a9b73b37a7c4dc3" providerId="LiveId" clId="{BAF480FB-3F23-49A6-9F6B-E16A4C9B09F9}" dt="2019-02-13T05:16:31.897" v="12"/>
          <ac:spMkLst>
            <pc:docMk/>
            <pc:sldMk cId="1468002828" sldId="290"/>
            <ac:spMk id="10" creationId="{A97DD129-B7E4-4231-9788-F8DBB497C8D0}"/>
          </ac:spMkLst>
        </pc:spChg>
      </pc:sldChg>
      <pc:sldChg chg="addSp modSp">
        <pc:chgData name="龙 肖" userId="9a9b73b37a7c4dc3" providerId="LiveId" clId="{BAF480FB-3F23-49A6-9F6B-E16A4C9B09F9}" dt="2019-02-13T05:12:46.378" v="8" actId="14100"/>
        <pc:sldMkLst>
          <pc:docMk/>
          <pc:sldMk cId="2322673478" sldId="302"/>
        </pc:sldMkLst>
        <pc:spChg chg="mod">
          <ac:chgData name="龙 肖" userId="9a9b73b37a7c4dc3" providerId="LiveId" clId="{BAF480FB-3F23-49A6-9F6B-E16A4C9B09F9}" dt="2019-02-13T05:11:41.087" v="1" actId="164"/>
          <ac:spMkLst>
            <pc:docMk/>
            <pc:sldMk cId="2322673478" sldId="302"/>
            <ac:spMk id="3" creationId="{0DEFF674-E383-41BF-9063-AC07D0728D0A}"/>
          </ac:spMkLst>
        </pc:spChg>
        <pc:spChg chg="mod">
          <ac:chgData name="龙 肖" userId="9a9b73b37a7c4dc3" providerId="LiveId" clId="{BAF480FB-3F23-49A6-9F6B-E16A4C9B09F9}" dt="2019-02-13T05:11:50.347" v="2" actId="14100"/>
          <ac:spMkLst>
            <pc:docMk/>
            <pc:sldMk cId="2322673478" sldId="302"/>
            <ac:spMk id="15" creationId="{48FCDF5D-8CB2-46EC-9634-693D5938C41C}"/>
          </ac:spMkLst>
        </pc:spChg>
        <pc:grpChg chg="add mod">
          <ac:chgData name="龙 肖" userId="9a9b73b37a7c4dc3" providerId="LiveId" clId="{BAF480FB-3F23-49A6-9F6B-E16A4C9B09F9}" dt="2019-02-13T05:12:26.395" v="5" actId="1076"/>
          <ac:grpSpMkLst>
            <pc:docMk/>
            <pc:sldMk cId="2322673478" sldId="302"/>
            <ac:grpSpMk id="7" creationId="{CC8F0987-91BD-4CAA-8B12-09EEFB7F2034}"/>
          </ac:grpSpMkLst>
        </pc:grpChg>
        <pc:grpChg chg="mod">
          <ac:chgData name="龙 肖" userId="9a9b73b37a7c4dc3" providerId="LiveId" clId="{BAF480FB-3F23-49A6-9F6B-E16A4C9B09F9}" dt="2019-02-13T05:11:41.087" v="1" actId="164"/>
          <ac:grpSpMkLst>
            <pc:docMk/>
            <pc:sldMk cId="2322673478" sldId="302"/>
            <ac:grpSpMk id="12" creationId="{7EAC6AE8-9B8D-409A-8038-9179CE0348C9}"/>
          </ac:grpSpMkLst>
        </pc:grpChg>
        <pc:grpChg chg="mod">
          <ac:chgData name="龙 肖" userId="9a9b73b37a7c4dc3" providerId="LiveId" clId="{BAF480FB-3F23-49A6-9F6B-E16A4C9B09F9}" dt="2019-02-13T05:12:46.378" v="8" actId="14100"/>
          <ac:grpSpMkLst>
            <pc:docMk/>
            <pc:sldMk cId="2322673478" sldId="302"/>
            <ac:grpSpMk id="24" creationId="{623168D7-3414-4EBE-B2E7-F65EB167896A}"/>
          </ac:grpSpMkLst>
        </pc:grpChg>
      </pc:sldChg>
      <pc:sldChg chg="modSp">
        <pc:chgData name="龙 肖" userId="9a9b73b37a7c4dc3" providerId="LiveId" clId="{BAF480FB-3F23-49A6-9F6B-E16A4C9B09F9}" dt="2019-02-13T05:18:25.877" v="15" actId="14100"/>
        <pc:sldMkLst>
          <pc:docMk/>
          <pc:sldMk cId="1227958995" sldId="303"/>
        </pc:sldMkLst>
        <pc:grpChg chg="mod">
          <ac:chgData name="龙 肖" userId="9a9b73b37a7c4dc3" providerId="LiveId" clId="{BAF480FB-3F23-49A6-9F6B-E16A4C9B09F9}" dt="2019-02-13T05:18:25.877" v="15" actId="14100"/>
          <ac:grpSpMkLst>
            <pc:docMk/>
            <pc:sldMk cId="1227958995" sldId="303"/>
            <ac:grpSpMk id="19" creationId="{51EF5F6B-A4DE-4284-B8F2-E3C093A35FEF}"/>
          </ac:grpSpMkLst>
        </pc:grpChg>
        <pc:grpChg chg="mod">
          <ac:chgData name="龙 肖" userId="9a9b73b37a7c4dc3" providerId="LiveId" clId="{BAF480FB-3F23-49A6-9F6B-E16A4C9B09F9}" dt="2019-02-13T05:18:17.332" v="14" actId="14100"/>
          <ac:grpSpMkLst>
            <pc:docMk/>
            <pc:sldMk cId="1227958995" sldId="303"/>
            <ac:grpSpMk id="34" creationId="{F1A0C22B-A0A7-4591-9CA2-252681D3693B}"/>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2019/2/14</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061796" y="6487242"/>
            <a:ext cx="2057400" cy="365125"/>
          </a:xfrm>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229721-762C-41FF-B61C-2C971383CC1A}" type="datetime1">
              <a:rPr lang="zh-CN" altLang="en-US" smtClean="0"/>
              <a:t>2019/2/14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6.xml"/><Relationship Id="rId7" Type="http://schemas.openxmlformats.org/officeDocument/2006/relationships/slide" Target="slide30.xml"/><Relationship Id="rId12" Type="http://schemas.openxmlformats.org/officeDocument/2006/relationships/slide" Target="slide65.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22.xml"/><Relationship Id="rId11" Type="http://schemas.openxmlformats.org/officeDocument/2006/relationships/slide" Target="slide61.xml"/><Relationship Id="rId5" Type="http://schemas.openxmlformats.org/officeDocument/2006/relationships/slide" Target="slide15.xml"/><Relationship Id="rId10" Type="http://schemas.openxmlformats.org/officeDocument/2006/relationships/slide" Target="slide55.xml"/><Relationship Id="rId4" Type="http://schemas.openxmlformats.org/officeDocument/2006/relationships/slide" Target="slide12.xml"/><Relationship Id="rId9" Type="http://schemas.openxmlformats.org/officeDocument/2006/relationships/slide" Target="slide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p:txBody>
          <a:bodyPr/>
          <a:lstStyle/>
          <a:p>
            <a:fld id="{6AD33FD5-61D2-4238-98DB-DB8C208BC919}" type="slidenum">
              <a:rPr lang="zh-CN" altLang="en-US" smtClean="0"/>
              <a:t>1</a:t>
            </a:fld>
            <a:endParaRPr lang="zh-CN" altLang="en-US"/>
          </a:p>
        </p:txBody>
      </p:sp>
      <p:sp>
        <p:nvSpPr>
          <p:cNvPr id="5" name="文本框 4">
            <a:extLst>
              <a:ext uri="{FF2B5EF4-FFF2-40B4-BE49-F238E27FC236}">
                <a16:creationId xmlns:a16="http://schemas.microsoft.com/office/drawing/2014/main" id="{9786A34A-B5C2-49C6-8E90-EAA5F0BF97E4}"/>
              </a:ext>
            </a:extLst>
          </p:cNvPr>
          <p:cNvSpPr txBox="1"/>
          <p:nvPr/>
        </p:nvSpPr>
        <p:spPr>
          <a:xfrm>
            <a:off x="2436963" y="1483743"/>
            <a:ext cx="4270075" cy="584775"/>
          </a:xfrm>
          <a:prstGeom prst="rect">
            <a:avLst/>
          </a:prstGeom>
          <a:noFill/>
        </p:spPr>
        <p:txBody>
          <a:bodyPr wrap="square" rtlCol="0">
            <a:spAutoFit/>
          </a:bodyPr>
          <a:lstStyle/>
          <a:p>
            <a:pPr algn="ctr"/>
            <a:r>
              <a:rPr lang="zh-CN" altLang="en-US" sz="3200" dirty="0">
                <a:solidFill>
                  <a:schemeClr val="bg1"/>
                </a:solidFill>
              </a:rPr>
              <a:t>第十一章 标准模板库</a:t>
            </a:r>
          </a:p>
        </p:txBody>
      </p:sp>
    </p:spTree>
    <p:extLst>
      <p:ext uri="{BB962C8B-B14F-4D97-AF65-F5344CB8AC3E}">
        <p14:creationId xmlns:p14="http://schemas.microsoft.com/office/powerpoint/2010/main" val="380140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91938" y="1998393"/>
            <a:ext cx="8760123" cy="3582897"/>
            <a:chOff x="219974" y="2358412"/>
            <a:chExt cx="8704052" cy="3582897"/>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3582897"/>
              <a:chOff x="219974" y="1604513"/>
              <a:chExt cx="8704052" cy="3341162"/>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334116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591680" cy="461665"/>
            </a:xfrm>
            <a:prstGeom prst="rect">
              <a:avLst/>
            </a:prstGeom>
          </p:spPr>
          <p:txBody>
            <a:bodyPr wrap="square">
              <a:spAutoFit/>
            </a:bodyPr>
            <a:lstStyle/>
            <a:p>
              <a:r>
                <a:rPr lang="en-US" altLang="zh-CN" sz="2400" dirty="0">
                  <a:solidFill>
                    <a:schemeClr val="bg1"/>
                  </a:solidFill>
                </a:rPr>
                <a:t>Begin </a:t>
              </a:r>
              <a:r>
                <a:rPr lang="zh-CN" altLang="en-US" sz="2400" dirty="0">
                  <a:solidFill>
                    <a:schemeClr val="bg1"/>
                  </a:solidFill>
                </a:rPr>
                <a:t>和 </a:t>
              </a:r>
              <a:r>
                <a:rPr lang="en-US" altLang="zh-CN" sz="2400" dirty="0">
                  <a:solidFill>
                    <a:schemeClr val="bg1"/>
                  </a:solidFill>
                </a:rPr>
                <a:t>End </a:t>
              </a:r>
              <a:r>
                <a:rPr lang="zh-CN" altLang="en-US" sz="2400" dirty="0">
                  <a:solidFill>
                    <a:schemeClr val="bg1"/>
                  </a:solidFill>
                </a:rPr>
                <a:t>函数模板</a:t>
              </a:r>
              <a:r>
                <a:rPr lang="en-US" altLang="zh-CN" sz="2400" dirty="0">
                  <a:solidFill>
                    <a:schemeClr val="bg1"/>
                  </a:solidFill>
                </a:rPr>
                <a:t>(</a:t>
              </a:r>
              <a:r>
                <a:rPr lang="zh-CN" altLang="en-US" sz="2400" dirty="0">
                  <a:solidFill>
                    <a:schemeClr val="bg1"/>
                  </a:solidFill>
                </a:rPr>
                <a:t>数组</a:t>
              </a:r>
              <a:r>
                <a:rPr lang="en-US" altLang="zh-CN" sz="2400" dirty="0">
                  <a:solidFill>
                    <a:schemeClr val="bg1"/>
                  </a:solidFill>
                </a:rPr>
                <a:t>)</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80FC73C7-F8F8-431B-9E01-4E0236DA19D8}"/>
              </a:ext>
            </a:extLst>
          </p:cNvPr>
          <p:cNvSpPr/>
          <p:nvPr/>
        </p:nvSpPr>
        <p:spPr>
          <a:xfrm>
            <a:off x="317657" y="2578467"/>
            <a:ext cx="6566222" cy="2862322"/>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267F99"/>
                </a:solidFill>
                <a:latin typeface="Consolas" panose="020B0609020204030204" pitchFamily="49" charset="0"/>
              </a:rPr>
              <a:t>size_t</a:t>
            </a:r>
            <a:r>
              <a:rPr lang="en-US" altLang="zh-CN" dirty="0">
                <a:solidFill>
                  <a:srgbClr val="000000"/>
                </a:solidFill>
                <a:latin typeface="Consolas" panose="020B0609020204030204" pitchFamily="49" charset="0"/>
              </a:rPr>
              <a:t> N&gt;</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 (&amp;</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)[N]) {</a:t>
            </a: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267F99"/>
                </a:solidFill>
                <a:latin typeface="Consolas" panose="020B0609020204030204" pitchFamily="49" charset="0"/>
              </a:rPr>
              <a:t>size_t</a:t>
            </a:r>
            <a:r>
              <a:rPr lang="en-US" altLang="zh-CN" dirty="0">
                <a:solidFill>
                  <a:srgbClr val="000000"/>
                </a:solidFill>
                <a:latin typeface="Consolas" panose="020B0609020204030204" pitchFamily="49" charset="0"/>
              </a:rPr>
              <a:t> N&gt;</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 (&amp;</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)[N]) {</a:t>
            </a: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N;</a:t>
            </a:r>
          </a:p>
          <a:p>
            <a:r>
              <a:rPr lang="en-US" altLang="zh-CN" dirty="0">
                <a:solidFill>
                  <a:srgbClr val="000000"/>
                </a:solidFill>
                <a:latin typeface="Consolas" panose="020B0609020204030204" pitchFamily="49" charset="0"/>
              </a:rPr>
              <a:t>}</a:t>
            </a:r>
          </a:p>
          <a:p>
            <a:r>
              <a:rPr lang="zh-CN" altLang="en-US" b="0" dirty="0">
                <a:solidFill>
                  <a:srgbClr val="000000"/>
                </a:solidFill>
                <a:effectLst/>
                <a:latin typeface="Consolas" panose="020B0609020204030204" pitchFamily="49" charset="0"/>
              </a:rPr>
              <a:t>其中，函数模板形参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a:t>
            </a:r>
            <a:r>
              <a:rPr lang="zh-CN" altLang="en-US" b="0" dirty="0">
                <a:solidFill>
                  <a:srgbClr val="000000"/>
                </a:solidFill>
                <a:effectLst/>
                <a:latin typeface="Consolas" panose="020B0609020204030204" pitchFamily="49" charset="0"/>
              </a:rPr>
              <a:t>是实参数组的引用</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5951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78359" y="1480810"/>
            <a:ext cx="8760123" cy="1788602"/>
            <a:chOff x="219974" y="2358412"/>
            <a:chExt cx="8704052" cy="1788602"/>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1788602"/>
              <a:chOff x="219974" y="1604513"/>
              <a:chExt cx="8704052" cy="1667927"/>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166792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传入 </a:t>
              </a:r>
              <a:r>
                <a:rPr lang="en-US" altLang="zh-CN" sz="2400" dirty="0">
                  <a:solidFill>
                    <a:schemeClr val="bg1"/>
                  </a:solidFill>
                </a:rPr>
                <a:t>Begin </a:t>
              </a:r>
              <a:r>
                <a:rPr lang="zh-CN" altLang="en-US" sz="2400" dirty="0">
                  <a:solidFill>
                    <a:schemeClr val="bg1"/>
                  </a:solidFill>
                </a:rPr>
                <a:t>和 </a:t>
              </a:r>
              <a:r>
                <a:rPr lang="en-US" altLang="zh-CN" sz="2400" dirty="0">
                  <a:solidFill>
                    <a:schemeClr val="bg1"/>
                  </a:solidFill>
                </a:rPr>
                <a:t>End </a:t>
              </a:r>
              <a:r>
                <a:rPr lang="zh-CN" altLang="en-US" sz="2400" dirty="0">
                  <a:solidFill>
                    <a:schemeClr val="bg1"/>
                  </a:solidFill>
                </a:rPr>
                <a:t>函数调用 </a:t>
              </a:r>
              <a:r>
                <a:rPr lang="en-US" altLang="zh-CN" sz="2400" dirty="0">
                  <a:solidFill>
                    <a:schemeClr val="bg1"/>
                  </a:solidFill>
                </a:rPr>
                <a:t>Find </a:t>
              </a:r>
              <a:r>
                <a:rPr lang="zh-CN" altLang="en-US" sz="2400" dirty="0">
                  <a:solidFill>
                    <a:schemeClr val="bg1"/>
                  </a:solidFill>
                </a:rPr>
                <a:t>函数</a:t>
              </a:r>
            </a:p>
          </p:txBody>
        </p:sp>
      </p:grpSp>
      <p:sp>
        <p:nvSpPr>
          <p:cNvPr id="2" name="矩形 1">
            <a:extLst>
              <a:ext uri="{FF2B5EF4-FFF2-40B4-BE49-F238E27FC236}">
                <a16:creationId xmlns:a16="http://schemas.microsoft.com/office/drawing/2014/main" id="{4B438617-1902-4CAD-965E-170DCE1ABC1B}"/>
              </a:ext>
            </a:extLst>
          </p:cNvPr>
          <p:cNvSpPr/>
          <p:nvPr/>
        </p:nvSpPr>
        <p:spPr>
          <a:xfrm>
            <a:off x="378038" y="2174184"/>
            <a:ext cx="5667555" cy="646331"/>
          </a:xfrm>
          <a:prstGeom prst="rect">
            <a:avLst/>
          </a:prstGeom>
        </p:spPr>
        <p:txBody>
          <a:bodyPr wrap="square">
            <a:spAutoFit/>
          </a:bodyPr>
          <a:lstStyle/>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(vi),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(vi),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11" name="组合 10">
            <a:extLst>
              <a:ext uri="{FF2B5EF4-FFF2-40B4-BE49-F238E27FC236}">
                <a16:creationId xmlns:a16="http://schemas.microsoft.com/office/drawing/2014/main" id="{33049B54-36AB-4968-811C-C2A8B2893205}"/>
              </a:ext>
            </a:extLst>
          </p:cNvPr>
          <p:cNvGrpSpPr/>
          <p:nvPr/>
        </p:nvGrpSpPr>
        <p:grpSpPr>
          <a:xfrm>
            <a:off x="178359" y="4006996"/>
            <a:ext cx="8760123" cy="1370196"/>
            <a:chOff x="219974" y="2358412"/>
            <a:chExt cx="8704052" cy="1370196"/>
          </a:xfrm>
        </p:grpSpPr>
        <p:grpSp>
          <p:nvGrpSpPr>
            <p:cNvPr id="12" name="组合 11">
              <a:extLst>
                <a:ext uri="{FF2B5EF4-FFF2-40B4-BE49-F238E27FC236}">
                  <a16:creationId xmlns:a16="http://schemas.microsoft.com/office/drawing/2014/main" id="{3B140FE0-1E56-4FF2-B459-29CF50AAD4A0}"/>
                </a:ext>
              </a:extLst>
            </p:cNvPr>
            <p:cNvGrpSpPr/>
            <p:nvPr/>
          </p:nvGrpSpPr>
          <p:grpSpPr>
            <a:xfrm>
              <a:off x="219974" y="2358413"/>
              <a:ext cx="8704052" cy="1370195"/>
              <a:chOff x="219974" y="1604513"/>
              <a:chExt cx="8704052" cy="1277749"/>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CAF849FC-2AE3-4B9C-8873-59961CB00098}"/>
                  </a:ext>
                </a:extLst>
              </p:cNvPr>
              <p:cNvSpPr/>
              <p:nvPr/>
            </p:nvSpPr>
            <p:spPr>
              <a:xfrm>
                <a:off x="219974" y="1604513"/>
                <a:ext cx="8704052" cy="127774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顶角 14">
                <a:extLst>
                  <a:ext uri="{FF2B5EF4-FFF2-40B4-BE49-F238E27FC236}">
                    <a16:creationId xmlns:a16="http://schemas.microsoft.com/office/drawing/2014/main" id="{F7538DDC-48CA-484C-82E8-5C193BF0945D}"/>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BC9A990F-66CE-43D9-8A3A-E8D0E2073075}"/>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原始调用方式</a:t>
              </a:r>
            </a:p>
          </p:txBody>
        </p:sp>
      </p:grpSp>
      <p:sp>
        <p:nvSpPr>
          <p:cNvPr id="6" name="矩形 5">
            <a:extLst>
              <a:ext uri="{FF2B5EF4-FFF2-40B4-BE49-F238E27FC236}">
                <a16:creationId xmlns:a16="http://schemas.microsoft.com/office/drawing/2014/main" id="{71341973-568E-4435-983B-8DEDBA994B2E}"/>
              </a:ext>
            </a:extLst>
          </p:cNvPr>
          <p:cNvSpPr/>
          <p:nvPr/>
        </p:nvSpPr>
        <p:spPr>
          <a:xfrm>
            <a:off x="378037" y="4547383"/>
            <a:ext cx="7333973" cy="646331"/>
          </a:xfrm>
          <a:prstGeom prst="rect">
            <a:avLst/>
          </a:prstGeom>
        </p:spPr>
        <p:txBody>
          <a:bodyPr wrap="square">
            <a:spAutoFit/>
          </a:bodyPr>
          <a:lstStyle/>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(&amp;vi[</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&amp;vi[</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处理数组</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428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12</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使用迭代器</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86985" y="1127132"/>
            <a:ext cx="8760123" cy="2763386"/>
            <a:chOff x="219974" y="2358412"/>
            <a:chExt cx="8704052" cy="2763386"/>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2763386"/>
              <a:chOff x="219974" y="1604513"/>
              <a:chExt cx="8704052" cy="2576944"/>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257694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45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使用迭代器</a:t>
              </a:r>
            </a:p>
          </p:txBody>
        </p:sp>
      </p:grpSp>
      <p:sp>
        <p:nvSpPr>
          <p:cNvPr id="2" name="矩形 1">
            <a:extLst>
              <a:ext uri="{FF2B5EF4-FFF2-40B4-BE49-F238E27FC236}">
                <a16:creationId xmlns:a16="http://schemas.microsoft.com/office/drawing/2014/main" id="{4B438617-1902-4CAD-965E-170DCE1ABC1B}"/>
              </a:ext>
            </a:extLst>
          </p:cNvPr>
          <p:cNvSpPr/>
          <p:nvPr/>
        </p:nvSpPr>
        <p:spPr>
          <a:xfrm>
            <a:off x="286825" y="1724371"/>
            <a:ext cx="7868811" cy="646331"/>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每一种容器都有一个与之关联的迭代器。可以通过成员函数 </a:t>
            </a:r>
            <a:r>
              <a:rPr lang="en-US" altLang="zh-CN" dirty="0"/>
              <a:t>begin </a:t>
            </a:r>
            <a:r>
              <a:rPr lang="zh-CN" altLang="en-US" dirty="0"/>
              <a:t>和 </a:t>
            </a:r>
            <a:r>
              <a:rPr lang="en-US" altLang="zh-CN" dirty="0"/>
              <a:t>end </a:t>
            </a:r>
            <a:r>
              <a:rPr lang="zh-CN" altLang="en-US" dirty="0"/>
              <a:t>获取第一个元素和尾后元素的迭代器，如</a:t>
            </a:r>
            <a:r>
              <a:rPr lang="en-US" altLang="zh-CN" dirty="0"/>
              <a:t>:</a:t>
            </a:r>
            <a:r>
              <a:rPr lang="zh-CN" altLang="en-US" dirty="0"/>
              <a:t> </a:t>
            </a:r>
            <a:endParaRPr lang="en-US" altLang="zh-CN" b="0" dirty="0">
              <a:solidFill>
                <a:srgbClr val="000000"/>
              </a:solidFill>
              <a:effectLst/>
              <a:latin typeface="Consolas" panose="020B0609020204030204" pitchFamily="49" charset="0"/>
            </a:endParaRPr>
          </a:p>
        </p:txBody>
      </p:sp>
      <p:sp>
        <p:nvSpPr>
          <p:cNvPr id="3" name="矩形 2">
            <a:extLst>
              <a:ext uri="{FF2B5EF4-FFF2-40B4-BE49-F238E27FC236}">
                <a16:creationId xmlns:a16="http://schemas.microsoft.com/office/drawing/2014/main" id="{0D7F08F1-D189-4F92-AC45-32B1EFA4A717}"/>
              </a:ext>
            </a:extLst>
          </p:cNvPr>
          <p:cNvSpPr/>
          <p:nvPr/>
        </p:nvSpPr>
        <p:spPr>
          <a:xfrm>
            <a:off x="572351" y="2330176"/>
            <a:ext cx="8223573" cy="1200329"/>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vi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&gt;::iterator </a:t>
            </a:r>
            <a:r>
              <a:rPr lang="en-US" altLang="zh-CN" dirty="0" err="1">
                <a:solidFill>
                  <a:srgbClr val="000000"/>
                </a:solidFill>
                <a:latin typeface="Consolas" panose="020B0609020204030204" pitchFamily="49" charset="0"/>
              </a:rPr>
              <a:t>itb</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itb</a:t>
            </a:r>
            <a:r>
              <a:rPr lang="zh-CN" altLang="en-US" dirty="0">
                <a:solidFill>
                  <a:srgbClr val="008000"/>
                </a:solidFill>
                <a:latin typeface="Consolas" panose="020B0609020204030204" pitchFamily="49" charset="0"/>
              </a:rPr>
              <a:t>指向</a:t>
            </a:r>
            <a:r>
              <a:rPr lang="en-US" altLang="zh-CN" dirty="0">
                <a:solidFill>
                  <a:srgbClr val="008000"/>
                </a:solidFill>
                <a:latin typeface="Consolas" panose="020B0609020204030204" pitchFamily="49" charset="0"/>
              </a:rPr>
              <a:t>vi </a:t>
            </a:r>
            <a:r>
              <a:rPr lang="zh-CN" altLang="en-US" dirty="0">
                <a:solidFill>
                  <a:srgbClr val="008000"/>
                </a:solidFill>
                <a:latin typeface="Consolas" panose="020B0609020204030204" pitchFamily="49" charset="0"/>
              </a:rPr>
              <a:t>的首元素</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&gt;::iterator </a:t>
            </a:r>
            <a:r>
              <a:rPr lang="en-US" altLang="zh-CN" dirty="0" err="1">
                <a:solidFill>
                  <a:srgbClr val="000000"/>
                </a:solidFill>
                <a:latin typeface="Consolas" panose="020B0609020204030204" pitchFamily="49" charset="0"/>
              </a:rPr>
              <a:t>ite</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ite</a:t>
            </a:r>
            <a:r>
              <a:rPr lang="zh-CN" altLang="en-US" dirty="0">
                <a:solidFill>
                  <a:srgbClr val="008000"/>
                </a:solidFill>
                <a:latin typeface="Consolas" panose="020B0609020204030204" pitchFamily="49" charset="0"/>
              </a:rPr>
              <a:t>指向</a:t>
            </a:r>
            <a:r>
              <a:rPr lang="en-US" altLang="zh-CN" dirty="0">
                <a:solidFill>
                  <a:srgbClr val="008000"/>
                </a:solidFill>
                <a:latin typeface="Consolas" panose="020B0609020204030204" pitchFamily="49" charset="0"/>
              </a:rPr>
              <a:t>vi</a:t>
            </a:r>
            <a:r>
              <a:rPr lang="zh-CN" altLang="en-US" dirty="0">
                <a:solidFill>
                  <a:srgbClr val="008000"/>
                </a:solidFill>
                <a:latin typeface="Consolas" panose="020B0609020204030204" pitchFamily="49" charset="0"/>
              </a:rPr>
              <a:t>的尾后元素</a:t>
            </a:r>
            <a:endParaRPr lang="en-US" altLang="zh-CN" dirty="0">
              <a:solidFill>
                <a:srgbClr val="008000"/>
              </a:solidFill>
              <a:latin typeface="Consolas" panose="020B0609020204030204" pitchFamily="49" charset="0"/>
            </a:endParaRPr>
          </a:p>
          <a:p>
            <a:endParaRPr lang="zh-CN" altLang="en-US" b="0" dirty="0">
              <a:solidFill>
                <a:srgbClr val="000000"/>
              </a:solidFill>
              <a:effectLst/>
              <a:latin typeface="Consolas" panose="020B0609020204030204" pitchFamily="49" charset="0"/>
            </a:endParaRPr>
          </a:p>
        </p:txBody>
      </p:sp>
      <p:sp>
        <p:nvSpPr>
          <p:cNvPr id="22" name="矩形 21">
            <a:extLst>
              <a:ext uri="{FF2B5EF4-FFF2-40B4-BE49-F238E27FC236}">
                <a16:creationId xmlns:a16="http://schemas.microsoft.com/office/drawing/2014/main" id="{19D2C8CE-4C29-47CE-B0CB-F5C2D0575977}"/>
              </a:ext>
            </a:extLst>
          </p:cNvPr>
          <p:cNvSpPr/>
          <p:nvPr/>
        </p:nvSpPr>
        <p:spPr>
          <a:xfrm>
            <a:off x="286825" y="3280889"/>
            <a:ext cx="7868811"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定义一个迭代器对象时，必须指明与之关联的容器和元素类型 </a:t>
            </a:r>
            <a:endParaRPr lang="en-US" altLang="zh-CN" b="0" dirty="0">
              <a:solidFill>
                <a:srgbClr val="000000"/>
              </a:solidFill>
              <a:effectLst/>
              <a:latin typeface="Consolas" panose="020B0609020204030204" pitchFamily="49" charset="0"/>
            </a:endParaRPr>
          </a:p>
        </p:txBody>
      </p:sp>
      <p:grpSp>
        <p:nvGrpSpPr>
          <p:cNvPr id="23" name="组合 22">
            <a:extLst>
              <a:ext uri="{FF2B5EF4-FFF2-40B4-BE49-F238E27FC236}">
                <a16:creationId xmlns:a16="http://schemas.microsoft.com/office/drawing/2014/main" id="{8FA1B5F9-0F58-472B-AFA4-CA373789481A}"/>
              </a:ext>
            </a:extLst>
          </p:cNvPr>
          <p:cNvGrpSpPr/>
          <p:nvPr/>
        </p:nvGrpSpPr>
        <p:grpSpPr>
          <a:xfrm>
            <a:off x="186985" y="4496323"/>
            <a:ext cx="8760123" cy="1414614"/>
            <a:chOff x="219974" y="2358412"/>
            <a:chExt cx="8704052" cy="1414614"/>
          </a:xfrm>
        </p:grpSpPr>
        <p:grpSp>
          <p:nvGrpSpPr>
            <p:cNvPr id="24" name="组合 23">
              <a:extLst>
                <a:ext uri="{FF2B5EF4-FFF2-40B4-BE49-F238E27FC236}">
                  <a16:creationId xmlns:a16="http://schemas.microsoft.com/office/drawing/2014/main" id="{F31D0E5D-28EA-4C10-B494-C6B511E2EE2E}"/>
                </a:ext>
              </a:extLst>
            </p:cNvPr>
            <p:cNvGrpSpPr/>
            <p:nvPr/>
          </p:nvGrpSpPr>
          <p:grpSpPr>
            <a:xfrm>
              <a:off x="219974" y="2358412"/>
              <a:ext cx="8704052" cy="1414614"/>
              <a:chOff x="219974" y="1604513"/>
              <a:chExt cx="8704052" cy="1319172"/>
            </a:xfrm>
            <a:effectLst>
              <a:outerShdw blurRad="50800" dist="69850" dir="2700000" algn="tl" rotWithShape="0">
                <a:prstClr val="black">
                  <a:alpha val="40000"/>
                </a:prstClr>
              </a:outerShdw>
            </a:effectLst>
          </p:grpSpPr>
          <p:sp>
            <p:nvSpPr>
              <p:cNvPr id="26" name="矩形: 圆角 25">
                <a:extLst>
                  <a:ext uri="{FF2B5EF4-FFF2-40B4-BE49-F238E27FC236}">
                    <a16:creationId xmlns:a16="http://schemas.microsoft.com/office/drawing/2014/main" id="{9F366006-8408-472A-B12D-1534847A1873}"/>
                  </a:ext>
                </a:extLst>
              </p:cNvPr>
              <p:cNvSpPr/>
              <p:nvPr/>
            </p:nvSpPr>
            <p:spPr>
              <a:xfrm>
                <a:off x="219974" y="1604513"/>
                <a:ext cx="8704052" cy="131917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顶角 26">
                <a:extLst>
                  <a:ext uri="{FF2B5EF4-FFF2-40B4-BE49-F238E27FC236}">
                    <a16:creationId xmlns:a16="http://schemas.microsoft.com/office/drawing/2014/main" id="{B19ECFD0-98E6-44D1-A00E-2F16C158A3D9}"/>
                  </a:ext>
                </a:extLst>
              </p:cNvPr>
              <p:cNvSpPr/>
              <p:nvPr/>
            </p:nvSpPr>
            <p:spPr>
              <a:xfrm>
                <a:off x="219974" y="1617782"/>
                <a:ext cx="8704052" cy="430517"/>
              </a:xfrm>
              <a:prstGeom prst="round2SameRect">
                <a:avLst>
                  <a:gd name="adj1" fmla="val 20076"/>
                  <a:gd name="adj2" fmla="val 0"/>
                </a:avLst>
              </a:prstGeom>
              <a:solidFill>
                <a:srgbClr val="456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CA894735-4B22-46D2-8573-A681A1D5655E}"/>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利用 </a:t>
              </a:r>
              <a:r>
                <a:rPr lang="en-US" altLang="zh-CN" sz="2400" dirty="0">
                  <a:solidFill>
                    <a:schemeClr val="bg1"/>
                  </a:solidFill>
                </a:rPr>
                <a:t>auto </a:t>
              </a:r>
              <a:r>
                <a:rPr lang="zh-CN" altLang="en-US" sz="2400" dirty="0">
                  <a:solidFill>
                    <a:schemeClr val="bg1"/>
                  </a:solidFill>
                </a:rPr>
                <a:t>简化迭代器定义</a:t>
              </a:r>
            </a:p>
          </p:txBody>
        </p:sp>
      </p:grpSp>
      <p:sp>
        <p:nvSpPr>
          <p:cNvPr id="7" name="矩形 6">
            <a:extLst>
              <a:ext uri="{FF2B5EF4-FFF2-40B4-BE49-F238E27FC236}">
                <a16:creationId xmlns:a16="http://schemas.microsoft.com/office/drawing/2014/main" id="{1415A264-8B56-4837-8508-63F7EDD292A7}"/>
              </a:ext>
            </a:extLst>
          </p:cNvPr>
          <p:cNvSpPr/>
          <p:nvPr/>
        </p:nvSpPr>
        <p:spPr>
          <a:xfrm>
            <a:off x="333827" y="5194461"/>
            <a:ext cx="7247709" cy="369332"/>
          </a:xfrm>
          <a:prstGeom prst="rect">
            <a:avLst/>
          </a:prstGeom>
        </p:spPr>
        <p:txBody>
          <a:bodyPr wrap="square">
            <a:spAutoFit/>
          </a:bodyPr>
          <a:lstStyle/>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itb</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利用</a:t>
            </a:r>
            <a:r>
              <a:rPr lang="en-US" altLang="zh-CN" dirty="0">
                <a:solidFill>
                  <a:srgbClr val="008000"/>
                </a:solidFill>
                <a:latin typeface="Consolas" panose="020B0609020204030204" pitchFamily="49" charset="0"/>
              </a:rPr>
              <a:t>auto</a:t>
            </a:r>
            <a:r>
              <a:rPr lang="zh-CN" altLang="en-US" dirty="0">
                <a:solidFill>
                  <a:srgbClr val="008000"/>
                </a:solidFill>
                <a:latin typeface="Consolas" panose="020B0609020204030204" pitchFamily="49" charset="0"/>
              </a:rPr>
              <a:t>简化定义</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237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13</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使用迭代器</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86985" y="1127132"/>
            <a:ext cx="8760123" cy="1883487"/>
            <a:chOff x="219974" y="2358412"/>
            <a:chExt cx="8704052" cy="1883487"/>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1883487"/>
              <a:chOff x="219974" y="1604513"/>
              <a:chExt cx="8704052" cy="1756410"/>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175641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迭代器支持的操作</a:t>
              </a:r>
            </a:p>
          </p:txBody>
        </p:sp>
      </p:grpSp>
      <p:sp>
        <p:nvSpPr>
          <p:cNvPr id="2" name="矩形 1">
            <a:extLst>
              <a:ext uri="{FF2B5EF4-FFF2-40B4-BE49-F238E27FC236}">
                <a16:creationId xmlns:a16="http://schemas.microsoft.com/office/drawing/2014/main" id="{4B438617-1902-4CAD-965E-170DCE1ABC1B}"/>
              </a:ext>
            </a:extLst>
          </p:cNvPr>
          <p:cNvSpPr/>
          <p:nvPr/>
        </p:nvSpPr>
        <p:spPr>
          <a:xfrm>
            <a:off x="286825" y="1724371"/>
            <a:ext cx="7868811" cy="1200329"/>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解引用与成员选择：</a:t>
            </a:r>
            <a:r>
              <a:rPr lang="en-US" altLang="zh-CN" dirty="0"/>
              <a:t>*</a:t>
            </a:r>
            <a:r>
              <a:rPr lang="en-US" altLang="zh-CN" dirty="0" err="1"/>
              <a:t>iter</a:t>
            </a:r>
            <a:r>
              <a:rPr lang="en-US" altLang="zh-CN" dirty="0"/>
              <a:t>, </a:t>
            </a:r>
            <a:r>
              <a:rPr lang="en-US" altLang="zh-CN" dirty="0" err="1"/>
              <a:t>iter</a:t>
            </a:r>
            <a:r>
              <a:rPr lang="en-US" altLang="zh-CN" dirty="0"/>
              <a:t>-&gt;member</a:t>
            </a:r>
            <a:r>
              <a:rPr lang="zh-CN" altLang="en-US" dirty="0"/>
              <a:t>（等价于</a:t>
            </a:r>
            <a:r>
              <a:rPr lang="en-US" altLang="zh-CN" dirty="0"/>
              <a:t>(*</a:t>
            </a:r>
            <a:r>
              <a:rPr lang="en-US" altLang="zh-CN" dirty="0" err="1"/>
              <a:t>iter</a:t>
            </a:r>
            <a:r>
              <a:rPr lang="en-US" altLang="zh-CN" dirty="0"/>
              <a:t>).member</a:t>
            </a:r>
            <a:r>
              <a:rPr lang="zh-CN" altLang="en-US" dirty="0"/>
              <a:t>）</a:t>
            </a:r>
            <a:endParaRPr lang="en-US" altLang="zh-CN" dirty="0"/>
          </a:p>
          <a:p>
            <a:pPr marL="285750" indent="-285750">
              <a:buClr>
                <a:srgbClr val="456BCF"/>
              </a:buClr>
              <a:buSzPct val="80000"/>
              <a:buFont typeface="Wingdings" panose="05000000000000000000" pitchFamily="2" charset="2"/>
              <a:buChar char="l"/>
            </a:pPr>
            <a:r>
              <a:rPr lang="zh-CN" altLang="en-US" dirty="0"/>
              <a:t>自增运算符： </a:t>
            </a:r>
            <a:r>
              <a:rPr lang="en-US" altLang="zh-CN" dirty="0"/>
              <a:t>++</a:t>
            </a:r>
            <a:r>
              <a:rPr lang="en-US" altLang="zh-CN" dirty="0" err="1"/>
              <a:t>iter</a:t>
            </a:r>
            <a:r>
              <a:rPr lang="en-US" altLang="zh-CN" dirty="0"/>
              <a:t>, </a:t>
            </a:r>
            <a:r>
              <a:rPr lang="en-US" altLang="zh-CN" dirty="0" err="1"/>
              <a:t>iter</a:t>
            </a:r>
            <a:r>
              <a:rPr lang="en-US" altLang="zh-CN" dirty="0"/>
              <a:t>++</a:t>
            </a:r>
          </a:p>
          <a:p>
            <a:pPr marL="285750" indent="-285750">
              <a:buClr>
                <a:srgbClr val="456BCF"/>
              </a:buClr>
              <a:buSzPct val="80000"/>
              <a:buFont typeface="Wingdings" panose="05000000000000000000" pitchFamily="2" charset="2"/>
              <a:buChar char="l"/>
            </a:pPr>
            <a:r>
              <a:rPr lang="zh-CN" altLang="en-US" dirty="0"/>
              <a:t>赋值运算符： </a:t>
            </a:r>
            <a:r>
              <a:rPr lang="en-US" altLang="zh-CN" dirty="0"/>
              <a:t>iter1 = iter2</a:t>
            </a:r>
          </a:p>
          <a:p>
            <a:pPr marL="285750" indent="-285750">
              <a:buClr>
                <a:srgbClr val="456BCF"/>
              </a:buClr>
              <a:buSzPct val="80000"/>
              <a:buFont typeface="Wingdings" panose="05000000000000000000" pitchFamily="2" charset="2"/>
              <a:buChar char="l"/>
            </a:pPr>
            <a:r>
              <a:rPr lang="zh-CN" altLang="en-US" dirty="0"/>
              <a:t>关系 </a:t>
            </a:r>
            <a:r>
              <a:rPr lang="en-US" altLang="zh-CN" dirty="0"/>
              <a:t>== </a:t>
            </a:r>
            <a:r>
              <a:rPr lang="zh-CN" altLang="en-US" dirty="0"/>
              <a:t>和</a:t>
            </a:r>
            <a:r>
              <a:rPr lang="en-US" altLang="zh-CN" dirty="0"/>
              <a:t>!= </a:t>
            </a:r>
            <a:r>
              <a:rPr lang="zh-CN" altLang="en-US" dirty="0"/>
              <a:t>运算： </a:t>
            </a:r>
            <a:r>
              <a:rPr lang="en-US" altLang="zh-CN" dirty="0"/>
              <a:t>iter1 == iter2, iter1 != iter2</a:t>
            </a:r>
            <a:endParaRPr lang="zh-CN" altLang="en-US" dirty="0"/>
          </a:p>
        </p:txBody>
      </p:sp>
      <p:grpSp>
        <p:nvGrpSpPr>
          <p:cNvPr id="29" name="组合 28">
            <a:extLst>
              <a:ext uri="{FF2B5EF4-FFF2-40B4-BE49-F238E27FC236}">
                <a16:creationId xmlns:a16="http://schemas.microsoft.com/office/drawing/2014/main" id="{49FDAF27-1D31-4273-A6B4-3ABD12D5E155}"/>
              </a:ext>
            </a:extLst>
          </p:cNvPr>
          <p:cNvGrpSpPr/>
          <p:nvPr/>
        </p:nvGrpSpPr>
        <p:grpSpPr>
          <a:xfrm>
            <a:off x="186985" y="3240342"/>
            <a:ext cx="8760123" cy="1477009"/>
            <a:chOff x="219975" y="2308546"/>
            <a:chExt cx="8704052" cy="1477009"/>
          </a:xfrm>
        </p:grpSpPr>
        <p:grpSp>
          <p:nvGrpSpPr>
            <p:cNvPr id="30" name="组合 29">
              <a:extLst>
                <a:ext uri="{FF2B5EF4-FFF2-40B4-BE49-F238E27FC236}">
                  <a16:creationId xmlns:a16="http://schemas.microsoft.com/office/drawing/2014/main" id="{6EBDE1F6-3C1F-474C-AD4D-B2A7F939F0EE}"/>
                </a:ext>
              </a:extLst>
            </p:cNvPr>
            <p:cNvGrpSpPr/>
            <p:nvPr/>
          </p:nvGrpSpPr>
          <p:grpSpPr>
            <a:xfrm>
              <a:off x="219975" y="2308546"/>
              <a:ext cx="8704052" cy="1477009"/>
              <a:chOff x="219974" y="1604513"/>
              <a:chExt cx="8704052" cy="1377357"/>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6241D98A-4A0C-4CE5-BDEE-02F9709C93B8}"/>
                  </a:ext>
                </a:extLst>
              </p:cNvPr>
              <p:cNvSpPr/>
              <p:nvPr/>
            </p:nvSpPr>
            <p:spPr>
              <a:xfrm>
                <a:off x="219974" y="1604513"/>
                <a:ext cx="8704052" cy="137735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顶角 32">
                <a:extLst>
                  <a:ext uri="{FF2B5EF4-FFF2-40B4-BE49-F238E27FC236}">
                    <a16:creationId xmlns:a16="http://schemas.microsoft.com/office/drawing/2014/main" id="{F2E0FDFB-FC65-4190-B7C0-B5B696D46FE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D7B1C620-F7E6-4625-8FE8-7C2F0CAC7C36}"/>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使用迭代器遍历</a:t>
              </a:r>
            </a:p>
          </p:txBody>
        </p:sp>
      </p:grpSp>
      <p:sp>
        <p:nvSpPr>
          <p:cNvPr id="6" name="矩形 5">
            <a:extLst>
              <a:ext uri="{FF2B5EF4-FFF2-40B4-BE49-F238E27FC236}">
                <a16:creationId xmlns:a16="http://schemas.microsoft.com/office/drawing/2014/main" id="{0E2C0354-2837-437F-A7A7-4DEC692D6A2B}"/>
              </a:ext>
            </a:extLst>
          </p:cNvPr>
          <p:cNvSpPr/>
          <p:nvPr/>
        </p:nvSpPr>
        <p:spPr>
          <a:xfrm>
            <a:off x="286823" y="3843887"/>
            <a:ext cx="8546625" cy="923330"/>
          </a:xfrm>
          <a:prstGeom prst="rect">
            <a:avLst/>
          </a:prstGeom>
        </p:spPr>
        <p:txBody>
          <a:bodyPr wrap="square">
            <a:spAutoFit/>
          </a:bodyPr>
          <a:lstStyle/>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遍历</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34" name="组合 33">
            <a:extLst>
              <a:ext uri="{FF2B5EF4-FFF2-40B4-BE49-F238E27FC236}">
                <a16:creationId xmlns:a16="http://schemas.microsoft.com/office/drawing/2014/main" id="{88C548F6-C584-447D-BB5D-6D9D467CB926}"/>
              </a:ext>
            </a:extLst>
          </p:cNvPr>
          <p:cNvGrpSpPr/>
          <p:nvPr/>
        </p:nvGrpSpPr>
        <p:grpSpPr>
          <a:xfrm>
            <a:off x="180073" y="4955244"/>
            <a:ext cx="8760123" cy="1273031"/>
            <a:chOff x="219975" y="2308547"/>
            <a:chExt cx="8704052" cy="1273031"/>
          </a:xfrm>
        </p:grpSpPr>
        <p:grpSp>
          <p:nvGrpSpPr>
            <p:cNvPr id="35" name="组合 34">
              <a:extLst>
                <a:ext uri="{FF2B5EF4-FFF2-40B4-BE49-F238E27FC236}">
                  <a16:creationId xmlns:a16="http://schemas.microsoft.com/office/drawing/2014/main" id="{8EB21B9E-613D-45FE-8B30-092F28E4F43D}"/>
                </a:ext>
              </a:extLst>
            </p:cNvPr>
            <p:cNvGrpSpPr/>
            <p:nvPr/>
          </p:nvGrpSpPr>
          <p:grpSpPr>
            <a:xfrm>
              <a:off x="219975" y="2308547"/>
              <a:ext cx="8704052" cy="1273031"/>
              <a:chOff x="219974" y="1604513"/>
              <a:chExt cx="8704052" cy="1187141"/>
            </a:xfrm>
            <a:effectLst>
              <a:outerShdw blurRad="50800" dist="69850" dir="2700000" algn="tl" rotWithShape="0">
                <a:prstClr val="black">
                  <a:alpha val="40000"/>
                </a:prstClr>
              </a:outerShdw>
            </a:effectLst>
          </p:grpSpPr>
          <p:sp>
            <p:nvSpPr>
              <p:cNvPr id="37" name="矩形: 圆角 36">
                <a:extLst>
                  <a:ext uri="{FF2B5EF4-FFF2-40B4-BE49-F238E27FC236}">
                    <a16:creationId xmlns:a16="http://schemas.microsoft.com/office/drawing/2014/main" id="{C107C263-2B1B-40A5-A552-D4881D26E1E2}"/>
                  </a:ext>
                </a:extLst>
              </p:cNvPr>
              <p:cNvSpPr/>
              <p:nvPr/>
            </p:nvSpPr>
            <p:spPr>
              <a:xfrm>
                <a:off x="219974" y="1604513"/>
                <a:ext cx="8704052" cy="1187141"/>
              </a:xfrm>
              <a:prstGeom prst="roundRect">
                <a:avLst>
                  <a:gd name="adj" fmla="val 7211"/>
                </a:avLst>
              </a:prstGeom>
              <a:solidFill>
                <a:srgbClr val="F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顶角 37">
                <a:extLst>
                  <a:ext uri="{FF2B5EF4-FFF2-40B4-BE49-F238E27FC236}">
                    <a16:creationId xmlns:a16="http://schemas.microsoft.com/office/drawing/2014/main" id="{CADBFD06-28B2-4F2B-A0FE-036EFD85F73A}"/>
                  </a:ext>
                </a:extLst>
              </p:cNvPr>
              <p:cNvSpPr/>
              <p:nvPr/>
            </p:nvSpPr>
            <p:spPr>
              <a:xfrm>
                <a:off x="219974" y="1617782"/>
                <a:ext cx="8704052" cy="43051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a:extLst>
                <a:ext uri="{FF2B5EF4-FFF2-40B4-BE49-F238E27FC236}">
                  <a16:creationId xmlns:a16="http://schemas.microsoft.com/office/drawing/2014/main" id="{4059E5C7-A045-48BC-8F7F-66865BA54212}"/>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提示</a:t>
              </a:r>
            </a:p>
          </p:txBody>
        </p:sp>
      </p:grpSp>
      <p:sp>
        <p:nvSpPr>
          <p:cNvPr id="9" name="矩形 8">
            <a:extLst>
              <a:ext uri="{FF2B5EF4-FFF2-40B4-BE49-F238E27FC236}">
                <a16:creationId xmlns:a16="http://schemas.microsoft.com/office/drawing/2014/main" id="{89ABDC20-994C-4602-A942-0D991F0B4DF0}"/>
              </a:ext>
            </a:extLst>
          </p:cNvPr>
          <p:cNvSpPr/>
          <p:nvPr/>
        </p:nvSpPr>
        <p:spPr>
          <a:xfrm>
            <a:off x="279912" y="5430883"/>
            <a:ext cx="8264106" cy="923330"/>
          </a:xfrm>
          <a:prstGeom prst="rect">
            <a:avLst/>
          </a:prstGeom>
        </p:spPr>
        <p:txBody>
          <a:bodyPr wrap="square">
            <a:spAutoFit/>
          </a:bodyPr>
          <a:lstStyle/>
          <a:p>
            <a:r>
              <a:rPr lang="zh-CN" altLang="en-US" dirty="0">
                <a:solidFill>
                  <a:srgbClr val="000000"/>
                </a:solidFill>
                <a:latin typeface="MicrosoftYaHei"/>
              </a:rPr>
              <a:t>几乎 </a:t>
            </a:r>
            <a:r>
              <a:rPr lang="en-US" altLang="zh-CN" dirty="0">
                <a:solidFill>
                  <a:srgbClr val="000000"/>
                </a:solidFill>
                <a:latin typeface="LMSans10-Regular-Identity-H"/>
              </a:rPr>
              <a:t>STL </a:t>
            </a:r>
            <a:r>
              <a:rPr lang="zh-CN" altLang="en-US" dirty="0">
                <a:solidFill>
                  <a:srgbClr val="000000"/>
                </a:solidFill>
                <a:latin typeface="MicrosoftYaHei"/>
              </a:rPr>
              <a:t>提供的所有算法都是通过迭代器实现对容器中元素的操作，即通过接受由 </a:t>
            </a:r>
            <a:r>
              <a:rPr lang="en-US" altLang="zh-CN" dirty="0">
                <a:solidFill>
                  <a:srgbClr val="000000"/>
                </a:solidFill>
                <a:latin typeface="LMSans10-Regular-Identity-H"/>
              </a:rPr>
              <a:t>begin </a:t>
            </a:r>
            <a:r>
              <a:rPr lang="zh-CN" altLang="en-US" dirty="0">
                <a:solidFill>
                  <a:srgbClr val="000000"/>
                </a:solidFill>
                <a:latin typeface="MicrosoftYaHei"/>
              </a:rPr>
              <a:t>和 </a:t>
            </a:r>
            <a:r>
              <a:rPr lang="en-US" altLang="zh-CN" dirty="0">
                <a:solidFill>
                  <a:srgbClr val="000000"/>
                </a:solidFill>
                <a:latin typeface="LMSans10-Regular-Identity-H"/>
              </a:rPr>
              <a:t>end </a:t>
            </a:r>
            <a:r>
              <a:rPr lang="zh-CN" altLang="en-US" dirty="0">
                <a:solidFill>
                  <a:srgbClr val="000000"/>
                </a:solidFill>
                <a:latin typeface="MicrosoftYaHei"/>
              </a:rPr>
              <a:t>划定的左闭合区间 </a:t>
            </a:r>
            <a:r>
              <a:rPr lang="en-US" altLang="zh-CN" dirty="0">
                <a:solidFill>
                  <a:srgbClr val="000000"/>
                </a:solidFill>
                <a:latin typeface="LMSans10-Regular-Identity-H"/>
              </a:rPr>
              <a:t>[</a:t>
            </a:r>
            <a:r>
              <a:rPr lang="en-US" altLang="zh-CN" dirty="0" err="1">
                <a:solidFill>
                  <a:srgbClr val="000000"/>
                </a:solidFill>
                <a:latin typeface="LMSans10-Regular-Identity-H"/>
              </a:rPr>
              <a:t>begin,end</a:t>
            </a:r>
            <a:r>
              <a:rPr lang="en-US" altLang="zh-CN" dirty="0">
                <a:solidFill>
                  <a:srgbClr val="000000"/>
                </a:solidFill>
                <a:latin typeface="LMSans10-Regular-Identity-H"/>
              </a:rPr>
              <a:t>)</a:t>
            </a:r>
            <a:r>
              <a:rPr lang="zh-CN" altLang="en-US" dirty="0">
                <a:solidFill>
                  <a:srgbClr val="000000"/>
                </a:solidFill>
                <a:latin typeface="MicrosoftYaHei"/>
              </a:rPr>
              <a:t>，对区间内元素进行操作。</a:t>
            </a:r>
            <a:r>
              <a:rPr lang="zh-CN" altLang="en-US" dirty="0"/>
              <a:t> </a:t>
            </a:r>
            <a:br>
              <a:rPr lang="zh-CN" altLang="en-US" dirty="0"/>
            </a:br>
            <a:endParaRPr lang="zh-CN" altLang="en-US" dirty="0"/>
          </a:p>
        </p:txBody>
      </p:sp>
    </p:spTree>
    <p:extLst>
      <p:ext uri="{BB962C8B-B14F-4D97-AF65-F5344CB8AC3E}">
        <p14:creationId xmlns:p14="http://schemas.microsoft.com/office/powerpoint/2010/main" val="141574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14</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使用迭代器</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86985" y="1127132"/>
            <a:ext cx="8760123" cy="3915263"/>
            <a:chOff x="219974" y="2358412"/>
            <a:chExt cx="8704052" cy="3915263"/>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3915263"/>
              <a:chOff x="219974" y="1604513"/>
              <a:chExt cx="8704052" cy="3651104"/>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365110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迭代器的分类</a:t>
              </a:r>
            </a:p>
          </p:txBody>
        </p:sp>
      </p:grpSp>
      <p:sp>
        <p:nvSpPr>
          <p:cNvPr id="2" name="矩形 1">
            <a:extLst>
              <a:ext uri="{FF2B5EF4-FFF2-40B4-BE49-F238E27FC236}">
                <a16:creationId xmlns:a16="http://schemas.microsoft.com/office/drawing/2014/main" id="{4B438617-1902-4CAD-965E-170DCE1ABC1B}"/>
              </a:ext>
            </a:extLst>
          </p:cNvPr>
          <p:cNvSpPr/>
          <p:nvPr/>
        </p:nvSpPr>
        <p:spPr>
          <a:xfrm>
            <a:off x="286825" y="1724371"/>
            <a:ext cx="8760123" cy="3318024"/>
          </a:xfrm>
          <a:prstGeom prst="rect">
            <a:avLst/>
          </a:prstGeom>
        </p:spPr>
        <p:txBody>
          <a:bodyPr wrap="square">
            <a:spAutoFit/>
          </a:bodyPr>
          <a:lstStyle/>
          <a:p>
            <a:pPr marL="285750" indent="-285750">
              <a:lnSpc>
                <a:spcPts val="2300"/>
              </a:lnSpc>
              <a:buClr>
                <a:srgbClr val="456BCF"/>
              </a:buClr>
              <a:buSzPct val="80000"/>
              <a:buFont typeface="Wingdings" panose="05000000000000000000" pitchFamily="2" charset="2"/>
              <a:buChar char="l"/>
            </a:pPr>
            <a:r>
              <a:rPr lang="zh-CN" altLang="en-US" b="1" dirty="0"/>
              <a:t>输入（</a:t>
            </a:r>
            <a:r>
              <a:rPr lang="en-US" altLang="zh-CN" b="1" dirty="0"/>
              <a:t>input</a:t>
            </a:r>
            <a:r>
              <a:rPr lang="zh-CN" altLang="en-US" b="1" dirty="0"/>
              <a:t>）迭代器</a:t>
            </a:r>
            <a:r>
              <a:rPr lang="zh-CN" altLang="en-US" dirty="0"/>
              <a:t>：只能单步向前迭代（自增运算 </a:t>
            </a:r>
            <a:r>
              <a:rPr lang="en-US" altLang="zh-CN" dirty="0"/>
              <a:t>++</a:t>
            </a:r>
            <a:r>
              <a:rPr lang="zh-CN" altLang="en-US" dirty="0"/>
              <a:t>），</a:t>
            </a:r>
            <a:r>
              <a:rPr lang="zh-CN" altLang="en-US" dirty="0">
                <a:solidFill>
                  <a:srgbClr val="FF0000"/>
                </a:solidFill>
              </a:rPr>
              <a:t>不允许修改由该类迭代器引用的元素</a:t>
            </a:r>
            <a:r>
              <a:rPr lang="zh-CN" altLang="en-US" dirty="0"/>
              <a:t>； </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输出（</a:t>
            </a:r>
            <a:r>
              <a:rPr lang="en-US" altLang="zh-CN" b="1" dirty="0"/>
              <a:t>output</a:t>
            </a:r>
            <a:r>
              <a:rPr lang="zh-CN" altLang="en-US" b="1" dirty="0"/>
              <a:t>）迭代器</a:t>
            </a:r>
            <a:r>
              <a:rPr lang="zh-CN" altLang="en-US" dirty="0"/>
              <a:t>：该类迭代器和输入迭代器相似，也只能单步向前迭代，不同的是该类迭代器对引用的元素</a:t>
            </a:r>
            <a:r>
              <a:rPr lang="zh-CN" altLang="en-US" dirty="0">
                <a:solidFill>
                  <a:srgbClr val="FF0000"/>
                </a:solidFill>
              </a:rPr>
              <a:t>只能执行写操作</a:t>
            </a:r>
            <a:r>
              <a:rPr lang="zh-CN" altLang="en-US" dirty="0"/>
              <a:t>； </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前向（</a:t>
            </a:r>
            <a:r>
              <a:rPr lang="en-US" altLang="zh-CN" b="1" dirty="0"/>
              <a:t>forward</a:t>
            </a:r>
            <a:r>
              <a:rPr lang="zh-CN" altLang="en-US" b="1" dirty="0"/>
              <a:t>）迭代器</a:t>
            </a:r>
            <a:r>
              <a:rPr lang="zh-CN" altLang="en-US" dirty="0"/>
              <a:t>：该类迭代器可以在一个正确的区间中进行读写操作，它拥有输入和输出迭代器的特性，</a:t>
            </a:r>
            <a:r>
              <a:rPr lang="zh-CN" altLang="en-US" dirty="0">
                <a:solidFill>
                  <a:srgbClr val="FF0000"/>
                </a:solidFill>
              </a:rPr>
              <a:t>仅支持自增运算</a:t>
            </a:r>
            <a:r>
              <a:rPr lang="zh-CN" altLang="en-US" dirty="0"/>
              <a:t>； </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双向（</a:t>
            </a:r>
            <a:r>
              <a:rPr lang="en-US" altLang="zh-CN" b="1" dirty="0"/>
              <a:t>bidirectional</a:t>
            </a:r>
            <a:r>
              <a:rPr lang="zh-CN" altLang="en-US" b="1" dirty="0"/>
              <a:t>）迭代器</a:t>
            </a:r>
            <a:r>
              <a:rPr lang="zh-CN" altLang="en-US" dirty="0"/>
              <a:t>：该类迭代器是在前向迭代器基础上提供了单步向后迭代的功能， </a:t>
            </a:r>
            <a:r>
              <a:rPr lang="zh-CN" altLang="en-US" dirty="0">
                <a:solidFill>
                  <a:srgbClr val="FF0000"/>
                </a:solidFill>
              </a:rPr>
              <a:t>支持自增（</a:t>
            </a:r>
            <a:r>
              <a:rPr lang="en-US" altLang="zh-CN" dirty="0">
                <a:solidFill>
                  <a:srgbClr val="FF0000"/>
                </a:solidFill>
              </a:rPr>
              <a:t>++</a:t>
            </a:r>
            <a:r>
              <a:rPr lang="zh-CN" altLang="en-US" dirty="0">
                <a:solidFill>
                  <a:srgbClr val="FF0000"/>
                </a:solidFill>
              </a:rPr>
              <a:t>）和自减（</a:t>
            </a:r>
            <a:r>
              <a:rPr lang="en-US" altLang="zh-CN" dirty="0">
                <a:solidFill>
                  <a:srgbClr val="FF0000"/>
                </a:solidFill>
              </a:rPr>
              <a:t>–</a:t>
            </a:r>
            <a:r>
              <a:rPr lang="zh-CN" altLang="en-US" dirty="0">
                <a:solidFill>
                  <a:srgbClr val="FF0000"/>
                </a:solidFill>
              </a:rPr>
              <a:t>）运算</a:t>
            </a:r>
            <a:r>
              <a:rPr lang="zh-CN" altLang="en-US" dirty="0"/>
              <a:t>；</a:t>
            </a:r>
            <a:endParaRPr lang="en-US" altLang="zh-CN" dirty="0"/>
          </a:p>
          <a:p>
            <a:pPr marL="285750" indent="-285750">
              <a:lnSpc>
                <a:spcPts val="2300"/>
              </a:lnSpc>
              <a:buClr>
                <a:srgbClr val="456BCF"/>
              </a:buClr>
              <a:buSzPct val="80000"/>
              <a:buFont typeface="Wingdings" panose="05000000000000000000" pitchFamily="2" charset="2"/>
              <a:buChar char="l"/>
            </a:pPr>
            <a:r>
              <a:rPr lang="zh-CN" altLang="en-US" b="1" dirty="0"/>
              <a:t>随机访问（</a:t>
            </a:r>
            <a:r>
              <a:rPr lang="en-US" altLang="zh-CN" b="1" dirty="0"/>
              <a:t>random access</a:t>
            </a:r>
            <a:r>
              <a:rPr lang="zh-CN" altLang="en-US" b="1" dirty="0"/>
              <a:t>）迭代器</a:t>
            </a:r>
            <a:r>
              <a:rPr lang="zh-CN" altLang="en-US" dirty="0"/>
              <a:t>：该类迭代器具有上面所有迭代器的功能，并能</a:t>
            </a:r>
            <a:r>
              <a:rPr lang="zh-CN" altLang="en-US" dirty="0">
                <a:solidFill>
                  <a:srgbClr val="FF0000"/>
                </a:solidFill>
              </a:rPr>
              <a:t>直接访问容器中任意一个元素</a:t>
            </a:r>
            <a:r>
              <a:rPr lang="zh-CN" altLang="en-US" dirty="0"/>
              <a:t>，支持 </a:t>
            </a:r>
            <a:r>
              <a:rPr lang="en-US" altLang="zh-CN" dirty="0" err="1"/>
              <a:t>iter+n</a:t>
            </a:r>
            <a:r>
              <a:rPr lang="en-US" altLang="zh-CN" dirty="0"/>
              <a:t>, </a:t>
            </a:r>
            <a:r>
              <a:rPr lang="en-US" altLang="zh-CN" dirty="0" err="1"/>
              <a:t>iter</a:t>
            </a:r>
            <a:r>
              <a:rPr lang="en-US" altLang="zh-CN" dirty="0"/>
              <a:t>-n, </a:t>
            </a:r>
            <a:r>
              <a:rPr lang="en-US" altLang="zh-CN" dirty="0" err="1"/>
              <a:t>iter</a:t>
            </a:r>
            <a:r>
              <a:rPr lang="en-US" altLang="zh-CN" dirty="0"/>
              <a:t>+=n, </a:t>
            </a:r>
            <a:r>
              <a:rPr lang="en-US" altLang="zh-CN" dirty="0" err="1"/>
              <a:t>iter</a:t>
            </a:r>
            <a:r>
              <a:rPr lang="en-US" altLang="zh-CN" dirty="0"/>
              <a:t>-=n,iter1-iter2</a:t>
            </a:r>
            <a:r>
              <a:rPr lang="zh-CN" altLang="en-US" dirty="0"/>
              <a:t>。</a:t>
            </a:r>
            <a:r>
              <a:rPr lang="en-US" altLang="zh-CN" dirty="0"/>
              <a:t> </a:t>
            </a:r>
            <a:endParaRPr lang="zh-CN" altLang="en-US" dirty="0"/>
          </a:p>
        </p:txBody>
      </p:sp>
      <p:grpSp>
        <p:nvGrpSpPr>
          <p:cNvPr id="22" name="组合 21">
            <a:extLst>
              <a:ext uri="{FF2B5EF4-FFF2-40B4-BE49-F238E27FC236}">
                <a16:creationId xmlns:a16="http://schemas.microsoft.com/office/drawing/2014/main" id="{849D51FE-BA65-4AE2-87AF-BDDF9660DB9C}"/>
              </a:ext>
            </a:extLst>
          </p:cNvPr>
          <p:cNvGrpSpPr/>
          <p:nvPr/>
        </p:nvGrpSpPr>
        <p:grpSpPr>
          <a:xfrm>
            <a:off x="186985" y="5268791"/>
            <a:ext cx="8760123" cy="1193497"/>
            <a:chOff x="219975" y="2308547"/>
            <a:chExt cx="8704052" cy="1193497"/>
          </a:xfrm>
        </p:grpSpPr>
        <p:grpSp>
          <p:nvGrpSpPr>
            <p:cNvPr id="23" name="组合 22">
              <a:extLst>
                <a:ext uri="{FF2B5EF4-FFF2-40B4-BE49-F238E27FC236}">
                  <a16:creationId xmlns:a16="http://schemas.microsoft.com/office/drawing/2014/main" id="{11CE2769-99AA-491E-AC09-9F50856296AE}"/>
                </a:ext>
              </a:extLst>
            </p:cNvPr>
            <p:cNvGrpSpPr/>
            <p:nvPr/>
          </p:nvGrpSpPr>
          <p:grpSpPr>
            <a:xfrm>
              <a:off x="219975" y="2308547"/>
              <a:ext cx="8704052" cy="1193497"/>
              <a:chOff x="219974" y="1604513"/>
              <a:chExt cx="8704052" cy="1112973"/>
            </a:xfrm>
            <a:effectLst>
              <a:outerShdw blurRad="50800" dist="69850" dir="2700000" algn="tl" rotWithShape="0">
                <a:prstClr val="black">
                  <a:alpha val="40000"/>
                </a:prstClr>
              </a:outerShdw>
            </a:effectLst>
          </p:grpSpPr>
          <p:sp>
            <p:nvSpPr>
              <p:cNvPr id="25" name="矩形: 圆角 24">
                <a:extLst>
                  <a:ext uri="{FF2B5EF4-FFF2-40B4-BE49-F238E27FC236}">
                    <a16:creationId xmlns:a16="http://schemas.microsoft.com/office/drawing/2014/main" id="{537E1861-CA8E-4718-B737-E9199CC30928}"/>
                  </a:ext>
                </a:extLst>
              </p:cNvPr>
              <p:cNvSpPr/>
              <p:nvPr/>
            </p:nvSpPr>
            <p:spPr>
              <a:xfrm>
                <a:off x="219974" y="1604513"/>
                <a:ext cx="8704052" cy="1112973"/>
              </a:xfrm>
              <a:prstGeom prst="roundRect">
                <a:avLst>
                  <a:gd name="adj" fmla="val 7211"/>
                </a:avLst>
              </a:prstGeom>
              <a:solidFill>
                <a:srgbClr val="F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顶角 25">
                <a:extLst>
                  <a:ext uri="{FF2B5EF4-FFF2-40B4-BE49-F238E27FC236}">
                    <a16:creationId xmlns:a16="http://schemas.microsoft.com/office/drawing/2014/main" id="{4F1EFD40-044B-48FB-A48C-258A389A094D}"/>
                  </a:ext>
                </a:extLst>
              </p:cNvPr>
              <p:cNvSpPr/>
              <p:nvPr/>
            </p:nvSpPr>
            <p:spPr>
              <a:xfrm>
                <a:off x="219974" y="1617782"/>
                <a:ext cx="8704052" cy="43051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a:extLst>
                <a:ext uri="{FF2B5EF4-FFF2-40B4-BE49-F238E27FC236}">
                  <a16:creationId xmlns:a16="http://schemas.microsoft.com/office/drawing/2014/main" id="{0319C0E6-A28C-4621-BBF4-7BA420B8805B}"/>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注意</a:t>
              </a:r>
            </a:p>
          </p:txBody>
        </p:sp>
      </p:grpSp>
      <p:sp>
        <p:nvSpPr>
          <p:cNvPr id="3" name="矩形 2">
            <a:extLst>
              <a:ext uri="{FF2B5EF4-FFF2-40B4-BE49-F238E27FC236}">
                <a16:creationId xmlns:a16="http://schemas.microsoft.com/office/drawing/2014/main" id="{CE888564-A201-4907-AABE-1F9C3A51EAF2}"/>
              </a:ext>
            </a:extLst>
          </p:cNvPr>
          <p:cNvSpPr/>
          <p:nvPr/>
        </p:nvSpPr>
        <p:spPr>
          <a:xfrm>
            <a:off x="286824" y="5815957"/>
            <a:ext cx="8341743" cy="646331"/>
          </a:xfrm>
          <a:prstGeom prst="rect">
            <a:avLst/>
          </a:prstGeom>
        </p:spPr>
        <p:txBody>
          <a:bodyPr wrap="square">
            <a:spAutoFit/>
          </a:bodyPr>
          <a:lstStyle/>
          <a:p>
            <a:r>
              <a:rPr lang="zh-CN" altLang="en-US" dirty="0">
                <a:solidFill>
                  <a:srgbClr val="000000"/>
                </a:solidFill>
                <a:latin typeface="MicrosoftYaHei"/>
              </a:rPr>
              <a:t>一个迭代器的类型取决于</a:t>
            </a:r>
            <a:r>
              <a:rPr lang="zh-CN" altLang="en-US" dirty="0">
                <a:solidFill>
                  <a:srgbClr val="FF0000"/>
                </a:solidFill>
                <a:latin typeface="MicrosoftYaHei"/>
              </a:rPr>
              <a:t>与其关联的容器类型</a:t>
            </a:r>
            <a:r>
              <a:rPr lang="zh-CN" altLang="en-US" dirty="0">
                <a:solidFill>
                  <a:srgbClr val="000000"/>
                </a:solidFill>
                <a:latin typeface="MicrosoftYaHei"/>
              </a:rPr>
              <a:t>，比如一个指向 </a:t>
            </a:r>
            <a:r>
              <a:rPr lang="en-US" altLang="zh-CN" dirty="0">
                <a:solidFill>
                  <a:srgbClr val="000000"/>
                </a:solidFill>
                <a:latin typeface="LMSans10-Regular-Identity-H"/>
              </a:rPr>
              <a:t>vector </a:t>
            </a:r>
            <a:r>
              <a:rPr lang="zh-CN" altLang="en-US" dirty="0">
                <a:solidFill>
                  <a:srgbClr val="000000"/>
                </a:solidFill>
                <a:latin typeface="MicrosoftYaHei"/>
              </a:rPr>
              <a:t>类型的迭代器的类型为随机访问迭代器。</a:t>
            </a:r>
            <a:r>
              <a:rPr lang="zh-CN" altLang="en-US" dirty="0"/>
              <a:t> </a:t>
            </a:r>
          </a:p>
        </p:txBody>
      </p:sp>
    </p:spTree>
    <p:extLst>
      <p:ext uri="{BB962C8B-B14F-4D97-AF65-F5344CB8AC3E}">
        <p14:creationId xmlns:p14="http://schemas.microsoft.com/office/powerpoint/2010/main" val="193753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15</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86985" y="1127132"/>
            <a:ext cx="8760123" cy="2435577"/>
            <a:chOff x="219974" y="2358412"/>
            <a:chExt cx="8704052" cy="2435577"/>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2435577"/>
              <a:chOff x="219974" y="1604513"/>
              <a:chExt cx="8704052" cy="2271251"/>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227125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容器</a:t>
              </a:r>
            </a:p>
          </p:txBody>
        </p:sp>
      </p:grpSp>
      <p:sp>
        <p:nvSpPr>
          <p:cNvPr id="2" name="矩形 1">
            <a:extLst>
              <a:ext uri="{FF2B5EF4-FFF2-40B4-BE49-F238E27FC236}">
                <a16:creationId xmlns:a16="http://schemas.microsoft.com/office/drawing/2014/main" id="{4B438617-1902-4CAD-965E-170DCE1ABC1B}"/>
              </a:ext>
            </a:extLst>
          </p:cNvPr>
          <p:cNvSpPr/>
          <p:nvPr/>
        </p:nvSpPr>
        <p:spPr>
          <a:xfrm>
            <a:off x="286825" y="1724371"/>
            <a:ext cx="8760123" cy="1705403"/>
          </a:xfrm>
          <a:prstGeom prst="rect">
            <a:avLst/>
          </a:prstGeom>
        </p:spPr>
        <p:txBody>
          <a:bodyPr wrap="square">
            <a:spAutoFit/>
          </a:bodyPr>
          <a:lstStyle/>
          <a:p>
            <a:pPr marL="285750" indent="-285750">
              <a:lnSpc>
                <a:spcPct val="150000"/>
              </a:lnSpc>
              <a:buClr>
                <a:srgbClr val="456BCF"/>
              </a:buClr>
              <a:buSzPct val="80000"/>
              <a:buFont typeface="Wingdings" panose="05000000000000000000" pitchFamily="2" charset="2"/>
              <a:buChar char="l"/>
            </a:pPr>
            <a:r>
              <a:rPr lang="zh-CN" altLang="en-US" dirty="0"/>
              <a:t>容器是</a:t>
            </a:r>
            <a:r>
              <a:rPr lang="zh-CN" altLang="en-US" dirty="0">
                <a:solidFill>
                  <a:srgbClr val="FF0000"/>
                </a:solidFill>
              </a:rPr>
              <a:t>特定类型对象的集合</a:t>
            </a:r>
            <a:r>
              <a:rPr lang="zh-CN" altLang="en-US" dirty="0"/>
              <a:t>，集合中的元素通过某种数据结构组织在一起</a:t>
            </a:r>
            <a:endParaRPr lang="en-US" altLang="zh-CN" dirty="0"/>
          </a:p>
          <a:p>
            <a:pPr marL="285750" indent="-285750">
              <a:lnSpc>
                <a:spcPct val="150000"/>
              </a:lnSpc>
              <a:buClr>
                <a:srgbClr val="456BCF"/>
              </a:buClr>
              <a:buSzPct val="80000"/>
              <a:buFont typeface="Wingdings" panose="05000000000000000000" pitchFamily="2" charset="2"/>
              <a:buChar char="l"/>
            </a:pPr>
            <a:r>
              <a:rPr lang="zh-CN" altLang="en-US" dirty="0"/>
              <a:t>容器的分类：</a:t>
            </a:r>
            <a:endParaRPr lang="en-US" altLang="zh-CN" dirty="0"/>
          </a:p>
          <a:p>
            <a:pPr marL="742950" lvl="1" indent="-285750">
              <a:lnSpc>
                <a:spcPct val="150000"/>
              </a:lnSpc>
              <a:buClr>
                <a:srgbClr val="456BCF"/>
              </a:buClr>
              <a:buSzPct val="50000"/>
              <a:buFont typeface="Wingdings" panose="05000000000000000000" pitchFamily="2" charset="2"/>
              <a:buChar char="l"/>
            </a:pPr>
            <a:r>
              <a:rPr lang="zh-CN" altLang="en-US" dirty="0"/>
              <a:t>顺序容器 </a:t>
            </a:r>
            <a:endParaRPr lang="en-US" altLang="zh-CN" dirty="0"/>
          </a:p>
          <a:p>
            <a:pPr marL="742950" lvl="1" indent="-285750">
              <a:lnSpc>
                <a:spcPct val="150000"/>
              </a:lnSpc>
              <a:buClr>
                <a:srgbClr val="456BCF"/>
              </a:buClr>
              <a:buSzPct val="50000"/>
              <a:buFont typeface="Wingdings" panose="05000000000000000000" pitchFamily="2" charset="2"/>
              <a:buChar char="l"/>
            </a:pPr>
            <a:r>
              <a:rPr lang="zh-CN" altLang="en-US" dirty="0"/>
              <a:t>关联容器</a:t>
            </a:r>
          </a:p>
        </p:txBody>
      </p:sp>
      <p:grpSp>
        <p:nvGrpSpPr>
          <p:cNvPr id="16" name="组合 15">
            <a:extLst>
              <a:ext uri="{FF2B5EF4-FFF2-40B4-BE49-F238E27FC236}">
                <a16:creationId xmlns:a16="http://schemas.microsoft.com/office/drawing/2014/main" id="{19C5F105-4081-4ABE-B690-A13FB0C5FD60}"/>
              </a:ext>
            </a:extLst>
          </p:cNvPr>
          <p:cNvGrpSpPr/>
          <p:nvPr/>
        </p:nvGrpSpPr>
        <p:grpSpPr>
          <a:xfrm>
            <a:off x="186984" y="3768639"/>
            <a:ext cx="8760123" cy="2851539"/>
            <a:chOff x="219974" y="2358412"/>
            <a:chExt cx="8704052" cy="2851539"/>
          </a:xfrm>
        </p:grpSpPr>
        <p:grpSp>
          <p:nvGrpSpPr>
            <p:cNvPr id="27" name="组合 26">
              <a:extLst>
                <a:ext uri="{FF2B5EF4-FFF2-40B4-BE49-F238E27FC236}">
                  <a16:creationId xmlns:a16="http://schemas.microsoft.com/office/drawing/2014/main" id="{3F9C1A5C-5425-4BBB-B655-4492AE3EE1AB}"/>
                </a:ext>
              </a:extLst>
            </p:cNvPr>
            <p:cNvGrpSpPr/>
            <p:nvPr/>
          </p:nvGrpSpPr>
          <p:grpSpPr>
            <a:xfrm>
              <a:off x="219974" y="2358412"/>
              <a:ext cx="8704052" cy="2851539"/>
              <a:chOff x="219974" y="1604513"/>
              <a:chExt cx="8704052" cy="2659148"/>
            </a:xfrm>
            <a:effectLst>
              <a:outerShdw blurRad="50800" dist="69850" dir="2700000" algn="tl" rotWithShape="0">
                <a:prstClr val="black">
                  <a:alpha val="40000"/>
                </a:prstClr>
              </a:outerShdw>
            </a:effectLst>
          </p:grpSpPr>
          <p:sp>
            <p:nvSpPr>
              <p:cNvPr id="29" name="矩形: 圆角 28">
                <a:extLst>
                  <a:ext uri="{FF2B5EF4-FFF2-40B4-BE49-F238E27FC236}">
                    <a16:creationId xmlns:a16="http://schemas.microsoft.com/office/drawing/2014/main" id="{10A2A8C2-F0C6-4D0C-80F5-8D418132DD5D}"/>
                  </a:ext>
                </a:extLst>
              </p:cNvPr>
              <p:cNvSpPr/>
              <p:nvPr/>
            </p:nvSpPr>
            <p:spPr>
              <a:xfrm>
                <a:off x="219974" y="1604513"/>
                <a:ext cx="8704052" cy="265914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顶角 29">
                <a:extLst>
                  <a:ext uri="{FF2B5EF4-FFF2-40B4-BE49-F238E27FC236}">
                    <a16:creationId xmlns:a16="http://schemas.microsoft.com/office/drawing/2014/main" id="{E7E915CA-6900-4491-BA2E-16D2CDB2F273}"/>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8" name="矩形 27">
              <a:extLst>
                <a:ext uri="{FF2B5EF4-FFF2-40B4-BE49-F238E27FC236}">
                  <a16:creationId xmlns:a16="http://schemas.microsoft.com/office/drawing/2014/main" id="{1815BDDB-6002-40AA-A0A9-97A3F0F4463D}"/>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容器支持的操作</a:t>
              </a:r>
            </a:p>
          </p:txBody>
        </p:sp>
      </p:grpSp>
      <p:sp>
        <p:nvSpPr>
          <p:cNvPr id="31" name="矩形 30">
            <a:extLst>
              <a:ext uri="{FF2B5EF4-FFF2-40B4-BE49-F238E27FC236}">
                <a16:creationId xmlns:a16="http://schemas.microsoft.com/office/drawing/2014/main" id="{366C56D3-B081-4301-97D0-C047D2DD8273}"/>
              </a:ext>
            </a:extLst>
          </p:cNvPr>
          <p:cNvSpPr/>
          <p:nvPr/>
        </p:nvSpPr>
        <p:spPr>
          <a:xfrm>
            <a:off x="286824" y="4332179"/>
            <a:ext cx="8760123" cy="2064476"/>
          </a:xfrm>
          <a:prstGeom prst="rect">
            <a:avLst/>
          </a:prstGeom>
        </p:spPr>
        <p:txBody>
          <a:bodyPr wrap="square">
            <a:spAutoFit/>
          </a:bodyPr>
          <a:lstStyle/>
          <a:p>
            <a:pPr marL="285750" indent="-285750">
              <a:lnSpc>
                <a:spcPts val="2600"/>
              </a:lnSpc>
              <a:buClr>
                <a:srgbClr val="456BCF"/>
              </a:buClr>
              <a:buSzPct val="80000"/>
              <a:buFont typeface="Wingdings" panose="05000000000000000000" pitchFamily="2" charset="2"/>
              <a:buChar char="l"/>
            </a:pPr>
            <a:r>
              <a:rPr lang="zh-CN" altLang="en-US" dirty="0"/>
              <a:t>关系运算：</a:t>
            </a:r>
            <a:r>
              <a:rPr lang="en-US" altLang="zh-CN" dirty="0"/>
              <a:t>==,</a:t>
            </a:r>
            <a:r>
              <a:rPr lang="zh-CN" altLang="en-US" dirty="0"/>
              <a:t> </a:t>
            </a:r>
            <a:r>
              <a:rPr lang="en-US" altLang="zh-CN" dirty="0"/>
              <a:t>!=, &gt;, &gt;=, &lt;, &lt;=</a:t>
            </a:r>
          </a:p>
          <a:p>
            <a:pPr marL="285750" indent="-285750">
              <a:lnSpc>
                <a:spcPts val="2600"/>
              </a:lnSpc>
              <a:buClr>
                <a:srgbClr val="456BCF"/>
              </a:buClr>
              <a:buSzPct val="80000"/>
              <a:buFont typeface="Wingdings" panose="05000000000000000000" pitchFamily="2" charset="2"/>
              <a:buChar char="l"/>
            </a:pPr>
            <a:r>
              <a:rPr lang="zh-CN" altLang="en-US" dirty="0"/>
              <a:t>赋值运算成员：将某个容器复制给另一个容器</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begin </a:t>
            </a:r>
            <a:r>
              <a:rPr lang="zh-CN" altLang="en-US" dirty="0"/>
              <a:t>和 </a:t>
            </a:r>
            <a:r>
              <a:rPr lang="en-US" altLang="zh-CN" dirty="0"/>
              <a:t>end </a:t>
            </a:r>
            <a:r>
              <a:rPr lang="zh-CN" altLang="en-US" dirty="0"/>
              <a:t>成员：根据容器的性质返回其中第一个和尾后元素的迭代器</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empty </a:t>
            </a:r>
            <a:r>
              <a:rPr lang="zh-CN" altLang="en-US" dirty="0"/>
              <a:t>成员：若容器为空，返回</a:t>
            </a:r>
            <a:r>
              <a:rPr lang="en-US" altLang="zh-CN" dirty="0"/>
              <a:t>true</a:t>
            </a:r>
          </a:p>
          <a:p>
            <a:pPr marL="285750" indent="-285750">
              <a:lnSpc>
                <a:spcPts val="2600"/>
              </a:lnSpc>
              <a:buClr>
                <a:srgbClr val="456BCF"/>
              </a:buClr>
              <a:buSzPct val="80000"/>
              <a:buFont typeface="Wingdings" panose="05000000000000000000" pitchFamily="2" charset="2"/>
              <a:buChar char="l"/>
            </a:pPr>
            <a:r>
              <a:rPr lang="en-US" altLang="zh-CN" dirty="0"/>
              <a:t>size </a:t>
            </a:r>
            <a:r>
              <a:rPr lang="zh-CN" altLang="en-US" dirty="0"/>
              <a:t>成员：返回容器中元素的数量</a:t>
            </a:r>
            <a:endParaRPr lang="en-US" altLang="zh-CN" dirty="0"/>
          </a:p>
          <a:p>
            <a:pPr marL="285750" indent="-285750">
              <a:lnSpc>
                <a:spcPts val="2600"/>
              </a:lnSpc>
              <a:buClr>
                <a:srgbClr val="456BCF"/>
              </a:buClr>
              <a:buSzPct val="80000"/>
              <a:buFont typeface="Wingdings" panose="05000000000000000000" pitchFamily="2" charset="2"/>
              <a:buChar char="l"/>
            </a:pPr>
            <a:r>
              <a:rPr lang="en-US" altLang="zh-CN" dirty="0"/>
              <a:t>clear </a:t>
            </a:r>
            <a:r>
              <a:rPr lang="zh-CN" altLang="en-US" dirty="0"/>
              <a:t>成员：删除容器的所有成员</a:t>
            </a:r>
            <a:endParaRPr lang="en-US" altLang="zh-CN" dirty="0"/>
          </a:p>
        </p:txBody>
      </p:sp>
    </p:spTree>
    <p:extLst>
      <p:ext uri="{BB962C8B-B14F-4D97-AF65-F5344CB8AC3E}">
        <p14:creationId xmlns:p14="http://schemas.microsoft.com/office/powerpoint/2010/main" val="17327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16</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86985" y="2093289"/>
            <a:ext cx="8760123" cy="2956055"/>
            <a:chOff x="219974" y="2358412"/>
            <a:chExt cx="8704052" cy="2956055"/>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2956055"/>
              <a:chOff x="219974" y="1604513"/>
              <a:chExt cx="8704052" cy="2756612"/>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275661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zh-CN" altLang="en-US" sz="2400" dirty="0">
                  <a:solidFill>
                    <a:schemeClr val="bg1"/>
                  </a:solidFill>
                </a:rPr>
                <a:t>创建容器</a:t>
              </a:r>
            </a:p>
          </p:txBody>
        </p:sp>
      </p:grpSp>
      <p:sp>
        <p:nvSpPr>
          <p:cNvPr id="22" name="矩形 21">
            <a:extLst>
              <a:ext uri="{FF2B5EF4-FFF2-40B4-BE49-F238E27FC236}">
                <a16:creationId xmlns:a16="http://schemas.microsoft.com/office/drawing/2014/main" id="{EC286A15-A456-4AE5-9445-6F00C6A9E0AE}"/>
              </a:ext>
            </a:extLst>
          </p:cNvPr>
          <p:cNvSpPr/>
          <p:nvPr/>
        </p:nvSpPr>
        <p:spPr>
          <a:xfrm>
            <a:off x="286825" y="2756562"/>
            <a:ext cx="8760123" cy="646331"/>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一般，容器都定义在一个与容器名相同名称的头文件中，使用时需包含相应的头文件： </a:t>
            </a:r>
            <a:endParaRPr lang="en-US" altLang="zh-CN" dirty="0"/>
          </a:p>
        </p:txBody>
      </p:sp>
      <p:sp>
        <p:nvSpPr>
          <p:cNvPr id="9" name="矩形 8">
            <a:extLst>
              <a:ext uri="{FF2B5EF4-FFF2-40B4-BE49-F238E27FC236}">
                <a16:creationId xmlns:a16="http://schemas.microsoft.com/office/drawing/2014/main" id="{423E3AF0-E955-44B8-B9FC-C1172D1E9AB9}"/>
              </a:ext>
            </a:extLst>
          </p:cNvPr>
          <p:cNvSpPr/>
          <p:nvPr/>
        </p:nvSpPr>
        <p:spPr>
          <a:xfrm>
            <a:off x="573786" y="3405606"/>
            <a:ext cx="2337499" cy="369332"/>
          </a:xfrm>
          <a:prstGeom prst="rect">
            <a:avLst/>
          </a:prstGeom>
        </p:spPr>
        <p:txBody>
          <a:bodyPr wrap="none">
            <a:spAutoFit/>
          </a:bodyPr>
          <a:lstStyle/>
          <a:p>
            <a:r>
              <a:rPr lang="en-US" altLang="zh-CN" dirty="0">
                <a:solidFill>
                  <a:srgbClr val="AF00DB"/>
                </a:solidFill>
                <a:latin typeface="Consolas" panose="020B0609020204030204" pitchFamily="49" charset="0"/>
              </a:rPr>
              <a:t>#include</a:t>
            </a:r>
            <a:r>
              <a:rPr lang="en-US" altLang="zh-CN" dirty="0">
                <a:solidFill>
                  <a:srgbClr val="0000FF"/>
                </a:solidFill>
                <a:latin typeface="Consolas" panose="020B0609020204030204" pitchFamily="49" charset="0"/>
              </a:rPr>
              <a:t> </a:t>
            </a:r>
            <a:r>
              <a:rPr lang="en-US" altLang="zh-CN" dirty="0">
                <a:solidFill>
                  <a:srgbClr val="A31515"/>
                </a:solidFill>
                <a:latin typeface="Consolas" panose="020B0609020204030204" pitchFamily="49" charset="0"/>
              </a:rPr>
              <a:t>&lt;vector&gt;</a:t>
            </a:r>
            <a:endParaRPr lang="en-US" altLang="zh-CN" b="0" dirty="0">
              <a:solidFill>
                <a:srgbClr val="000000"/>
              </a:solidFill>
              <a:effectLst/>
              <a:latin typeface="Consolas" panose="020B0609020204030204" pitchFamily="49" charset="0"/>
            </a:endParaRPr>
          </a:p>
        </p:txBody>
      </p:sp>
      <p:sp>
        <p:nvSpPr>
          <p:cNvPr id="33" name="矩形 32">
            <a:extLst>
              <a:ext uri="{FF2B5EF4-FFF2-40B4-BE49-F238E27FC236}">
                <a16:creationId xmlns:a16="http://schemas.microsoft.com/office/drawing/2014/main" id="{F2E3A8B7-2D4D-43EF-9E6C-5903619FA0D8}"/>
              </a:ext>
            </a:extLst>
          </p:cNvPr>
          <p:cNvSpPr/>
          <p:nvPr/>
        </p:nvSpPr>
        <p:spPr>
          <a:xfrm>
            <a:off x="286825" y="4012559"/>
            <a:ext cx="8760123"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使用容器时需提供模板参数信息： </a:t>
            </a:r>
            <a:endParaRPr lang="en-US" altLang="zh-CN" dirty="0"/>
          </a:p>
        </p:txBody>
      </p:sp>
      <p:sp>
        <p:nvSpPr>
          <p:cNvPr id="10" name="矩形 9">
            <a:extLst>
              <a:ext uri="{FF2B5EF4-FFF2-40B4-BE49-F238E27FC236}">
                <a16:creationId xmlns:a16="http://schemas.microsoft.com/office/drawing/2014/main" id="{8AB24FD6-3C88-46B4-9B5B-DDD05C9EC129}"/>
              </a:ext>
            </a:extLst>
          </p:cNvPr>
          <p:cNvSpPr/>
          <p:nvPr/>
        </p:nvSpPr>
        <p:spPr>
          <a:xfrm>
            <a:off x="573786" y="4462430"/>
            <a:ext cx="2464136" cy="369332"/>
          </a:xfrm>
          <a:prstGeom prst="rect">
            <a:avLst/>
          </a:prstGeom>
        </p:spPr>
        <p:txBody>
          <a:bodyPr wrap="none">
            <a:spAutoFit/>
          </a:bodyPr>
          <a:lstStyle/>
          <a:p>
            <a:r>
              <a:rPr lang="en-US" altLang="zh-CN" dirty="0">
                <a:solidFill>
                  <a:srgbClr val="000000"/>
                </a:solidFill>
                <a:latin typeface="Consolas" panose="020B0609020204030204" pitchFamily="49" charset="0"/>
              </a:rPr>
              <a:t>vector&lt;string&gt; vs;</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6065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17</a:t>
            </a:fld>
            <a:endParaRPr lang="zh-CN" altLang="en-US" dirty="0"/>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86985" y="1480817"/>
            <a:ext cx="8760123" cy="2806513"/>
            <a:chOff x="219974" y="2358412"/>
            <a:chExt cx="8704052" cy="2806513"/>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2806513"/>
              <a:chOff x="219974" y="1604513"/>
              <a:chExt cx="8704052" cy="2617160"/>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261716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907067" cy="461665"/>
            </a:xfrm>
            <a:prstGeom prst="rect">
              <a:avLst/>
            </a:prstGeom>
          </p:spPr>
          <p:txBody>
            <a:bodyPr wrap="square">
              <a:spAutoFit/>
            </a:bodyPr>
            <a:lstStyle/>
            <a:p>
              <a:r>
                <a:rPr lang="en-US" altLang="zh-CN" sz="2400" dirty="0" err="1">
                  <a:solidFill>
                    <a:schemeClr val="bg1"/>
                  </a:solidFill>
                </a:rPr>
                <a:t>cbegin</a:t>
              </a:r>
              <a:r>
                <a:rPr lang="en-US" altLang="zh-CN" sz="2400" dirty="0">
                  <a:solidFill>
                    <a:schemeClr val="bg1"/>
                  </a:solidFill>
                </a:rPr>
                <a:t> </a:t>
              </a:r>
              <a:r>
                <a:rPr lang="zh-CN" altLang="en-US" sz="2400" dirty="0">
                  <a:solidFill>
                    <a:schemeClr val="bg1"/>
                  </a:solidFill>
                </a:rPr>
                <a:t>和 </a:t>
              </a:r>
              <a:r>
                <a:rPr lang="en-US" altLang="zh-CN" sz="2400" dirty="0" err="1">
                  <a:solidFill>
                    <a:schemeClr val="bg1"/>
                  </a:solidFill>
                </a:rPr>
                <a:t>cend</a:t>
              </a:r>
              <a:endParaRPr lang="zh-CN" altLang="en-US" sz="2400" dirty="0">
                <a:solidFill>
                  <a:schemeClr val="bg1"/>
                </a:solidFill>
              </a:endParaRPr>
            </a:p>
          </p:txBody>
        </p:sp>
      </p:grpSp>
      <p:sp>
        <p:nvSpPr>
          <p:cNvPr id="22" name="矩形 21">
            <a:extLst>
              <a:ext uri="{FF2B5EF4-FFF2-40B4-BE49-F238E27FC236}">
                <a16:creationId xmlns:a16="http://schemas.microsoft.com/office/drawing/2014/main" id="{EC286A15-A456-4AE5-9445-6F00C6A9E0AE}"/>
              </a:ext>
            </a:extLst>
          </p:cNvPr>
          <p:cNvSpPr/>
          <p:nvPr/>
        </p:nvSpPr>
        <p:spPr>
          <a:xfrm>
            <a:off x="286825" y="2144090"/>
            <a:ext cx="8760123"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不允许对指向的元素执行写操作</a:t>
            </a:r>
            <a:endParaRPr lang="en-US" altLang="zh-CN" dirty="0"/>
          </a:p>
        </p:txBody>
      </p:sp>
      <p:sp>
        <p:nvSpPr>
          <p:cNvPr id="7" name="矩形 6">
            <a:extLst>
              <a:ext uri="{FF2B5EF4-FFF2-40B4-BE49-F238E27FC236}">
                <a16:creationId xmlns:a16="http://schemas.microsoft.com/office/drawing/2014/main" id="{ADEE5219-08F1-40C3-B06F-ECB564561849}"/>
              </a:ext>
            </a:extLst>
          </p:cNvPr>
          <p:cNvSpPr/>
          <p:nvPr/>
        </p:nvSpPr>
        <p:spPr>
          <a:xfrm>
            <a:off x="543465" y="2515524"/>
            <a:ext cx="7634377" cy="1477328"/>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it1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返回第一个元素的迭代器</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it2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cbegin</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返回第一个元素的</a:t>
            </a:r>
            <a:r>
              <a:rPr lang="en-US" altLang="zh-CN" dirty="0">
                <a:solidFill>
                  <a:srgbClr val="008000"/>
                </a:solidFill>
                <a:latin typeface="Consolas" panose="020B0609020204030204" pitchFamily="49" charset="0"/>
              </a:rPr>
              <a:t>const</a:t>
            </a:r>
            <a:r>
              <a:rPr lang="zh-CN" altLang="en-US" dirty="0">
                <a:solidFill>
                  <a:srgbClr val="008000"/>
                </a:solidFill>
                <a:latin typeface="Consolas" panose="020B0609020204030204" pitchFamily="49" charset="0"/>
              </a:rPr>
              <a:t>迭代器</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it1 =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正确：修改第一个元素的值</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it2 =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错误：</a:t>
            </a:r>
            <a:r>
              <a:rPr lang="en-US" altLang="zh-CN" dirty="0">
                <a:solidFill>
                  <a:srgbClr val="008000"/>
                </a:solidFill>
                <a:latin typeface="Consolas" panose="020B0609020204030204" pitchFamily="49" charset="0"/>
              </a:rPr>
              <a:t>it2</a:t>
            </a:r>
            <a:r>
              <a:rPr lang="zh-CN" altLang="en-US" dirty="0">
                <a:solidFill>
                  <a:srgbClr val="008000"/>
                </a:solidFill>
                <a:latin typeface="Consolas" panose="020B0609020204030204" pitchFamily="49" charset="0"/>
              </a:rPr>
              <a:t>为</a:t>
            </a:r>
            <a:r>
              <a:rPr lang="en-US" altLang="zh-CN" dirty="0">
                <a:solidFill>
                  <a:srgbClr val="008000"/>
                </a:solidFill>
                <a:latin typeface="Consolas" panose="020B0609020204030204" pitchFamily="49" charset="0"/>
              </a:rPr>
              <a:t>const </a:t>
            </a:r>
            <a:r>
              <a:rPr lang="zh-CN" altLang="en-US" dirty="0">
                <a:solidFill>
                  <a:srgbClr val="008000"/>
                </a:solidFill>
                <a:latin typeface="Consolas" panose="020B0609020204030204" pitchFamily="49" charset="0"/>
              </a:rPr>
              <a:t>迭代器，不允许修改指向的对象</a:t>
            </a:r>
            <a:endParaRPr lang="zh-CN" altLang="en-US" b="0" dirty="0">
              <a:solidFill>
                <a:srgbClr val="000000"/>
              </a:solidFill>
              <a:effectLst/>
              <a:latin typeface="Consolas" panose="020B0609020204030204" pitchFamily="49" charset="0"/>
            </a:endParaRPr>
          </a:p>
        </p:txBody>
      </p:sp>
      <p:grpSp>
        <p:nvGrpSpPr>
          <p:cNvPr id="23" name="组合 22">
            <a:extLst>
              <a:ext uri="{FF2B5EF4-FFF2-40B4-BE49-F238E27FC236}">
                <a16:creationId xmlns:a16="http://schemas.microsoft.com/office/drawing/2014/main" id="{E94D8A14-CB0B-4F7E-B6F6-2452C843BE4D}"/>
              </a:ext>
            </a:extLst>
          </p:cNvPr>
          <p:cNvGrpSpPr/>
          <p:nvPr/>
        </p:nvGrpSpPr>
        <p:grpSpPr>
          <a:xfrm>
            <a:off x="215020" y="4474709"/>
            <a:ext cx="8704052" cy="1696465"/>
            <a:chOff x="219974" y="1604513"/>
            <a:chExt cx="8704052" cy="1582007"/>
          </a:xfrm>
          <a:effectLst>
            <a:outerShdw blurRad="50800" dist="69850" dir="2700000" algn="tl" rotWithShape="0">
              <a:prstClr val="black">
                <a:alpha val="40000"/>
              </a:prstClr>
            </a:outerShdw>
          </a:effectLst>
        </p:grpSpPr>
        <p:sp>
          <p:nvSpPr>
            <p:cNvPr id="24" name="矩形: 圆角 23">
              <a:extLst>
                <a:ext uri="{FF2B5EF4-FFF2-40B4-BE49-F238E27FC236}">
                  <a16:creationId xmlns:a16="http://schemas.microsoft.com/office/drawing/2014/main" id="{C7299133-AC3D-4875-9CCC-E1A65AD6A586}"/>
                </a:ext>
              </a:extLst>
            </p:cNvPr>
            <p:cNvSpPr/>
            <p:nvPr/>
          </p:nvSpPr>
          <p:spPr>
            <a:xfrm>
              <a:off x="219974" y="1604513"/>
              <a:ext cx="8704052" cy="158200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顶角 24">
              <a:extLst>
                <a:ext uri="{FF2B5EF4-FFF2-40B4-BE49-F238E27FC236}">
                  <a16:creationId xmlns:a16="http://schemas.microsoft.com/office/drawing/2014/main" id="{DFE55C53-2BD9-4FB1-9784-BDAA2E3F6D4A}"/>
                </a:ext>
              </a:extLst>
            </p:cNvPr>
            <p:cNvSpPr/>
            <p:nvPr/>
          </p:nvSpPr>
          <p:spPr>
            <a:xfrm>
              <a:off x="219974" y="1617782"/>
              <a:ext cx="8704052" cy="538678"/>
            </a:xfrm>
            <a:prstGeom prst="round2SameRect">
              <a:avLst>
                <a:gd name="adj1" fmla="val 20076"/>
                <a:gd name="adj2" fmla="val 0"/>
              </a:avLst>
            </a:prstGeom>
            <a:solidFill>
              <a:srgbClr val="E0A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47CBCE11-CE31-41CD-A89A-E9F6F959EBAB}"/>
              </a:ext>
            </a:extLst>
          </p:cNvPr>
          <p:cNvSpPr/>
          <p:nvPr/>
        </p:nvSpPr>
        <p:spPr>
          <a:xfrm>
            <a:off x="286825" y="4546930"/>
            <a:ext cx="5945120" cy="461665"/>
          </a:xfrm>
          <a:prstGeom prst="rect">
            <a:avLst/>
          </a:prstGeom>
        </p:spPr>
        <p:txBody>
          <a:bodyPr wrap="square">
            <a:spAutoFit/>
          </a:bodyPr>
          <a:lstStyle/>
          <a:p>
            <a:r>
              <a:rPr lang="zh-CN" altLang="en-US" sz="2400" dirty="0">
                <a:solidFill>
                  <a:schemeClr val="bg1"/>
                </a:solidFill>
              </a:rPr>
              <a:t>说明</a:t>
            </a:r>
          </a:p>
        </p:txBody>
      </p:sp>
      <p:sp>
        <p:nvSpPr>
          <p:cNvPr id="8" name="矩形 7">
            <a:extLst>
              <a:ext uri="{FF2B5EF4-FFF2-40B4-BE49-F238E27FC236}">
                <a16:creationId xmlns:a16="http://schemas.microsoft.com/office/drawing/2014/main" id="{F340B09B-E771-4300-A05F-40CC58C8E816}"/>
              </a:ext>
            </a:extLst>
          </p:cNvPr>
          <p:cNvSpPr/>
          <p:nvPr/>
        </p:nvSpPr>
        <p:spPr>
          <a:xfrm>
            <a:off x="288985" y="5217648"/>
            <a:ext cx="8553090" cy="646331"/>
          </a:xfrm>
          <a:prstGeom prst="rect">
            <a:avLst/>
          </a:prstGeom>
        </p:spPr>
        <p:txBody>
          <a:bodyPr wrap="square">
            <a:spAutoFit/>
          </a:bodyPr>
          <a:lstStyle/>
          <a:p>
            <a:r>
              <a:rPr lang="zh-CN" altLang="en-US" dirty="0">
                <a:solidFill>
                  <a:srgbClr val="000000"/>
                </a:solidFill>
                <a:latin typeface="MicrosoftYaHei"/>
              </a:rPr>
              <a:t>对于 </a:t>
            </a:r>
            <a:r>
              <a:rPr lang="en-US" altLang="zh-CN" dirty="0">
                <a:solidFill>
                  <a:srgbClr val="000000"/>
                </a:solidFill>
                <a:latin typeface="LMSans10-Regular-Identity-H"/>
              </a:rPr>
              <a:t>begin </a:t>
            </a:r>
            <a:r>
              <a:rPr lang="zh-CN" altLang="en-US" dirty="0">
                <a:solidFill>
                  <a:srgbClr val="000000"/>
                </a:solidFill>
                <a:latin typeface="MicrosoftYaHei"/>
              </a:rPr>
              <a:t>成员，只有当容器是 </a:t>
            </a:r>
            <a:r>
              <a:rPr lang="en-US" altLang="zh-CN" dirty="0">
                <a:solidFill>
                  <a:srgbClr val="000000"/>
                </a:solidFill>
                <a:latin typeface="LMSans10-Regular-Identity-H"/>
              </a:rPr>
              <a:t>const </a:t>
            </a:r>
            <a:r>
              <a:rPr lang="zh-CN" altLang="en-US" dirty="0">
                <a:solidFill>
                  <a:srgbClr val="000000"/>
                </a:solidFill>
                <a:latin typeface="MicrosoftYaHei"/>
              </a:rPr>
              <a:t>类型，才返回 </a:t>
            </a:r>
            <a:r>
              <a:rPr lang="en-US" altLang="zh-CN" dirty="0">
                <a:solidFill>
                  <a:srgbClr val="000000"/>
                </a:solidFill>
                <a:latin typeface="LMSans10-Regular-Identity-H"/>
              </a:rPr>
              <a:t>const </a:t>
            </a:r>
            <a:r>
              <a:rPr lang="zh-CN" altLang="en-US" dirty="0">
                <a:solidFill>
                  <a:srgbClr val="000000"/>
                </a:solidFill>
                <a:latin typeface="MicrosoftYaHei"/>
              </a:rPr>
              <a:t>类型迭代器；否则返回非 </a:t>
            </a:r>
            <a:r>
              <a:rPr lang="en-US" altLang="zh-CN" dirty="0">
                <a:solidFill>
                  <a:srgbClr val="000000"/>
                </a:solidFill>
                <a:latin typeface="LMSans10-Regular-Identity-H"/>
              </a:rPr>
              <a:t>const</a:t>
            </a:r>
            <a:r>
              <a:rPr lang="zh-CN" altLang="en-US" dirty="0">
                <a:solidFill>
                  <a:srgbClr val="000000"/>
                </a:solidFill>
                <a:latin typeface="MicrosoftYaHei"/>
              </a:rPr>
              <a:t>。为了避免不必要的修改错误， </a:t>
            </a:r>
            <a:r>
              <a:rPr lang="en-US" altLang="zh-CN" dirty="0">
                <a:solidFill>
                  <a:srgbClr val="000000"/>
                </a:solidFill>
                <a:latin typeface="LMSans10-Regular-Identity-H"/>
              </a:rPr>
              <a:t>C++ </a:t>
            </a:r>
            <a:r>
              <a:rPr lang="zh-CN" altLang="en-US" dirty="0">
                <a:solidFill>
                  <a:srgbClr val="000000"/>
                </a:solidFill>
                <a:latin typeface="MicrosoftYaHei"/>
              </a:rPr>
              <a:t>增加了上述 </a:t>
            </a:r>
            <a:r>
              <a:rPr lang="en-US" altLang="zh-CN" dirty="0" err="1">
                <a:solidFill>
                  <a:srgbClr val="000000"/>
                </a:solidFill>
                <a:latin typeface="LMSans10-Regular-Identity-H"/>
              </a:rPr>
              <a:t>cbegin</a:t>
            </a:r>
            <a:r>
              <a:rPr lang="en-US" altLang="zh-CN" dirty="0">
                <a:solidFill>
                  <a:srgbClr val="000000"/>
                </a:solidFill>
                <a:latin typeface="LMSans10-Regular-Identity-H"/>
              </a:rPr>
              <a:t> </a:t>
            </a:r>
            <a:r>
              <a:rPr lang="zh-CN" altLang="en-US" dirty="0">
                <a:solidFill>
                  <a:srgbClr val="000000"/>
                </a:solidFill>
                <a:latin typeface="MicrosoftYaHei"/>
              </a:rPr>
              <a:t>和 </a:t>
            </a:r>
            <a:r>
              <a:rPr lang="en-US" altLang="zh-CN" dirty="0" err="1">
                <a:solidFill>
                  <a:srgbClr val="000000"/>
                </a:solidFill>
                <a:latin typeface="LMSans10-Regular-Identity-H"/>
              </a:rPr>
              <a:t>cend</a:t>
            </a:r>
            <a:r>
              <a:rPr lang="en-US" altLang="zh-CN" dirty="0">
                <a:solidFill>
                  <a:srgbClr val="000000"/>
                </a:solidFill>
                <a:latin typeface="LMSans10-Regular-Identity-H"/>
              </a:rPr>
              <a:t> </a:t>
            </a:r>
            <a:r>
              <a:rPr lang="zh-CN" altLang="en-US" dirty="0">
                <a:solidFill>
                  <a:srgbClr val="000000"/>
                </a:solidFill>
                <a:latin typeface="MicrosoftYaHei"/>
              </a:rPr>
              <a:t>成员。</a:t>
            </a:r>
            <a:r>
              <a:rPr lang="zh-CN" altLang="en-US" dirty="0"/>
              <a:t> </a:t>
            </a:r>
          </a:p>
        </p:txBody>
      </p:sp>
    </p:spTree>
    <p:extLst>
      <p:ext uri="{BB962C8B-B14F-4D97-AF65-F5344CB8AC3E}">
        <p14:creationId xmlns:p14="http://schemas.microsoft.com/office/powerpoint/2010/main" val="30542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2004730"/>
            <a:ext cx="5967333" cy="1946169"/>
            <a:chOff x="219974" y="2358412"/>
            <a:chExt cx="8704052" cy="2363904"/>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2"/>
              <a:ext cx="8704052" cy="2363904"/>
              <a:chOff x="219974" y="1604513"/>
              <a:chExt cx="8704052" cy="2204414"/>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20441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en-US" altLang="zh-CN" sz="2400" dirty="0">
                  <a:solidFill>
                    <a:schemeClr val="bg1"/>
                  </a:solidFill>
                </a:rPr>
                <a:t>vector </a:t>
              </a:r>
              <a:r>
                <a:rPr lang="zh-CN" altLang="en-US" sz="2400" dirty="0">
                  <a:solidFill>
                    <a:schemeClr val="bg1"/>
                  </a:solidFill>
                </a:rPr>
                <a:t>插入和删除元素</a:t>
              </a:r>
            </a:p>
          </p:txBody>
        </p:sp>
      </p:grpSp>
      <p:grpSp>
        <p:nvGrpSpPr>
          <p:cNvPr id="23" name="组合 22">
            <a:extLst>
              <a:ext uri="{FF2B5EF4-FFF2-40B4-BE49-F238E27FC236}">
                <a16:creationId xmlns:a16="http://schemas.microsoft.com/office/drawing/2014/main" id="{CEC6A845-9937-44E3-A48B-2629BF4A0026}"/>
              </a:ext>
            </a:extLst>
          </p:cNvPr>
          <p:cNvGrpSpPr/>
          <p:nvPr/>
        </p:nvGrpSpPr>
        <p:grpSpPr>
          <a:xfrm>
            <a:off x="6262777" y="2034464"/>
            <a:ext cx="2711762" cy="2247237"/>
            <a:chOff x="219974" y="2358411"/>
            <a:chExt cx="8704052" cy="2373951"/>
          </a:xfrm>
        </p:grpSpPr>
        <p:grpSp>
          <p:nvGrpSpPr>
            <p:cNvPr id="24" name="组合 23">
              <a:extLst>
                <a:ext uri="{FF2B5EF4-FFF2-40B4-BE49-F238E27FC236}">
                  <a16:creationId xmlns:a16="http://schemas.microsoft.com/office/drawing/2014/main" id="{58BDFC2E-27BC-45E1-B7C1-CD6AE4C01DB4}"/>
                </a:ext>
              </a:extLst>
            </p:cNvPr>
            <p:cNvGrpSpPr/>
            <p:nvPr/>
          </p:nvGrpSpPr>
          <p:grpSpPr>
            <a:xfrm>
              <a:off x="219974" y="2358411"/>
              <a:ext cx="8704052" cy="2024496"/>
              <a:chOff x="219974" y="1604513"/>
              <a:chExt cx="8704052" cy="188790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CB8CF074-C3CF-438D-BA65-9180D4910C9D}"/>
                  </a:ext>
                </a:extLst>
              </p:cNvPr>
              <p:cNvSpPr/>
              <p:nvPr/>
            </p:nvSpPr>
            <p:spPr>
              <a:xfrm>
                <a:off x="219974" y="1604513"/>
                <a:ext cx="8704052" cy="1887906"/>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9D4749E3-8071-4CFF-8BEA-033B7FB95648}"/>
                  </a:ext>
                </a:extLst>
              </p:cNvPr>
              <p:cNvSpPr/>
              <p:nvPr/>
            </p:nvSpPr>
            <p:spPr>
              <a:xfrm>
                <a:off x="219974" y="1617782"/>
                <a:ext cx="8704052" cy="43051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1FA48456-23A0-47DE-81E8-14EA125D2F8F}"/>
                </a:ext>
              </a:extLst>
            </p:cNvPr>
            <p:cNvSpPr/>
            <p:nvPr/>
          </p:nvSpPr>
          <p:spPr>
            <a:xfrm>
              <a:off x="319177" y="2358412"/>
              <a:ext cx="4571999" cy="487697"/>
            </a:xfrm>
            <a:prstGeom prst="rect">
              <a:avLst/>
            </a:prstGeom>
          </p:spPr>
          <p:txBody>
            <a:bodyPr>
              <a:spAutoFit/>
            </a:bodyPr>
            <a:lstStyle/>
            <a:p>
              <a:r>
                <a:rPr lang="zh-CN" altLang="en-US" sz="2400" dirty="0">
                  <a:solidFill>
                    <a:srgbClr val="FFFFFF"/>
                  </a:solidFill>
                  <a:latin typeface="MicrosoftYaHei"/>
                </a:rPr>
                <a:t>注意</a:t>
              </a:r>
              <a:endParaRPr lang="zh-CN" altLang="en-US" sz="2400" dirty="0"/>
            </a:p>
          </p:txBody>
        </p:sp>
        <p:sp>
          <p:nvSpPr>
            <p:cNvPr id="26" name="矩形 25">
              <a:extLst>
                <a:ext uri="{FF2B5EF4-FFF2-40B4-BE49-F238E27FC236}">
                  <a16:creationId xmlns:a16="http://schemas.microsoft.com/office/drawing/2014/main" id="{6D3F683F-FF70-404E-8AB6-ECADB1CD48C6}"/>
                </a:ext>
              </a:extLst>
            </p:cNvPr>
            <p:cNvSpPr/>
            <p:nvPr/>
          </p:nvSpPr>
          <p:spPr>
            <a:xfrm>
              <a:off x="319177" y="2930797"/>
              <a:ext cx="8307238" cy="1801565"/>
            </a:xfrm>
            <a:prstGeom prst="rect">
              <a:avLst/>
            </a:prstGeom>
          </p:spPr>
          <p:txBody>
            <a:bodyPr wrap="square">
              <a:spAutoFit/>
            </a:bodyPr>
            <a:lstStyle/>
            <a:p>
              <a:pPr>
                <a:lnSpc>
                  <a:spcPct val="150000"/>
                </a:lnSpc>
              </a:pPr>
              <a:r>
                <a:rPr lang="zh-CN" altLang="en-US" dirty="0"/>
                <a:t>除 </a:t>
              </a:r>
              <a:r>
                <a:rPr lang="en-US" altLang="zh-CN" dirty="0"/>
                <a:t>C++11 </a:t>
              </a:r>
              <a:r>
                <a:rPr lang="zh-CN" altLang="en-US" dirty="0"/>
                <a:t>新增的</a:t>
              </a:r>
              <a:r>
                <a:rPr lang="en-US" altLang="zh-CN" dirty="0"/>
                <a:t>array</a:t>
              </a:r>
              <a:r>
                <a:rPr lang="zh-CN" altLang="en-US" dirty="0"/>
                <a:t>容器以外，其它容器都是可变长的 </a:t>
              </a:r>
              <a:br>
                <a:rPr lang="zh-CN" altLang="en-US" dirty="0"/>
              </a:br>
              <a:endParaRPr lang="zh-CN" altLang="en-US" dirty="0"/>
            </a:p>
          </p:txBody>
        </p:sp>
      </p:grpSp>
      <p:sp>
        <p:nvSpPr>
          <p:cNvPr id="2" name="矩形 1">
            <a:extLst>
              <a:ext uri="{FF2B5EF4-FFF2-40B4-BE49-F238E27FC236}">
                <a16:creationId xmlns:a16="http://schemas.microsoft.com/office/drawing/2014/main" id="{898B2919-DF1B-40A0-9BA9-40B1CBA34FD1}"/>
              </a:ext>
            </a:extLst>
          </p:cNvPr>
          <p:cNvSpPr/>
          <p:nvPr/>
        </p:nvSpPr>
        <p:spPr>
          <a:xfrm>
            <a:off x="203796" y="2622045"/>
            <a:ext cx="6858000" cy="923330"/>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在首部插入</a:t>
            </a:r>
            <a:r>
              <a:rPr lang="en-US" altLang="zh-CN" dirty="0">
                <a:solidFill>
                  <a:srgbClr val="008000"/>
                </a:solidFill>
                <a:latin typeface="Consolas" panose="020B0609020204030204" pitchFamily="49" charset="0"/>
              </a:rPr>
              <a:t>10</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erase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删除</a:t>
            </a:r>
            <a:r>
              <a:rPr lang="en-US" altLang="zh-CN" dirty="0" err="1">
                <a:solidFill>
                  <a:srgbClr val="008000"/>
                </a:solidFill>
                <a:latin typeface="Consolas" panose="020B0609020204030204" pitchFamily="49" charset="0"/>
              </a:rPr>
              <a:t>vec</a:t>
            </a:r>
            <a:r>
              <a:rPr lang="zh-CN" altLang="en-US" dirty="0">
                <a:solidFill>
                  <a:srgbClr val="008000"/>
                </a:solidFill>
                <a:latin typeface="Consolas" panose="020B0609020204030204" pitchFamily="49" charset="0"/>
              </a:rPr>
              <a:t>中第二个元素</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8264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3259" y="1467790"/>
            <a:ext cx="8737481" cy="2811247"/>
            <a:chOff x="219974" y="2358412"/>
            <a:chExt cx="8704052" cy="3414666"/>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2"/>
              <a:ext cx="8704052" cy="3414666"/>
              <a:chOff x="219974" y="1604513"/>
              <a:chExt cx="8704052" cy="3184282"/>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318428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09656"/>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7821563" cy="560759"/>
            </a:xfrm>
            <a:prstGeom prst="rect">
              <a:avLst/>
            </a:prstGeom>
          </p:spPr>
          <p:txBody>
            <a:bodyPr wrap="square">
              <a:spAutoFit/>
            </a:bodyPr>
            <a:lstStyle/>
            <a:p>
              <a:r>
                <a:rPr lang="en-US" altLang="zh-CN" sz="2400" dirty="0">
                  <a:solidFill>
                    <a:schemeClr val="bg1"/>
                  </a:solidFill>
                </a:rPr>
                <a:t>emplace </a:t>
              </a:r>
              <a:r>
                <a:rPr lang="zh-CN" altLang="en-US" sz="2400" dirty="0">
                  <a:solidFill>
                    <a:schemeClr val="bg1"/>
                  </a:solidFill>
                </a:rPr>
                <a:t>与 </a:t>
              </a:r>
              <a:r>
                <a:rPr lang="en-US" altLang="zh-CN" sz="2400" dirty="0">
                  <a:solidFill>
                    <a:schemeClr val="bg1"/>
                  </a:solidFill>
                </a:rPr>
                <a:t>insert</a:t>
              </a:r>
              <a:r>
                <a:rPr lang="zh-CN" altLang="en-US" sz="2400" dirty="0">
                  <a:solidFill>
                    <a:schemeClr val="bg1"/>
                  </a:solidFill>
                </a:rPr>
                <a:t>、</a:t>
              </a:r>
              <a:r>
                <a:rPr lang="en-US" altLang="zh-CN" sz="2400" dirty="0" err="1">
                  <a:solidFill>
                    <a:schemeClr val="bg1"/>
                  </a:solidFill>
                </a:rPr>
                <a:t>push_back</a:t>
              </a:r>
              <a:r>
                <a:rPr lang="en-US" altLang="zh-CN" sz="2400" dirty="0">
                  <a:solidFill>
                    <a:schemeClr val="bg1"/>
                  </a:solidFill>
                </a:rPr>
                <a:t> </a:t>
              </a:r>
              <a:r>
                <a:rPr lang="zh-CN" altLang="en-US" sz="2400" dirty="0">
                  <a:solidFill>
                    <a:schemeClr val="bg1"/>
                  </a:solidFill>
                </a:rPr>
                <a:t>成员用法区别</a:t>
              </a:r>
            </a:p>
          </p:txBody>
        </p:sp>
      </p:grpSp>
      <p:sp>
        <p:nvSpPr>
          <p:cNvPr id="3" name="矩形 2">
            <a:extLst>
              <a:ext uri="{FF2B5EF4-FFF2-40B4-BE49-F238E27FC236}">
                <a16:creationId xmlns:a16="http://schemas.microsoft.com/office/drawing/2014/main" id="{F402278A-3FAA-4912-BF1C-E81AD2A67709}"/>
              </a:ext>
            </a:extLst>
          </p:cNvPr>
          <p:cNvSpPr/>
          <p:nvPr/>
        </p:nvSpPr>
        <p:spPr>
          <a:xfrm>
            <a:off x="397318" y="2555527"/>
            <a:ext cx="8151962"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Foo</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string &amp;name,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id) :</a:t>
            </a:r>
            <a:r>
              <a:rPr lang="en-US" altLang="zh-CN" dirty="0" err="1">
                <a:solidFill>
                  <a:srgbClr val="795E26"/>
                </a:solidFill>
                <a:latin typeface="Consolas" panose="020B0609020204030204" pitchFamily="49" charset="0"/>
              </a:rPr>
              <a:t>m_name</a:t>
            </a:r>
            <a:r>
              <a:rPr lang="en-US" altLang="zh-CN" dirty="0">
                <a:solidFill>
                  <a:srgbClr val="000000"/>
                </a:solidFill>
                <a:latin typeface="Consolas" panose="020B0609020204030204" pitchFamily="49" charset="0"/>
              </a:rPr>
              <a:t>(name), </a:t>
            </a:r>
            <a:r>
              <a:rPr lang="en-US" altLang="zh-CN" dirty="0" err="1">
                <a:solidFill>
                  <a:srgbClr val="795E26"/>
                </a:solidFill>
                <a:latin typeface="Consolas" panose="020B0609020204030204" pitchFamily="49" charset="0"/>
              </a:rPr>
              <a:t>m_id</a:t>
            </a:r>
            <a:r>
              <a:rPr lang="en-US" altLang="zh-CN" dirty="0">
                <a:solidFill>
                  <a:srgbClr val="000000"/>
                </a:solidFill>
                <a:latin typeface="Consolas" panose="020B0609020204030204" pitchFamily="49" charset="0"/>
              </a:rPr>
              <a:t>(id) {}</a:t>
            </a:r>
          </a:p>
          <a:p>
            <a:r>
              <a:rPr lang="en-US" altLang="zh-CN" dirty="0">
                <a:solidFill>
                  <a:srgbClr val="000000"/>
                </a:solidFill>
                <a:latin typeface="Consolas" panose="020B0609020204030204" pitchFamily="49" charset="0"/>
              </a:rPr>
              <a:t>	string </a:t>
            </a:r>
            <a:r>
              <a:rPr lang="en-US" altLang="zh-CN" dirty="0" err="1">
                <a:solidFill>
                  <a:srgbClr val="000000"/>
                </a:solidFill>
                <a:latin typeface="Consolas" panose="020B0609020204030204" pitchFamily="49" charset="0"/>
              </a:rPr>
              <a:t>m_name</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	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22" name="矩形 21">
            <a:extLst>
              <a:ext uri="{FF2B5EF4-FFF2-40B4-BE49-F238E27FC236}">
                <a16:creationId xmlns:a16="http://schemas.microsoft.com/office/drawing/2014/main" id="{D2310496-0C4E-4E4A-B384-C93D553029DC}"/>
              </a:ext>
            </a:extLst>
          </p:cNvPr>
          <p:cNvSpPr/>
          <p:nvPr/>
        </p:nvSpPr>
        <p:spPr>
          <a:xfrm>
            <a:off x="302842" y="2099656"/>
            <a:ext cx="8760123" cy="369332"/>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t>首先定义一个 </a:t>
            </a:r>
            <a:r>
              <a:rPr lang="en-US" altLang="zh-CN" dirty="0"/>
              <a:t>Foo </a:t>
            </a:r>
            <a:r>
              <a:rPr lang="zh-CN" altLang="en-US" dirty="0"/>
              <a:t>类</a:t>
            </a:r>
            <a:endParaRPr lang="en-US" altLang="zh-CN" dirty="0"/>
          </a:p>
        </p:txBody>
      </p:sp>
    </p:spTree>
    <p:extLst>
      <p:ext uri="{BB962C8B-B14F-4D97-AF65-F5344CB8AC3E}">
        <p14:creationId xmlns:p14="http://schemas.microsoft.com/office/powerpoint/2010/main" val="418595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AE11C7-AE26-48A8-8680-9487D66292A0}"/>
              </a:ext>
            </a:extLst>
          </p:cNvPr>
          <p:cNvSpPr>
            <a:spLocks noGrp="1"/>
          </p:cNvSpPr>
          <p:nvPr>
            <p:ph type="sldNum" sz="quarter" idx="12"/>
          </p:nvPr>
        </p:nvSpPr>
        <p:spPr/>
        <p:txBody>
          <a:bodyPr/>
          <a:lstStyle/>
          <a:p>
            <a:fld id="{6AD33FD5-61D2-4238-98DB-DB8C208BC919}" type="slidenum">
              <a:rPr lang="zh-CN" altLang="en-US" smtClean="0"/>
              <a:t>2</a:t>
            </a:fld>
            <a:endParaRPr lang="zh-CN" altLang="en-US"/>
          </a:p>
        </p:txBody>
      </p:sp>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grpSp>
        <p:nvGrpSpPr>
          <p:cNvPr id="21" name="组合 20">
            <a:extLst>
              <a:ext uri="{FF2B5EF4-FFF2-40B4-BE49-F238E27FC236}">
                <a16:creationId xmlns:a16="http://schemas.microsoft.com/office/drawing/2014/main" id="{F950A48F-4883-4512-A82A-06892F388C6C}"/>
              </a:ext>
            </a:extLst>
          </p:cNvPr>
          <p:cNvGrpSpPr/>
          <p:nvPr/>
        </p:nvGrpSpPr>
        <p:grpSpPr>
          <a:xfrm>
            <a:off x="552090" y="1303327"/>
            <a:ext cx="4891179" cy="984187"/>
            <a:chOff x="552090" y="1303327"/>
            <a:chExt cx="4891179" cy="984187"/>
          </a:xfrm>
        </p:grpSpPr>
        <p:sp>
          <p:nvSpPr>
            <p:cNvPr id="12" name="文本框 11">
              <a:extLst>
                <a:ext uri="{FF2B5EF4-FFF2-40B4-BE49-F238E27FC236}">
                  <a16:creationId xmlns:a16="http://schemas.microsoft.com/office/drawing/2014/main" id="{0D457661-DE2D-47EB-8971-C3F7DD422B01}"/>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1. </a:t>
              </a:r>
              <a:r>
                <a:rPr lang="zh-CN" altLang="en-US" dirty="0">
                  <a:solidFill>
                    <a:srgbClr val="151DC1"/>
                  </a:solidFill>
                  <a:hlinkClick r:id="rId2" action="ppaction://hlinksldjump"/>
                </a:rPr>
                <a:t>迭代器</a:t>
              </a:r>
              <a:endParaRPr lang="zh-CN" altLang="en-US" dirty="0">
                <a:solidFill>
                  <a:srgbClr val="151DC1"/>
                </a:solidFill>
              </a:endParaRPr>
            </a:p>
          </p:txBody>
        </p:sp>
        <p:sp>
          <p:nvSpPr>
            <p:cNvPr id="13" name="文本框 12">
              <a:extLst>
                <a:ext uri="{FF2B5EF4-FFF2-40B4-BE49-F238E27FC236}">
                  <a16:creationId xmlns:a16="http://schemas.microsoft.com/office/drawing/2014/main" id="{C2565614-773A-42A3-BC7B-494B56ADB8C8}"/>
                </a:ext>
              </a:extLst>
            </p:cNvPr>
            <p:cNvSpPr txBox="1"/>
            <p:nvPr/>
          </p:nvSpPr>
          <p:spPr>
            <a:xfrm>
              <a:off x="928777" y="1641183"/>
              <a:ext cx="4514492" cy="64633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3" action="ppaction://hlinksldjump"/>
                </a:rPr>
                <a:t>实现 </a:t>
              </a:r>
              <a:r>
                <a:rPr lang="en-US" altLang="zh-CN" dirty="0">
                  <a:hlinkClick r:id="rId3" action="ppaction://hlinksldjump"/>
                </a:rPr>
                <a:t>Find </a:t>
              </a:r>
              <a:r>
                <a:rPr lang="zh-CN" altLang="en-US" dirty="0">
                  <a:hlinkClick r:id="rId3" action="ppaction://hlinksldjump"/>
                </a:rPr>
                <a:t>函数模板</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4" action="ppaction://hlinksldjump"/>
                </a:rPr>
                <a:t>使用迭代器</a:t>
              </a:r>
              <a:endParaRPr lang="zh-CN" altLang="en-US" dirty="0"/>
            </a:p>
          </p:txBody>
        </p:sp>
      </p:grpSp>
      <p:grpSp>
        <p:nvGrpSpPr>
          <p:cNvPr id="22" name="组合 21">
            <a:extLst>
              <a:ext uri="{FF2B5EF4-FFF2-40B4-BE49-F238E27FC236}">
                <a16:creationId xmlns:a16="http://schemas.microsoft.com/office/drawing/2014/main" id="{9D4C2E15-74B0-4D1D-8683-ADF38850CF4F}"/>
              </a:ext>
            </a:extLst>
          </p:cNvPr>
          <p:cNvGrpSpPr/>
          <p:nvPr/>
        </p:nvGrpSpPr>
        <p:grpSpPr>
          <a:xfrm>
            <a:off x="552090" y="2456442"/>
            <a:ext cx="4891179" cy="1538185"/>
            <a:chOff x="552090" y="1303327"/>
            <a:chExt cx="4891179" cy="1538185"/>
          </a:xfrm>
        </p:grpSpPr>
        <p:sp>
          <p:nvSpPr>
            <p:cNvPr id="23" name="文本框 22">
              <a:extLst>
                <a:ext uri="{FF2B5EF4-FFF2-40B4-BE49-F238E27FC236}">
                  <a16:creationId xmlns:a16="http://schemas.microsoft.com/office/drawing/2014/main" id="{0B0323AE-F773-4A2D-8453-B1D827560059}"/>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2. </a:t>
              </a:r>
              <a:r>
                <a:rPr lang="zh-CN" altLang="en-US" dirty="0">
                  <a:solidFill>
                    <a:srgbClr val="151DC1"/>
                  </a:solidFill>
                  <a:hlinkClick r:id="rId5" action="ppaction://hlinksldjump"/>
                </a:rPr>
                <a:t>容器</a:t>
              </a:r>
              <a:endParaRPr lang="zh-CN" altLang="en-US" dirty="0">
                <a:solidFill>
                  <a:srgbClr val="151DC1"/>
                </a:solidFill>
              </a:endParaRPr>
            </a:p>
          </p:txBody>
        </p:sp>
        <p:sp>
          <p:nvSpPr>
            <p:cNvPr id="24" name="文本框 23">
              <a:extLst>
                <a:ext uri="{FF2B5EF4-FFF2-40B4-BE49-F238E27FC236}">
                  <a16:creationId xmlns:a16="http://schemas.microsoft.com/office/drawing/2014/main" id="{76ABE7D3-E36A-48D5-B057-5CBE6956C298}"/>
                </a:ext>
              </a:extLst>
            </p:cNvPr>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5" action="ppaction://hlinksldjump"/>
                </a:rPr>
                <a:t>容器概述</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6" action="ppaction://hlinksldjump"/>
                </a:rPr>
                <a:t>顺序容器</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7" action="ppaction://hlinksldjump"/>
                </a:rPr>
                <a:t>关联容器</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8" action="ppaction://hlinksldjump"/>
                </a:rPr>
                <a:t>高效使用容器</a:t>
              </a:r>
              <a:endParaRPr lang="zh-CN" altLang="en-US" dirty="0"/>
            </a:p>
          </p:txBody>
        </p:sp>
      </p:grpSp>
      <p:grpSp>
        <p:nvGrpSpPr>
          <p:cNvPr id="25" name="组合 24">
            <a:extLst>
              <a:ext uri="{FF2B5EF4-FFF2-40B4-BE49-F238E27FC236}">
                <a16:creationId xmlns:a16="http://schemas.microsoft.com/office/drawing/2014/main" id="{61EF2BC9-407D-4E28-81BE-6C4CD7E97C4B}"/>
              </a:ext>
            </a:extLst>
          </p:cNvPr>
          <p:cNvGrpSpPr/>
          <p:nvPr/>
        </p:nvGrpSpPr>
        <p:grpSpPr>
          <a:xfrm>
            <a:off x="552090" y="4163555"/>
            <a:ext cx="4891179" cy="1538185"/>
            <a:chOff x="552090" y="1303327"/>
            <a:chExt cx="4891179" cy="1538185"/>
          </a:xfrm>
        </p:grpSpPr>
        <p:sp>
          <p:nvSpPr>
            <p:cNvPr id="26" name="文本框 25">
              <a:extLst>
                <a:ext uri="{FF2B5EF4-FFF2-40B4-BE49-F238E27FC236}">
                  <a16:creationId xmlns:a16="http://schemas.microsoft.com/office/drawing/2014/main" id="{C9B81C02-15F2-481C-9EE9-5612B3F21040}"/>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3. </a:t>
              </a:r>
              <a:r>
                <a:rPr lang="zh-CN" altLang="en-US" dirty="0">
                  <a:solidFill>
                    <a:srgbClr val="151DC1"/>
                  </a:solidFill>
                  <a:hlinkClick r:id="rId9" action="ppaction://hlinksldjump"/>
                </a:rPr>
                <a:t>泛型算法</a:t>
              </a:r>
              <a:endParaRPr lang="zh-CN" altLang="en-US" dirty="0">
                <a:solidFill>
                  <a:srgbClr val="151DC1"/>
                </a:solidFill>
              </a:endParaRPr>
            </a:p>
          </p:txBody>
        </p:sp>
        <p:sp>
          <p:nvSpPr>
            <p:cNvPr id="27" name="文本框 26">
              <a:extLst>
                <a:ext uri="{FF2B5EF4-FFF2-40B4-BE49-F238E27FC236}">
                  <a16:creationId xmlns:a16="http://schemas.microsoft.com/office/drawing/2014/main" id="{E2C256E6-B231-4967-9F83-0BE1AADBE604}"/>
                </a:ext>
              </a:extLst>
            </p:cNvPr>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9" action="ppaction://hlinksldjump"/>
                </a:rPr>
                <a:t>算法概述</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10" action="ppaction://hlinksldjump"/>
                </a:rPr>
                <a:t>向算法传递函数</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11" action="ppaction://hlinksldjump"/>
                </a:rPr>
                <a:t>参数绑定</a:t>
              </a:r>
              <a:endParaRPr lang="en-US" altLang="zh-CN" dirty="0"/>
            </a:p>
            <a:p>
              <a:pPr marL="457200" indent="-457200">
                <a:buClr>
                  <a:srgbClr val="151DC1"/>
                </a:buClr>
                <a:buSzPct val="80000"/>
                <a:buFont typeface="Wingdings" panose="05000000000000000000" pitchFamily="2" charset="2"/>
                <a:buChar char="l"/>
              </a:pPr>
              <a:r>
                <a:rPr lang="zh-CN" altLang="en-US" dirty="0">
                  <a:hlinkClick r:id="rId12" action="ppaction://hlinksldjump"/>
                </a:rPr>
                <a:t>使用 </a:t>
              </a:r>
              <a:r>
                <a:rPr lang="en-US" altLang="zh-CN" dirty="0">
                  <a:hlinkClick r:id="rId12" action="ppaction://hlinksldjump"/>
                </a:rPr>
                <a:t>function</a:t>
              </a:r>
              <a:endParaRPr lang="zh-CN" altLang="en-US" dirty="0"/>
            </a:p>
          </p:txBody>
        </p:sp>
      </p:gr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3259" y="1234878"/>
            <a:ext cx="8737481" cy="2457229"/>
            <a:chOff x="219974" y="2358412"/>
            <a:chExt cx="8704052" cy="2984660"/>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2"/>
              <a:ext cx="8704052" cy="2984660"/>
              <a:chOff x="219974" y="1604513"/>
              <a:chExt cx="8704052" cy="2783288"/>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78328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09656"/>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7821563" cy="560759"/>
            </a:xfrm>
            <a:prstGeom prst="rect">
              <a:avLst/>
            </a:prstGeom>
          </p:spPr>
          <p:txBody>
            <a:bodyPr wrap="square">
              <a:spAutoFit/>
            </a:bodyPr>
            <a:lstStyle/>
            <a:p>
              <a:r>
                <a:rPr lang="en-US" altLang="zh-CN" sz="2400" dirty="0">
                  <a:solidFill>
                    <a:schemeClr val="bg1"/>
                  </a:solidFill>
                </a:rPr>
                <a:t>emplace </a:t>
              </a:r>
              <a:r>
                <a:rPr lang="zh-CN" altLang="en-US" sz="2400" dirty="0">
                  <a:solidFill>
                    <a:schemeClr val="bg1"/>
                  </a:solidFill>
                </a:rPr>
                <a:t>与 </a:t>
              </a:r>
              <a:r>
                <a:rPr lang="en-US" altLang="zh-CN" sz="2400" dirty="0">
                  <a:solidFill>
                    <a:schemeClr val="bg1"/>
                  </a:solidFill>
                </a:rPr>
                <a:t>insert</a:t>
              </a:r>
              <a:r>
                <a:rPr lang="zh-CN" altLang="en-US" sz="2400" dirty="0">
                  <a:solidFill>
                    <a:schemeClr val="bg1"/>
                  </a:solidFill>
                </a:rPr>
                <a:t>、</a:t>
              </a:r>
              <a:r>
                <a:rPr lang="en-US" altLang="zh-CN" sz="2400" dirty="0" err="1">
                  <a:solidFill>
                    <a:schemeClr val="bg1"/>
                  </a:solidFill>
                </a:rPr>
                <a:t>push_back</a:t>
              </a:r>
              <a:r>
                <a:rPr lang="en-US" altLang="zh-CN" sz="2400" dirty="0">
                  <a:solidFill>
                    <a:schemeClr val="bg1"/>
                  </a:solidFill>
                </a:rPr>
                <a:t> </a:t>
              </a:r>
              <a:r>
                <a:rPr lang="zh-CN" altLang="en-US" sz="2400" dirty="0">
                  <a:solidFill>
                    <a:schemeClr val="bg1"/>
                  </a:solidFill>
                </a:rPr>
                <a:t>成员用法区别</a:t>
              </a:r>
            </a:p>
          </p:txBody>
        </p:sp>
      </p:grpSp>
      <p:sp>
        <p:nvSpPr>
          <p:cNvPr id="7" name="矩形 6">
            <a:extLst>
              <a:ext uri="{FF2B5EF4-FFF2-40B4-BE49-F238E27FC236}">
                <a16:creationId xmlns:a16="http://schemas.microsoft.com/office/drawing/2014/main" id="{9D5BD31D-F7E6-4B0F-9AB3-58E8B0679CC3}"/>
              </a:ext>
            </a:extLst>
          </p:cNvPr>
          <p:cNvSpPr/>
          <p:nvPr/>
        </p:nvSpPr>
        <p:spPr>
          <a:xfrm>
            <a:off x="379561" y="1815094"/>
            <a:ext cx="8561179" cy="1477328"/>
          </a:xfrm>
          <a:prstGeom prst="rect">
            <a:avLst/>
          </a:prstGeom>
        </p:spPr>
        <p:txBody>
          <a:bodyPr wrap="square">
            <a:spAutoFit/>
          </a:bodyPr>
          <a:lstStyle/>
          <a:p>
            <a:r>
              <a:rPr lang="en-US" altLang="zh-CN" dirty="0">
                <a:solidFill>
                  <a:srgbClr val="000000"/>
                </a:solidFill>
                <a:latin typeface="Consolas" panose="020B0609020204030204" pitchFamily="49" charset="0"/>
              </a:rPr>
              <a:t>vector&lt;Foo&gt; </a:t>
            </a:r>
            <a:r>
              <a:rPr lang="en-US" altLang="zh-CN" dirty="0" err="1">
                <a:solidFill>
                  <a:srgbClr val="000000"/>
                </a:solidFill>
                <a:latin typeface="Consolas" panose="020B0609020204030204" pitchFamily="49" charset="0"/>
              </a:rPr>
              <a:t>vf</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push_back</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"Lisha"</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12</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将临时对象移到容器的末尾</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"Mandy"</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13</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将临时对象移到容器的开始位置</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emplace_back</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"Kevin"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在容器的末尾新增一个元素</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emplace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vf.</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err="1">
                <a:solidFill>
                  <a:srgbClr val="A31515"/>
                </a:solidFill>
                <a:latin typeface="Consolas" panose="020B0609020204030204" pitchFamily="49" charset="0"/>
              </a:rPr>
              <a:t>Rosieta</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在容器的首部插入一个元素</a:t>
            </a:r>
            <a:endParaRPr lang="zh-CN" altLang="en-US" b="0" dirty="0">
              <a:solidFill>
                <a:srgbClr val="000000"/>
              </a:solidFill>
              <a:effectLst/>
              <a:latin typeface="Consolas" panose="020B0609020204030204" pitchFamily="49" charset="0"/>
            </a:endParaRPr>
          </a:p>
        </p:txBody>
      </p:sp>
      <p:grpSp>
        <p:nvGrpSpPr>
          <p:cNvPr id="13" name="组合 12">
            <a:extLst>
              <a:ext uri="{FF2B5EF4-FFF2-40B4-BE49-F238E27FC236}">
                <a16:creationId xmlns:a16="http://schemas.microsoft.com/office/drawing/2014/main" id="{0B6950BB-7771-4ED0-87C8-A1FCB2B764A8}"/>
              </a:ext>
            </a:extLst>
          </p:cNvPr>
          <p:cNvGrpSpPr/>
          <p:nvPr/>
        </p:nvGrpSpPr>
        <p:grpSpPr>
          <a:xfrm>
            <a:off x="236688" y="4121027"/>
            <a:ext cx="8704052" cy="2139158"/>
            <a:chOff x="219974" y="1604514"/>
            <a:chExt cx="8704052" cy="1994832"/>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436C45FC-C6E5-4FDE-9B32-5D054E52F54D}"/>
                </a:ext>
              </a:extLst>
            </p:cNvPr>
            <p:cNvSpPr/>
            <p:nvPr/>
          </p:nvSpPr>
          <p:spPr>
            <a:xfrm>
              <a:off x="219974" y="1604514"/>
              <a:ext cx="8704052" cy="199483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顶角 14">
              <a:extLst>
                <a:ext uri="{FF2B5EF4-FFF2-40B4-BE49-F238E27FC236}">
                  <a16:creationId xmlns:a16="http://schemas.microsoft.com/office/drawing/2014/main" id="{07ADBB40-185F-4CDD-95F6-BB82F36EC206}"/>
                </a:ext>
              </a:extLst>
            </p:cNvPr>
            <p:cNvSpPr/>
            <p:nvPr/>
          </p:nvSpPr>
          <p:spPr>
            <a:xfrm>
              <a:off x="219974" y="1617782"/>
              <a:ext cx="8704052" cy="538678"/>
            </a:xfrm>
            <a:prstGeom prst="round2SameRect">
              <a:avLst>
                <a:gd name="adj1" fmla="val 20076"/>
                <a:gd name="adj2" fmla="val 0"/>
              </a:avLst>
            </a:prstGeom>
            <a:solidFill>
              <a:srgbClr val="E0A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466B3D7C-B950-4D0C-8A28-5D43E64B8343}"/>
              </a:ext>
            </a:extLst>
          </p:cNvPr>
          <p:cNvSpPr/>
          <p:nvPr/>
        </p:nvSpPr>
        <p:spPr>
          <a:xfrm>
            <a:off x="236688" y="4228223"/>
            <a:ext cx="5945120" cy="461665"/>
          </a:xfrm>
          <a:prstGeom prst="rect">
            <a:avLst/>
          </a:prstGeom>
        </p:spPr>
        <p:txBody>
          <a:bodyPr wrap="square">
            <a:spAutoFit/>
          </a:bodyPr>
          <a:lstStyle/>
          <a:p>
            <a:r>
              <a:rPr lang="zh-CN" altLang="en-US" sz="2400" dirty="0">
                <a:solidFill>
                  <a:schemeClr val="bg1"/>
                </a:solidFill>
              </a:rPr>
              <a:t>说明</a:t>
            </a:r>
          </a:p>
        </p:txBody>
      </p:sp>
      <p:sp>
        <p:nvSpPr>
          <p:cNvPr id="2" name="矩形 1">
            <a:extLst>
              <a:ext uri="{FF2B5EF4-FFF2-40B4-BE49-F238E27FC236}">
                <a16:creationId xmlns:a16="http://schemas.microsoft.com/office/drawing/2014/main" id="{CA7F8ED2-76C3-4123-A81E-4B3E4182FC83}"/>
              </a:ext>
            </a:extLst>
          </p:cNvPr>
          <p:cNvSpPr/>
          <p:nvPr/>
        </p:nvSpPr>
        <p:spPr>
          <a:xfrm>
            <a:off x="379562" y="4782856"/>
            <a:ext cx="8384874" cy="1477328"/>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en-US" altLang="zh-CN" dirty="0">
                <a:solidFill>
                  <a:srgbClr val="000000"/>
                </a:solidFill>
              </a:rPr>
              <a:t>emplace </a:t>
            </a:r>
            <a:r>
              <a:rPr lang="zh-CN" altLang="en-US" dirty="0">
                <a:solidFill>
                  <a:srgbClr val="000000"/>
                </a:solidFill>
              </a:rPr>
              <a:t>成员通过一个</a:t>
            </a:r>
            <a:r>
              <a:rPr lang="zh-CN" altLang="en-US" dirty="0">
                <a:solidFill>
                  <a:srgbClr val="FF0000"/>
                </a:solidFill>
              </a:rPr>
              <a:t>参数包</a:t>
            </a:r>
            <a:r>
              <a:rPr lang="zh-CN" altLang="en-US" dirty="0">
                <a:solidFill>
                  <a:srgbClr val="000000"/>
                </a:solidFill>
              </a:rPr>
              <a:t>接受的参数来</a:t>
            </a:r>
            <a:r>
              <a:rPr lang="zh-CN" altLang="en-US" dirty="0">
                <a:solidFill>
                  <a:srgbClr val="FF0000"/>
                </a:solidFill>
              </a:rPr>
              <a:t>构造一个元素</a:t>
            </a:r>
            <a:r>
              <a:rPr lang="zh-CN" altLang="en-US" dirty="0">
                <a:solidFill>
                  <a:srgbClr val="000000"/>
                </a:solidFill>
              </a:rPr>
              <a:t>并将之插入容器中</a:t>
            </a:r>
            <a:endParaRPr lang="en-US" altLang="zh-CN" dirty="0"/>
          </a:p>
          <a:p>
            <a:pPr marL="285750" indent="-285750">
              <a:buClr>
                <a:srgbClr val="456BCF"/>
              </a:buClr>
              <a:buSzPct val="80000"/>
              <a:buFont typeface="Wingdings" panose="05000000000000000000" pitchFamily="2" charset="2"/>
              <a:buChar char="l"/>
            </a:pPr>
            <a:r>
              <a:rPr lang="en-US" altLang="zh-CN" dirty="0" err="1"/>
              <a:t>emplace_back</a:t>
            </a:r>
            <a:r>
              <a:rPr lang="en-US" altLang="zh-CN" dirty="0"/>
              <a:t> </a:t>
            </a:r>
            <a:r>
              <a:rPr lang="zh-CN" altLang="en-US" dirty="0"/>
              <a:t>函数调用把两个实参传递给 </a:t>
            </a:r>
            <a:r>
              <a:rPr lang="en-US" altLang="zh-CN" dirty="0"/>
              <a:t>Foo </a:t>
            </a:r>
            <a:r>
              <a:rPr lang="zh-CN" altLang="en-US" dirty="0"/>
              <a:t>类的构造函数，并在 </a:t>
            </a:r>
            <a:r>
              <a:rPr lang="en-US" altLang="zh-CN" dirty="0" err="1"/>
              <a:t>vf</a:t>
            </a:r>
            <a:r>
              <a:rPr lang="en-US" altLang="zh-CN" dirty="0"/>
              <a:t> </a:t>
            </a:r>
            <a:r>
              <a:rPr lang="zh-CN" altLang="en-US" dirty="0"/>
              <a:t>的末尾利用这两个参数值构造一个新元素</a:t>
            </a:r>
            <a:endParaRPr lang="en-US" altLang="zh-CN" dirty="0"/>
          </a:p>
          <a:p>
            <a:pPr marL="285750" indent="-285750">
              <a:buClr>
                <a:srgbClr val="456BCF"/>
              </a:buClr>
              <a:buSzPct val="80000"/>
              <a:buFont typeface="Wingdings" panose="05000000000000000000" pitchFamily="2" charset="2"/>
              <a:buChar char="l"/>
            </a:pPr>
            <a:r>
              <a:rPr lang="zh-CN" altLang="en-US" dirty="0"/>
              <a:t>与 </a:t>
            </a:r>
            <a:r>
              <a:rPr lang="en-US" altLang="zh-CN" dirty="0" err="1"/>
              <a:t>emplace_back</a:t>
            </a:r>
            <a:r>
              <a:rPr lang="en-US" altLang="zh-CN" dirty="0"/>
              <a:t> </a:t>
            </a:r>
            <a:r>
              <a:rPr lang="zh-CN" altLang="en-US" dirty="0"/>
              <a:t>成员相比， </a:t>
            </a:r>
            <a:r>
              <a:rPr lang="en-US" altLang="zh-CN" dirty="0" err="1"/>
              <a:t>push_back</a:t>
            </a:r>
            <a:r>
              <a:rPr lang="en-US" altLang="zh-CN" dirty="0"/>
              <a:t> </a:t>
            </a:r>
            <a:r>
              <a:rPr lang="zh-CN" altLang="en-US" dirty="0"/>
              <a:t>和 </a:t>
            </a:r>
            <a:r>
              <a:rPr lang="en-US" altLang="zh-CN" dirty="0"/>
              <a:t>insert </a:t>
            </a:r>
            <a:r>
              <a:rPr lang="zh-CN" altLang="en-US" dirty="0"/>
              <a:t>成员只能移动或复制已构造元素 </a:t>
            </a:r>
          </a:p>
        </p:txBody>
      </p:sp>
    </p:spTree>
    <p:extLst>
      <p:ext uri="{BB962C8B-B14F-4D97-AF65-F5344CB8AC3E}">
        <p14:creationId xmlns:p14="http://schemas.microsoft.com/office/powerpoint/2010/main" val="216469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容器概述</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202476"/>
            <a:ext cx="5967333" cy="1946169"/>
            <a:chOff x="219974" y="2358412"/>
            <a:chExt cx="8704052" cy="2363904"/>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2"/>
              <a:ext cx="8704052" cy="2363904"/>
              <a:chOff x="219974" y="1604513"/>
              <a:chExt cx="8704052" cy="2204414"/>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20441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en-US" altLang="zh-CN" sz="2400" dirty="0">
                  <a:solidFill>
                    <a:schemeClr val="bg1"/>
                  </a:solidFill>
                </a:rPr>
                <a:t>swap </a:t>
              </a:r>
              <a:r>
                <a:rPr lang="zh-CN" altLang="en-US" sz="2400" dirty="0">
                  <a:solidFill>
                    <a:schemeClr val="bg1"/>
                  </a:solidFill>
                </a:rPr>
                <a:t>操作</a:t>
              </a:r>
            </a:p>
          </p:txBody>
        </p:sp>
      </p:grpSp>
      <p:grpSp>
        <p:nvGrpSpPr>
          <p:cNvPr id="23" name="组合 22">
            <a:extLst>
              <a:ext uri="{FF2B5EF4-FFF2-40B4-BE49-F238E27FC236}">
                <a16:creationId xmlns:a16="http://schemas.microsoft.com/office/drawing/2014/main" id="{CEC6A845-9937-44E3-A48B-2629BF4A0026}"/>
              </a:ext>
            </a:extLst>
          </p:cNvPr>
          <p:cNvGrpSpPr/>
          <p:nvPr/>
        </p:nvGrpSpPr>
        <p:grpSpPr>
          <a:xfrm>
            <a:off x="6262777" y="1232210"/>
            <a:ext cx="2711762" cy="1916436"/>
            <a:chOff x="219974" y="2358411"/>
            <a:chExt cx="8704052" cy="2024496"/>
          </a:xfrm>
        </p:grpSpPr>
        <p:grpSp>
          <p:nvGrpSpPr>
            <p:cNvPr id="24" name="组合 23">
              <a:extLst>
                <a:ext uri="{FF2B5EF4-FFF2-40B4-BE49-F238E27FC236}">
                  <a16:creationId xmlns:a16="http://schemas.microsoft.com/office/drawing/2014/main" id="{58BDFC2E-27BC-45E1-B7C1-CD6AE4C01DB4}"/>
                </a:ext>
              </a:extLst>
            </p:cNvPr>
            <p:cNvGrpSpPr/>
            <p:nvPr/>
          </p:nvGrpSpPr>
          <p:grpSpPr>
            <a:xfrm>
              <a:off x="219974" y="2358411"/>
              <a:ext cx="8704052" cy="2024496"/>
              <a:chOff x="219974" y="1604513"/>
              <a:chExt cx="8704052" cy="188790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CB8CF074-C3CF-438D-BA65-9180D4910C9D}"/>
                  </a:ext>
                </a:extLst>
              </p:cNvPr>
              <p:cNvSpPr/>
              <p:nvPr/>
            </p:nvSpPr>
            <p:spPr>
              <a:xfrm>
                <a:off x="219974" y="1604513"/>
                <a:ext cx="8704052" cy="1887906"/>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9D4749E3-8071-4CFF-8BEA-033B7FB95648}"/>
                  </a:ext>
                </a:extLst>
              </p:cNvPr>
              <p:cNvSpPr/>
              <p:nvPr/>
            </p:nvSpPr>
            <p:spPr>
              <a:xfrm>
                <a:off x="219974" y="1617782"/>
                <a:ext cx="8704052" cy="430517"/>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1FA48456-23A0-47DE-81E8-14EA125D2F8F}"/>
                </a:ext>
              </a:extLst>
            </p:cNvPr>
            <p:cNvSpPr/>
            <p:nvPr/>
          </p:nvSpPr>
          <p:spPr>
            <a:xfrm>
              <a:off x="319177" y="2358412"/>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a:extLst>
                <a:ext uri="{FF2B5EF4-FFF2-40B4-BE49-F238E27FC236}">
                  <a16:creationId xmlns:a16="http://schemas.microsoft.com/office/drawing/2014/main" id="{6D3F683F-FF70-404E-8AB6-ECADB1CD48C6}"/>
                </a:ext>
              </a:extLst>
            </p:cNvPr>
            <p:cNvSpPr/>
            <p:nvPr/>
          </p:nvSpPr>
          <p:spPr>
            <a:xfrm>
              <a:off x="319177" y="2930797"/>
              <a:ext cx="8307238" cy="1362638"/>
            </a:xfrm>
            <a:prstGeom prst="rect">
              <a:avLst/>
            </a:prstGeom>
          </p:spPr>
          <p:txBody>
            <a:bodyPr wrap="square">
              <a:spAutoFit/>
            </a:bodyPr>
            <a:lstStyle/>
            <a:p>
              <a:pPr>
                <a:lnSpc>
                  <a:spcPct val="150000"/>
                </a:lnSpc>
              </a:pPr>
              <a:r>
                <a:rPr lang="zh-CN" altLang="en-US" dirty="0"/>
                <a:t>调用 </a:t>
              </a:r>
              <a:r>
                <a:rPr lang="en-US" altLang="zh-CN" dirty="0"/>
                <a:t>swap </a:t>
              </a:r>
              <a:r>
                <a:rPr lang="zh-CN" altLang="en-US" dirty="0"/>
                <a:t>函数之后，</a:t>
              </a:r>
              <a:r>
                <a:rPr lang="en-US" altLang="zh-CN" dirty="0"/>
                <a:t>v1 </a:t>
              </a:r>
              <a:r>
                <a:rPr lang="zh-CN" altLang="en-US" dirty="0"/>
                <a:t>将包含 </a:t>
              </a:r>
              <a:r>
                <a:rPr lang="en-US" altLang="zh-CN" dirty="0"/>
                <a:t>4 </a:t>
              </a:r>
              <a:r>
                <a:rPr lang="zh-CN" altLang="en-US" dirty="0"/>
                <a:t>个元素，</a:t>
              </a:r>
              <a:r>
                <a:rPr lang="en-US" altLang="zh-CN" dirty="0"/>
                <a:t>v2</a:t>
              </a:r>
              <a:r>
                <a:rPr lang="zh-CN" altLang="en-US" dirty="0"/>
                <a:t>将包含 </a:t>
              </a:r>
              <a:r>
                <a:rPr lang="en-US" altLang="zh-CN" dirty="0"/>
                <a:t>2 </a:t>
              </a:r>
              <a:r>
                <a:rPr lang="zh-CN" altLang="en-US" dirty="0"/>
                <a:t>个元素 </a:t>
              </a:r>
            </a:p>
          </p:txBody>
        </p:sp>
      </p:grpSp>
      <p:sp>
        <p:nvSpPr>
          <p:cNvPr id="3" name="矩形 2">
            <a:extLst>
              <a:ext uri="{FF2B5EF4-FFF2-40B4-BE49-F238E27FC236}">
                <a16:creationId xmlns:a16="http://schemas.microsoft.com/office/drawing/2014/main" id="{3D2D6CF8-C7D3-4F7D-B845-02D708D63ADB}"/>
              </a:ext>
            </a:extLst>
          </p:cNvPr>
          <p:cNvSpPr/>
          <p:nvPr/>
        </p:nvSpPr>
        <p:spPr>
          <a:xfrm>
            <a:off x="229843" y="1728762"/>
            <a:ext cx="6776048" cy="923330"/>
          </a:xfrm>
          <a:prstGeom prst="rect">
            <a:avLst/>
          </a:prstGeom>
        </p:spPr>
        <p:txBody>
          <a:bodyPr wrap="square">
            <a:spAutoFit/>
          </a:bodyPr>
          <a:lstStyle/>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v1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//2</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v2 =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//4</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vector</a:t>
            </a:r>
            <a:endParaRPr lang="en-US" altLang="zh-CN"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swap</a:t>
            </a:r>
            <a:r>
              <a:rPr lang="en-US" altLang="zh-CN" dirty="0">
                <a:solidFill>
                  <a:srgbClr val="000000"/>
                </a:solidFill>
                <a:latin typeface="Consolas" panose="020B0609020204030204" pitchFamily="49" charset="0"/>
              </a:rPr>
              <a:t>(v1, v2);</a:t>
            </a:r>
            <a:endParaRPr lang="en-US" altLang="zh-CN" b="0" dirty="0">
              <a:solidFill>
                <a:srgbClr val="000000"/>
              </a:solidFill>
              <a:effectLst/>
              <a:latin typeface="Consolas" panose="020B0609020204030204" pitchFamily="49" charset="0"/>
            </a:endParaRPr>
          </a:p>
        </p:txBody>
      </p:sp>
      <p:grpSp>
        <p:nvGrpSpPr>
          <p:cNvPr id="10" name="组合 9">
            <a:extLst>
              <a:ext uri="{FF2B5EF4-FFF2-40B4-BE49-F238E27FC236}">
                <a16:creationId xmlns:a16="http://schemas.microsoft.com/office/drawing/2014/main" id="{A2CDB990-8BD5-48AE-92E5-62CF6F860878}"/>
              </a:ext>
            </a:extLst>
          </p:cNvPr>
          <p:cNvGrpSpPr/>
          <p:nvPr/>
        </p:nvGrpSpPr>
        <p:grpSpPr>
          <a:xfrm>
            <a:off x="270487" y="3334758"/>
            <a:ext cx="8704052" cy="1366637"/>
            <a:chOff x="236688" y="4121026"/>
            <a:chExt cx="8704052" cy="1366637"/>
          </a:xfrm>
        </p:grpSpPr>
        <p:grpSp>
          <p:nvGrpSpPr>
            <p:cNvPr id="18" name="组合 17">
              <a:extLst>
                <a:ext uri="{FF2B5EF4-FFF2-40B4-BE49-F238E27FC236}">
                  <a16:creationId xmlns:a16="http://schemas.microsoft.com/office/drawing/2014/main" id="{403C502F-9278-4EC6-95B7-C2D73FB46949}"/>
                </a:ext>
              </a:extLst>
            </p:cNvPr>
            <p:cNvGrpSpPr/>
            <p:nvPr/>
          </p:nvGrpSpPr>
          <p:grpSpPr>
            <a:xfrm>
              <a:off x="236688" y="4121026"/>
              <a:ext cx="8704052" cy="1366637"/>
              <a:chOff x="219974" y="1604514"/>
              <a:chExt cx="8704052" cy="1274432"/>
            </a:xfrm>
            <a:effectLst>
              <a:outerShdw blurRad="50800" dist="69850" dir="2700000" algn="tl" rotWithShape="0">
                <a:prstClr val="black">
                  <a:alpha val="40000"/>
                </a:prstClr>
              </a:outerShdw>
            </a:effectLst>
          </p:grpSpPr>
          <p:sp>
            <p:nvSpPr>
              <p:cNvPr id="19" name="矩形: 圆角 18">
                <a:extLst>
                  <a:ext uri="{FF2B5EF4-FFF2-40B4-BE49-F238E27FC236}">
                    <a16:creationId xmlns:a16="http://schemas.microsoft.com/office/drawing/2014/main" id="{7A9EEA59-039A-4ECA-A076-CD1738C3CECC}"/>
                  </a:ext>
                </a:extLst>
              </p:cNvPr>
              <p:cNvSpPr/>
              <p:nvPr/>
            </p:nvSpPr>
            <p:spPr>
              <a:xfrm>
                <a:off x="219974" y="1604514"/>
                <a:ext cx="8704052" cy="1274432"/>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顶角 19">
                <a:extLst>
                  <a:ext uri="{FF2B5EF4-FFF2-40B4-BE49-F238E27FC236}">
                    <a16:creationId xmlns:a16="http://schemas.microsoft.com/office/drawing/2014/main" id="{5DA91714-A35E-4B33-9115-62777B7DD1E5}"/>
                  </a:ext>
                </a:extLst>
              </p:cNvPr>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822AABF4-FF6E-4D90-838F-9BA377F05EE3}"/>
                </a:ext>
              </a:extLst>
            </p:cNvPr>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p>
          </p:txBody>
        </p:sp>
      </p:grpSp>
      <p:sp>
        <p:nvSpPr>
          <p:cNvPr id="13" name="矩形 12">
            <a:extLst>
              <a:ext uri="{FF2B5EF4-FFF2-40B4-BE49-F238E27FC236}">
                <a16:creationId xmlns:a16="http://schemas.microsoft.com/office/drawing/2014/main" id="{93F6AEB7-1A62-4384-BCCB-C523F217BB0D}"/>
              </a:ext>
            </a:extLst>
          </p:cNvPr>
          <p:cNvSpPr/>
          <p:nvPr/>
        </p:nvSpPr>
        <p:spPr>
          <a:xfrm>
            <a:off x="296365" y="3933773"/>
            <a:ext cx="8278291" cy="646331"/>
          </a:xfrm>
          <a:prstGeom prst="rect">
            <a:avLst/>
          </a:prstGeom>
        </p:spPr>
        <p:txBody>
          <a:bodyPr wrap="square">
            <a:spAutoFit/>
          </a:bodyPr>
          <a:lstStyle/>
          <a:p>
            <a:pPr marL="285750" indent="-285750">
              <a:buClr>
                <a:srgbClr val="456BCF"/>
              </a:buClr>
              <a:buSzPct val="80000"/>
              <a:buFont typeface="Wingdings" panose="05000000000000000000" pitchFamily="2" charset="2"/>
              <a:buChar char="l"/>
            </a:pPr>
            <a:r>
              <a:rPr lang="zh-CN" altLang="en-US" dirty="0">
                <a:solidFill>
                  <a:srgbClr val="000000"/>
                </a:solidFill>
                <a:latin typeface="MicrosoftYaHei"/>
              </a:rPr>
              <a:t>除 </a:t>
            </a:r>
            <a:r>
              <a:rPr lang="en-US" altLang="zh-CN" dirty="0">
                <a:solidFill>
                  <a:srgbClr val="000000"/>
                </a:solidFill>
                <a:latin typeface="LMSans10-Regular-Identity-H"/>
              </a:rPr>
              <a:t>array </a:t>
            </a:r>
            <a:r>
              <a:rPr lang="zh-CN" altLang="en-US" dirty="0">
                <a:solidFill>
                  <a:srgbClr val="000000"/>
                </a:solidFill>
                <a:latin typeface="MicrosoftYaHei"/>
              </a:rPr>
              <a:t>之外， </a:t>
            </a:r>
            <a:r>
              <a:rPr lang="en-US" altLang="zh-CN" dirty="0">
                <a:solidFill>
                  <a:srgbClr val="000000"/>
                </a:solidFill>
                <a:latin typeface="LMSans10-Regular-Identity-H"/>
              </a:rPr>
              <a:t>swap </a:t>
            </a:r>
            <a:r>
              <a:rPr lang="zh-CN" altLang="en-US" dirty="0">
                <a:solidFill>
                  <a:srgbClr val="000000"/>
                </a:solidFill>
                <a:latin typeface="MicrosoftYaHei"/>
              </a:rPr>
              <a:t>函数不会执行任何数据复制、插入或删除操作</a:t>
            </a:r>
            <a:endParaRPr lang="en-US" altLang="zh-CN" dirty="0">
              <a:solidFill>
                <a:srgbClr val="000000"/>
              </a:solidFill>
              <a:latin typeface="MicrosoftYaHei"/>
            </a:endParaRPr>
          </a:p>
          <a:p>
            <a:pPr marL="285750" indent="-285750">
              <a:buClr>
                <a:srgbClr val="456BCF"/>
              </a:buClr>
              <a:buSzPct val="80000"/>
              <a:buFont typeface="Wingdings" panose="05000000000000000000" pitchFamily="2" charset="2"/>
              <a:buChar char="l"/>
            </a:pPr>
            <a:r>
              <a:rPr lang="zh-CN" altLang="en-US" dirty="0"/>
              <a:t>对于 </a:t>
            </a:r>
            <a:r>
              <a:rPr lang="en-US" altLang="zh-CN" dirty="0"/>
              <a:t>array </a:t>
            </a:r>
            <a:r>
              <a:rPr lang="zh-CN" altLang="en-US" dirty="0"/>
              <a:t>来说， </a:t>
            </a:r>
            <a:r>
              <a:rPr lang="en-US" altLang="zh-CN" dirty="0"/>
              <a:t>swap </a:t>
            </a:r>
            <a:r>
              <a:rPr lang="zh-CN" altLang="en-US" dirty="0"/>
              <a:t>会真正交换相同位置的元素</a:t>
            </a:r>
          </a:p>
        </p:txBody>
      </p:sp>
      <p:grpSp>
        <p:nvGrpSpPr>
          <p:cNvPr id="29" name="组合 28">
            <a:extLst>
              <a:ext uri="{FF2B5EF4-FFF2-40B4-BE49-F238E27FC236}">
                <a16:creationId xmlns:a16="http://schemas.microsoft.com/office/drawing/2014/main" id="{A839607A-2BEF-40DE-9FA2-8F95BC6928ED}"/>
              </a:ext>
            </a:extLst>
          </p:cNvPr>
          <p:cNvGrpSpPr/>
          <p:nvPr/>
        </p:nvGrpSpPr>
        <p:grpSpPr>
          <a:xfrm>
            <a:off x="296365" y="4956527"/>
            <a:ext cx="8704052" cy="1293355"/>
            <a:chOff x="236688" y="4121027"/>
            <a:chExt cx="8704052" cy="1293355"/>
          </a:xfrm>
        </p:grpSpPr>
        <p:grpSp>
          <p:nvGrpSpPr>
            <p:cNvPr id="30" name="组合 29">
              <a:extLst>
                <a:ext uri="{FF2B5EF4-FFF2-40B4-BE49-F238E27FC236}">
                  <a16:creationId xmlns:a16="http://schemas.microsoft.com/office/drawing/2014/main" id="{AA2C4753-5AA8-422D-877C-56180E8DA2E2}"/>
                </a:ext>
              </a:extLst>
            </p:cNvPr>
            <p:cNvGrpSpPr/>
            <p:nvPr/>
          </p:nvGrpSpPr>
          <p:grpSpPr>
            <a:xfrm>
              <a:off x="236688" y="4121027"/>
              <a:ext cx="8704052" cy="1293355"/>
              <a:chOff x="219974" y="1604514"/>
              <a:chExt cx="8704052" cy="1206094"/>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885B6C9E-2BDA-41DD-BEBE-B3944AAA715E}"/>
                  </a:ext>
                </a:extLst>
              </p:cNvPr>
              <p:cNvSpPr/>
              <p:nvPr/>
            </p:nvSpPr>
            <p:spPr>
              <a:xfrm>
                <a:off x="219974" y="1604514"/>
                <a:ext cx="8704052" cy="1206094"/>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顶角 32">
                <a:extLst>
                  <a:ext uri="{FF2B5EF4-FFF2-40B4-BE49-F238E27FC236}">
                    <a16:creationId xmlns:a16="http://schemas.microsoft.com/office/drawing/2014/main" id="{002FA4B5-C718-464B-B3A8-9F4BB562A9EC}"/>
                  </a:ext>
                </a:extLst>
              </p:cNvPr>
              <p:cNvSpPr/>
              <p:nvPr/>
            </p:nvSpPr>
            <p:spPr>
              <a:xfrm>
                <a:off x="219974" y="1617783"/>
                <a:ext cx="8704052" cy="482132"/>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3506BC3E-2016-4651-8C4A-5E25410DCBDE}"/>
                </a:ext>
              </a:extLst>
            </p:cNvPr>
            <p:cNvSpPr/>
            <p:nvPr/>
          </p:nvSpPr>
          <p:spPr>
            <a:xfrm>
              <a:off x="236688" y="4193719"/>
              <a:ext cx="5945120" cy="461665"/>
            </a:xfrm>
            <a:prstGeom prst="rect">
              <a:avLst/>
            </a:prstGeom>
          </p:spPr>
          <p:txBody>
            <a:bodyPr wrap="square">
              <a:spAutoFit/>
            </a:bodyPr>
            <a:lstStyle/>
            <a:p>
              <a:r>
                <a:rPr lang="zh-CN" altLang="en-US" sz="2400" dirty="0">
                  <a:solidFill>
                    <a:schemeClr val="bg1"/>
                  </a:solidFill>
                </a:rPr>
                <a:t>思考</a:t>
              </a:r>
            </a:p>
          </p:txBody>
        </p:sp>
      </p:grpSp>
      <p:sp>
        <p:nvSpPr>
          <p:cNvPr id="15" name="矩形 14">
            <a:extLst>
              <a:ext uri="{FF2B5EF4-FFF2-40B4-BE49-F238E27FC236}">
                <a16:creationId xmlns:a16="http://schemas.microsoft.com/office/drawing/2014/main" id="{B87BD2DF-7A4E-4309-8B1B-E0A971A65DF0}"/>
              </a:ext>
            </a:extLst>
          </p:cNvPr>
          <p:cNvSpPr/>
          <p:nvPr/>
        </p:nvSpPr>
        <p:spPr>
          <a:xfrm>
            <a:off x="296365" y="5603551"/>
            <a:ext cx="8704052" cy="646331"/>
          </a:xfrm>
          <a:prstGeom prst="rect">
            <a:avLst/>
          </a:prstGeom>
        </p:spPr>
        <p:txBody>
          <a:bodyPr wrap="square">
            <a:spAutoFit/>
          </a:bodyPr>
          <a:lstStyle/>
          <a:p>
            <a:r>
              <a:rPr lang="zh-CN" altLang="en-US" dirty="0">
                <a:solidFill>
                  <a:srgbClr val="000000"/>
                </a:solidFill>
                <a:latin typeface="MicrosoftYaHei"/>
              </a:rPr>
              <a:t>对于 </a:t>
            </a:r>
            <a:r>
              <a:rPr lang="en-US" altLang="zh-CN" dirty="0">
                <a:solidFill>
                  <a:srgbClr val="000000"/>
                </a:solidFill>
                <a:latin typeface="LMSans10-Regular-Identity-H"/>
              </a:rPr>
              <a:t>array </a:t>
            </a:r>
            <a:r>
              <a:rPr lang="zh-CN" altLang="en-US" dirty="0">
                <a:solidFill>
                  <a:srgbClr val="000000"/>
                </a:solidFill>
                <a:latin typeface="MicrosoftYaHei"/>
              </a:rPr>
              <a:t>和其他容器而言，</a:t>
            </a:r>
            <a:r>
              <a:rPr lang="en-US" altLang="zh-CN" dirty="0">
                <a:solidFill>
                  <a:srgbClr val="000000"/>
                </a:solidFill>
                <a:latin typeface="LMSans10-Regular-Identity-H"/>
              </a:rPr>
              <a:t>swap </a:t>
            </a:r>
            <a:r>
              <a:rPr lang="zh-CN" altLang="en-US" dirty="0">
                <a:solidFill>
                  <a:srgbClr val="000000"/>
                </a:solidFill>
                <a:latin typeface="MicrosoftYaHei"/>
              </a:rPr>
              <a:t>操作之后与容器绑定的迭代器、指针以及所指向的元素是否发生了变化？各发生了怎样的变化？</a:t>
            </a:r>
            <a:r>
              <a:rPr lang="zh-CN" altLang="en-US" dirty="0"/>
              <a:t> </a:t>
            </a:r>
          </a:p>
        </p:txBody>
      </p:sp>
    </p:spTree>
    <p:extLst>
      <p:ext uri="{BB962C8B-B14F-4D97-AF65-F5344CB8AC3E}">
        <p14:creationId xmlns:p14="http://schemas.microsoft.com/office/powerpoint/2010/main" val="6988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711430"/>
            <a:ext cx="8711434" cy="1247430"/>
            <a:chOff x="219974" y="2358412"/>
            <a:chExt cx="8704052" cy="1515184"/>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1515181"/>
              <a:chOff x="219974" y="1604515"/>
              <a:chExt cx="8704052" cy="1412953"/>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141295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顺序容器</a:t>
              </a:r>
            </a:p>
          </p:txBody>
        </p:sp>
      </p:grpSp>
      <p:sp>
        <p:nvSpPr>
          <p:cNvPr id="2" name="矩形 1">
            <a:extLst>
              <a:ext uri="{FF2B5EF4-FFF2-40B4-BE49-F238E27FC236}">
                <a16:creationId xmlns:a16="http://schemas.microsoft.com/office/drawing/2014/main" id="{0C9F70ED-EB56-45DC-A2F6-8AA98E5B2011}"/>
              </a:ext>
            </a:extLst>
          </p:cNvPr>
          <p:cNvSpPr/>
          <p:nvPr/>
        </p:nvSpPr>
        <p:spPr>
          <a:xfrm>
            <a:off x="270487" y="2213411"/>
            <a:ext cx="6776048" cy="646331"/>
          </a:xfrm>
          <a:prstGeom prst="rect">
            <a:avLst/>
          </a:prstGeom>
        </p:spPr>
        <p:txBody>
          <a:bodyPr wrap="square">
            <a:spAutoFit/>
          </a:bodyPr>
          <a:lstStyle/>
          <a:p>
            <a:r>
              <a:rPr lang="zh-CN" altLang="en-US" dirty="0">
                <a:solidFill>
                  <a:srgbClr val="000000"/>
                </a:solidFill>
                <a:latin typeface="MicrosoftYaHei"/>
              </a:rPr>
              <a:t>顺序容器都是线性结构，提供了元素的快速顺序访问能力</a:t>
            </a:r>
            <a:endParaRPr lang="en-US" altLang="zh-CN" dirty="0">
              <a:solidFill>
                <a:srgbClr val="000000"/>
              </a:solidFill>
              <a:latin typeface="MicrosoftYaHei"/>
            </a:endParaRPr>
          </a:p>
          <a:p>
            <a:r>
              <a:rPr lang="zh-CN" altLang="en-US" dirty="0">
                <a:solidFill>
                  <a:srgbClr val="000000"/>
                </a:solidFill>
                <a:latin typeface="MicrosoftYaHei"/>
              </a:rPr>
              <a:t>包括：</a:t>
            </a:r>
            <a:r>
              <a:rPr lang="en-US" altLang="zh-CN" dirty="0">
                <a:solidFill>
                  <a:srgbClr val="000000"/>
                </a:solidFill>
                <a:latin typeface="MicrosoftYaHei"/>
              </a:rPr>
              <a:t>vector,</a:t>
            </a:r>
            <a:r>
              <a:rPr lang="zh-CN" altLang="en-US" dirty="0">
                <a:solidFill>
                  <a:srgbClr val="000000"/>
                </a:solidFill>
                <a:latin typeface="MicrosoftYaHei"/>
              </a:rPr>
              <a:t> </a:t>
            </a:r>
            <a:r>
              <a:rPr lang="en-US" altLang="zh-CN" dirty="0">
                <a:solidFill>
                  <a:srgbClr val="000000"/>
                </a:solidFill>
                <a:latin typeface="MicrosoftYaHei"/>
              </a:rPr>
              <a:t>string,</a:t>
            </a:r>
            <a:r>
              <a:rPr lang="zh-CN" altLang="en-US" dirty="0">
                <a:solidFill>
                  <a:srgbClr val="000000"/>
                </a:solidFill>
                <a:latin typeface="MicrosoftYaHei"/>
              </a:rPr>
              <a:t> </a:t>
            </a:r>
            <a:r>
              <a:rPr lang="en-US" altLang="zh-CN" dirty="0">
                <a:solidFill>
                  <a:srgbClr val="000000"/>
                </a:solidFill>
                <a:latin typeface="MicrosoftYaHei"/>
              </a:rPr>
              <a:t>list,</a:t>
            </a:r>
            <a:r>
              <a:rPr lang="zh-CN" altLang="en-US" dirty="0">
                <a:solidFill>
                  <a:srgbClr val="000000"/>
                </a:solidFill>
                <a:latin typeface="MicrosoftYaHei"/>
              </a:rPr>
              <a:t> </a:t>
            </a:r>
            <a:r>
              <a:rPr lang="en-US" altLang="zh-CN" dirty="0">
                <a:solidFill>
                  <a:srgbClr val="000000"/>
                </a:solidFill>
                <a:latin typeface="MicrosoftYaHei"/>
              </a:rPr>
              <a:t>deque, </a:t>
            </a:r>
            <a:r>
              <a:rPr lang="en-US" altLang="zh-CN" dirty="0" err="1">
                <a:solidFill>
                  <a:srgbClr val="000000"/>
                </a:solidFill>
                <a:latin typeface="MicrosoftYaHei"/>
              </a:rPr>
              <a:t>forward_list</a:t>
            </a:r>
            <a:r>
              <a:rPr lang="en-US" altLang="zh-CN" dirty="0">
                <a:solidFill>
                  <a:srgbClr val="000000"/>
                </a:solidFill>
                <a:latin typeface="MicrosoftYaHei"/>
              </a:rPr>
              <a:t>, array</a:t>
            </a:r>
            <a:r>
              <a:rPr lang="zh-CN" altLang="en-US" dirty="0"/>
              <a:t> </a:t>
            </a:r>
          </a:p>
        </p:txBody>
      </p:sp>
      <p:grpSp>
        <p:nvGrpSpPr>
          <p:cNvPr id="44" name="组合 43">
            <a:extLst>
              <a:ext uri="{FF2B5EF4-FFF2-40B4-BE49-F238E27FC236}">
                <a16:creationId xmlns:a16="http://schemas.microsoft.com/office/drawing/2014/main" id="{78265903-6AEB-44AF-A12C-D51A274D2CD9}"/>
              </a:ext>
            </a:extLst>
          </p:cNvPr>
          <p:cNvGrpSpPr/>
          <p:nvPr/>
        </p:nvGrpSpPr>
        <p:grpSpPr>
          <a:xfrm>
            <a:off x="219974" y="3748739"/>
            <a:ext cx="8704052" cy="1961948"/>
            <a:chOff x="236688" y="4121026"/>
            <a:chExt cx="8704052" cy="1961948"/>
          </a:xfrm>
        </p:grpSpPr>
        <p:grpSp>
          <p:nvGrpSpPr>
            <p:cNvPr id="45" name="组合 44">
              <a:extLst>
                <a:ext uri="{FF2B5EF4-FFF2-40B4-BE49-F238E27FC236}">
                  <a16:creationId xmlns:a16="http://schemas.microsoft.com/office/drawing/2014/main" id="{4EE9670D-7AFC-4AC2-B935-36A04E911BB5}"/>
                </a:ext>
              </a:extLst>
            </p:cNvPr>
            <p:cNvGrpSpPr/>
            <p:nvPr/>
          </p:nvGrpSpPr>
          <p:grpSpPr>
            <a:xfrm>
              <a:off x="236688" y="4121026"/>
              <a:ext cx="8704052" cy="1961948"/>
              <a:chOff x="219974" y="1604514"/>
              <a:chExt cx="8704052" cy="1829578"/>
            </a:xfrm>
            <a:effectLst>
              <a:outerShdw blurRad="50800" dist="69850" dir="2700000" algn="tl" rotWithShape="0">
                <a:prstClr val="black">
                  <a:alpha val="40000"/>
                </a:prstClr>
              </a:outerShdw>
            </a:effectLst>
          </p:grpSpPr>
          <p:sp>
            <p:nvSpPr>
              <p:cNvPr id="47" name="矩形: 圆角 46">
                <a:extLst>
                  <a:ext uri="{FF2B5EF4-FFF2-40B4-BE49-F238E27FC236}">
                    <a16:creationId xmlns:a16="http://schemas.microsoft.com/office/drawing/2014/main" id="{564803BC-41AB-4F59-B5EC-C4F5A9933A3F}"/>
                  </a:ext>
                </a:extLst>
              </p:cNvPr>
              <p:cNvSpPr/>
              <p:nvPr/>
            </p:nvSpPr>
            <p:spPr>
              <a:xfrm>
                <a:off x="219974" y="1604514"/>
                <a:ext cx="8704052" cy="1829578"/>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顶角 47">
                <a:extLst>
                  <a:ext uri="{FF2B5EF4-FFF2-40B4-BE49-F238E27FC236}">
                    <a16:creationId xmlns:a16="http://schemas.microsoft.com/office/drawing/2014/main" id="{F8F7ABE8-581B-4C58-9E5E-F78CA0099503}"/>
                  </a:ext>
                </a:extLst>
              </p:cNvPr>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extLst>
                <a:ext uri="{FF2B5EF4-FFF2-40B4-BE49-F238E27FC236}">
                  <a16:creationId xmlns:a16="http://schemas.microsoft.com/office/drawing/2014/main" id="{A2932EB8-D777-40FD-BD65-B3E4EC3E93D1}"/>
                </a:ext>
              </a:extLst>
            </p:cNvPr>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p>
          </p:txBody>
        </p:sp>
      </p:grpSp>
      <p:sp>
        <p:nvSpPr>
          <p:cNvPr id="14" name="矩形 13">
            <a:extLst>
              <a:ext uri="{FF2B5EF4-FFF2-40B4-BE49-F238E27FC236}">
                <a16:creationId xmlns:a16="http://schemas.microsoft.com/office/drawing/2014/main" id="{69DCD2FE-EAA5-40FD-A74E-0D6861B2A23B}"/>
              </a:ext>
            </a:extLst>
          </p:cNvPr>
          <p:cNvSpPr/>
          <p:nvPr/>
        </p:nvSpPr>
        <p:spPr>
          <a:xfrm>
            <a:off x="270487" y="4329309"/>
            <a:ext cx="8501331" cy="1200329"/>
          </a:xfrm>
          <a:prstGeom prst="rect">
            <a:avLst/>
          </a:prstGeom>
        </p:spPr>
        <p:txBody>
          <a:bodyPr wrap="square">
            <a:spAutoFit/>
          </a:bodyPr>
          <a:lstStyle/>
          <a:p>
            <a:r>
              <a:rPr lang="zh-CN" altLang="en-US" dirty="0">
                <a:solidFill>
                  <a:srgbClr val="000000"/>
                </a:solidFill>
                <a:latin typeface="MicrosoftYaHei"/>
              </a:rPr>
              <a:t>对于非线性访问和元素增减操作，以上顺序容器它们有很大的性能差别。</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t>与 </a:t>
            </a:r>
            <a:r>
              <a:rPr lang="en-US" altLang="zh-CN" dirty="0"/>
              <a:t>vector</a:t>
            </a:r>
            <a:r>
              <a:rPr lang="zh-CN" altLang="en-US" dirty="0"/>
              <a:t>、 </a:t>
            </a:r>
            <a:r>
              <a:rPr lang="en-US" altLang="zh-CN" dirty="0"/>
              <a:t>string</a:t>
            </a:r>
            <a:r>
              <a:rPr lang="zh-CN" altLang="en-US" dirty="0"/>
              <a:t>、 </a:t>
            </a:r>
            <a:r>
              <a:rPr lang="en-US" altLang="zh-CN" dirty="0"/>
              <a:t>deque</a:t>
            </a:r>
            <a:r>
              <a:rPr lang="zh-CN" altLang="en-US" dirty="0"/>
              <a:t>、 </a:t>
            </a:r>
            <a:r>
              <a:rPr lang="en-US" altLang="zh-CN" dirty="0"/>
              <a:t>array </a:t>
            </a:r>
            <a:r>
              <a:rPr lang="zh-CN" altLang="en-US" dirty="0"/>
              <a:t>等容器绑定的迭代器支持随机访问 </a:t>
            </a:r>
            <a:endParaRPr lang="en-US" altLang="zh-CN" dirty="0"/>
          </a:p>
          <a:p>
            <a:pPr marL="285750" indent="-285750">
              <a:buClr>
                <a:srgbClr val="262686"/>
              </a:buClr>
              <a:buSzPct val="80000"/>
              <a:buFont typeface="Wingdings" panose="05000000000000000000" pitchFamily="2" charset="2"/>
              <a:buChar char="l"/>
            </a:pPr>
            <a:r>
              <a:rPr lang="zh-CN" altLang="en-US" dirty="0"/>
              <a:t>与 </a:t>
            </a:r>
            <a:r>
              <a:rPr lang="en-US" altLang="zh-CN" dirty="0"/>
              <a:t>list </a:t>
            </a:r>
            <a:r>
              <a:rPr lang="zh-CN" altLang="en-US" dirty="0"/>
              <a:t>绑定的迭代器支持双向单步迭代</a:t>
            </a:r>
            <a:endParaRPr lang="en-US" altLang="zh-CN" dirty="0"/>
          </a:p>
          <a:p>
            <a:pPr marL="285750" indent="-285750">
              <a:buClr>
                <a:srgbClr val="262686"/>
              </a:buClr>
              <a:buSzPct val="80000"/>
              <a:buFont typeface="Wingdings" panose="05000000000000000000" pitchFamily="2" charset="2"/>
              <a:buChar char="l"/>
            </a:pPr>
            <a:r>
              <a:rPr lang="zh-CN" altLang="en-US" dirty="0"/>
              <a:t>与 </a:t>
            </a:r>
            <a:r>
              <a:rPr lang="en-US" altLang="zh-CN" dirty="0" err="1"/>
              <a:t>forward_list</a:t>
            </a:r>
            <a:r>
              <a:rPr lang="en-US" altLang="zh-CN" dirty="0"/>
              <a:t> </a:t>
            </a:r>
            <a:r>
              <a:rPr lang="zh-CN" altLang="en-US" dirty="0"/>
              <a:t>绑定的迭代器只支持前向单步迭代 </a:t>
            </a:r>
          </a:p>
        </p:txBody>
      </p:sp>
    </p:spTree>
    <p:extLst>
      <p:ext uri="{BB962C8B-B14F-4D97-AF65-F5344CB8AC3E}">
        <p14:creationId xmlns:p14="http://schemas.microsoft.com/office/powerpoint/2010/main" val="143940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280114"/>
            <a:ext cx="8670790" cy="2429247"/>
            <a:chOff x="219974" y="2358412"/>
            <a:chExt cx="8704052" cy="2950672"/>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4"/>
              <a:ext cx="8704052" cy="2950670"/>
              <a:chOff x="219974" y="1604514"/>
              <a:chExt cx="8704052" cy="2751591"/>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4"/>
                <a:ext cx="8704052" cy="275159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array</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46136BA0-D902-432E-A2B9-DA2B7B96CC68}"/>
              </a:ext>
            </a:extLst>
          </p:cNvPr>
          <p:cNvSpPr/>
          <p:nvPr/>
        </p:nvSpPr>
        <p:spPr>
          <a:xfrm>
            <a:off x="270487" y="1982022"/>
            <a:ext cx="6587513" cy="1477328"/>
          </a:xfrm>
          <a:prstGeom prst="rect">
            <a:avLst/>
          </a:prstGeom>
        </p:spPr>
        <p:txBody>
          <a:bodyPr wrap="square">
            <a:spAutoFit/>
          </a:bodyPr>
          <a:lstStyle/>
          <a:p>
            <a:r>
              <a:rPr lang="en-US" altLang="zh-CN" dirty="0">
                <a:solidFill>
                  <a:srgbClr val="000000"/>
                </a:solidFill>
                <a:latin typeface="Consolas" panose="020B0609020204030204" pitchFamily="49" charset="0"/>
              </a:rPr>
              <a:t>array&lt;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arr.</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arr.</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array&lt;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&gt; arr2 =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//array</a:t>
            </a:r>
            <a:r>
              <a:rPr lang="zh-CN" altLang="en-US" dirty="0">
                <a:solidFill>
                  <a:srgbClr val="008000"/>
                </a:solidFill>
                <a:latin typeface="Consolas" panose="020B0609020204030204" pitchFamily="49" charset="0"/>
              </a:rPr>
              <a:t>对象允许复制</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arr2.</a:t>
            </a:r>
            <a:r>
              <a:rPr lang="en-US" altLang="zh-CN" dirty="0">
                <a:solidFill>
                  <a:srgbClr val="795E26"/>
                </a:solidFill>
                <a:latin typeface="Consolas" panose="020B0609020204030204" pitchFamily="49" charset="0"/>
              </a:rPr>
              <a:t>fill</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所有元素赋值为</a:t>
            </a:r>
            <a:r>
              <a:rPr lang="en-US" altLang="zh-CN" dirty="0">
                <a:solidFill>
                  <a:srgbClr val="008000"/>
                </a:solidFill>
                <a:latin typeface="Consolas" panose="020B0609020204030204" pitchFamily="49" charset="0"/>
              </a:rPr>
              <a:t>0</a:t>
            </a:r>
            <a:endParaRPr lang="zh-CN" altLang="en-US" b="0" dirty="0">
              <a:solidFill>
                <a:srgbClr val="000000"/>
              </a:solidFill>
              <a:effectLst/>
              <a:latin typeface="Consolas" panose="020B0609020204030204" pitchFamily="49" charset="0"/>
            </a:endParaRPr>
          </a:p>
        </p:txBody>
      </p:sp>
      <p:grpSp>
        <p:nvGrpSpPr>
          <p:cNvPr id="23" name="组合 22">
            <a:extLst>
              <a:ext uri="{FF2B5EF4-FFF2-40B4-BE49-F238E27FC236}">
                <a16:creationId xmlns:a16="http://schemas.microsoft.com/office/drawing/2014/main" id="{15172CD6-8A72-4FBF-B0D4-AE776A597DFB}"/>
              </a:ext>
            </a:extLst>
          </p:cNvPr>
          <p:cNvGrpSpPr/>
          <p:nvPr/>
        </p:nvGrpSpPr>
        <p:grpSpPr>
          <a:xfrm>
            <a:off x="202723" y="3966785"/>
            <a:ext cx="8670790" cy="2908660"/>
            <a:chOff x="219974" y="2000284"/>
            <a:chExt cx="8704052" cy="4472397"/>
          </a:xfrm>
        </p:grpSpPr>
        <p:grpSp>
          <p:nvGrpSpPr>
            <p:cNvPr id="24" name="组合 23">
              <a:extLst>
                <a:ext uri="{FF2B5EF4-FFF2-40B4-BE49-F238E27FC236}">
                  <a16:creationId xmlns:a16="http://schemas.microsoft.com/office/drawing/2014/main" id="{B28723DA-D040-4E08-955F-CBE441627D35}"/>
                </a:ext>
              </a:extLst>
            </p:cNvPr>
            <p:cNvGrpSpPr/>
            <p:nvPr/>
          </p:nvGrpSpPr>
          <p:grpSpPr>
            <a:xfrm>
              <a:off x="219974" y="2014515"/>
              <a:ext cx="8704052" cy="3595700"/>
              <a:chOff x="219974" y="1283821"/>
              <a:chExt cx="8704052" cy="3353100"/>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FA742C91-7263-4300-8C1B-158422B7AD20}"/>
                  </a:ext>
                </a:extLst>
              </p:cNvPr>
              <p:cNvSpPr/>
              <p:nvPr/>
            </p:nvSpPr>
            <p:spPr>
              <a:xfrm>
                <a:off x="219974" y="1604512"/>
                <a:ext cx="8704052" cy="303240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B9CC5E23-0570-4A5A-870B-C5B2494C4F1C}"/>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927FF3BC-5654-4808-A230-B455ED66E0D3}"/>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a:extLst>
                <a:ext uri="{FF2B5EF4-FFF2-40B4-BE49-F238E27FC236}">
                  <a16:creationId xmlns:a16="http://schemas.microsoft.com/office/drawing/2014/main" id="{14A15F4B-55E9-471C-AFDF-CCA22470742B}"/>
                </a:ext>
              </a:extLst>
            </p:cNvPr>
            <p:cNvSpPr/>
            <p:nvPr/>
          </p:nvSpPr>
          <p:spPr>
            <a:xfrm>
              <a:off x="319177" y="2572676"/>
              <a:ext cx="8307238" cy="3900005"/>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zh-CN" altLang="en-US" dirty="0"/>
                <a:t>相比于普通数组，</a:t>
              </a:r>
              <a:r>
                <a:rPr lang="en-US" altLang="zh-CN" dirty="0"/>
                <a:t>array </a:t>
              </a:r>
              <a:r>
                <a:rPr lang="zh-CN" altLang="en-US" dirty="0"/>
                <a:t>更安全、易使用</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a:t>array </a:t>
              </a:r>
              <a:r>
                <a:rPr lang="zh-CN" altLang="en-US" dirty="0"/>
                <a:t>不支持插入、删除等改变容器大小的操作</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创建 </a:t>
              </a:r>
              <a:r>
                <a:rPr lang="en-US" altLang="zh-CN" dirty="0"/>
                <a:t>array </a:t>
              </a:r>
              <a:r>
                <a:rPr lang="zh-CN" altLang="en-US" dirty="0"/>
                <a:t>对象时需指明元素类型和数组大小</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a:t>array </a:t>
              </a:r>
              <a:r>
                <a:rPr lang="zh-CN" altLang="en-US" dirty="0"/>
                <a:t>对象支持赋值和复制操作，支持</a:t>
              </a:r>
              <a:r>
                <a:rPr lang="en-US" altLang="zh-CN" dirty="0"/>
                <a:t>size</a:t>
              </a:r>
              <a:r>
                <a:rPr lang="zh-CN" altLang="en-US" dirty="0"/>
                <a:t>成员函数 </a:t>
              </a:r>
              <a:br>
                <a:rPr lang="zh-CN" altLang="en-US" dirty="0"/>
              </a:br>
              <a:r>
                <a:rPr lang="zh-CN" altLang="en-US" dirty="0"/>
                <a:t> </a:t>
              </a:r>
              <a:br>
                <a:rPr lang="zh-CN" altLang="en-US" dirty="0"/>
              </a:br>
              <a:endParaRPr lang="zh-CN" altLang="en-US" dirty="0"/>
            </a:p>
          </p:txBody>
        </p:sp>
      </p:grpSp>
    </p:spTree>
    <p:extLst>
      <p:ext uri="{BB962C8B-B14F-4D97-AF65-F5344CB8AC3E}">
        <p14:creationId xmlns:p14="http://schemas.microsoft.com/office/powerpoint/2010/main" val="25258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720058"/>
            <a:ext cx="4843730" cy="1859901"/>
            <a:chOff x="219974" y="2358412"/>
            <a:chExt cx="8704052" cy="2259119"/>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4"/>
              <a:ext cx="8704052" cy="2259117"/>
              <a:chOff x="219974" y="1604514"/>
              <a:chExt cx="8704052" cy="2106696"/>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4"/>
                <a:ext cx="8704052" cy="210669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deque</a:t>
              </a:r>
              <a:endParaRPr lang="zh-CN" altLang="en-US" sz="2400" dirty="0">
                <a:solidFill>
                  <a:schemeClr val="bg1"/>
                </a:solidFill>
              </a:endParaRPr>
            </a:p>
          </p:txBody>
        </p:sp>
      </p:grpSp>
      <p:grpSp>
        <p:nvGrpSpPr>
          <p:cNvPr id="23" name="组合 22">
            <a:extLst>
              <a:ext uri="{FF2B5EF4-FFF2-40B4-BE49-F238E27FC236}">
                <a16:creationId xmlns:a16="http://schemas.microsoft.com/office/drawing/2014/main" id="{15172CD6-8A72-4FBF-B0D4-AE776A597DFB}"/>
              </a:ext>
            </a:extLst>
          </p:cNvPr>
          <p:cNvGrpSpPr/>
          <p:nvPr/>
        </p:nvGrpSpPr>
        <p:grpSpPr>
          <a:xfrm>
            <a:off x="5182744" y="1731775"/>
            <a:ext cx="3758533" cy="3310287"/>
            <a:chOff x="219974" y="2000284"/>
            <a:chExt cx="8704052" cy="8274309"/>
          </a:xfrm>
        </p:grpSpPr>
        <p:grpSp>
          <p:nvGrpSpPr>
            <p:cNvPr id="24" name="组合 23">
              <a:extLst>
                <a:ext uri="{FF2B5EF4-FFF2-40B4-BE49-F238E27FC236}">
                  <a16:creationId xmlns:a16="http://schemas.microsoft.com/office/drawing/2014/main" id="{B28723DA-D040-4E08-955F-CBE441627D35}"/>
                </a:ext>
              </a:extLst>
            </p:cNvPr>
            <p:cNvGrpSpPr/>
            <p:nvPr/>
          </p:nvGrpSpPr>
          <p:grpSpPr>
            <a:xfrm>
              <a:off x="219974" y="2014513"/>
              <a:ext cx="8704052" cy="6285841"/>
              <a:chOff x="219974" y="1283819"/>
              <a:chExt cx="8704052" cy="5861738"/>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FA742C91-7263-4300-8C1B-158422B7AD20}"/>
                  </a:ext>
                </a:extLst>
              </p:cNvPr>
              <p:cNvSpPr/>
              <p:nvPr/>
            </p:nvSpPr>
            <p:spPr>
              <a:xfrm>
                <a:off x="219974" y="1604513"/>
                <a:ext cx="8704052" cy="554104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B9CC5E23-0570-4A5A-870B-C5B2494C4F1C}"/>
                  </a:ext>
                </a:extLst>
              </p:cNvPr>
              <p:cNvSpPr/>
              <p:nvPr/>
            </p:nvSpPr>
            <p:spPr>
              <a:xfrm>
                <a:off x="219974" y="1283819"/>
                <a:ext cx="8704052" cy="955492"/>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927FF3BC-5654-4808-A230-B455ED66E0D3}"/>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a:extLst>
                <a:ext uri="{FF2B5EF4-FFF2-40B4-BE49-F238E27FC236}">
                  <a16:creationId xmlns:a16="http://schemas.microsoft.com/office/drawing/2014/main" id="{14A15F4B-55E9-471C-AFDF-CCA22470742B}"/>
                </a:ext>
              </a:extLst>
            </p:cNvPr>
            <p:cNvSpPr/>
            <p:nvPr/>
          </p:nvSpPr>
          <p:spPr>
            <a:xfrm>
              <a:off x="319176" y="2896104"/>
              <a:ext cx="8307238" cy="7378489"/>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zh-CN" altLang="en-US" dirty="0"/>
                <a:t>与 </a:t>
              </a:r>
              <a:r>
                <a:rPr lang="en-US" altLang="zh-CN" dirty="0"/>
                <a:t>vector </a:t>
              </a:r>
              <a:r>
                <a:rPr lang="zh-CN" altLang="en-US" dirty="0"/>
                <a:t>类似， </a:t>
              </a:r>
              <a:r>
                <a:rPr lang="en-US" altLang="zh-CN" dirty="0"/>
                <a:t>deque </a:t>
              </a:r>
              <a:r>
                <a:rPr lang="zh-CN" altLang="en-US" dirty="0"/>
                <a:t>支持随机访问</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与 </a:t>
              </a:r>
              <a:r>
                <a:rPr lang="en-US" altLang="zh-CN" dirty="0"/>
                <a:t>vector </a:t>
              </a:r>
              <a:r>
                <a:rPr lang="zh-CN" altLang="en-US" dirty="0"/>
                <a:t>不同的是，</a:t>
              </a:r>
              <a:r>
                <a:rPr lang="en-US" altLang="zh-CN" dirty="0"/>
                <a:t>deque </a:t>
              </a:r>
              <a:r>
                <a:rPr lang="zh-CN" altLang="en-US" dirty="0"/>
                <a:t>可以在</a:t>
              </a:r>
              <a:r>
                <a:rPr lang="zh-CN" altLang="en-US" dirty="0">
                  <a:solidFill>
                    <a:srgbClr val="FF0000"/>
                  </a:solidFill>
                </a:rPr>
                <a:t>首尾两端</a:t>
              </a:r>
              <a:r>
                <a:rPr lang="zh-CN" altLang="en-US" dirty="0"/>
                <a:t>进行快速地插入和删除操作 </a:t>
              </a:r>
              <a:br>
                <a:rPr lang="zh-CN" altLang="en-US" dirty="0"/>
              </a:br>
              <a:r>
                <a:rPr lang="zh-CN" altLang="en-US" dirty="0"/>
                <a:t> </a:t>
              </a:r>
              <a:br>
                <a:rPr lang="zh-CN" altLang="en-US" dirty="0"/>
              </a:br>
              <a:endParaRPr lang="zh-CN" altLang="en-US" dirty="0"/>
            </a:p>
          </p:txBody>
        </p:sp>
      </p:grpSp>
      <p:sp>
        <p:nvSpPr>
          <p:cNvPr id="2" name="矩形 1">
            <a:extLst>
              <a:ext uri="{FF2B5EF4-FFF2-40B4-BE49-F238E27FC236}">
                <a16:creationId xmlns:a16="http://schemas.microsoft.com/office/drawing/2014/main" id="{E61E1FA3-E965-405D-ADF0-1A517E71F799}"/>
              </a:ext>
            </a:extLst>
          </p:cNvPr>
          <p:cNvSpPr/>
          <p:nvPr/>
        </p:nvSpPr>
        <p:spPr>
          <a:xfrm>
            <a:off x="292809" y="2246283"/>
            <a:ext cx="5003809" cy="1200329"/>
          </a:xfrm>
          <a:prstGeom prst="rect">
            <a:avLst/>
          </a:prstGeom>
        </p:spPr>
        <p:txBody>
          <a:bodyPr wrap="square">
            <a:spAutoFit/>
          </a:bodyPr>
          <a:lstStyle/>
          <a:p>
            <a:r>
              <a:rPr lang="en-US" altLang="zh-CN" dirty="0">
                <a:solidFill>
                  <a:srgbClr val="000000"/>
                </a:solidFill>
                <a:latin typeface="Consolas" panose="020B0609020204030204" pitchFamily="49" charset="0"/>
              </a:rPr>
              <a:t>deque&lt;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dq</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dq.</a:t>
            </a:r>
            <a:r>
              <a:rPr lang="en-US" altLang="zh-CN" dirty="0" err="1">
                <a:solidFill>
                  <a:srgbClr val="795E26"/>
                </a:solidFill>
                <a:latin typeface="Consolas" panose="020B0609020204030204" pitchFamily="49" charset="0"/>
              </a:rPr>
              <a:t>push_back</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尾部插入一个元素</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dq.</a:t>
            </a:r>
            <a:r>
              <a:rPr lang="en-US" altLang="zh-CN" dirty="0" err="1">
                <a:solidFill>
                  <a:srgbClr val="795E26"/>
                </a:solidFill>
                <a:latin typeface="Consolas" panose="020B0609020204030204" pitchFamily="49" charset="0"/>
              </a:rPr>
              <a:t>push_front</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首部插入一个元素</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dq</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随机访问</a:t>
            </a:r>
            <a:endParaRPr lang="zh-CN" altLang="en-US" b="0" dirty="0">
              <a:solidFill>
                <a:srgbClr val="000000"/>
              </a:solidFill>
              <a:effectLst/>
              <a:latin typeface="Consolas" panose="020B0609020204030204" pitchFamily="49" charset="0"/>
            </a:endParaRPr>
          </a:p>
        </p:txBody>
      </p:sp>
      <p:grpSp>
        <p:nvGrpSpPr>
          <p:cNvPr id="17" name="组合 16">
            <a:extLst>
              <a:ext uri="{FF2B5EF4-FFF2-40B4-BE49-F238E27FC236}">
                <a16:creationId xmlns:a16="http://schemas.microsoft.com/office/drawing/2014/main" id="{D40FF8DE-6CA2-4D25-A83F-89ED8D3DD97A}"/>
              </a:ext>
            </a:extLst>
          </p:cNvPr>
          <p:cNvGrpSpPr/>
          <p:nvPr/>
        </p:nvGrpSpPr>
        <p:grpSpPr>
          <a:xfrm>
            <a:off x="202723" y="4565714"/>
            <a:ext cx="8704052" cy="1394080"/>
            <a:chOff x="236688" y="4121026"/>
            <a:chExt cx="8704052" cy="1394080"/>
          </a:xfrm>
        </p:grpSpPr>
        <p:grpSp>
          <p:nvGrpSpPr>
            <p:cNvPr id="18" name="组合 17">
              <a:extLst>
                <a:ext uri="{FF2B5EF4-FFF2-40B4-BE49-F238E27FC236}">
                  <a16:creationId xmlns:a16="http://schemas.microsoft.com/office/drawing/2014/main" id="{012648E4-D2CD-4FF1-97E2-10205931CE08}"/>
                </a:ext>
              </a:extLst>
            </p:cNvPr>
            <p:cNvGrpSpPr/>
            <p:nvPr/>
          </p:nvGrpSpPr>
          <p:grpSpPr>
            <a:xfrm>
              <a:off x="236688" y="4121026"/>
              <a:ext cx="8704052" cy="1394080"/>
              <a:chOff x="219974" y="1604514"/>
              <a:chExt cx="8704052" cy="1300023"/>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EA43D581-BB59-43CB-8811-0596EA36644F}"/>
                  </a:ext>
                </a:extLst>
              </p:cNvPr>
              <p:cNvSpPr/>
              <p:nvPr/>
            </p:nvSpPr>
            <p:spPr>
              <a:xfrm>
                <a:off x="219974" y="1604514"/>
                <a:ext cx="8704052" cy="1300023"/>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69D65E58-FE98-4330-80D6-34DD98D2E221}"/>
                  </a:ext>
                </a:extLst>
              </p:cNvPr>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EEBC6FBC-8A67-4204-ABAA-68A8A93070EA}"/>
                </a:ext>
              </a:extLst>
            </p:cNvPr>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p>
          </p:txBody>
        </p:sp>
      </p:grpSp>
      <p:sp>
        <p:nvSpPr>
          <p:cNvPr id="7" name="矩形 6">
            <a:extLst>
              <a:ext uri="{FF2B5EF4-FFF2-40B4-BE49-F238E27FC236}">
                <a16:creationId xmlns:a16="http://schemas.microsoft.com/office/drawing/2014/main" id="{78A78508-B9F7-4D74-BCD1-66F21DF76B6A}"/>
              </a:ext>
            </a:extLst>
          </p:cNvPr>
          <p:cNvSpPr/>
          <p:nvPr/>
        </p:nvSpPr>
        <p:spPr>
          <a:xfrm>
            <a:off x="292808" y="5205515"/>
            <a:ext cx="7220799" cy="646331"/>
          </a:xfrm>
          <a:prstGeom prst="rect">
            <a:avLst/>
          </a:prstGeom>
        </p:spPr>
        <p:txBody>
          <a:bodyPr wrap="square">
            <a:spAutoFit/>
          </a:bodyPr>
          <a:lstStyle/>
          <a:p>
            <a:r>
              <a:rPr lang="en-US" altLang="zh-CN" dirty="0">
                <a:solidFill>
                  <a:srgbClr val="000000"/>
                </a:solidFill>
                <a:latin typeface="LMSans10-Regular-Identity-H"/>
              </a:rPr>
              <a:t>deque </a:t>
            </a:r>
            <a:r>
              <a:rPr lang="zh-CN" altLang="en-US" dirty="0">
                <a:solidFill>
                  <a:srgbClr val="000000"/>
                </a:solidFill>
                <a:latin typeface="MicrosoftYaHei"/>
              </a:rPr>
              <a:t>的</a:t>
            </a:r>
            <a:r>
              <a:rPr lang="zh-CN" altLang="en-US" dirty="0">
                <a:solidFill>
                  <a:srgbClr val="FF0000"/>
                </a:solidFill>
                <a:latin typeface="MicrosoftYaHei"/>
              </a:rPr>
              <a:t>随机访问效率</a:t>
            </a:r>
            <a:r>
              <a:rPr lang="zh-CN" altLang="en-US" dirty="0">
                <a:solidFill>
                  <a:srgbClr val="000000"/>
                </a:solidFill>
                <a:latin typeface="MicrosoftYaHei"/>
              </a:rPr>
              <a:t>比容器要低很多。</a:t>
            </a:r>
            <a:br>
              <a:rPr lang="zh-CN" altLang="en-US" dirty="0">
                <a:solidFill>
                  <a:srgbClr val="000000"/>
                </a:solidFill>
                <a:latin typeface="MicrosoftYaHei"/>
              </a:rPr>
            </a:br>
            <a:r>
              <a:rPr lang="zh-CN" altLang="en-US" dirty="0">
                <a:solidFill>
                  <a:srgbClr val="000000"/>
                </a:solidFill>
                <a:latin typeface="MicrosoftYaHei"/>
              </a:rPr>
              <a:t>因其由一些在内存中</a:t>
            </a:r>
            <a:r>
              <a:rPr lang="zh-CN" altLang="en-US" dirty="0">
                <a:solidFill>
                  <a:srgbClr val="FF0000"/>
                </a:solidFill>
                <a:latin typeface="MicrosoftYaHei"/>
              </a:rPr>
              <a:t>互相独立</a:t>
            </a:r>
            <a:r>
              <a:rPr lang="zh-CN" altLang="en-US" dirty="0">
                <a:solidFill>
                  <a:srgbClr val="000000"/>
                </a:solidFill>
                <a:latin typeface="MicrosoftYaHei"/>
              </a:rPr>
              <a:t>的动态数组组成</a:t>
            </a:r>
            <a:r>
              <a:rPr lang="zh-CN" altLang="en-US" dirty="0"/>
              <a:t> </a:t>
            </a:r>
          </a:p>
        </p:txBody>
      </p:sp>
    </p:spTree>
    <p:extLst>
      <p:ext uri="{BB962C8B-B14F-4D97-AF65-F5344CB8AC3E}">
        <p14:creationId xmlns:p14="http://schemas.microsoft.com/office/powerpoint/2010/main" val="3820516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25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582036"/>
            <a:ext cx="8670790" cy="2078344"/>
            <a:chOff x="219974" y="2358412"/>
            <a:chExt cx="8704052" cy="2524450"/>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2524447"/>
              <a:chOff x="219974" y="1604515"/>
              <a:chExt cx="8704052" cy="2354125"/>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235412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err="1">
                  <a:solidFill>
                    <a:schemeClr val="bg1"/>
                  </a:solidFill>
                </a:rPr>
                <a:t>forward_list</a:t>
              </a:r>
              <a:endParaRPr lang="zh-CN" altLang="en-US" sz="2400" dirty="0">
                <a:solidFill>
                  <a:schemeClr val="bg1"/>
                </a:solidFill>
              </a:endParaRPr>
            </a:p>
          </p:txBody>
        </p:sp>
      </p:grpSp>
      <p:grpSp>
        <p:nvGrpSpPr>
          <p:cNvPr id="23" name="组合 22">
            <a:extLst>
              <a:ext uri="{FF2B5EF4-FFF2-40B4-BE49-F238E27FC236}">
                <a16:creationId xmlns:a16="http://schemas.microsoft.com/office/drawing/2014/main" id="{15172CD6-8A72-4FBF-B0D4-AE776A597DFB}"/>
              </a:ext>
            </a:extLst>
          </p:cNvPr>
          <p:cNvGrpSpPr/>
          <p:nvPr/>
        </p:nvGrpSpPr>
        <p:grpSpPr>
          <a:xfrm>
            <a:off x="202723" y="4320469"/>
            <a:ext cx="8670790" cy="1743896"/>
            <a:chOff x="219974" y="2000284"/>
            <a:chExt cx="8704052" cy="2681438"/>
          </a:xfrm>
        </p:grpSpPr>
        <p:grpSp>
          <p:nvGrpSpPr>
            <p:cNvPr id="24" name="组合 23">
              <a:extLst>
                <a:ext uri="{FF2B5EF4-FFF2-40B4-BE49-F238E27FC236}">
                  <a16:creationId xmlns:a16="http://schemas.microsoft.com/office/drawing/2014/main" id="{B28723DA-D040-4E08-955F-CBE441627D35}"/>
                </a:ext>
              </a:extLst>
            </p:cNvPr>
            <p:cNvGrpSpPr/>
            <p:nvPr/>
          </p:nvGrpSpPr>
          <p:grpSpPr>
            <a:xfrm>
              <a:off x="219974" y="2014515"/>
              <a:ext cx="8704052" cy="2667207"/>
              <a:chOff x="219974" y="1283821"/>
              <a:chExt cx="8704052" cy="2487252"/>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FA742C91-7263-4300-8C1B-158422B7AD20}"/>
                  </a:ext>
                </a:extLst>
              </p:cNvPr>
              <p:cNvSpPr/>
              <p:nvPr/>
            </p:nvSpPr>
            <p:spPr>
              <a:xfrm>
                <a:off x="219974" y="1604512"/>
                <a:ext cx="8704052" cy="2166561"/>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B9CC5E23-0570-4A5A-870B-C5B2494C4F1C}"/>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927FF3BC-5654-4808-A230-B455ED66E0D3}"/>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a:extLst>
                <a:ext uri="{FF2B5EF4-FFF2-40B4-BE49-F238E27FC236}">
                  <a16:creationId xmlns:a16="http://schemas.microsoft.com/office/drawing/2014/main" id="{14A15F4B-55E9-471C-AFDF-CCA22470742B}"/>
                </a:ext>
              </a:extLst>
            </p:cNvPr>
            <p:cNvSpPr/>
            <p:nvPr/>
          </p:nvSpPr>
          <p:spPr>
            <a:xfrm>
              <a:off x="319177" y="2572676"/>
              <a:ext cx="8307238" cy="1983376"/>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en-US" altLang="zh-CN" dirty="0" err="1"/>
                <a:t>forward_list</a:t>
              </a:r>
              <a:r>
                <a:rPr lang="en-US" altLang="zh-CN" dirty="0"/>
                <a:t> </a:t>
              </a:r>
              <a:r>
                <a:rPr lang="zh-CN" altLang="en-US" dirty="0"/>
                <a:t>仅提供</a:t>
              </a:r>
              <a:r>
                <a:rPr lang="zh-CN" altLang="en-US" dirty="0">
                  <a:solidFill>
                    <a:srgbClr val="FF0000"/>
                  </a:solidFill>
                </a:rPr>
                <a:t>给定位置后面</a:t>
              </a:r>
              <a:r>
                <a:rPr lang="zh-CN" altLang="en-US" dirty="0"/>
                <a:t>的插入删除操作</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err="1"/>
                <a:t>before_begin</a:t>
              </a:r>
              <a:r>
                <a:rPr lang="en-US" altLang="zh-CN" dirty="0"/>
                <a:t> </a:t>
              </a:r>
              <a:r>
                <a:rPr lang="zh-CN" altLang="en-US" dirty="0"/>
                <a:t>成员返回的迭代器不能解引用</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出于性能考虑，</a:t>
              </a:r>
              <a:r>
                <a:rPr lang="en-US" altLang="zh-CN" dirty="0" err="1"/>
                <a:t>forward_list</a:t>
              </a:r>
              <a:r>
                <a:rPr lang="zh-CN" altLang="en-US" dirty="0"/>
                <a:t>放弃了 </a:t>
              </a:r>
              <a:r>
                <a:rPr lang="en-US" altLang="zh-CN" dirty="0"/>
                <a:t>size </a:t>
              </a:r>
              <a:r>
                <a:rPr lang="zh-CN" altLang="en-US" dirty="0"/>
                <a:t>函数 </a:t>
              </a:r>
            </a:p>
          </p:txBody>
        </p:sp>
      </p:grpSp>
      <p:sp>
        <p:nvSpPr>
          <p:cNvPr id="2" name="矩形 1">
            <a:extLst>
              <a:ext uri="{FF2B5EF4-FFF2-40B4-BE49-F238E27FC236}">
                <a16:creationId xmlns:a16="http://schemas.microsoft.com/office/drawing/2014/main" id="{BB532324-BFBF-427F-8EE8-F6D5EAF27A61}"/>
              </a:ext>
            </a:extLst>
          </p:cNvPr>
          <p:cNvSpPr/>
          <p:nvPr/>
        </p:nvSpPr>
        <p:spPr>
          <a:xfrm>
            <a:off x="301546" y="2183052"/>
            <a:ext cx="7228936" cy="1477328"/>
          </a:xfrm>
          <a:prstGeom prst="rect">
            <a:avLst/>
          </a:prstGeom>
        </p:spPr>
        <p:txBody>
          <a:bodyPr wrap="square">
            <a:spAutoFit/>
          </a:bodyPr>
          <a:lstStyle/>
          <a:p>
            <a:r>
              <a:rPr lang="en-US" altLang="zh-CN" dirty="0" err="1">
                <a:solidFill>
                  <a:srgbClr val="000000"/>
                </a:solidFill>
                <a:latin typeface="Consolas" panose="020B0609020204030204" pitchFamily="49" charset="0"/>
              </a:rPr>
              <a:t>forward_list</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flst</a:t>
            </a:r>
            <a:r>
              <a:rPr lang="en-US" altLang="zh-CN" dirty="0">
                <a:solidFill>
                  <a:srgbClr val="000000"/>
                </a:solidFill>
                <a:latin typeface="Consolas" panose="020B0609020204030204" pitchFamily="49" charset="0"/>
              </a:rPr>
              <a:t> =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push_front</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a:t>
            </a:r>
            <a:r>
              <a:rPr lang="en-US" altLang="zh-CN" dirty="0" err="1">
                <a:solidFill>
                  <a:srgbClr val="008000"/>
                </a:solidFill>
                <a:latin typeface="Consolas" panose="020B0609020204030204" pitchFamily="49" charset="0"/>
              </a:rPr>
              <a:t>flst</a:t>
            </a:r>
            <a:r>
              <a:rPr lang="zh-CN" altLang="en-US" dirty="0">
                <a:solidFill>
                  <a:srgbClr val="008000"/>
                </a:solidFill>
                <a:latin typeface="Consolas" panose="020B0609020204030204" pitchFamily="49" charset="0"/>
              </a:rPr>
              <a:t>首部插入数据</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insert_after</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before_begin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同上</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 </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打印输出：</a:t>
            </a:r>
            <a:r>
              <a:rPr lang="en-US" altLang="zh-CN" dirty="0">
                <a:solidFill>
                  <a:srgbClr val="008000"/>
                </a:solidFill>
                <a:latin typeface="Consolas" panose="020B0609020204030204" pitchFamily="49" charset="0"/>
              </a:rPr>
              <a:t>0 1 2 3</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4004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26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0DFE414A-B991-405C-AC37-49F0FF495A19}"/>
              </a:ext>
            </a:extLst>
          </p:cNvPr>
          <p:cNvGrpSpPr/>
          <p:nvPr/>
        </p:nvGrpSpPr>
        <p:grpSpPr>
          <a:xfrm>
            <a:off x="202723" y="2157724"/>
            <a:ext cx="8670790" cy="1171333"/>
            <a:chOff x="219974" y="2358412"/>
            <a:chExt cx="8704052" cy="1422754"/>
          </a:xfrm>
        </p:grpSpPr>
        <p:grpSp>
          <p:nvGrpSpPr>
            <p:cNvPr id="18" name="组合 17">
              <a:extLst>
                <a:ext uri="{FF2B5EF4-FFF2-40B4-BE49-F238E27FC236}">
                  <a16:creationId xmlns:a16="http://schemas.microsoft.com/office/drawing/2014/main" id="{899A4ECC-4243-44F8-96DE-5A519EA553AA}"/>
                </a:ext>
              </a:extLst>
            </p:cNvPr>
            <p:cNvGrpSpPr/>
            <p:nvPr/>
          </p:nvGrpSpPr>
          <p:grpSpPr>
            <a:xfrm>
              <a:off x="219974" y="2358415"/>
              <a:ext cx="8704052" cy="1422751"/>
              <a:chOff x="219974" y="1604515"/>
              <a:chExt cx="8704052" cy="1326759"/>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FD165415-FC35-4EA2-B701-8FB3790F6F68}"/>
                  </a:ext>
                </a:extLst>
              </p:cNvPr>
              <p:cNvSpPr/>
              <p:nvPr/>
            </p:nvSpPr>
            <p:spPr>
              <a:xfrm>
                <a:off x="219974" y="1604515"/>
                <a:ext cx="8704052" cy="132675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a:extLst>
                  <a:ext uri="{FF2B5EF4-FFF2-40B4-BE49-F238E27FC236}">
                    <a16:creationId xmlns:a16="http://schemas.microsoft.com/office/drawing/2014/main" id="{0BC2E0F9-0CCD-4360-81E0-9BE09A80B7E8}"/>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540B6409-D5A3-44E6-8520-E4E0E52E7C0B}"/>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distance </a:t>
              </a:r>
              <a:r>
                <a:rPr lang="zh-CN" altLang="en-US" sz="2400" dirty="0">
                  <a:solidFill>
                    <a:schemeClr val="bg1"/>
                  </a:solidFill>
                </a:rPr>
                <a:t>获取 </a:t>
              </a:r>
              <a:r>
                <a:rPr lang="en-US" altLang="zh-CN" sz="2400" dirty="0" err="1">
                  <a:solidFill>
                    <a:schemeClr val="bg1"/>
                  </a:solidFill>
                </a:rPr>
                <a:t>forward_list</a:t>
              </a:r>
              <a:r>
                <a:rPr lang="en-US" altLang="zh-CN" sz="2400" dirty="0">
                  <a:solidFill>
                    <a:schemeClr val="bg1"/>
                  </a:solidFill>
                </a:rPr>
                <a:t> </a:t>
              </a:r>
              <a:r>
                <a:rPr lang="zh-CN" altLang="en-US" sz="2400" dirty="0">
                  <a:solidFill>
                    <a:schemeClr val="bg1"/>
                  </a:solidFill>
                </a:rPr>
                <a:t>元素数目</a:t>
              </a:r>
            </a:p>
          </p:txBody>
        </p:sp>
      </p:grpSp>
      <p:sp>
        <p:nvSpPr>
          <p:cNvPr id="7" name="矩形 6">
            <a:extLst>
              <a:ext uri="{FF2B5EF4-FFF2-40B4-BE49-F238E27FC236}">
                <a16:creationId xmlns:a16="http://schemas.microsoft.com/office/drawing/2014/main" id="{1EADF395-E0E3-417B-BC7A-8371DB62FDEE}"/>
              </a:ext>
            </a:extLst>
          </p:cNvPr>
          <p:cNvSpPr/>
          <p:nvPr/>
        </p:nvSpPr>
        <p:spPr>
          <a:xfrm>
            <a:off x="301546" y="2628866"/>
            <a:ext cx="5986732" cy="646331"/>
          </a:xfrm>
          <a:prstGeom prst="rect">
            <a:avLst/>
          </a:prstGeom>
        </p:spPr>
        <p:txBody>
          <a:bodyPr wrap="square">
            <a:spAutoFit/>
          </a:bodyPr>
          <a:lstStyle/>
          <a:p>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"size: "</a:t>
            </a:r>
            <a:r>
              <a:rPr lang="en-US" altLang="zh-CN" dirty="0">
                <a:solidFill>
                  <a:srgbClr val="000000"/>
                </a:solidFill>
                <a:latin typeface="Consolas" panose="020B0609020204030204" pitchFamily="49" charset="0"/>
              </a:rPr>
              <a:t> &lt;&lt;</a:t>
            </a:r>
          </a:p>
          <a:p>
            <a:r>
              <a:rPr lang="en-US" altLang="zh-CN" dirty="0">
                <a:solidFill>
                  <a:srgbClr val="795E26"/>
                </a:solidFill>
                <a:latin typeface="Consolas" panose="020B0609020204030204" pitchFamily="49" charset="0"/>
              </a:rPr>
              <a:t>	distance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flst.</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22" name="组合 21">
            <a:extLst>
              <a:ext uri="{FF2B5EF4-FFF2-40B4-BE49-F238E27FC236}">
                <a16:creationId xmlns:a16="http://schemas.microsoft.com/office/drawing/2014/main" id="{BAF0B149-C218-4466-BB4D-C7FEBDB1268B}"/>
              </a:ext>
            </a:extLst>
          </p:cNvPr>
          <p:cNvGrpSpPr/>
          <p:nvPr/>
        </p:nvGrpSpPr>
        <p:grpSpPr>
          <a:xfrm>
            <a:off x="202723" y="4143019"/>
            <a:ext cx="8704052" cy="1394080"/>
            <a:chOff x="236688" y="4121026"/>
            <a:chExt cx="8704052" cy="1394080"/>
          </a:xfrm>
        </p:grpSpPr>
        <p:grpSp>
          <p:nvGrpSpPr>
            <p:cNvPr id="29" name="组合 28">
              <a:extLst>
                <a:ext uri="{FF2B5EF4-FFF2-40B4-BE49-F238E27FC236}">
                  <a16:creationId xmlns:a16="http://schemas.microsoft.com/office/drawing/2014/main" id="{17EA7F53-A060-417F-AE06-DA4DF7FBDA72}"/>
                </a:ext>
              </a:extLst>
            </p:cNvPr>
            <p:cNvGrpSpPr/>
            <p:nvPr/>
          </p:nvGrpSpPr>
          <p:grpSpPr>
            <a:xfrm>
              <a:off x="236688" y="4121026"/>
              <a:ext cx="8704052" cy="1394080"/>
              <a:chOff x="219974" y="1604514"/>
              <a:chExt cx="8704052" cy="1300023"/>
            </a:xfrm>
            <a:effectLst>
              <a:outerShdw blurRad="50800" dist="69850" dir="2700000" algn="tl" rotWithShape="0">
                <a:prstClr val="black">
                  <a:alpha val="40000"/>
                </a:prstClr>
              </a:outerShdw>
            </a:effectLst>
          </p:grpSpPr>
          <p:sp>
            <p:nvSpPr>
              <p:cNvPr id="31" name="矩形: 圆角 30">
                <a:extLst>
                  <a:ext uri="{FF2B5EF4-FFF2-40B4-BE49-F238E27FC236}">
                    <a16:creationId xmlns:a16="http://schemas.microsoft.com/office/drawing/2014/main" id="{C234BBA6-AD88-47BD-A3F4-41C1E5C2C10B}"/>
                  </a:ext>
                </a:extLst>
              </p:cNvPr>
              <p:cNvSpPr/>
              <p:nvPr/>
            </p:nvSpPr>
            <p:spPr>
              <a:xfrm>
                <a:off x="219974" y="1604514"/>
                <a:ext cx="8704052" cy="1300023"/>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顶角 31">
                <a:extLst>
                  <a:ext uri="{FF2B5EF4-FFF2-40B4-BE49-F238E27FC236}">
                    <a16:creationId xmlns:a16="http://schemas.microsoft.com/office/drawing/2014/main" id="{68F14E3F-C99B-4894-A792-146B0367DCB0}"/>
                  </a:ext>
                </a:extLst>
              </p:cNvPr>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D01C14BD-8624-4A62-9C8D-E00D44390345}"/>
                </a:ext>
              </a:extLst>
            </p:cNvPr>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p>
          </p:txBody>
        </p:sp>
      </p:grpSp>
      <p:sp>
        <p:nvSpPr>
          <p:cNvPr id="3" name="矩形 2">
            <a:extLst>
              <a:ext uri="{FF2B5EF4-FFF2-40B4-BE49-F238E27FC236}">
                <a16:creationId xmlns:a16="http://schemas.microsoft.com/office/drawing/2014/main" id="{24C493A1-AE9D-4668-B7BA-3574CEB2EB56}"/>
              </a:ext>
            </a:extLst>
          </p:cNvPr>
          <p:cNvSpPr/>
          <p:nvPr/>
        </p:nvSpPr>
        <p:spPr>
          <a:xfrm>
            <a:off x="327047" y="4683230"/>
            <a:ext cx="8463270"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与 </a:t>
            </a:r>
            <a:r>
              <a:rPr lang="en-US" altLang="zh-CN" dirty="0">
                <a:solidFill>
                  <a:srgbClr val="000000"/>
                </a:solidFill>
                <a:latin typeface="LMSans10-Regular-Identity-H"/>
              </a:rPr>
              <a:t>vector</a:t>
            </a:r>
            <a:r>
              <a:rPr lang="zh-CN" altLang="en-US" dirty="0">
                <a:solidFill>
                  <a:srgbClr val="000000"/>
                </a:solidFill>
                <a:latin typeface="MicrosoftYaHei"/>
              </a:rPr>
              <a:t>、 </a:t>
            </a:r>
            <a:r>
              <a:rPr lang="en-US" altLang="zh-CN" dirty="0">
                <a:solidFill>
                  <a:srgbClr val="000000"/>
                </a:solidFill>
                <a:latin typeface="LMSans10-Regular-Identity-H"/>
              </a:rPr>
              <a:t>array</a:t>
            </a:r>
            <a:r>
              <a:rPr lang="zh-CN" altLang="en-US" dirty="0">
                <a:solidFill>
                  <a:srgbClr val="000000"/>
                </a:solidFill>
                <a:latin typeface="MicrosoftYaHei"/>
              </a:rPr>
              <a:t>、 </a:t>
            </a:r>
            <a:r>
              <a:rPr lang="en-US" altLang="zh-CN" dirty="0">
                <a:solidFill>
                  <a:srgbClr val="000000"/>
                </a:solidFill>
                <a:latin typeface="LMSans10-Regular-Identity-H"/>
              </a:rPr>
              <a:t>deque </a:t>
            </a:r>
            <a:r>
              <a:rPr lang="zh-CN" altLang="en-US" dirty="0">
                <a:solidFill>
                  <a:srgbClr val="000000"/>
                </a:solidFill>
                <a:latin typeface="MicrosoftYaHei"/>
              </a:rPr>
              <a:t>相比， </a:t>
            </a:r>
            <a:r>
              <a:rPr lang="en-US" altLang="zh-CN" dirty="0" err="1">
                <a:solidFill>
                  <a:srgbClr val="000000"/>
                </a:solidFill>
                <a:latin typeface="LMSans10-Regular-Identity-H"/>
              </a:rPr>
              <a:t>forward_list</a:t>
            </a:r>
            <a:r>
              <a:rPr lang="zh-CN" altLang="en-US" dirty="0">
                <a:solidFill>
                  <a:srgbClr val="FF0000"/>
                </a:solidFill>
                <a:latin typeface="MicrosoftYaHei"/>
              </a:rPr>
              <a:t>不支持随机访问</a:t>
            </a:r>
            <a:endParaRPr lang="en-US" altLang="zh-CN" dirty="0">
              <a:solidFill>
                <a:srgbClr val="FF0000"/>
              </a:solidFill>
              <a:latin typeface="MicrosoftYaHei"/>
            </a:endParaRPr>
          </a:p>
          <a:p>
            <a:pPr marL="285750" indent="-285750">
              <a:buClr>
                <a:srgbClr val="262686"/>
              </a:buClr>
              <a:buSzPct val="80000"/>
              <a:buFont typeface="Wingdings" panose="05000000000000000000" pitchFamily="2" charset="2"/>
              <a:buChar char="l"/>
            </a:pPr>
            <a:r>
              <a:rPr lang="zh-CN" altLang="en-US" dirty="0"/>
              <a:t>对元素的</a:t>
            </a:r>
            <a:r>
              <a:rPr lang="zh-CN" altLang="en-US" dirty="0">
                <a:solidFill>
                  <a:srgbClr val="FF0000"/>
                </a:solidFill>
              </a:rPr>
              <a:t>插入、删除、移动</a:t>
            </a:r>
            <a:r>
              <a:rPr lang="zh-CN" altLang="en-US" dirty="0"/>
              <a:t>等操作，它的性能要好于前三者 </a:t>
            </a:r>
          </a:p>
        </p:txBody>
      </p:sp>
    </p:spTree>
    <p:extLst>
      <p:ext uri="{BB962C8B-B14F-4D97-AF65-F5344CB8AC3E}">
        <p14:creationId xmlns:p14="http://schemas.microsoft.com/office/powerpoint/2010/main" val="2074890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27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219728"/>
            <a:ext cx="8670790" cy="2769988"/>
            <a:chOff x="219974" y="2358412"/>
            <a:chExt cx="8704052" cy="3364552"/>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4"/>
              <a:ext cx="8704052" cy="3364550"/>
              <a:chOff x="219974" y="1604514"/>
              <a:chExt cx="8704052" cy="3137547"/>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4"/>
                <a:ext cx="8704052" cy="313754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list</a:t>
              </a:r>
              <a:endParaRPr lang="zh-CN" altLang="en-US" sz="2400" dirty="0">
                <a:solidFill>
                  <a:schemeClr val="bg1"/>
                </a:solidFill>
              </a:endParaRPr>
            </a:p>
          </p:txBody>
        </p:sp>
      </p:grpSp>
      <p:grpSp>
        <p:nvGrpSpPr>
          <p:cNvPr id="23" name="组合 22">
            <a:extLst>
              <a:ext uri="{FF2B5EF4-FFF2-40B4-BE49-F238E27FC236}">
                <a16:creationId xmlns:a16="http://schemas.microsoft.com/office/drawing/2014/main" id="{15172CD6-8A72-4FBF-B0D4-AE776A597DFB}"/>
              </a:ext>
            </a:extLst>
          </p:cNvPr>
          <p:cNvGrpSpPr/>
          <p:nvPr/>
        </p:nvGrpSpPr>
        <p:grpSpPr>
          <a:xfrm>
            <a:off x="202723" y="4320469"/>
            <a:ext cx="8670790" cy="2172405"/>
            <a:chOff x="219974" y="2000284"/>
            <a:chExt cx="8704052" cy="3340319"/>
          </a:xfrm>
        </p:grpSpPr>
        <p:grpSp>
          <p:nvGrpSpPr>
            <p:cNvPr id="24" name="组合 23">
              <a:extLst>
                <a:ext uri="{FF2B5EF4-FFF2-40B4-BE49-F238E27FC236}">
                  <a16:creationId xmlns:a16="http://schemas.microsoft.com/office/drawing/2014/main" id="{B28723DA-D040-4E08-955F-CBE441627D35}"/>
                </a:ext>
              </a:extLst>
            </p:cNvPr>
            <p:cNvGrpSpPr/>
            <p:nvPr/>
          </p:nvGrpSpPr>
          <p:grpSpPr>
            <a:xfrm>
              <a:off x="219974" y="2014515"/>
              <a:ext cx="8704052" cy="3326088"/>
              <a:chOff x="219974" y="1283821"/>
              <a:chExt cx="8704052" cy="3101679"/>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FA742C91-7263-4300-8C1B-158422B7AD20}"/>
                  </a:ext>
                </a:extLst>
              </p:cNvPr>
              <p:cNvSpPr/>
              <p:nvPr/>
            </p:nvSpPr>
            <p:spPr>
              <a:xfrm>
                <a:off x="219974" y="1604512"/>
                <a:ext cx="8704052" cy="2780988"/>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B9CC5E23-0570-4A5A-870B-C5B2494C4F1C}"/>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927FF3BC-5654-4808-A230-B455ED66E0D3}"/>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a:extLst>
                <a:ext uri="{FF2B5EF4-FFF2-40B4-BE49-F238E27FC236}">
                  <a16:creationId xmlns:a16="http://schemas.microsoft.com/office/drawing/2014/main" id="{14A15F4B-55E9-471C-AFDF-CCA22470742B}"/>
                </a:ext>
              </a:extLst>
            </p:cNvPr>
            <p:cNvSpPr/>
            <p:nvPr/>
          </p:nvSpPr>
          <p:spPr>
            <a:xfrm>
              <a:off x="319176" y="2572676"/>
              <a:ext cx="8495355" cy="2622251"/>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en-US" altLang="zh-CN" dirty="0"/>
                <a:t>list </a:t>
              </a:r>
              <a:r>
                <a:rPr lang="zh-CN" altLang="en-US" dirty="0"/>
                <a:t>是一个</a:t>
              </a:r>
              <a:r>
                <a:rPr lang="zh-CN" altLang="en-US" dirty="0">
                  <a:solidFill>
                    <a:srgbClr val="FF0000"/>
                  </a:solidFill>
                </a:rPr>
                <a:t>双向链表</a:t>
              </a:r>
              <a:endParaRPr lang="en-US" altLang="zh-CN" dirty="0">
                <a:solidFill>
                  <a:srgbClr val="FF0000"/>
                </a:solidFill>
              </a:endParaRPr>
            </a:p>
            <a:p>
              <a:pPr marL="285750" indent="-285750">
                <a:lnSpc>
                  <a:spcPct val="150000"/>
                </a:lnSpc>
                <a:buClr>
                  <a:srgbClr val="262686"/>
                </a:buClr>
                <a:buSzPct val="80000"/>
                <a:buFont typeface="Wingdings" panose="05000000000000000000" pitchFamily="2" charset="2"/>
                <a:buChar char="l"/>
              </a:pPr>
              <a:r>
                <a:rPr lang="zh-CN" altLang="en-US" dirty="0"/>
                <a:t>除了 </a:t>
              </a:r>
              <a:r>
                <a:rPr lang="en-US" altLang="zh-CN" dirty="0"/>
                <a:t>insert</a:t>
              </a:r>
              <a:r>
                <a:rPr lang="zh-CN" altLang="en-US" dirty="0"/>
                <a:t>、 </a:t>
              </a:r>
              <a:r>
                <a:rPr lang="en-US" altLang="zh-CN" dirty="0" err="1"/>
                <a:t>push_back</a:t>
              </a:r>
              <a:r>
                <a:rPr lang="en-US" altLang="zh-CN" dirty="0"/>
                <a:t> </a:t>
              </a:r>
              <a:r>
                <a:rPr lang="zh-CN" altLang="en-US" dirty="0"/>
                <a:t>等成员可以执行插入操作外，可以使用 </a:t>
              </a:r>
              <a:r>
                <a:rPr lang="en-US" altLang="zh-CN" dirty="0"/>
                <a:t>splice </a:t>
              </a:r>
              <a:r>
                <a:rPr lang="zh-CN" altLang="en-US" dirty="0"/>
                <a:t>成员将一个 </a:t>
              </a:r>
              <a:r>
                <a:rPr lang="en-US" altLang="zh-CN" dirty="0"/>
                <a:t>list </a:t>
              </a:r>
              <a:r>
                <a:rPr lang="zh-CN" altLang="en-US" dirty="0"/>
                <a:t>中的元素</a:t>
              </a:r>
              <a:r>
                <a:rPr lang="zh-CN" altLang="en-US" dirty="0">
                  <a:solidFill>
                    <a:srgbClr val="FF0000"/>
                  </a:solidFill>
                </a:rPr>
                <a:t>转移</a:t>
              </a:r>
              <a:r>
                <a:rPr lang="zh-CN" altLang="en-US" dirty="0"/>
                <a:t>到另外一个 </a:t>
              </a:r>
              <a:r>
                <a:rPr lang="en-US" altLang="zh-CN" dirty="0"/>
                <a:t>list </a:t>
              </a:r>
              <a:r>
                <a:rPr lang="zh-CN" altLang="en-US" dirty="0"/>
                <a:t>中</a:t>
              </a:r>
              <a:endParaRPr lang="en-US" altLang="zh-CN" dirty="0"/>
            </a:p>
            <a:p>
              <a:pPr marL="285750" indent="-285750">
                <a:lnSpc>
                  <a:spcPct val="150000"/>
                </a:lnSpc>
                <a:buClr>
                  <a:srgbClr val="262686"/>
                </a:buClr>
                <a:buSzPct val="80000"/>
                <a:buFont typeface="Wingdings" panose="05000000000000000000" pitchFamily="2" charset="2"/>
                <a:buChar char="l"/>
              </a:pPr>
              <a:r>
                <a:rPr lang="en-US" altLang="zh-CN" dirty="0"/>
                <a:t>splice </a:t>
              </a:r>
              <a:r>
                <a:rPr lang="zh-CN" altLang="en-US" dirty="0"/>
                <a:t>函数调用执行完后， </a:t>
              </a:r>
              <a:r>
                <a:rPr lang="en-US" altLang="zh-CN" dirty="0"/>
                <a:t>lst2 </a:t>
              </a:r>
              <a:r>
                <a:rPr lang="zh-CN" altLang="en-US" dirty="0"/>
                <a:t>变为空列表</a:t>
              </a:r>
            </a:p>
          </p:txBody>
        </p:sp>
      </p:grpSp>
      <p:sp>
        <p:nvSpPr>
          <p:cNvPr id="3" name="矩形 2">
            <a:extLst>
              <a:ext uri="{FF2B5EF4-FFF2-40B4-BE49-F238E27FC236}">
                <a16:creationId xmlns:a16="http://schemas.microsoft.com/office/drawing/2014/main" id="{986127B9-68E7-4D9A-A79B-1EA10641BA82}"/>
              </a:ext>
            </a:extLst>
          </p:cNvPr>
          <p:cNvSpPr/>
          <p:nvPr/>
        </p:nvSpPr>
        <p:spPr>
          <a:xfrm>
            <a:off x="270487" y="1681393"/>
            <a:ext cx="9825487" cy="2308324"/>
          </a:xfrm>
          <a:prstGeom prst="rect">
            <a:avLst/>
          </a:prstGeom>
        </p:spPr>
        <p:txBody>
          <a:bodyPr wrap="square">
            <a:spAutoFit/>
          </a:bodyPr>
          <a:lstStyle/>
          <a:p>
            <a:r>
              <a:rPr lang="en-US" altLang="zh-CN" dirty="0">
                <a:solidFill>
                  <a:srgbClr val="000000"/>
                </a:solidFill>
                <a:latin typeface="Consolas" panose="020B0609020204030204" pitchFamily="49" charset="0"/>
              </a:rPr>
              <a:t>list&lt;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lst1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lst2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push_back</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a:t>
            </a:r>
            <a:r>
              <a:rPr lang="en-US" altLang="zh-CN" dirty="0">
                <a:solidFill>
                  <a:srgbClr val="008000"/>
                </a:solidFill>
                <a:latin typeface="Consolas" panose="020B0609020204030204" pitchFamily="49" charset="0"/>
              </a:rPr>
              <a:t>lst1</a:t>
            </a:r>
            <a:r>
              <a:rPr lang="zh-CN" altLang="en-US" dirty="0">
                <a:solidFill>
                  <a:srgbClr val="008000"/>
                </a:solidFill>
                <a:latin typeface="Consolas" panose="020B0609020204030204" pitchFamily="49" charset="0"/>
              </a:rPr>
              <a:t>的尾部插入元素</a:t>
            </a:r>
            <a:r>
              <a:rPr lang="en-US" altLang="zh-CN" dirty="0">
                <a:solidFill>
                  <a:srgbClr val="008000"/>
                </a:solidFill>
                <a:latin typeface="Consolas" panose="020B0609020204030204" pitchFamily="49" charset="0"/>
              </a:rPr>
              <a:t>5</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lst2.</a:t>
            </a:r>
            <a:r>
              <a:rPr lang="en-US" altLang="zh-CN" dirty="0">
                <a:solidFill>
                  <a:srgbClr val="795E26"/>
                </a:solidFill>
                <a:latin typeface="Consolas" panose="020B0609020204030204" pitchFamily="49" charset="0"/>
              </a:rPr>
              <a:t>push_front</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a:t>
            </a:r>
            <a:r>
              <a:rPr lang="en-US" altLang="zh-CN" dirty="0">
                <a:solidFill>
                  <a:srgbClr val="008000"/>
                </a:solidFill>
                <a:latin typeface="Consolas" panose="020B0609020204030204" pitchFamily="49" charset="0"/>
              </a:rPr>
              <a:t>lst2</a:t>
            </a:r>
            <a:r>
              <a:rPr lang="zh-CN" altLang="en-US" dirty="0">
                <a:solidFill>
                  <a:srgbClr val="008000"/>
                </a:solidFill>
                <a:latin typeface="Consolas" panose="020B0609020204030204" pitchFamily="49" charset="0"/>
              </a:rPr>
              <a:t>的首部插入元素</a:t>
            </a:r>
            <a:r>
              <a:rPr lang="en-US" altLang="zh-CN" dirty="0">
                <a:solidFill>
                  <a:srgbClr val="008000"/>
                </a:solidFill>
                <a:latin typeface="Consolas" panose="020B0609020204030204" pitchFamily="49" charset="0"/>
              </a:rPr>
              <a:t>0</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pos =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找到指向元素</a:t>
            </a:r>
            <a:r>
              <a:rPr lang="en-US" altLang="zh-CN" dirty="0">
                <a:solidFill>
                  <a:srgbClr val="008000"/>
                </a:solidFill>
                <a:latin typeface="Consolas" panose="020B0609020204030204" pitchFamily="49" charset="0"/>
              </a:rPr>
              <a:t>5</a:t>
            </a:r>
            <a:r>
              <a:rPr lang="zh-CN" altLang="en-US" dirty="0">
                <a:solidFill>
                  <a:srgbClr val="008000"/>
                </a:solidFill>
                <a:latin typeface="Consolas" panose="020B0609020204030204" pitchFamily="49" charset="0"/>
              </a:rPr>
              <a:t>的迭代器</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(pos,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在此位置插入元素</a:t>
            </a:r>
            <a:r>
              <a:rPr lang="en-US" altLang="zh-CN" dirty="0">
                <a:solidFill>
                  <a:srgbClr val="008000"/>
                </a:solidFill>
                <a:latin typeface="Consolas" panose="020B0609020204030204" pitchFamily="49" charset="0"/>
              </a:rPr>
              <a:t>4</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splice</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lst2);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lst2</a:t>
            </a:r>
            <a:r>
              <a:rPr lang="zh-CN" altLang="en-US" dirty="0">
                <a:solidFill>
                  <a:srgbClr val="008000"/>
                </a:solidFill>
                <a:latin typeface="Consolas" panose="020B0609020204030204" pitchFamily="49" charset="0"/>
              </a:rPr>
              <a:t>插入到</a:t>
            </a:r>
            <a:r>
              <a:rPr lang="en-US" altLang="zh-CN" dirty="0">
                <a:solidFill>
                  <a:srgbClr val="008000"/>
                </a:solidFill>
                <a:latin typeface="Consolas" panose="020B0609020204030204" pitchFamily="49" charset="0"/>
              </a:rPr>
              <a:t>lst1</a:t>
            </a:r>
            <a:r>
              <a:rPr lang="zh-CN" altLang="en-US" dirty="0">
                <a:solidFill>
                  <a:srgbClr val="008000"/>
                </a:solidFill>
                <a:latin typeface="Consolas" panose="020B0609020204030204" pitchFamily="49" charset="0"/>
              </a:rPr>
              <a:t>中第</a:t>
            </a:r>
            <a:r>
              <a:rPr lang="en-US" altLang="zh-CN" dirty="0">
                <a:solidFill>
                  <a:srgbClr val="008000"/>
                </a:solidFill>
                <a:latin typeface="Consolas" panose="020B0609020204030204" pitchFamily="49" charset="0"/>
              </a:rPr>
              <a:t>1</a:t>
            </a:r>
            <a:r>
              <a:rPr lang="zh-CN" altLang="en-US" dirty="0">
                <a:solidFill>
                  <a:srgbClr val="008000"/>
                </a:solidFill>
                <a:latin typeface="Consolas" panose="020B0609020204030204" pitchFamily="49" charset="0"/>
              </a:rPr>
              <a:t>个元素位置</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lst1.</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lst1.</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*it &lt;&lt; </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打印输出：</a:t>
            </a:r>
            <a:r>
              <a:rPr lang="en-US" altLang="zh-CN" dirty="0">
                <a:solidFill>
                  <a:srgbClr val="008000"/>
                </a:solidFill>
                <a:latin typeface="Consolas" panose="020B0609020204030204" pitchFamily="49" charset="0"/>
              </a:rPr>
              <a:t>0 1 2 3 4 5</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4073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28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616542"/>
            <a:ext cx="8670790" cy="2481005"/>
            <a:chOff x="219974" y="2358412"/>
            <a:chExt cx="8704052" cy="3013540"/>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4"/>
              <a:ext cx="8704052" cy="3013538"/>
              <a:chOff x="219974" y="1604514"/>
              <a:chExt cx="8704052" cy="2810217"/>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4"/>
                <a:ext cx="8704052" cy="281021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splice </a:t>
              </a:r>
              <a:r>
                <a:rPr lang="zh-CN" altLang="en-US" sz="2400" dirty="0">
                  <a:solidFill>
                    <a:schemeClr val="bg1"/>
                  </a:solidFill>
                </a:rPr>
                <a:t>移动某一范围元素</a:t>
              </a:r>
            </a:p>
          </p:txBody>
        </p:sp>
      </p:grpSp>
      <p:grpSp>
        <p:nvGrpSpPr>
          <p:cNvPr id="23" name="组合 22">
            <a:extLst>
              <a:ext uri="{FF2B5EF4-FFF2-40B4-BE49-F238E27FC236}">
                <a16:creationId xmlns:a16="http://schemas.microsoft.com/office/drawing/2014/main" id="{15172CD6-8A72-4FBF-B0D4-AE776A597DFB}"/>
              </a:ext>
            </a:extLst>
          </p:cNvPr>
          <p:cNvGrpSpPr/>
          <p:nvPr/>
        </p:nvGrpSpPr>
        <p:grpSpPr>
          <a:xfrm>
            <a:off x="202723" y="4587887"/>
            <a:ext cx="8670790" cy="1370147"/>
            <a:chOff x="219974" y="2000284"/>
            <a:chExt cx="8704052" cy="2106756"/>
          </a:xfrm>
        </p:grpSpPr>
        <p:grpSp>
          <p:nvGrpSpPr>
            <p:cNvPr id="24" name="组合 23">
              <a:extLst>
                <a:ext uri="{FF2B5EF4-FFF2-40B4-BE49-F238E27FC236}">
                  <a16:creationId xmlns:a16="http://schemas.microsoft.com/office/drawing/2014/main" id="{B28723DA-D040-4E08-955F-CBE441627D35}"/>
                </a:ext>
              </a:extLst>
            </p:cNvPr>
            <p:cNvGrpSpPr/>
            <p:nvPr/>
          </p:nvGrpSpPr>
          <p:grpSpPr>
            <a:xfrm>
              <a:off x="219974" y="2014515"/>
              <a:ext cx="8704052" cy="2092525"/>
              <a:chOff x="219974" y="1283821"/>
              <a:chExt cx="8704052" cy="1951344"/>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FA742C91-7263-4300-8C1B-158422B7AD20}"/>
                  </a:ext>
                </a:extLst>
              </p:cNvPr>
              <p:cNvSpPr/>
              <p:nvPr/>
            </p:nvSpPr>
            <p:spPr>
              <a:xfrm>
                <a:off x="219974" y="1604512"/>
                <a:ext cx="8704052" cy="1630653"/>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B9CC5E23-0570-4A5A-870B-C5B2494C4F1C}"/>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927FF3BC-5654-4808-A230-B455ED66E0D3}"/>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sp>
          <p:nvSpPr>
            <p:cNvPr id="26" name="矩形 25">
              <a:extLst>
                <a:ext uri="{FF2B5EF4-FFF2-40B4-BE49-F238E27FC236}">
                  <a16:creationId xmlns:a16="http://schemas.microsoft.com/office/drawing/2014/main" id="{14A15F4B-55E9-471C-AFDF-CCA22470742B}"/>
                </a:ext>
              </a:extLst>
            </p:cNvPr>
            <p:cNvSpPr/>
            <p:nvPr/>
          </p:nvSpPr>
          <p:spPr>
            <a:xfrm>
              <a:off x="319176" y="2572676"/>
              <a:ext cx="8495355" cy="1344500"/>
            </a:xfrm>
            <a:prstGeom prst="rect">
              <a:avLst/>
            </a:prstGeom>
          </p:spPr>
          <p:txBody>
            <a:bodyPr wrap="square">
              <a:spAutoFit/>
            </a:bodyPr>
            <a:lstStyle/>
            <a:p>
              <a:pPr marL="285750" indent="-285750">
                <a:lnSpc>
                  <a:spcPct val="150000"/>
                </a:lnSpc>
                <a:buClr>
                  <a:srgbClr val="262686"/>
                </a:buClr>
                <a:buSzPct val="80000"/>
                <a:buFont typeface="Wingdings" panose="05000000000000000000" pitchFamily="2" charset="2"/>
                <a:buChar char="l"/>
              </a:pPr>
              <a:r>
                <a:rPr lang="en-US" altLang="zh-CN" dirty="0"/>
                <a:t>splice </a:t>
              </a:r>
              <a:r>
                <a:rPr lang="zh-CN" altLang="en-US" dirty="0"/>
                <a:t>调用将 </a:t>
              </a:r>
              <a:r>
                <a:rPr lang="en-US" altLang="zh-CN" dirty="0"/>
                <a:t>lst3 </a:t>
              </a:r>
              <a:r>
                <a:rPr lang="zh-CN" altLang="en-US" dirty="0"/>
                <a:t>中从 </a:t>
              </a:r>
              <a:r>
                <a:rPr lang="en-US" altLang="zh-CN" dirty="0"/>
                <a:t>begin </a:t>
              </a:r>
              <a:r>
                <a:rPr lang="zh-CN" altLang="en-US" dirty="0"/>
                <a:t>到 </a:t>
              </a:r>
              <a:r>
                <a:rPr lang="en-US" altLang="zh-CN" dirty="0"/>
                <a:t>it </a:t>
              </a:r>
              <a:r>
                <a:rPr lang="zh-CN" altLang="en-US" dirty="0"/>
                <a:t>范围内的元素转移到 </a:t>
              </a:r>
              <a:r>
                <a:rPr lang="en-US" altLang="zh-CN" dirty="0"/>
                <a:t>lst1 </a:t>
              </a:r>
              <a:r>
                <a:rPr lang="zh-CN" altLang="en-US" dirty="0"/>
                <a:t>的尾部</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上面 </a:t>
              </a:r>
              <a:r>
                <a:rPr lang="en-US" altLang="zh-CN" dirty="0"/>
                <a:t>splice </a:t>
              </a:r>
              <a:r>
                <a:rPr lang="zh-CN" altLang="en-US" dirty="0"/>
                <a:t>调用结束时， </a:t>
              </a:r>
              <a:r>
                <a:rPr lang="en-US" altLang="zh-CN" dirty="0"/>
                <a:t>lst1 </a:t>
              </a:r>
              <a:r>
                <a:rPr lang="zh-CN" altLang="en-US" dirty="0"/>
                <a:t>的尾部新增两个元素， </a:t>
              </a:r>
              <a:r>
                <a:rPr lang="en-US" altLang="zh-CN" dirty="0"/>
                <a:t>lst3 </a:t>
              </a:r>
              <a:r>
                <a:rPr lang="zh-CN" altLang="en-US" dirty="0"/>
                <a:t>剩余 </a:t>
              </a:r>
              <a:r>
                <a:rPr lang="en-US" altLang="zh-CN" dirty="0"/>
                <a:t>1 </a:t>
              </a:r>
              <a:r>
                <a:rPr lang="zh-CN" altLang="en-US" dirty="0"/>
                <a:t>个元素</a:t>
              </a:r>
            </a:p>
          </p:txBody>
        </p:sp>
      </p:grpSp>
      <p:sp>
        <p:nvSpPr>
          <p:cNvPr id="2" name="矩形 1">
            <a:extLst>
              <a:ext uri="{FF2B5EF4-FFF2-40B4-BE49-F238E27FC236}">
                <a16:creationId xmlns:a16="http://schemas.microsoft.com/office/drawing/2014/main" id="{04120582-71E0-44A1-844F-CAD9164AEAF0}"/>
              </a:ext>
            </a:extLst>
          </p:cNvPr>
          <p:cNvSpPr/>
          <p:nvPr/>
        </p:nvSpPr>
        <p:spPr>
          <a:xfrm>
            <a:off x="301546" y="2249028"/>
            <a:ext cx="7254815" cy="1754326"/>
          </a:xfrm>
          <a:prstGeom prst="rect">
            <a:avLst/>
          </a:prstGeom>
        </p:spPr>
        <p:txBody>
          <a:bodyPr wrap="square">
            <a:spAutoFit/>
          </a:bodyPr>
          <a:lstStyle/>
          <a:p>
            <a:r>
              <a:rPr lang="en-US" altLang="zh-CN" dirty="0">
                <a:solidFill>
                  <a:srgbClr val="000000"/>
                </a:solidFill>
                <a:latin typeface="Consolas" panose="020B0609020204030204" pitchFamily="49" charset="0"/>
              </a:rPr>
              <a:t>list&lt;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lst3 = { </a:t>
            </a:r>
            <a:r>
              <a:rPr lang="en-US" altLang="zh-CN" dirty="0">
                <a:solidFill>
                  <a:srgbClr val="09885A"/>
                </a:solidFill>
                <a:latin typeface="Consolas" panose="020B0609020204030204" pitchFamily="49" charset="0"/>
              </a:rPr>
              <a:t>6</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7</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8</a:t>
            </a:r>
            <a:r>
              <a:rPr lang="en-US" altLang="zh-CN" dirty="0">
                <a:solidFill>
                  <a:srgbClr val="000000"/>
                </a:solidFill>
                <a:latin typeface="Consolas" panose="020B0609020204030204" pitchFamily="49" charset="0"/>
              </a:rPr>
              <a:t> };</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lst3.</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p>
          <a:p>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it</a:t>
            </a:r>
            <a:r>
              <a:rPr lang="zh-CN" altLang="en-US" dirty="0">
                <a:solidFill>
                  <a:srgbClr val="008000"/>
                </a:solidFill>
                <a:latin typeface="Consolas" panose="020B0609020204030204" pitchFamily="49" charset="0"/>
              </a:rPr>
              <a:t>后移两个位置</a:t>
            </a:r>
            <a:endParaRPr lang="zh-CN" altLang="en-US" dirty="0">
              <a:solidFill>
                <a:srgbClr val="000000"/>
              </a:solidFill>
              <a:latin typeface="Consolas" panose="020B0609020204030204" pitchFamily="49" charset="0"/>
            </a:endParaRPr>
          </a:p>
          <a:p>
            <a:r>
              <a:rPr lang="en-US" altLang="zh-CN" dirty="0">
                <a:solidFill>
                  <a:srgbClr val="795E26"/>
                </a:solidFill>
                <a:latin typeface="Consolas" panose="020B0609020204030204" pitchFamily="49" charset="0"/>
              </a:rPr>
              <a:t>advance</a:t>
            </a:r>
            <a:r>
              <a:rPr lang="en-US" altLang="zh-CN" dirty="0">
                <a:solidFill>
                  <a:srgbClr val="000000"/>
                </a:solidFill>
                <a:latin typeface="Consolas" panose="020B0609020204030204" pitchFamily="49" charset="0"/>
              </a:rPr>
              <a:t>(it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p>
          <a:p>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lst3</a:t>
            </a:r>
            <a:r>
              <a:rPr lang="zh-CN" altLang="en-US" dirty="0">
                <a:solidFill>
                  <a:srgbClr val="008000"/>
                </a:solidFill>
                <a:latin typeface="Consolas" panose="020B0609020204030204" pitchFamily="49" charset="0"/>
              </a:rPr>
              <a:t>中前两个元素转移到</a:t>
            </a:r>
            <a:r>
              <a:rPr lang="en-US" altLang="zh-CN" dirty="0">
                <a:solidFill>
                  <a:srgbClr val="008000"/>
                </a:solidFill>
                <a:latin typeface="Consolas" panose="020B0609020204030204" pitchFamily="49" charset="0"/>
              </a:rPr>
              <a:t>lst1</a:t>
            </a:r>
            <a:r>
              <a:rPr lang="zh-CN" altLang="en-US" dirty="0">
                <a:solidFill>
                  <a:srgbClr val="008000"/>
                </a:solidFill>
                <a:latin typeface="Consolas" panose="020B0609020204030204" pitchFamily="49" charset="0"/>
              </a:rPr>
              <a:t>的尾部</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splice</a:t>
            </a:r>
            <a:r>
              <a:rPr lang="en-US" altLang="zh-CN" dirty="0">
                <a:solidFill>
                  <a:srgbClr val="000000"/>
                </a:solidFill>
                <a:latin typeface="Consolas" panose="020B0609020204030204" pitchFamily="49" charset="0"/>
              </a:rPr>
              <a:t>(lst1.</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lst3, lst3.</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(),it);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287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75620"/>
            <a:ext cx="2057400" cy="365125"/>
          </a:xfrm>
        </p:spPr>
        <p:txBody>
          <a:bodyPr/>
          <a:lstStyle/>
          <a:p>
            <a:fld id="{6AD33FD5-61D2-4238-98DB-DB8C208BC919}" type="slidenum">
              <a:rPr lang="zh-CN" altLang="en-US" smtClean="0"/>
              <a:t>29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顺序容器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995446"/>
            <a:ext cx="8670790" cy="3999253"/>
            <a:chOff x="219974" y="2358412"/>
            <a:chExt cx="8704052" cy="4857673"/>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4"/>
              <a:ext cx="8704052" cy="4857671"/>
              <a:chOff x="219974" y="1604514"/>
              <a:chExt cx="8704052" cy="4529928"/>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4"/>
                <a:ext cx="8704052" cy="452992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顺序容器的选择</a:t>
              </a:r>
            </a:p>
          </p:txBody>
        </p:sp>
      </p:grpSp>
      <p:sp>
        <p:nvSpPr>
          <p:cNvPr id="3" name="矩形 2">
            <a:extLst>
              <a:ext uri="{FF2B5EF4-FFF2-40B4-BE49-F238E27FC236}">
                <a16:creationId xmlns:a16="http://schemas.microsoft.com/office/drawing/2014/main" id="{2D03906A-6E6C-4A98-B4BC-432CF1B35261}"/>
              </a:ext>
            </a:extLst>
          </p:cNvPr>
          <p:cNvSpPr/>
          <p:nvPr/>
        </p:nvSpPr>
        <p:spPr>
          <a:xfrm>
            <a:off x="270487" y="1574614"/>
            <a:ext cx="8416313" cy="3273140"/>
          </a:xfrm>
          <a:prstGeom prst="rect">
            <a:avLst/>
          </a:prstGeom>
        </p:spPr>
        <p:txBody>
          <a:bodyPr wrap="square">
            <a:spAutoFit/>
          </a:bodyPr>
          <a:lstStyle/>
          <a:p>
            <a:pPr marL="285750" indent="-285750">
              <a:lnSpc>
                <a:spcPts val="2500"/>
              </a:lnSpc>
              <a:buClr>
                <a:srgbClr val="262686"/>
              </a:buClr>
              <a:buSzPct val="80000"/>
              <a:buFont typeface="Wingdings" panose="05000000000000000000" pitchFamily="2" charset="2"/>
              <a:buChar char="l"/>
            </a:pPr>
            <a:r>
              <a:rPr lang="zh-CN" altLang="en-US" dirty="0">
                <a:solidFill>
                  <a:srgbClr val="000000"/>
                </a:solidFill>
                <a:latin typeface="MicrosoftYaHei"/>
              </a:rPr>
              <a:t>如果需要高效的随机存取，不在乎插入和删除的效率，则使用 </a:t>
            </a:r>
            <a:r>
              <a:rPr lang="en-US" altLang="zh-CN" dirty="0">
                <a:solidFill>
                  <a:srgbClr val="000000"/>
                </a:solidFill>
                <a:latin typeface="LMSans10-Regular-Identity-H"/>
              </a:rPr>
              <a:t>vector</a:t>
            </a:r>
          </a:p>
          <a:p>
            <a:pPr marL="285750" indent="-285750">
              <a:lnSpc>
                <a:spcPts val="2500"/>
              </a:lnSpc>
              <a:buClr>
                <a:srgbClr val="262686"/>
              </a:buClr>
              <a:buSzPct val="80000"/>
              <a:buFont typeface="Wingdings" panose="05000000000000000000" pitchFamily="2" charset="2"/>
              <a:buChar char="l"/>
            </a:pPr>
            <a:r>
              <a:rPr lang="zh-CN" altLang="en-US" dirty="0"/>
              <a:t>如果需要大量的插入和删除元素，不关心随机存取的效率，则使用 </a:t>
            </a:r>
            <a:r>
              <a:rPr lang="en-US" altLang="zh-CN" dirty="0"/>
              <a:t>list</a:t>
            </a:r>
          </a:p>
          <a:p>
            <a:pPr marL="285750" indent="-285750">
              <a:lnSpc>
                <a:spcPts val="2500"/>
              </a:lnSpc>
              <a:buClr>
                <a:srgbClr val="262686"/>
              </a:buClr>
              <a:buSzPct val="80000"/>
              <a:buFont typeface="Wingdings" panose="05000000000000000000" pitchFamily="2" charset="2"/>
              <a:buChar char="l"/>
            </a:pPr>
            <a:r>
              <a:rPr lang="zh-CN" altLang="en-US" dirty="0"/>
              <a:t>如果需要随机存取，并且关心两端数据的插入和删除效率，则使用 </a:t>
            </a:r>
            <a:r>
              <a:rPr lang="en-US" altLang="zh-CN" dirty="0"/>
              <a:t>deque</a:t>
            </a:r>
            <a:r>
              <a:rPr lang="zh-CN" altLang="en-US" dirty="0"/>
              <a:t> </a:t>
            </a:r>
            <a:endParaRPr lang="en-US" altLang="zh-CN" dirty="0"/>
          </a:p>
          <a:p>
            <a:pPr marL="285750" indent="-285750">
              <a:lnSpc>
                <a:spcPts val="2500"/>
              </a:lnSpc>
              <a:buClr>
                <a:srgbClr val="262686"/>
              </a:buClr>
              <a:buSzPct val="80000"/>
              <a:buFont typeface="Wingdings" panose="05000000000000000000" pitchFamily="2" charset="2"/>
              <a:buChar char="l"/>
            </a:pPr>
            <a:r>
              <a:rPr lang="zh-CN" altLang="en-US" dirty="0"/>
              <a:t>如果仅在读取输入的数据时在容器的中间位置插入元素，数据输入完毕之</a:t>
            </a:r>
            <a:br>
              <a:rPr lang="zh-CN" altLang="en-US" dirty="0"/>
            </a:br>
            <a:r>
              <a:rPr lang="zh-CN" altLang="en-US" dirty="0"/>
              <a:t>后仅需要随机访问，则可考虑在输入时将元素读入到一个 </a:t>
            </a:r>
            <a:r>
              <a:rPr lang="en-US" altLang="zh-CN" dirty="0"/>
              <a:t>list </a:t>
            </a:r>
            <a:r>
              <a:rPr lang="zh-CN" altLang="en-US" dirty="0"/>
              <a:t>容器中，然</a:t>
            </a:r>
            <a:br>
              <a:rPr lang="zh-CN" altLang="en-US" dirty="0"/>
            </a:br>
            <a:r>
              <a:rPr lang="zh-CN" altLang="en-US" dirty="0"/>
              <a:t>后对此容器使用 </a:t>
            </a:r>
            <a:r>
              <a:rPr lang="en-US" altLang="zh-CN" dirty="0"/>
              <a:t>sort </a:t>
            </a:r>
            <a:r>
              <a:rPr lang="zh-CN" altLang="en-US" dirty="0"/>
              <a:t>函数排序，最后将排序后的 </a:t>
            </a:r>
            <a:r>
              <a:rPr lang="en-US" altLang="zh-CN" dirty="0"/>
              <a:t>list </a:t>
            </a:r>
            <a:r>
              <a:rPr lang="zh-CN" altLang="en-US" dirty="0"/>
              <a:t>复制到一个 </a:t>
            </a:r>
            <a:r>
              <a:rPr lang="en-US" altLang="zh-CN" dirty="0"/>
              <a:t>vector </a:t>
            </a:r>
            <a:r>
              <a:rPr lang="zh-CN" altLang="en-US" dirty="0"/>
              <a:t>容</a:t>
            </a:r>
            <a:br>
              <a:rPr lang="zh-CN" altLang="en-US" dirty="0"/>
            </a:br>
            <a:r>
              <a:rPr lang="zh-CN" altLang="en-US" dirty="0"/>
              <a:t>器中</a:t>
            </a:r>
            <a:endParaRPr lang="en-US" altLang="zh-CN" dirty="0"/>
          </a:p>
          <a:p>
            <a:pPr marL="285750" indent="-285750">
              <a:lnSpc>
                <a:spcPts val="2500"/>
              </a:lnSpc>
              <a:buClr>
                <a:srgbClr val="262686"/>
              </a:buClr>
              <a:buSzPct val="80000"/>
              <a:buFont typeface="Wingdings" panose="05000000000000000000" pitchFamily="2" charset="2"/>
              <a:buChar char="l"/>
            </a:pPr>
            <a:r>
              <a:rPr lang="zh-CN" altLang="en-US" dirty="0"/>
              <a:t>如果程序既需要随机访问又必须在容器的中间位置插入或删除元素，那么</a:t>
            </a:r>
            <a:br>
              <a:rPr lang="zh-CN" altLang="en-US" dirty="0"/>
            </a:br>
            <a:r>
              <a:rPr lang="zh-CN" altLang="en-US" dirty="0"/>
              <a:t>我们需要比较随机访问 </a:t>
            </a:r>
            <a:r>
              <a:rPr lang="en-US" altLang="zh-CN" dirty="0"/>
              <a:t>list </a:t>
            </a:r>
            <a:r>
              <a:rPr lang="zh-CN" altLang="en-US" dirty="0"/>
              <a:t>和在 </a:t>
            </a:r>
            <a:r>
              <a:rPr lang="en-US" altLang="zh-CN" dirty="0"/>
              <a:t>vector </a:t>
            </a:r>
            <a:r>
              <a:rPr lang="zh-CN" altLang="en-US" dirty="0"/>
              <a:t>中间插入或删除元素时移动元素的</a:t>
            </a:r>
            <a:br>
              <a:rPr lang="zh-CN" altLang="en-US" dirty="0"/>
            </a:br>
            <a:r>
              <a:rPr lang="zh-CN" altLang="en-US" dirty="0"/>
              <a:t>代价</a:t>
            </a:r>
          </a:p>
        </p:txBody>
      </p:sp>
      <p:grpSp>
        <p:nvGrpSpPr>
          <p:cNvPr id="17" name="组合 16">
            <a:extLst>
              <a:ext uri="{FF2B5EF4-FFF2-40B4-BE49-F238E27FC236}">
                <a16:creationId xmlns:a16="http://schemas.microsoft.com/office/drawing/2014/main" id="{E82A677F-1F5A-434B-9A5F-115D38EFC2AB}"/>
              </a:ext>
            </a:extLst>
          </p:cNvPr>
          <p:cNvGrpSpPr/>
          <p:nvPr/>
        </p:nvGrpSpPr>
        <p:grpSpPr>
          <a:xfrm>
            <a:off x="186092" y="5153372"/>
            <a:ext cx="8704052" cy="1178545"/>
            <a:chOff x="236688" y="4121027"/>
            <a:chExt cx="8704052" cy="1242568"/>
          </a:xfrm>
        </p:grpSpPr>
        <p:grpSp>
          <p:nvGrpSpPr>
            <p:cNvPr id="18" name="组合 17">
              <a:extLst>
                <a:ext uri="{FF2B5EF4-FFF2-40B4-BE49-F238E27FC236}">
                  <a16:creationId xmlns:a16="http://schemas.microsoft.com/office/drawing/2014/main" id="{274A27BF-774C-44B7-AA55-BA1F884CBC64}"/>
                </a:ext>
              </a:extLst>
            </p:cNvPr>
            <p:cNvGrpSpPr/>
            <p:nvPr/>
          </p:nvGrpSpPr>
          <p:grpSpPr>
            <a:xfrm>
              <a:off x="236688" y="4121027"/>
              <a:ext cx="8704052" cy="1242568"/>
              <a:chOff x="219974" y="1604514"/>
              <a:chExt cx="8704052" cy="1158733"/>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E932156F-8FD5-4F8E-A95D-C94A6DE71E97}"/>
                  </a:ext>
                </a:extLst>
              </p:cNvPr>
              <p:cNvSpPr/>
              <p:nvPr/>
            </p:nvSpPr>
            <p:spPr>
              <a:xfrm>
                <a:off x="219974" y="1604514"/>
                <a:ext cx="8704052" cy="1158733"/>
              </a:xfrm>
              <a:prstGeom prst="roundRect">
                <a:avLst>
                  <a:gd name="adj" fmla="val 7211"/>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A762AA5F-79B5-4036-A2D8-9E3036C81FA2}"/>
                  </a:ext>
                </a:extLst>
              </p:cNvPr>
              <p:cNvSpPr/>
              <p:nvPr/>
            </p:nvSpPr>
            <p:spPr>
              <a:xfrm>
                <a:off x="219974" y="1617783"/>
                <a:ext cx="8704052" cy="469767"/>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9B866166-543F-4BA2-BADB-0232A0F91CDC}"/>
                </a:ext>
              </a:extLst>
            </p:cNvPr>
            <p:cNvSpPr/>
            <p:nvPr/>
          </p:nvSpPr>
          <p:spPr>
            <a:xfrm>
              <a:off x="236688" y="4141963"/>
              <a:ext cx="5945120" cy="461665"/>
            </a:xfrm>
            <a:prstGeom prst="rect">
              <a:avLst/>
            </a:prstGeom>
          </p:spPr>
          <p:txBody>
            <a:bodyPr wrap="square">
              <a:spAutoFit/>
            </a:bodyPr>
            <a:lstStyle/>
            <a:p>
              <a:r>
                <a:rPr lang="zh-CN" altLang="en-US" sz="2400" dirty="0">
                  <a:solidFill>
                    <a:schemeClr val="bg1"/>
                  </a:solidFill>
                </a:rPr>
                <a:t>注意</a:t>
              </a:r>
            </a:p>
          </p:txBody>
        </p:sp>
      </p:grpSp>
      <p:sp>
        <p:nvSpPr>
          <p:cNvPr id="7" name="矩形 6">
            <a:extLst>
              <a:ext uri="{FF2B5EF4-FFF2-40B4-BE49-F238E27FC236}">
                <a16:creationId xmlns:a16="http://schemas.microsoft.com/office/drawing/2014/main" id="{A24FF538-C9F5-44DA-A086-E6FE58D0E394}"/>
              </a:ext>
            </a:extLst>
          </p:cNvPr>
          <p:cNvSpPr/>
          <p:nvPr/>
        </p:nvSpPr>
        <p:spPr>
          <a:xfrm>
            <a:off x="253856" y="5685583"/>
            <a:ext cx="8704052" cy="646331"/>
          </a:xfrm>
          <a:prstGeom prst="rect">
            <a:avLst/>
          </a:prstGeom>
        </p:spPr>
        <p:txBody>
          <a:bodyPr wrap="square">
            <a:spAutoFit/>
          </a:bodyPr>
          <a:lstStyle/>
          <a:p>
            <a:r>
              <a:rPr lang="zh-CN" altLang="en-US" dirty="0">
                <a:solidFill>
                  <a:srgbClr val="000000"/>
                </a:solidFill>
                <a:latin typeface="MicrosoftYaHei"/>
              </a:rPr>
              <a:t>如果无法确定某种应用应该采用哪种容器，则编写代码时尝试</a:t>
            </a:r>
            <a:r>
              <a:rPr lang="zh-CN" altLang="en-US" dirty="0">
                <a:solidFill>
                  <a:srgbClr val="FF0000"/>
                </a:solidFill>
                <a:latin typeface="MicrosoftYaHei"/>
              </a:rPr>
              <a:t>只使用 </a:t>
            </a:r>
            <a:r>
              <a:rPr lang="en-US" altLang="zh-CN" dirty="0">
                <a:solidFill>
                  <a:srgbClr val="FF0000"/>
                </a:solidFill>
                <a:latin typeface="LMSans10-Regular-Identity-H"/>
              </a:rPr>
              <a:t>vector </a:t>
            </a:r>
            <a:r>
              <a:rPr lang="zh-CN" altLang="en-US" dirty="0">
                <a:solidFill>
                  <a:srgbClr val="FF0000"/>
                </a:solidFill>
                <a:latin typeface="MicrosoftYaHei"/>
              </a:rPr>
              <a:t>和 </a:t>
            </a:r>
            <a:r>
              <a:rPr lang="en-US" altLang="zh-CN" dirty="0">
                <a:solidFill>
                  <a:srgbClr val="FF0000"/>
                </a:solidFill>
                <a:latin typeface="LMSans10-Regular-Identity-H"/>
              </a:rPr>
              <a:t>list </a:t>
            </a:r>
            <a:r>
              <a:rPr lang="zh-CN" altLang="en-US" dirty="0">
                <a:solidFill>
                  <a:srgbClr val="FF0000"/>
                </a:solidFill>
                <a:latin typeface="MicrosoftYaHei"/>
              </a:rPr>
              <a:t>容器都提供的操作</a:t>
            </a:r>
            <a:r>
              <a:rPr lang="zh-CN" altLang="en-US" dirty="0">
                <a:solidFill>
                  <a:srgbClr val="000000"/>
                </a:solidFill>
                <a:latin typeface="MicrosoftYaHei"/>
              </a:rPr>
              <a:t>，方便以后进行转换</a:t>
            </a:r>
            <a:r>
              <a:rPr lang="zh-CN" altLang="en-US" dirty="0"/>
              <a:t> </a:t>
            </a:r>
          </a:p>
        </p:txBody>
      </p:sp>
    </p:spTree>
    <p:extLst>
      <p:ext uri="{BB962C8B-B14F-4D97-AF65-F5344CB8AC3E}">
        <p14:creationId xmlns:p14="http://schemas.microsoft.com/office/powerpoint/2010/main" val="35953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p>
        </p:txBody>
      </p:sp>
      <p:grpSp>
        <p:nvGrpSpPr>
          <p:cNvPr id="11" name="组合 10">
            <a:extLst>
              <a:ext uri="{FF2B5EF4-FFF2-40B4-BE49-F238E27FC236}">
                <a16:creationId xmlns:a16="http://schemas.microsoft.com/office/drawing/2014/main" id="{E4B61B02-45B5-4868-9441-E60FE4231117}"/>
              </a:ext>
            </a:extLst>
          </p:cNvPr>
          <p:cNvGrpSpPr/>
          <p:nvPr/>
        </p:nvGrpSpPr>
        <p:grpSpPr>
          <a:xfrm>
            <a:off x="219974" y="1604513"/>
            <a:ext cx="8704052" cy="2258827"/>
            <a:chOff x="219974" y="1604513"/>
            <a:chExt cx="8704052" cy="2106427"/>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10642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2"/>
              <a:ext cx="8704052" cy="538678"/>
            </a:xfrm>
            <a:prstGeom prst="round2SameRect">
              <a:avLst>
                <a:gd name="adj1" fmla="val 20076"/>
                <a:gd name="adj2" fmla="val 0"/>
              </a:avLst>
            </a:prstGeom>
            <a:solidFill>
              <a:srgbClr val="E0A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sp>
        <p:nvSpPr>
          <p:cNvPr id="13" name="矩形 12">
            <a:extLst>
              <a:ext uri="{FF2B5EF4-FFF2-40B4-BE49-F238E27FC236}">
                <a16:creationId xmlns:a16="http://schemas.microsoft.com/office/drawing/2014/main" id="{906CD6A1-65F1-4C75-9155-448302CD6042}"/>
              </a:ext>
            </a:extLst>
          </p:cNvPr>
          <p:cNvSpPr/>
          <p:nvPr/>
        </p:nvSpPr>
        <p:spPr>
          <a:xfrm>
            <a:off x="629728" y="2173395"/>
            <a:ext cx="6383548" cy="1670778"/>
          </a:xfrm>
          <a:prstGeom prst="rect">
            <a:avLst/>
          </a:prstGeom>
        </p:spPr>
        <p:txBody>
          <a:bodyPr wrap="square">
            <a:spAutoFit/>
          </a:bodyPr>
          <a:lstStyle/>
          <a:p>
            <a:pPr marL="285750" indent="-285750">
              <a:lnSpc>
                <a:spcPct val="200000"/>
              </a:lnSpc>
              <a:buClr>
                <a:srgbClr val="151DC1"/>
              </a:buClr>
              <a:buSzPct val="80000"/>
              <a:buFont typeface="Wingdings" panose="05000000000000000000" pitchFamily="2" charset="2"/>
              <a:buChar char="l"/>
            </a:pPr>
            <a:r>
              <a:rPr lang="zh-CN" altLang="en-US" dirty="0">
                <a:solidFill>
                  <a:srgbClr val="000000"/>
                </a:solidFill>
                <a:latin typeface="MicrosoftYaHei"/>
              </a:rPr>
              <a:t>理解迭代器的工作原理和使用方法；</a:t>
            </a:r>
            <a:endParaRPr lang="en-US" altLang="zh-CN" dirty="0">
              <a:solidFill>
                <a:srgbClr val="000000"/>
              </a:solidFill>
              <a:latin typeface="MicrosoftYaHei"/>
            </a:endParaRPr>
          </a:p>
          <a:p>
            <a:pPr marL="285750" indent="-285750">
              <a:lnSpc>
                <a:spcPct val="200000"/>
              </a:lnSpc>
              <a:buClr>
                <a:srgbClr val="151DC1"/>
              </a:buClr>
              <a:buSzPct val="80000"/>
              <a:buFont typeface="Wingdings" panose="05000000000000000000" pitchFamily="2" charset="2"/>
              <a:buChar char="l"/>
            </a:pPr>
            <a:r>
              <a:rPr lang="zh-CN" altLang="en-US" dirty="0"/>
              <a:t>理解常见容器的特点并掌握它们的使用方法；</a:t>
            </a:r>
            <a:endParaRPr lang="en-US" altLang="zh-CN" dirty="0"/>
          </a:p>
          <a:p>
            <a:pPr marL="285750" indent="-285750">
              <a:lnSpc>
                <a:spcPct val="200000"/>
              </a:lnSpc>
              <a:buClr>
                <a:srgbClr val="151DC1"/>
              </a:buClr>
              <a:buSzPct val="80000"/>
              <a:buFont typeface="Wingdings" panose="05000000000000000000" pitchFamily="2" charset="2"/>
              <a:buChar char="l"/>
            </a:pPr>
            <a:r>
              <a:rPr lang="zh-CN" altLang="en-US" dirty="0"/>
              <a:t>了解算法的类型并掌握常用调用对象的使用方法。   </a:t>
            </a:r>
          </a:p>
        </p:txBody>
      </p:sp>
    </p:spTree>
    <p:extLst>
      <p:ext uri="{BB962C8B-B14F-4D97-AF65-F5344CB8AC3E}">
        <p14:creationId xmlns:p14="http://schemas.microsoft.com/office/powerpoint/2010/main" val="975827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2367040"/>
            <a:ext cx="8670790" cy="2051769"/>
            <a:chOff x="219974" y="2358412"/>
            <a:chExt cx="8704052" cy="2492171"/>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2492168"/>
              <a:chOff x="219974" y="1604515"/>
              <a:chExt cx="8704052" cy="2324023"/>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232402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关联容器</a:t>
              </a:r>
            </a:p>
          </p:txBody>
        </p:sp>
      </p:grpSp>
      <p:sp>
        <p:nvSpPr>
          <p:cNvPr id="3" name="矩形 2">
            <a:extLst>
              <a:ext uri="{FF2B5EF4-FFF2-40B4-BE49-F238E27FC236}">
                <a16:creationId xmlns:a16="http://schemas.microsoft.com/office/drawing/2014/main" id="{BC63F98C-C3D8-4FAA-8B40-F0566973733C}"/>
              </a:ext>
            </a:extLst>
          </p:cNvPr>
          <p:cNvSpPr/>
          <p:nvPr/>
        </p:nvSpPr>
        <p:spPr>
          <a:xfrm>
            <a:off x="270487" y="3061837"/>
            <a:ext cx="8493950" cy="646331"/>
          </a:xfrm>
          <a:prstGeom prst="rect">
            <a:avLst/>
          </a:prstGeom>
        </p:spPr>
        <p:txBody>
          <a:bodyPr wrap="square">
            <a:spAutoFit/>
          </a:bodyPr>
          <a:lstStyle/>
          <a:p>
            <a:r>
              <a:rPr lang="zh-CN" altLang="en-US" dirty="0">
                <a:solidFill>
                  <a:srgbClr val="000000"/>
                </a:solidFill>
                <a:latin typeface="MicrosoftYaHei"/>
              </a:rPr>
              <a:t>不同于顺序容器，关联容器采用</a:t>
            </a:r>
            <a:r>
              <a:rPr lang="zh-CN" altLang="en-US" dirty="0">
                <a:solidFill>
                  <a:srgbClr val="FF0000"/>
                </a:solidFill>
                <a:latin typeface="MicrosoftYaHei"/>
              </a:rPr>
              <a:t>非线性</a:t>
            </a:r>
            <a:r>
              <a:rPr lang="zh-CN" altLang="en-US" dirty="0">
                <a:solidFill>
                  <a:srgbClr val="000000"/>
                </a:solidFill>
                <a:latin typeface="MicrosoftYaHei"/>
              </a:rPr>
              <a:t>结构。通常，关联容器是通过</a:t>
            </a:r>
            <a:r>
              <a:rPr lang="zh-CN" altLang="en-US" dirty="0">
                <a:solidFill>
                  <a:srgbClr val="FF0000"/>
                </a:solidFill>
                <a:latin typeface="MicrosoftYaHei"/>
              </a:rPr>
              <a:t>树结构</a:t>
            </a:r>
            <a:r>
              <a:rPr lang="zh-CN" altLang="en-US" dirty="0">
                <a:solidFill>
                  <a:srgbClr val="000000"/>
                </a:solidFill>
                <a:latin typeface="MicrosoftYaHei"/>
              </a:rPr>
              <a:t>实现，并通过</a:t>
            </a:r>
            <a:r>
              <a:rPr lang="zh-CN" altLang="en-US" dirty="0">
                <a:solidFill>
                  <a:srgbClr val="FF0000"/>
                </a:solidFill>
                <a:latin typeface="MicrosoftYaHei"/>
              </a:rPr>
              <a:t>关键字</a:t>
            </a:r>
            <a:r>
              <a:rPr lang="zh-CN" altLang="en-US" dirty="0">
                <a:solidFill>
                  <a:srgbClr val="000000"/>
                </a:solidFill>
                <a:latin typeface="MicrosoftYaHei"/>
              </a:rPr>
              <a:t>来访问其元素。 </a:t>
            </a:r>
            <a:r>
              <a:rPr lang="en-US" altLang="zh-CN" dirty="0">
                <a:solidFill>
                  <a:srgbClr val="000000"/>
                </a:solidFill>
                <a:latin typeface="LMSans10-Regular-Identity-H"/>
              </a:rPr>
              <a:t>STL </a:t>
            </a:r>
            <a:r>
              <a:rPr lang="zh-CN" altLang="en-US" dirty="0">
                <a:solidFill>
                  <a:srgbClr val="000000"/>
                </a:solidFill>
                <a:latin typeface="MicrosoftYaHei"/>
              </a:rPr>
              <a:t>中主要的两个关联容器是：</a:t>
            </a:r>
            <a:endParaRPr lang="zh-CN" altLang="en-US" dirty="0"/>
          </a:p>
        </p:txBody>
      </p:sp>
      <p:sp>
        <p:nvSpPr>
          <p:cNvPr id="7" name="矩形 6">
            <a:extLst>
              <a:ext uri="{FF2B5EF4-FFF2-40B4-BE49-F238E27FC236}">
                <a16:creationId xmlns:a16="http://schemas.microsoft.com/office/drawing/2014/main" id="{941B51AA-2377-47F0-A4D6-833EF065C0A9}"/>
              </a:ext>
            </a:extLst>
          </p:cNvPr>
          <p:cNvSpPr/>
          <p:nvPr/>
        </p:nvSpPr>
        <p:spPr>
          <a:xfrm>
            <a:off x="301546" y="3705522"/>
            <a:ext cx="4572000" cy="646331"/>
          </a:xfrm>
          <a:prstGeom prst="rect">
            <a:avLst/>
          </a:prstGeom>
        </p:spPr>
        <p:txBody>
          <a:bodyPr>
            <a:spAutoFit/>
          </a:bodyPr>
          <a:lstStyle/>
          <a:p>
            <a:pPr marL="285750" indent="-285750">
              <a:buClr>
                <a:srgbClr val="262686"/>
              </a:buClr>
              <a:buSzPct val="80000"/>
              <a:buFont typeface="Wingdings" panose="05000000000000000000" pitchFamily="2" charset="2"/>
              <a:buChar char="l"/>
            </a:pPr>
            <a:r>
              <a:rPr lang="en-US" altLang="zh-CN" b="1" dirty="0">
                <a:solidFill>
                  <a:srgbClr val="000000"/>
                </a:solidFill>
                <a:latin typeface="LMSans10-Bold-Identity-H"/>
              </a:rPr>
              <a:t>Set</a:t>
            </a:r>
          </a:p>
          <a:p>
            <a:pPr marL="285750" indent="-285750">
              <a:buClr>
                <a:srgbClr val="262686"/>
              </a:buClr>
              <a:buSzPct val="80000"/>
              <a:buFont typeface="Wingdings" panose="05000000000000000000" pitchFamily="2" charset="2"/>
              <a:buChar char="l"/>
            </a:pPr>
            <a:r>
              <a:rPr lang="en-US" altLang="zh-CN" b="1" dirty="0">
                <a:solidFill>
                  <a:srgbClr val="000000"/>
                </a:solidFill>
                <a:latin typeface="LMSans10-Bold-Identity-H"/>
              </a:rPr>
              <a:t>map</a:t>
            </a:r>
            <a:r>
              <a:rPr lang="zh-CN" altLang="en-US" dirty="0"/>
              <a:t> </a:t>
            </a:r>
          </a:p>
        </p:txBody>
      </p:sp>
    </p:spTree>
    <p:extLst>
      <p:ext uri="{BB962C8B-B14F-4D97-AF65-F5344CB8AC3E}">
        <p14:creationId xmlns:p14="http://schemas.microsoft.com/office/powerpoint/2010/main" val="2060914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047206"/>
            <a:ext cx="8670790" cy="1389917"/>
            <a:chOff x="219974" y="2358412"/>
            <a:chExt cx="8704052" cy="1688256"/>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1688253"/>
              <a:chOff x="219974" y="1604515"/>
              <a:chExt cx="8704052" cy="1574348"/>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157434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set</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BC63F98C-C3D8-4FAA-8B40-F0566973733C}"/>
              </a:ext>
            </a:extLst>
          </p:cNvPr>
          <p:cNvSpPr/>
          <p:nvPr/>
        </p:nvSpPr>
        <p:spPr>
          <a:xfrm>
            <a:off x="270487" y="1628852"/>
            <a:ext cx="8493950" cy="646331"/>
          </a:xfrm>
          <a:prstGeom prst="rect">
            <a:avLst/>
          </a:prstGeom>
        </p:spPr>
        <p:txBody>
          <a:bodyPr wrap="square">
            <a:spAutoFit/>
          </a:bodyPr>
          <a:lstStyle/>
          <a:p>
            <a:r>
              <a:rPr lang="en-US" altLang="zh-CN" dirty="0"/>
              <a:t>set </a:t>
            </a:r>
            <a:r>
              <a:rPr lang="zh-CN" altLang="en-US" dirty="0"/>
              <a:t>中每个元素只</a:t>
            </a:r>
            <a:r>
              <a:rPr lang="zh-CN" altLang="en-US" dirty="0">
                <a:solidFill>
                  <a:srgbClr val="FF0000"/>
                </a:solidFill>
              </a:rPr>
              <a:t>包含一个关键字</a:t>
            </a:r>
            <a:r>
              <a:rPr lang="zh-CN" altLang="en-US" dirty="0"/>
              <a:t>，与数学上的</a:t>
            </a:r>
            <a:r>
              <a:rPr lang="zh-CN" altLang="en-US" dirty="0">
                <a:solidFill>
                  <a:srgbClr val="FF0000"/>
                </a:solidFill>
              </a:rPr>
              <a:t>集合</a:t>
            </a:r>
            <a:r>
              <a:rPr lang="zh-CN" altLang="en-US" dirty="0"/>
              <a:t>类似， </a:t>
            </a:r>
            <a:r>
              <a:rPr lang="en-US" altLang="zh-CN" dirty="0"/>
              <a:t>set</a:t>
            </a:r>
            <a:r>
              <a:rPr lang="zh-CN" altLang="en-US" dirty="0">
                <a:solidFill>
                  <a:srgbClr val="FF0000"/>
                </a:solidFill>
              </a:rPr>
              <a:t>不包含重复的元</a:t>
            </a:r>
            <a:br>
              <a:rPr lang="zh-CN" altLang="en-US" dirty="0">
                <a:solidFill>
                  <a:srgbClr val="FF0000"/>
                </a:solidFill>
              </a:rPr>
            </a:br>
            <a:r>
              <a:rPr lang="zh-CN" altLang="en-US" dirty="0">
                <a:solidFill>
                  <a:srgbClr val="FF0000"/>
                </a:solidFill>
              </a:rPr>
              <a:t>素</a:t>
            </a:r>
            <a:r>
              <a:rPr lang="zh-CN" altLang="en-US" dirty="0"/>
              <a:t>，且它们都是</a:t>
            </a:r>
            <a:r>
              <a:rPr lang="zh-CN" altLang="en-US" dirty="0">
                <a:solidFill>
                  <a:srgbClr val="FF0000"/>
                </a:solidFill>
              </a:rPr>
              <a:t>有序</a:t>
            </a:r>
            <a:r>
              <a:rPr lang="zh-CN" altLang="en-US" dirty="0"/>
              <a:t>的 </a:t>
            </a:r>
          </a:p>
        </p:txBody>
      </p:sp>
      <p:grpSp>
        <p:nvGrpSpPr>
          <p:cNvPr id="13" name="组合 12">
            <a:extLst>
              <a:ext uri="{FF2B5EF4-FFF2-40B4-BE49-F238E27FC236}">
                <a16:creationId xmlns:a16="http://schemas.microsoft.com/office/drawing/2014/main" id="{BDB87BE3-2D85-4466-9141-92E5355F5137}"/>
              </a:ext>
            </a:extLst>
          </p:cNvPr>
          <p:cNvGrpSpPr/>
          <p:nvPr/>
        </p:nvGrpSpPr>
        <p:grpSpPr>
          <a:xfrm>
            <a:off x="202723" y="2608019"/>
            <a:ext cx="8670790" cy="1065689"/>
            <a:chOff x="219974" y="2358412"/>
            <a:chExt cx="8704052" cy="1294434"/>
          </a:xfrm>
        </p:grpSpPr>
        <p:grpSp>
          <p:nvGrpSpPr>
            <p:cNvPr id="14" name="组合 13">
              <a:extLst>
                <a:ext uri="{FF2B5EF4-FFF2-40B4-BE49-F238E27FC236}">
                  <a16:creationId xmlns:a16="http://schemas.microsoft.com/office/drawing/2014/main" id="{DC368455-EB35-4968-8E09-EE8BA08E91A5}"/>
                </a:ext>
              </a:extLst>
            </p:cNvPr>
            <p:cNvGrpSpPr/>
            <p:nvPr/>
          </p:nvGrpSpPr>
          <p:grpSpPr>
            <a:xfrm>
              <a:off x="219974" y="2358416"/>
              <a:ext cx="8704052" cy="1294430"/>
              <a:chOff x="219974" y="1604516"/>
              <a:chExt cx="8704052" cy="1207096"/>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2CD1831F-98B4-425B-9F7B-D08700CB15C0}"/>
                  </a:ext>
                </a:extLst>
              </p:cNvPr>
              <p:cNvSpPr/>
              <p:nvPr/>
            </p:nvSpPr>
            <p:spPr>
              <a:xfrm>
                <a:off x="219974" y="1604516"/>
                <a:ext cx="8704052" cy="1207096"/>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0245BF27-3129-4F75-9C8A-63F9A5B6DA0D}"/>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a:extLst>
                <a:ext uri="{FF2B5EF4-FFF2-40B4-BE49-F238E27FC236}">
                  <a16:creationId xmlns:a16="http://schemas.microsoft.com/office/drawing/2014/main" id="{0BEE90E5-FE8C-4862-BFA2-DFF6C3824B23}"/>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例 </a:t>
              </a:r>
              <a:r>
                <a:rPr lang="en-US" altLang="zh-CN" sz="2400" dirty="0">
                  <a:solidFill>
                    <a:schemeClr val="bg1"/>
                  </a:solidFill>
                </a:rPr>
                <a:t>11.1</a:t>
              </a:r>
              <a:endParaRPr lang="zh-CN" altLang="en-US" sz="2400" dirty="0">
                <a:solidFill>
                  <a:schemeClr val="bg1"/>
                </a:solidFill>
              </a:endParaRPr>
            </a:p>
          </p:txBody>
        </p:sp>
      </p:grpSp>
      <p:sp>
        <p:nvSpPr>
          <p:cNvPr id="18" name="矩形 17">
            <a:extLst>
              <a:ext uri="{FF2B5EF4-FFF2-40B4-BE49-F238E27FC236}">
                <a16:creationId xmlns:a16="http://schemas.microsoft.com/office/drawing/2014/main" id="{C4C830C9-A817-4785-AD40-5894CEB90702}"/>
              </a:ext>
            </a:extLst>
          </p:cNvPr>
          <p:cNvSpPr/>
          <p:nvPr/>
        </p:nvSpPr>
        <p:spPr>
          <a:xfrm>
            <a:off x="270487" y="3189665"/>
            <a:ext cx="8493950" cy="369332"/>
          </a:xfrm>
          <a:prstGeom prst="rect">
            <a:avLst/>
          </a:prstGeom>
        </p:spPr>
        <p:txBody>
          <a:bodyPr wrap="square">
            <a:spAutoFit/>
          </a:bodyPr>
          <a:lstStyle/>
          <a:p>
            <a:r>
              <a:rPr lang="zh-CN" altLang="en-US" dirty="0"/>
              <a:t>统计输入的一组数字中不同数字的个数，并将它们排序输出 </a:t>
            </a:r>
          </a:p>
        </p:txBody>
      </p:sp>
      <p:grpSp>
        <p:nvGrpSpPr>
          <p:cNvPr id="19" name="组合 18">
            <a:extLst>
              <a:ext uri="{FF2B5EF4-FFF2-40B4-BE49-F238E27FC236}">
                <a16:creationId xmlns:a16="http://schemas.microsoft.com/office/drawing/2014/main" id="{F241FFD8-CBCF-4493-81D0-A28350257F3C}"/>
              </a:ext>
            </a:extLst>
          </p:cNvPr>
          <p:cNvGrpSpPr/>
          <p:nvPr/>
        </p:nvGrpSpPr>
        <p:grpSpPr>
          <a:xfrm>
            <a:off x="202723" y="3904593"/>
            <a:ext cx="6301594" cy="2547969"/>
            <a:chOff x="219974" y="2358412"/>
            <a:chExt cx="8704052" cy="3094879"/>
          </a:xfrm>
        </p:grpSpPr>
        <p:grpSp>
          <p:nvGrpSpPr>
            <p:cNvPr id="20" name="组合 19">
              <a:extLst>
                <a:ext uri="{FF2B5EF4-FFF2-40B4-BE49-F238E27FC236}">
                  <a16:creationId xmlns:a16="http://schemas.microsoft.com/office/drawing/2014/main" id="{9E6C0C72-DEEE-4205-93FE-CFE041897B1A}"/>
                </a:ext>
              </a:extLst>
            </p:cNvPr>
            <p:cNvGrpSpPr/>
            <p:nvPr/>
          </p:nvGrpSpPr>
          <p:grpSpPr>
            <a:xfrm>
              <a:off x="219974" y="2358415"/>
              <a:ext cx="8704052" cy="3094876"/>
              <a:chOff x="219974" y="1604515"/>
              <a:chExt cx="8704052" cy="2886067"/>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A9837BD4-9D82-41D9-B5C3-F27FE2F13124}"/>
                  </a:ext>
                </a:extLst>
              </p:cNvPr>
              <p:cNvSpPr/>
              <p:nvPr/>
            </p:nvSpPr>
            <p:spPr>
              <a:xfrm>
                <a:off x="219974" y="1604515"/>
                <a:ext cx="8704052" cy="2886067"/>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顶角 22">
                <a:extLst>
                  <a:ext uri="{FF2B5EF4-FFF2-40B4-BE49-F238E27FC236}">
                    <a16:creationId xmlns:a16="http://schemas.microsoft.com/office/drawing/2014/main" id="{9FE60AAA-1115-4E0D-B31E-936C9684A407}"/>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5A61F381-0FB0-4152-B0DA-E11CC331E68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例 </a:t>
              </a:r>
              <a:r>
                <a:rPr lang="en-US" altLang="zh-CN" sz="2400" dirty="0">
                  <a:solidFill>
                    <a:schemeClr val="bg1"/>
                  </a:solidFill>
                </a:rPr>
                <a:t>11.1</a:t>
              </a:r>
              <a:endParaRPr lang="zh-CN" altLang="en-US" sz="2400" dirty="0">
                <a:solidFill>
                  <a:schemeClr val="bg1"/>
                </a:solidFill>
              </a:endParaRPr>
            </a:p>
          </p:txBody>
        </p:sp>
      </p:grpSp>
      <p:sp>
        <p:nvSpPr>
          <p:cNvPr id="2" name="矩形 1">
            <a:extLst>
              <a:ext uri="{FF2B5EF4-FFF2-40B4-BE49-F238E27FC236}">
                <a16:creationId xmlns:a16="http://schemas.microsoft.com/office/drawing/2014/main" id="{A04C247E-1165-4208-BE18-8789016586A3}"/>
              </a:ext>
            </a:extLst>
          </p:cNvPr>
          <p:cNvSpPr/>
          <p:nvPr/>
        </p:nvSpPr>
        <p:spPr>
          <a:xfrm>
            <a:off x="233823" y="4366258"/>
            <a:ext cx="6210107" cy="2062103"/>
          </a:xfrm>
          <a:prstGeom prst="rect">
            <a:avLst/>
          </a:prstGeom>
        </p:spPr>
        <p:txBody>
          <a:bodyPr wrap="square">
            <a:spAutoFit/>
          </a:bodyPr>
          <a:lstStyle/>
          <a:p>
            <a:r>
              <a:rPr lang="en-US" altLang="zh-CN" sz="1600" dirty="0">
                <a:solidFill>
                  <a:srgbClr val="000000"/>
                </a:solidFill>
                <a:latin typeface="Consolas" panose="020B0609020204030204" pitchFamily="49" charset="0"/>
              </a:rPr>
              <a:t>set&lt;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counter;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创建一个关键字类型为</a:t>
            </a:r>
            <a:r>
              <a:rPr lang="en-US" altLang="zh-CN" sz="1600" dirty="0">
                <a:solidFill>
                  <a:srgbClr val="008000"/>
                </a:solidFill>
                <a:latin typeface="Consolas" panose="020B0609020204030204" pitchFamily="49" charset="0"/>
              </a:rPr>
              <a:t>int</a:t>
            </a:r>
            <a:r>
              <a:rPr lang="zh-CN" altLang="en-US" sz="1600" dirty="0">
                <a:solidFill>
                  <a:srgbClr val="008000"/>
                </a:solidFill>
                <a:latin typeface="Consolas" panose="020B0609020204030204" pitchFamily="49" charset="0"/>
              </a:rPr>
              <a:t>的空</a:t>
            </a:r>
            <a:r>
              <a:rPr lang="en-US" altLang="zh-CN" sz="1600" dirty="0">
                <a:solidFill>
                  <a:srgbClr val="008000"/>
                </a:solidFill>
                <a:latin typeface="Consolas" panose="020B0609020204030204" pitchFamily="49" charset="0"/>
              </a:rPr>
              <a:t>set</a:t>
            </a:r>
            <a:r>
              <a:rPr lang="zh-CN" altLang="en-US" sz="1600" dirty="0">
                <a:solidFill>
                  <a:srgbClr val="008000"/>
                </a:solidFill>
                <a:latin typeface="Consolas" panose="020B0609020204030204" pitchFamily="49" charset="0"/>
              </a:rPr>
              <a:t>对象</a:t>
            </a:r>
            <a:endParaRPr lang="zh-CN" altLang="en-US"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number;</a:t>
            </a:r>
          </a:p>
          <a:p>
            <a:r>
              <a:rPr lang="en-US" altLang="zh-CN" sz="1600" dirty="0">
                <a:solidFill>
                  <a:srgbClr val="AF00DB"/>
                </a:solidFill>
                <a:latin typeface="Consolas" panose="020B0609020204030204" pitchFamily="49" charset="0"/>
              </a:rPr>
              <a:t>while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cin</a:t>
            </a:r>
            <a:r>
              <a:rPr lang="en-US" altLang="zh-CN" sz="1600" dirty="0">
                <a:solidFill>
                  <a:srgbClr val="000000"/>
                </a:solidFill>
                <a:latin typeface="Consolas" panose="020B0609020204030204" pitchFamily="49" charset="0"/>
              </a:rPr>
              <a:t>&gt;&gt;number)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输入数字</a:t>
            </a:r>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counter.</a:t>
            </a:r>
            <a:r>
              <a:rPr lang="en-US" altLang="zh-CN" sz="1600" dirty="0" err="1">
                <a:solidFill>
                  <a:srgbClr val="795E26"/>
                </a:solidFill>
                <a:latin typeface="Consolas" panose="020B0609020204030204" pitchFamily="49" charset="0"/>
              </a:rPr>
              <a:t>insert</a:t>
            </a:r>
            <a:r>
              <a:rPr lang="en-US" altLang="zh-CN" sz="1600" dirty="0">
                <a:solidFill>
                  <a:srgbClr val="000000"/>
                </a:solidFill>
                <a:latin typeface="Consolas" panose="020B0609020204030204" pitchFamily="49" charset="0"/>
              </a:rPr>
              <a:t>(number);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将输入的数字插入到</a:t>
            </a:r>
            <a:r>
              <a:rPr lang="en-US" altLang="zh-CN" sz="1600" dirty="0">
                <a:solidFill>
                  <a:srgbClr val="008000"/>
                </a:solidFill>
                <a:latin typeface="Consolas" panose="020B0609020204030204" pitchFamily="49" charset="0"/>
              </a:rPr>
              <a:t>set</a:t>
            </a:r>
            <a:r>
              <a:rPr lang="zh-CN" altLang="en-US" sz="1600" dirty="0">
                <a:solidFill>
                  <a:srgbClr val="008000"/>
                </a:solidFill>
                <a:latin typeface="Consolas" panose="020B0609020204030204" pitchFamily="49" charset="0"/>
              </a:rPr>
              <a:t>中</a:t>
            </a:r>
            <a:endParaRPr lang="zh-CN" altLang="en-US"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不同的数字的个数：</a:t>
            </a:r>
            <a:r>
              <a:rPr lang="en-US" altLang="zh-CN" sz="1600" dirty="0">
                <a:solidFill>
                  <a:srgbClr val="A31515"/>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counter.</a:t>
            </a:r>
            <a:r>
              <a:rPr lang="en-US" altLang="zh-CN" sz="1600" dirty="0" err="1">
                <a:solidFill>
                  <a:srgbClr val="795E26"/>
                </a:solidFill>
                <a:latin typeface="Consolas" panose="020B0609020204030204" pitchFamily="49" charset="0"/>
              </a:rPr>
              <a:t>size</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获取元素个数</a:t>
            </a:r>
            <a:endParaRPr lang="zh-CN" altLang="en-US" sz="1600" dirty="0">
              <a:solidFill>
                <a:srgbClr val="000000"/>
              </a:solidFill>
              <a:latin typeface="Consolas" panose="020B0609020204030204" pitchFamily="49" charset="0"/>
            </a:endParaRPr>
          </a:p>
          <a:p>
            <a:r>
              <a:rPr lang="en-US" altLang="zh-CN" sz="1600" dirty="0">
                <a:solidFill>
                  <a:srgbClr val="AF00DB"/>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rgbClr val="000000"/>
                </a:solidFill>
                <a:latin typeface="Consolas" panose="020B0609020204030204" pitchFamily="49" charset="0"/>
              </a:rPr>
              <a:t> &amp;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counter)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遍历每个元素</a:t>
            </a:r>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A31515"/>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输出每个元素</a:t>
            </a:r>
            <a:endParaRPr lang="zh-CN" altLang="en-US" sz="1600" b="0" dirty="0">
              <a:solidFill>
                <a:srgbClr val="000000"/>
              </a:solidFill>
              <a:effectLst/>
              <a:latin typeface="Consolas" panose="020B0609020204030204" pitchFamily="49" charset="0"/>
            </a:endParaRPr>
          </a:p>
        </p:txBody>
      </p:sp>
      <p:grpSp>
        <p:nvGrpSpPr>
          <p:cNvPr id="24" name="组合 23">
            <a:extLst>
              <a:ext uri="{FF2B5EF4-FFF2-40B4-BE49-F238E27FC236}">
                <a16:creationId xmlns:a16="http://schemas.microsoft.com/office/drawing/2014/main" id="{C3F5C3F4-F752-4181-A876-527EB3600AED}"/>
              </a:ext>
            </a:extLst>
          </p:cNvPr>
          <p:cNvGrpSpPr/>
          <p:nvPr/>
        </p:nvGrpSpPr>
        <p:grpSpPr>
          <a:xfrm>
            <a:off x="6576373" y="3903603"/>
            <a:ext cx="2385560" cy="2214973"/>
            <a:chOff x="219974" y="2000284"/>
            <a:chExt cx="8704052" cy="3405772"/>
          </a:xfrm>
        </p:grpSpPr>
        <p:grpSp>
          <p:nvGrpSpPr>
            <p:cNvPr id="25" name="组合 24">
              <a:extLst>
                <a:ext uri="{FF2B5EF4-FFF2-40B4-BE49-F238E27FC236}">
                  <a16:creationId xmlns:a16="http://schemas.microsoft.com/office/drawing/2014/main" id="{4648370E-8753-41FE-A66E-0AB9B0D8AB62}"/>
                </a:ext>
              </a:extLst>
            </p:cNvPr>
            <p:cNvGrpSpPr/>
            <p:nvPr/>
          </p:nvGrpSpPr>
          <p:grpSpPr>
            <a:xfrm>
              <a:off x="219974" y="2014515"/>
              <a:ext cx="8704052" cy="3391541"/>
              <a:chOff x="219974" y="1283821"/>
              <a:chExt cx="8704052" cy="3162716"/>
            </a:xfrm>
            <a:effectLst>
              <a:outerShdw blurRad="50800" dist="69850" dir="2700000" algn="tl" rotWithShape="0">
                <a:prstClr val="black">
                  <a:alpha val="40000"/>
                </a:prstClr>
              </a:outerShdw>
            </a:effectLst>
          </p:grpSpPr>
          <p:sp>
            <p:nvSpPr>
              <p:cNvPr id="28" name="矩形: 圆角 27">
                <a:extLst>
                  <a:ext uri="{FF2B5EF4-FFF2-40B4-BE49-F238E27FC236}">
                    <a16:creationId xmlns:a16="http://schemas.microsoft.com/office/drawing/2014/main" id="{9DF0DB74-5028-4721-A383-C4C4643B82BA}"/>
                  </a:ext>
                </a:extLst>
              </p:cNvPr>
              <p:cNvSpPr/>
              <p:nvPr/>
            </p:nvSpPr>
            <p:spPr>
              <a:xfrm>
                <a:off x="219974" y="1604512"/>
                <a:ext cx="8704052" cy="2842025"/>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顶角 28">
                <a:extLst>
                  <a:ext uri="{FF2B5EF4-FFF2-40B4-BE49-F238E27FC236}">
                    <a16:creationId xmlns:a16="http://schemas.microsoft.com/office/drawing/2014/main" id="{F8D29B9D-6B25-4077-A74D-922899C78253}"/>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a:extLst>
                <a:ext uri="{FF2B5EF4-FFF2-40B4-BE49-F238E27FC236}">
                  <a16:creationId xmlns:a16="http://schemas.microsoft.com/office/drawing/2014/main" id="{6E52F357-C41D-4B9E-9BD4-4B9E0C0A4F7B}"/>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30" name="矩形 29">
            <a:extLst>
              <a:ext uri="{FF2B5EF4-FFF2-40B4-BE49-F238E27FC236}">
                <a16:creationId xmlns:a16="http://schemas.microsoft.com/office/drawing/2014/main" id="{E2F5DC4D-7E80-4B0B-B174-806B843B7303}"/>
              </a:ext>
            </a:extLst>
          </p:cNvPr>
          <p:cNvSpPr/>
          <p:nvPr/>
        </p:nvSpPr>
        <p:spPr>
          <a:xfrm>
            <a:off x="6602554" y="4441246"/>
            <a:ext cx="2359379" cy="1569660"/>
          </a:xfrm>
          <a:prstGeom prst="rect">
            <a:avLst/>
          </a:prstGeom>
        </p:spPr>
        <p:txBody>
          <a:bodyPr wrap="square">
            <a:spAutoFit/>
          </a:bodyPr>
          <a:lstStyle/>
          <a:p>
            <a:pPr marL="171450" indent="-171450">
              <a:buClr>
                <a:srgbClr val="262686"/>
              </a:buClr>
              <a:buSzPct val="60000"/>
              <a:buFont typeface="Wingdings" panose="05000000000000000000" pitchFamily="2" charset="2"/>
              <a:buChar char="l"/>
            </a:pPr>
            <a:r>
              <a:rPr lang="zh-CN" altLang="en-US" sz="1200" dirty="0"/>
              <a:t>向 </a:t>
            </a:r>
            <a:r>
              <a:rPr lang="en-US" altLang="zh-CN" sz="1200" dirty="0"/>
              <a:t>set </a:t>
            </a:r>
            <a:r>
              <a:rPr lang="zh-CN" altLang="en-US" sz="1200" dirty="0"/>
              <a:t>插入元素时，如果已有，则将其抛弃；否则，按序将其插入</a:t>
            </a:r>
            <a:endParaRPr lang="en-US" altLang="zh-CN" sz="1200" dirty="0"/>
          </a:p>
          <a:p>
            <a:pPr marL="171450" indent="-171450">
              <a:buClr>
                <a:srgbClr val="262686"/>
              </a:buClr>
              <a:buSzPct val="60000"/>
              <a:buFont typeface="Wingdings" panose="05000000000000000000" pitchFamily="2" charset="2"/>
              <a:buChar char="l"/>
            </a:pPr>
            <a:r>
              <a:rPr lang="zh-CN" altLang="en-US" sz="1200" dirty="0"/>
              <a:t>输入：</a:t>
            </a:r>
            <a:r>
              <a:rPr lang="en-US" altLang="zh-CN" sz="1200" dirty="0"/>
              <a:t>1 8 4 2 0 1 4 3 5 4</a:t>
            </a:r>
            <a:r>
              <a:rPr lang="zh-CN" altLang="en-US" sz="1200" dirty="0"/>
              <a:t>，</a:t>
            </a:r>
            <a:endParaRPr lang="en-US" altLang="zh-CN" sz="1200" dirty="0"/>
          </a:p>
          <a:p>
            <a:pPr marL="171450" indent="-171450">
              <a:buClr>
                <a:srgbClr val="262686"/>
              </a:buClr>
              <a:buSzPct val="60000"/>
              <a:buFont typeface="Wingdings" panose="05000000000000000000" pitchFamily="2" charset="2"/>
              <a:buChar char="l"/>
            </a:pPr>
            <a:r>
              <a:rPr lang="zh-CN" altLang="en-US" sz="1200" dirty="0"/>
              <a:t>输出：不同数字个数：</a:t>
            </a:r>
            <a:r>
              <a:rPr lang="en-US" altLang="zh-CN" sz="1200" dirty="0"/>
              <a:t>7</a:t>
            </a:r>
          </a:p>
          <a:p>
            <a:pPr>
              <a:buClr>
                <a:srgbClr val="262686"/>
              </a:buClr>
              <a:buSzPct val="60000"/>
            </a:pPr>
            <a:r>
              <a:rPr lang="en-US" altLang="zh-CN" sz="1200" dirty="0"/>
              <a:t>0 1 2 3 4 5 8</a:t>
            </a:r>
          </a:p>
          <a:p>
            <a:pPr marL="171450" indent="-171450">
              <a:buClr>
                <a:srgbClr val="262686"/>
              </a:buClr>
              <a:buSzPct val="60000"/>
              <a:buFont typeface="Wingdings" panose="05000000000000000000" pitchFamily="2" charset="2"/>
              <a:buChar char="l"/>
            </a:pPr>
            <a:r>
              <a:rPr lang="zh-CN" altLang="en-US" sz="1200" dirty="0"/>
              <a:t>可见重复元素被排除，剩余元素按升序排列</a:t>
            </a:r>
            <a:endParaRPr lang="en-US" altLang="zh-CN" sz="1200" dirty="0"/>
          </a:p>
        </p:txBody>
      </p:sp>
    </p:spTree>
    <p:extLst>
      <p:ext uri="{BB962C8B-B14F-4D97-AF65-F5344CB8AC3E}">
        <p14:creationId xmlns:p14="http://schemas.microsoft.com/office/powerpoint/2010/main" val="195693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185229"/>
            <a:ext cx="6034175" cy="1661491"/>
            <a:chOff x="219974" y="2358412"/>
            <a:chExt cx="8704052" cy="2018121"/>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2018118"/>
              <a:chOff x="219974" y="1604515"/>
              <a:chExt cx="8704052" cy="1881957"/>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188195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find </a:t>
              </a:r>
              <a:r>
                <a:rPr lang="zh-CN" altLang="en-US" sz="2400" dirty="0">
                  <a:solidFill>
                    <a:schemeClr val="bg1"/>
                  </a:solidFill>
                </a:rPr>
                <a:t>函数查找 </a:t>
              </a:r>
              <a:r>
                <a:rPr lang="en-US" altLang="zh-CN" sz="2400" dirty="0">
                  <a:solidFill>
                    <a:schemeClr val="bg1"/>
                  </a:solidFill>
                </a:rPr>
                <a:t>set </a:t>
              </a:r>
              <a:r>
                <a:rPr lang="zh-CN" altLang="en-US" sz="2400" dirty="0">
                  <a:solidFill>
                    <a:schemeClr val="bg1"/>
                  </a:solidFill>
                </a:rPr>
                <a:t>中的元素</a:t>
              </a:r>
            </a:p>
          </p:txBody>
        </p:sp>
      </p:grpSp>
      <p:sp>
        <p:nvSpPr>
          <p:cNvPr id="7" name="矩形 6">
            <a:extLst>
              <a:ext uri="{FF2B5EF4-FFF2-40B4-BE49-F238E27FC236}">
                <a16:creationId xmlns:a16="http://schemas.microsoft.com/office/drawing/2014/main" id="{1112EDF2-0FE1-4922-B5D5-ED7C933A5438}"/>
              </a:ext>
            </a:extLst>
          </p:cNvPr>
          <p:cNvSpPr/>
          <p:nvPr/>
        </p:nvSpPr>
        <p:spPr>
          <a:xfrm>
            <a:off x="301546" y="1740956"/>
            <a:ext cx="5995737" cy="861774"/>
          </a:xfrm>
          <a:prstGeom prst="rect">
            <a:avLst/>
          </a:prstGeom>
        </p:spPr>
        <p:txBody>
          <a:bodyPr wrap="square">
            <a:spAutoFit/>
          </a:bodyPr>
          <a:lstStyle/>
          <a:p>
            <a:r>
              <a:rPr lang="en-US" altLang="zh-CN" sz="1600" dirty="0">
                <a:solidFill>
                  <a:srgbClr val="000000"/>
                </a:solidFill>
                <a:latin typeface="Consolas" panose="020B0609020204030204" pitchFamily="49" charset="0"/>
              </a:rPr>
              <a:t>vector&lt;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 = { </a:t>
            </a:r>
            <a:r>
              <a:rPr lang="en-US" altLang="zh-CN" sz="1600" dirty="0">
                <a:solidFill>
                  <a:srgbClr val="09885A"/>
                </a:solidFill>
                <a:latin typeface="Consolas" panose="020B0609020204030204" pitchFamily="49" charset="0"/>
              </a:rPr>
              <a:t>1</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8</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4</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2</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0</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1</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4</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3</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5</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4</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7</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set&lt;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a:t>
            </a:r>
            <a:r>
              <a:rPr lang="en-US" altLang="zh-CN" sz="1600" dirty="0">
                <a:solidFill>
                  <a:srgbClr val="795E26"/>
                </a:solidFill>
                <a:latin typeface="Consolas" panose="020B0609020204030204" pitchFamily="49" charset="0"/>
              </a:rPr>
              <a:t>s</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a:t>
            </a:r>
            <a:r>
              <a:rPr lang="en-US" altLang="zh-CN" sz="1600" dirty="0" err="1">
                <a:solidFill>
                  <a:srgbClr val="795E26"/>
                </a:solidFill>
                <a:latin typeface="Consolas" panose="020B0609020204030204" pitchFamily="49" charset="0"/>
              </a:rPr>
              <a:t>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a:t>
            </a:r>
            <a:r>
              <a:rPr lang="en-US" altLang="zh-CN" sz="1600" dirty="0" err="1">
                <a:solidFill>
                  <a:srgbClr val="795E26"/>
                </a:solidFill>
                <a:latin typeface="Consolas" panose="020B0609020204030204" pitchFamily="49" charset="0"/>
              </a:rPr>
              <a:t>end</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利用</a:t>
            </a:r>
            <a:r>
              <a:rPr lang="en-US" altLang="zh-CN" sz="1600" dirty="0">
                <a:solidFill>
                  <a:srgbClr val="008000"/>
                </a:solidFill>
                <a:latin typeface="Consolas" panose="020B0609020204030204" pitchFamily="49" charset="0"/>
              </a:rPr>
              <a:t>vector</a:t>
            </a:r>
            <a:r>
              <a:rPr lang="zh-CN" altLang="en-US" sz="1600" dirty="0">
                <a:solidFill>
                  <a:srgbClr val="008000"/>
                </a:solidFill>
                <a:latin typeface="Consolas" panose="020B0609020204030204" pitchFamily="49" charset="0"/>
              </a:rPr>
              <a:t>创建</a:t>
            </a:r>
            <a:r>
              <a:rPr lang="en-US" altLang="zh-CN" sz="1600" dirty="0">
                <a:solidFill>
                  <a:srgbClr val="008000"/>
                </a:solidFill>
                <a:latin typeface="Consolas" panose="020B0609020204030204" pitchFamily="49" charset="0"/>
              </a:rPr>
              <a:t>set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auto</a:t>
            </a:r>
            <a:r>
              <a:rPr lang="en-US" altLang="zh-CN" sz="1600" dirty="0">
                <a:solidFill>
                  <a:srgbClr val="000000"/>
                </a:solidFill>
                <a:latin typeface="Consolas" panose="020B0609020204030204" pitchFamily="49" charset="0"/>
              </a:rPr>
              <a:t> it = </a:t>
            </a:r>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find</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0</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查找关键字为</a:t>
            </a:r>
            <a:r>
              <a:rPr lang="en-US" altLang="zh-CN" sz="1600" dirty="0">
                <a:solidFill>
                  <a:srgbClr val="008000"/>
                </a:solidFill>
                <a:latin typeface="Consolas" panose="020B0609020204030204" pitchFamily="49" charset="0"/>
              </a:rPr>
              <a:t>0</a:t>
            </a:r>
            <a:r>
              <a:rPr lang="zh-CN" altLang="en-US" sz="1600" dirty="0">
                <a:solidFill>
                  <a:srgbClr val="008000"/>
                </a:solidFill>
                <a:latin typeface="Consolas" panose="020B0609020204030204" pitchFamily="49" charset="0"/>
              </a:rPr>
              <a:t>的元素</a:t>
            </a:r>
            <a:endParaRPr lang="zh-CN" altLang="en-US" sz="1600" b="0" dirty="0">
              <a:solidFill>
                <a:srgbClr val="000000"/>
              </a:solidFill>
              <a:effectLst/>
              <a:latin typeface="Consolas" panose="020B0609020204030204" pitchFamily="49" charset="0"/>
            </a:endParaRPr>
          </a:p>
        </p:txBody>
      </p:sp>
      <p:grpSp>
        <p:nvGrpSpPr>
          <p:cNvPr id="31" name="组合 30">
            <a:extLst>
              <a:ext uri="{FF2B5EF4-FFF2-40B4-BE49-F238E27FC236}">
                <a16:creationId xmlns:a16="http://schemas.microsoft.com/office/drawing/2014/main" id="{FD661D2A-0041-4430-A619-8E9C2321F2FC}"/>
              </a:ext>
            </a:extLst>
          </p:cNvPr>
          <p:cNvGrpSpPr/>
          <p:nvPr/>
        </p:nvGrpSpPr>
        <p:grpSpPr>
          <a:xfrm>
            <a:off x="6396106" y="1206898"/>
            <a:ext cx="2627124" cy="1639822"/>
            <a:chOff x="219974" y="2000284"/>
            <a:chExt cx="8704052" cy="2521412"/>
          </a:xfrm>
        </p:grpSpPr>
        <p:grpSp>
          <p:nvGrpSpPr>
            <p:cNvPr id="32" name="组合 31">
              <a:extLst>
                <a:ext uri="{FF2B5EF4-FFF2-40B4-BE49-F238E27FC236}">
                  <a16:creationId xmlns:a16="http://schemas.microsoft.com/office/drawing/2014/main" id="{06A788DA-EA78-4DAD-96DE-20921C4CF1C4}"/>
                </a:ext>
              </a:extLst>
            </p:cNvPr>
            <p:cNvGrpSpPr/>
            <p:nvPr/>
          </p:nvGrpSpPr>
          <p:grpSpPr>
            <a:xfrm>
              <a:off x="219974" y="2014515"/>
              <a:ext cx="8704052" cy="2507181"/>
              <a:chOff x="219974" y="1283821"/>
              <a:chExt cx="8704052" cy="2338023"/>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73CAF6E2-BDF0-4CD4-A9A0-D9E333478C7F}"/>
                  </a:ext>
                </a:extLst>
              </p:cNvPr>
              <p:cNvSpPr/>
              <p:nvPr/>
            </p:nvSpPr>
            <p:spPr>
              <a:xfrm>
                <a:off x="219974" y="1604512"/>
                <a:ext cx="8704052" cy="201733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a:extLst>
                  <a:ext uri="{FF2B5EF4-FFF2-40B4-BE49-F238E27FC236}">
                    <a16:creationId xmlns:a16="http://schemas.microsoft.com/office/drawing/2014/main" id="{2842289B-2187-443D-BF4D-8516F3CE5F29}"/>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ED6237CB-C010-47FB-BAF8-E6D27BF15461}"/>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a:extLst>
              <a:ext uri="{FF2B5EF4-FFF2-40B4-BE49-F238E27FC236}">
                <a16:creationId xmlns:a16="http://schemas.microsoft.com/office/drawing/2014/main" id="{C19A07DC-25A9-4C54-B33D-E528C4AD9193}"/>
              </a:ext>
            </a:extLst>
          </p:cNvPr>
          <p:cNvSpPr/>
          <p:nvPr/>
        </p:nvSpPr>
        <p:spPr>
          <a:xfrm>
            <a:off x="6396106" y="1784508"/>
            <a:ext cx="2545171" cy="923330"/>
          </a:xfrm>
          <a:prstGeom prst="rect">
            <a:avLst/>
          </a:prstGeom>
        </p:spPr>
        <p:txBody>
          <a:bodyPr wrap="square">
            <a:spAutoFit/>
          </a:bodyPr>
          <a:lstStyle/>
          <a:p>
            <a:pPr marL="285750" indent="-285750" algn="just">
              <a:buClr>
                <a:srgbClr val="262686"/>
              </a:buClr>
              <a:buSzPct val="60000"/>
              <a:buFont typeface="Wingdings" panose="05000000000000000000" pitchFamily="2" charset="2"/>
              <a:buChar char="l"/>
            </a:pPr>
            <a:r>
              <a:rPr lang="zh-CN" altLang="en-US" dirty="0">
                <a:solidFill>
                  <a:srgbClr val="000000"/>
                </a:solidFill>
                <a:latin typeface="MicrosoftYaHei"/>
              </a:rPr>
              <a:t>待查元素存在，则返回该元素的迭代器</a:t>
            </a:r>
            <a:r>
              <a:rPr lang="en-US" altLang="zh-CN" dirty="0">
                <a:solidFill>
                  <a:srgbClr val="000000"/>
                </a:solidFill>
                <a:latin typeface="MicrosoftYaHei"/>
              </a:rPr>
              <a:t>;</a:t>
            </a:r>
            <a:r>
              <a:rPr lang="zh-CN" altLang="en-US" dirty="0">
                <a:solidFill>
                  <a:srgbClr val="000000"/>
                </a:solidFill>
                <a:latin typeface="MicrosoftYaHei"/>
              </a:rPr>
              <a:t>否则返回尾后迭代器</a:t>
            </a:r>
            <a:endParaRPr lang="en-US" altLang="zh-CN" dirty="0">
              <a:solidFill>
                <a:srgbClr val="000000"/>
              </a:solidFill>
              <a:latin typeface="MicrosoftYaHei"/>
            </a:endParaRPr>
          </a:p>
        </p:txBody>
      </p:sp>
      <p:grpSp>
        <p:nvGrpSpPr>
          <p:cNvPr id="36" name="组合 35">
            <a:extLst>
              <a:ext uri="{FF2B5EF4-FFF2-40B4-BE49-F238E27FC236}">
                <a16:creationId xmlns:a16="http://schemas.microsoft.com/office/drawing/2014/main" id="{FECF0B08-A8CA-4BAA-BA43-4C1E60E48B18}"/>
              </a:ext>
            </a:extLst>
          </p:cNvPr>
          <p:cNvGrpSpPr/>
          <p:nvPr/>
        </p:nvGrpSpPr>
        <p:grpSpPr>
          <a:xfrm>
            <a:off x="202723" y="3186955"/>
            <a:ext cx="6034175" cy="1661491"/>
            <a:chOff x="219974" y="2358412"/>
            <a:chExt cx="8704052" cy="2018121"/>
          </a:xfrm>
        </p:grpSpPr>
        <p:grpSp>
          <p:nvGrpSpPr>
            <p:cNvPr id="37" name="组合 36">
              <a:extLst>
                <a:ext uri="{FF2B5EF4-FFF2-40B4-BE49-F238E27FC236}">
                  <a16:creationId xmlns:a16="http://schemas.microsoft.com/office/drawing/2014/main" id="{AF2E093C-DD24-44D8-BDEA-C3660C0427F9}"/>
                </a:ext>
              </a:extLst>
            </p:cNvPr>
            <p:cNvGrpSpPr/>
            <p:nvPr/>
          </p:nvGrpSpPr>
          <p:grpSpPr>
            <a:xfrm>
              <a:off x="219974" y="2358415"/>
              <a:ext cx="8704052" cy="2018118"/>
              <a:chOff x="219974" y="1604515"/>
              <a:chExt cx="8704052" cy="1881957"/>
            </a:xfrm>
            <a:effectLst>
              <a:outerShdw blurRad="50800" dist="69850" dir="2700000" algn="tl" rotWithShape="0">
                <a:prstClr val="black">
                  <a:alpha val="40000"/>
                </a:prstClr>
              </a:outerShdw>
            </a:effectLst>
          </p:grpSpPr>
          <p:sp>
            <p:nvSpPr>
              <p:cNvPr id="39" name="矩形: 圆角 38">
                <a:extLst>
                  <a:ext uri="{FF2B5EF4-FFF2-40B4-BE49-F238E27FC236}">
                    <a16:creationId xmlns:a16="http://schemas.microsoft.com/office/drawing/2014/main" id="{8D8E330C-4BC7-4854-832C-D4577E7215AB}"/>
                  </a:ext>
                </a:extLst>
              </p:cNvPr>
              <p:cNvSpPr/>
              <p:nvPr/>
            </p:nvSpPr>
            <p:spPr>
              <a:xfrm>
                <a:off x="219974" y="1604515"/>
                <a:ext cx="8704052" cy="188195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a:extLst>
                  <a:ext uri="{FF2B5EF4-FFF2-40B4-BE49-F238E27FC236}">
                    <a16:creationId xmlns:a16="http://schemas.microsoft.com/office/drawing/2014/main" id="{33F722EB-2AF5-45D5-B7C8-61A8837DFE4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a:extLst>
                <a:ext uri="{FF2B5EF4-FFF2-40B4-BE49-F238E27FC236}">
                  <a16:creationId xmlns:a16="http://schemas.microsoft.com/office/drawing/2014/main" id="{7F740369-B277-4F01-8A8A-DA90BF94A808}"/>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erase </a:t>
              </a:r>
              <a:r>
                <a:rPr lang="zh-CN" altLang="en-US" sz="2400" dirty="0">
                  <a:solidFill>
                    <a:schemeClr val="bg1"/>
                  </a:solidFill>
                </a:rPr>
                <a:t>函数删除 </a:t>
              </a:r>
              <a:r>
                <a:rPr lang="en-US" altLang="zh-CN" sz="2400" dirty="0">
                  <a:solidFill>
                    <a:schemeClr val="bg1"/>
                  </a:solidFill>
                </a:rPr>
                <a:t>set </a:t>
              </a:r>
              <a:r>
                <a:rPr lang="zh-CN" altLang="en-US" sz="2400" dirty="0">
                  <a:solidFill>
                    <a:schemeClr val="bg1"/>
                  </a:solidFill>
                </a:rPr>
                <a:t>中的元素</a:t>
              </a:r>
            </a:p>
          </p:txBody>
        </p:sp>
      </p:grpSp>
      <p:sp>
        <p:nvSpPr>
          <p:cNvPr id="27" name="矩形 26">
            <a:extLst>
              <a:ext uri="{FF2B5EF4-FFF2-40B4-BE49-F238E27FC236}">
                <a16:creationId xmlns:a16="http://schemas.microsoft.com/office/drawing/2014/main" id="{0FF03927-BF12-4481-8637-8D4CE33A555D}"/>
              </a:ext>
            </a:extLst>
          </p:cNvPr>
          <p:cNvSpPr/>
          <p:nvPr/>
        </p:nvSpPr>
        <p:spPr>
          <a:xfrm>
            <a:off x="338587" y="3767419"/>
            <a:ext cx="5762445" cy="1077218"/>
          </a:xfrm>
          <a:prstGeom prst="rect">
            <a:avLst/>
          </a:prstGeom>
        </p:spPr>
        <p:txBody>
          <a:bodyPr wrap="square">
            <a:spAutoFit/>
          </a:bodyPr>
          <a:lstStyle/>
          <a:p>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erase</a:t>
            </a:r>
            <a:r>
              <a:rPr lang="en-US" altLang="zh-CN" sz="1600" dirty="0">
                <a:solidFill>
                  <a:srgbClr val="000000"/>
                </a:solidFill>
                <a:latin typeface="Consolas" panose="020B0609020204030204" pitchFamily="49" charset="0"/>
              </a:rPr>
              <a:t>(it);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删除关键字为</a:t>
            </a:r>
            <a:r>
              <a:rPr lang="en-US" altLang="zh-CN" sz="1600" dirty="0">
                <a:solidFill>
                  <a:srgbClr val="008000"/>
                </a:solidFill>
                <a:latin typeface="Consolas" panose="020B0609020204030204" pitchFamily="49" charset="0"/>
              </a:rPr>
              <a:t>0</a:t>
            </a:r>
            <a:r>
              <a:rPr lang="zh-CN" altLang="en-US" sz="1600" dirty="0">
                <a:solidFill>
                  <a:srgbClr val="008000"/>
                </a:solidFill>
                <a:latin typeface="Consolas" panose="020B0609020204030204" pitchFamily="49" charset="0"/>
              </a:rPr>
              <a:t>的元素</a:t>
            </a:r>
            <a:endParaRPr lang="zh-CN" altLang="en-US"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erase</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find</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3</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a:t>
            </a:r>
            <a:r>
              <a:rPr lang="en-US" altLang="zh-CN" sz="1600" dirty="0" err="1">
                <a:solidFill>
                  <a:srgbClr val="795E26"/>
                </a:solidFill>
                <a:latin typeface="Consolas" panose="020B0609020204030204" pitchFamily="49" charset="0"/>
              </a:rPr>
              <a:t>find</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7</a:t>
            </a:r>
            <a:r>
              <a:rPr lang="en-US" altLang="zh-CN" sz="1600" dirty="0">
                <a:solidFill>
                  <a:srgbClr val="000000"/>
                </a:solidFill>
                <a:latin typeface="Consolas" panose="020B0609020204030204" pitchFamily="49" charset="0"/>
              </a:rPr>
              <a:t>));</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删除范围</a:t>
            </a:r>
            <a:r>
              <a:rPr lang="en-US" altLang="zh-CN" sz="1600" dirty="0">
                <a:solidFill>
                  <a:srgbClr val="008000"/>
                </a:solidFill>
                <a:latin typeface="Consolas" panose="020B0609020204030204" pitchFamily="49" charset="0"/>
              </a:rPr>
              <a:t>[3,7)</a:t>
            </a:r>
            <a:r>
              <a:rPr lang="zh-CN" altLang="en-US" sz="1600" dirty="0">
                <a:solidFill>
                  <a:srgbClr val="008000"/>
                </a:solidFill>
                <a:latin typeface="Consolas" panose="020B0609020204030204" pitchFamily="49" charset="0"/>
              </a:rPr>
              <a:t>内元素</a:t>
            </a:r>
            <a:endParaRPr lang="zh-CN" altLang="en-US" sz="1600" dirty="0">
              <a:solidFill>
                <a:srgbClr val="000000"/>
              </a:solidFill>
              <a:latin typeface="Consolas" panose="020B0609020204030204" pitchFamily="49" charset="0"/>
            </a:endParaRPr>
          </a:p>
          <a:p>
            <a:r>
              <a:rPr lang="en-US" altLang="zh-CN" sz="1600" dirty="0">
                <a:solidFill>
                  <a:srgbClr val="AF00DB"/>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rgbClr val="000000"/>
                </a:solidFill>
                <a:latin typeface="Consolas" panose="020B0609020204030204" pitchFamily="49" charset="0"/>
              </a:rPr>
              <a:t> &amp;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s)</a:t>
            </a:r>
          </a:p>
          <a:p>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A31515"/>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打印输出：</a:t>
            </a:r>
            <a:r>
              <a:rPr lang="en-US" altLang="zh-CN" sz="1600" dirty="0">
                <a:solidFill>
                  <a:srgbClr val="008000"/>
                </a:solidFill>
                <a:latin typeface="Consolas" panose="020B0609020204030204" pitchFamily="49" charset="0"/>
              </a:rPr>
              <a:t>1 2 7 8</a:t>
            </a:r>
            <a:endParaRPr lang="zh-CN" altLang="en-US" sz="1600" b="0" dirty="0">
              <a:solidFill>
                <a:srgbClr val="000000"/>
              </a:solidFill>
              <a:effectLst/>
              <a:latin typeface="Consolas" panose="020B0609020204030204" pitchFamily="49" charset="0"/>
            </a:endParaRPr>
          </a:p>
        </p:txBody>
      </p:sp>
      <p:grpSp>
        <p:nvGrpSpPr>
          <p:cNvPr id="41" name="组合 40">
            <a:extLst>
              <a:ext uri="{FF2B5EF4-FFF2-40B4-BE49-F238E27FC236}">
                <a16:creationId xmlns:a16="http://schemas.microsoft.com/office/drawing/2014/main" id="{A626248E-870A-474E-88DA-07CEBE64D7F1}"/>
              </a:ext>
            </a:extLst>
          </p:cNvPr>
          <p:cNvGrpSpPr/>
          <p:nvPr/>
        </p:nvGrpSpPr>
        <p:grpSpPr>
          <a:xfrm>
            <a:off x="6396106" y="3204815"/>
            <a:ext cx="2627124" cy="1639822"/>
            <a:chOff x="219974" y="2000284"/>
            <a:chExt cx="8704052" cy="2521412"/>
          </a:xfrm>
        </p:grpSpPr>
        <p:grpSp>
          <p:nvGrpSpPr>
            <p:cNvPr id="42" name="组合 41">
              <a:extLst>
                <a:ext uri="{FF2B5EF4-FFF2-40B4-BE49-F238E27FC236}">
                  <a16:creationId xmlns:a16="http://schemas.microsoft.com/office/drawing/2014/main" id="{E49917B0-E5F6-479F-A6B7-71235FC17F5B}"/>
                </a:ext>
              </a:extLst>
            </p:cNvPr>
            <p:cNvGrpSpPr/>
            <p:nvPr/>
          </p:nvGrpSpPr>
          <p:grpSpPr>
            <a:xfrm>
              <a:off x="219974" y="2014515"/>
              <a:ext cx="8704052" cy="2507181"/>
              <a:chOff x="219974" y="1283821"/>
              <a:chExt cx="8704052" cy="2338023"/>
            </a:xfrm>
            <a:effectLst>
              <a:outerShdw blurRad="50800" dist="69850" dir="2700000" algn="tl" rotWithShape="0">
                <a:prstClr val="black">
                  <a:alpha val="40000"/>
                </a:prstClr>
              </a:outerShdw>
            </a:effectLst>
          </p:grpSpPr>
          <p:sp>
            <p:nvSpPr>
              <p:cNvPr id="44" name="矩形: 圆角 43">
                <a:extLst>
                  <a:ext uri="{FF2B5EF4-FFF2-40B4-BE49-F238E27FC236}">
                    <a16:creationId xmlns:a16="http://schemas.microsoft.com/office/drawing/2014/main" id="{C02FDC58-239E-42D8-824B-E473207B69A5}"/>
                  </a:ext>
                </a:extLst>
              </p:cNvPr>
              <p:cNvSpPr/>
              <p:nvPr/>
            </p:nvSpPr>
            <p:spPr>
              <a:xfrm>
                <a:off x="219974" y="1604512"/>
                <a:ext cx="8704052" cy="201733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顶角 44">
                <a:extLst>
                  <a:ext uri="{FF2B5EF4-FFF2-40B4-BE49-F238E27FC236}">
                    <a16:creationId xmlns:a16="http://schemas.microsoft.com/office/drawing/2014/main" id="{526A2FCD-B475-4D8C-A369-0BB7A840CFDA}"/>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277BB59E-4880-4162-BE82-34BA803E7F2C}"/>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46" name="矩形 45">
            <a:extLst>
              <a:ext uri="{FF2B5EF4-FFF2-40B4-BE49-F238E27FC236}">
                <a16:creationId xmlns:a16="http://schemas.microsoft.com/office/drawing/2014/main" id="{735EBB52-22E9-4743-8EF6-3E8A82C29B8B}"/>
              </a:ext>
            </a:extLst>
          </p:cNvPr>
          <p:cNvSpPr/>
          <p:nvPr/>
        </p:nvSpPr>
        <p:spPr>
          <a:xfrm>
            <a:off x="6396106" y="3782425"/>
            <a:ext cx="2545171" cy="646331"/>
          </a:xfrm>
          <a:prstGeom prst="rect">
            <a:avLst/>
          </a:prstGeom>
        </p:spPr>
        <p:txBody>
          <a:bodyPr wrap="square">
            <a:spAutoFit/>
          </a:bodyPr>
          <a:lstStyle/>
          <a:p>
            <a:pPr marL="285750" indent="-285750" algn="just">
              <a:buClr>
                <a:srgbClr val="262686"/>
              </a:buClr>
              <a:buSzPct val="60000"/>
              <a:buFont typeface="Wingdings" panose="05000000000000000000" pitchFamily="2" charset="2"/>
              <a:buChar char="l"/>
            </a:pPr>
            <a:r>
              <a:rPr lang="en-US" altLang="zh-CN" dirty="0">
                <a:solidFill>
                  <a:srgbClr val="000000"/>
                </a:solidFill>
                <a:latin typeface="MicrosoftYaHei"/>
              </a:rPr>
              <a:t>erase </a:t>
            </a:r>
            <a:r>
              <a:rPr lang="zh-CN" altLang="en-US" dirty="0">
                <a:solidFill>
                  <a:srgbClr val="000000"/>
                </a:solidFill>
                <a:latin typeface="MicrosoftYaHei"/>
              </a:rPr>
              <a:t>成员的迭代器范围为左闭合区间</a:t>
            </a:r>
            <a:endParaRPr lang="en-US" altLang="zh-CN" dirty="0">
              <a:solidFill>
                <a:srgbClr val="000000"/>
              </a:solidFill>
              <a:latin typeface="MicrosoftYaHei"/>
            </a:endParaRPr>
          </a:p>
        </p:txBody>
      </p:sp>
      <p:grpSp>
        <p:nvGrpSpPr>
          <p:cNvPr id="47" name="组合 46">
            <a:extLst>
              <a:ext uri="{FF2B5EF4-FFF2-40B4-BE49-F238E27FC236}">
                <a16:creationId xmlns:a16="http://schemas.microsoft.com/office/drawing/2014/main" id="{4719E08B-02BF-4C5C-82D2-2ED7B260CAFE}"/>
              </a:ext>
            </a:extLst>
          </p:cNvPr>
          <p:cNvGrpSpPr/>
          <p:nvPr/>
        </p:nvGrpSpPr>
        <p:grpSpPr>
          <a:xfrm>
            <a:off x="231478" y="5099537"/>
            <a:ext cx="8791752" cy="1123035"/>
            <a:chOff x="219974" y="2358412"/>
            <a:chExt cx="8704052" cy="1364089"/>
          </a:xfrm>
        </p:grpSpPr>
        <p:grpSp>
          <p:nvGrpSpPr>
            <p:cNvPr id="48" name="组合 47">
              <a:extLst>
                <a:ext uri="{FF2B5EF4-FFF2-40B4-BE49-F238E27FC236}">
                  <a16:creationId xmlns:a16="http://schemas.microsoft.com/office/drawing/2014/main" id="{35F2DC92-71D3-412E-A9FF-64C7F2563387}"/>
                </a:ext>
              </a:extLst>
            </p:cNvPr>
            <p:cNvGrpSpPr/>
            <p:nvPr/>
          </p:nvGrpSpPr>
          <p:grpSpPr>
            <a:xfrm>
              <a:off x="219974" y="2358415"/>
              <a:ext cx="8704052" cy="1364086"/>
              <a:chOff x="219974" y="1604515"/>
              <a:chExt cx="8704052" cy="1272052"/>
            </a:xfrm>
            <a:effectLst>
              <a:outerShdw blurRad="50800" dist="69850" dir="2700000" algn="tl" rotWithShape="0">
                <a:prstClr val="black">
                  <a:alpha val="40000"/>
                </a:prstClr>
              </a:outerShdw>
            </a:effectLst>
          </p:grpSpPr>
          <p:sp>
            <p:nvSpPr>
              <p:cNvPr id="50" name="矩形: 圆角 49">
                <a:extLst>
                  <a:ext uri="{FF2B5EF4-FFF2-40B4-BE49-F238E27FC236}">
                    <a16:creationId xmlns:a16="http://schemas.microsoft.com/office/drawing/2014/main" id="{EDB3955C-1900-4017-A7DC-2BC3312F6860}"/>
                  </a:ext>
                </a:extLst>
              </p:cNvPr>
              <p:cNvSpPr/>
              <p:nvPr/>
            </p:nvSpPr>
            <p:spPr>
              <a:xfrm>
                <a:off x="219974" y="1604515"/>
                <a:ext cx="8704052" cy="1272052"/>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顶角 50">
                <a:extLst>
                  <a:ext uri="{FF2B5EF4-FFF2-40B4-BE49-F238E27FC236}">
                    <a16:creationId xmlns:a16="http://schemas.microsoft.com/office/drawing/2014/main" id="{9856EBCD-1532-4047-BC4C-D9B634563AF9}"/>
                  </a:ext>
                </a:extLst>
              </p:cNvPr>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9" name="矩形 48">
              <a:extLst>
                <a:ext uri="{FF2B5EF4-FFF2-40B4-BE49-F238E27FC236}">
                  <a16:creationId xmlns:a16="http://schemas.microsoft.com/office/drawing/2014/main" id="{274CD1EC-215D-49E3-B253-2F32B6A9FCA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注意</a:t>
              </a:r>
            </a:p>
          </p:txBody>
        </p:sp>
      </p:grpSp>
      <p:sp>
        <p:nvSpPr>
          <p:cNvPr id="52" name="矩形 51">
            <a:extLst>
              <a:ext uri="{FF2B5EF4-FFF2-40B4-BE49-F238E27FC236}">
                <a16:creationId xmlns:a16="http://schemas.microsoft.com/office/drawing/2014/main" id="{2ADE4F64-762F-4841-B580-0EE53ADB12EF}"/>
              </a:ext>
            </a:extLst>
          </p:cNvPr>
          <p:cNvSpPr/>
          <p:nvPr/>
        </p:nvSpPr>
        <p:spPr>
          <a:xfrm>
            <a:off x="373328" y="5740955"/>
            <a:ext cx="6737230" cy="369332"/>
          </a:xfrm>
          <a:prstGeom prst="rect">
            <a:avLst/>
          </a:prstGeom>
        </p:spPr>
        <p:txBody>
          <a:bodyPr wrap="square">
            <a:spAutoFit/>
          </a:bodyPr>
          <a:lstStyle/>
          <a:p>
            <a:r>
              <a:rPr lang="zh-CN" altLang="en-US" dirty="0">
                <a:solidFill>
                  <a:srgbClr val="000000"/>
                </a:solidFill>
                <a:latin typeface="MicrosoftYaHei"/>
              </a:rPr>
              <a:t>调用 </a:t>
            </a:r>
            <a:r>
              <a:rPr lang="en-US" altLang="zh-CN" dirty="0">
                <a:solidFill>
                  <a:srgbClr val="000000"/>
                </a:solidFill>
                <a:latin typeface="LMSans10-Regular-Identity-H"/>
              </a:rPr>
              <a:t>erase </a:t>
            </a:r>
            <a:r>
              <a:rPr lang="zh-CN" altLang="en-US" dirty="0">
                <a:solidFill>
                  <a:srgbClr val="000000"/>
                </a:solidFill>
                <a:latin typeface="MicrosoftYaHei"/>
              </a:rPr>
              <a:t>成员不影响与 </a:t>
            </a:r>
            <a:r>
              <a:rPr lang="en-US" altLang="zh-CN" dirty="0">
                <a:solidFill>
                  <a:srgbClr val="000000"/>
                </a:solidFill>
                <a:latin typeface="LMSans10-Regular-Identity-H"/>
              </a:rPr>
              <a:t>set </a:t>
            </a:r>
            <a:r>
              <a:rPr lang="zh-CN" altLang="en-US" dirty="0">
                <a:solidFill>
                  <a:srgbClr val="000000"/>
                </a:solidFill>
                <a:latin typeface="MicrosoftYaHei"/>
              </a:rPr>
              <a:t>中其它元素绑定的迭代器或引用</a:t>
            </a:r>
            <a:r>
              <a:rPr lang="zh-CN" altLang="en-US" dirty="0"/>
              <a:t> </a:t>
            </a:r>
          </a:p>
        </p:txBody>
      </p:sp>
    </p:spTree>
    <p:extLst>
      <p:ext uri="{BB962C8B-B14F-4D97-AF65-F5344CB8AC3E}">
        <p14:creationId xmlns:p14="http://schemas.microsoft.com/office/powerpoint/2010/main" val="330607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702813"/>
            <a:ext cx="8670790" cy="2515504"/>
            <a:chOff x="219974" y="2358412"/>
            <a:chExt cx="8704052" cy="3055444"/>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3055441"/>
              <a:chOff x="219974" y="1604516"/>
              <a:chExt cx="8704052" cy="2849294"/>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6"/>
                <a:ext cx="8704052" cy="284929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pair</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BC63F98C-C3D8-4FAA-8B40-F0566973733C}"/>
              </a:ext>
            </a:extLst>
          </p:cNvPr>
          <p:cNvSpPr/>
          <p:nvPr/>
        </p:nvSpPr>
        <p:spPr>
          <a:xfrm>
            <a:off x="270487" y="2284458"/>
            <a:ext cx="8493950"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pair </a:t>
            </a:r>
            <a:r>
              <a:rPr lang="zh-CN" altLang="en-US" dirty="0"/>
              <a:t>定义在头文件 </a:t>
            </a:r>
            <a:r>
              <a:rPr lang="en-US" altLang="zh-CN" dirty="0"/>
              <a:t>utility </a:t>
            </a:r>
            <a:r>
              <a:rPr lang="zh-CN" altLang="en-US" dirty="0"/>
              <a:t>中，包含两部分数据成员</a:t>
            </a:r>
          </a:p>
        </p:txBody>
      </p:sp>
      <p:sp>
        <p:nvSpPr>
          <p:cNvPr id="7" name="矩形 6">
            <a:extLst>
              <a:ext uri="{FF2B5EF4-FFF2-40B4-BE49-F238E27FC236}">
                <a16:creationId xmlns:a16="http://schemas.microsoft.com/office/drawing/2014/main" id="{077A9C5B-5C62-4F2C-A23F-815982C0E4D0}"/>
              </a:ext>
            </a:extLst>
          </p:cNvPr>
          <p:cNvSpPr/>
          <p:nvPr/>
        </p:nvSpPr>
        <p:spPr>
          <a:xfrm>
            <a:off x="543085" y="2782437"/>
            <a:ext cx="8221352" cy="1200329"/>
          </a:xfrm>
          <a:prstGeom prst="rect">
            <a:avLst/>
          </a:prstGeom>
        </p:spPr>
        <p:txBody>
          <a:bodyPr wrap="square">
            <a:spAutoFit/>
          </a:bodyPr>
          <a:lstStyle/>
          <a:p>
            <a:r>
              <a:rPr lang="en-US" altLang="zh-CN" dirty="0">
                <a:solidFill>
                  <a:srgbClr val="000000"/>
                </a:solidFill>
                <a:latin typeface="Consolas" panose="020B0609020204030204" pitchFamily="49" charset="0"/>
              </a:rPr>
              <a:t>pair&lt;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p1;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保存两个</a:t>
            </a:r>
            <a:r>
              <a:rPr lang="en-US" altLang="zh-CN" dirty="0">
                <a:solidFill>
                  <a:srgbClr val="008000"/>
                </a:solidFill>
                <a:latin typeface="Consolas" panose="020B0609020204030204" pitchFamily="49" charset="0"/>
              </a:rPr>
              <a:t>int</a:t>
            </a:r>
            <a:r>
              <a:rPr lang="zh-CN" altLang="en-US" dirty="0">
                <a:solidFill>
                  <a:srgbClr val="008000"/>
                </a:solidFill>
                <a:latin typeface="Consolas" panose="020B0609020204030204" pitchFamily="49" charset="0"/>
              </a:rPr>
              <a:t>类型数据</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pair&lt;string,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p2 = {</a:t>
            </a:r>
            <a:r>
              <a:rPr lang="en-US" altLang="zh-CN" dirty="0">
                <a:solidFill>
                  <a:srgbClr val="A31515"/>
                </a:solidFill>
                <a:latin typeface="Consolas" panose="020B0609020204030204" pitchFamily="49" charset="0"/>
              </a:rPr>
              <a:t>"Hello"</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列表初始化两个成员</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p3 = </a:t>
            </a:r>
            <a:r>
              <a:rPr lang="en-US" altLang="zh-CN" dirty="0" err="1">
                <a:solidFill>
                  <a:srgbClr val="795E26"/>
                </a:solidFill>
                <a:latin typeface="Consolas" panose="020B0609020204030204" pitchFamily="49" charset="0"/>
              </a:rPr>
              <a:t>make_pair</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"Hello"</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en-US" altLang="zh-CN" dirty="0" err="1">
                <a:solidFill>
                  <a:srgbClr val="008000"/>
                </a:solidFill>
                <a:latin typeface="Consolas" panose="020B0609020204030204" pitchFamily="49" charset="0"/>
              </a:rPr>
              <a:t>make_pair</a:t>
            </a:r>
            <a:r>
              <a:rPr lang="zh-CN" altLang="en-US" dirty="0">
                <a:solidFill>
                  <a:srgbClr val="008000"/>
                </a:solidFill>
                <a:latin typeface="Consolas" panose="020B0609020204030204" pitchFamily="49" charset="0"/>
              </a:rPr>
              <a:t>函数返回一个</a:t>
            </a:r>
            <a:r>
              <a:rPr lang="en-US" altLang="zh-CN" dirty="0">
                <a:solidFill>
                  <a:srgbClr val="008000"/>
                </a:solidFill>
                <a:latin typeface="Consolas" panose="020B0609020204030204" pitchFamily="49" charset="0"/>
              </a:rPr>
              <a:t>pair</a:t>
            </a:r>
            <a:r>
              <a:rPr lang="zh-CN" altLang="en-US" dirty="0">
                <a:solidFill>
                  <a:srgbClr val="008000"/>
                </a:solidFill>
                <a:latin typeface="Consolas" panose="020B0609020204030204" pitchFamily="49" charset="0"/>
              </a:rPr>
              <a:t>对象</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p2.</a:t>
            </a:r>
            <a:r>
              <a:rPr lang="en-US" altLang="zh-CN" dirty="0">
                <a:solidFill>
                  <a:srgbClr val="001080"/>
                </a:solidFill>
                <a:latin typeface="Consolas" panose="020B0609020204030204" pitchFamily="49" charset="0"/>
              </a:rPr>
              <a:t>first</a:t>
            </a:r>
            <a:r>
              <a:rPr lang="en-US" altLang="zh-CN" dirty="0">
                <a:solidFill>
                  <a:srgbClr val="000000"/>
                </a:solidFill>
                <a:latin typeface="Consolas" panose="020B0609020204030204" pitchFamily="49" charset="0"/>
              </a:rPr>
              <a:t> &lt;&lt; p2.</a:t>
            </a:r>
            <a:r>
              <a:rPr lang="en-US" altLang="zh-CN" dirty="0">
                <a:solidFill>
                  <a:srgbClr val="001080"/>
                </a:solidFill>
                <a:latin typeface="Consolas" panose="020B0609020204030204" pitchFamily="49" charset="0"/>
              </a:rPr>
              <a:t>second</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访问</a:t>
            </a:r>
            <a:r>
              <a:rPr lang="en-US" altLang="zh-CN" dirty="0">
                <a:solidFill>
                  <a:srgbClr val="008000"/>
                </a:solidFill>
                <a:latin typeface="Consolas" panose="020B0609020204030204" pitchFamily="49" charset="0"/>
              </a:rPr>
              <a:t>pair</a:t>
            </a:r>
            <a:r>
              <a:rPr lang="zh-CN" altLang="en-US" dirty="0">
                <a:solidFill>
                  <a:srgbClr val="008000"/>
                </a:solidFill>
                <a:latin typeface="Consolas" panose="020B0609020204030204" pitchFamily="49" charset="0"/>
              </a:rPr>
              <a:t>中数据成员</a:t>
            </a:r>
            <a:endParaRPr lang="zh-CN" altLang="en-US" b="0" dirty="0">
              <a:solidFill>
                <a:srgbClr val="000000"/>
              </a:solidFill>
              <a:effectLst/>
              <a:latin typeface="Consolas" panose="020B0609020204030204" pitchFamily="49" charset="0"/>
            </a:endParaRPr>
          </a:p>
        </p:txBody>
      </p:sp>
      <p:grpSp>
        <p:nvGrpSpPr>
          <p:cNvPr id="31" name="组合 30">
            <a:extLst>
              <a:ext uri="{FF2B5EF4-FFF2-40B4-BE49-F238E27FC236}">
                <a16:creationId xmlns:a16="http://schemas.microsoft.com/office/drawing/2014/main" id="{B6A22A61-E9DC-4247-BB5A-BE0BEB6CD813}"/>
              </a:ext>
            </a:extLst>
          </p:cNvPr>
          <p:cNvGrpSpPr/>
          <p:nvPr/>
        </p:nvGrpSpPr>
        <p:grpSpPr>
          <a:xfrm>
            <a:off x="202723" y="4557251"/>
            <a:ext cx="8670790" cy="1351843"/>
            <a:chOff x="219974" y="2000284"/>
            <a:chExt cx="8704052" cy="2078611"/>
          </a:xfrm>
        </p:grpSpPr>
        <p:grpSp>
          <p:nvGrpSpPr>
            <p:cNvPr id="32" name="组合 31">
              <a:extLst>
                <a:ext uri="{FF2B5EF4-FFF2-40B4-BE49-F238E27FC236}">
                  <a16:creationId xmlns:a16="http://schemas.microsoft.com/office/drawing/2014/main" id="{D12405F5-CEA1-483A-948A-4BC4C35AE36C}"/>
                </a:ext>
              </a:extLst>
            </p:cNvPr>
            <p:cNvGrpSpPr/>
            <p:nvPr/>
          </p:nvGrpSpPr>
          <p:grpSpPr>
            <a:xfrm>
              <a:off x="219974" y="2014515"/>
              <a:ext cx="8704052" cy="2064380"/>
              <a:chOff x="219974" y="1283821"/>
              <a:chExt cx="8704052" cy="1925098"/>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770132D9-AC98-48B0-8EAD-5B98907BB776}"/>
                  </a:ext>
                </a:extLst>
              </p:cNvPr>
              <p:cNvSpPr/>
              <p:nvPr/>
            </p:nvSpPr>
            <p:spPr>
              <a:xfrm>
                <a:off x="219974" y="1604512"/>
                <a:ext cx="8704052" cy="160440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a:extLst>
                  <a:ext uri="{FF2B5EF4-FFF2-40B4-BE49-F238E27FC236}">
                    <a16:creationId xmlns:a16="http://schemas.microsoft.com/office/drawing/2014/main" id="{A6ED9062-74C5-4029-973D-0C77CA2E8BBD}"/>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7F44B90A-3487-46DF-8AB3-59CA6C9D7E10}"/>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a:extLst>
              <a:ext uri="{FF2B5EF4-FFF2-40B4-BE49-F238E27FC236}">
                <a16:creationId xmlns:a16="http://schemas.microsoft.com/office/drawing/2014/main" id="{A97DD129-B7E4-4231-9788-F8DBB497C8D0}"/>
              </a:ext>
            </a:extLst>
          </p:cNvPr>
          <p:cNvSpPr/>
          <p:nvPr/>
        </p:nvSpPr>
        <p:spPr>
          <a:xfrm>
            <a:off x="375249" y="5149251"/>
            <a:ext cx="6711351"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pair </a:t>
            </a:r>
            <a:r>
              <a:rPr lang="zh-CN" altLang="en-US" dirty="0">
                <a:solidFill>
                  <a:srgbClr val="000000"/>
                </a:solidFill>
                <a:latin typeface="MicrosoftYaHei"/>
              </a:rPr>
              <a:t>的两个数据成员是</a:t>
            </a:r>
            <a:r>
              <a:rPr lang="zh-CN" altLang="en-US" dirty="0">
                <a:solidFill>
                  <a:srgbClr val="FF0000"/>
                </a:solidFill>
                <a:latin typeface="MicrosoftYaHei"/>
              </a:rPr>
              <a:t>公有的</a:t>
            </a:r>
            <a:r>
              <a:rPr lang="zh-CN" altLang="en-US" dirty="0">
                <a:solidFill>
                  <a:srgbClr val="000000"/>
                </a:solidFill>
                <a:latin typeface="MicrosoftYaHei"/>
              </a:rPr>
              <a:t>，名字分别为</a:t>
            </a:r>
            <a:r>
              <a:rPr lang="en-US" altLang="zh-CN" dirty="0">
                <a:solidFill>
                  <a:srgbClr val="000000"/>
                </a:solidFill>
                <a:latin typeface="LMSans10-Regular-Identity-H"/>
              </a:rPr>
              <a:t>first </a:t>
            </a:r>
            <a:r>
              <a:rPr lang="zh-CN" altLang="en-US" dirty="0">
                <a:solidFill>
                  <a:srgbClr val="000000"/>
                </a:solidFill>
                <a:latin typeface="MicrosoftYaHei"/>
              </a:rPr>
              <a:t>和 </a:t>
            </a:r>
            <a:r>
              <a:rPr lang="en-US" altLang="zh-CN" dirty="0">
                <a:solidFill>
                  <a:srgbClr val="000000"/>
                </a:solidFill>
                <a:latin typeface="LMSans10-Regular-Identity-H"/>
              </a:rPr>
              <a:t>second</a:t>
            </a:r>
          </a:p>
          <a:p>
            <a:pPr marL="285750" indent="-285750">
              <a:buClr>
                <a:srgbClr val="262686"/>
              </a:buClr>
              <a:buSzPct val="80000"/>
              <a:buFont typeface="Wingdings" panose="05000000000000000000" pitchFamily="2" charset="2"/>
              <a:buChar char="l"/>
            </a:pPr>
            <a:r>
              <a:rPr lang="zh-CN" altLang="en-US" dirty="0">
                <a:solidFill>
                  <a:srgbClr val="000000"/>
                </a:solidFill>
                <a:latin typeface="LMSans10-Regular-Identity-H"/>
              </a:rPr>
              <a:t>创建 </a:t>
            </a:r>
            <a:r>
              <a:rPr lang="en-US" altLang="zh-CN" dirty="0">
                <a:solidFill>
                  <a:srgbClr val="000000"/>
                </a:solidFill>
                <a:latin typeface="LMSans10-Regular-Identity-H"/>
              </a:rPr>
              <a:t>pair </a:t>
            </a:r>
            <a:r>
              <a:rPr lang="zh-CN" altLang="en-US" dirty="0">
                <a:solidFill>
                  <a:srgbClr val="000000"/>
                </a:solidFill>
                <a:latin typeface="LMSans10-Regular-Identity-H"/>
              </a:rPr>
              <a:t>对象时需显式指明两个数据的类型</a:t>
            </a:r>
            <a:r>
              <a:rPr lang="en-US" altLang="zh-CN" dirty="0"/>
              <a:t> </a:t>
            </a:r>
            <a:endParaRPr lang="zh-CN" altLang="en-US" dirty="0"/>
          </a:p>
        </p:txBody>
      </p:sp>
    </p:spTree>
    <p:extLst>
      <p:ext uri="{BB962C8B-B14F-4D97-AF65-F5344CB8AC3E}">
        <p14:creationId xmlns:p14="http://schemas.microsoft.com/office/powerpoint/2010/main" val="1468002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702813"/>
            <a:ext cx="8670790" cy="1661489"/>
            <a:chOff x="219974" y="2358412"/>
            <a:chExt cx="8704052" cy="2018119"/>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2018116"/>
              <a:chOff x="219974" y="1604516"/>
              <a:chExt cx="8704052" cy="1881956"/>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6"/>
                <a:ext cx="8704052" cy="188195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map</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BC63F98C-C3D8-4FAA-8B40-F0566973733C}"/>
              </a:ext>
            </a:extLst>
          </p:cNvPr>
          <p:cNvSpPr/>
          <p:nvPr/>
        </p:nvSpPr>
        <p:spPr>
          <a:xfrm>
            <a:off x="270487" y="2284458"/>
            <a:ext cx="8493950"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map </a:t>
            </a:r>
            <a:r>
              <a:rPr lang="zh-CN" altLang="en-US" dirty="0"/>
              <a:t>与 </a:t>
            </a:r>
            <a:r>
              <a:rPr lang="en-US" altLang="zh-CN" dirty="0"/>
              <a:t>set </a:t>
            </a:r>
            <a:r>
              <a:rPr lang="zh-CN" altLang="en-US" dirty="0"/>
              <a:t>类似，都是有序容器</a:t>
            </a:r>
            <a:endParaRPr lang="en-US" altLang="zh-CN" dirty="0"/>
          </a:p>
          <a:p>
            <a:pPr marL="285750" indent="-285750">
              <a:buClr>
                <a:srgbClr val="262686"/>
              </a:buClr>
              <a:buSzPct val="80000"/>
              <a:buFont typeface="Wingdings" panose="05000000000000000000" pitchFamily="2" charset="2"/>
              <a:buChar char="l"/>
            </a:pPr>
            <a:r>
              <a:rPr lang="en-US" altLang="zh-CN" dirty="0"/>
              <a:t>map </a:t>
            </a:r>
            <a:r>
              <a:rPr lang="zh-CN" altLang="en-US" dirty="0"/>
              <a:t>中的元素是 </a:t>
            </a:r>
            <a:r>
              <a:rPr lang="en-US" altLang="zh-CN" dirty="0">
                <a:solidFill>
                  <a:srgbClr val="FF0000"/>
                </a:solidFill>
              </a:rPr>
              <a:t>pair </a:t>
            </a:r>
            <a:r>
              <a:rPr lang="zh-CN" altLang="en-US" dirty="0">
                <a:solidFill>
                  <a:srgbClr val="FF0000"/>
                </a:solidFill>
              </a:rPr>
              <a:t>类型</a:t>
            </a:r>
            <a:r>
              <a:rPr lang="zh-CN" altLang="en-US" dirty="0"/>
              <a:t>，第一个成员为用于索引的</a:t>
            </a:r>
            <a:r>
              <a:rPr lang="zh-CN" altLang="en-US" dirty="0">
                <a:solidFill>
                  <a:srgbClr val="FF0000"/>
                </a:solidFill>
              </a:rPr>
              <a:t>关键字</a:t>
            </a:r>
            <a:r>
              <a:rPr lang="zh-CN" altLang="en-US" dirty="0"/>
              <a:t>，第二个成员为与关键字相关的</a:t>
            </a:r>
            <a:r>
              <a:rPr lang="zh-CN" altLang="en-US" dirty="0">
                <a:solidFill>
                  <a:srgbClr val="FF0000"/>
                </a:solidFill>
              </a:rPr>
              <a:t>值</a:t>
            </a:r>
            <a:r>
              <a:rPr lang="zh-CN" altLang="en-US" dirty="0"/>
              <a:t> </a:t>
            </a:r>
          </a:p>
        </p:txBody>
      </p:sp>
      <p:grpSp>
        <p:nvGrpSpPr>
          <p:cNvPr id="2" name="组合 1">
            <a:extLst>
              <a:ext uri="{FF2B5EF4-FFF2-40B4-BE49-F238E27FC236}">
                <a16:creationId xmlns:a16="http://schemas.microsoft.com/office/drawing/2014/main" id="{55515090-9FB8-493F-9AD9-4AEC095A8970}"/>
              </a:ext>
            </a:extLst>
          </p:cNvPr>
          <p:cNvGrpSpPr/>
          <p:nvPr/>
        </p:nvGrpSpPr>
        <p:grpSpPr>
          <a:xfrm>
            <a:off x="202723" y="4064824"/>
            <a:ext cx="8670790" cy="1016132"/>
            <a:chOff x="202723" y="4064824"/>
            <a:chExt cx="8670790" cy="1016132"/>
          </a:xfrm>
        </p:grpSpPr>
        <p:grpSp>
          <p:nvGrpSpPr>
            <p:cNvPr id="31" name="组合 30">
              <a:extLst>
                <a:ext uri="{FF2B5EF4-FFF2-40B4-BE49-F238E27FC236}">
                  <a16:creationId xmlns:a16="http://schemas.microsoft.com/office/drawing/2014/main" id="{B6A22A61-E9DC-4247-BB5A-BE0BEB6CD813}"/>
                </a:ext>
              </a:extLst>
            </p:cNvPr>
            <p:cNvGrpSpPr/>
            <p:nvPr/>
          </p:nvGrpSpPr>
          <p:grpSpPr>
            <a:xfrm>
              <a:off x="202723" y="4064824"/>
              <a:ext cx="8670790" cy="1016132"/>
              <a:chOff x="219974" y="2000283"/>
              <a:chExt cx="8704052" cy="1562417"/>
            </a:xfrm>
          </p:grpSpPr>
          <p:grpSp>
            <p:nvGrpSpPr>
              <p:cNvPr id="32" name="组合 31">
                <a:extLst>
                  <a:ext uri="{FF2B5EF4-FFF2-40B4-BE49-F238E27FC236}">
                    <a16:creationId xmlns:a16="http://schemas.microsoft.com/office/drawing/2014/main" id="{D12405F5-CEA1-483A-948A-4BC4C35AE36C}"/>
                  </a:ext>
                </a:extLst>
              </p:cNvPr>
              <p:cNvGrpSpPr/>
              <p:nvPr/>
            </p:nvGrpSpPr>
            <p:grpSpPr>
              <a:xfrm>
                <a:off x="219974" y="2014515"/>
                <a:ext cx="8704052" cy="1548185"/>
                <a:chOff x="219974" y="1283821"/>
                <a:chExt cx="8704052" cy="1443730"/>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770132D9-AC98-48B0-8EAD-5B98907BB776}"/>
                    </a:ext>
                  </a:extLst>
                </p:cNvPr>
                <p:cNvSpPr/>
                <p:nvPr/>
              </p:nvSpPr>
              <p:spPr>
                <a:xfrm>
                  <a:off x="219974" y="1604512"/>
                  <a:ext cx="8704052" cy="112303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a:extLst>
                    <a:ext uri="{FF2B5EF4-FFF2-40B4-BE49-F238E27FC236}">
                      <a16:creationId xmlns:a16="http://schemas.microsoft.com/office/drawing/2014/main" id="{A6ED9062-74C5-4029-973D-0C77CA2E8BBD}"/>
                    </a:ext>
                  </a:extLst>
                </p:cNvPr>
                <p:cNvSpPr/>
                <p:nvPr/>
              </p:nvSpPr>
              <p:spPr>
                <a:xfrm>
                  <a:off x="219974" y="1283821"/>
                  <a:ext cx="8704052" cy="61951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7F44B90A-3487-46DF-8AB3-59CA6C9D7E10}"/>
                  </a:ext>
                </a:extLst>
              </p:cNvPr>
              <p:cNvSpPr/>
              <p:nvPr/>
            </p:nvSpPr>
            <p:spPr>
              <a:xfrm>
                <a:off x="319177" y="2000283"/>
                <a:ext cx="4571999" cy="709862"/>
              </a:xfrm>
              <a:prstGeom prst="rect">
                <a:avLst/>
              </a:prstGeom>
            </p:spPr>
            <p:txBody>
              <a:bodyPr>
                <a:spAutoFit/>
              </a:bodyPr>
              <a:lstStyle/>
              <a:p>
                <a:r>
                  <a:rPr lang="zh-CN" altLang="en-US" sz="2400" dirty="0">
                    <a:solidFill>
                      <a:srgbClr val="FFFFFF"/>
                    </a:solidFill>
                    <a:latin typeface="MicrosoftYaHei"/>
                  </a:rPr>
                  <a:t>例 </a:t>
                </a:r>
                <a:r>
                  <a:rPr lang="en-US" altLang="zh-CN" sz="2400" dirty="0">
                    <a:solidFill>
                      <a:srgbClr val="FFFFFF"/>
                    </a:solidFill>
                    <a:latin typeface="MicrosoftYaHei"/>
                  </a:rPr>
                  <a:t>11.2</a:t>
                </a:r>
                <a:endParaRPr lang="zh-CN" altLang="en-US" sz="2400" dirty="0"/>
              </a:p>
            </p:txBody>
          </p:sp>
        </p:grpSp>
        <p:sp>
          <p:nvSpPr>
            <p:cNvPr id="10" name="矩形 9">
              <a:extLst>
                <a:ext uri="{FF2B5EF4-FFF2-40B4-BE49-F238E27FC236}">
                  <a16:creationId xmlns:a16="http://schemas.microsoft.com/office/drawing/2014/main" id="{A97DD129-B7E4-4231-9788-F8DBB497C8D0}"/>
                </a:ext>
              </a:extLst>
            </p:cNvPr>
            <p:cNvSpPr/>
            <p:nvPr/>
          </p:nvSpPr>
          <p:spPr>
            <a:xfrm>
              <a:off x="296366" y="4565477"/>
              <a:ext cx="6711351" cy="369332"/>
            </a:xfrm>
            <a:prstGeom prst="rect">
              <a:avLst/>
            </a:prstGeom>
          </p:spPr>
          <p:txBody>
            <a:bodyPr wrap="square">
              <a:spAutoFit/>
            </a:bodyPr>
            <a:lstStyle/>
            <a:p>
              <a:pPr>
                <a:buClr>
                  <a:srgbClr val="262686"/>
                </a:buClr>
                <a:buSzPct val="80000"/>
              </a:pPr>
              <a:r>
                <a:rPr lang="zh-CN" altLang="en-US" dirty="0"/>
                <a:t>统计输入的一组数字中每个数字出现的次数 </a:t>
              </a:r>
            </a:p>
          </p:txBody>
        </p:sp>
      </p:grpSp>
    </p:spTree>
    <p:extLst>
      <p:ext uri="{BB962C8B-B14F-4D97-AF65-F5344CB8AC3E}">
        <p14:creationId xmlns:p14="http://schemas.microsoft.com/office/powerpoint/2010/main" val="3511506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31" name="组合 30">
            <a:extLst>
              <a:ext uri="{FF2B5EF4-FFF2-40B4-BE49-F238E27FC236}">
                <a16:creationId xmlns:a16="http://schemas.microsoft.com/office/drawing/2014/main" id="{B6A22A61-E9DC-4247-BB5A-BE0BEB6CD813}"/>
              </a:ext>
            </a:extLst>
          </p:cNvPr>
          <p:cNvGrpSpPr/>
          <p:nvPr/>
        </p:nvGrpSpPr>
        <p:grpSpPr>
          <a:xfrm>
            <a:off x="204848" y="1357798"/>
            <a:ext cx="8706242" cy="2341434"/>
            <a:chOff x="219974" y="2000283"/>
            <a:chExt cx="8704052" cy="3600218"/>
          </a:xfrm>
        </p:grpSpPr>
        <p:grpSp>
          <p:nvGrpSpPr>
            <p:cNvPr id="32" name="组合 31">
              <a:extLst>
                <a:ext uri="{FF2B5EF4-FFF2-40B4-BE49-F238E27FC236}">
                  <a16:creationId xmlns:a16="http://schemas.microsoft.com/office/drawing/2014/main" id="{D12405F5-CEA1-483A-948A-4BC4C35AE36C}"/>
                </a:ext>
              </a:extLst>
            </p:cNvPr>
            <p:cNvGrpSpPr/>
            <p:nvPr/>
          </p:nvGrpSpPr>
          <p:grpSpPr>
            <a:xfrm>
              <a:off x="219974" y="2014515"/>
              <a:ext cx="8704052" cy="3585986"/>
              <a:chOff x="219974" y="1283821"/>
              <a:chExt cx="8704052" cy="3344042"/>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770132D9-AC98-48B0-8EAD-5B98907BB776}"/>
                  </a:ext>
                </a:extLst>
              </p:cNvPr>
              <p:cNvSpPr/>
              <p:nvPr/>
            </p:nvSpPr>
            <p:spPr>
              <a:xfrm>
                <a:off x="219974" y="1604512"/>
                <a:ext cx="8704052" cy="3023351"/>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a:extLst>
                  <a:ext uri="{FF2B5EF4-FFF2-40B4-BE49-F238E27FC236}">
                    <a16:creationId xmlns:a16="http://schemas.microsoft.com/office/drawing/2014/main" id="{A6ED9062-74C5-4029-973D-0C77CA2E8BBD}"/>
                  </a:ext>
                </a:extLst>
              </p:cNvPr>
              <p:cNvSpPr/>
              <p:nvPr/>
            </p:nvSpPr>
            <p:spPr>
              <a:xfrm>
                <a:off x="219974" y="1283821"/>
                <a:ext cx="8704052" cy="61951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7F44B90A-3487-46DF-8AB3-59CA6C9D7E10}"/>
                </a:ext>
              </a:extLst>
            </p:cNvPr>
            <p:cNvSpPr/>
            <p:nvPr/>
          </p:nvSpPr>
          <p:spPr>
            <a:xfrm>
              <a:off x="319177" y="2000283"/>
              <a:ext cx="4571999" cy="709862"/>
            </a:xfrm>
            <a:prstGeom prst="rect">
              <a:avLst/>
            </a:prstGeom>
          </p:spPr>
          <p:txBody>
            <a:bodyPr>
              <a:spAutoFit/>
            </a:bodyPr>
            <a:lstStyle/>
            <a:p>
              <a:r>
                <a:rPr lang="zh-CN" altLang="en-US" sz="2400" dirty="0">
                  <a:solidFill>
                    <a:srgbClr val="FFFFFF"/>
                  </a:solidFill>
                  <a:latin typeface="MicrosoftYaHei"/>
                </a:rPr>
                <a:t>例 </a:t>
              </a:r>
              <a:r>
                <a:rPr lang="en-US" altLang="zh-CN" sz="2400" dirty="0">
                  <a:solidFill>
                    <a:srgbClr val="FFFFFF"/>
                  </a:solidFill>
                  <a:latin typeface="MicrosoftYaHei"/>
                </a:rPr>
                <a:t>11.2</a:t>
              </a:r>
              <a:endParaRPr lang="zh-CN" altLang="en-US" sz="2400" dirty="0"/>
            </a:p>
          </p:txBody>
        </p:sp>
      </p:grpSp>
      <p:sp>
        <p:nvSpPr>
          <p:cNvPr id="2" name="矩形 1">
            <a:extLst>
              <a:ext uri="{FF2B5EF4-FFF2-40B4-BE49-F238E27FC236}">
                <a16:creationId xmlns:a16="http://schemas.microsoft.com/office/drawing/2014/main" id="{1B8EF577-F04E-4C26-B5A4-FC751CEEDDC5}"/>
              </a:ext>
            </a:extLst>
          </p:cNvPr>
          <p:cNvSpPr/>
          <p:nvPr/>
        </p:nvSpPr>
        <p:spPr>
          <a:xfrm>
            <a:off x="232539" y="1853010"/>
            <a:ext cx="7289321" cy="1754326"/>
          </a:xfrm>
          <a:prstGeom prst="rect">
            <a:avLst/>
          </a:prstGeom>
        </p:spPr>
        <p:txBody>
          <a:bodyPr wrap="square">
            <a:spAutoFit/>
          </a:bodyPr>
          <a:lstStyle/>
          <a:p>
            <a:r>
              <a:rPr lang="en-US" altLang="zh-CN" dirty="0">
                <a:solidFill>
                  <a:srgbClr val="000000"/>
                </a:solidFill>
                <a:latin typeface="Consolas" panose="020B0609020204030204" pitchFamily="49" charset="0"/>
              </a:rPr>
              <a:t>map&lt;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counter;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创建</a:t>
            </a:r>
            <a:r>
              <a:rPr lang="en-US" altLang="zh-CN" dirty="0">
                <a:solidFill>
                  <a:srgbClr val="008000"/>
                </a:solidFill>
                <a:latin typeface="Consolas" panose="020B0609020204030204" pitchFamily="49" charset="0"/>
              </a:rPr>
              <a:t>map</a:t>
            </a:r>
            <a:r>
              <a:rPr lang="zh-CN" altLang="en-US" dirty="0">
                <a:solidFill>
                  <a:srgbClr val="008000"/>
                </a:solidFill>
                <a:latin typeface="Consolas" panose="020B0609020204030204" pitchFamily="49" charset="0"/>
              </a:rPr>
              <a:t>对象</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number;</a:t>
            </a:r>
          </a:p>
          <a:p>
            <a:r>
              <a:rPr lang="en-US" altLang="zh-CN" dirty="0">
                <a:solidFill>
                  <a:srgbClr val="AF00DB"/>
                </a:solidFill>
                <a:latin typeface="Consolas" panose="020B0609020204030204" pitchFamily="49" charset="0"/>
              </a:rPr>
              <a:t>while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cin</a:t>
            </a:r>
            <a:r>
              <a:rPr lang="en-US" altLang="zh-CN" dirty="0">
                <a:solidFill>
                  <a:srgbClr val="000000"/>
                </a:solidFill>
                <a:latin typeface="Consolas" panose="020B0609020204030204" pitchFamily="49" charset="0"/>
              </a:rPr>
              <a:t> &gt;&gt; number)</a:t>
            </a:r>
          </a:p>
          <a:p>
            <a:r>
              <a:rPr lang="en-US" altLang="zh-CN" dirty="0">
                <a:solidFill>
                  <a:srgbClr val="000000"/>
                </a:solidFill>
                <a:latin typeface="Consolas" panose="020B0609020204030204" pitchFamily="49" charset="0"/>
              </a:rPr>
              <a:t>	++counter[number];</a:t>
            </a: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&amp;</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counter)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遍历</a:t>
            </a:r>
            <a:r>
              <a:rPr lang="en-US" altLang="zh-CN" dirty="0">
                <a:solidFill>
                  <a:srgbClr val="008000"/>
                </a:solidFill>
                <a:latin typeface="Consolas" panose="020B0609020204030204" pitchFamily="49" charset="0"/>
              </a:rPr>
              <a:t>map </a:t>
            </a:r>
            <a:r>
              <a:rPr lang="zh-CN" altLang="en-US" dirty="0">
                <a:solidFill>
                  <a:srgbClr val="008000"/>
                </a:solidFill>
                <a:latin typeface="Consolas" panose="020B0609020204030204" pitchFamily="49" charset="0"/>
              </a:rPr>
              <a:t>中每个元素</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i.</a:t>
            </a:r>
            <a:r>
              <a:rPr lang="en-US" altLang="zh-CN" dirty="0" err="1">
                <a:solidFill>
                  <a:srgbClr val="001080"/>
                </a:solidFill>
                <a:latin typeface="Consolas" panose="020B0609020204030204" pitchFamily="49" charset="0"/>
              </a:rPr>
              <a:t>first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i.</a:t>
            </a:r>
            <a:r>
              <a:rPr lang="en-US" altLang="zh-CN" dirty="0" err="1">
                <a:solidFill>
                  <a:srgbClr val="001080"/>
                </a:solidFill>
                <a:latin typeface="Consolas" panose="020B0609020204030204" pitchFamily="49" charset="0"/>
              </a:rPr>
              <a:t>second</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p>
        </p:txBody>
      </p:sp>
      <p:grpSp>
        <p:nvGrpSpPr>
          <p:cNvPr id="17" name="组合 16">
            <a:extLst>
              <a:ext uri="{FF2B5EF4-FFF2-40B4-BE49-F238E27FC236}">
                <a16:creationId xmlns:a16="http://schemas.microsoft.com/office/drawing/2014/main" id="{6D26695B-5DC8-4275-9AFE-043847880BAD}"/>
              </a:ext>
            </a:extLst>
          </p:cNvPr>
          <p:cNvGrpSpPr/>
          <p:nvPr/>
        </p:nvGrpSpPr>
        <p:grpSpPr>
          <a:xfrm>
            <a:off x="3937892" y="4205369"/>
            <a:ext cx="4973198" cy="2287506"/>
            <a:chOff x="219974" y="2000284"/>
            <a:chExt cx="8704052" cy="3517300"/>
          </a:xfrm>
        </p:grpSpPr>
        <p:grpSp>
          <p:nvGrpSpPr>
            <p:cNvPr id="18" name="组合 17">
              <a:extLst>
                <a:ext uri="{FF2B5EF4-FFF2-40B4-BE49-F238E27FC236}">
                  <a16:creationId xmlns:a16="http://schemas.microsoft.com/office/drawing/2014/main" id="{CBB1A426-AA40-484B-B76A-33393503E0B0}"/>
                </a:ext>
              </a:extLst>
            </p:cNvPr>
            <p:cNvGrpSpPr/>
            <p:nvPr/>
          </p:nvGrpSpPr>
          <p:grpSpPr>
            <a:xfrm>
              <a:off x="219974" y="2014515"/>
              <a:ext cx="8704052" cy="3503069"/>
              <a:chOff x="219974" y="1283821"/>
              <a:chExt cx="8704052" cy="3266718"/>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5B88EA59-2150-4F86-B5FC-867BE291BFF9}"/>
                  </a:ext>
                </a:extLst>
              </p:cNvPr>
              <p:cNvSpPr/>
              <p:nvPr/>
            </p:nvSpPr>
            <p:spPr>
              <a:xfrm>
                <a:off x="219974" y="1604512"/>
                <a:ext cx="8704052" cy="294602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104E24E9-E464-44F7-A4F6-6E1119CC3B72}"/>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EE44B16B-0AB2-4A96-9E6F-10CEC7BD74B7}"/>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7" name="矩形 6">
            <a:extLst>
              <a:ext uri="{FF2B5EF4-FFF2-40B4-BE49-F238E27FC236}">
                <a16:creationId xmlns:a16="http://schemas.microsoft.com/office/drawing/2014/main" id="{43B54745-097B-4D5F-A5FF-0176166F51A3}"/>
              </a:ext>
            </a:extLst>
          </p:cNvPr>
          <p:cNvSpPr/>
          <p:nvPr/>
        </p:nvSpPr>
        <p:spPr>
          <a:xfrm>
            <a:off x="204848" y="4267938"/>
            <a:ext cx="3590778" cy="1754326"/>
          </a:xfrm>
          <a:prstGeom prst="rect">
            <a:avLst/>
          </a:prstGeom>
        </p:spPr>
        <p:txBody>
          <a:bodyPr wrap="square">
            <a:spAutoFit/>
          </a:bodyPr>
          <a:lstStyle/>
          <a:p>
            <a:r>
              <a:rPr lang="zh-CN" altLang="en-US" dirty="0">
                <a:solidFill>
                  <a:srgbClr val="000000"/>
                </a:solidFill>
                <a:latin typeface="Consolas" panose="020B0609020204030204" pitchFamily="49" charset="0"/>
              </a:rPr>
              <a:t>输入：</a:t>
            </a:r>
            <a:r>
              <a:rPr lang="en-US" altLang="zh-CN" dirty="0">
                <a:solidFill>
                  <a:srgbClr val="09885A"/>
                </a:solidFill>
                <a:latin typeface="Consolas" panose="020B0609020204030204" pitchFamily="49" charset="0"/>
              </a:rPr>
              <a:t>1</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5</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7</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zh-CN" altLang="en-US"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输出：</a:t>
            </a:r>
          </a:p>
          <a:p>
            <a:r>
              <a:rPr lang="en-US" altLang="zh-CN" dirty="0">
                <a:solidFill>
                  <a:srgbClr val="09885A"/>
                </a:solidFill>
                <a:latin typeface="Consolas" panose="020B0609020204030204" pitchFamily="49" charset="0"/>
              </a:rPr>
              <a:t>0</a:t>
            </a:r>
            <a:r>
              <a:rPr lang="zh-CN" altLang="en-US"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endParaRPr lang="zh-CN" altLang="en-US" dirty="0">
              <a:solidFill>
                <a:srgbClr val="000000"/>
              </a:solidFill>
              <a:latin typeface="Consolas" panose="020B0609020204030204" pitchFamily="49" charset="0"/>
            </a:endParaRPr>
          </a:p>
          <a:p>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1</a:t>
            </a:r>
            <a:endParaRPr lang="zh-CN" altLang="en-US" dirty="0">
              <a:solidFill>
                <a:srgbClr val="000000"/>
              </a:solidFill>
              <a:latin typeface="Consolas" panose="020B0609020204030204" pitchFamily="49" charset="0"/>
            </a:endParaRPr>
          </a:p>
          <a:p>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
        <p:nvSpPr>
          <p:cNvPr id="13" name="矩形 12">
            <a:extLst>
              <a:ext uri="{FF2B5EF4-FFF2-40B4-BE49-F238E27FC236}">
                <a16:creationId xmlns:a16="http://schemas.microsoft.com/office/drawing/2014/main" id="{F2D17413-A793-4BE9-AB09-6552E090720F}"/>
              </a:ext>
            </a:extLst>
          </p:cNvPr>
          <p:cNvSpPr/>
          <p:nvPr/>
        </p:nvSpPr>
        <p:spPr>
          <a:xfrm>
            <a:off x="3994573" y="4680980"/>
            <a:ext cx="4800661" cy="1754326"/>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下标运算用来获取与关键字关联的值</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执行第四行代码时，如找到关键字对应元素则其值自增，否则以此关键字生成新的元素</a:t>
            </a:r>
            <a:r>
              <a:rPr lang="zh-CN" altLang="en-US" dirty="0"/>
              <a:t> </a:t>
            </a:r>
            <a:endParaRPr lang="en-US" altLang="zh-CN" dirty="0"/>
          </a:p>
          <a:p>
            <a:pPr marL="285750" indent="-285750">
              <a:buClr>
                <a:srgbClr val="262686"/>
              </a:buClr>
              <a:buSzPct val="80000"/>
              <a:buFont typeface="Wingdings" panose="05000000000000000000" pitchFamily="2" charset="2"/>
              <a:buChar char="l"/>
            </a:pPr>
            <a:r>
              <a:rPr lang="zh-CN" altLang="en-US" dirty="0"/>
              <a:t>下标运算符可能插入新元素，只能作用于非 </a:t>
            </a:r>
            <a:r>
              <a:rPr lang="en-US" altLang="zh-CN" dirty="0"/>
              <a:t>const map</a:t>
            </a:r>
            <a:r>
              <a:rPr lang="zh-CN" altLang="en-US" dirty="0"/>
              <a:t>对象</a:t>
            </a:r>
          </a:p>
        </p:txBody>
      </p:sp>
    </p:spTree>
    <p:extLst>
      <p:ext uri="{BB962C8B-B14F-4D97-AF65-F5344CB8AC3E}">
        <p14:creationId xmlns:p14="http://schemas.microsoft.com/office/powerpoint/2010/main" val="2576754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400888"/>
            <a:ext cx="5318183" cy="1406915"/>
            <a:chOff x="219974" y="2358412"/>
            <a:chExt cx="8704052" cy="1708902"/>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1708899"/>
              <a:chOff x="219974" y="1604515"/>
              <a:chExt cx="8704052" cy="1593601"/>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159360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5" y="2358412"/>
              <a:ext cx="736052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insert </a:t>
              </a:r>
              <a:r>
                <a:rPr lang="zh-CN" altLang="en-US" sz="2400" dirty="0">
                  <a:solidFill>
                    <a:schemeClr val="bg1"/>
                  </a:solidFill>
                </a:rPr>
                <a:t>函数添加元素</a:t>
              </a:r>
            </a:p>
          </p:txBody>
        </p:sp>
      </p:grpSp>
      <p:grpSp>
        <p:nvGrpSpPr>
          <p:cNvPr id="31" name="组合 30">
            <a:extLst>
              <a:ext uri="{FF2B5EF4-FFF2-40B4-BE49-F238E27FC236}">
                <a16:creationId xmlns:a16="http://schemas.microsoft.com/office/drawing/2014/main" id="{FD661D2A-0041-4430-A619-8E9C2321F2FC}"/>
              </a:ext>
            </a:extLst>
          </p:cNvPr>
          <p:cNvGrpSpPr/>
          <p:nvPr/>
        </p:nvGrpSpPr>
        <p:grpSpPr>
          <a:xfrm>
            <a:off x="5656770" y="1422557"/>
            <a:ext cx="3366460" cy="2700868"/>
            <a:chOff x="219974" y="2000284"/>
            <a:chExt cx="8704052" cy="4152891"/>
          </a:xfrm>
        </p:grpSpPr>
        <p:grpSp>
          <p:nvGrpSpPr>
            <p:cNvPr id="32" name="组合 31">
              <a:extLst>
                <a:ext uri="{FF2B5EF4-FFF2-40B4-BE49-F238E27FC236}">
                  <a16:creationId xmlns:a16="http://schemas.microsoft.com/office/drawing/2014/main" id="{06A788DA-EA78-4DAD-96DE-20921C4CF1C4}"/>
                </a:ext>
              </a:extLst>
            </p:cNvPr>
            <p:cNvGrpSpPr/>
            <p:nvPr/>
          </p:nvGrpSpPr>
          <p:grpSpPr>
            <a:xfrm>
              <a:off x="219974" y="2014515"/>
              <a:ext cx="8704052" cy="4138660"/>
              <a:chOff x="219974" y="1283821"/>
              <a:chExt cx="8704052" cy="3859427"/>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73CAF6E2-BDF0-4CD4-A9A0-D9E333478C7F}"/>
                  </a:ext>
                </a:extLst>
              </p:cNvPr>
              <p:cNvSpPr/>
              <p:nvPr/>
            </p:nvSpPr>
            <p:spPr>
              <a:xfrm>
                <a:off x="219974" y="1604512"/>
                <a:ext cx="8704052" cy="3538736"/>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a:extLst>
                  <a:ext uri="{FF2B5EF4-FFF2-40B4-BE49-F238E27FC236}">
                    <a16:creationId xmlns:a16="http://schemas.microsoft.com/office/drawing/2014/main" id="{2842289B-2187-443D-BF4D-8516F3CE5F29}"/>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ED6237CB-C010-47FB-BAF8-E6D27BF15461}"/>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a:extLst>
              <a:ext uri="{FF2B5EF4-FFF2-40B4-BE49-F238E27FC236}">
                <a16:creationId xmlns:a16="http://schemas.microsoft.com/office/drawing/2014/main" id="{C19A07DC-25A9-4C54-B33D-E528C4AD9193}"/>
              </a:ext>
            </a:extLst>
          </p:cNvPr>
          <p:cNvSpPr/>
          <p:nvPr/>
        </p:nvSpPr>
        <p:spPr>
          <a:xfrm>
            <a:off x="5695139" y="1983207"/>
            <a:ext cx="3174590" cy="2031325"/>
          </a:xfrm>
          <a:prstGeom prst="rect">
            <a:avLst/>
          </a:prstGeom>
        </p:spPr>
        <p:txBody>
          <a:bodyPr wrap="square">
            <a:spAutoFit/>
          </a:bodyPr>
          <a:lstStyle/>
          <a:p>
            <a:pPr marL="285750" indent="-285750">
              <a:buClr>
                <a:srgbClr val="262686"/>
              </a:buClr>
              <a:buSzPct val="60000"/>
              <a:buFont typeface="Wingdings" panose="05000000000000000000" pitchFamily="2" charset="2"/>
              <a:buChar char="l"/>
            </a:pPr>
            <a:r>
              <a:rPr lang="en-US" altLang="zh-CN" dirty="0"/>
              <a:t>insert </a:t>
            </a:r>
            <a:r>
              <a:rPr lang="zh-CN" altLang="en-US" dirty="0"/>
              <a:t>函数</a:t>
            </a:r>
            <a:r>
              <a:rPr lang="zh-CN" altLang="en-US" dirty="0">
                <a:solidFill>
                  <a:srgbClr val="FF0000"/>
                </a:solidFill>
              </a:rPr>
              <a:t>返回一个</a:t>
            </a:r>
            <a:r>
              <a:rPr lang="en-US" altLang="zh-CN" dirty="0">
                <a:solidFill>
                  <a:srgbClr val="FF0000"/>
                </a:solidFill>
              </a:rPr>
              <a:t>pair </a:t>
            </a:r>
            <a:r>
              <a:rPr lang="zh-CN" altLang="en-US" dirty="0">
                <a:solidFill>
                  <a:srgbClr val="FF0000"/>
                </a:solidFill>
              </a:rPr>
              <a:t>对象</a:t>
            </a:r>
            <a:r>
              <a:rPr lang="zh-CN" altLang="en-US" dirty="0"/>
              <a:t>，该对象的第一个成员为一个指向</a:t>
            </a:r>
            <a:r>
              <a:rPr lang="en-US" altLang="zh-CN" dirty="0"/>
              <a:t>map </a:t>
            </a:r>
            <a:r>
              <a:rPr lang="zh-CN" altLang="en-US" dirty="0"/>
              <a:t>中给定关键字的迭代器，第二个成员是一个 </a:t>
            </a:r>
            <a:r>
              <a:rPr lang="en-US" altLang="zh-CN" dirty="0"/>
              <a:t>bool </a:t>
            </a:r>
            <a:r>
              <a:rPr lang="zh-CN" altLang="en-US" dirty="0"/>
              <a:t>值。</a:t>
            </a:r>
            <a:endParaRPr lang="en-US" altLang="zh-CN" dirty="0"/>
          </a:p>
          <a:p>
            <a:pPr marL="285750" indent="-285750">
              <a:buClr>
                <a:srgbClr val="262686"/>
              </a:buClr>
              <a:buSzPct val="60000"/>
              <a:buFont typeface="Wingdings" panose="05000000000000000000" pitchFamily="2" charset="2"/>
              <a:buChar char="l"/>
            </a:pPr>
            <a:r>
              <a:rPr lang="zh-CN" altLang="en-US" dirty="0"/>
              <a:t>若给定关键字</a:t>
            </a:r>
            <a:r>
              <a:rPr lang="zh-CN" altLang="en-US" dirty="0">
                <a:solidFill>
                  <a:srgbClr val="FF0000"/>
                </a:solidFill>
              </a:rPr>
              <a:t>已存在</a:t>
            </a:r>
            <a:r>
              <a:rPr lang="zh-CN" altLang="en-US" dirty="0"/>
              <a:t>则其值为</a:t>
            </a:r>
            <a:r>
              <a:rPr lang="en-US" altLang="zh-CN" dirty="0">
                <a:solidFill>
                  <a:srgbClr val="FF0000"/>
                </a:solidFill>
              </a:rPr>
              <a:t>false</a:t>
            </a:r>
            <a:r>
              <a:rPr lang="zh-CN" altLang="en-US" dirty="0"/>
              <a:t>；否则为 </a:t>
            </a:r>
            <a:r>
              <a:rPr lang="en-US" altLang="zh-CN" dirty="0"/>
              <a:t>true</a:t>
            </a:r>
            <a:r>
              <a:rPr lang="zh-CN" altLang="en-US" dirty="0"/>
              <a:t> </a:t>
            </a:r>
            <a:endParaRPr lang="en-US" altLang="zh-CN" dirty="0">
              <a:solidFill>
                <a:srgbClr val="000000"/>
              </a:solidFill>
              <a:latin typeface="MicrosoftYaHei"/>
            </a:endParaRPr>
          </a:p>
        </p:txBody>
      </p:sp>
      <p:grpSp>
        <p:nvGrpSpPr>
          <p:cNvPr id="36" name="组合 35">
            <a:extLst>
              <a:ext uri="{FF2B5EF4-FFF2-40B4-BE49-F238E27FC236}">
                <a16:creationId xmlns:a16="http://schemas.microsoft.com/office/drawing/2014/main" id="{FECF0B08-A8CA-4BAA-BA43-4C1E60E48B18}"/>
              </a:ext>
            </a:extLst>
          </p:cNvPr>
          <p:cNvGrpSpPr/>
          <p:nvPr/>
        </p:nvGrpSpPr>
        <p:grpSpPr>
          <a:xfrm>
            <a:off x="202723" y="4498166"/>
            <a:ext cx="8738554" cy="1447515"/>
            <a:chOff x="219974" y="2358412"/>
            <a:chExt cx="8704052" cy="1758216"/>
          </a:xfrm>
        </p:grpSpPr>
        <p:grpSp>
          <p:nvGrpSpPr>
            <p:cNvPr id="37" name="组合 36">
              <a:extLst>
                <a:ext uri="{FF2B5EF4-FFF2-40B4-BE49-F238E27FC236}">
                  <a16:creationId xmlns:a16="http://schemas.microsoft.com/office/drawing/2014/main" id="{AF2E093C-DD24-44D8-BDEA-C3660C0427F9}"/>
                </a:ext>
              </a:extLst>
            </p:cNvPr>
            <p:cNvGrpSpPr/>
            <p:nvPr/>
          </p:nvGrpSpPr>
          <p:grpSpPr>
            <a:xfrm>
              <a:off x="219974" y="2358415"/>
              <a:ext cx="8704052" cy="1758213"/>
              <a:chOff x="219974" y="1604515"/>
              <a:chExt cx="8704052" cy="1639588"/>
            </a:xfrm>
            <a:effectLst>
              <a:outerShdw blurRad="50800" dist="69850" dir="2700000" algn="tl" rotWithShape="0">
                <a:prstClr val="black">
                  <a:alpha val="40000"/>
                </a:prstClr>
              </a:outerShdw>
            </a:effectLst>
          </p:grpSpPr>
          <p:sp>
            <p:nvSpPr>
              <p:cNvPr id="39" name="矩形: 圆角 38">
                <a:extLst>
                  <a:ext uri="{FF2B5EF4-FFF2-40B4-BE49-F238E27FC236}">
                    <a16:creationId xmlns:a16="http://schemas.microsoft.com/office/drawing/2014/main" id="{8D8E330C-4BC7-4854-832C-D4577E7215AB}"/>
                  </a:ext>
                </a:extLst>
              </p:cNvPr>
              <p:cNvSpPr/>
              <p:nvPr/>
            </p:nvSpPr>
            <p:spPr>
              <a:xfrm>
                <a:off x="219974" y="1604515"/>
                <a:ext cx="8704052" cy="163958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a:extLst>
                  <a:ext uri="{FF2B5EF4-FFF2-40B4-BE49-F238E27FC236}">
                    <a16:creationId xmlns:a16="http://schemas.microsoft.com/office/drawing/2014/main" id="{33F722EB-2AF5-45D5-B7C8-61A8837DFE4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a:extLst>
                <a:ext uri="{FF2B5EF4-FFF2-40B4-BE49-F238E27FC236}">
                  <a16:creationId xmlns:a16="http://schemas.microsoft.com/office/drawing/2014/main" id="{7F740369-B277-4F01-8A8A-DA90BF94A808}"/>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检测插入是否成功</a:t>
              </a:r>
            </a:p>
          </p:txBody>
        </p:sp>
      </p:grpSp>
      <p:sp>
        <p:nvSpPr>
          <p:cNvPr id="2" name="矩形 1">
            <a:extLst>
              <a:ext uri="{FF2B5EF4-FFF2-40B4-BE49-F238E27FC236}">
                <a16:creationId xmlns:a16="http://schemas.microsoft.com/office/drawing/2014/main" id="{5F8C8CC4-6BD1-486A-BCC2-EE6B38FE9776}"/>
              </a:ext>
            </a:extLst>
          </p:cNvPr>
          <p:cNvSpPr/>
          <p:nvPr/>
        </p:nvSpPr>
        <p:spPr>
          <a:xfrm>
            <a:off x="338587" y="2029579"/>
            <a:ext cx="5647910" cy="646331"/>
          </a:xfrm>
          <a:prstGeom prst="rect">
            <a:avLst/>
          </a:prstGeom>
        </p:spPr>
        <p:txBody>
          <a:bodyPr wrap="square">
            <a:spAutoFit/>
          </a:bodyPr>
          <a:lstStyle/>
          <a:p>
            <a:r>
              <a:rPr lang="en-US" altLang="zh-CN" dirty="0" err="1">
                <a:solidFill>
                  <a:srgbClr val="000000"/>
                </a:solidFill>
                <a:latin typeface="Consolas" panose="020B0609020204030204" pitchFamily="49" charset="0"/>
              </a:rPr>
              <a:t>counter.</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t>
            </a:r>
            <a:r>
              <a:rPr lang="en-US" altLang="zh-CN" dirty="0">
                <a:solidFill>
                  <a:srgbClr val="008000"/>
                </a:solidFill>
                <a:latin typeface="Consolas" panose="020B0609020204030204" pitchFamily="49" charset="0"/>
              </a:rPr>
              <a:t>//C++11</a:t>
            </a:r>
            <a:r>
              <a:rPr lang="zh-CN" altLang="en-US" dirty="0">
                <a:solidFill>
                  <a:srgbClr val="008000"/>
                </a:solidFill>
                <a:latin typeface="Consolas" panose="020B0609020204030204" pitchFamily="49" charset="0"/>
              </a:rPr>
              <a:t>新特性</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counter.</a:t>
            </a:r>
            <a:r>
              <a:rPr lang="en-US" altLang="zh-CN" dirty="0" err="1">
                <a:solidFill>
                  <a:srgbClr val="795E26"/>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err="1">
                <a:solidFill>
                  <a:srgbClr val="795E26"/>
                </a:solidFill>
                <a:latin typeface="Consolas" panose="020B0609020204030204" pitchFamily="49" charset="0"/>
              </a:rPr>
              <a:t>make_pair</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3</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3" name="矩形 12">
            <a:extLst>
              <a:ext uri="{FF2B5EF4-FFF2-40B4-BE49-F238E27FC236}">
                <a16:creationId xmlns:a16="http://schemas.microsoft.com/office/drawing/2014/main" id="{7F452E3A-DE09-4CC5-875F-7BEA7DA7460F}"/>
              </a:ext>
            </a:extLst>
          </p:cNvPr>
          <p:cNvSpPr/>
          <p:nvPr/>
        </p:nvSpPr>
        <p:spPr>
          <a:xfrm>
            <a:off x="202722" y="4966070"/>
            <a:ext cx="8070009" cy="830997"/>
          </a:xfrm>
          <a:prstGeom prst="rect">
            <a:avLst/>
          </a:prstGeom>
        </p:spPr>
        <p:txBody>
          <a:bodyPr wrap="square">
            <a:spAutoFit/>
          </a:bodyPr>
          <a:lstStyle/>
          <a:p>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res = </a:t>
            </a:r>
            <a:r>
              <a:rPr lang="en-US" altLang="zh-CN" sz="1600" dirty="0" err="1">
                <a:solidFill>
                  <a:srgbClr val="000000"/>
                </a:solidFill>
                <a:latin typeface="Consolas" panose="020B0609020204030204" pitchFamily="49" charset="0"/>
                <a:ea typeface="新宋体" panose="02010609030101010101" pitchFamily="49" charset="-122"/>
              </a:rPr>
              <a:t>counter.insert</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2B91AF"/>
                </a:solidFill>
                <a:latin typeface="Consolas" panose="020B0609020204030204" pitchFamily="49" charset="0"/>
                <a:ea typeface="新宋体" panose="02010609030101010101" pitchFamily="49" charset="-122"/>
              </a:rPr>
              <a:t>pair</a:t>
            </a:r>
            <a:r>
              <a:rPr lang="en-US" altLang="zh-CN" sz="1600" dirty="0">
                <a:solidFill>
                  <a:srgbClr val="000000"/>
                </a:solidFill>
                <a:latin typeface="Consolas" panose="020B0609020204030204" pitchFamily="49" charset="0"/>
                <a:ea typeface="新宋体" panose="02010609030101010101" pitchFamily="49" charset="-122"/>
              </a:rPr>
              <a:t>&lt;</a:t>
            </a:r>
            <a:r>
              <a:rPr lang="en-US" altLang="zh-CN" sz="1600" dirty="0">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&gt;(2, 0));</a:t>
            </a:r>
            <a:r>
              <a:rPr lang="en-US" altLang="zh-CN" sz="1600" dirty="0">
                <a:solidFill>
                  <a:srgbClr val="008000"/>
                </a:solidFill>
                <a:latin typeface="Consolas" panose="020B0609020204030204" pitchFamily="49" charset="0"/>
                <a:ea typeface="新宋体" panose="02010609030101010101" pitchFamily="49" charset="-122"/>
              </a:rPr>
              <a:t> //</a:t>
            </a:r>
            <a:r>
              <a:rPr lang="zh-CN" altLang="en-US" sz="1600" dirty="0">
                <a:solidFill>
                  <a:srgbClr val="008000"/>
                </a:solidFill>
                <a:latin typeface="Consolas" panose="020B0609020204030204" pitchFamily="49" charset="0"/>
                <a:ea typeface="新宋体" panose="02010609030101010101" pitchFamily="49" charset="-122"/>
              </a:rPr>
              <a:t>自动推导</a:t>
            </a:r>
            <a:r>
              <a:rPr lang="en-US" altLang="zh-CN" sz="1600" dirty="0">
                <a:solidFill>
                  <a:srgbClr val="008000"/>
                </a:solidFill>
                <a:latin typeface="Consolas" panose="020B0609020204030204" pitchFamily="49" charset="0"/>
                <a:ea typeface="新宋体" panose="02010609030101010101" pitchFamily="49" charset="-122"/>
              </a:rPr>
              <a:t>res</a:t>
            </a:r>
            <a:r>
              <a:rPr lang="zh-CN" altLang="en-US" sz="1600" dirty="0">
                <a:solidFill>
                  <a:srgbClr val="008000"/>
                </a:solidFill>
                <a:latin typeface="Consolas" panose="020B0609020204030204" pitchFamily="49" charset="0"/>
                <a:ea typeface="新宋体" panose="02010609030101010101" pitchFamily="49" charset="-122"/>
              </a:rPr>
              <a:t>的类型</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if</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res.second</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关键字</a:t>
            </a:r>
            <a:r>
              <a:rPr lang="en-US" altLang="zh-CN" sz="1600" dirty="0">
                <a:solidFill>
                  <a:srgbClr val="008000"/>
                </a:solidFill>
                <a:latin typeface="Consolas" panose="020B0609020204030204" pitchFamily="49" charset="0"/>
                <a:ea typeface="新宋体" panose="02010609030101010101" pitchFamily="49" charset="-122"/>
              </a:rPr>
              <a:t>2</a:t>
            </a:r>
            <a:r>
              <a:rPr lang="zh-CN" altLang="en-US" sz="1600" dirty="0">
                <a:solidFill>
                  <a:srgbClr val="008000"/>
                </a:solidFill>
                <a:latin typeface="Consolas" panose="020B0609020204030204" pitchFamily="49" charset="0"/>
                <a:ea typeface="新宋体" panose="02010609030101010101" pitchFamily="49" charset="-122"/>
              </a:rPr>
              <a:t>已经存在</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res.first</a:t>
            </a:r>
            <a:r>
              <a:rPr lang="en-US" altLang="zh-CN" sz="1600" dirty="0">
                <a:solidFill>
                  <a:srgbClr val="000000"/>
                </a:solidFill>
                <a:latin typeface="Consolas" panose="020B0609020204030204" pitchFamily="49" charset="0"/>
                <a:ea typeface="新宋体" panose="02010609030101010101" pitchFamily="49" charset="-122"/>
              </a:rPr>
              <a:t>-&gt;second;</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关键字为</a:t>
            </a:r>
            <a:r>
              <a:rPr lang="en-US" altLang="zh-CN" sz="1600" dirty="0">
                <a:solidFill>
                  <a:srgbClr val="008000"/>
                </a:solidFill>
                <a:latin typeface="Consolas" panose="020B0609020204030204" pitchFamily="49" charset="0"/>
                <a:ea typeface="新宋体" panose="02010609030101010101" pitchFamily="49" charset="-122"/>
              </a:rPr>
              <a:t>2</a:t>
            </a:r>
            <a:r>
              <a:rPr lang="zh-CN" altLang="en-US" sz="1600" dirty="0">
                <a:solidFill>
                  <a:srgbClr val="008000"/>
                </a:solidFill>
                <a:latin typeface="Consolas" panose="020B0609020204030204" pitchFamily="49" charset="0"/>
                <a:ea typeface="新宋体" panose="02010609030101010101" pitchFamily="49" charset="-122"/>
              </a:rPr>
              <a:t>的元素的值自增</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281544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880841"/>
            <a:ext cx="8677942" cy="1725001"/>
            <a:chOff x="219974" y="2358412"/>
            <a:chExt cx="8704052" cy="2095264"/>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5"/>
              <a:ext cx="8704052" cy="2095261"/>
              <a:chOff x="219974" y="1604515"/>
              <a:chExt cx="8704052" cy="1953895"/>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5"/>
                <a:ext cx="8704052" cy="195389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5" y="2358412"/>
              <a:ext cx="7360525" cy="560759"/>
            </a:xfrm>
            <a:prstGeom prst="rect">
              <a:avLst/>
            </a:prstGeom>
          </p:spPr>
          <p:txBody>
            <a:bodyPr wrap="square">
              <a:spAutoFit/>
            </a:bodyPr>
            <a:lstStyle/>
            <a:p>
              <a:r>
                <a:rPr lang="zh-CN" altLang="en-US" sz="2400" dirty="0">
                  <a:solidFill>
                    <a:schemeClr val="bg1"/>
                  </a:solidFill>
                </a:rPr>
                <a:t>关联容器列表初始化</a:t>
              </a:r>
            </a:p>
          </p:txBody>
        </p:sp>
      </p:grpSp>
      <p:grpSp>
        <p:nvGrpSpPr>
          <p:cNvPr id="31" name="组合 30">
            <a:extLst>
              <a:ext uri="{FF2B5EF4-FFF2-40B4-BE49-F238E27FC236}">
                <a16:creationId xmlns:a16="http://schemas.microsoft.com/office/drawing/2014/main" id="{FD661D2A-0041-4430-A619-8E9C2321F2FC}"/>
              </a:ext>
            </a:extLst>
          </p:cNvPr>
          <p:cNvGrpSpPr/>
          <p:nvPr/>
        </p:nvGrpSpPr>
        <p:grpSpPr>
          <a:xfrm>
            <a:off x="202722" y="4377490"/>
            <a:ext cx="8677943" cy="1367699"/>
            <a:chOff x="219974" y="2000284"/>
            <a:chExt cx="8704052" cy="2102993"/>
          </a:xfrm>
        </p:grpSpPr>
        <p:grpSp>
          <p:nvGrpSpPr>
            <p:cNvPr id="32" name="组合 31">
              <a:extLst>
                <a:ext uri="{FF2B5EF4-FFF2-40B4-BE49-F238E27FC236}">
                  <a16:creationId xmlns:a16="http://schemas.microsoft.com/office/drawing/2014/main" id="{06A788DA-EA78-4DAD-96DE-20921C4CF1C4}"/>
                </a:ext>
              </a:extLst>
            </p:cNvPr>
            <p:cNvGrpSpPr/>
            <p:nvPr/>
          </p:nvGrpSpPr>
          <p:grpSpPr>
            <a:xfrm>
              <a:off x="219974" y="2014515"/>
              <a:ext cx="8704052" cy="2088762"/>
              <a:chOff x="219974" y="1283821"/>
              <a:chExt cx="8704052" cy="1947835"/>
            </a:xfrm>
            <a:effectLst>
              <a:outerShdw blurRad="50800" dist="69850" dir="2700000" algn="tl" rotWithShape="0">
                <a:prstClr val="black">
                  <a:alpha val="40000"/>
                </a:prstClr>
              </a:outerShdw>
            </a:effectLst>
          </p:grpSpPr>
          <p:sp>
            <p:nvSpPr>
              <p:cNvPr id="34" name="矩形: 圆角 33">
                <a:extLst>
                  <a:ext uri="{FF2B5EF4-FFF2-40B4-BE49-F238E27FC236}">
                    <a16:creationId xmlns:a16="http://schemas.microsoft.com/office/drawing/2014/main" id="{73CAF6E2-BDF0-4CD4-A9A0-D9E333478C7F}"/>
                  </a:ext>
                </a:extLst>
              </p:cNvPr>
              <p:cNvSpPr/>
              <p:nvPr/>
            </p:nvSpPr>
            <p:spPr>
              <a:xfrm>
                <a:off x="219974" y="1604514"/>
                <a:ext cx="8704052" cy="162714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顶角 34">
                <a:extLst>
                  <a:ext uri="{FF2B5EF4-FFF2-40B4-BE49-F238E27FC236}">
                    <a16:creationId xmlns:a16="http://schemas.microsoft.com/office/drawing/2014/main" id="{2842289B-2187-443D-BF4D-8516F3CE5F29}"/>
                  </a:ext>
                </a:extLst>
              </p:cNvPr>
              <p:cNvSpPr/>
              <p:nvPr/>
            </p:nvSpPr>
            <p:spPr>
              <a:xfrm>
                <a:off x="219974" y="1283821"/>
                <a:ext cx="8704052" cy="61951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ED6237CB-C010-47FB-BAF8-E6D27BF15461}"/>
                </a:ext>
              </a:extLst>
            </p:cNvPr>
            <p:cNvSpPr/>
            <p:nvPr/>
          </p:nvSpPr>
          <p:spPr>
            <a:xfrm>
              <a:off x="319177" y="2000284"/>
              <a:ext cx="4571999" cy="487697"/>
            </a:xfrm>
            <a:prstGeom prst="rect">
              <a:avLst/>
            </a:prstGeom>
          </p:spPr>
          <p:txBody>
            <a:bodyPr>
              <a:spAutoFit/>
            </a:bodyPr>
            <a:lstStyle/>
            <a:p>
              <a:r>
                <a:rPr lang="zh-CN" altLang="en-US" sz="2400" dirty="0">
                  <a:solidFill>
                    <a:srgbClr val="FFFFFF"/>
                  </a:solidFill>
                  <a:latin typeface="MicrosoftYaHei"/>
                </a:rPr>
                <a:t>说明</a:t>
              </a:r>
              <a:endParaRPr lang="zh-CN" altLang="en-US" sz="2400" dirty="0"/>
            </a:p>
          </p:txBody>
        </p:sp>
      </p:grpSp>
      <p:sp>
        <p:nvSpPr>
          <p:cNvPr id="10" name="矩形 9">
            <a:extLst>
              <a:ext uri="{FF2B5EF4-FFF2-40B4-BE49-F238E27FC236}">
                <a16:creationId xmlns:a16="http://schemas.microsoft.com/office/drawing/2014/main" id="{C19A07DC-25A9-4C54-B33D-E528C4AD9193}"/>
              </a:ext>
            </a:extLst>
          </p:cNvPr>
          <p:cNvSpPr/>
          <p:nvPr/>
        </p:nvSpPr>
        <p:spPr>
          <a:xfrm>
            <a:off x="241092" y="4938140"/>
            <a:ext cx="8268978" cy="923330"/>
          </a:xfrm>
          <a:prstGeom prst="rect">
            <a:avLst/>
          </a:prstGeom>
        </p:spPr>
        <p:txBody>
          <a:bodyPr wrap="square">
            <a:spAutoFit/>
          </a:bodyPr>
          <a:lstStyle/>
          <a:p>
            <a:pPr marL="285750" indent="-285750">
              <a:buClr>
                <a:srgbClr val="262686"/>
              </a:buClr>
              <a:buSzPct val="60000"/>
              <a:buFont typeface="Wingdings" panose="05000000000000000000" pitchFamily="2" charset="2"/>
              <a:buChar char="l"/>
            </a:pPr>
            <a:r>
              <a:rPr lang="zh-CN" altLang="en-US" dirty="0"/>
              <a:t>对于 </a:t>
            </a:r>
            <a:r>
              <a:rPr lang="en-US" altLang="zh-CN" dirty="0"/>
              <a:t>set</a:t>
            </a:r>
            <a:r>
              <a:rPr lang="zh-CN" altLang="en-US" dirty="0"/>
              <a:t>，每个元素的类型即为关键字类型</a:t>
            </a:r>
            <a:endParaRPr lang="en-US" altLang="zh-CN" dirty="0"/>
          </a:p>
          <a:p>
            <a:pPr marL="285750" indent="-285750">
              <a:buClr>
                <a:srgbClr val="262686"/>
              </a:buClr>
              <a:buSzPct val="60000"/>
              <a:buFont typeface="Wingdings" panose="05000000000000000000" pitchFamily="2" charset="2"/>
              <a:buChar char="l"/>
            </a:pPr>
            <a:r>
              <a:rPr lang="zh-CN" altLang="en-US" dirty="0"/>
              <a:t>对于 </a:t>
            </a:r>
            <a:r>
              <a:rPr lang="en-US" altLang="zh-CN" dirty="0"/>
              <a:t>map</a:t>
            </a:r>
            <a:r>
              <a:rPr lang="zh-CN" altLang="en-US" dirty="0"/>
              <a:t>，每个元素的类型为一对花括号括起来的 </a:t>
            </a:r>
            <a:r>
              <a:rPr lang="en-US" altLang="zh-CN" dirty="0"/>
              <a:t>pair </a:t>
            </a:r>
            <a:r>
              <a:rPr lang="zh-CN" altLang="en-US" dirty="0"/>
              <a:t>类型 </a:t>
            </a:r>
            <a:br>
              <a:rPr lang="zh-CN" altLang="en-US" dirty="0"/>
            </a:br>
            <a:endParaRPr lang="en-US" altLang="zh-CN" dirty="0">
              <a:solidFill>
                <a:srgbClr val="000000"/>
              </a:solidFill>
              <a:latin typeface="MicrosoftYaHei"/>
            </a:endParaRPr>
          </a:p>
        </p:txBody>
      </p:sp>
      <p:sp>
        <p:nvSpPr>
          <p:cNvPr id="13" name="矩形 12">
            <a:extLst>
              <a:ext uri="{FF2B5EF4-FFF2-40B4-BE49-F238E27FC236}">
                <a16:creationId xmlns:a16="http://schemas.microsoft.com/office/drawing/2014/main" id="{4AB8E059-FF8C-42FC-83E9-EC79CA93EBDB}"/>
              </a:ext>
            </a:extLst>
          </p:cNvPr>
          <p:cNvSpPr/>
          <p:nvPr/>
        </p:nvSpPr>
        <p:spPr>
          <a:xfrm>
            <a:off x="301626" y="2485727"/>
            <a:ext cx="7738193" cy="923330"/>
          </a:xfrm>
          <a:prstGeom prst="rect">
            <a:avLst/>
          </a:prstGeom>
        </p:spPr>
        <p:txBody>
          <a:bodyPr wrap="square">
            <a:spAutoFit/>
          </a:bodyPr>
          <a:lstStyle/>
          <a:p>
            <a:r>
              <a:rPr lang="en-US" altLang="zh-CN" dirty="0">
                <a:solidFill>
                  <a:srgbClr val="2B91AF"/>
                </a:solidFill>
                <a:latin typeface="Consolas" panose="020B0609020204030204" pitchFamily="49" charset="0"/>
                <a:ea typeface="新宋体" panose="02010609030101010101" pitchFamily="49" charset="-122"/>
              </a:rPr>
              <a:t>set</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a:solidFill>
                  <a:srgbClr val="2B91A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&gt; names = { </a:t>
            </a:r>
            <a:r>
              <a:rPr lang="en-US" altLang="zh-CN" dirty="0">
                <a:solidFill>
                  <a:srgbClr val="A31515"/>
                </a:solidFill>
                <a:latin typeface="Consolas" panose="020B0609020204030204" pitchFamily="49" charset="0"/>
                <a:ea typeface="新宋体" panose="02010609030101010101" pitchFamily="49" charset="-122"/>
              </a:rPr>
              <a:t>"Kevin"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"Lisha"</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"Mandy"</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Rosieta</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2B91AF"/>
                </a:solidFill>
                <a:latin typeface="Consolas" panose="020B0609020204030204" pitchFamily="49" charset="0"/>
                <a:ea typeface="新宋体" panose="02010609030101010101" pitchFamily="49" charset="-122"/>
              </a:rPr>
              <a:t>map</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a:solidFill>
                  <a:srgbClr val="2B91A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unsigned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long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long</a:t>
            </a:r>
            <a:r>
              <a:rPr lang="en-US" altLang="zh-CN" dirty="0">
                <a:solidFill>
                  <a:srgbClr val="000000"/>
                </a:solidFill>
                <a:latin typeface="Consolas" panose="020B0609020204030204" pitchFamily="49" charset="0"/>
                <a:ea typeface="新宋体" panose="02010609030101010101" pitchFamily="49" charset="-122"/>
              </a:rPr>
              <a:t>&gt; contact =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"Kevin"</a:t>
            </a:r>
            <a:r>
              <a:rPr lang="en-US" altLang="zh-CN" dirty="0">
                <a:solidFill>
                  <a:srgbClr val="000000"/>
                </a:solidFill>
                <a:latin typeface="Consolas" panose="020B0609020204030204" pitchFamily="49" charset="0"/>
                <a:ea typeface="新宋体" panose="02010609030101010101" pitchFamily="49" charset="-122"/>
              </a:rPr>
              <a:t>,15387120503 },{ </a:t>
            </a:r>
            <a:r>
              <a:rPr lang="en-US" altLang="zh-CN" dirty="0">
                <a:solidFill>
                  <a:srgbClr val="A31515"/>
                </a:solidFill>
                <a:latin typeface="Consolas" panose="020B0609020204030204" pitchFamily="49" charset="0"/>
                <a:ea typeface="新宋体" panose="02010609030101010101" pitchFamily="49" charset="-122"/>
              </a:rPr>
              <a:t>"Rosieta"</a:t>
            </a:r>
            <a:r>
              <a:rPr lang="en-US" altLang="zh-CN" dirty="0">
                <a:solidFill>
                  <a:srgbClr val="000000"/>
                </a:solidFill>
                <a:latin typeface="Consolas" panose="020B0609020204030204" pitchFamily="49" charset="0"/>
                <a:ea typeface="新宋体" panose="02010609030101010101" pitchFamily="49" charset="-122"/>
              </a:rPr>
              <a:t>,15387120506 } };</a:t>
            </a:r>
            <a:endParaRPr lang="zh-CN" altLang="en-US" dirty="0">
              <a:latin typeface="Consolas" panose="020B0609020204030204" pitchFamily="49" charset="0"/>
            </a:endParaRPr>
          </a:p>
        </p:txBody>
      </p:sp>
    </p:spTree>
    <p:extLst>
      <p:ext uri="{BB962C8B-B14F-4D97-AF65-F5344CB8AC3E}">
        <p14:creationId xmlns:p14="http://schemas.microsoft.com/office/powerpoint/2010/main" val="4220203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关联容器</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74F78D7F-C15C-45ED-911D-2C42C6495109}"/>
              </a:ext>
            </a:extLst>
          </p:cNvPr>
          <p:cNvGrpSpPr/>
          <p:nvPr/>
        </p:nvGrpSpPr>
        <p:grpSpPr>
          <a:xfrm>
            <a:off x="245855" y="2811898"/>
            <a:ext cx="5620107" cy="3830440"/>
            <a:chOff x="219974" y="2358412"/>
            <a:chExt cx="8704052" cy="4652627"/>
          </a:xfrm>
        </p:grpSpPr>
        <p:grpSp>
          <p:nvGrpSpPr>
            <p:cNvPr id="18" name="组合 17">
              <a:extLst>
                <a:ext uri="{FF2B5EF4-FFF2-40B4-BE49-F238E27FC236}">
                  <a16:creationId xmlns:a16="http://schemas.microsoft.com/office/drawing/2014/main" id="{B1362966-129C-4044-96C6-5CC81AA45EB5}"/>
                </a:ext>
              </a:extLst>
            </p:cNvPr>
            <p:cNvGrpSpPr/>
            <p:nvPr/>
          </p:nvGrpSpPr>
          <p:grpSpPr>
            <a:xfrm>
              <a:off x="219974" y="2358415"/>
              <a:ext cx="8704052" cy="4652624"/>
              <a:chOff x="219974" y="1604515"/>
              <a:chExt cx="8704052" cy="4338713"/>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6C55E912-579F-4E62-B0CE-77177BCDBBC9}"/>
                  </a:ext>
                </a:extLst>
              </p:cNvPr>
              <p:cNvSpPr/>
              <p:nvPr/>
            </p:nvSpPr>
            <p:spPr>
              <a:xfrm>
                <a:off x="219974" y="1604515"/>
                <a:ext cx="8704052" cy="4338713"/>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a:extLst>
                  <a:ext uri="{FF2B5EF4-FFF2-40B4-BE49-F238E27FC236}">
                    <a16:creationId xmlns:a16="http://schemas.microsoft.com/office/drawing/2014/main" id="{947331BE-1D55-46D1-8E6C-251231B36720}"/>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741B492D-D128-404B-90B6-4B51B382DA75}"/>
                </a:ext>
              </a:extLst>
            </p:cNvPr>
            <p:cNvSpPr/>
            <p:nvPr/>
          </p:nvSpPr>
          <p:spPr>
            <a:xfrm>
              <a:off x="319175" y="2358412"/>
              <a:ext cx="736052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multimap</a:t>
              </a:r>
              <a:endParaRPr lang="zh-CN" altLang="en-US" sz="2400" dirty="0">
                <a:solidFill>
                  <a:schemeClr val="bg1"/>
                </a:solidFill>
              </a:endParaRPr>
            </a:p>
          </p:txBody>
        </p:sp>
      </p:grpSp>
      <p:sp>
        <p:nvSpPr>
          <p:cNvPr id="3" name="矩形 2">
            <a:extLst>
              <a:ext uri="{FF2B5EF4-FFF2-40B4-BE49-F238E27FC236}">
                <a16:creationId xmlns:a16="http://schemas.microsoft.com/office/drawing/2014/main" id="{F51BA9DD-5149-4D4B-B055-110282CE0242}"/>
              </a:ext>
            </a:extLst>
          </p:cNvPr>
          <p:cNvSpPr/>
          <p:nvPr/>
        </p:nvSpPr>
        <p:spPr>
          <a:xfrm>
            <a:off x="344758" y="3303493"/>
            <a:ext cx="5443567" cy="3046988"/>
          </a:xfrm>
          <a:prstGeom prst="rect">
            <a:avLst/>
          </a:prstGeom>
        </p:spPr>
        <p:txBody>
          <a:bodyPr wrap="square">
            <a:spAutoFit/>
          </a:bodyPr>
          <a:lstStyle/>
          <a:p>
            <a:r>
              <a:rPr lang="en-US" altLang="zh-CN" sz="1600" dirty="0">
                <a:solidFill>
                  <a:srgbClr val="2B91AF"/>
                </a:solidFill>
                <a:latin typeface="Consolas" panose="020B0609020204030204" pitchFamily="49" charset="0"/>
                <a:ea typeface="新宋体" panose="02010609030101010101" pitchFamily="49" charset="-122"/>
              </a:rPr>
              <a:t>multimap</a:t>
            </a:r>
            <a:r>
              <a:rPr lang="en-US" altLang="zh-CN" sz="1600" dirty="0">
                <a:solidFill>
                  <a:srgbClr val="000000"/>
                </a:solidFill>
                <a:latin typeface="Consolas" panose="020B0609020204030204" pitchFamily="49" charset="0"/>
                <a:ea typeface="新宋体" panose="02010609030101010101" pitchFamily="49" charset="-122"/>
              </a:rPr>
              <a:t>&lt;</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unsigned</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long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long</a:t>
            </a:r>
            <a:r>
              <a:rPr lang="en-US" altLang="zh-CN" sz="1600" dirty="0">
                <a:solidFill>
                  <a:srgbClr val="000000"/>
                </a:solidFill>
                <a:latin typeface="Consolas" panose="020B0609020204030204" pitchFamily="49" charset="0"/>
                <a:ea typeface="新宋体" panose="02010609030101010101" pitchFamily="49" charset="-122"/>
              </a:rPr>
              <a:t>&gt; contact;</a:t>
            </a:r>
          </a:p>
          <a:p>
            <a:r>
              <a:rPr lang="en-US" altLang="zh-CN" sz="1600" dirty="0" err="1">
                <a:solidFill>
                  <a:srgbClr val="000000"/>
                </a:solidFill>
                <a:latin typeface="Consolas" panose="020B0609020204030204" pitchFamily="49" charset="0"/>
                <a:ea typeface="新宋体" panose="02010609030101010101" pitchFamily="49" charset="-122"/>
              </a:rPr>
              <a:t>contact.insert</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,15387120503 });</a:t>
            </a:r>
          </a:p>
          <a:p>
            <a:r>
              <a:rPr lang="en-US" altLang="zh-CN" sz="1600" dirty="0" err="1">
                <a:solidFill>
                  <a:srgbClr val="000000"/>
                </a:solidFill>
                <a:latin typeface="Consolas" panose="020B0609020204030204" pitchFamily="49" charset="0"/>
                <a:ea typeface="新宋体" panose="02010609030101010101" pitchFamily="49" charset="-122"/>
              </a:rPr>
              <a:t>contact.insert</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,15387120506 });</a:t>
            </a:r>
          </a:p>
          <a:p>
            <a:r>
              <a:rPr lang="en-US" altLang="zh-CN" sz="1600" dirty="0">
                <a:solidFill>
                  <a:srgbClr val="0000FF"/>
                </a:solidFill>
                <a:latin typeface="Consolas" panose="020B0609020204030204" pitchFamily="49" charset="0"/>
                <a:ea typeface="新宋体" panose="02010609030101010101" pitchFamily="49" charset="-122"/>
              </a:rPr>
              <a:t>for</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&amp;</a:t>
            </a:r>
            <a:r>
              <a:rPr lang="en-US" altLang="zh-CN" sz="1600" dirty="0" err="1">
                <a:solidFill>
                  <a:srgbClr val="000000"/>
                </a:solidFill>
                <a:latin typeface="Consolas" panose="020B0609020204030204" pitchFamily="49" charset="0"/>
                <a:ea typeface="新宋体" panose="02010609030101010101" pitchFamily="49" charset="-122"/>
              </a:rPr>
              <a:t>i</a:t>
            </a:r>
            <a:r>
              <a:rPr lang="en-US" altLang="zh-CN" sz="1600" dirty="0">
                <a:solidFill>
                  <a:srgbClr val="000000"/>
                </a:solidFill>
                <a:latin typeface="Consolas" panose="020B0609020204030204" pitchFamily="49" charset="0"/>
                <a:ea typeface="新宋体" panose="02010609030101010101" pitchFamily="49" charset="-122"/>
              </a:rPr>
              <a:t> : contact)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cout</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err="1">
                <a:solidFill>
                  <a:srgbClr val="000000"/>
                </a:solidFill>
                <a:latin typeface="Consolas" panose="020B0609020204030204" pitchFamily="49" charset="0"/>
                <a:ea typeface="新宋体" panose="02010609030101010101" pitchFamily="49" charset="-122"/>
              </a:rPr>
              <a:t>i.first</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err="1">
                <a:solidFill>
                  <a:srgbClr val="000000"/>
                </a:solidFill>
                <a:latin typeface="Consolas" panose="020B0609020204030204" pitchFamily="49" charset="0"/>
                <a:ea typeface="新宋体" panose="02010609030101010101" pitchFamily="49" charset="-122"/>
              </a:rPr>
              <a:t>i.second</a:t>
            </a:r>
            <a:r>
              <a:rPr lang="en-US" altLang="zh-CN" sz="1600" dirty="0">
                <a:solidFill>
                  <a:srgbClr val="000000"/>
                </a:solidFill>
                <a:latin typeface="Consolas" panose="020B0609020204030204" pitchFamily="49" charset="0"/>
                <a:ea typeface="新宋体" panose="02010609030101010101" pitchFamily="49" charset="-122"/>
              </a:rPr>
              <a:t> &lt;&lt; </a:t>
            </a:r>
            <a:r>
              <a:rPr lang="en-US" altLang="zh-CN" sz="1600" dirty="0" err="1">
                <a:solidFill>
                  <a:srgbClr val="000000"/>
                </a:solidFill>
                <a:latin typeface="Consolas" panose="020B0609020204030204" pitchFamily="49" charset="0"/>
                <a:ea typeface="新宋体" panose="02010609030101010101" pitchFamily="49" charset="-122"/>
              </a:rPr>
              <a:t>endl</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entries = </a:t>
            </a:r>
            <a:r>
              <a:rPr lang="en-US" altLang="zh-CN" sz="1600" dirty="0" err="1">
                <a:solidFill>
                  <a:srgbClr val="000000"/>
                </a:solidFill>
                <a:latin typeface="Consolas" panose="020B0609020204030204" pitchFamily="49" charset="0"/>
                <a:ea typeface="新宋体" panose="02010609030101010101" pitchFamily="49" charset="-122"/>
              </a:rPr>
              <a:t>contact.count</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auto</a:t>
            </a:r>
            <a:r>
              <a:rPr lang="en-US" altLang="zh-CN" sz="1600" dirty="0">
                <a:solidFill>
                  <a:srgbClr val="000000"/>
                </a:solidFill>
                <a:latin typeface="Consolas" panose="020B0609020204030204" pitchFamily="49" charset="0"/>
                <a:ea typeface="新宋体" panose="02010609030101010101" pitchFamily="49" charset="-122"/>
              </a:rPr>
              <a:t> it = </a:t>
            </a:r>
            <a:r>
              <a:rPr lang="en-US" altLang="zh-CN" sz="1600" dirty="0" err="1">
                <a:solidFill>
                  <a:srgbClr val="000000"/>
                </a:solidFill>
                <a:latin typeface="Consolas" panose="020B0609020204030204" pitchFamily="49" charset="0"/>
                <a:ea typeface="新宋体" panose="02010609030101010101" pitchFamily="49" charset="-122"/>
              </a:rPr>
              <a:t>contact.find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"Kevin"</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while</a:t>
            </a:r>
            <a:r>
              <a:rPr lang="en-US" altLang="zh-CN" sz="1600" dirty="0">
                <a:solidFill>
                  <a:srgbClr val="000000"/>
                </a:solidFill>
                <a:latin typeface="Consolas" panose="020B0609020204030204" pitchFamily="49" charset="0"/>
                <a:ea typeface="新宋体" panose="02010609030101010101" pitchFamily="49" charset="-122"/>
              </a:rPr>
              <a:t> (entries) {</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cout</a:t>
            </a:r>
            <a:r>
              <a:rPr lang="en-US" altLang="zh-CN" sz="1600" dirty="0">
                <a:solidFill>
                  <a:srgbClr val="000000"/>
                </a:solidFill>
                <a:latin typeface="Consolas" panose="020B0609020204030204" pitchFamily="49" charset="0"/>
                <a:ea typeface="新宋体" panose="02010609030101010101" pitchFamily="49" charset="-122"/>
              </a:rPr>
              <a:t> &lt;&lt; it-&gt;second &lt;&lt; </a:t>
            </a:r>
            <a:r>
              <a:rPr lang="en-US" altLang="zh-CN" sz="1600" dirty="0" err="1">
                <a:solidFill>
                  <a:srgbClr val="000000"/>
                </a:solidFill>
                <a:latin typeface="Consolas" panose="020B0609020204030204" pitchFamily="49" charset="0"/>
                <a:ea typeface="新宋体" panose="02010609030101010101" pitchFamily="49" charset="-122"/>
              </a:rPr>
              <a:t>endl</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打印电话号码</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++it; </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移动到下一个记录</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--entries; </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计数器自减</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02723" y="1084242"/>
            <a:ext cx="8738554" cy="1273017"/>
            <a:chOff x="219974" y="2358412"/>
            <a:chExt cx="8704052" cy="1546263"/>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5"/>
              <a:ext cx="8704052" cy="1546260"/>
              <a:chOff x="219974" y="1604515"/>
              <a:chExt cx="8704052" cy="1441935"/>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144193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思考</a:t>
              </a:r>
            </a:p>
          </p:txBody>
        </p:sp>
      </p:grpSp>
      <p:sp>
        <p:nvSpPr>
          <p:cNvPr id="14" name="矩形 13">
            <a:extLst>
              <a:ext uri="{FF2B5EF4-FFF2-40B4-BE49-F238E27FC236}">
                <a16:creationId xmlns:a16="http://schemas.microsoft.com/office/drawing/2014/main" id="{7510A900-95EE-42E3-932E-D87E939D18C5}"/>
              </a:ext>
            </a:extLst>
          </p:cNvPr>
          <p:cNvSpPr/>
          <p:nvPr/>
        </p:nvSpPr>
        <p:spPr>
          <a:xfrm>
            <a:off x="344758" y="1633156"/>
            <a:ext cx="7851228" cy="646331"/>
          </a:xfrm>
          <a:prstGeom prst="rect">
            <a:avLst/>
          </a:prstGeom>
        </p:spPr>
        <p:txBody>
          <a:bodyPr wrap="square">
            <a:spAutoFit/>
          </a:bodyPr>
          <a:lstStyle/>
          <a:p>
            <a:r>
              <a:rPr lang="en-US" altLang="zh-CN" dirty="0">
                <a:solidFill>
                  <a:srgbClr val="000000"/>
                </a:solidFill>
                <a:latin typeface="LMSans10-Regular-Identity-H"/>
              </a:rPr>
              <a:t>set </a:t>
            </a:r>
            <a:r>
              <a:rPr lang="zh-CN" altLang="en-US" dirty="0">
                <a:solidFill>
                  <a:srgbClr val="000000"/>
                </a:solidFill>
                <a:latin typeface="MicrosoftYaHei"/>
              </a:rPr>
              <a:t>和 </a:t>
            </a:r>
            <a:r>
              <a:rPr lang="en-US" altLang="zh-CN" dirty="0">
                <a:solidFill>
                  <a:srgbClr val="000000"/>
                </a:solidFill>
                <a:latin typeface="LMSans10-Regular-Identity-H"/>
              </a:rPr>
              <a:t>map </a:t>
            </a:r>
            <a:r>
              <a:rPr lang="zh-CN" altLang="en-US" dirty="0">
                <a:solidFill>
                  <a:srgbClr val="000000"/>
                </a:solidFill>
                <a:latin typeface="MicrosoftYaHei"/>
              </a:rPr>
              <a:t>中的关键字必须是唯一的。但有时需要存放具有相同关键字的元素。如，同一个人可能有不同的手机号码，这时候应该怎么办？</a:t>
            </a:r>
            <a:r>
              <a:rPr lang="zh-CN" altLang="en-US" dirty="0"/>
              <a:t> </a:t>
            </a:r>
          </a:p>
        </p:txBody>
      </p:sp>
      <p:grpSp>
        <p:nvGrpSpPr>
          <p:cNvPr id="36" name="组合 35">
            <a:extLst>
              <a:ext uri="{FF2B5EF4-FFF2-40B4-BE49-F238E27FC236}">
                <a16:creationId xmlns:a16="http://schemas.microsoft.com/office/drawing/2014/main" id="{0C0B93F8-2E64-4F57-A1CE-0DBFD8D6CA1B}"/>
              </a:ext>
            </a:extLst>
          </p:cNvPr>
          <p:cNvGrpSpPr/>
          <p:nvPr/>
        </p:nvGrpSpPr>
        <p:grpSpPr>
          <a:xfrm>
            <a:off x="6088809" y="2811898"/>
            <a:ext cx="2809336" cy="2843007"/>
            <a:chOff x="219974" y="2358412"/>
            <a:chExt cx="8704052" cy="3453246"/>
          </a:xfrm>
        </p:grpSpPr>
        <p:grpSp>
          <p:nvGrpSpPr>
            <p:cNvPr id="37" name="组合 36">
              <a:extLst>
                <a:ext uri="{FF2B5EF4-FFF2-40B4-BE49-F238E27FC236}">
                  <a16:creationId xmlns:a16="http://schemas.microsoft.com/office/drawing/2014/main" id="{3BD3631C-ECA2-41E3-A2BA-0C3BF54FD378}"/>
                </a:ext>
              </a:extLst>
            </p:cNvPr>
            <p:cNvGrpSpPr/>
            <p:nvPr/>
          </p:nvGrpSpPr>
          <p:grpSpPr>
            <a:xfrm>
              <a:off x="219974" y="2358415"/>
              <a:ext cx="8704052" cy="3453243"/>
              <a:chOff x="219974" y="1604515"/>
              <a:chExt cx="8704052" cy="3220254"/>
            </a:xfrm>
            <a:effectLst>
              <a:outerShdw blurRad="50800" dist="69850" dir="2700000" algn="tl" rotWithShape="0">
                <a:prstClr val="black">
                  <a:alpha val="40000"/>
                </a:prstClr>
              </a:outerShdw>
            </a:effectLst>
          </p:grpSpPr>
          <p:sp>
            <p:nvSpPr>
              <p:cNvPr id="39" name="矩形: 圆角 38">
                <a:extLst>
                  <a:ext uri="{FF2B5EF4-FFF2-40B4-BE49-F238E27FC236}">
                    <a16:creationId xmlns:a16="http://schemas.microsoft.com/office/drawing/2014/main" id="{C452FE79-0B6F-4C75-BF4B-1633E5E2F006}"/>
                  </a:ext>
                </a:extLst>
              </p:cNvPr>
              <p:cNvSpPr/>
              <p:nvPr/>
            </p:nvSpPr>
            <p:spPr>
              <a:xfrm>
                <a:off x="219974" y="1604515"/>
                <a:ext cx="8704052" cy="322025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a:extLst>
                  <a:ext uri="{FF2B5EF4-FFF2-40B4-BE49-F238E27FC236}">
                    <a16:creationId xmlns:a16="http://schemas.microsoft.com/office/drawing/2014/main" id="{9230728D-1317-4C9E-B667-C204D74EF466}"/>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a:extLst>
                <a:ext uri="{FF2B5EF4-FFF2-40B4-BE49-F238E27FC236}">
                  <a16:creationId xmlns:a16="http://schemas.microsoft.com/office/drawing/2014/main" id="{A57B623C-3C0B-406E-A14C-EDEA51E2B916}"/>
                </a:ext>
              </a:extLst>
            </p:cNvPr>
            <p:cNvSpPr/>
            <p:nvPr/>
          </p:nvSpPr>
          <p:spPr>
            <a:xfrm>
              <a:off x="319175" y="2358412"/>
              <a:ext cx="7360525" cy="560759"/>
            </a:xfrm>
            <a:prstGeom prst="rect">
              <a:avLst/>
            </a:prstGeom>
          </p:spPr>
          <p:txBody>
            <a:bodyPr wrap="square">
              <a:spAutoFit/>
            </a:bodyPr>
            <a:lstStyle/>
            <a:p>
              <a:r>
                <a:rPr lang="zh-CN" altLang="en-US" sz="2400" dirty="0">
                  <a:solidFill>
                    <a:schemeClr val="bg1"/>
                  </a:solidFill>
                </a:rPr>
                <a:t>说明</a:t>
              </a:r>
            </a:p>
          </p:txBody>
        </p:sp>
      </p:grpSp>
      <p:sp>
        <p:nvSpPr>
          <p:cNvPr id="15" name="矩形 14">
            <a:extLst>
              <a:ext uri="{FF2B5EF4-FFF2-40B4-BE49-F238E27FC236}">
                <a16:creationId xmlns:a16="http://schemas.microsoft.com/office/drawing/2014/main" id="{5E129604-4783-4B86-AABB-3A56260FAA78}"/>
              </a:ext>
            </a:extLst>
          </p:cNvPr>
          <p:cNvSpPr/>
          <p:nvPr/>
        </p:nvSpPr>
        <p:spPr>
          <a:xfrm>
            <a:off x="6210524" y="3346580"/>
            <a:ext cx="2588718" cy="2308324"/>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find </a:t>
            </a:r>
            <a:r>
              <a:rPr lang="zh-CN" altLang="en-US" dirty="0">
                <a:solidFill>
                  <a:srgbClr val="000000"/>
                </a:solidFill>
                <a:latin typeface="MicrosoftYaHei"/>
              </a:rPr>
              <a:t>语句将返回第一个关键字为 </a:t>
            </a:r>
            <a:r>
              <a:rPr lang="en-US" altLang="zh-CN" dirty="0">
                <a:solidFill>
                  <a:srgbClr val="000000"/>
                </a:solidFill>
                <a:latin typeface="LMSans10-Regular-Identity-H"/>
              </a:rPr>
              <a:t>Kevin </a:t>
            </a:r>
            <a:r>
              <a:rPr lang="zh-CN" altLang="en-US" dirty="0">
                <a:solidFill>
                  <a:srgbClr val="000000"/>
                </a:solidFill>
                <a:latin typeface="MicrosoftYaHei"/>
              </a:rPr>
              <a:t>的元素的迭代器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利用 </a:t>
            </a:r>
            <a:r>
              <a:rPr lang="en-US" altLang="zh-CN" dirty="0">
                <a:solidFill>
                  <a:srgbClr val="000000"/>
                </a:solidFill>
                <a:latin typeface="LMSans10-Regular-Identity-H"/>
              </a:rPr>
              <a:t>count </a:t>
            </a:r>
            <a:r>
              <a:rPr lang="zh-CN" altLang="en-US" dirty="0">
                <a:solidFill>
                  <a:srgbClr val="000000"/>
                </a:solidFill>
                <a:latin typeface="MicrosoftYaHei"/>
              </a:rPr>
              <a:t>返回的值，不断递增 </a:t>
            </a:r>
            <a:r>
              <a:rPr lang="en-US" altLang="zh-CN" dirty="0">
                <a:solidFill>
                  <a:srgbClr val="000000"/>
                </a:solidFill>
                <a:latin typeface="LMSans10-Regular-Identity-H"/>
              </a:rPr>
              <a:t>it</a:t>
            </a:r>
            <a:r>
              <a:rPr lang="zh-CN" altLang="en-US" dirty="0">
                <a:solidFill>
                  <a:srgbClr val="000000"/>
                </a:solidFill>
                <a:latin typeface="MicrosoftYaHei"/>
              </a:rPr>
              <a:t>，直到</a:t>
            </a:r>
            <a:r>
              <a:rPr lang="en-US" altLang="zh-CN" dirty="0">
                <a:solidFill>
                  <a:srgbClr val="000000"/>
                </a:solidFill>
                <a:latin typeface="LMSans10-Regular-Identity-H"/>
              </a:rPr>
              <a:t>Kevin </a:t>
            </a:r>
            <a:r>
              <a:rPr lang="zh-CN" altLang="en-US" dirty="0">
                <a:solidFill>
                  <a:srgbClr val="000000"/>
                </a:solidFill>
                <a:latin typeface="MicrosoftYaHei"/>
              </a:rPr>
              <a:t>的所有号码被打印</a:t>
            </a:r>
            <a:r>
              <a:rPr lang="zh-CN" altLang="en-US" dirty="0"/>
              <a:t> </a:t>
            </a:r>
            <a:br>
              <a:rPr lang="zh-CN" altLang="en-US" dirty="0"/>
            </a:br>
            <a:endParaRPr lang="zh-CN" altLang="en-US" dirty="0"/>
          </a:p>
        </p:txBody>
      </p:sp>
    </p:spTree>
    <p:extLst>
      <p:ext uri="{BB962C8B-B14F-4D97-AF65-F5344CB8AC3E}">
        <p14:creationId xmlns:p14="http://schemas.microsoft.com/office/powerpoint/2010/main" val="285290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39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02723" y="1938253"/>
            <a:ext cx="8738554" cy="2754514"/>
            <a:chOff x="219974" y="2358412"/>
            <a:chExt cx="8704052" cy="3345755"/>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5"/>
              <a:ext cx="8704052" cy="3345752"/>
              <a:chOff x="219974" y="1604515"/>
              <a:chExt cx="8704052" cy="312001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312001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使用容器的原则</a:t>
              </a:r>
            </a:p>
          </p:txBody>
        </p:sp>
      </p:grpSp>
      <p:sp>
        <p:nvSpPr>
          <p:cNvPr id="2" name="矩形 1">
            <a:extLst>
              <a:ext uri="{FF2B5EF4-FFF2-40B4-BE49-F238E27FC236}">
                <a16:creationId xmlns:a16="http://schemas.microsoft.com/office/drawing/2014/main" id="{2A529BF2-CFE5-44B9-B9F4-1D7BC9002AD2}"/>
              </a:ext>
            </a:extLst>
          </p:cNvPr>
          <p:cNvSpPr/>
          <p:nvPr/>
        </p:nvSpPr>
        <p:spPr>
          <a:xfrm>
            <a:off x="302317" y="2542253"/>
            <a:ext cx="6357668" cy="2031325"/>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 </a:t>
            </a:r>
            <a:r>
              <a:rPr lang="en-US" altLang="zh-CN" dirty="0">
                <a:solidFill>
                  <a:srgbClr val="000000"/>
                </a:solidFill>
                <a:latin typeface="LMSans10-Regular-Identity-H"/>
              </a:rPr>
              <a:t>empty </a:t>
            </a:r>
            <a:r>
              <a:rPr lang="zh-CN" altLang="en-US" dirty="0">
                <a:solidFill>
                  <a:srgbClr val="000000"/>
                </a:solidFill>
                <a:latin typeface="MicrosoftYaHei"/>
              </a:rPr>
              <a:t>检查容器是否为空</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使用存放指针的容器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使用算法和区间成员</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 </a:t>
            </a:r>
            <a:r>
              <a:rPr lang="en-US" altLang="zh-CN" dirty="0">
                <a:solidFill>
                  <a:srgbClr val="000000"/>
                </a:solidFill>
                <a:latin typeface="LMSans10-Regular-Identity-H"/>
              </a:rPr>
              <a:t>reserve </a:t>
            </a:r>
            <a:r>
              <a:rPr lang="zh-CN" altLang="en-US" dirty="0">
                <a:solidFill>
                  <a:srgbClr val="000000"/>
                </a:solidFill>
                <a:latin typeface="MicrosoftYaHei"/>
              </a:rPr>
              <a:t>成员</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使用有序的 </a:t>
            </a:r>
            <a:r>
              <a:rPr lang="en-US" altLang="zh-CN" dirty="0">
                <a:solidFill>
                  <a:srgbClr val="000000"/>
                </a:solidFill>
                <a:latin typeface="LMSans10-Regular-Identity-H"/>
              </a:rPr>
              <a:t>vector </a:t>
            </a:r>
            <a:r>
              <a:rPr lang="zh-CN" altLang="en-US" dirty="0">
                <a:solidFill>
                  <a:srgbClr val="000000"/>
                </a:solidFill>
                <a:latin typeface="MicrosoftYaHei"/>
              </a:rPr>
              <a:t>容器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正确使用 </a:t>
            </a:r>
            <a:r>
              <a:rPr lang="en-US" altLang="zh-CN" dirty="0">
                <a:solidFill>
                  <a:srgbClr val="000000"/>
                </a:solidFill>
                <a:latin typeface="LMSans10-Regular-Identity-H"/>
              </a:rPr>
              <a:t>map </a:t>
            </a:r>
            <a:r>
              <a:rPr lang="zh-CN" altLang="en-US" dirty="0">
                <a:solidFill>
                  <a:srgbClr val="000000"/>
                </a:solidFill>
                <a:latin typeface="MicrosoftYaHei"/>
              </a:rPr>
              <a:t>的 </a:t>
            </a:r>
            <a:r>
              <a:rPr lang="en-US" altLang="zh-CN" dirty="0">
                <a:solidFill>
                  <a:srgbClr val="000000"/>
                </a:solidFill>
                <a:latin typeface="LMSans10-Regular-Identity-H"/>
              </a:rPr>
              <a:t>insert </a:t>
            </a:r>
            <a:r>
              <a:rPr lang="zh-CN" altLang="en-US" dirty="0">
                <a:solidFill>
                  <a:srgbClr val="000000"/>
                </a:solidFill>
                <a:latin typeface="MicrosoftYaHei"/>
              </a:rPr>
              <a:t>和下标运算符</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使用成员函数代替同名的算法</a:t>
            </a:r>
            <a:r>
              <a:rPr lang="zh-CN" altLang="en-US" dirty="0"/>
              <a:t> </a:t>
            </a:r>
          </a:p>
        </p:txBody>
      </p:sp>
    </p:spTree>
    <p:extLst>
      <p:ext uri="{BB962C8B-B14F-4D97-AF65-F5344CB8AC3E}">
        <p14:creationId xmlns:p14="http://schemas.microsoft.com/office/powerpoint/2010/main" val="202563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p>
        </p:txBody>
      </p:sp>
      <p:grpSp>
        <p:nvGrpSpPr>
          <p:cNvPr id="11" name="组合 10">
            <a:extLst>
              <a:ext uri="{FF2B5EF4-FFF2-40B4-BE49-F238E27FC236}">
                <a16:creationId xmlns:a16="http://schemas.microsoft.com/office/drawing/2014/main" id="{E4B61B02-45B5-4868-9441-E60FE4231117}"/>
              </a:ext>
            </a:extLst>
          </p:cNvPr>
          <p:cNvGrpSpPr/>
          <p:nvPr/>
        </p:nvGrpSpPr>
        <p:grpSpPr>
          <a:xfrm>
            <a:off x="219974" y="1604513"/>
            <a:ext cx="8704052" cy="3062379"/>
            <a:chOff x="219974" y="1604513"/>
            <a:chExt cx="8704052" cy="2855764"/>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855764"/>
            </a:xfrm>
            <a:prstGeom prst="roundRect">
              <a:avLst>
                <a:gd name="adj" fmla="val 7211"/>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7D864B83-9801-49D7-9965-12E20F5E4D72}"/>
              </a:ext>
            </a:extLst>
          </p:cNvPr>
          <p:cNvSpPr/>
          <p:nvPr/>
        </p:nvSpPr>
        <p:spPr>
          <a:xfrm>
            <a:off x="319177" y="1633790"/>
            <a:ext cx="4572000" cy="461665"/>
          </a:xfrm>
          <a:prstGeom prst="rect">
            <a:avLst/>
          </a:prstGeom>
        </p:spPr>
        <p:txBody>
          <a:bodyPr>
            <a:spAutoFit/>
          </a:bodyPr>
          <a:lstStyle/>
          <a:p>
            <a:r>
              <a:rPr lang="zh-CN" altLang="en-US" sz="2400" dirty="0">
                <a:solidFill>
                  <a:srgbClr val="FFFFFF"/>
                </a:solidFill>
                <a:latin typeface="MicrosoftYaHei"/>
              </a:rPr>
              <a:t>标准模板库</a:t>
            </a:r>
            <a:endParaRPr lang="zh-CN" altLang="en-US" sz="2400" dirty="0"/>
          </a:p>
        </p:txBody>
      </p:sp>
      <p:sp>
        <p:nvSpPr>
          <p:cNvPr id="7" name="矩形 6">
            <a:extLst>
              <a:ext uri="{FF2B5EF4-FFF2-40B4-BE49-F238E27FC236}">
                <a16:creationId xmlns:a16="http://schemas.microsoft.com/office/drawing/2014/main" id="{496782F8-C611-4B2A-8C2E-584DF8D27CFB}"/>
              </a:ext>
            </a:extLst>
          </p:cNvPr>
          <p:cNvSpPr/>
          <p:nvPr/>
        </p:nvSpPr>
        <p:spPr>
          <a:xfrm>
            <a:off x="319177" y="2233136"/>
            <a:ext cx="8196173" cy="2120902"/>
          </a:xfrm>
          <a:prstGeom prst="rect">
            <a:avLst/>
          </a:prstGeom>
        </p:spPr>
        <p:txBody>
          <a:bodyPr wrap="square">
            <a:spAutoFit/>
          </a:bodyPr>
          <a:lstStyle/>
          <a:p>
            <a:pPr>
              <a:lnSpc>
                <a:spcPct val="150000"/>
              </a:lnSpc>
            </a:pPr>
            <a:r>
              <a:rPr lang="zh-CN" altLang="en-US" dirty="0">
                <a:solidFill>
                  <a:srgbClr val="000000"/>
                </a:solidFill>
              </a:rPr>
              <a:t>标准模板库</a:t>
            </a:r>
            <a:r>
              <a:rPr lang="en-US" altLang="zh-CN" dirty="0">
                <a:solidFill>
                  <a:srgbClr val="000000"/>
                </a:solidFill>
              </a:rPr>
              <a:t>(Standard Template Library,</a:t>
            </a:r>
            <a:r>
              <a:rPr lang="zh-CN" altLang="en-US" dirty="0">
                <a:solidFill>
                  <a:srgbClr val="000000"/>
                </a:solidFill>
              </a:rPr>
              <a:t> </a:t>
            </a:r>
            <a:r>
              <a:rPr lang="en-US" altLang="zh-CN" dirty="0">
                <a:solidFill>
                  <a:srgbClr val="000000"/>
                </a:solidFill>
              </a:rPr>
              <a:t>STL)</a:t>
            </a:r>
            <a:r>
              <a:rPr lang="zh-CN" altLang="en-US" dirty="0">
                <a:solidFill>
                  <a:srgbClr val="000000"/>
                </a:solidFill>
              </a:rPr>
              <a:t>是 </a:t>
            </a:r>
            <a:r>
              <a:rPr lang="en-US" altLang="zh-CN" dirty="0">
                <a:solidFill>
                  <a:srgbClr val="000000"/>
                </a:solidFill>
              </a:rPr>
              <a:t>C++ </a:t>
            </a:r>
            <a:r>
              <a:rPr lang="zh-CN" altLang="en-US" dirty="0">
                <a:solidFill>
                  <a:srgbClr val="000000"/>
                </a:solidFill>
              </a:rPr>
              <a:t>标准</a:t>
            </a:r>
            <a:r>
              <a:rPr lang="en-US" altLang="zh-CN" dirty="0">
                <a:solidFill>
                  <a:srgbClr val="000000"/>
                </a:solidFill>
              </a:rPr>
              <a:t>(Standard Library)</a:t>
            </a:r>
            <a:r>
              <a:rPr lang="zh-CN" altLang="en-US" dirty="0">
                <a:solidFill>
                  <a:srgbClr val="000000"/>
                </a:solidFill>
              </a:rPr>
              <a:t>的重要组成部分，其包含以下几个部分：</a:t>
            </a:r>
            <a:endParaRPr lang="en-US" altLang="zh-CN" dirty="0">
              <a:solidFill>
                <a:srgbClr val="000000"/>
              </a:solidFill>
            </a:endParaRPr>
          </a:p>
          <a:p>
            <a:pPr marL="285750" indent="-285750">
              <a:lnSpc>
                <a:spcPct val="150000"/>
              </a:lnSpc>
              <a:buClr>
                <a:srgbClr val="262686"/>
              </a:buClr>
              <a:buSzPct val="80000"/>
              <a:buFont typeface="Wingdings" panose="05000000000000000000" pitchFamily="2" charset="2"/>
              <a:buChar char="l"/>
            </a:pPr>
            <a:r>
              <a:rPr lang="zh-CN" altLang="en-US" dirty="0">
                <a:solidFill>
                  <a:srgbClr val="262686"/>
                </a:solidFill>
              </a:rPr>
              <a:t>容器 </a:t>
            </a:r>
            <a:r>
              <a:rPr lang="en-US" altLang="zh-CN" dirty="0">
                <a:solidFill>
                  <a:srgbClr val="262686"/>
                </a:solidFill>
              </a:rPr>
              <a:t>(container) </a:t>
            </a:r>
            <a:r>
              <a:rPr lang="zh-CN" altLang="en-US" dirty="0">
                <a:solidFill>
                  <a:srgbClr val="000000"/>
                </a:solidFill>
              </a:rPr>
              <a:t>常用的数据结构，包括 </a:t>
            </a:r>
            <a:r>
              <a:rPr lang="en-US" altLang="zh-CN" dirty="0">
                <a:solidFill>
                  <a:srgbClr val="000000"/>
                </a:solidFill>
              </a:rPr>
              <a:t>vector</a:t>
            </a:r>
            <a:r>
              <a:rPr lang="zh-CN" altLang="en-US" dirty="0">
                <a:solidFill>
                  <a:srgbClr val="000000"/>
                </a:solidFill>
              </a:rPr>
              <a:t>、 </a:t>
            </a:r>
            <a:r>
              <a:rPr lang="en-US" altLang="zh-CN" dirty="0">
                <a:solidFill>
                  <a:srgbClr val="000000"/>
                </a:solidFill>
              </a:rPr>
              <a:t>list </a:t>
            </a:r>
            <a:r>
              <a:rPr lang="zh-CN" altLang="en-US" dirty="0">
                <a:solidFill>
                  <a:srgbClr val="000000"/>
                </a:solidFill>
              </a:rPr>
              <a:t>等</a:t>
            </a:r>
            <a:endParaRPr lang="en-US" altLang="zh-CN" dirty="0">
              <a:solidFill>
                <a:srgbClr val="000000"/>
              </a:solidFill>
            </a:endParaRPr>
          </a:p>
          <a:p>
            <a:pPr marL="285750" indent="-285750">
              <a:lnSpc>
                <a:spcPct val="150000"/>
              </a:lnSpc>
              <a:buClr>
                <a:srgbClr val="262686"/>
              </a:buClr>
              <a:buSzPct val="80000"/>
              <a:buFont typeface="Wingdings" panose="05000000000000000000" pitchFamily="2" charset="2"/>
              <a:buChar char="l"/>
            </a:pPr>
            <a:r>
              <a:rPr lang="zh-CN" altLang="en-US" dirty="0">
                <a:solidFill>
                  <a:srgbClr val="262686"/>
                </a:solidFill>
              </a:rPr>
              <a:t>算法 </a:t>
            </a:r>
            <a:r>
              <a:rPr lang="en-US" altLang="zh-CN" dirty="0">
                <a:solidFill>
                  <a:srgbClr val="262686"/>
                </a:solidFill>
              </a:rPr>
              <a:t>(algorithm) </a:t>
            </a:r>
            <a:r>
              <a:rPr lang="zh-CN" altLang="en-US" dirty="0"/>
              <a:t>操作容器的泛型算法，包括查找、排序等</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solidFill>
                  <a:srgbClr val="262686"/>
                </a:solidFill>
              </a:rPr>
              <a:t>迭代器 </a:t>
            </a:r>
            <a:r>
              <a:rPr lang="en-US" altLang="zh-CN" dirty="0">
                <a:solidFill>
                  <a:srgbClr val="262686"/>
                </a:solidFill>
              </a:rPr>
              <a:t>(iterator) </a:t>
            </a:r>
            <a:r>
              <a:rPr lang="zh-CN" altLang="en-US" dirty="0"/>
              <a:t>容器和算法之间的桥梁，处理不同类型容器的途径</a:t>
            </a:r>
          </a:p>
        </p:txBody>
      </p:sp>
    </p:spTree>
    <p:extLst>
      <p:ext uri="{BB962C8B-B14F-4D97-AF65-F5344CB8AC3E}">
        <p14:creationId xmlns:p14="http://schemas.microsoft.com/office/powerpoint/2010/main" val="3853072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02723" y="1938253"/>
            <a:ext cx="8738554" cy="2519830"/>
            <a:chOff x="219974" y="2358412"/>
            <a:chExt cx="8704052" cy="3060697"/>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5"/>
              <a:ext cx="8704052" cy="3060694"/>
              <a:chOff x="219974" y="1604515"/>
              <a:chExt cx="8704052" cy="2854191"/>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285419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empty </a:t>
              </a:r>
              <a:r>
                <a:rPr lang="zh-CN" altLang="en-US" sz="2400" dirty="0">
                  <a:solidFill>
                    <a:schemeClr val="bg1"/>
                  </a:solidFill>
                </a:rPr>
                <a:t>检查容器是否为空</a:t>
              </a:r>
            </a:p>
          </p:txBody>
        </p:sp>
      </p:grpSp>
      <p:sp>
        <p:nvSpPr>
          <p:cNvPr id="3" name="矩形 2">
            <a:extLst>
              <a:ext uri="{FF2B5EF4-FFF2-40B4-BE49-F238E27FC236}">
                <a16:creationId xmlns:a16="http://schemas.microsoft.com/office/drawing/2014/main" id="{7D0310F0-2B2E-45FA-9922-C6D57ECFF78C}"/>
              </a:ext>
            </a:extLst>
          </p:cNvPr>
          <p:cNvSpPr/>
          <p:nvPr/>
        </p:nvSpPr>
        <p:spPr>
          <a:xfrm>
            <a:off x="328196" y="2567659"/>
            <a:ext cx="8056679" cy="369332"/>
          </a:xfrm>
          <a:prstGeom prst="rect">
            <a:avLst/>
          </a:prstGeom>
        </p:spPr>
        <p:txBody>
          <a:bodyPr wrap="square">
            <a:spAutoFit/>
          </a:bodyPr>
          <a:lstStyle/>
          <a:p>
            <a:r>
              <a:rPr lang="en-US" altLang="zh-CN" dirty="0">
                <a:solidFill>
                  <a:srgbClr val="000000"/>
                </a:solidFill>
                <a:latin typeface="LMSans10-Regular-Identity-H"/>
              </a:rPr>
              <a:t>empty </a:t>
            </a:r>
            <a:r>
              <a:rPr lang="zh-CN" altLang="en-US" dirty="0">
                <a:solidFill>
                  <a:srgbClr val="000000"/>
                </a:solidFill>
                <a:latin typeface="MicrosoftYaHei"/>
              </a:rPr>
              <a:t>和 </a:t>
            </a:r>
            <a:r>
              <a:rPr lang="en-US" altLang="zh-CN" dirty="0">
                <a:solidFill>
                  <a:srgbClr val="000000"/>
                </a:solidFill>
                <a:latin typeface="LMSans10-Regular-Identity-H"/>
              </a:rPr>
              <a:t>size </a:t>
            </a:r>
            <a:r>
              <a:rPr lang="zh-CN" altLang="en-US" dirty="0">
                <a:solidFill>
                  <a:srgbClr val="000000"/>
                </a:solidFill>
                <a:latin typeface="MicrosoftYaHei"/>
              </a:rPr>
              <a:t>成员均能用于检测容器是否为空，但是 </a:t>
            </a:r>
            <a:r>
              <a:rPr lang="en-US" altLang="zh-CN" dirty="0">
                <a:solidFill>
                  <a:srgbClr val="000000"/>
                </a:solidFill>
                <a:latin typeface="LMSans10-Regular-Identity-H"/>
              </a:rPr>
              <a:t>empty </a:t>
            </a:r>
            <a:r>
              <a:rPr lang="zh-CN" altLang="en-US" dirty="0">
                <a:solidFill>
                  <a:srgbClr val="000000"/>
                </a:solidFill>
                <a:latin typeface="MicrosoftYaHei"/>
              </a:rPr>
              <a:t>存在两个优势：</a:t>
            </a:r>
            <a:endParaRPr lang="zh-CN" altLang="en-US" dirty="0"/>
          </a:p>
        </p:txBody>
      </p:sp>
      <p:sp>
        <p:nvSpPr>
          <p:cNvPr id="6" name="矩形 5">
            <a:extLst>
              <a:ext uri="{FF2B5EF4-FFF2-40B4-BE49-F238E27FC236}">
                <a16:creationId xmlns:a16="http://schemas.microsoft.com/office/drawing/2014/main" id="{40B6F581-9D3F-4BBD-9FAB-11E767D71860}"/>
              </a:ext>
            </a:extLst>
          </p:cNvPr>
          <p:cNvSpPr/>
          <p:nvPr/>
        </p:nvSpPr>
        <p:spPr>
          <a:xfrm>
            <a:off x="328196" y="2947028"/>
            <a:ext cx="4572000" cy="646331"/>
          </a:xfrm>
          <a:prstGeom prst="rect">
            <a:avLst/>
          </a:prstGeom>
        </p:spPr>
        <p:txBody>
          <a:bodyPr>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empty </a:t>
            </a:r>
            <a:r>
              <a:rPr lang="zh-CN" altLang="en-US" dirty="0">
                <a:solidFill>
                  <a:srgbClr val="000000"/>
                </a:solidFill>
                <a:latin typeface="MicrosoftYaHei"/>
              </a:rPr>
              <a:t>总能保证</a:t>
            </a:r>
            <a:r>
              <a:rPr lang="zh-CN" altLang="en-US" dirty="0">
                <a:solidFill>
                  <a:srgbClr val="FF0000"/>
                </a:solidFill>
                <a:latin typeface="MicrosoftYaHei"/>
              </a:rPr>
              <a:t>常数时间内返回</a:t>
            </a:r>
            <a:endParaRPr lang="en-US" altLang="zh-CN" dirty="0">
              <a:solidFill>
                <a:srgbClr val="FF0000"/>
              </a:solidFill>
              <a:latin typeface="MicrosoftYaHei"/>
            </a:endParaRPr>
          </a:p>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empty </a:t>
            </a:r>
            <a:r>
              <a:rPr lang="zh-CN" altLang="en-US" dirty="0">
                <a:solidFill>
                  <a:srgbClr val="000000"/>
                </a:solidFill>
                <a:latin typeface="MicrosoftYaHei"/>
              </a:rPr>
              <a:t>是所有容器</a:t>
            </a:r>
            <a:r>
              <a:rPr lang="zh-CN" altLang="en-US" dirty="0">
                <a:solidFill>
                  <a:srgbClr val="FF0000"/>
                </a:solidFill>
                <a:latin typeface="MicrosoftYaHei"/>
              </a:rPr>
              <a:t>通用</a:t>
            </a:r>
            <a:r>
              <a:rPr lang="zh-CN" altLang="en-US" dirty="0">
                <a:solidFill>
                  <a:srgbClr val="000000"/>
                </a:solidFill>
                <a:latin typeface="MicrosoftYaHei"/>
              </a:rPr>
              <a:t>的操作</a:t>
            </a:r>
            <a:endParaRPr lang="zh-CN" altLang="en-US" dirty="0"/>
          </a:p>
        </p:txBody>
      </p:sp>
      <p:sp>
        <p:nvSpPr>
          <p:cNvPr id="7" name="矩形 6">
            <a:extLst>
              <a:ext uri="{FF2B5EF4-FFF2-40B4-BE49-F238E27FC236}">
                <a16:creationId xmlns:a16="http://schemas.microsoft.com/office/drawing/2014/main" id="{8F103F0C-F3A8-4BD3-8430-3FCE0E9BC006}"/>
              </a:ext>
            </a:extLst>
          </p:cNvPr>
          <p:cNvSpPr/>
          <p:nvPr/>
        </p:nvSpPr>
        <p:spPr>
          <a:xfrm>
            <a:off x="302316" y="3677838"/>
            <a:ext cx="7502135" cy="646331"/>
          </a:xfrm>
          <a:prstGeom prst="rect">
            <a:avLst/>
          </a:prstGeom>
        </p:spPr>
        <p:txBody>
          <a:bodyPr wrap="square">
            <a:spAutoFit/>
          </a:bodyPr>
          <a:lstStyle/>
          <a:p>
            <a:r>
              <a:rPr lang="zh-CN" altLang="en-US" dirty="0">
                <a:solidFill>
                  <a:srgbClr val="000000"/>
                </a:solidFill>
                <a:latin typeface="MicrosoftYaHei"/>
              </a:rPr>
              <a:t>而成员 </a:t>
            </a:r>
            <a:r>
              <a:rPr lang="en-US" altLang="zh-CN" dirty="0">
                <a:solidFill>
                  <a:srgbClr val="000000"/>
                </a:solidFill>
                <a:latin typeface="LMSans10-Regular-Identity-H"/>
              </a:rPr>
              <a:t>size </a:t>
            </a:r>
            <a:r>
              <a:rPr lang="zh-CN" altLang="en-US" dirty="0">
                <a:solidFill>
                  <a:srgbClr val="000000"/>
                </a:solidFill>
                <a:latin typeface="MicrosoftYaHei"/>
              </a:rPr>
              <a:t>不总是通用的，比如 </a:t>
            </a:r>
            <a:r>
              <a:rPr lang="en-US" altLang="zh-CN" dirty="0" err="1">
                <a:solidFill>
                  <a:srgbClr val="000000"/>
                </a:solidFill>
                <a:latin typeface="LMSans10-Regular-Identity-H"/>
              </a:rPr>
              <a:t>forforward_list</a:t>
            </a:r>
            <a:r>
              <a:rPr lang="en-US" altLang="zh-CN" dirty="0">
                <a:solidFill>
                  <a:srgbClr val="000000"/>
                </a:solidFill>
                <a:latin typeface="LMSans10-Regular-Identity-H"/>
              </a:rPr>
              <a:t> </a:t>
            </a:r>
            <a:r>
              <a:rPr lang="zh-CN" altLang="en-US" dirty="0">
                <a:solidFill>
                  <a:srgbClr val="000000"/>
                </a:solidFill>
                <a:latin typeface="MicrosoftYaHei"/>
              </a:rPr>
              <a:t>就没有提供 </a:t>
            </a:r>
            <a:r>
              <a:rPr lang="en-US" altLang="zh-CN" dirty="0">
                <a:solidFill>
                  <a:srgbClr val="000000"/>
                </a:solidFill>
                <a:latin typeface="LMSans10-Regular-Identity-H"/>
              </a:rPr>
              <a:t>size </a:t>
            </a:r>
            <a:r>
              <a:rPr lang="zh-CN" altLang="en-US" dirty="0">
                <a:solidFill>
                  <a:srgbClr val="000000"/>
                </a:solidFill>
                <a:latin typeface="MicrosoftYaHei"/>
              </a:rPr>
              <a:t>成员。</a:t>
            </a:r>
            <a:br>
              <a:rPr lang="zh-CN" altLang="en-US" dirty="0">
                <a:solidFill>
                  <a:srgbClr val="000000"/>
                </a:solidFill>
                <a:latin typeface="MicrosoftYaHei"/>
              </a:rPr>
            </a:br>
            <a:r>
              <a:rPr lang="zh-CN" altLang="en-US" dirty="0">
                <a:solidFill>
                  <a:srgbClr val="000000"/>
                </a:solidFill>
                <a:latin typeface="MicrosoftYaHei"/>
              </a:rPr>
              <a:t>因此建议使用成员 </a:t>
            </a:r>
            <a:r>
              <a:rPr lang="en-US" altLang="zh-CN" dirty="0">
                <a:solidFill>
                  <a:srgbClr val="000000"/>
                </a:solidFill>
                <a:latin typeface="LMSans10-Regular-Identity-H"/>
              </a:rPr>
              <a:t>empty </a:t>
            </a:r>
            <a:r>
              <a:rPr lang="zh-CN" altLang="en-US" dirty="0">
                <a:solidFill>
                  <a:srgbClr val="000000"/>
                </a:solidFill>
                <a:latin typeface="MicrosoftYaHei"/>
              </a:rPr>
              <a:t>来检查容器是否为空</a:t>
            </a:r>
            <a:r>
              <a:rPr lang="zh-CN" altLang="en-US" dirty="0"/>
              <a:t> </a:t>
            </a:r>
          </a:p>
        </p:txBody>
      </p:sp>
    </p:spTree>
    <p:extLst>
      <p:ext uri="{BB962C8B-B14F-4D97-AF65-F5344CB8AC3E}">
        <p14:creationId xmlns:p14="http://schemas.microsoft.com/office/powerpoint/2010/main" val="1292590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02723" y="1938253"/>
            <a:ext cx="8738554" cy="1773339"/>
            <a:chOff x="219974" y="2358412"/>
            <a:chExt cx="8704052" cy="2153976"/>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5"/>
              <a:ext cx="8704052" cy="2153973"/>
              <a:chOff x="219974" y="1604515"/>
              <a:chExt cx="8704052" cy="200864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200864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使用存放指针的容器</a:t>
              </a:r>
            </a:p>
          </p:txBody>
        </p:sp>
      </p:grpSp>
      <p:sp>
        <p:nvSpPr>
          <p:cNvPr id="2" name="矩形 1">
            <a:extLst>
              <a:ext uri="{FF2B5EF4-FFF2-40B4-BE49-F238E27FC236}">
                <a16:creationId xmlns:a16="http://schemas.microsoft.com/office/drawing/2014/main" id="{3CAB2C6E-081C-4DD6-BB29-E3AB1537C2ED}"/>
              </a:ext>
            </a:extLst>
          </p:cNvPr>
          <p:cNvSpPr/>
          <p:nvPr/>
        </p:nvSpPr>
        <p:spPr>
          <a:xfrm>
            <a:off x="302317" y="2598004"/>
            <a:ext cx="8496626" cy="923330"/>
          </a:xfrm>
          <a:prstGeom prst="rect">
            <a:avLst/>
          </a:prstGeom>
        </p:spPr>
        <p:txBody>
          <a:bodyPr wrap="square">
            <a:spAutoFit/>
          </a:bodyPr>
          <a:lstStyle/>
          <a:p>
            <a:r>
              <a:rPr lang="zh-CN" altLang="en-US" dirty="0">
                <a:solidFill>
                  <a:srgbClr val="000000"/>
                </a:solidFill>
                <a:latin typeface="MicrosoftYaHei"/>
              </a:rPr>
              <a:t>若容器中存放的对象是</a:t>
            </a:r>
            <a:r>
              <a:rPr lang="zh-CN" altLang="en-US" dirty="0">
                <a:solidFill>
                  <a:srgbClr val="FF0000"/>
                </a:solidFill>
                <a:latin typeface="MicrosoftYaHei"/>
              </a:rPr>
              <a:t>大对象</a:t>
            </a:r>
            <a:r>
              <a:rPr lang="zh-CN" altLang="en-US" dirty="0">
                <a:solidFill>
                  <a:srgbClr val="000000"/>
                </a:solidFill>
                <a:latin typeface="MicrosoftYaHei"/>
              </a:rPr>
              <a:t>（占用较大内存空间），那么在操作容器过程中</a:t>
            </a:r>
            <a:r>
              <a:rPr lang="zh-CN" altLang="en-US" dirty="0">
                <a:solidFill>
                  <a:srgbClr val="FF0000"/>
                </a:solidFill>
                <a:latin typeface="MicrosoftYaHei"/>
              </a:rPr>
              <a:t>复制大对象</a:t>
            </a:r>
            <a:r>
              <a:rPr lang="zh-CN" altLang="en-US" dirty="0">
                <a:solidFill>
                  <a:srgbClr val="000000"/>
                </a:solidFill>
                <a:latin typeface="MicrosoftYaHei"/>
              </a:rPr>
              <a:t>会使得程序付出很大的性能代价。此时可以考虑使用</a:t>
            </a:r>
            <a:r>
              <a:rPr lang="zh-CN" altLang="en-US" dirty="0">
                <a:solidFill>
                  <a:srgbClr val="FF0000"/>
                </a:solidFill>
                <a:latin typeface="MicrosoftYaHei"/>
              </a:rPr>
              <a:t>指针的容器</a:t>
            </a:r>
            <a:r>
              <a:rPr lang="zh-CN" altLang="en-US" dirty="0">
                <a:solidFill>
                  <a:srgbClr val="000000"/>
                </a:solidFill>
                <a:latin typeface="MicrosoftYaHei"/>
              </a:rPr>
              <a:t>而不是对象的容器</a:t>
            </a:r>
            <a:endParaRPr lang="zh-CN" altLang="en-US" dirty="0"/>
          </a:p>
        </p:txBody>
      </p:sp>
    </p:spTree>
    <p:extLst>
      <p:ext uri="{BB962C8B-B14F-4D97-AF65-F5344CB8AC3E}">
        <p14:creationId xmlns:p14="http://schemas.microsoft.com/office/powerpoint/2010/main" val="3960556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02722" y="1144627"/>
            <a:ext cx="5249172" cy="2040797"/>
            <a:chOff x="219974" y="2358412"/>
            <a:chExt cx="8704052" cy="2478842"/>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4"/>
              <a:ext cx="8704052" cy="2478840"/>
              <a:chOff x="219974" y="1604515"/>
              <a:chExt cx="8704052" cy="2311596"/>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231159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定义“大”对象类</a:t>
              </a:r>
            </a:p>
          </p:txBody>
        </p:sp>
      </p:grpSp>
      <p:sp>
        <p:nvSpPr>
          <p:cNvPr id="2" name="矩形 1">
            <a:extLst>
              <a:ext uri="{FF2B5EF4-FFF2-40B4-BE49-F238E27FC236}">
                <a16:creationId xmlns:a16="http://schemas.microsoft.com/office/drawing/2014/main" id="{3B24E761-A6D9-466E-BD65-09282624D44E}"/>
              </a:ext>
            </a:extLst>
          </p:cNvPr>
          <p:cNvSpPr/>
          <p:nvPr/>
        </p:nvSpPr>
        <p:spPr>
          <a:xfrm>
            <a:off x="302267" y="1708097"/>
            <a:ext cx="4572000" cy="1477328"/>
          </a:xfrm>
          <a:prstGeom prst="rect">
            <a:avLst/>
          </a:prstGeom>
        </p:spPr>
        <p:txBody>
          <a:bodyPr>
            <a:spAutoFit/>
          </a:bodyPr>
          <a:lstStyle/>
          <a:p>
            <a:r>
              <a:rPr lang="en-US" altLang="zh-CN" dirty="0">
                <a:solidFill>
                  <a:srgbClr val="0000FF"/>
                </a:solidFill>
                <a:latin typeface="Consolas" panose="020B0609020204030204" pitchFamily="49" charset="0"/>
              </a:rPr>
              <a:t>struct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id):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(id){}</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m_arr</a:t>
            </a:r>
            <a:r>
              <a:rPr lang="en-US" altLang="zh-CN" dirty="0">
                <a:solidFill>
                  <a:srgbClr val="000000"/>
                </a:solidFill>
                <a:latin typeface="Consolas" panose="020B0609020204030204" pitchFamily="49" charset="0"/>
              </a:rPr>
              <a:t>[1000];</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7" name="组合 6">
            <a:extLst>
              <a:ext uri="{FF2B5EF4-FFF2-40B4-BE49-F238E27FC236}">
                <a16:creationId xmlns:a16="http://schemas.microsoft.com/office/drawing/2014/main" id="{CC8F0987-91BD-4CAA-8B12-09EEFB7F2034}"/>
              </a:ext>
            </a:extLst>
          </p:cNvPr>
          <p:cNvGrpSpPr/>
          <p:nvPr/>
        </p:nvGrpSpPr>
        <p:grpSpPr>
          <a:xfrm>
            <a:off x="5658928" y="3691507"/>
            <a:ext cx="3151791" cy="2758273"/>
            <a:chOff x="5787330" y="1156343"/>
            <a:chExt cx="3151791" cy="2758273"/>
          </a:xfrm>
        </p:grpSpPr>
        <p:grpSp>
          <p:nvGrpSpPr>
            <p:cNvPr id="12" name="组合 11">
              <a:extLst>
                <a:ext uri="{FF2B5EF4-FFF2-40B4-BE49-F238E27FC236}">
                  <a16:creationId xmlns:a16="http://schemas.microsoft.com/office/drawing/2014/main" id="{7EAC6AE8-9B8D-409A-8038-9179CE0348C9}"/>
                </a:ext>
              </a:extLst>
            </p:cNvPr>
            <p:cNvGrpSpPr/>
            <p:nvPr/>
          </p:nvGrpSpPr>
          <p:grpSpPr>
            <a:xfrm>
              <a:off x="5825765" y="1156343"/>
              <a:ext cx="3113356" cy="2758273"/>
              <a:chOff x="219974" y="2358412"/>
              <a:chExt cx="8704052" cy="3350320"/>
            </a:xfrm>
          </p:grpSpPr>
          <p:grpSp>
            <p:nvGrpSpPr>
              <p:cNvPr id="13" name="组合 12">
                <a:extLst>
                  <a:ext uri="{FF2B5EF4-FFF2-40B4-BE49-F238E27FC236}">
                    <a16:creationId xmlns:a16="http://schemas.microsoft.com/office/drawing/2014/main" id="{C3516B24-517B-47B3-B62A-AD7CB628C5FD}"/>
                  </a:ext>
                </a:extLst>
              </p:cNvPr>
              <p:cNvGrpSpPr/>
              <p:nvPr/>
            </p:nvGrpSpPr>
            <p:grpSpPr>
              <a:xfrm>
                <a:off x="219974" y="2358416"/>
                <a:ext cx="8704052" cy="3350316"/>
                <a:chOff x="219974" y="1604516"/>
                <a:chExt cx="8704052" cy="3124274"/>
              </a:xfrm>
              <a:effectLst>
                <a:outerShdw blurRad="50800" dist="69850" dir="2700000" algn="tl" rotWithShape="0">
                  <a:prstClr val="black">
                    <a:alpha val="40000"/>
                  </a:prstClr>
                </a:outerShdw>
              </a:effectLst>
            </p:grpSpPr>
            <p:sp>
              <p:nvSpPr>
                <p:cNvPr id="15" name="矩形: 圆角 14">
                  <a:extLst>
                    <a:ext uri="{FF2B5EF4-FFF2-40B4-BE49-F238E27FC236}">
                      <a16:creationId xmlns:a16="http://schemas.microsoft.com/office/drawing/2014/main" id="{48FCDF5D-8CB2-46EC-9634-693D5938C41C}"/>
                    </a:ext>
                  </a:extLst>
                </p:cNvPr>
                <p:cNvSpPr/>
                <p:nvPr/>
              </p:nvSpPr>
              <p:spPr>
                <a:xfrm>
                  <a:off x="219974" y="1604516"/>
                  <a:ext cx="8704052" cy="312427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顶角 15">
                  <a:extLst>
                    <a:ext uri="{FF2B5EF4-FFF2-40B4-BE49-F238E27FC236}">
                      <a16:creationId xmlns:a16="http://schemas.microsoft.com/office/drawing/2014/main" id="{0846C9FD-419C-420F-B641-FACFD069734C}"/>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68764F38-2453-49A6-B1C3-A73534B186D4}"/>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p>
            </p:txBody>
          </p:sp>
        </p:grpSp>
        <p:sp>
          <p:nvSpPr>
            <p:cNvPr id="3" name="矩形 2">
              <a:extLst>
                <a:ext uri="{FF2B5EF4-FFF2-40B4-BE49-F238E27FC236}">
                  <a16:creationId xmlns:a16="http://schemas.microsoft.com/office/drawing/2014/main" id="{0DEFF674-E383-41BF-9063-AC07D0728D0A}"/>
                </a:ext>
              </a:extLst>
            </p:cNvPr>
            <p:cNvSpPr/>
            <p:nvPr/>
          </p:nvSpPr>
          <p:spPr>
            <a:xfrm>
              <a:off x="5787330" y="1606292"/>
              <a:ext cx="2911121" cy="2308324"/>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对 </a:t>
              </a:r>
              <a:r>
                <a:rPr lang="en-US" altLang="zh-CN" dirty="0" err="1">
                  <a:solidFill>
                    <a:srgbClr val="000000"/>
                  </a:solidFill>
                  <a:latin typeface="LMSans10-Regular-Identity-H"/>
                </a:rPr>
                <a:t>vo</a:t>
              </a:r>
              <a:r>
                <a:rPr lang="en-US" altLang="zh-CN" dirty="0">
                  <a:solidFill>
                    <a:srgbClr val="000000"/>
                  </a:solidFill>
                  <a:latin typeface="LMSans10-Regular-Identity-H"/>
                </a:rPr>
                <a:t> </a:t>
              </a:r>
              <a:r>
                <a:rPr lang="zh-CN" altLang="en-US" dirty="0">
                  <a:solidFill>
                    <a:srgbClr val="000000"/>
                  </a:solidFill>
                  <a:latin typeface="MicrosoftYaHei"/>
                </a:rPr>
                <a:t>的 </a:t>
              </a:r>
              <a:r>
                <a:rPr lang="en-US" altLang="zh-CN" dirty="0">
                  <a:solidFill>
                    <a:srgbClr val="000000"/>
                  </a:solidFill>
                  <a:latin typeface="LMSans10-Regular-Identity-H"/>
                </a:rPr>
                <a:t>reverse </a:t>
              </a:r>
              <a:r>
                <a:rPr lang="zh-CN" altLang="en-US" dirty="0">
                  <a:solidFill>
                    <a:srgbClr val="000000"/>
                  </a:solidFill>
                  <a:latin typeface="MicrosoftYaHei"/>
                </a:rPr>
                <a:t>操作会对对象进行复制，但对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的 </a:t>
              </a:r>
              <a:r>
                <a:rPr lang="en-US" altLang="zh-CN" dirty="0">
                  <a:solidFill>
                    <a:srgbClr val="000000"/>
                  </a:solidFill>
                  <a:latin typeface="LMSans10-Regular-Identity-H"/>
                </a:rPr>
                <a:t>reverse </a:t>
              </a:r>
              <a:r>
                <a:rPr lang="zh-CN" altLang="en-US" dirty="0">
                  <a:solidFill>
                    <a:srgbClr val="000000"/>
                  </a:solidFill>
                  <a:latin typeface="MicrosoftYaHei"/>
                </a:rPr>
                <a:t>操作只涉及到指针的复制</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因此，对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执行</a:t>
              </a:r>
              <a:r>
                <a:rPr lang="en-US" altLang="zh-CN" dirty="0">
                  <a:solidFill>
                    <a:srgbClr val="000000"/>
                  </a:solidFill>
                  <a:latin typeface="LMSans10-Regular-Identity-H"/>
                </a:rPr>
                <a:t>reverse </a:t>
              </a:r>
              <a:r>
                <a:rPr lang="zh-CN" altLang="en-US" dirty="0">
                  <a:solidFill>
                    <a:srgbClr val="000000"/>
                  </a:solidFill>
                  <a:latin typeface="MicrosoftYaHei"/>
                </a:rPr>
                <a:t>操作会比对 </a:t>
              </a:r>
              <a:r>
                <a:rPr lang="en-US" altLang="zh-CN" dirty="0" err="1">
                  <a:solidFill>
                    <a:srgbClr val="000000"/>
                  </a:solidFill>
                  <a:latin typeface="LMSans10-Regular-Identity-H"/>
                </a:rPr>
                <a:t>vo</a:t>
              </a:r>
              <a:r>
                <a:rPr lang="zh-CN" altLang="en-US" dirty="0">
                  <a:solidFill>
                    <a:srgbClr val="000000"/>
                  </a:solidFill>
                  <a:latin typeface="MicrosoftYaHei"/>
                </a:rPr>
                <a:t>执行 </a:t>
              </a:r>
              <a:r>
                <a:rPr lang="en-US" altLang="zh-CN" dirty="0">
                  <a:solidFill>
                    <a:srgbClr val="000000"/>
                  </a:solidFill>
                  <a:latin typeface="LMSans10-Regular-Identity-H"/>
                </a:rPr>
                <a:t>reverse </a:t>
              </a:r>
              <a:r>
                <a:rPr lang="zh-CN" altLang="en-US" dirty="0">
                  <a:solidFill>
                    <a:srgbClr val="000000"/>
                  </a:solidFill>
                  <a:latin typeface="MicrosoftYaHei"/>
                </a:rPr>
                <a:t>操作花费的时间少很多</a:t>
              </a:r>
              <a:r>
                <a:rPr lang="zh-CN" altLang="en-US" dirty="0"/>
                <a:t> </a:t>
              </a:r>
            </a:p>
          </p:txBody>
        </p:sp>
      </p:grpSp>
      <p:grpSp>
        <p:nvGrpSpPr>
          <p:cNvPr id="34" name="组合 33">
            <a:extLst>
              <a:ext uri="{FF2B5EF4-FFF2-40B4-BE49-F238E27FC236}">
                <a16:creationId xmlns:a16="http://schemas.microsoft.com/office/drawing/2014/main" id="{DC911CD5-5593-4103-9821-AE7DAFD5A484}"/>
              </a:ext>
            </a:extLst>
          </p:cNvPr>
          <p:cNvGrpSpPr/>
          <p:nvPr/>
        </p:nvGrpSpPr>
        <p:grpSpPr>
          <a:xfrm>
            <a:off x="202722" y="3679792"/>
            <a:ext cx="5249172" cy="2833149"/>
            <a:chOff x="219974" y="2358412"/>
            <a:chExt cx="8704052" cy="3441268"/>
          </a:xfrm>
        </p:grpSpPr>
        <p:grpSp>
          <p:nvGrpSpPr>
            <p:cNvPr id="35" name="组合 34">
              <a:extLst>
                <a:ext uri="{FF2B5EF4-FFF2-40B4-BE49-F238E27FC236}">
                  <a16:creationId xmlns:a16="http://schemas.microsoft.com/office/drawing/2014/main" id="{72137B8C-9C0A-4387-9556-97942E81BBA4}"/>
                </a:ext>
              </a:extLst>
            </p:cNvPr>
            <p:cNvGrpSpPr/>
            <p:nvPr/>
          </p:nvGrpSpPr>
          <p:grpSpPr>
            <a:xfrm>
              <a:off x="219974" y="2358415"/>
              <a:ext cx="8704052" cy="3441265"/>
              <a:chOff x="219974" y="1604516"/>
              <a:chExt cx="8704052" cy="3209087"/>
            </a:xfrm>
            <a:effectLst>
              <a:outerShdw blurRad="50800" dist="69850" dir="2700000" algn="tl" rotWithShape="0">
                <a:prstClr val="black">
                  <a:alpha val="40000"/>
                </a:prstClr>
              </a:outerShdw>
            </a:effectLst>
          </p:grpSpPr>
          <p:sp>
            <p:nvSpPr>
              <p:cNvPr id="37" name="矩形: 圆角 36">
                <a:extLst>
                  <a:ext uri="{FF2B5EF4-FFF2-40B4-BE49-F238E27FC236}">
                    <a16:creationId xmlns:a16="http://schemas.microsoft.com/office/drawing/2014/main" id="{49FE9AFC-36A5-4F60-BC59-936218EA9B33}"/>
                  </a:ext>
                </a:extLst>
              </p:cNvPr>
              <p:cNvSpPr/>
              <p:nvPr/>
            </p:nvSpPr>
            <p:spPr>
              <a:xfrm>
                <a:off x="219974" y="1604516"/>
                <a:ext cx="8704052" cy="320908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顶角 37">
                <a:extLst>
                  <a:ext uri="{FF2B5EF4-FFF2-40B4-BE49-F238E27FC236}">
                    <a16:creationId xmlns:a16="http://schemas.microsoft.com/office/drawing/2014/main" id="{A2AE95FF-1909-4F53-86B8-2B38EEF5506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a:extLst>
                <a:ext uri="{FF2B5EF4-FFF2-40B4-BE49-F238E27FC236}">
                  <a16:creationId xmlns:a16="http://schemas.microsoft.com/office/drawing/2014/main" id="{D840F782-69AD-4B7A-87CC-7E612EF03686}"/>
                </a:ext>
              </a:extLst>
            </p:cNvPr>
            <p:cNvSpPr/>
            <p:nvPr/>
          </p:nvSpPr>
          <p:spPr>
            <a:xfrm>
              <a:off x="319175" y="2358412"/>
              <a:ext cx="7472515" cy="560759"/>
            </a:xfrm>
            <a:prstGeom prst="rect">
              <a:avLst/>
            </a:prstGeom>
          </p:spPr>
          <p:txBody>
            <a:bodyPr wrap="square">
              <a:spAutoFit/>
            </a:bodyPr>
            <a:lstStyle/>
            <a:p>
              <a:r>
                <a:rPr lang="en-US" altLang="zh-CN" sz="2400" dirty="0">
                  <a:solidFill>
                    <a:schemeClr val="bg1"/>
                  </a:solidFill>
                </a:rPr>
                <a:t>reverse“</a:t>
              </a:r>
              <a:r>
                <a:rPr lang="zh-CN" altLang="en-US" sz="2400" dirty="0">
                  <a:solidFill>
                    <a:schemeClr val="bg1"/>
                  </a:solidFill>
                </a:rPr>
                <a:t>大”对象</a:t>
              </a:r>
            </a:p>
          </p:txBody>
        </p:sp>
      </p:grpSp>
      <p:sp>
        <p:nvSpPr>
          <p:cNvPr id="6" name="矩形 5">
            <a:extLst>
              <a:ext uri="{FF2B5EF4-FFF2-40B4-BE49-F238E27FC236}">
                <a16:creationId xmlns:a16="http://schemas.microsoft.com/office/drawing/2014/main" id="{00347118-5251-417F-9E06-FB933AAFEE2F}"/>
              </a:ext>
            </a:extLst>
          </p:cNvPr>
          <p:cNvSpPr/>
          <p:nvPr/>
        </p:nvSpPr>
        <p:spPr>
          <a:xfrm>
            <a:off x="258615" y="4293434"/>
            <a:ext cx="5400313" cy="2031325"/>
          </a:xfrm>
          <a:prstGeom prst="rect">
            <a:avLst/>
          </a:prstGeom>
        </p:spPr>
        <p:txBody>
          <a:bodyPr wrap="square">
            <a:spAutoFit/>
          </a:bodyPr>
          <a:lstStyle/>
          <a:p>
            <a:r>
              <a:rPr lang="en-US" altLang="zh-CN" sz="1400" dirty="0">
                <a:solidFill>
                  <a:srgbClr val="008080"/>
                </a:solidFill>
                <a:latin typeface="Consolas" panose="020B0609020204030204" pitchFamily="49" charset="0"/>
              </a:rPr>
              <a:t>vector</a:t>
            </a:r>
            <a:r>
              <a:rPr lang="en-US" altLang="zh-CN" sz="1400" dirty="0">
                <a:solidFill>
                  <a:srgbClr val="000000"/>
                </a:solidFill>
                <a:latin typeface="Consolas" panose="020B0609020204030204" pitchFamily="49" charset="0"/>
              </a:rPr>
              <a:t>&lt;</a:t>
            </a:r>
            <a:r>
              <a:rPr lang="en-US" altLang="zh-CN" sz="1400" dirty="0" err="1">
                <a:solidFill>
                  <a:srgbClr val="000000"/>
                </a:solidFill>
                <a:latin typeface="Consolas" panose="020B0609020204030204" pitchFamily="49" charset="0"/>
              </a:rPr>
              <a:t>LargeData</a:t>
            </a:r>
            <a:r>
              <a:rPr lang="en-US" altLang="zh-CN" sz="1400" dirty="0">
                <a:solidFill>
                  <a:srgbClr val="000000"/>
                </a:solidFill>
                <a:latin typeface="Consolas" panose="020B0609020204030204" pitchFamily="49" charset="0"/>
              </a:rPr>
              <a:t>*&gt; </a:t>
            </a:r>
            <a:r>
              <a:rPr lang="en-US" altLang="zh-CN" sz="1400" dirty="0" err="1">
                <a:solidFill>
                  <a:srgbClr val="000000"/>
                </a:solidFill>
                <a:latin typeface="Consolas" panose="020B0609020204030204" pitchFamily="49" charset="0"/>
              </a:rPr>
              <a:t>vp</a:t>
            </a: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8080"/>
                </a:solidFill>
                <a:latin typeface="Consolas" panose="020B0609020204030204" pitchFamily="49" charset="0"/>
              </a:rPr>
              <a:t>vector</a:t>
            </a:r>
            <a:r>
              <a:rPr lang="en-US" altLang="zh-CN" sz="1400" dirty="0">
                <a:solidFill>
                  <a:srgbClr val="000000"/>
                </a:solidFill>
                <a:latin typeface="Consolas" panose="020B0609020204030204" pitchFamily="49" charset="0"/>
              </a:rPr>
              <a:t>&lt;</a:t>
            </a:r>
            <a:r>
              <a:rPr lang="en-US" altLang="zh-CN" sz="1400" dirty="0" err="1">
                <a:solidFill>
                  <a:srgbClr val="000000"/>
                </a:solidFill>
                <a:latin typeface="Consolas" panose="020B0609020204030204" pitchFamily="49" charset="0"/>
              </a:rPr>
              <a:t>LargeData</a:t>
            </a:r>
            <a:r>
              <a:rPr lang="en-US" altLang="zh-CN" sz="1400" dirty="0">
                <a:solidFill>
                  <a:srgbClr val="000000"/>
                </a:solidFill>
                <a:latin typeface="Consolas" panose="020B0609020204030204" pitchFamily="49" charset="0"/>
              </a:rPr>
              <a:t>&gt; </a:t>
            </a:r>
            <a:r>
              <a:rPr lang="en-US" altLang="zh-CN" sz="1400" dirty="0" err="1">
                <a:solidFill>
                  <a:srgbClr val="000000"/>
                </a:solidFill>
                <a:latin typeface="Consolas" panose="020B0609020204030204" pitchFamily="49" charset="0"/>
              </a:rPr>
              <a:t>vo</a:t>
            </a: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00FF"/>
                </a:solidFill>
                <a:latin typeface="Consolas" panose="020B0609020204030204" pitchFamily="49" charset="0"/>
              </a:rPr>
              <a:t>for </a:t>
            </a:r>
            <a:r>
              <a:rPr lang="en-US" altLang="zh-CN" sz="1400" dirty="0">
                <a:solidFill>
                  <a:srgbClr val="000000"/>
                </a:solidFill>
                <a:latin typeface="Consolas" panose="020B0609020204030204" pitchFamily="49" charset="0"/>
              </a:rPr>
              <a:t>(</a:t>
            </a:r>
            <a:r>
              <a:rPr lang="en-US" altLang="zh-CN" sz="1400" dirty="0">
                <a:solidFill>
                  <a:srgbClr val="0000FF"/>
                </a:solidFill>
                <a:latin typeface="Consolas" panose="020B0609020204030204" pitchFamily="49" charset="0"/>
              </a:rPr>
              <a:t>int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 0;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&lt; 50000;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 </a:t>
            </a:r>
            <a:r>
              <a:rPr lang="en-US" altLang="zh-CN" sz="1400" dirty="0">
                <a:solidFill>
                  <a:srgbClr val="000000"/>
                </a:solidFill>
                <a:latin typeface="Consolas" panose="020B0609020204030204" pitchFamily="49" charset="0"/>
              </a:rPr>
              <a:t>n = rand() % 1000000;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FangSong" panose="02010609060101010101" pitchFamily="49" charset="-122"/>
              </a:rPr>
              <a:t>生成一个随机数</a:t>
            </a:r>
            <a:br>
              <a:rPr lang="zh-CN" altLang="en-US" sz="1400" dirty="0">
                <a:solidFill>
                  <a:srgbClr val="008000"/>
                </a:solidFill>
                <a:latin typeface="Consolas" panose="020B0609020204030204" pitchFamily="49" charset="0"/>
                <a:ea typeface="FangSong" panose="02010609060101010101" pitchFamily="49" charset="-122"/>
              </a:rPr>
            </a:br>
            <a:r>
              <a:rPr lang="en-US" altLang="zh-CN" sz="1400" dirty="0">
                <a:solidFill>
                  <a:srgbClr val="008000"/>
                </a:solidFill>
                <a:latin typeface="Consolas" panose="020B0609020204030204" pitchFamily="49" charset="0"/>
                <a:ea typeface="FangSong" panose="02010609060101010101" pitchFamily="49" charset="-122"/>
              </a:rPr>
              <a:t>	</a:t>
            </a:r>
            <a:r>
              <a:rPr lang="en-US" altLang="zh-CN" sz="1400" dirty="0" err="1">
                <a:solidFill>
                  <a:srgbClr val="000000"/>
                </a:solidFill>
                <a:latin typeface="Consolas" panose="020B0609020204030204" pitchFamily="49" charset="0"/>
              </a:rPr>
              <a:t>vp.emplace_back</a:t>
            </a:r>
            <a:r>
              <a:rPr lang="en-US" altLang="zh-CN" sz="1400" dirty="0">
                <a:solidFill>
                  <a:srgbClr val="000000"/>
                </a:solidFill>
                <a:latin typeface="Consolas" panose="020B0609020204030204" pitchFamily="49" charset="0"/>
              </a:rPr>
              <a:t>(</a:t>
            </a:r>
            <a:r>
              <a:rPr lang="en-US" altLang="zh-CN" sz="1400" dirty="0">
                <a:solidFill>
                  <a:srgbClr val="0000FF"/>
                </a:solidFill>
                <a:latin typeface="Consolas" panose="020B0609020204030204" pitchFamily="49" charset="0"/>
              </a:rPr>
              <a:t>new </a:t>
            </a:r>
            <a:r>
              <a:rPr lang="en-US" altLang="zh-CN" sz="1400" dirty="0" err="1">
                <a:solidFill>
                  <a:srgbClr val="000000"/>
                </a:solidFill>
                <a:latin typeface="Consolas" panose="020B0609020204030204" pitchFamily="49" charset="0"/>
              </a:rPr>
              <a:t>LargeData</a:t>
            </a:r>
            <a:r>
              <a:rPr lang="en-US" altLang="zh-CN" sz="1400" dirty="0">
                <a:solidFill>
                  <a:srgbClr val="000000"/>
                </a:solidFill>
                <a:latin typeface="Consolas" panose="020B0609020204030204" pitchFamily="49" charset="0"/>
              </a:rPr>
              <a:t>(n));</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FangSong" panose="02010609060101010101" pitchFamily="49" charset="-122"/>
              </a:rPr>
              <a:t>尾插一个元素</a:t>
            </a:r>
            <a:br>
              <a:rPr lang="zh-CN" altLang="en-US" sz="1400" dirty="0">
                <a:solidFill>
                  <a:srgbClr val="008000"/>
                </a:solidFill>
                <a:latin typeface="Consolas" panose="020B0609020204030204" pitchFamily="49" charset="0"/>
                <a:ea typeface="FangSong" panose="02010609060101010101" pitchFamily="49" charset="-122"/>
              </a:rPr>
            </a:br>
            <a:r>
              <a:rPr lang="en-US" altLang="zh-CN" sz="1400" dirty="0">
                <a:solidFill>
                  <a:srgbClr val="008000"/>
                </a:solidFill>
                <a:latin typeface="Consolas" panose="020B0609020204030204" pitchFamily="49" charset="0"/>
                <a:ea typeface="FangSong" panose="02010609060101010101" pitchFamily="49" charset="-122"/>
              </a:rPr>
              <a:t>	</a:t>
            </a:r>
            <a:r>
              <a:rPr lang="en-US" altLang="zh-CN" sz="1400" dirty="0" err="1">
                <a:solidFill>
                  <a:srgbClr val="000000"/>
                </a:solidFill>
                <a:latin typeface="Consolas" panose="020B0609020204030204" pitchFamily="49" charset="0"/>
              </a:rPr>
              <a:t>vo.emplace_back</a:t>
            </a:r>
            <a:r>
              <a:rPr lang="en-US" altLang="zh-CN" sz="1400" dirty="0">
                <a:solidFill>
                  <a:srgbClr val="000000"/>
                </a:solidFill>
                <a:latin typeface="Consolas" panose="020B0609020204030204" pitchFamily="49" charset="0"/>
              </a:rPr>
              <a:t>(n);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FangSong" panose="02010609060101010101" pitchFamily="49" charset="-122"/>
              </a:rPr>
              <a:t>尾插一个元素</a:t>
            </a:r>
            <a:br>
              <a:rPr lang="zh-CN" altLang="en-US" sz="1400" dirty="0">
                <a:solidFill>
                  <a:srgbClr val="008000"/>
                </a:solidFill>
                <a:latin typeface="Consolas" panose="020B0609020204030204" pitchFamily="49" charset="0"/>
                <a:ea typeface="FangSong" panose="02010609060101010101" pitchFamily="49" charset="-122"/>
              </a:rPr>
            </a:br>
            <a:r>
              <a:rPr lang="en-US" altLang="zh-CN" sz="1400" dirty="0">
                <a:solidFill>
                  <a:srgbClr val="000000"/>
                </a:solidFill>
                <a:latin typeface="Consolas" panose="020B0609020204030204" pitchFamily="49" charset="0"/>
              </a:rPr>
              <a:t>}</a:t>
            </a:r>
            <a:br>
              <a:rPr lang="en-US"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reverse(</a:t>
            </a:r>
            <a:r>
              <a:rPr lang="en-US" altLang="zh-CN" sz="1400" dirty="0" err="1">
                <a:solidFill>
                  <a:srgbClr val="000000"/>
                </a:solidFill>
                <a:latin typeface="Consolas" panose="020B0609020204030204" pitchFamily="49" charset="0"/>
              </a:rPr>
              <a:t>vo.begin</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vo.end</a:t>
            </a:r>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FangSong" panose="02010609060101010101" pitchFamily="49" charset="-122"/>
              </a:rPr>
              <a:t>翻转对象</a:t>
            </a:r>
            <a:br>
              <a:rPr lang="zh-CN" altLang="en-US" sz="1400" dirty="0">
                <a:solidFill>
                  <a:srgbClr val="008000"/>
                </a:solidFill>
                <a:latin typeface="Consolas" panose="020B0609020204030204" pitchFamily="49" charset="0"/>
                <a:ea typeface="FangSong" panose="02010609060101010101" pitchFamily="49" charset="-122"/>
              </a:rPr>
            </a:br>
            <a:r>
              <a:rPr lang="en-US" altLang="zh-CN" sz="1400" dirty="0">
                <a:solidFill>
                  <a:srgbClr val="000000"/>
                </a:solidFill>
                <a:latin typeface="Consolas" panose="020B0609020204030204" pitchFamily="49" charset="0"/>
              </a:rPr>
              <a:t>reverse(</a:t>
            </a:r>
            <a:r>
              <a:rPr lang="en-US" altLang="zh-CN" sz="1400" dirty="0" err="1">
                <a:solidFill>
                  <a:srgbClr val="000000"/>
                </a:solidFill>
                <a:latin typeface="Consolas" panose="020B0609020204030204" pitchFamily="49" charset="0"/>
              </a:rPr>
              <a:t>vp.begin</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vp.end</a:t>
            </a:r>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a:t>
            </a:r>
            <a:r>
              <a:rPr lang="zh-CN" altLang="en-US" sz="1400" dirty="0">
                <a:solidFill>
                  <a:srgbClr val="008000"/>
                </a:solidFill>
                <a:latin typeface="Consolas" panose="020B0609020204030204" pitchFamily="49" charset="0"/>
                <a:ea typeface="FangSong" panose="02010609060101010101" pitchFamily="49" charset="-122"/>
              </a:rPr>
              <a:t>翻转指针</a:t>
            </a:r>
            <a:r>
              <a:rPr lang="zh-CN" altLang="en-US" sz="1400" dirty="0">
                <a:latin typeface="Consolas" panose="020B0609020204030204" pitchFamily="49" charset="0"/>
              </a:rPr>
              <a:t> </a:t>
            </a:r>
          </a:p>
        </p:txBody>
      </p:sp>
    </p:spTree>
    <p:extLst>
      <p:ext uri="{BB962C8B-B14F-4D97-AF65-F5344CB8AC3E}">
        <p14:creationId xmlns:p14="http://schemas.microsoft.com/office/powerpoint/2010/main" val="2322673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02722" y="1144627"/>
            <a:ext cx="8734243" cy="2469844"/>
            <a:chOff x="219974" y="2358412"/>
            <a:chExt cx="8704052" cy="2999981"/>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4"/>
              <a:ext cx="8704052" cy="2999979"/>
              <a:chOff x="219974" y="1604515"/>
              <a:chExt cx="8704052" cy="2797574"/>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279757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fr-FR" sz="2400" dirty="0">
                  <a:solidFill>
                    <a:schemeClr val="bg1"/>
                  </a:solidFill>
                </a:rPr>
                <a:t>在容器中存放 </a:t>
              </a:r>
              <a:r>
                <a:rPr lang="fr-FR" altLang="zh-CN" sz="2400" dirty="0">
                  <a:solidFill>
                    <a:schemeClr val="bg1"/>
                  </a:solidFill>
                </a:rPr>
                <a:t>unique_ptr</a:t>
              </a:r>
              <a:endParaRPr lang="zh-CN" altLang="en-US" sz="2400" dirty="0">
                <a:solidFill>
                  <a:schemeClr val="bg1"/>
                </a:solidFill>
              </a:endParaRPr>
            </a:p>
          </p:txBody>
        </p:sp>
      </p:grpSp>
      <p:grpSp>
        <p:nvGrpSpPr>
          <p:cNvPr id="12" name="组合 11">
            <a:extLst>
              <a:ext uri="{FF2B5EF4-FFF2-40B4-BE49-F238E27FC236}">
                <a16:creationId xmlns:a16="http://schemas.microsoft.com/office/drawing/2014/main" id="{7EAC6AE8-9B8D-409A-8038-9179CE0348C9}"/>
              </a:ext>
            </a:extLst>
          </p:cNvPr>
          <p:cNvGrpSpPr/>
          <p:nvPr/>
        </p:nvGrpSpPr>
        <p:grpSpPr>
          <a:xfrm>
            <a:off x="202723" y="3790064"/>
            <a:ext cx="8734242" cy="1463028"/>
            <a:chOff x="219974" y="2358412"/>
            <a:chExt cx="8704052" cy="1777058"/>
          </a:xfrm>
        </p:grpSpPr>
        <p:grpSp>
          <p:nvGrpSpPr>
            <p:cNvPr id="13" name="组合 12">
              <a:extLst>
                <a:ext uri="{FF2B5EF4-FFF2-40B4-BE49-F238E27FC236}">
                  <a16:creationId xmlns:a16="http://schemas.microsoft.com/office/drawing/2014/main" id="{C3516B24-517B-47B3-B62A-AD7CB628C5FD}"/>
                </a:ext>
              </a:extLst>
            </p:cNvPr>
            <p:cNvGrpSpPr/>
            <p:nvPr/>
          </p:nvGrpSpPr>
          <p:grpSpPr>
            <a:xfrm>
              <a:off x="219974" y="2358416"/>
              <a:ext cx="8704052" cy="1777054"/>
              <a:chOff x="219974" y="1604516"/>
              <a:chExt cx="8704052" cy="1657158"/>
            </a:xfrm>
            <a:effectLst>
              <a:outerShdw blurRad="50800" dist="69850" dir="2700000" algn="tl" rotWithShape="0">
                <a:prstClr val="black">
                  <a:alpha val="40000"/>
                </a:prstClr>
              </a:outerShdw>
            </a:effectLst>
          </p:grpSpPr>
          <p:sp>
            <p:nvSpPr>
              <p:cNvPr id="15" name="矩形: 圆角 14">
                <a:extLst>
                  <a:ext uri="{FF2B5EF4-FFF2-40B4-BE49-F238E27FC236}">
                    <a16:creationId xmlns:a16="http://schemas.microsoft.com/office/drawing/2014/main" id="{48FCDF5D-8CB2-46EC-9634-693D5938C41C}"/>
                  </a:ext>
                </a:extLst>
              </p:cNvPr>
              <p:cNvSpPr/>
              <p:nvPr/>
            </p:nvSpPr>
            <p:spPr>
              <a:xfrm>
                <a:off x="219974" y="1604516"/>
                <a:ext cx="8704052" cy="165715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顶角 15">
                <a:extLst>
                  <a:ext uri="{FF2B5EF4-FFF2-40B4-BE49-F238E27FC236}">
                    <a16:creationId xmlns:a16="http://schemas.microsoft.com/office/drawing/2014/main" id="{0846C9FD-419C-420F-B641-FACFD069734C}"/>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68764F38-2453-49A6-B1C3-A73534B186D4}"/>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p>
          </p:txBody>
        </p:sp>
      </p:grpSp>
      <p:sp>
        <p:nvSpPr>
          <p:cNvPr id="9" name="矩形 8">
            <a:extLst>
              <a:ext uri="{FF2B5EF4-FFF2-40B4-BE49-F238E27FC236}">
                <a16:creationId xmlns:a16="http://schemas.microsoft.com/office/drawing/2014/main" id="{AB00A24D-E8BC-4468-9B7A-E2F014FCA26A}"/>
              </a:ext>
            </a:extLst>
          </p:cNvPr>
          <p:cNvSpPr/>
          <p:nvPr/>
        </p:nvSpPr>
        <p:spPr>
          <a:xfrm>
            <a:off x="302267" y="1719063"/>
            <a:ext cx="4572000" cy="369332"/>
          </a:xfrm>
          <a:prstGeom prst="rect">
            <a:avLst/>
          </a:prstGeom>
        </p:spPr>
        <p:txBody>
          <a:bodyPr>
            <a:spAutoFit/>
          </a:bodyPr>
          <a:lstStyle/>
          <a:p>
            <a:pPr marL="285750" indent="-285750">
              <a:buClr>
                <a:srgbClr val="262686"/>
              </a:buClr>
              <a:buSzPct val="80000"/>
              <a:buFont typeface="Wingdings" panose="05000000000000000000" pitchFamily="2" charset="2"/>
              <a:buChar char="l"/>
            </a:pPr>
            <a:r>
              <a:rPr lang="zh-CN" altLang="en-US" dirty="0">
                <a:latin typeface="MicrosoftYaHei"/>
              </a:rPr>
              <a:t>避免内存泄漏问题</a:t>
            </a:r>
            <a:r>
              <a:rPr lang="zh-CN" altLang="en-US" dirty="0"/>
              <a:t> </a:t>
            </a:r>
          </a:p>
        </p:txBody>
      </p:sp>
      <p:sp>
        <p:nvSpPr>
          <p:cNvPr id="10" name="矩形 9">
            <a:extLst>
              <a:ext uri="{FF2B5EF4-FFF2-40B4-BE49-F238E27FC236}">
                <a16:creationId xmlns:a16="http://schemas.microsoft.com/office/drawing/2014/main" id="{859FC02F-229D-45CB-BE55-B78A632CFDCA}"/>
              </a:ext>
            </a:extLst>
          </p:cNvPr>
          <p:cNvSpPr/>
          <p:nvPr/>
        </p:nvSpPr>
        <p:spPr>
          <a:xfrm>
            <a:off x="580050" y="2228786"/>
            <a:ext cx="8261683" cy="1077218"/>
          </a:xfrm>
          <a:prstGeom prst="rect">
            <a:avLst/>
          </a:prstGeom>
        </p:spPr>
        <p:txBody>
          <a:bodyPr wrap="square">
            <a:spAutoFit/>
          </a:bodyPr>
          <a:lstStyle/>
          <a:p>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unique_ptr</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&gt;&gt; </a:t>
            </a:r>
            <a:r>
              <a:rPr lang="en-US" altLang="zh-CN" sz="1600" dirty="0" err="1">
                <a:solidFill>
                  <a:srgbClr val="000000"/>
                </a:solidFill>
                <a:latin typeface="Consolas" panose="020B0609020204030204" pitchFamily="49" charset="0"/>
              </a:rPr>
              <a:t>vsp</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定义一个存放</a:t>
            </a:r>
            <a:r>
              <a:rPr lang="en-US" altLang="zh-CN" sz="1600" dirty="0" err="1">
                <a:solidFill>
                  <a:srgbClr val="008000"/>
                </a:solidFill>
                <a:latin typeface="Consolas" panose="020B0609020204030204" pitchFamily="49" charset="0"/>
              </a:rPr>
              <a:t>unique_ptr</a:t>
            </a:r>
            <a:r>
              <a:rPr lang="zh-CN" altLang="en-US" sz="1600" dirty="0">
                <a:solidFill>
                  <a:srgbClr val="008000"/>
                </a:solidFill>
                <a:latin typeface="Consolas" panose="020B0609020204030204" pitchFamily="49" charset="0"/>
                <a:ea typeface="FangSong" panose="02010609060101010101" pitchFamily="49" charset="-122"/>
              </a:rPr>
              <a:t>的</a:t>
            </a:r>
            <a:r>
              <a:rPr lang="en-US" altLang="zh-CN" sz="1600" dirty="0">
                <a:solidFill>
                  <a:srgbClr val="008000"/>
                </a:solidFill>
                <a:latin typeface="Consolas" panose="020B0609020204030204" pitchFamily="49" charset="0"/>
              </a:rPr>
              <a:t>vector</a:t>
            </a:r>
            <a:br>
              <a:rPr lang="en-US" altLang="zh-CN" sz="1600" dirty="0">
                <a:solidFill>
                  <a:srgbClr val="008000"/>
                </a:solidFill>
                <a:latin typeface="Consolas" panose="020B0609020204030204" pitchFamily="49" charset="0"/>
              </a:rPr>
            </a:br>
            <a:r>
              <a:rPr lang="en-US" altLang="zh-CN" sz="1600" dirty="0" err="1">
                <a:solidFill>
                  <a:srgbClr val="000000"/>
                </a:solidFill>
                <a:latin typeface="Consolas" panose="020B0609020204030204" pitchFamily="49" charset="0"/>
              </a:rPr>
              <a:t>vp.push_back</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make_unique</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&gt;(1));</a:t>
            </a:r>
            <a:r>
              <a:rPr lang="en-US" altLang="zh-CN" sz="1600" dirty="0">
                <a:solidFill>
                  <a:srgbClr val="008000"/>
                </a:solidFill>
                <a:latin typeface="Consolas" panose="020B0609020204030204" pitchFamily="49" charset="0"/>
              </a:rPr>
              <a:t>//</a:t>
            </a:r>
            <a:r>
              <a:rPr lang="en-US" altLang="zh-CN" sz="1600" dirty="0" err="1">
                <a:solidFill>
                  <a:srgbClr val="008000"/>
                </a:solidFill>
                <a:latin typeface="Consolas" panose="020B0609020204030204" pitchFamily="49" charset="0"/>
              </a:rPr>
              <a:t>make_unique</a:t>
            </a:r>
            <a:r>
              <a:rPr lang="zh-CN" altLang="en-US" sz="1600" dirty="0">
                <a:solidFill>
                  <a:srgbClr val="008000"/>
                </a:solidFill>
                <a:latin typeface="Consolas" panose="020B0609020204030204" pitchFamily="49" charset="0"/>
                <a:ea typeface="FangSong" panose="02010609060101010101" pitchFamily="49" charset="-122"/>
              </a:rPr>
              <a:t>为</a:t>
            </a:r>
            <a:r>
              <a:rPr lang="en-US" altLang="zh-CN" sz="1600" dirty="0">
                <a:solidFill>
                  <a:srgbClr val="008000"/>
                </a:solidFill>
                <a:latin typeface="Consolas" panose="020B0609020204030204" pitchFamily="49" charset="0"/>
              </a:rPr>
              <a:t>C++14</a:t>
            </a:r>
            <a:r>
              <a:rPr lang="zh-CN" altLang="en-US" sz="1600" dirty="0">
                <a:solidFill>
                  <a:srgbClr val="008000"/>
                </a:solidFill>
                <a:latin typeface="Consolas" panose="020B0609020204030204" pitchFamily="49" charset="0"/>
                <a:ea typeface="FangSong" panose="02010609060101010101" pitchFamily="49" charset="-122"/>
              </a:rPr>
              <a:t>标准</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err="1">
                <a:solidFill>
                  <a:srgbClr val="000000"/>
                </a:solidFill>
                <a:latin typeface="Consolas" panose="020B0609020204030204" pitchFamily="49" charset="0"/>
              </a:rPr>
              <a:t>vp.push_back</a:t>
            </a:r>
            <a:r>
              <a:rPr lang="en-US" altLang="zh-CN" sz="1600" dirty="0">
                <a:solidFill>
                  <a:srgbClr val="000000"/>
                </a:solidFill>
                <a:latin typeface="Consolas" panose="020B0609020204030204" pitchFamily="49" charset="0"/>
              </a:rPr>
              <a:t>(std::move(</a:t>
            </a:r>
            <a:r>
              <a:rPr lang="en-US" altLang="zh-CN" sz="1600" dirty="0" err="1">
                <a:solidFill>
                  <a:srgbClr val="000000"/>
                </a:solidFill>
                <a:latin typeface="Consolas" panose="020B0609020204030204" pitchFamily="49" charset="0"/>
              </a:rPr>
              <a:t>unique_ptr</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&gt;(</a:t>
            </a:r>
            <a:r>
              <a:rPr lang="en-US" altLang="zh-CN" sz="1600" dirty="0">
                <a:solidFill>
                  <a:srgbClr val="0000FF"/>
                </a:solidFill>
                <a:latin typeface="Consolas" panose="020B0609020204030204" pitchFamily="49" charset="0"/>
              </a:rPr>
              <a:t>new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(2))));</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vp.emplace_back</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new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(3));</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11" name="矩形 10">
            <a:extLst>
              <a:ext uri="{FF2B5EF4-FFF2-40B4-BE49-F238E27FC236}">
                <a16:creationId xmlns:a16="http://schemas.microsoft.com/office/drawing/2014/main" id="{647F4210-F680-49B7-9618-2A30D58DDF3B}"/>
              </a:ext>
            </a:extLst>
          </p:cNvPr>
          <p:cNvSpPr/>
          <p:nvPr/>
        </p:nvSpPr>
        <p:spPr>
          <a:xfrm>
            <a:off x="580050" y="4401597"/>
            <a:ext cx="7028448"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第三条语句使用 </a:t>
            </a:r>
            <a:r>
              <a:rPr lang="en-US" altLang="zh-CN" dirty="0">
                <a:solidFill>
                  <a:srgbClr val="000000"/>
                </a:solidFill>
                <a:latin typeface="LMSans10-Regular-Identity-H"/>
              </a:rPr>
              <a:t>move </a:t>
            </a:r>
            <a:r>
              <a:rPr lang="zh-CN" altLang="en-US" dirty="0">
                <a:solidFill>
                  <a:srgbClr val="000000"/>
                </a:solidFill>
                <a:latin typeface="MicrosoftYaHei"/>
              </a:rPr>
              <a:t>函数将一个临时对象移动到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的尾部</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第四条语句使用 </a:t>
            </a:r>
            <a:r>
              <a:rPr lang="en-US" altLang="zh-CN" dirty="0">
                <a:solidFill>
                  <a:srgbClr val="000000"/>
                </a:solidFill>
                <a:latin typeface="LMSans10-Regular-Identity-H"/>
              </a:rPr>
              <a:t>emplace </a:t>
            </a:r>
            <a:r>
              <a:rPr lang="zh-CN" altLang="en-US" dirty="0">
                <a:solidFill>
                  <a:srgbClr val="000000"/>
                </a:solidFill>
                <a:latin typeface="MicrosoftYaHei"/>
              </a:rPr>
              <a:t>函数在 </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的尾部直接构造一个对象</a:t>
            </a:r>
            <a:r>
              <a:rPr lang="zh-CN" altLang="en-US" dirty="0"/>
              <a:t> </a:t>
            </a:r>
          </a:p>
        </p:txBody>
      </p:sp>
      <p:grpSp>
        <p:nvGrpSpPr>
          <p:cNvPr id="29" name="组合 28">
            <a:extLst>
              <a:ext uri="{FF2B5EF4-FFF2-40B4-BE49-F238E27FC236}">
                <a16:creationId xmlns:a16="http://schemas.microsoft.com/office/drawing/2014/main" id="{4D7E332D-0D10-4E23-AAF1-A74EDEE140F6}"/>
              </a:ext>
            </a:extLst>
          </p:cNvPr>
          <p:cNvGrpSpPr/>
          <p:nvPr/>
        </p:nvGrpSpPr>
        <p:grpSpPr>
          <a:xfrm>
            <a:off x="202722" y="5522878"/>
            <a:ext cx="8734242" cy="960519"/>
            <a:chOff x="219974" y="2358412"/>
            <a:chExt cx="8704052" cy="1166689"/>
          </a:xfrm>
        </p:grpSpPr>
        <p:grpSp>
          <p:nvGrpSpPr>
            <p:cNvPr id="30" name="组合 29">
              <a:extLst>
                <a:ext uri="{FF2B5EF4-FFF2-40B4-BE49-F238E27FC236}">
                  <a16:creationId xmlns:a16="http://schemas.microsoft.com/office/drawing/2014/main" id="{28759836-4926-46F8-B173-16988CCF60DA}"/>
                </a:ext>
              </a:extLst>
            </p:cNvPr>
            <p:cNvGrpSpPr/>
            <p:nvPr/>
          </p:nvGrpSpPr>
          <p:grpSpPr>
            <a:xfrm>
              <a:off x="219974" y="2358416"/>
              <a:ext cx="8704052" cy="1166685"/>
              <a:chOff x="219974" y="1604516"/>
              <a:chExt cx="8704052" cy="1087970"/>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682EABE2-DE46-4A0B-A9E3-996B95C113D8}"/>
                  </a:ext>
                </a:extLst>
              </p:cNvPr>
              <p:cNvSpPr/>
              <p:nvPr/>
            </p:nvSpPr>
            <p:spPr>
              <a:xfrm>
                <a:off x="219974" y="1604516"/>
                <a:ext cx="8704052" cy="108797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a:extLst>
                  <a:ext uri="{FF2B5EF4-FFF2-40B4-BE49-F238E27FC236}">
                    <a16:creationId xmlns:a16="http://schemas.microsoft.com/office/drawing/2014/main" id="{CA26D418-9DAF-4521-88DB-42CF466D7522}"/>
                  </a:ext>
                </a:extLst>
              </p:cNvPr>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9789191B-554D-4B1D-9666-7133C76D03F6}"/>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注意</a:t>
              </a:r>
            </a:p>
          </p:txBody>
        </p:sp>
      </p:grpSp>
      <p:sp>
        <p:nvSpPr>
          <p:cNvPr id="17" name="矩形 16">
            <a:extLst>
              <a:ext uri="{FF2B5EF4-FFF2-40B4-BE49-F238E27FC236}">
                <a16:creationId xmlns:a16="http://schemas.microsoft.com/office/drawing/2014/main" id="{CCA2BEB0-4F26-4695-B810-9DD123CCCE6A}"/>
              </a:ext>
            </a:extLst>
          </p:cNvPr>
          <p:cNvSpPr/>
          <p:nvPr/>
        </p:nvSpPr>
        <p:spPr>
          <a:xfrm>
            <a:off x="580050" y="6043985"/>
            <a:ext cx="6928748" cy="369332"/>
          </a:xfrm>
          <a:prstGeom prst="rect">
            <a:avLst/>
          </a:prstGeom>
        </p:spPr>
        <p:txBody>
          <a:bodyPr wrap="square">
            <a:spAutoFit/>
          </a:bodyPr>
          <a:lstStyle/>
          <a:p>
            <a:r>
              <a:rPr lang="zh-CN" altLang="en-US" dirty="0">
                <a:solidFill>
                  <a:srgbClr val="000000"/>
                </a:solidFill>
                <a:latin typeface="MicrosoftYaHei"/>
              </a:rPr>
              <a:t>对指针容器使用排序算法时，我们需要定义</a:t>
            </a:r>
            <a:r>
              <a:rPr lang="zh-CN" altLang="en-US" dirty="0">
                <a:solidFill>
                  <a:srgbClr val="FF0000"/>
                </a:solidFill>
                <a:latin typeface="MicrosoftYaHei"/>
              </a:rPr>
              <a:t>基于对象的比较函数</a:t>
            </a:r>
            <a:r>
              <a:rPr lang="zh-CN" altLang="en-US" dirty="0"/>
              <a:t> </a:t>
            </a:r>
          </a:p>
        </p:txBody>
      </p:sp>
    </p:spTree>
    <p:extLst>
      <p:ext uri="{BB962C8B-B14F-4D97-AF65-F5344CB8AC3E}">
        <p14:creationId xmlns:p14="http://schemas.microsoft.com/office/powerpoint/2010/main" val="37464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144646" y="1135515"/>
            <a:ext cx="5532254" cy="1868945"/>
            <a:chOff x="219974" y="2358412"/>
            <a:chExt cx="8704052" cy="2270102"/>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4"/>
              <a:ext cx="8704052" cy="2270100"/>
              <a:chOff x="219974" y="1604515"/>
              <a:chExt cx="8704052" cy="2116939"/>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211693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使用算法和区间成员</a:t>
              </a:r>
            </a:p>
          </p:txBody>
        </p:sp>
      </p:grpSp>
      <p:grpSp>
        <p:nvGrpSpPr>
          <p:cNvPr id="12" name="组合 11">
            <a:extLst>
              <a:ext uri="{FF2B5EF4-FFF2-40B4-BE49-F238E27FC236}">
                <a16:creationId xmlns:a16="http://schemas.microsoft.com/office/drawing/2014/main" id="{7EAC6AE8-9B8D-409A-8038-9179CE0348C9}"/>
              </a:ext>
            </a:extLst>
          </p:cNvPr>
          <p:cNvGrpSpPr/>
          <p:nvPr/>
        </p:nvGrpSpPr>
        <p:grpSpPr>
          <a:xfrm>
            <a:off x="202722" y="3209925"/>
            <a:ext cx="5474177" cy="1823576"/>
            <a:chOff x="219974" y="2358412"/>
            <a:chExt cx="8704052" cy="2214996"/>
          </a:xfrm>
        </p:grpSpPr>
        <p:grpSp>
          <p:nvGrpSpPr>
            <p:cNvPr id="13" name="组合 12">
              <a:extLst>
                <a:ext uri="{FF2B5EF4-FFF2-40B4-BE49-F238E27FC236}">
                  <a16:creationId xmlns:a16="http://schemas.microsoft.com/office/drawing/2014/main" id="{C3516B24-517B-47B3-B62A-AD7CB628C5FD}"/>
                </a:ext>
              </a:extLst>
            </p:cNvPr>
            <p:cNvGrpSpPr/>
            <p:nvPr/>
          </p:nvGrpSpPr>
          <p:grpSpPr>
            <a:xfrm>
              <a:off x="219974" y="2358416"/>
              <a:ext cx="8704052" cy="2214992"/>
              <a:chOff x="219974" y="1604516"/>
              <a:chExt cx="8704052" cy="2065549"/>
            </a:xfrm>
            <a:effectLst>
              <a:outerShdw blurRad="50800" dist="69850" dir="2700000" algn="tl" rotWithShape="0">
                <a:prstClr val="black">
                  <a:alpha val="40000"/>
                </a:prstClr>
              </a:outerShdw>
            </a:effectLst>
          </p:grpSpPr>
          <p:sp>
            <p:nvSpPr>
              <p:cNvPr id="15" name="矩形: 圆角 14">
                <a:extLst>
                  <a:ext uri="{FF2B5EF4-FFF2-40B4-BE49-F238E27FC236}">
                    <a16:creationId xmlns:a16="http://schemas.microsoft.com/office/drawing/2014/main" id="{48FCDF5D-8CB2-46EC-9634-693D5938C41C}"/>
                  </a:ext>
                </a:extLst>
              </p:cNvPr>
              <p:cNvSpPr/>
              <p:nvPr/>
            </p:nvSpPr>
            <p:spPr>
              <a:xfrm>
                <a:off x="219974" y="1604516"/>
                <a:ext cx="8704052" cy="206554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顶角 15">
                <a:extLst>
                  <a:ext uri="{FF2B5EF4-FFF2-40B4-BE49-F238E27FC236}">
                    <a16:creationId xmlns:a16="http://schemas.microsoft.com/office/drawing/2014/main" id="{0846C9FD-419C-420F-B641-FACFD069734C}"/>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68764F38-2453-49A6-B1C3-A73534B186D4}"/>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插入元素：使用单元素遍历操作</a:t>
              </a:r>
            </a:p>
          </p:txBody>
        </p:sp>
      </p:grpSp>
      <p:sp>
        <p:nvSpPr>
          <p:cNvPr id="9" name="矩形 8">
            <a:extLst>
              <a:ext uri="{FF2B5EF4-FFF2-40B4-BE49-F238E27FC236}">
                <a16:creationId xmlns:a16="http://schemas.microsoft.com/office/drawing/2014/main" id="{AB00A24D-E8BC-4468-9B7A-E2F014FCA26A}"/>
              </a:ext>
            </a:extLst>
          </p:cNvPr>
          <p:cNvSpPr/>
          <p:nvPr/>
        </p:nvSpPr>
        <p:spPr>
          <a:xfrm>
            <a:off x="302267" y="1652388"/>
            <a:ext cx="8401786" cy="369332"/>
          </a:xfrm>
          <a:prstGeom prst="rect">
            <a:avLst/>
          </a:prstGeom>
        </p:spPr>
        <p:txBody>
          <a:bodyPr wrap="square">
            <a:spAutoFit/>
          </a:bodyPr>
          <a:lstStyle/>
          <a:p>
            <a:pPr>
              <a:buClr>
                <a:srgbClr val="262686"/>
              </a:buClr>
              <a:buSzPct val="80000"/>
            </a:pPr>
            <a:r>
              <a:rPr lang="zh-CN" altLang="en-US" dirty="0"/>
              <a:t>相比单元素遍历操作，使用区间成员的优势在于</a:t>
            </a:r>
            <a:r>
              <a:rPr lang="en-US" altLang="zh-CN" dirty="0"/>
              <a:t>:</a:t>
            </a:r>
          </a:p>
        </p:txBody>
      </p:sp>
      <p:grpSp>
        <p:nvGrpSpPr>
          <p:cNvPr id="29" name="组合 28">
            <a:extLst>
              <a:ext uri="{FF2B5EF4-FFF2-40B4-BE49-F238E27FC236}">
                <a16:creationId xmlns:a16="http://schemas.microsoft.com/office/drawing/2014/main" id="{4D7E332D-0D10-4E23-AAF1-A74EDEE140F6}"/>
              </a:ext>
            </a:extLst>
          </p:cNvPr>
          <p:cNvGrpSpPr/>
          <p:nvPr/>
        </p:nvGrpSpPr>
        <p:grpSpPr>
          <a:xfrm>
            <a:off x="202722" y="5227603"/>
            <a:ext cx="5474177" cy="960519"/>
            <a:chOff x="219974" y="2358412"/>
            <a:chExt cx="8704052" cy="1166689"/>
          </a:xfrm>
        </p:grpSpPr>
        <p:grpSp>
          <p:nvGrpSpPr>
            <p:cNvPr id="30" name="组合 29">
              <a:extLst>
                <a:ext uri="{FF2B5EF4-FFF2-40B4-BE49-F238E27FC236}">
                  <a16:creationId xmlns:a16="http://schemas.microsoft.com/office/drawing/2014/main" id="{28759836-4926-46F8-B173-16988CCF60DA}"/>
                </a:ext>
              </a:extLst>
            </p:cNvPr>
            <p:cNvGrpSpPr/>
            <p:nvPr/>
          </p:nvGrpSpPr>
          <p:grpSpPr>
            <a:xfrm>
              <a:off x="219974" y="2358416"/>
              <a:ext cx="8704052" cy="1166685"/>
              <a:chOff x="219974" y="1604516"/>
              <a:chExt cx="8704052" cy="1087970"/>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682EABE2-DE46-4A0B-A9E3-996B95C113D8}"/>
                  </a:ext>
                </a:extLst>
              </p:cNvPr>
              <p:cNvSpPr/>
              <p:nvPr/>
            </p:nvSpPr>
            <p:spPr>
              <a:xfrm>
                <a:off x="219974" y="1604516"/>
                <a:ext cx="8704052" cy="108797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a:extLst>
                  <a:ext uri="{FF2B5EF4-FFF2-40B4-BE49-F238E27FC236}">
                    <a16:creationId xmlns:a16="http://schemas.microsoft.com/office/drawing/2014/main" id="{CA26D418-9DAF-4521-88DB-42CF466D752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9789191B-554D-4B1D-9666-7133C76D03F6}"/>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插入元素：使用区间成员</a:t>
              </a:r>
            </a:p>
          </p:txBody>
        </p:sp>
      </p:grpSp>
      <p:sp>
        <p:nvSpPr>
          <p:cNvPr id="17" name="矩形 16">
            <a:extLst>
              <a:ext uri="{FF2B5EF4-FFF2-40B4-BE49-F238E27FC236}">
                <a16:creationId xmlns:a16="http://schemas.microsoft.com/office/drawing/2014/main" id="{CCA2BEB0-4F26-4695-B810-9DD123CCCE6A}"/>
              </a:ext>
            </a:extLst>
          </p:cNvPr>
          <p:cNvSpPr/>
          <p:nvPr/>
        </p:nvSpPr>
        <p:spPr>
          <a:xfrm>
            <a:off x="302267" y="5776832"/>
            <a:ext cx="5174608" cy="369332"/>
          </a:xfrm>
          <a:prstGeom prst="rect">
            <a:avLst/>
          </a:prstGeom>
        </p:spPr>
        <p:txBody>
          <a:bodyPr wrap="square">
            <a:spAutoFit/>
          </a:bodyPr>
          <a:lstStyle/>
          <a:p>
            <a:r>
              <a:rPr lang="en-US" altLang="zh-CN" dirty="0" err="1">
                <a:solidFill>
                  <a:srgbClr val="000000"/>
                </a:solidFill>
                <a:latin typeface="Consolas" panose="020B0609020204030204" pitchFamily="49" charset="0"/>
              </a:rPr>
              <a:t>vi.assign</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+ 7);</a:t>
            </a:r>
            <a:endParaRPr lang="zh-CN" altLang="en-US" dirty="0">
              <a:latin typeface="Consolas" panose="020B0609020204030204" pitchFamily="49" charset="0"/>
            </a:endParaRPr>
          </a:p>
        </p:txBody>
      </p:sp>
      <p:sp>
        <p:nvSpPr>
          <p:cNvPr id="2" name="矩形 1">
            <a:extLst>
              <a:ext uri="{FF2B5EF4-FFF2-40B4-BE49-F238E27FC236}">
                <a16:creationId xmlns:a16="http://schemas.microsoft.com/office/drawing/2014/main" id="{5E1917AD-0411-4641-BD03-9EDDC08E4C34}"/>
              </a:ext>
            </a:extLst>
          </p:cNvPr>
          <p:cNvSpPr/>
          <p:nvPr/>
        </p:nvSpPr>
        <p:spPr>
          <a:xfrm>
            <a:off x="302267" y="1991530"/>
            <a:ext cx="4572000" cy="923330"/>
          </a:xfrm>
          <a:prstGeom prst="rect">
            <a:avLst/>
          </a:prstGeom>
        </p:spPr>
        <p:txBody>
          <a:bodyPr>
            <a:spAutoFit/>
          </a:bodyPr>
          <a:lstStyle/>
          <a:p>
            <a:pPr marL="285750" lvl="0" indent="-285750">
              <a:buClr>
                <a:srgbClr val="262686"/>
              </a:buClr>
              <a:buSzPct val="80000"/>
              <a:buFont typeface="Wingdings" panose="05000000000000000000" pitchFamily="2" charset="2"/>
              <a:buChar char="l"/>
            </a:pPr>
            <a:r>
              <a:rPr lang="zh-CN" altLang="en-US" dirty="0">
                <a:solidFill>
                  <a:prstClr val="black"/>
                </a:solidFill>
              </a:rPr>
              <a:t>更少的函数调用</a:t>
            </a:r>
            <a:endParaRPr lang="en-US" altLang="zh-CN" dirty="0">
              <a:solidFill>
                <a:prstClr val="black"/>
              </a:solidFill>
            </a:endParaRPr>
          </a:p>
          <a:p>
            <a:pPr marL="285750" lvl="0" indent="-285750">
              <a:buClr>
                <a:srgbClr val="262686"/>
              </a:buClr>
              <a:buSzPct val="80000"/>
              <a:buFont typeface="Wingdings" panose="05000000000000000000" pitchFamily="2" charset="2"/>
              <a:buChar char="l"/>
            </a:pPr>
            <a:r>
              <a:rPr lang="zh-CN" altLang="en-US" dirty="0">
                <a:solidFill>
                  <a:prstClr val="black"/>
                </a:solidFill>
              </a:rPr>
              <a:t>更少的元素移动</a:t>
            </a:r>
            <a:endParaRPr lang="en-US" altLang="zh-CN" dirty="0">
              <a:solidFill>
                <a:prstClr val="black"/>
              </a:solidFill>
            </a:endParaRPr>
          </a:p>
          <a:p>
            <a:pPr marL="285750" lvl="0" indent="-285750">
              <a:buClr>
                <a:srgbClr val="262686"/>
              </a:buClr>
              <a:buSzPct val="80000"/>
              <a:buFont typeface="Wingdings" panose="05000000000000000000" pitchFamily="2" charset="2"/>
              <a:buChar char="l"/>
            </a:pPr>
            <a:r>
              <a:rPr lang="zh-CN" altLang="en-US" dirty="0">
                <a:solidFill>
                  <a:prstClr val="black"/>
                </a:solidFill>
              </a:rPr>
              <a:t>更少的内存分配 </a:t>
            </a:r>
          </a:p>
        </p:txBody>
      </p:sp>
      <p:sp>
        <p:nvSpPr>
          <p:cNvPr id="3" name="矩形 2">
            <a:extLst>
              <a:ext uri="{FF2B5EF4-FFF2-40B4-BE49-F238E27FC236}">
                <a16:creationId xmlns:a16="http://schemas.microsoft.com/office/drawing/2014/main" id="{8FF00D3A-FCB3-4AE2-AE6A-DD35517BB7D7}"/>
              </a:ext>
            </a:extLst>
          </p:cNvPr>
          <p:cNvSpPr/>
          <p:nvPr/>
        </p:nvSpPr>
        <p:spPr>
          <a:xfrm>
            <a:off x="265112" y="3804683"/>
            <a:ext cx="5374632" cy="1200329"/>
          </a:xfrm>
          <a:prstGeom prst="rect">
            <a:avLst/>
          </a:prstGeom>
        </p:spPr>
        <p:txBody>
          <a:bodyPr wrap="square">
            <a:spAutoFit/>
          </a:bodyPr>
          <a:lstStyle/>
          <a:p>
            <a:r>
              <a:rPr lang="sv-SE" altLang="zh-CN" dirty="0">
                <a:solidFill>
                  <a:srgbClr val="0000FF"/>
                </a:solidFill>
                <a:latin typeface="Consolas" panose="020B0609020204030204" pitchFamily="49" charset="0"/>
              </a:rPr>
              <a:t>int </a:t>
            </a:r>
            <a:r>
              <a:rPr lang="sv-SE" altLang="zh-CN" dirty="0">
                <a:solidFill>
                  <a:srgbClr val="000000"/>
                </a:solidFill>
                <a:latin typeface="Consolas" panose="020B0609020204030204" pitchFamily="49" charset="0"/>
              </a:rPr>
              <a:t>arr[] = { 1,2,4,10,5,4,1,8,20,30,15 };</a:t>
            </a:r>
            <a:br>
              <a:rPr lang="sv-SE" altLang="zh-CN" dirty="0">
                <a:solidFill>
                  <a:srgbClr val="000000"/>
                </a:solidFill>
                <a:latin typeface="Consolas" panose="020B0609020204030204" pitchFamily="49" charset="0"/>
              </a:rPr>
            </a:br>
            <a:r>
              <a:rPr lang="sv-SE" altLang="zh-CN" dirty="0">
                <a:solidFill>
                  <a:srgbClr val="008080"/>
                </a:solidFill>
                <a:latin typeface="Consolas" panose="020B0609020204030204" pitchFamily="49" charset="0"/>
              </a:rPr>
              <a:t>vector</a:t>
            </a:r>
            <a:r>
              <a:rPr lang="sv-SE" altLang="zh-CN" dirty="0">
                <a:solidFill>
                  <a:srgbClr val="000000"/>
                </a:solidFill>
                <a:latin typeface="Consolas" panose="020B0609020204030204" pitchFamily="49" charset="0"/>
              </a:rPr>
              <a:t>&lt;</a:t>
            </a:r>
            <a:r>
              <a:rPr lang="sv-SE" altLang="zh-CN" dirty="0">
                <a:solidFill>
                  <a:srgbClr val="0000FF"/>
                </a:solidFill>
                <a:latin typeface="Consolas" panose="020B0609020204030204" pitchFamily="49" charset="0"/>
              </a:rPr>
              <a:t>int</a:t>
            </a:r>
            <a:r>
              <a:rPr lang="sv-SE" altLang="zh-CN" dirty="0">
                <a:solidFill>
                  <a:srgbClr val="000000"/>
                </a:solidFill>
                <a:latin typeface="Consolas" panose="020B0609020204030204" pitchFamily="49" charset="0"/>
              </a:rPr>
              <a:t>&gt; vi;</a:t>
            </a:r>
            <a:br>
              <a:rPr lang="sv-SE" altLang="zh-CN" dirty="0">
                <a:solidFill>
                  <a:srgbClr val="000000"/>
                </a:solidFill>
                <a:latin typeface="Consolas" panose="020B0609020204030204" pitchFamily="49" charset="0"/>
              </a:rPr>
            </a:br>
            <a:r>
              <a:rPr lang="sv-SE" altLang="zh-CN" dirty="0">
                <a:solidFill>
                  <a:srgbClr val="0000FF"/>
                </a:solidFill>
                <a:latin typeface="Consolas" panose="020B0609020204030204" pitchFamily="49" charset="0"/>
              </a:rPr>
              <a:t>for </a:t>
            </a:r>
            <a:r>
              <a:rPr lang="sv-SE" altLang="zh-CN" dirty="0">
                <a:solidFill>
                  <a:srgbClr val="000000"/>
                </a:solidFill>
                <a:latin typeface="Consolas" panose="020B0609020204030204" pitchFamily="49" charset="0"/>
              </a:rPr>
              <a:t>(</a:t>
            </a:r>
            <a:r>
              <a:rPr lang="sv-SE" altLang="zh-CN" dirty="0">
                <a:solidFill>
                  <a:srgbClr val="0000FF"/>
                </a:solidFill>
                <a:latin typeface="Consolas" panose="020B0609020204030204" pitchFamily="49" charset="0"/>
              </a:rPr>
              <a:t>int </a:t>
            </a:r>
            <a:r>
              <a:rPr lang="sv-SE" altLang="zh-CN" dirty="0">
                <a:solidFill>
                  <a:srgbClr val="000000"/>
                </a:solidFill>
                <a:latin typeface="Consolas" panose="020B0609020204030204" pitchFamily="49" charset="0"/>
              </a:rPr>
              <a:t>i = 0; i &lt; 7; i++)</a:t>
            </a:r>
            <a:br>
              <a:rPr lang="sv-SE" altLang="zh-CN" dirty="0">
                <a:solidFill>
                  <a:srgbClr val="000000"/>
                </a:solidFill>
                <a:latin typeface="Consolas" panose="020B0609020204030204" pitchFamily="49" charset="0"/>
              </a:rPr>
            </a:br>
            <a:r>
              <a:rPr lang="sv-SE" altLang="zh-CN" dirty="0">
                <a:solidFill>
                  <a:srgbClr val="000000"/>
                </a:solidFill>
                <a:latin typeface="Consolas" panose="020B0609020204030204" pitchFamily="49" charset="0"/>
              </a:rPr>
              <a:t>	vi.push_back(arr[i]);</a:t>
            </a:r>
            <a:r>
              <a:rPr lang="sv-SE" altLang="zh-CN" dirty="0">
                <a:latin typeface="Consolas" panose="020B0609020204030204" pitchFamily="49" charset="0"/>
              </a:rPr>
              <a:t> </a:t>
            </a:r>
            <a:endParaRPr lang="zh-CN" altLang="en-US" dirty="0">
              <a:latin typeface="Consolas" panose="020B0609020204030204" pitchFamily="49" charset="0"/>
            </a:endParaRPr>
          </a:p>
        </p:txBody>
      </p:sp>
      <p:grpSp>
        <p:nvGrpSpPr>
          <p:cNvPr id="34" name="组合 33">
            <a:extLst>
              <a:ext uri="{FF2B5EF4-FFF2-40B4-BE49-F238E27FC236}">
                <a16:creationId xmlns:a16="http://schemas.microsoft.com/office/drawing/2014/main" id="{F1A0C22B-A0A7-4591-9CA2-252681D3693B}"/>
              </a:ext>
            </a:extLst>
          </p:cNvPr>
          <p:cNvGrpSpPr/>
          <p:nvPr/>
        </p:nvGrpSpPr>
        <p:grpSpPr>
          <a:xfrm>
            <a:off x="5878157" y="3215048"/>
            <a:ext cx="3063121" cy="1789964"/>
            <a:chOff x="219974" y="2358412"/>
            <a:chExt cx="8704052" cy="2174169"/>
          </a:xfrm>
        </p:grpSpPr>
        <p:grpSp>
          <p:nvGrpSpPr>
            <p:cNvPr id="35" name="组合 34">
              <a:extLst>
                <a:ext uri="{FF2B5EF4-FFF2-40B4-BE49-F238E27FC236}">
                  <a16:creationId xmlns:a16="http://schemas.microsoft.com/office/drawing/2014/main" id="{F539EDD9-4125-49E2-AE6E-8353FBE42449}"/>
                </a:ext>
              </a:extLst>
            </p:cNvPr>
            <p:cNvGrpSpPr/>
            <p:nvPr/>
          </p:nvGrpSpPr>
          <p:grpSpPr>
            <a:xfrm>
              <a:off x="219974" y="2358416"/>
              <a:ext cx="8704052" cy="2174165"/>
              <a:chOff x="219974" y="1604516"/>
              <a:chExt cx="8704052" cy="2027477"/>
            </a:xfrm>
            <a:effectLst>
              <a:outerShdw blurRad="50800" dist="69850" dir="2700000" algn="tl" rotWithShape="0">
                <a:prstClr val="black">
                  <a:alpha val="40000"/>
                </a:prstClr>
              </a:outerShdw>
            </a:effectLst>
          </p:grpSpPr>
          <p:sp>
            <p:nvSpPr>
              <p:cNvPr id="37" name="矩形: 圆角 36">
                <a:extLst>
                  <a:ext uri="{FF2B5EF4-FFF2-40B4-BE49-F238E27FC236}">
                    <a16:creationId xmlns:a16="http://schemas.microsoft.com/office/drawing/2014/main" id="{8B76E96D-5B4C-4389-9B18-2B55F0803816}"/>
                  </a:ext>
                </a:extLst>
              </p:cNvPr>
              <p:cNvSpPr/>
              <p:nvPr/>
            </p:nvSpPr>
            <p:spPr>
              <a:xfrm>
                <a:off x="219974" y="1604516"/>
                <a:ext cx="8704052" cy="2027477"/>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顶角 37">
                <a:extLst>
                  <a:ext uri="{FF2B5EF4-FFF2-40B4-BE49-F238E27FC236}">
                    <a16:creationId xmlns:a16="http://schemas.microsoft.com/office/drawing/2014/main" id="{5C227EBB-8D15-4485-AFFB-07568DB3E37E}"/>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a:extLst>
                <a:ext uri="{FF2B5EF4-FFF2-40B4-BE49-F238E27FC236}">
                  <a16:creationId xmlns:a16="http://schemas.microsoft.com/office/drawing/2014/main" id="{172646D1-DFEA-414B-8470-D63B5CAFDF27}"/>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p>
          </p:txBody>
        </p:sp>
      </p:grpSp>
      <p:sp>
        <p:nvSpPr>
          <p:cNvPr id="6" name="矩形 5">
            <a:extLst>
              <a:ext uri="{FF2B5EF4-FFF2-40B4-BE49-F238E27FC236}">
                <a16:creationId xmlns:a16="http://schemas.microsoft.com/office/drawing/2014/main" id="{339432A4-4C84-448B-BD2D-E86670616128}"/>
              </a:ext>
            </a:extLst>
          </p:cNvPr>
          <p:cNvSpPr/>
          <p:nvPr/>
        </p:nvSpPr>
        <p:spPr>
          <a:xfrm>
            <a:off x="5921882" y="3826108"/>
            <a:ext cx="2798999" cy="1200329"/>
          </a:xfrm>
          <a:prstGeom prst="rect">
            <a:avLst/>
          </a:prstGeom>
        </p:spPr>
        <p:txBody>
          <a:bodyPr wrap="square">
            <a:spAutoFit/>
          </a:bodyPr>
          <a:lstStyle/>
          <a:p>
            <a:r>
              <a:rPr lang="zh-CN" altLang="en-US" dirty="0">
                <a:solidFill>
                  <a:srgbClr val="000000"/>
                </a:solidFill>
                <a:latin typeface="MicrosoftYaHei"/>
              </a:rPr>
              <a:t>每次 </a:t>
            </a:r>
            <a:r>
              <a:rPr lang="en-US" altLang="zh-CN" dirty="0">
                <a:solidFill>
                  <a:srgbClr val="000000"/>
                </a:solidFill>
                <a:latin typeface="LMSans10-Regular-Identity-H"/>
              </a:rPr>
              <a:t>vi </a:t>
            </a:r>
            <a:r>
              <a:rPr lang="zh-CN" altLang="en-US" dirty="0">
                <a:solidFill>
                  <a:srgbClr val="FF0000"/>
                </a:solidFill>
                <a:latin typeface="MicrosoftYaHei"/>
              </a:rPr>
              <a:t>容量</a:t>
            </a:r>
            <a:r>
              <a:rPr lang="zh-CN" altLang="en-US" dirty="0">
                <a:solidFill>
                  <a:srgbClr val="000000"/>
                </a:solidFill>
                <a:latin typeface="MicrosoftYaHei"/>
              </a:rPr>
              <a:t>小于需求时，</a:t>
            </a:r>
            <a:r>
              <a:rPr lang="en-US" altLang="zh-CN" dirty="0">
                <a:solidFill>
                  <a:srgbClr val="000000"/>
                </a:solidFill>
                <a:latin typeface="LMSans10-Regular-Identity-H"/>
              </a:rPr>
              <a:t>vector </a:t>
            </a:r>
            <a:r>
              <a:rPr lang="zh-CN" altLang="en-US" dirty="0">
                <a:solidFill>
                  <a:srgbClr val="000000"/>
                </a:solidFill>
                <a:latin typeface="MicrosoftYaHei"/>
              </a:rPr>
              <a:t>先</a:t>
            </a:r>
            <a:r>
              <a:rPr lang="zh-CN" altLang="en-US" dirty="0">
                <a:solidFill>
                  <a:srgbClr val="FF0000"/>
                </a:solidFill>
                <a:latin typeface="MicrosoftYaHei"/>
              </a:rPr>
              <a:t>分配更大空间</a:t>
            </a:r>
            <a:r>
              <a:rPr lang="zh-CN" altLang="en-US" dirty="0">
                <a:solidFill>
                  <a:srgbClr val="000000"/>
                </a:solidFill>
                <a:latin typeface="MicrosoftYaHei"/>
              </a:rPr>
              <a:t>，然后</a:t>
            </a:r>
            <a:r>
              <a:rPr lang="zh-CN" altLang="en-US" dirty="0">
                <a:solidFill>
                  <a:srgbClr val="FF0000"/>
                </a:solidFill>
                <a:latin typeface="MicrosoftYaHei"/>
              </a:rPr>
              <a:t>移动</a:t>
            </a:r>
            <a:r>
              <a:rPr lang="zh-CN" altLang="en-US" dirty="0">
                <a:solidFill>
                  <a:srgbClr val="000000"/>
                </a:solidFill>
                <a:latin typeface="MicrosoftYaHei"/>
              </a:rPr>
              <a:t>已有元素，最后</a:t>
            </a:r>
            <a:r>
              <a:rPr lang="zh-CN" altLang="en-US" dirty="0">
                <a:solidFill>
                  <a:srgbClr val="FF0000"/>
                </a:solidFill>
                <a:latin typeface="MicrosoftYaHei"/>
              </a:rPr>
              <a:t>添加</a:t>
            </a:r>
            <a:r>
              <a:rPr lang="zh-CN" altLang="en-US" dirty="0">
                <a:solidFill>
                  <a:srgbClr val="000000"/>
                </a:solidFill>
                <a:latin typeface="MicrosoftYaHei"/>
              </a:rPr>
              <a:t>新元素</a:t>
            </a:r>
            <a:r>
              <a:rPr lang="zh-CN" altLang="en-US" dirty="0"/>
              <a:t> </a:t>
            </a:r>
          </a:p>
        </p:txBody>
      </p:sp>
      <p:grpSp>
        <p:nvGrpSpPr>
          <p:cNvPr id="39" name="组合 38">
            <a:extLst>
              <a:ext uri="{FF2B5EF4-FFF2-40B4-BE49-F238E27FC236}">
                <a16:creationId xmlns:a16="http://schemas.microsoft.com/office/drawing/2014/main" id="{6AD214EF-CB14-4FF7-BAFF-ACF7686B76A1}"/>
              </a:ext>
            </a:extLst>
          </p:cNvPr>
          <p:cNvGrpSpPr/>
          <p:nvPr/>
        </p:nvGrpSpPr>
        <p:grpSpPr>
          <a:xfrm>
            <a:off x="5921882" y="5166355"/>
            <a:ext cx="3000731" cy="1336189"/>
            <a:chOff x="219974" y="2358412"/>
            <a:chExt cx="8704052" cy="1890887"/>
          </a:xfrm>
        </p:grpSpPr>
        <p:grpSp>
          <p:nvGrpSpPr>
            <p:cNvPr id="40" name="组合 39">
              <a:extLst>
                <a:ext uri="{FF2B5EF4-FFF2-40B4-BE49-F238E27FC236}">
                  <a16:creationId xmlns:a16="http://schemas.microsoft.com/office/drawing/2014/main" id="{DFD6D124-62DB-4703-A91D-7357E8AB498F}"/>
                </a:ext>
              </a:extLst>
            </p:cNvPr>
            <p:cNvGrpSpPr/>
            <p:nvPr/>
          </p:nvGrpSpPr>
          <p:grpSpPr>
            <a:xfrm>
              <a:off x="219974" y="2358416"/>
              <a:ext cx="8704052" cy="1890883"/>
              <a:chOff x="219974" y="1604516"/>
              <a:chExt cx="8704052" cy="1763308"/>
            </a:xfrm>
            <a:effectLst>
              <a:outerShdw blurRad="50800" dist="69850" dir="2700000" algn="tl" rotWithShape="0">
                <a:prstClr val="black">
                  <a:alpha val="40000"/>
                </a:prstClr>
              </a:outerShdw>
            </a:effectLst>
          </p:grpSpPr>
          <p:sp>
            <p:nvSpPr>
              <p:cNvPr id="42" name="矩形: 圆角 41">
                <a:extLst>
                  <a:ext uri="{FF2B5EF4-FFF2-40B4-BE49-F238E27FC236}">
                    <a16:creationId xmlns:a16="http://schemas.microsoft.com/office/drawing/2014/main" id="{0AF806F6-BE37-4E56-909B-7B734D109C63}"/>
                  </a:ext>
                </a:extLst>
              </p:cNvPr>
              <p:cNvSpPr/>
              <p:nvPr/>
            </p:nvSpPr>
            <p:spPr>
              <a:xfrm>
                <a:off x="219974" y="1604516"/>
                <a:ext cx="8704052" cy="1763308"/>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顶角 42">
                <a:extLst>
                  <a:ext uri="{FF2B5EF4-FFF2-40B4-BE49-F238E27FC236}">
                    <a16:creationId xmlns:a16="http://schemas.microsoft.com/office/drawing/2014/main" id="{27460F62-122C-4FF2-B5CD-547903E2E19E}"/>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a:extLst>
                <a:ext uri="{FF2B5EF4-FFF2-40B4-BE49-F238E27FC236}">
                  <a16:creationId xmlns:a16="http://schemas.microsoft.com/office/drawing/2014/main" id="{AA75EA6E-AE33-49BB-9E73-400CC9C8C920}"/>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p>
          </p:txBody>
        </p:sp>
      </p:grpSp>
      <p:sp>
        <p:nvSpPr>
          <p:cNvPr id="7" name="矩形 6">
            <a:extLst>
              <a:ext uri="{FF2B5EF4-FFF2-40B4-BE49-F238E27FC236}">
                <a16:creationId xmlns:a16="http://schemas.microsoft.com/office/drawing/2014/main" id="{C2B74F18-34D0-4A69-9893-84A740C8AF9B}"/>
              </a:ext>
            </a:extLst>
          </p:cNvPr>
          <p:cNvSpPr/>
          <p:nvPr/>
        </p:nvSpPr>
        <p:spPr>
          <a:xfrm>
            <a:off x="5956082" y="5671547"/>
            <a:ext cx="2885651" cy="830997"/>
          </a:xfrm>
          <a:prstGeom prst="rect">
            <a:avLst/>
          </a:prstGeom>
        </p:spPr>
        <p:txBody>
          <a:bodyPr wrap="square">
            <a:spAutoFit/>
          </a:bodyPr>
          <a:lstStyle/>
          <a:p>
            <a:r>
              <a:rPr lang="zh-CN" altLang="en-US" sz="1600" dirty="0">
                <a:solidFill>
                  <a:srgbClr val="000000"/>
                </a:solidFill>
                <a:latin typeface="MicrosoftYaHei"/>
              </a:rPr>
              <a:t>此处代码首先得到简化，并且减少了内存分配和数据移动的操作，提高了性能</a:t>
            </a:r>
            <a:r>
              <a:rPr lang="zh-CN" altLang="en-US" sz="1600" dirty="0"/>
              <a:t> </a:t>
            </a:r>
          </a:p>
        </p:txBody>
      </p:sp>
      <p:grpSp>
        <p:nvGrpSpPr>
          <p:cNvPr id="19" name="组合 18">
            <a:extLst>
              <a:ext uri="{FF2B5EF4-FFF2-40B4-BE49-F238E27FC236}">
                <a16:creationId xmlns:a16="http://schemas.microsoft.com/office/drawing/2014/main" id="{51EF5F6B-A4DE-4284-B8F2-E3C093A35FEF}"/>
              </a:ext>
            </a:extLst>
          </p:cNvPr>
          <p:cNvGrpSpPr/>
          <p:nvPr/>
        </p:nvGrpSpPr>
        <p:grpSpPr>
          <a:xfrm>
            <a:off x="5859491" y="910661"/>
            <a:ext cx="3063121" cy="2178496"/>
            <a:chOff x="5841002" y="3233430"/>
            <a:chExt cx="3000731" cy="2178496"/>
          </a:xfrm>
        </p:grpSpPr>
        <p:grpSp>
          <p:nvGrpSpPr>
            <p:cNvPr id="44" name="组合 43">
              <a:extLst>
                <a:ext uri="{FF2B5EF4-FFF2-40B4-BE49-F238E27FC236}">
                  <a16:creationId xmlns:a16="http://schemas.microsoft.com/office/drawing/2014/main" id="{7418BE7B-5CFB-49EE-9852-007663A7F492}"/>
                </a:ext>
              </a:extLst>
            </p:cNvPr>
            <p:cNvGrpSpPr/>
            <p:nvPr/>
          </p:nvGrpSpPr>
          <p:grpSpPr>
            <a:xfrm>
              <a:off x="5841002" y="3233430"/>
              <a:ext cx="3000731" cy="2178496"/>
              <a:chOff x="219974" y="2358412"/>
              <a:chExt cx="8704052" cy="2646097"/>
            </a:xfrm>
          </p:grpSpPr>
          <p:grpSp>
            <p:nvGrpSpPr>
              <p:cNvPr id="45" name="组合 44">
                <a:extLst>
                  <a:ext uri="{FF2B5EF4-FFF2-40B4-BE49-F238E27FC236}">
                    <a16:creationId xmlns:a16="http://schemas.microsoft.com/office/drawing/2014/main" id="{8AF675E1-758D-4588-ADE5-9A9F64BED251}"/>
                  </a:ext>
                </a:extLst>
              </p:cNvPr>
              <p:cNvGrpSpPr/>
              <p:nvPr/>
            </p:nvGrpSpPr>
            <p:grpSpPr>
              <a:xfrm>
                <a:off x="219974" y="2358416"/>
                <a:ext cx="8704052" cy="2646093"/>
                <a:chOff x="219974" y="1604516"/>
                <a:chExt cx="8704052" cy="2467564"/>
              </a:xfrm>
              <a:effectLst>
                <a:outerShdw blurRad="50800" dist="69850" dir="2700000" algn="tl" rotWithShape="0">
                  <a:prstClr val="black">
                    <a:alpha val="40000"/>
                  </a:prstClr>
                </a:outerShdw>
              </a:effectLst>
            </p:grpSpPr>
            <p:sp>
              <p:nvSpPr>
                <p:cNvPr id="47" name="矩形: 圆角 46">
                  <a:extLst>
                    <a:ext uri="{FF2B5EF4-FFF2-40B4-BE49-F238E27FC236}">
                      <a16:creationId xmlns:a16="http://schemas.microsoft.com/office/drawing/2014/main" id="{28F996EE-71BF-43CA-ABD9-9780C0413BCD}"/>
                    </a:ext>
                  </a:extLst>
                </p:cNvPr>
                <p:cNvSpPr/>
                <p:nvPr/>
              </p:nvSpPr>
              <p:spPr>
                <a:xfrm>
                  <a:off x="219974" y="1604516"/>
                  <a:ext cx="8704052" cy="2467564"/>
                </a:xfrm>
                <a:prstGeom prst="roundRect">
                  <a:avLst>
                    <a:gd name="adj" fmla="val 7211"/>
                  </a:avLst>
                </a:prstGeom>
                <a:solidFill>
                  <a:srgbClr val="FD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圆顶角 47">
                  <a:extLst>
                    <a:ext uri="{FF2B5EF4-FFF2-40B4-BE49-F238E27FC236}">
                      <a16:creationId xmlns:a16="http://schemas.microsoft.com/office/drawing/2014/main" id="{DB5DCE62-9CFD-440E-BF1C-B2637B33B84B}"/>
                    </a:ext>
                  </a:extLst>
                </p:cNvPr>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6" name="矩形 45">
                <a:extLst>
                  <a:ext uri="{FF2B5EF4-FFF2-40B4-BE49-F238E27FC236}">
                    <a16:creationId xmlns:a16="http://schemas.microsoft.com/office/drawing/2014/main" id="{1CF1F071-1EF7-429A-BB33-6E47D57D306D}"/>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注意</a:t>
                </a:r>
              </a:p>
            </p:txBody>
          </p:sp>
        </p:grpSp>
        <p:sp>
          <p:nvSpPr>
            <p:cNvPr id="8" name="矩形 7">
              <a:extLst>
                <a:ext uri="{FF2B5EF4-FFF2-40B4-BE49-F238E27FC236}">
                  <a16:creationId xmlns:a16="http://schemas.microsoft.com/office/drawing/2014/main" id="{83D06BF1-82B2-4264-BAB0-20CD9B6DF04F}"/>
                </a:ext>
              </a:extLst>
            </p:cNvPr>
            <p:cNvSpPr/>
            <p:nvPr/>
          </p:nvSpPr>
          <p:spPr>
            <a:xfrm>
              <a:off x="5841002" y="3850552"/>
              <a:ext cx="2963576" cy="1477328"/>
            </a:xfrm>
            <a:prstGeom prst="rect">
              <a:avLst/>
            </a:prstGeom>
          </p:spPr>
          <p:txBody>
            <a:bodyPr wrap="square">
              <a:spAutoFit/>
            </a:bodyPr>
            <a:lstStyle/>
            <a:p>
              <a:r>
                <a:rPr lang="zh-CN" altLang="en-US" dirty="0">
                  <a:solidFill>
                    <a:srgbClr val="000000"/>
                  </a:solidFill>
                  <a:latin typeface="MicrosoftYaHei"/>
                </a:rPr>
                <a:t>对于 </a:t>
              </a:r>
              <a:r>
                <a:rPr lang="en-US" altLang="zh-CN" dirty="0">
                  <a:solidFill>
                    <a:srgbClr val="000000"/>
                  </a:solidFill>
                  <a:latin typeface="LMSans10-Regular-Identity-H"/>
                </a:rPr>
                <a:t>vector </a:t>
              </a:r>
              <a:r>
                <a:rPr lang="zh-CN" altLang="en-US" dirty="0">
                  <a:solidFill>
                    <a:srgbClr val="000000"/>
                  </a:solidFill>
                  <a:latin typeface="MicrosoftYaHei"/>
                </a:rPr>
                <a:t>容器，成员</a:t>
              </a:r>
              <a:r>
                <a:rPr lang="en-US" altLang="zh-CN" dirty="0">
                  <a:solidFill>
                    <a:srgbClr val="FF0000"/>
                  </a:solidFill>
                  <a:latin typeface="LMSans10-Regular-Identity-H"/>
                </a:rPr>
                <a:t>capacity </a:t>
              </a:r>
              <a:r>
                <a:rPr lang="zh-CN" altLang="en-US" dirty="0">
                  <a:solidFill>
                    <a:srgbClr val="000000"/>
                  </a:solidFill>
                  <a:latin typeface="MicrosoftYaHei"/>
                </a:rPr>
                <a:t>指的是当前状态下，容器</a:t>
              </a:r>
              <a:r>
                <a:rPr lang="zh-CN" altLang="en-US" dirty="0">
                  <a:solidFill>
                    <a:srgbClr val="FF0000"/>
                  </a:solidFill>
                  <a:latin typeface="MicrosoftYaHei"/>
                </a:rPr>
                <a:t>能容纳的</a:t>
              </a:r>
              <a:r>
                <a:rPr lang="zh-CN" altLang="en-US" dirty="0">
                  <a:solidFill>
                    <a:srgbClr val="000000"/>
                  </a:solidFill>
                  <a:latin typeface="MicrosoftYaHei"/>
                </a:rPr>
                <a:t>元素数目，而</a:t>
              </a:r>
              <a:r>
                <a:rPr lang="en-US" altLang="zh-CN" dirty="0">
                  <a:solidFill>
                    <a:srgbClr val="FF0000"/>
                  </a:solidFill>
                  <a:latin typeface="LMSans10-Regular-Identity-H"/>
                </a:rPr>
                <a:t>size </a:t>
              </a:r>
              <a:r>
                <a:rPr lang="zh-CN" altLang="en-US" dirty="0">
                  <a:solidFill>
                    <a:srgbClr val="000000"/>
                  </a:solidFill>
                  <a:latin typeface="MicrosoftYaHei"/>
                </a:rPr>
                <a:t>指的是当前容器中</a:t>
              </a:r>
              <a:r>
                <a:rPr lang="zh-CN" altLang="en-US" dirty="0">
                  <a:solidFill>
                    <a:srgbClr val="FF0000"/>
                  </a:solidFill>
                  <a:latin typeface="MicrosoftYaHei"/>
                </a:rPr>
                <a:t>实际的</a:t>
              </a:r>
              <a:r>
                <a:rPr lang="zh-CN" altLang="en-US" dirty="0">
                  <a:solidFill>
                    <a:srgbClr val="000000"/>
                  </a:solidFill>
                  <a:latin typeface="MicrosoftYaHei"/>
                </a:rPr>
                <a:t>元素数目</a:t>
              </a:r>
              <a:r>
                <a:rPr lang="zh-CN" altLang="en-US" dirty="0"/>
                <a:t> </a:t>
              </a:r>
            </a:p>
          </p:txBody>
        </p:sp>
      </p:grpSp>
    </p:spTree>
    <p:extLst>
      <p:ext uri="{BB962C8B-B14F-4D97-AF65-F5344CB8AC3E}">
        <p14:creationId xmlns:p14="http://schemas.microsoft.com/office/powerpoint/2010/main" val="122795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144645" y="1135514"/>
            <a:ext cx="8734243" cy="2950279"/>
            <a:chOff x="219974" y="2358412"/>
            <a:chExt cx="8704052" cy="3583539"/>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6"/>
              <a:ext cx="8704052" cy="3583535"/>
              <a:chOff x="219974" y="1604517"/>
              <a:chExt cx="8704052" cy="3341758"/>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7"/>
                <a:ext cx="8704052" cy="334175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reserve </a:t>
              </a:r>
              <a:r>
                <a:rPr lang="zh-CN" altLang="en-US" sz="2400" dirty="0">
                  <a:solidFill>
                    <a:schemeClr val="bg1"/>
                  </a:solidFill>
                </a:rPr>
                <a:t>成员</a:t>
              </a:r>
            </a:p>
          </p:txBody>
        </p:sp>
      </p:grpSp>
      <p:sp>
        <p:nvSpPr>
          <p:cNvPr id="9" name="矩形 8">
            <a:extLst>
              <a:ext uri="{FF2B5EF4-FFF2-40B4-BE49-F238E27FC236}">
                <a16:creationId xmlns:a16="http://schemas.microsoft.com/office/drawing/2014/main" id="{AB00A24D-E8BC-4468-9B7A-E2F014FCA26A}"/>
              </a:ext>
            </a:extLst>
          </p:cNvPr>
          <p:cNvSpPr/>
          <p:nvPr/>
        </p:nvSpPr>
        <p:spPr>
          <a:xfrm>
            <a:off x="302267" y="1652388"/>
            <a:ext cx="8401786" cy="646331"/>
          </a:xfrm>
          <a:prstGeom prst="rect">
            <a:avLst/>
          </a:prstGeom>
        </p:spPr>
        <p:txBody>
          <a:bodyPr wrap="square">
            <a:spAutoFit/>
          </a:bodyPr>
          <a:lstStyle/>
          <a:p>
            <a:pPr>
              <a:buClr>
                <a:srgbClr val="262686"/>
              </a:buClr>
              <a:buSzPct val="80000"/>
            </a:pPr>
            <a:r>
              <a:rPr lang="zh-CN" altLang="en-US" dirty="0"/>
              <a:t>对于 </a:t>
            </a:r>
            <a:r>
              <a:rPr lang="en-US" altLang="zh-CN" dirty="0"/>
              <a:t>vector </a:t>
            </a:r>
            <a:r>
              <a:rPr lang="zh-CN" altLang="en-US" dirty="0"/>
              <a:t>容器，若预先知道数据需要的空间大小，可利用 </a:t>
            </a:r>
            <a:r>
              <a:rPr lang="en-US" altLang="zh-CN" dirty="0"/>
              <a:t>reserve </a:t>
            </a:r>
            <a:r>
              <a:rPr lang="zh-CN" altLang="en-US" dirty="0"/>
              <a:t>成员预先分配空间，这样会避免重新分配空间和移动已有元素产生的代价</a:t>
            </a:r>
            <a:endParaRPr lang="en-US" altLang="zh-CN" dirty="0"/>
          </a:p>
        </p:txBody>
      </p:sp>
      <p:grpSp>
        <p:nvGrpSpPr>
          <p:cNvPr id="29" name="组合 28">
            <a:extLst>
              <a:ext uri="{FF2B5EF4-FFF2-40B4-BE49-F238E27FC236}">
                <a16:creationId xmlns:a16="http://schemas.microsoft.com/office/drawing/2014/main" id="{4D7E332D-0D10-4E23-AAF1-A74EDEE140F6}"/>
              </a:ext>
            </a:extLst>
          </p:cNvPr>
          <p:cNvGrpSpPr/>
          <p:nvPr/>
        </p:nvGrpSpPr>
        <p:grpSpPr>
          <a:xfrm>
            <a:off x="167210" y="5582709"/>
            <a:ext cx="5474177" cy="1145187"/>
            <a:chOff x="219974" y="2358412"/>
            <a:chExt cx="8704052" cy="1390996"/>
          </a:xfrm>
        </p:grpSpPr>
        <p:grpSp>
          <p:nvGrpSpPr>
            <p:cNvPr id="30" name="组合 29">
              <a:extLst>
                <a:ext uri="{FF2B5EF4-FFF2-40B4-BE49-F238E27FC236}">
                  <a16:creationId xmlns:a16="http://schemas.microsoft.com/office/drawing/2014/main" id="{28759836-4926-46F8-B173-16988CCF60DA}"/>
                </a:ext>
              </a:extLst>
            </p:cNvPr>
            <p:cNvGrpSpPr/>
            <p:nvPr/>
          </p:nvGrpSpPr>
          <p:grpSpPr>
            <a:xfrm>
              <a:off x="219974" y="2358419"/>
              <a:ext cx="8704052" cy="1390989"/>
              <a:chOff x="219974" y="1604517"/>
              <a:chExt cx="8704052" cy="1297140"/>
            </a:xfrm>
            <a:effectLst>
              <a:outerShdw blurRad="50800" dist="69850" dir="2700000" algn="tl" rotWithShape="0">
                <a:prstClr val="black">
                  <a:alpha val="40000"/>
                </a:prstClr>
              </a:outerShdw>
            </a:effectLst>
          </p:grpSpPr>
          <p:sp>
            <p:nvSpPr>
              <p:cNvPr id="32" name="矩形: 圆角 31">
                <a:extLst>
                  <a:ext uri="{FF2B5EF4-FFF2-40B4-BE49-F238E27FC236}">
                    <a16:creationId xmlns:a16="http://schemas.microsoft.com/office/drawing/2014/main" id="{682EABE2-DE46-4A0B-A9E3-996B95C113D8}"/>
                  </a:ext>
                </a:extLst>
              </p:cNvPr>
              <p:cNvSpPr/>
              <p:nvPr/>
            </p:nvSpPr>
            <p:spPr>
              <a:xfrm>
                <a:off x="219974" y="1604517"/>
                <a:ext cx="8704052" cy="129714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a:extLst>
                  <a:ext uri="{FF2B5EF4-FFF2-40B4-BE49-F238E27FC236}">
                    <a16:creationId xmlns:a16="http://schemas.microsoft.com/office/drawing/2014/main" id="{CA26D418-9DAF-4521-88DB-42CF466D752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a:extLst>
                <a:ext uri="{FF2B5EF4-FFF2-40B4-BE49-F238E27FC236}">
                  <a16:creationId xmlns:a16="http://schemas.microsoft.com/office/drawing/2014/main" id="{9789191B-554D-4B1D-9666-7133C76D03F6}"/>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运行结果</a:t>
              </a:r>
            </a:p>
          </p:txBody>
        </p:sp>
      </p:grpSp>
      <p:grpSp>
        <p:nvGrpSpPr>
          <p:cNvPr id="39" name="组合 38">
            <a:extLst>
              <a:ext uri="{FF2B5EF4-FFF2-40B4-BE49-F238E27FC236}">
                <a16:creationId xmlns:a16="http://schemas.microsoft.com/office/drawing/2014/main" id="{6AD214EF-CB14-4FF7-BAFF-ACF7686B76A1}"/>
              </a:ext>
            </a:extLst>
          </p:cNvPr>
          <p:cNvGrpSpPr/>
          <p:nvPr/>
        </p:nvGrpSpPr>
        <p:grpSpPr>
          <a:xfrm>
            <a:off x="144645" y="4281932"/>
            <a:ext cx="8734243" cy="1177835"/>
            <a:chOff x="219974" y="2358412"/>
            <a:chExt cx="8704052" cy="1666795"/>
          </a:xfrm>
        </p:grpSpPr>
        <p:grpSp>
          <p:nvGrpSpPr>
            <p:cNvPr id="40" name="组合 39">
              <a:extLst>
                <a:ext uri="{FF2B5EF4-FFF2-40B4-BE49-F238E27FC236}">
                  <a16:creationId xmlns:a16="http://schemas.microsoft.com/office/drawing/2014/main" id="{DFD6D124-62DB-4703-A91D-7357E8AB498F}"/>
                </a:ext>
              </a:extLst>
            </p:cNvPr>
            <p:cNvGrpSpPr/>
            <p:nvPr/>
          </p:nvGrpSpPr>
          <p:grpSpPr>
            <a:xfrm>
              <a:off x="219974" y="2358416"/>
              <a:ext cx="8704052" cy="1666791"/>
              <a:chOff x="219974" y="1604516"/>
              <a:chExt cx="8704052" cy="1554335"/>
            </a:xfrm>
            <a:effectLst>
              <a:outerShdw blurRad="50800" dist="69850" dir="2700000" algn="tl" rotWithShape="0">
                <a:prstClr val="black">
                  <a:alpha val="40000"/>
                </a:prstClr>
              </a:outerShdw>
            </a:effectLst>
          </p:grpSpPr>
          <p:sp>
            <p:nvSpPr>
              <p:cNvPr id="42" name="矩形: 圆角 41">
                <a:extLst>
                  <a:ext uri="{FF2B5EF4-FFF2-40B4-BE49-F238E27FC236}">
                    <a16:creationId xmlns:a16="http://schemas.microsoft.com/office/drawing/2014/main" id="{0AF806F6-BE37-4E56-909B-7B734D109C63}"/>
                  </a:ext>
                </a:extLst>
              </p:cNvPr>
              <p:cNvSpPr/>
              <p:nvPr/>
            </p:nvSpPr>
            <p:spPr>
              <a:xfrm>
                <a:off x="219974" y="1604516"/>
                <a:ext cx="8704052" cy="1554335"/>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顶角 42">
                <a:extLst>
                  <a:ext uri="{FF2B5EF4-FFF2-40B4-BE49-F238E27FC236}">
                    <a16:creationId xmlns:a16="http://schemas.microsoft.com/office/drawing/2014/main" id="{27460F62-122C-4FF2-B5CD-547903E2E19E}"/>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a:extLst>
                <a:ext uri="{FF2B5EF4-FFF2-40B4-BE49-F238E27FC236}">
                  <a16:creationId xmlns:a16="http://schemas.microsoft.com/office/drawing/2014/main" id="{AA75EA6E-AE33-49BB-9E73-400CC9C8C920}"/>
                </a:ext>
              </a:extLst>
            </p:cNvPr>
            <p:cNvSpPr/>
            <p:nvPr/>
          </p:nvSpPr>
          <p:spPr>
            <a:xfrm>
              <a:off x="319175" y="2358412"/>
              <a:ext cx="7472515" cy="560759"/>
            </a:xfrm>
            <a:prstGeom prst="rect">
              <a:avLst/>
            </a:prstGeom>
          </p:spPr>
          <p:txBody>
            <a:bodyPr wrap="square">
              <a:spAutoFit/>
            </a:bodyPr>
            <a:lstStyle/>
            <a:p>
              <a:r>
                <a:rPr lang="zh-CN" altLang="en-US" sz="2400" dirty="0">
                  <a:solidFill>
                    <a:schemeClr val="bg1"/>
                  </a:solidFill>
                </a:rPr>
                <a:t>说明</a:t>
              </a:r>
            </a:p>
          </p:txBody>
        </p:sp>
      </p:grpSp>
      <p:sp>
        <p:nvSpPr>
          <p:cNvPr id="10" name="矩形 9">
            <a:extLst>
              <a:ext uri="{FF2B5EF4-FFF2-40B4-BE49-F238E27FC236}">
                <a16:creationId xmlns:a16="http://schemas.microsoft.com/office/drawing/2014/main" id="{0FAC4035-9CC0-450B-B3AD-3601A9216040}"/>
              </a:ext>
            </a:extLst>
          </p:cNvPr>
          <p:cNvSpPr/>
          <p:nvPr/>
        </p:nvSpPr>
        <p:spPr>
          <a:xfrm>
            <a:off x="302268" y="2185450"/>
            <a:ext cx="8401786" cy="1754326"/>
          </a:xfrm>
          <a:prstGeom prst="rect">
            <a:avLst/>
          </a:prstGeom>
        </p:spPr>
        <p:txBody>
          <a:bodyPr wrap="square">
            <a:spAutoFit/>
          </a:bodyPr>
          <a:lstStyle/>
          <a:p>
            <a:r>
              <a:rPr lang="en-US" altLang="zh-CN" dirty="0">
                <a:solidFill>
                  <a:srgbClr val="2B91AF"/>
                </a:solidFill>
                <a:latin typeface="Consolas" panose="020B0609020204030204" pitchFamily="49" charset="0"/>
                <a:ea typeface="新宋体" panose="02010609030101010101" pitchFamily="49" charset="-122"/>
              </a:rPr>
              <a:t>vector</a:t>
            </a:r>
            <a:r>
              <a:rPr lang="en-US" altLang="zh-CN" dirty="0">
                <a:solidFill>
                  <a:srgbClr val="000000"/>
                </a:solidFill>
                <a:latin typeface="Consolas" panose="020B0609020204030204" pitchFamily="49" charset="0"/>
                <a:ea typeface="新宋体" panose="02010609030101010101" pitchFamily="49" charset="-122"/>
              </a:rPr>
              <a:t>&lt;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&gt; vi;</a:t>
            </a:r>
          </a:p>
          <a:p>
            <a:r>
              <a:rPr lang="en-US" altLang="zh-CN" dirty="0" err="1">
                <a:solidFill>
                  <a:srgbClr val="000000"/>
                </a:solidFill>
                <a:latin typeface="Consolas" panose="020B0609020204030204" pitchFamily="49" charset="0"/>
                <a:ea typeface="新宋体" panose="02010609030101010101" pitchFamily="49" charset="-122"/>
              </a:rPr>
              <a:t>cout</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预留前， 容量：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vi.capacity</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大小：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vi.size</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err="1">
                <a:solidFill>
                  <a:srgbClr val="000000"/>
                </a:solidFill>
                <a:latin typeface="Consolas" panose="020B0609020204030204" pitchFamily="49" charset="0"/>
                <a:ea typeface="新宋体" panose="02010609030101010101" pitchFamily="49" charset="-122"/>
              </a:rPr>
              <a:t>endl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vi.reserve</a:t>
            </a:r>
            <a:r>
              <a:rPr lang="en-US" altLang="zh-CN" dirty="0">
                <a:solidFill>
                  <a:srgbClr val="000000"/>
                </a:solidFill>
                <a:latin typeface="Consolas" panose="020B0609020204030204" pitchFamily="49" charset="0"/>
                <a:ea typeface="新宋体" panose="02010609030101010101" pitchFamily="49" charset="-122"/>
              </a:rPr>
              <a:t>(1000);</a:t>
            </a:r>
          </a:p>
          <a:p>
            <a:r>
              <a:rPr lang="en-US" altLang="zh-CN" dirty="0" err="1">
                <a:solidFill>
                  <a:srgbClr val="000000"/>
                </a:solidFill>
                <a:latin typeface="Consolas" panose="020B0609020204030204" pitchFamily="49" charset="0"/>
                <a:ea typeface="新宋体" panose="02010609030101010101" pitchFamily="49" charset="-122"/>
              </a:rPr>
              <a:t>cout</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预留后， 容量：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vi.capacity</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大小：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&lt;&lt; </a:t>
            </a:r>
            <a:r>
              <a:rPr lang="en-US" altLang="zh-CN" dirty="0" err="1">
                <a:solidFill>
                  <a:srgbClr val="000000"/>
                </a:solidFill>
                <a:latin typeface="Consolas" panose="020B0609020204030204" pitchFamily="49" charset="0"/>
                <a:ea typeface="新宋体" panose="02010609030101010101" pitchFamily="49" charset="-122"/>
              </a:rPr>
              <a:t>vi.size</a:t>
            </a:r>
            <a:r>
              <a:rPr lang="en-US" altLang="zh-CN" dirty="0">
                <a:solidFill>
                  <a:srgbClr val="000000"/>
                </a:solidFill>
                <a:latin typeface="Consolas" panose="020B0609020204030204" pitchFamily="49" charset="0"/>
                <a:ea typeface="新宋体" panose="02010609030101010101" pitchFamily="49" charset="-122"/>
              </a:rPr>
              <a:t>() 	&lt;&lt; </a:t>
            </a:r>
            <a:r>
              <a:rPr lang="en-US" altLang="zh-CN" dirty="0" err="1">
                <a:solidFill>
                  <a:srgbClr val="000000"/>
                </a:solidFill>
                <a:latin typeface="Consolas" panose="020B0609020204030204" pitchFamily="49" charset="0"/>
                <a:ea typeface="新宋体" panose="02010609030101010101" pitchFamily="49" charset="-122"/>
              </a:rPr>
              <a:t>endl</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1" name="矩形 10">
            <a:extLst>
              <a:ext uri="{FF2B5EF4-FFF2-40B4-BE49-F238E27FC236}">
                <a16:creationId xmlns:a16="http://schemas.microsoft.com/office/drawing/2014/main" id="{F1F7FEEF-5525-42E1-995F-FEA16FD26128}"/>
              </a:ext>
            </a:extLst>
          </p:cNvPr>
          <p:cNvSpPr/>
          <p:nvPr/>
        </p:nvSpPr>
        <p:spPr>
          <a:xfrm>
            <a:off x="244190" y="4705202"/>
            <a:ext cx="8313884" cy="646331"/>
          </a:xfrm>
          <a:prstGeom prst="rect">
            <a:avLst/>
          </a:prstGeom>
        </p:spPr>
        <p:txBody>
          <a:bodyPr wrap="square">
            <a:spAutoFit/>
          </a:bodyPr>
          <a:lstStyle/>
          <a:p>
            <a:r>
              <a:rPr lang="en-US" altLang="zh-CN" dirty="0">
                <a:solidFill>
                  <a:srgbClr val="000000"/>
                </a:solidFill>
                <a:latin typeface="LMSans10-Regular-Identity-H"/>
              </a:rPr>
              <a:t>reserve </a:t>
            </a:r>
            <a:r>
              <a:rPr lang="zh-CN" altLang="en-US" dirty="0">
                <a:solidFill>
                  <a:srgbClr val="000000"/>
                </a:solidFill>
                <a:latin typeface="MicrosoftYaHei"/>
              </a:rPr>
              <a:t>只重新分配内存空间，改变它的容量，但不会对</a:t>
            </a:r>
            <a:r>
              <a:rPr lang="en-US" altLang="zh-CN" dirty="0">
                <a:solidFill>
                  <a:srgbClr val="000000"/>
                </a:solidFill>
                <a:latin typeface="LMSans10-Regular-Identity-H"/>
              </a:rPr>
              <a:t>vector </a:t>
            </a:r>
            <a:r>
              <a:rPr lang="zh-CN" altLang="en-US" dirty="0">
                <a:solidFill>
                  <a:srgbClr val="000000"/>
                </a:solidFill>
                <a:latin typeface="MicrosoftYaHei"/>
              </a:rPr>
              <a:t>产生 </a:t>
            </a:r>
            <a:r>
              <a:rPr lang="en-US" altLang="zh-CN" dirty="0">
                <a:solidFill>
                  <a:srgbClr val="000000"/>
                </a:solidFill>
                <a:latin typeface="LMSans10-Regular-Identity-H"/>
              </a:rPr>
              <a:t>resize </a:t>
            </a:r>
            <a:r>
              <a:rPr lang="zh-CN" altLang="en-US" dirty="0">
                <a:solidFill>
                  <a:srgbClr val="000000"/>
                </a:solidFill>
                <a:latin typeface="MicrosoftYaHei"/>
              </a:rPr>
              <a:t>行为，因此容器中的</a:t>
            </a:r>
            <a:r>
              <a:rPr lang="zh-CN" altLang="en-US" dirty="0">
                <a:solidFill>
                  <a:srgbClr val="FF0000"/>
                </a:solidFill>
                <a:latin typeface="MicrosoftYaHei"/>
              </a:rPr>
              <a:t>内容不变</a:t>
            </a:r>
            <a:endParaRPr lang="zh-CN" altLang="en-US" dirty="0"/>
          </a:p>
        </p:txBody>
      </p:sp>
      <p:sp>
        <p:nvSpPr>
          <p:cNvPr id="18" name="矩形 17">
            <a:extLst>
              <a:ext uri="{FF2B5EF4-FFF2-40B4-BE49-F238E27FC236}">
                <a16:creationId xmlns:a16="http://schemas.microsoft.com/office/drawing/2014/main" id="{9C94D89C-F31A-48D3-B9B4-CB773930B7A3}"/>
              </a:ext>
            </a:extLst>
          </p:cNvPr>
          <p:cNvSpPr/>
          <p:nvPr/>
        </p:nvSpPr>
        <p:spPr>
          <a:xfrm>
            <a:off x="229600" y="6081564"/>
            <a:ext cx="5318944" cy="646331"/>
          </a:xfrm>
          <a:prstGeom prst="rect">
            <a:avLst/>
          </a:prstGeom>
        </p:spPr>
        <p:txBody>
          <a:bodyPr wrap="square">
            <a:spAutoFit/>
          </a:bodyPr>
          <a:lstStyle/>
          <a:p>
            <a:r>
              <a:rPr lang="zh-CN" altLang="en-US" dirty="0">
                <a:solidFill>
                  <a:srgbClr val="000000"/>
                </a:solidFill>
                <a:latin typeface="MicrosoftYaHei"/>
              </a:rPr>
              <a:t>输出：预留前，容量： </a:t>
            </a:r>
            <a:r>
              <a:rPr lang="en-US" altLang="zh-CN" dirty="0">
                <a:solidFill>
                  <a:srgbClr val="000000"/>
                </a:solidFill>
                <a:latin typeface="LMSans10-Regular-Identity-H"/>
              </a:rPr>
              <a:t>0</a:t>
            </a:r>
            <a:r>
              <a:rPr lang="zh-CN" altLang="en-US" dirty="0">
                <a:solidFill>
                  <a:srgbClr val="000000"/>
                </a:solidFill>
                <a:latin typeface="MicrosoftYaHei"/>
              </a:rPr>
              <a:t>，大小： </a:t>
            </a:r>
            <a:r>
              <a:rPr lang="en-US" altLang="zh-CN" dirty="0">
                <a:solidFill>
                  <a:srgbClr val="000000"/>
                </a:solidFill>
                <a:latin typeface="LMSans10-Regular-Identity-H"/>
              </a:rPr>
              <a:t>0</a:t>
            </a:r>
            <a:br>
              <a:rPr lang="en-US" altLang="zh-CN" dirty="0">
                <a:solidFill>
                  <a:srgbClr val="000000"/>
                </a:solidFill>
                <a:latin typeface="LMSans10-Regular-Identity-H"/>
              </a:rPr>
            </a:br>
            <a:r>
              <a:rPr lang="zh-CN" altLang="en-US" dirty="0">
                <a:solidFill>
                  <a:srgbClr val="000000"/>
                </a:solidFill>
                <a:latin typeface="MicrosoftYaHei"/>
              </a:rPr>
              <a:t>输出：预留后，容量： </a:t>
            </a:r>
            <a:r>
              <a:rPr lang="en-US" altLang="zh-CN" dirty="0">
                <a:solidFill>
                  <a:srgbClr val="000000"/>
                </a:solidFill>
                <a:latin typeface="LMSans10-Regular-Identity-H"/>
              </a:rPr>
              <a:t>1000</a:t>
            </a:r>
            <a:r>
              <a:rPr lang="zh-CN" altLang="en-US" dirty="0">
                <a:solidFill>
                  <a:srgbClr val="000000"/>
                </a:solidFill>
                <a:latin typeface="MicrosoftYaHei"/>
              </a:rPr>
              <a:t>，大小： </a:t>
            </a:r>
            <a:r>
              <a:rPr lang="en-US" altLang="zh-CN" dirty="0">
                <a:solidFill>
                  <a:srgbClr val="000000"/>
                </a:solidFill>
                <a:latin typeface="LMSans10-Regular-Identity-H"/>
              </a:rPr>
              <a:t>0</a:t>
            </a:r>
            <a:r>
              <a:rPr lang="zh-CN" altLang="en-US" dirty="0"/>
              <a:t> </a:t>
            </a:r>
          </a:p>
        </p:txBody>
      </p:sp>
    </p:spTree>
    <p:extLst>
      <p:ext uri="{BB962C8B-B14F-4D97-AF65-F5344CB8AC3E}">
        <p14:creationId xmlns:p14="http://schemas.microsoft.com/office/powerpoint/2010/main" val="9187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87016" y="1129049"/>
            <a:ext cx="8734243" cy="1796178"/>
            <a:chOff x="219974" y="2358412"/>
            <a:chExt cx="8704052" cy="2317671"/>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3"/>
              <a:ext cx="8704052" cy="2317670"/>
              <a:chOff x="219974" y="1604514"/>
              <a:chExt cx="8704052" cy="2161300"/>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4"/>
                <a:ext cx="8704052" cy="216130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95702"/>
            </a:xfrm>
            <a:prstGeom prst="rect">
              <a:avLst/>
            </a:prstGeom>
          </p:spPr>
          <p:txBody>
            <a:bodyPr wrap="square">
              <a:spAutoFit/>
            </a:bodyPr>
            <a:lstStyle/>
            <a:p>
              <a:r>
                <a:rPr lang="zh-CN" altLang="en-US" sz="2400" dirty="0">
                  <a:solidFill>
                    <a:schemeClr val="bg1"/>
                  </a:solidFill>
                </a:rPr>
                <a:t>使用有序的 </a:t>
              </a:r>
              <a:r>
                <a:rPr lang="en-US" altLang="zh-CN" sz="2400" dirty="0">
                  <a:solidFill>
                    <a:schemeClr val="bg1"/>
                  </a:solidFill>
                </a:rPr>
                <a:t>vector </a:t>
              </a:r>
              <a:r>
                <a:rPr lang="zh-CN" altLang="en-US" sz="2400" dirty="0">
                  <a:solidFill>
                    <a:schemeClr val="bg1"/>
                  </a:solidFill>
                </a:rPr>
                <a:t>容器</a:t>
              </a:r>
            </a:p>
          </p:txBody>
        </p:sp>
      </p:grpSp>
      <p:sp>
        <p:nvSpPr>
          <p:cNvPr id="9" name="矩形 8">
            <a:extLst>
              <a:ext uri="{FF2B5EF4-FFF2-40B4-BE49-F238E27FC236}">
                <a16:creationId xmlns:a16="http://schemas.microsoft.com/office/drawing/2014/main" id="{AB00A24D-E8BC-4468-9B7A-E2F014FCA26A}"/>
              </a:ext>
            </a:extLst>
          </p:cNvPr>
          <p:cNvSpPr/>
          <p:nvPr/>
        </p:nvSpPr>
        <p:spPr>
          <a:xfrm>
            <a:off x="265112" y="1669724"/>
            <a:ext cx="840178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若操作是分阶段的，如先插入后查询操作，则可按以下步骤提高程序性能：</a:t>
            </a:r>
            <a:endParaRPr lang="en-US" altLang="zh-CN" dirty="0"/>
          </a:p>
        </p:txBody>
      </p:sp>
      <p:sp>
        <p:nvSpPr>
          <p:cNvPr id="50" name="矩形 49">
            <a:extLst>
              <a:ext uri="{FF2B5EF4-FFF2-40B4-BE49-F238E27FC236}">
                <a16:creationId xmlns:a16="http://schemas.microsoft.com/office/drawing/2014/main" id="{A2589411-7D40-413F-B6DC-B465F8EACE57}"/>
              </a:ext>
            </a:extLst>
          </p:cNvPr>
          <p:cNvSpPr/>
          <p:nvPr/>
        </p:nvSpPr>
        <p:spPr>
          <a:xfrm>
            <a:off x="513687" y="1957868"/>
            <a:ext cx="7689280" cy="923330"/>
          </a:xfrm>
          <a:prstGeom prst="rect">
            <a:avLst/>
          </a:prstGeom>
        </p:spPr>
        <p:txBody>
          <a:bodyPr wrap="square">
            <a:spAutoFit/>
          </a:bodyPr>
          <a:lstStyle/>
          <a:p>
            <a:pPr marL="342900" indent="-342900">
              <a:buClr>
                <a:srgbClr val="262686"/>
              </a:buClr>
              <a:buSzPct val="80000"/>
              <a:buFont typeface="+mj-lt"/>
              <a:buAutoNum type="arabicPeriod"/>
            </a:pPr>
            <a:r>
              <a:rPr lang="zh-CN" altLang="en-US" dirty="0"/>
              <a:t>使用</a:t>
            </a:r>
            <a:r>
              <a:rPr lang="zh-CN" altLang="en-US" dirty="0">
                <a:solidFill>
                  <a:srgbClr val="FF0000"/>
                </a:solidFill>
              </a:rPr>
              <a:t>有序关联容器</a:t>
            </a:r>
            <a:r>
              <a:rPr lang="zh-CN" altLang="en-US" dirty="0"/>
              <a:t>完成插入 </a:t>
            </a:r>
            <a:endParaRPr lang="en-US" altLang="zh-CN" dirty="0"/>
          </a:p>
          <a:p>
            <a:pPr marL="342900" indent="-342900">
              <a:buClr>
                <a:srgbClr val="262686"/>
              </a:buClr>
              <a:buSzPct val="80000"/>
              <a:buFont typeface="+mj-lt"/>
              <a:buAutoNum type="arabicPeriod"/>
            </a:pPr>
            <a:r>
              <a:rPr lang="zh-CN" altLang="en-US" dirty="0"/>
              <a:t>使用关联容器创建</a:t>
            </a:r>
            <a:r>
              <a:rPr lang="zh-CN" altLang="en-US" dirty="0">
                <a:solidFill>
                  <a:srgbClr val="FF0000"/>
                </a:solidFill>
              </a:rPr>
              <a:t>有序 </a:t>
            </a:r>
            <a:r>
              <a:rPr lang="en-US" altLang="zh-CN" dirty="0">
                <a:solidFill>
                  <a:srgbClr val="FF0000"/>
                </a:solidFill>
              </a:rPr>
              <a:t>vector </a:t>
            </a:r>
          </a:p>
          <a:p>
            <a:pPr marL="342900" indent="-342900">
              <a:buClr>
                <a:srgbClr val="262686"/>
              </a:buClr>
              <a:buSzPct val="80000"/>
              <a:buFont typeface="+mj-lt"/>
              <a:buAutoNum type="arabicPeriod"/>
            </a:pPr>
            <a:r>
              <a:rPr lang="zh-CN" altLang="en-US" dirty="0"/>
              <a:t>使用 </a:t>
            </a:r>
            <a:r>
              <a:rPr lang="en-US" altLang="zh-CN" dirty="0"/>
              <a:t>vector </a:t>
            </a:r>
            <a:r>
              <a:rPr lang="zh-CN" altLang="en-US" dirty="0"/>
              <a:t>进行查询 </a:t>
            </a:r>
            <a:endParaRPr lang="en-US" altLang="zh-CN" dirty="0"/>
          </a:p>
        </p:txBody>
      </p:sp>
      <p:grpSp>
        <p:nvGrpSpPr>
          <p:cNvPr id="52" name="组合 51">
            <a:extLst>
              <a:ext uri="{FF2B5EF4-FFF2-40B4-BE49-F238E27FC236}">
                <a16:creationId xmlns:a16="http://schemas.microsoft.com/office/drawing/2014/main" id="{9CEA0EBD-EBD3-4777-9ED5-8480424D9FF0}"/>
              </a:ext>
            </a:extLst>
          </p:cNvPr>
          <p:cNvGrpSpPr/>
          <p:nvPr/>
        </p:nvGrpSpPr>
        <p:grpSpPr>
          <a:xfrm>
            <a:off x="265112" y="3169342"/>
            <a:ext cx="6027520" cy="2724714"/>
            <a:chOff x="219974" y="2358412"/>
            <a:chExt cx="8704052" cy="3855836"/>
          </a:xfrm>
        </p:grpSpPr>
        <p:grpSp>
          <p:nvGrpSpPr>
            <p:cNvPr id="53" name="组合 52">
              <a:extLst>
                <a:ext uri="{FF2B5EF4-FFF2-40B4-BE49-F238E27FC236}">
                  <a16:creationId xmlns:a16="http://schemas.microsoft.com/office/drawing/2014/main" id="{5F0C1F37-A814-42C1-A3B9-245BC21EE7EF}"/>
                </a:ext>
              </a:extLst>
            </p:cNvPr>
            <p:cNvGrpSpPr/>
            <p:nvPr/>
          </p:nvGrpSpPr>
          <p:grpSpPr>
            <a:xfrm>
              <a:off x="219974" y="2358416"/>
              <a:ext cx="8704052" cy="3855832"/>
              <a:chOff x="219974" y="1604516"/>
              <a:chExt cx="8704052" cy="3595685"/>
            </a:xfrm>
            <a:effectLst>
              <a:outerShdw blurRad="50800" dist="69850" dir="2700000" algn="tl" rotWithShape="0">
                <a:prstClr val="black">
                  <a:alpha val="40000"/>
                </a:prstClr>
              </a:outerShdw>
            </a:effectLst>
          </p:grpSpPr>
          <p:sp>
            <p:nvSpPr>
              <p:cNvPr id="55" name="矩形: 圆角 54">
                <a:extLst>
                  <a:ext uri="{FF2B5EF4-FFF2-40B4-BE49-F238E27FC236}">
                    <a16:creationId xmlns:a16="http://schemas.microsoft.com/office/drawing/2014/main" id="{97A875D2-1492-43C9-8AE0-7C3CC74D1023}"/>
                  </a:ext>
                </a:extLst>
              </p:cNvPr>
              <p:cNvSpPr/>
              <p:nvPr/>
            </p:nvSpPr>
            <p:spPr>
              <a:xfrm>
                <a:off x="219974" y="1604516"/>
                <a:ext cx="8704052" cy="359568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a:extLst>
                  <a:ext uri="{FF2B5EF4-FFF2-40B4-BE49-F238E27FC236}">
                    <a16:creationId xmlns:a16="http://schemas.microsoft.com/office/drawing/2014/main" id="{69A9DAA3-6F7D-4DC7-A508-4BF4D0D3E1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4" name="矩形 53">
              <a:extLst>
                <a:ext uri="{FF2B5EF4-FFF2-40B4-BE49-F238E27FC236}">
                  <a16:creationId xmlns:a16="http://schemas.microsoft.com/office/drawing/2014/main" id="{D8A45B18-F689-4BA5-B6FB-2636673B62C6}"/>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示例如下</a:t>
              </a:r>
            </a:p>
          </p:txBody>
        </p:sp>
      </p:grpSp>
      <p:sp>
        <p:nvSpPr>
          <p:cNvPr id="20" name="矩形 19">
            <a:extLst>
              <a:ext uri="{FF2B5EF4-FFF2-40B4-BE49-F238E27FC236}">
                <a16:creationId xmlns:a16="http://schemas.microsoft.com/office/drawing/2014/main" id="{20BCA991-3EC1-451F-BAAB-4D7474FB57E0}"/>
              </a:ext>
            </a:extLst>
          </p:cNvPr>
          <p:cNvSpPr/>
          <p:nvPr/>
        </p:nvSpPr>
        <p:spPr>
          <a:xfrm>
            <a:off x="386561" y="3598270"/>
            <a:ext cx="5907467" cy="2062103"/>
          </a:xfrm>
          <a:prstGeom prst="rect">
            <a:avLst/>
          </a:prstGeom>
        </p:spPr>
        <p:txBody>
          <a:bodyPr wrap="square">
            <a:spAutoFit/>
          </a:bodyPr>
          <a:lstStyle/>
          <a:p>
            <a:r>
              <a:rPr lang="en-US" altLang="zh-CN" sz="1600" dirty="0">
                <a:solidFill>
                  <a:srgbClr val="000000"/>
                </a:solidFill>
                <a:latin typeface="Consolas" panose="020B0609020204030204" pitchFamily="49" charset="0"/>
              </a:rPr>
              <a:t>multiset&lt;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s;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利用</a:t>
            </a:r>
            <a:r>
              <a:rPr lang="en-US" altLang="zh-CN" sz="1600" dirty="0" err="1">
                <a:solidFill>
                  <a:srgbClr val="008000"/>
                </a:solidFill>
                <a:latin typeface="Consolas" panose="020B0609020204030204" pitchFamily="49" charset="0"/>
              </a:rPr>
              <a:t>multset</a:t>
            </a:r>
            <a:r>
              <a:rPr lang="zh-CN" altLang="en-US" sz="1600" dirty="0">
                <a:solidFill>
                  <a:srgbClr val="008000"/>
                </a:solidFill>
                <a:latin typeface="Consolas" panose="020B0609020204030204" pitchFamily="49" charset="0"/>
                <a:ea typeface="FangSong" panose="02010609060101010101" pitchFamily="49" charset="-122"/>
              </a:rPr>
              <a:t>存放有序元素</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number;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while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cin</a:t>
            </a:r>
            <a:r>
              <a:rPr lang="en-US" altLang="zh-CN" sz="1600" dirty="0">
                <a:solidFill>
                  <a:srgbClr val="000000"/>
                </a:solidFill>
                <a:latin typeface="Consolas" panose="020B0609020204030204" pitchFamily="49" charset="0"/>
              </a:rPr>
              <a:t> &gt;&gt; number)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插入元素</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8000"/>
                </a:solidFill>
                <a:latin typeface="Consolas" panose="020B0609020204030204" pitchFamily="49" charset="0"/>
                <a:ea typeface="FangSong" panose="02010609060101010101" pitchFamily="49" charset="-122"/>
              </a:rPr>
              <a:t>	</a:t>
            </a:r>
            <a:r>
              <a:rPr lang="en-US" altLang="zh-CN" sz="1600" dirty="0" err="1">
                <a:solidFill>
                  <a:srgbClr val="000000"/>
                </a:solidFill>
                <a:latin typeface="Consolas" panose="020B0609020204030204" pitchFamily="49" charset="0"/>
              </a:rPr>
              <a:t>s.insert</a:t>
            </a:r>
            <a:r>
              <a:rPr lang="en-US" altLang="zh-CN" sz="1600" dirty="0">
                <a:solidFill>
                  <a:srgbClr val="000000"/>
                </a:solidFill>
                <a:latin typeface="Consolas" panose="020B0609020204030204" pitchFamily="49" charset="0"/>
              </a:rPr>
              <a:t>(number);</a:t>
            </a:r>
            <a:br>
              <a:rPr lang="en-US" altLang="zh-CN" sz="1600" dirty="0">
                <a:solidFill>
                  <a:srgbClr val="000000"/>
                </a:solidFill>
                <a:latin typeface="Consolas" panose="020B0609020204030204" pitchFamily="49" charset="0"/>
              </a:rPr>
            </a:br>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a:t>
            </a:r>
            <a:r>
              <a:rPr lang="en-US" altLang="zh-CN" sz="1600" dirty="0" err="1">
                <a:solidFill>
                  <a:srgbClr val="000000"/>
                </a:solidFill>
                <a:latin typeface="Consolas" panose="020B0609020204030204" pitchFamily="49" charset="0"/>
              </a:rPr>
              <a:t>s.begin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s.end</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创建有序</a:t>
            </a:r>
            <a:r>
              <a:rPr lang="en-US" altLang="zh-CN" sz="1600" dirty="0">
                <a:solidFill>
                  <a:srgbClr val="008000"/>
                </a:solidFill>
                <a:latin typeface="Consolas" panose="020B0609020204030204" pitchFamily="49" charset="0"/>
              </a:rPr>
              <a:t>vector</a:t>
            </a:r>
            <a:br>
              <a:rPr lang="en-US" altLang="zh-CN" sz="1600" dirty="0">
                <a:solidFill>
                  <a:srgbClr val="008000"/>
                </a:solidFill>
                <a:latin typeface="Consolas" panose="020B0609020204030204" pitchFamily="49" charset="0"/>
              </a:rPr>
            </a:b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binary_search</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v.end</a:t>
            </a:r>
            <a:r>
              <a:rPr lang="en-US" altLang="zh-CN" sz="1600" dirty="0">
                <a:solidFill>
                  <a:srgbClr val="000000"/>
                </a:solidFill>
                <a:latin typeface="Consolas" panose="020B0609020204030204" pitchFamily="49" charset="0"/>
              </a:rPr>
              <a:t>(), 10))</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二分查找</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8000"/>
                </a:solidFill>
                <a:latin typeface="Consolas" panose="020B0609020204030204" pitchFamily="49" charset="0"/>
                <a:ea typeface="FangSong" panose="02010609060101010101" pitchFamily="49" charset="-122"/>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F8040"/>
                </a:solidFill>
                <a:latin typeface="Consolas" panose="020B0609020204030204" pitchFamily="49" charset="0"/>
              </a:rPr>
              <a:t>"10 is found"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else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F8040"/>
                </a:solidFill>
                <a:latin typeface="Consolas" panose="020B0609020204030204" pitchFamily="49" charset="0"/>
              </a:rPr>
              <a:t>"10 is not found"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6434588" y="3169342"/>
            <a:ext cx="2232310" cy="2724713"/>
            <a:chOff x="219974" y="2358412"/>
            <a:chExt cx="8704052" cy="3855835"/>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5"/>
              <a:ext cx="8704052" cy="3855832"/>
              <a:chOff x="219974" y="1604515"/>
              <a:chExt cx="8704052" cy="3595686"/>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5"/>
                <a:ext cx="8704052" cy="359568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运行结果</a:t>
              </a:r>
            </a:p>
          </p:txBody>
        </p:sp>
      </p:grpSp>
      <p:sp>
        <p:nvSpPr>
          <p:cNvPr id="21" name="矩形 20">
            <a:extLst>
              <a:ext uri="{FF2B5EF4-FFF2-40B4-BE49-F238E27FC236}">
                <a16:creationId xmlns:a16="http://schemas.microsoft.com/office/drawing/2014/main" id="{E85F6648-5B41-40A6-A461-1DF0F3753A18}"/>
              </a:ext>
            </a:extLst>
          </p:cNvPr>
          <p:cNvSpPr/>
          <p:nvPr/>
        </p:nvSpPr>
        <p:spPr>
          <a:xfrm>
            <a:off x="6410959" y="4076377"/>
            <a:ext cx="2232310" cy="923330"/>
          </a:xfrm>
          <a:prstGeom prst="rect">
            <a:avLst/>
          </a:prstGeom>
        </p:spPr>
        <p:txBody>
          <a:bodyPr wrap="square">
            <a:spAutoFit/>
          </a:bodyPr>
          <a:lstStyle/>
          <a:p>
            <a:r>
              <a:rPr lang="zh-CN" altLang="en-US" dirty="0">
                <a:solidFill>
                  <a:srgbClr val="000000"/>
                </a:solidFill>
                <a:latin typeface="MicrosoftYaHei"/>
              </a:rPr>
              <a:t>输入： </a:t>
            </a:r>
            <a:r>
              <a:rPr lang="en-US" altLang="zh-CN" dirty="0">
                <a:solidFill>
                  <a:srgbClr val="000000"/>
                </a:solidFill>
                <a:latin typeface="LMSans10-Regular-Identity-H"/>
              </a:rPr>
              <a:t>10 20 10 30 15 20 10</a:t>
            </a:r>
            <a:br>
              <a:rPr lang="en-US" altLang="zh-CN" dirty="0">
                <a:solidFill>
                  <a:srgbClr val="000000"/>
                </a:solidFill>
                <a:latin typeface="LMSans10-Regular-Identity-H"/>
              </a:rPr>
            </a:br>
            <a:r>
              <a:rPr lang="zh-CN" altLang="en-US" dirty="0">
                <a:solidFill>
                  <a:srgbClr val="000000"/>
                </a:solidFill>
                <a:latin typeface="MicrosoftYaHei"/>
              </a:rPr>
              <a:t>输出： </a:t>
            </a:r>
            <a:r>
              <a:rPr lang="en-US" altLang="zh-CN" dirty="0">
                <a:solidFill>
                  <a:srgbClr val="000000"/>
                </a:solidFill>
                <a:latin typeface="LMSans10-Regular-Identity-H"/>
              </a:rPr>
              <a:t>10 is found</a:t>
            </a:r>
            <a:r>
              <a:rPr lang="en-US" altLang="zh-CN" dirty="0"/>
              <a:t> </a:t>
            </a:r>
            <a:endParaRPr lang="zh-CN" altLang="en-US" dirty="0"/>
          </a:p>
        </p:txBody>
      </p:sp>
    </p:spTree>
    <p:extLst>
      <p:ext uri="{BB962C8B-B14F-4D97-AF65-F5344CB8AC3E}">
        <p14:creationId xmlns:p14="http://schemas.microsoft.com/office/powerpoint/2010/main" val="930247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87016" y="1129049"/>
            <a:ext cx="8734243" cy="1796178"/>
            <a:chOff x="219974" y="2358412"/>
            <a:chExt cx="8704052" cy="2317671"/>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3"/>
              <a:ext cx="8704052" cy="2317670"/>
              <a:chOff x="219974" y="1604514"/>
              <a:chExt cx="8704052" cy="2161300"/>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4"/>
                <a:ext cx="8704052" cy="216130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95702"/>
            </a:xfrm>
            <a:prstGeom prst="rect">
              <a:avLst/>
            </a:prstGeom>
          </p:spPr>
          <p:txBody>
            <a:bodyPr wrap="square">
              <a:spAutoFit/>
            </a:bodyPr>
            <a:lstStyle/>
            <a:p>
              <a:r>
                <a:rPr lang="zh-CN" altLang="en-US" sz="2400" dirty="0">
                  <a:solidFill>
                    <a:schemeClr val="bg1"/>
                  </a:solidFill>
                </a:rPr>
                <a:t>正确使用 </a:t>
              </a:r>
              <a:r>
                <a:rPr lang="en-US" altLang="zh-CN" sz="2400" dirty="0">
                  <a:solidFill>
                    <a:schemeClr val="bg1"/>
                  </a:solidFill>
                </a:rPr>
                <a:t>map </a:t>
              </a:r>
              <a:r>
                <a:rPr lang="zh-CN" altLang="en-US" sz="2400" dirty="0">
                  <a:solidFill>
                    <a:schemeClr val="bg1"/>
                  </a:solidFill>
                </a:rPr>
                <a:t>的 </a:t>
              </a:r>
              <a:r>
                <a:rPr lang="en-US" altLang="zh-CN" sz="2400" dirty="0">
                  <a:solidFill>
                    <a:schemeClr val="bg1"/>
                  </a:solidFill>
                </a:rPr>
                <a:t>insert </a:t>
              </a:r>
              <a:r>
                <a:rPr lang="zh-CN" altLang="en-US" sz="2400" dirty="0">
                  <a:solidFill>
                    <a:schemeClr val="bg1"/>
                  </a:solidFill>
                </a:rPr>
                <a:t>和下标运算符</a:t>
              </a:r>
            </a:p>
          </p:txBody>
        </p:sp>
      </p:grpSp>
      <p:sp>
        <p:nvSpPr>
          <p:cNvPr id="9" name="矩形 8">
            <a:extLst>
              <a:ext uri="{FF2B5EF4-FFF2-40B4-BE49-F238E27FC236}">
                <a16:creationId xmlns:a16="http://schemas.microsoft.com/office/drawing/2014/main" id="{AB00A24D-E8BC-4468-9B7A-E2F014FCA26A}"/>
              </a:ext>
            </a:extLst>
          </p:cNvPr>
          <p:cNvSpPr/>
          <p:nvPr/>
        </p:nvSpPr>
        <p:spPr>
          <a:xfrm>
            <a:off x="371107" y="1583509"/>
            <a:ext cx="8401786" cy="369332"/>
          </a:xfrm>
          <a:prstGeom prst="rect">
            <a:avLst/>
          </a:prstGeom>
        </p:spPr>
        <p:txBody>
          <a:bodyPr wrap="square">
            <a:spAutoFit/>
          </a:bodyPr>
          <a:lstStyle/>
          <a:p>
            <a:pPr>
              <a:buClr>
                <a:srgbClr val="262686"/>
              </a:buClr>
              <a:buSzPct val="80000"/>
            </a:pPr>
            <a:r>
              <a:rPr lang="zh-CN" altLang="en-US" dirty="0"/>
              <a:t>对于 </a:t>
            </a:r>
            <a:r>
              <a:rPr lang="en-US" altLang="zh-CN" dirty="0"/>
              <a:t>map </a:t>
            </a:r>
            <a:r>
              <a:rPr lang="zh-CN" altLang="en-US" dirty="0"/>
              <a:t>来说，其成员 </a:t>
            </a:r>
            <a:r>
              <a:rPr lang="en-US" altLang="zh-CN" dirty="0"/>
              <a:t>insert </a:t>
            </a:r>
            <a:r>
              <a:rPr lang="zh-CN" altLang="en-US" dirty="0"/>
              <a:t>和下标运算符有着不同的功能：</a:t>
            </a:r>
            <a:endParaRPr lang="en-US" altLang="zh-CN" dirty="0"/>
          </a:p>
        </p:txBody>
      </p:sp>
      <p:sp>
        <p:nvSpPr>
          <p:cNvPr id="50" name="矩形 49">
            <a:extLst>
              <a:ext uri="{FF2B5EF4-FFF2-40B4-BE49-F238E27FC236}">
                <a16:creationId xmlns:a16="http://schemas.microsoft.com/office/drawing/2014/main" id="{A2589411-7D40-413F-B6DC-B465F8EACE57}"/>
              </a:ext>
            </a:extLst>
          </p:cNvPr>
          <p:cNvSpPr/>
          <p:nvPr/>
        </p:nvSpPr>
        <p:spPr>
          <a:xfrm>
            <a:off x="687211" y="1946602"/>
            <a:ext cx="7689280" cy="923330"/>
          </a:xfrm>
          <a:prstGeom prst="rect">
            <a:avLst/>
          </a:prstGeom>
        </p:spPr>
        <p:txBody>
          <a:bodyPr wrap="square">
            <a:spAutoFit/>
          </a:bodyPr>
          <a:lstStyle/>
          <a:p>
            <a:pPr marL="342900" indent="-342900">
              <a:buClr>
                <a:srgbClr val="262686"/>
              </a:buClr>
              <a:buSzPct val="80000"/>
              <a:buFont typeface="Wingdings" panose="05000000000000000000" pitchFamily="2" charset="2"/>
              <a:buChar char="l"/>
            </a:pPr>
            <a:r>
              <a:rPr lang="zh-CN" altLang="en-US" dirty="0"/>
              <a:t>使用下标运算符意味着可能插入新的元素或覆盖已有元素的值 </a:t>
            </a:r>
            <a:endParaRPr lang="en-US" altLang="zh-CN" dirty="0"/>
          </a:p>
          <a:p>
            <a:pPr marL="342900" indent="-342900">
              <a:buClr>
                <a:srgbClr val="262686"/>
              </a:buClr>
              <a:buSzPct val="80000"/>
              <a:buFont typeface="Wingdings" panose="05000000000000000000" pitchFamily="2" charset="2"/>
              <a:buChar char="l"/>
            </a:pPr>
            <a:r>
              <a:rPr lang="en-US" altLang="zh-CN" dirty="0"/>
              <a:t>insert </a:t>
            </a:r>
            <a:r>
              <a:rPr lang="zh-CN" altLang="en-US" dirty="0"/>
              <a:t>专用于插入，不会覆盖已有元素 </a:t>
            </a:r>
            <a:endParaRPr lang="en-US" altLang="zh-CN" dirty="0"/>
          </a:p>
          <a:p>
            <a:pPr marL="342900" indent="-342900">
              <a:buClr>
                <a:srgbClr val="262686"/>
              </a:buClr>
              <a:buSzPct val="80000"/>
              <a:buFont typeface="Wingdings" panose="05000000000000000000" pitchFamily="2" charset="2"/>
              <a:buChar char="l"/>
            </a:pPr>
            <a:r>
              <a:rPr lang="en-US" altLang="zh-CN" dirty="0"/>
              <a:t>at </a:t>
            </a:r>
            <a:r>
              <a:rPr lang="zh-CN" altLang="en-US" dirty="0"/>
              <a:t>成员则只对元素进行访问 </a:t>
            </a:r>
            <a:endParaRPr lang="en-US" altLang="zh-CN" dirty="0"/>
          </a:p>
        </p:txBody>
      </p:sp>
      <p:grpSp>
        <p:nvGrpSpPr>
          <p:cNvPr id="52" name="组合 51">
            <a:extLst>
              <a:ext uri="{FF2B5EF4-FFF2-40B4-BE49-F238E27FC236}">
                <a16:creationId xmlns:a16="http://schemas.microsoft.com/office/drawing/2014/main" id="{9CEA0EBD-EBD3-4777-9ED5-8480424D9FF0}"/>
              </a:ext>
            </a:extLst>
          </p:cNvPr>
          <p:cNvGrpSpPr/>
          <p:nvPr/>
        </p:nvGrpSpPr>
        <p:grpSpPr>
          <a:xfrm>
            <a:off x="265112" y="4031978"/>
            <a:ext cx="6027520" cy="2204915"/>
            <a:chOff x="219974" y="2358412"/>
            <a:chExt cx="8704052" cy="3120251"/>
          </a:xfrm>
        </p:grpSpPr>
        <p:grpSp>
          <p:nvGrpSpPr>
            <p:cNvPr id="53" name="组合 52">
              <a:extLst>
                <a:ext uri="{FF2B5EF4-FFF2-40B4-BE49-F238E27FC236}">
                  <a16:creationId xmlns:a16="http://schemas.microsoft.com/office/drawing/2014/main" id="{5F0C1F37-A814-42C1-A3B9-245BC21EE7EF}"/>
                </a:ext>
              </a:extLst>
            </p:cNvPr>
            <p:cNvGrpSpPr/>
            <p:nvPr/>
          </p:nvGrpSpPr>
          <p:grpSpPr>
            <a:xfrm>
              <a:off x="219974" y="2358417"/>
              <a:ext cx="8704052" cy="3120246"/>
              <a:chOff x="219974" y="1604517"/>
              <a:chExt cx="8704052" cy="2909728"/>
            </a:xfrm>
            <a:effectLst>
              <a:outerShdw blurRad="50800" dist="69850" dir="2700000" algn="tl" rotWithShape="0">
                <a:prstClr val="black">
                  <a:alpha val="40000"/>
                </a:prstClr>
              </a:outerShdw>
            </a:effectLst>
          </p:grpSpPr>
          <p:sp>
            <p:nvSpPr>
              <p:cNvPr id="55" name="矩形: 圆角 54">
                <a:extLst>
                  <a:ext uri="{FF2B5EF4-FFF2-40B4-BE49-F238E27FC236}">
                    <a16:creationId xmlns:a16="http://schemas.microsoft.com/office/drawing/2014/main" id="{97A875D2-1492-43C9-8AE0-7C3CC74D1023}"/>
                  </a:ext>
                </a:extLst>
              </p:cNvPr>
              <p:cNvSpPr/>
              <p:nvPr/>
            </p:nvSpPr>
            <p:spPr>
              <a:xfrm>
                <a:off x="219974" y="1604517"/>
                <a:ext cx="8704052" cy="2909728"/>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a:extLst>
                  <a:ext uri="{FF2B5EF4-FFF2-40B4-BE49-F238E27FC236}">
                    <a16:creationId xmlns:a16="http://schemas.microsoft.com/office/drawing/2014/main" id="{69A9DAA3-6F7D-4DC7-A508-4BF4D0D3E1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4" name="矩形 53">
              <a:extLst>
                <a:ext uri="{FF2B5EF4-FFF2-40B4-BE49-F238E27FC236}">
                  <a16:creationId xmlns:a16="http://schemas.microsoft.com/office/drawing/2014/main" id="{D8A45B18-F689-4BA5-B6FB-2636673B62C6}"/>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例 </a:t>
              </a:r>
              <a:r>
                <a:rPr lang="en-US" altLang="zh-CN" sz="2400" dirty="0">
                  <a:solidFill>
                    <a:schemeClr val="bg1"/>
                  </a:solidFill>
                </a:rPr>
                <a:t>11.2</a:t>
              </a:r>
              <a:endParaRPr lang="zh-CN" altLang="en-US" sz="2400" dirty="0">
                <a:solidFill>
                  <a:schemeClr val="bg1"/>
                </a:solidFill>
              </a:endParaRPr>
            </a:p>
          </p:txBody>
        </p:sp>
      </p:grpSp>
      <p:grpSp>
        <p:nvGrpSpPr>
          <p:cNvPr id="57" name="组合 56">
            <a:extLst>
              <a:ext uri="{FF2B5EF4-FFF2-40B4-BE49-F238E27FC236}">
                <a16:creationId xmlns:a16="http://schemas.microsoft.com/office/drawing/2014/main" id="{ACD09ED2-8D9B-4E24-964D-7B695AF09838}"/>
              </a:ext>
            </a:extLst>
          </p:cNvPr>
          <p:cNvGrpSpPr/>
          <p:nvPr/>
        </p:nvGrpSpPr>
        <p:grpSpPr>
          <a:xfrm>
            <a:off x="6434588" y="4031978"/>
            <a:ext cx="2232310" cy="2204914"/>
            <a:chOff x="219974" y="2358412"/>
            <a:chExt cx="8704052" cy="3120250"/>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6"/>
              <a:ext cx="8704052" cy="3120246"/>
              <a:chOff x="219974" y="1604516"/>
              <a:chExt cx="8704052" cy="2909729"/>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6"/>
                <a:ext cx="8704052" cy="290972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运行结果</a:t>
              </a:r>
            </a:p>
          </p:txBody>
        </p:sp>
      </p:grpSp>
      <p:sp>
        <p:nvSpPr>
          <p:cNvPr id="21" name="矩形 20">
            <a:extLst>
              <a:ext uri="{FF2B5EF4-FFF2-40B4-BE49-F238E27FC236}">
                <a16:creationId xmlns:a16="http://schemas.microsoft.com/office/drawing/2014/main" id="{E85F6648-5B41-40A6-A461-1DF0F3753A18}"/>
              </a:ext>
            </a:extLst>
          </p:cNvPr>
          <p:cNvSpPr/>
          <p:nvPr/>
        </p:nvSpPr>
        <p:spPr>
          <a:xfrm>
            <a:off x="6434588" y="4533774"/>
            <a:ext cx="2232310" cy="1815882"/>
          </a:xfrm>
          <a:prstGeom prst="rect">
            <a:avLst/>
          </a:prstGeom>
        </p:spPr>
        <p:txBody>
          <a:bodyPr wrap="square">
            <a:spAutoFit/>
          </a:bodyPr>
          <a:lstStyle/>
          <a:p>
            <a:r>
              <a:rPr lang="zh-CN" altLang="en-US" sz="1600" dirty="0"/>
              <a:t>输入： </a:t>
            </a:r>
            <a:r>
              <a:rPr lang="en-US" altLang="zh-CN" sz="1600" dirty="0"/>
              <a:t>1 2 4 4 5 3 2 4 7 0 2</a:t>
            </a:r>
            <a:br>
              <a:rPr lang="en-US" altLang="zh-CN" sz="1600" dirty="0"/>
            </a:br>
            <a:r>
              <a:rPr lang="zh-CN" altLang="en-US" sz="1600" dirty="0"/>
              <a:t>输出：</a:t>
            </a:r>
            <a:br>
              <a:rPr lang="zh-CN" altLang="en-US" sz="1600" dirty="0"/>
            </a:br>
            <a:r>
              <a:rPr lang="en-US" altLang="zh-CN" sz="1600" dirty="0"/>
              <a:t>0: 1</a:t>
            </a:r>
            <a:br>
              <a:rPr lang="en-US" altLang="zh-CN" sz="1600" dirty="0"/>
            </a:br>
            <a:r>
              <a:rPr lang="en-US" altLang="zh-CN" sz="1600" dirty="0"/>
              <a:t>1: 1</a:t>
            </a:r>
            <a:br>
              <a:rPr lang="en-US" altLang="zh-CN" sz="1600" dirty="0"/>
            </a:br>
            <a:r>
              <a:rPr lang="en-US" altLang="zh-CN" sz="1600" dirty="0"/>
              <a:t>2: 3</a:t>
            </a:r>
            <a:r>
              <a:rPr lang="zh-CN" altLang="en-US" sz="1600" dirty="0"/>
              <a:t> </a:t>
            </a:r>
            <a:br>
              <a:rPr lang="zh-CN" altLang="en-US" sz="1600" dirty="0"/>
            </a:br>
            <a:endParaRPr lang="zh-CN" altLang="en-US" sz="1600" dirty="0"/>
          </a:p>
        </p:txBody>
      </p:sp>
      <p:sp>
        <p:nvSpPr>
          <p:cNvPr id="2" name="矩形 1">
            <a:extLst>
              <a:ext uri="{FF2B5EF4-FFF2-40B4-BE49-F238E27FC236}">
                <a16:creationId xmlns:a16="http://schemas.microsoft.com/office/drawing/2014/main" id="{DF1C053E-C05D-4C87-8F5B-47007FB9454B}"/>
              </a:ext>
            </a:extLst>
          </p:cNvPr>
          <p:cNvSpPr/>
          <p:nvPr/>
        </p:nvSpPr>
        <p:spPr>
          <a:xfrm>
            <a:off x="385789" y="4503696"/>
            <a:ext cx="5906843" cy="1569660"/>
          </a:xfrm>
          <a:prstGeom prst="rect">
            <a:avLst/>
          </a:prstGeom>
        </p:spPr>
        <p:txBody>
          <a:bodyPr wrap="square">
            <a:spAutoFit/>
          </a:bodyPr>
          <a:lstStyle/>
          <a:p>
            <a:r>
              <a:rPr lang="en-US" altLang="zh-CN" sz="1600" dirty="0">
                <a:solidFill>
                  <a:srgbClr val="008080"/>
                </a:solidFill>
                <a:latin typeface="Consolas" panose="020B0609020204030204" pitchFamily="49" charset="0"/>
              </a:rPr>
              <a:t>map</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counter;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number;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while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cin</a:t>
            </a:r>
            <a:r>
              <a:rPr lang="en-US" altLang="zh-CN" sz="1600" dirty="0">
                <a:solidFill>
                  <a:srgbClr val="000000"/>
                </a:solidFill>
                <a:latin typeface="Consolas" panose="020B0609020204030204" pitchFamily="49" charset="0"/>
              </a:rPr>
              <a:t> &gt;&gt; number)</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++counter[number];</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for </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counter)</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i.first</a:t>
            </a:r>
            <a:r>
              <a:rPr lang="en-US" altLang="zh-CN" sz="1600" dirty="0">
                <a:solidFill>
                  <a:srgbClr val="000000"/>
                </a:solidFill>
                <a:latin typeface="Consolas" panose="020B0609020204030204" pitchFamily="49" charset="0"/>
              </a:rPr>
              <a:t> &lt;&lt; </a:t>
            </a:r>
            <a:r>
              <a:rPr lang="en-US" altLang="zh-CN" sz="1600" dirty="0">
                <a:solidFill>
                  <a:srgbClr val="BF8040"/>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i.second</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3" name="矩形 2">
            <a:extLst>
              <a:ext uri="{FF2B5EF4-FFF2-40B4-BE49-F238E27FC236}">
                <a16:creationId xmlns:a16="http://schemas.microsoft.com/office/drawing/2014/main" id="{7DC4FE39-8C11-4F9C-B011-9AD9433EE688}"/>
              </a:ext>
            </a:extLst>
          </p:cNvPr>
          <p:cNvSpPr/>
          <p:nvPr/>
        </p:nvSpPr>
        <p:spPr>
          <a:xfrm>
            <a:off x="265112" y="3225820"/>
            <a:ext cx="6944264" cy="369332"/>
          </a:xfrm>
          <a:prstGeom prst="rect">
            <a:avLst/>
          </a:prstGeom>
        </p:spPr>
        <p:txBody>
          <a:bodyPr wrap="square">
            <a:spAutoFit/>
          </a:bodyPr>
          <a:lstStyle/>
          <a:p>
            <a:r>
              <a:rPr lang="zh-CN" altLang="en-US" dirty="0">
                <a:solidFill>
                  <a:srgbClr val="000000"/>
                </a:solidFill>
                <a:latin typeface="MicrosoftYaHei"/>
              </a:rPr>
              <a:t>若</a:t>
            </a:r>
            <a:r>
              <a:rPr lang="zh-CN" altLang="en-US" dirty="0">
                <a:solidFill>
                  <a:srgbClr val="FF0000"/>
                </a:solidFill>
                <a:latin typeface="MicrosoftYaHei"/>
              </a:rPr>
              <a:t>不在意</a:t>
            </a:r>
            <a:r>
              <a:rPr lang="zh-CN" altLang="en-US" dirty="0">
                <a:solidFill>
                  <a:srgbClr val="000000"/>
                </a:solidFill>
                <a:latin typeface="MicrosoftYaHei"/>
              </a:rPr>
              <a:t>下标运算符是否会</a:t>
            </a:r>
            <a:r>
              <a:rPr lang="zh-CN" altLang="en-US" dirty="0">
                <a:solidFill>
                  <a:srgbClr val="FF0000"/>
                </a:solidFill>
                <a:latin typeface="MicrosoftYaHei"/>
              </a:rPr>
              <a:t>插入新的元素</a:t>
            </a:r>
            <a:r>
              <a:rPr lang="zh-CN" altLang="en-US" dirty="0">
                <a:solidFill>
                  <a:srgbClr val="000000"/>
                </a:solidFill>
                <a:latin typeface="MicrosoftYaHei"/>
              </a:rPr>
              <a:t>，则可尽情使用。比如：</a:t>
            </a:r>
            <a:r>
              <a:rPr lang="zh-CN" altLang="en-US" dirty="0"/>
              <a:t> </a:t>
            </a:r>
          </a:p>
        </p:txBody>
      </p:sp>
    </p:spTree>
    <p:extLst>
      <p:ext uri="{BB962C8B-B14F-4D97-AF65-F5344CB8AC3E}">
        <p14:creationId xmlns:p14="http://schemas.microsoft.com/office/powerpoint/2010/main" val="2085059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11.2</a:t>
            </a:r>
            <a:r>
              <a:rPr lang="zh-CN" altLang="en-US" sz="3200" dirty="0">
                <a:solidFill>
                  <a:schemeClr val="bg1"/>
                </a:solidFill>
              </a:rPr>
              <a:t> 容器</a:t>
            </a:r>
            <a:r>
              <a:rPr lang="en-US" altLang="zh-CN" sz="2000" dirty="0">
                <a:solidFill>
                  <a:schemeClr val="bg1"/>
                </a:solidFill>
              </a:rPr>
              <a:t>——</a:t>
            </a:r>
            <a:r>
              <a:rPr lang="zh-CN" altLang="en-US" sz="2000" dirty="0">
                <a:solidFill>
                  <a:schemeClr val="bg1"/>
                </a:solidFill>
              </a:rPr>
              <a:t>高效使用容器</a:t>
            </a:r>
            <a:endParaRPr lang="zh-CN" altLang="en-US" sz="3200" dirty="0">
              <a:solidFill>
                <a:schemeClr val="bg1"/>
              </a:solidFill>
            </a:endParaRPr>
          </a:p>
        </p:txBody>
      </p:sp>
      <p:grpSp>
        <p:nvGrpSpPr>
          <p:cNvPr id="24" name="组合 23">
            <a:extLst>
              <a:ext uri="{FF2B5EF4-FFF2-40B4-BE49-F238E27FC236}">
                <a16:creationId xmlns:a16="http://schemas.microsoft.com/office/drawing/2014/main" id="{623168D7-3414-4EBE-B2E7-F65EB167896A}"/>
              </a:ext>
            </a:extLst>
          </p:cNvPr>
          <p:cNvGrpSpPr/>
          <p:nvPr/>
        </p:nvGrpSpPr>
        <p:grpSpPr>
          <a:xfrm>
            <a:off x="287016" y="1482731"/>
            <a:ext cx="8734243" cy="1158150"/>
            <a:chOff x="219974" y="2358412"/>
            <a:chExt cx="8704052" cy="1494401"/>
          </a:xfrm>
        </p:grpSpPr>
        <p:grpSp>
          <p:nvGrpSpPr>
            <p:cNvPr id="25" name="组合 24">
              <a:extLst>
                <a:ext uri="{FF2B5EF4-FFF2-40B4-BE49-F238E27FC236}">
                  <a16:creationId xmlns:a16="http://schemas.microsoft.com/office/drawing/2014/main" id="{484B55DD-81C1-4285-9609-3E3F47F41CF6}"/>
                </a:ext>
              </a:extLst>
            </p:cNvPr>
            <p:cNvGrpSpPr/>
            <p:nvPr/>
          </p:nvGrpSpPr>
          <p:grpSpPr>
            <a:xfrm>
              <a:off x="219974" y="2358414"/>
              <a:ext cx="8704052" cy="1494399"/>
              <a:chOff x="219974" y="1604515"/>
              <a:chExt cx="8704052" cy="1393574"/>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6C77512C-BD81-4DC5-A29D-FBF711CC9858}"/>
                  </a:ext>
                </a:extLst>
              </p:cNvPr>
              <p:cNvSpPr/>
              <p:nvPr/>
            </p:nvSpPr>
            <p:spPr>
              <a:xfrm>
                <a:off x="219974" y="1604515"/>
                <a:ext cx="8704052" cy="139357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a:extLst>
                  <a:ext uri="{FF2B5EF4-FFF2-40B4-BE49-F238E27FC236}">
                    <a16:creationId xmlns:a16="http://schemas.microsoft.com/office/drawing/2014/main" id="{F22469A6-8510-4921-99C7-37497E2B458E}"/>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a:extLst>
                <a:ext uri="{FF2B5EF4-FFF2-40B4-BE49-F238E27FC236}">
                  <a16:creationId xmlns:a16="http://schemas.microsoft.com/office/drawing/2014/main" id="{FB7C5572-70D1-4A8B-AFD0-84E330F498BE}"/>
                </a:ext>
              </a:extLst>
            </p:cNvPr>
            <p:cNvSpPr/>
            <p:nvPr/>
          </p:nvSpPr>
          <p:spPr>
            <a:xfrm>
              <a:off x="319175" y="2358412"/>
              <a:ext cx="7472515" cy="595702"/>
            </a:xfrm>
            <a:prstGeom prst="rect">
              <a:avLst/>
            </a:prstGeom>
          </p:spPr>
          <p:txBody>
            <a:bodyPr wrap="square">
              <a:spAutoFit/>
            </a:bodyPr>
            <a:lstStyle/>
            <a:p>
              <a:r>
                <a:rPr lang="zh-CN" altLang="en-US" sz="2400" dirty="0">
                  <a:solidFill>
                    <a:schemeClr val="bg1"/>
                  </a:solidFill>
                </a:rPr>
                <a:t>使用成员函数代替同名的算法</a:t>
              </a:r>
            </a:p>
          </p:txBody>
        </p:sp>
      </p:grpSp>
      <p:sp>
        <p:nvSpPr>
          <p:cNvPr id="9" name="矩形 8">
            <a:extLst>
              <a:ext uri="{FF2B5EF4-FFF2-40B4-BE49-F238E27FC236}">
                <a16:creationId xmlns:a16="http://schemas.microsoft.com/office/drawing/2014/main" id="{AB00A24D-E8BC-4468-9B7A-E2F014FCA26A}"/>
              </a:ext>
            </a:extLst>
          </p:cNvPr>
          <p:cNvSpPr/>
          <p:nvPr/>
        </p:nvSpPr>
        <p:spPr>
          <a:xfrm>
            <a:off x="371107" y="1937191"/>
            <a:ext cx="8401786" cy="646331"/>
          </a:xfrm>
          <a:prstGeom prst="rect">
            <a:avLst/>
          </a:prstGeom>
        </p:spPr>
        <p:txBody>
          <a:bodyPr wrap="square">
            <a:spAutoFit/>
          </a:bodyPr>
          <a:lstStyle/>
          <a:p>
            <a:pPr>
              <a:buClr>
                <a:srgbClr val="262686"/>
              </a:buClr>
              <a:buSzPct val="80000"/>
            </a:pPr>
            <a:r>
              <a:rPr lang="zh-CN" altLang="en-US" dirty="0"/>
              <a:t>有些容器的成员函数名和 </a:t>
            </a:r>
            <a:r>
              <a:rPr lang="en-US" altLang="zh-CN" dirty="0"/>
              <a:t>STL </a:t>
            </a:r>
            <a:r>
              <a:rPr lang="zh-CN" altLang="en-US" dirty="0"/>
              <a:t>中算法的名字相同，它们都实现某种特定的功</a:t>
            </a:r>
            <a:br>
              <a:rPr lang="zh-CN" altLang="en-US" dirty="0"/>
            </a:br>
            <a:r>
              <a:rPr lang="zh-CN" altLang="en-US" dirty="0"/>
              <a:t>能。通常情况下， </a:t>
            </a:r>
            <a:r>
              <a:rPr lang="zh-CN" altLang="en-US" dirty="0">
                <a:solidFill>
                  <a:srgbClr val="FF0000"/>
                </a:solidFill>
              </a:rPr>
              <a:t>成员函数的效率要好于全局算法 </a:t>
            </a:r>
            <a:endParaRPr lang="en-US" altLang="zh-CN" dirty="0">
              <a:solidFill>
                <a:srgbClr val="FF0000"/>
              </a:solidFill>
            </a:endParaRPr>
          </a:p>
        </p:txBody>
      </p:sp>
      <p:grpSp>
        <p:nvGrpSpPr>
          <p:cNvPr id="52" name="组合 51">
            <a:extLst>
              <a:ext uri="{FF2B5EF4-FFF2-40B4-BE49-F238E27FC236}">
                <a16:creationId xmlns:a16="http://schemas.microsoft.com/office/drawing/2014/main" id="{9CEA0EBD-EBD3-4777-9ED5-8480424D9FF0}"/>
              </a:ext>
            </a:extLst>
          </p:cNvPr>
          <p:cNvGrpSpPr/>
          <p:nvPr/>
        </p:nvGrpSpPr>
        <p:grpSpPr>
          <a:xfrm>
            <a:off x="265112" y="3212473"/>
            <a:ext cx="6027520" cy="1719293"/>
            <a:chOff x="219974" y="2358412"/>
            <a:chExt cx="8704052" cy="2433030"/>
          </a:xfrm>
        </p:grpSpPr>
        <p:grpSp>
          <p:nvGrpSpPr>
            <p:cNvPr id="53" name="组合 52">
              <a:extLst>
                <a:ext uri="{FF2B5EF4-FFF2-40B4-BE49-F238E27FC236}">
                  <a16:creationId xmlns:a16="http://schemas.microsoft.com/office/drawing/2014/main" id="{5F0C1F37-A814-42C1-A3B9-245BC21EE7EF}"/>
                </a:ext>
              </a:extLst>
            </p:cNvPr>
            <p:cNvGrpSpPr/>
            <p:nvPr/>
          </p:nvGrpSpPr>
          <p:grpSpPr>
            <a:xfrm>
              <a:off x="219974" y="2358418"/>
              <a:ext cx="8704052" cy="2433024"/>
              <a:chOff x="219974" y="1604518"/>
              <a:chExt cx="8704052" cy="2268872"/>
            </a:xfrm>
            <a:effectLst>
              <a:outerShdw blurRad="50800" dist="69850" dir="2700000" algn="tl" rotWithShape="0">
                <a:prstClr val="black">
                  <a:alpha val="40000"/>
                </a:prstClr>
              </a:outerShdw>
            </a:effectLst>
          </p:grpSpPr>
          <p:sp>
            <p:nvSpPr>
              <p:cNvPr id="55" name="矩形: 圆角 54">
                <a:extLst>
                  <a:ext uri="{FF2B5EF4-FFF2-40B4-BE49-F238E27FC236}">
                    <a16:creationId xmlns:a16="http://schemas.microsoft.com/office/drawing/2014/main" id="{97A875D2-1492-43C9-8AE0-7C3CC74D1023}"/>
                  </a:ext>
                </a:extLst>
              </p:cNvPr>
              <p:cNvSpPr/>
              <p:nvPr/>
            </p:nvSpPr>
            <p:spPr>
              <a:xfrm>
                <a:off x="219974" y="1604518"/>
                <a:ext cx="8704052" cy="2268872"/>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a:extLst>
                  <a:ext uri="{FF2B5EF4-FFF2-40B4-BE49-F238E27FC236}">
                    <a16:creationId xmlns:a16="http://schemas.microsoft.com/office/drawing/2014/main" id="{69A9DAA3-6F7D-4DC7-A508-4BF4D0D3E1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4" name="矩形 53">
              <a:extLst>
                <a:ext uri="{FF2B5EF4-FFF2-40B4-BE49-F238E27FC236}">
                  <a16:creationId xmlns:a16="http://schemas.microsoft.com/office/drawing/2014/main" id="{D8A45B18-F689-4BA5-B6FB-2636673B62C6}"/>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查找</a:t>
              </a:r>
              <a:r>
                <a:rPr lang="en-US" altLang="zh-CN" sz="2400" dirty="0">
                  <a:solidFill>
                    <a:schemeClr val="bg1"/>
                  </a:solidFill>
                </a:rPr>
                <a:t>——</a:t>
              </a:r>
              <a:r>
                <a:rPr lang="zh-CN" altLang="en-US" sz="2400" dirty="0">
                  <a:solidFill>
                    <a:schemeClr val="bg1"/>
                  </a:solidFill>
                </a:rPr>
                <a:t>全局函数和成员函数</a:t>
              </a:r>
            </a:p>
          </p:txBody>
        </p:sp>
      </p:grpSp>
      <p:grpSp>
        <p:nvGrpSpPr>
          <p:cNvPr id="57" name="组合 56">
            <a:extLst>
              <a:ext uri="{FF2B5EF4-FFF2-40B4-BE49-F238E27FC236}">
                <a16:creationId xmlns:a16="http://schemas.microsoft.com/office/drawing/2014/main" id="{ACD09ED2-8D9B-4E24-964D-7B695AF09838}"/>
              </a:ext>
            </a:extLst>
          </p:cNvPr>
          <p:cNvGrpSpPr/>
          <p:nvPr/>
        </p:nvGrpSpPr>
        <p:grpSpPr>
          <a:xfrm>
            <a:off x="6434588" y="3212473"/>
            <a:ext cx="2600864" cy="2204914"/>
            <a:chOff x="219974" y="2358412"/>
            <a:chExt cx="8704052" cy="3120250"/>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6"/>
              <a:ext cx="8704052" cy="3120246"/>
              <a:chOff x="219974" y="1604516"/>
              <a:chExt cx="8704052" cy="2909729"/>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6"/>
                <a:ext cx="8704052" cy="290972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说明</a:t>
              </a:r>
            </a:p>
          </p:txBody>
        </p:sp>
      </p:grpSp>
      <p:sp>
        <p:nvSpPr>
          <p:cNvPr id="6" name="矩形 5">
            <a:extLst>
              <a:ext uri="{FF2B5EF4-FFF2-40B4-BE49-F238E27FC236}">
                <a16:creationId xmlns:a16="http://schemas.microsoft.com/office/drawing/2014/main" id="{94576773-1026-4FE4-9753-8AF4BA0B1738}"/>
              </a:ext>
            </a:extLst>
          </p:cNvPr>
          <p:cNvSpPr/>
          <p:nvPr/>
        </p:nvSpPr>
        <p:spPr>
          <a:xfrm>
            <a:off x="332083" y="3776322"/>
            <a:ext cx="5921526" cy="1077218"/>
          </a:xfrm>
          <a:prstGeom prst="rect">
            <a:avLst/>
          </a:prstGeom>
        </p:spPr>
        <p:txBody>
          <a:bodyPr wrap="square">
            <a:spAutoFit/>
          </a:bodyPr>
          <a:lstStyle/>
          <a:p>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 = { 3, 7, 3, 11, 3, 3, 2 };</a:t>
            </a:r>
            <a:br>
              <a:rPr lang="en-US" altLang="zh-CN" sz="1600" dirty="0">
                <a:solidFill>
                  <a:srgbClr val="000000"/>
                </a:solidFill>
                <a:latin typeface="Consolas" panose="020B0609020204030204" pitchFamily="49" charset="0"/>
              </a:rPr>
            </a:br>
            <a:r>
              <a:rPr lang="en-US" altLang="zh-CN" sz="1600" dirty="0">
                <a:solidFill>
                  <a:srgbClr val="008080"/>
                </a:solidFill>
                <a:latin typeface="Consolas" panose="020B0609020204030204" pitchFamily="49" charset="0"/>
              </a:rPr>
              <a:t>set</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s(</a:t>
            </a:r>
            <a:r>
              <a:rPr lang="en-US" altLang="zh-CN" sz="1600" dirty="0" err="1">
                <a:solidFill>
                  <a:srgbClr val="000000"/>
                </a:solidFill>
                <a:latin typeface="Consolas" panose="020B0609020204030204" pitchFamily="49" charset="0"/>
              </a:rPr>
              <a:t>v.begin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v.end</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it1 = find(</a:t>
            </a:r>
            <a:r>
              <a:rPr lang="en-US" altLang="zh-CN" sz="1600" dirty="0" err="1">
                <a:solidFill>
                  <a:srgbClr val="000000"/>
                </a:solidFill>
                <a:latin typeface="Consolas" panose="020B0609020204030204" pitchFamily="49" charset="0"/>
              </a:rPr>
              <a:t>s.begin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s.end</a:t>
            </a:r>
            <a:r>
              <a:rPr lang="en-US" altLang="zh-CN" sz="1600" dirty="0">
                <a:solidFill>
                  <a:srgbClr val="000000"/>
                </a:solidFill>
                <a:latin typeface="Consolas" panose="020B0609020204030204" pitchFamily="49" charset="0"/>
              </a:rPr>
              <a:t>(), 10);</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查找速度慢</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it2 = </a:t>
            </a:r>
            <a:r>
              <a:rPr lang="en-US" altLang="zh-CN" sz="1600" dirty="0" err="1">
                <a:solidFill>
                  <a:srgbClr val="000000"/>
                </a:solidFill>
                <a:latin typeface="Consolas" panose="020B0609020204030204" pitchFamily="49" charset="0"/>
              </a:rPr>
              <a:t>s.find</a:t>
            </a:r>
            <a:r>
              <a:rPr lang="en-US" altLang="zh-CN" sz="1600" dirty="0">
                <a:solidFill>
                  <a:srgbClr val="000000"/>
                </a:solidFill>
                <a:latin typeface="Consolas" panose="020B0609020204030204" pitchFamily="49" charset="0"/>
              </a:rPr>
              <a:t>(10);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查找速度快</a:t>
            </a:r>
            <a:r>
              <a:rPr lang="zh-CN" altLang="en-US" sz="1600" dirty="0">
                <a:latin typeface="Consolas" panose="020B0609020204030204" pitchFamily="49" charset="0"/>
              </a:rPr>
              <a:t> </a:t>
            </a:r>
          </a:p>
        </p:txBody>
      </p:sp>
      <p:sp>
        <p:nvSpPr>
          <p:cNvPr id="7" name="矩形 6">
            <a:extLst>
              <a:ext uri="{FF2B5EF4-FFF2-40B4-BE49-F238E27FC236}">
                <a16:creationId xmlns:a16="http://schemas.microsoft.com/office/drawing/2014/main" id="{BDE3D26A-A3D1-42AB-86F1-5662ED042D7A}"/>
              </a:ext>
            </a:extLst>
          </p:cNvPr>
          <p:cNvSpPr/>
          <p:nvPr/>
        </p:nvSpPr>
        <p:spPr>
          <a:xfrm>
            <a:off x="6464231" y="3663061"/>
            <a:ext cx="2600864" cy="1754326"/>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全局 </a:t>
            </a:r>
            <a:r>
              <a:rPr lang="en-US" altLang="zh-CN" dirty="0" err="1">
                <a:solidFill>
                  <a:srgbClr val="000000"/>
                </a:solidFill>
                <a:latin typeface="LMSans10-Regular-Identity-H"/>
              </a:rPr>
              <a:t>fnd</a:t>
            </a:r>
            <a:r>
              <a:rPr lang="en-US" altLang="zh-CN" dirty="0">
                <a:solidFill>
                  <a:srgbClr val="000000"/>
                </a:solidFill>
                <a:latin typeface="LMSans10-Regular-Identity-H"/>
              </a:rPr>
              <a:t> </a:t>
            </a:r>
            <a:r>
              <a:rPr lang="zh-CN" altLang="en-US" dirty="0">
                <a:solidFill>
                  <a:srgbClr val="000000"/>
                </a:solidFill>
                <a:latin typeface="MicrosoftYaHei"/>
              </a:rPr>
              <a:t>函数查找时为</a:t>
            </a:r>
            <a:r>
              <a:rPr lang="zh-CN" altLang="en-US" dirty="0">
                <a:solidFill>
                  <a:srgbClr val="FF0000"/>
                </a:solidFill>
                <a:latin typeface="MicrosoftYaHei"/>
              </a:rPr>
              <a:t>依次比较</a:t>
            </a:r>
            <a:r>
              <a:rPr lang="zh-CN" altLang="en-US" dirty="0">
                <a:solidFill>
                  <a:srgbClr val="000000"/>
                </a:solidFill>
                <a:latin typeface="MicrosoftYaHei"/>
              </a:rPr>
              <a:t>，为线性复杂度</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set </a:t>
            </a:r>
            <a:r>
              <a:rPr lang="zh-CN" altLang="en-US" dirty="0">
                <a:solidFill>
                  <a:srgbClr val="000000"/>
                </a:solidFill>
                <a:latin typeface="MicrosoftYaHei"/>
              </a:rPr>
              <a:t>成员 </a:t>
            </a:r>
            <a:r>
              <a:rPr lang="en-US" altLang="zh-CN" dirty="0" err="1">
                <a:solidFill>
                  <a:srgbClr val="000000"/>
                </a:solidFill>
                <a:latin typeface="LMSans10-Regular-Identity-H"/>
              </a:rPr>
              <a:t>fnd</a:t>
            </a:r>
            <a:r>
              <a:rPr lang="en-US" altLang="zh-CN" dirty="0">
                <a:solidFill>
                  <a:srgbClr val="000000"/>
                </a:solidFill>
                <a:latin typeface="LMSans10-Regular-Identity-H"/>
              </a:rPr>
              <a:t> </a:t>
            </a:r>
            <a:r>
              <a:rPr lang="zh-CN" altLang="en-US" dirty="0">
                <a:solidFill>
                  <a:srgbClr val="000000"/>
                </a:solidFill>
                <a:latin typeface="MicrosoftYaHei"/>
              </a:rPr>
              <a:t>会</a:t>
            </a:r>
            <a:r>
              <a:rPr lang="zh-CN" altLang="en-US" dirty="0">
                <a:solidFill>
                  <a:srgbClr val="FF0000"/>
                </a:solidFill>
                <a:latin typeface="MicrosoftYaHei"/>
              </a:rPr>
              <a:t>利用</a:t>
            </a:r>
            <a:r>
              <a:rPr lang="en-US" altLang="zh-CN" dirty="0">
                <a:solidFill>
                  <a:srgbClr val="FF0000"/>
                </a:solidFill>
                <a:latin typeface="LMSans10-Regular-Identity-H"/>
              </a:rPr>
              <a:t>set </a:t>
            </a:r>
            <a:r>
              <a:rPr lang="zh-CN" altLang="en-US" dirty="0">
                <a:solidFill>
                  <a:srgbClr val="FF0000"/>
                </a:solidFill>
                <a:latin typeface="MicrosoftYaHei"/>
              </a:rPr>
              <a:t>的有序性快速查找</a:t>
            </a:r>
            <a:r>
              <a:rPr lang="zh-CN" altLang="en-US" dirty="0">
                <a:solidFill>
                  <a:srgbClr val="000000"/>
                </a:solidFill>
                <a:latin typeface="MicrosoftYaHei"/>
              </a:rPr>
              <a:t>，为对数复杂度</a:t>
            </a:r>
            <a:r>
              <a:rPr lang="zh-CN" altLang="en-US" dirty="0"/>
              <a:t> </a:t>
            </a:r>
          </a:p>
        </p:txBody>
      </p:sp>
    </p:spTree>
    <p:extLst>
      <p:ext uri="{BB962C8B-B14F-4D97-AF65-F5344CB8AC3E}">
        <p14:creationId xmlns:p14="http://schemas.microsoft.com/office/powerpoint/2010/main" val="1580436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49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276046" y="1875374"/>
            <a:ext cx="8574656" cy="2204914"/>
            <a:chOff x="219974" y="2358412"/>
            <a:chExt cx="8704052" cy="3120250"/>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6"/>
              <a:ext cx="8704052" cy="3120246"/>
              <a:chOff x="219974" y="1604516"/>
              <a:chExt cx="8704052" cy="2909729"/>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6"/>
                <a:ext cx="8704052" cy="290972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算法概述</a:t>
              </a:r>
            </a:p>
          </p:txBody>
        </p:sp>
      </p:grpSp>
      <p:sp>
        <p:nvSpPr>
          <p:cNvPr id="2" name="矩形 1">
            <a:extLst>
              <a:ext uri="{FF2B5EF4-FFF2-40B4-BE49-F238E27FC236}">
                <a16:creationId xmlns:a16="http://schemas.microsoft.com/office/drawing/2014/main" id="{1DB925E7-1DDA-4DE6-8E2B-28A83DA562A2}"/>
              </a:ext>
            </a:extLst>
          </p:cNvPr>
          <p:cNvSpPr/>
          <p:nvPr/>
        </p:nvSpPr>
        <p:spPr>
          <a:xfrm>
            <a:off x="373773" y="2337039"/>
            <a:ext cx="7786816" cy="369332"/>
          </a:xfrm>
          <a:prstGeom prst="rect">
            <a:avLst/>
          </a:prstGeom>
        </p:spPr>
        <p:txBody>
          <a:bodyPr wrap="square">
            <a:spAutoFit/>
          </a:bodyPr>
          <a:lstStyle/>
          <a:p>
            <a:r>
              <a:rPr lang="zh-CN" altLang="en-US" dirty="0">
                <a:solidFill>
                  <a:srgbClr val="000000"/>
                </a:solidFill>
                <a:latin typeface="MicrosoftYaHei"/>
              </a:rPr>
              <a:t>依据算法对元素的访问方式，标准库算法主要有三大类：</a:t>
            </a:r>
            <a:endParaRPr lang="zh-CN" altLang="en-US" dirty="0"/>
          </a:p>
        </p:txBody>
      </p:sp>
      <p:sp>
        <p:nvSpPr>
          <p:cNvPr id="3" name="矩形 2">
            <a:extLst>
              <a:ext uri="{FF2B5EF4-FFF2-40B4-BE49-F238E27FC236}">
                <a16:creationId xmlns:a16="http://schemas.microsoft.com/office/drawing/2014/main" id="{4A303AE2-0FA2-4668-A70E-2E5A4FDF4728}"/>
              </a:ext>
            </a:extLst>
          </p:cNvPr>
          <p:cNvSpPr/>
          <p:nvPr/>
        </p:nvSpPr>
        <p:spPr>
          <a:xfrm>
            <a:off x="481603" y="2741101"/>
            <a:ext cx="7571156"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只读型</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写入型</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重排型</a:t>
            </a:r>
            <a:endParaRPr lang="en-US" altLang="zh-CN" dirty="0">
              <a:solidFill>
                <a:srgbClr val="000000"/>
              </a:solidFill>
              <a:latin typeface="MicrosoftYaHei"/>
            </a:endParaRPr>
          </a:p>
        </p:txBody>
      </p:sp>
      <p:sp>
        <p:nvSpPr>
          <p:cNvPr id="8" name="矩形 7">
            <a:extLst>
              <a:ext uri="{FF2B5EF4-FFF2-40B4-BE49-F238E27FC236}">
                <a16:creationId xmlns:a16="http://schemas.microsoft.com/office/drawing/2014/main" id="{90BD68A2-A01C-447C-8DB0-CB1DB273CD5B}"/>
              </a:ext>
            </a:extLst>
          </p:cNvPr>
          <p:cNvSpPr/>
          <p:nvPr/>
        </p:nvSpPr>
        <p:spPr>
          <a:xfrm>
            <a:off x="411375" y="3664431"/>
            <a:ext cx="7323826" cy="369332"/>
          </a:xfrm>
          <a:prstGeom prst="rect">
            <a:avLst/>
          </a:prstGeom>
        </p:spPr>
        <p:txBody>
          <a:bodyPr wrap="square">
            <a:spAutoFit/>
          </a:bodyPr>
          <a:lstStyle/>
          <a:p>
            <a:pPr>
              <a:buClr>
                <a:srgbClr val="262686"/>
              </a:buClr>
              <a:buSzPct val="80000"/>
            </a:pPr>
            <a:r>
              <a:rPr lang="zh-CN" altLang="en-US" dirty="0">
                <a:solidFill>
                  <a:srgbClr val="000000"/>
                </a:solidFill>
                <a:latin typeface="MicrosoftYaHei"/>
              </a:rPr>
              <a:t>大多数算法都定义在头文件 </a:t>
            </a:r>
            <a:r>
              <a:rPr lang="en-US" altLang="zh-CN" dirty="0">
                <a:solidFill>
                  <a:srgbClr val="FF0000"/>
                </a:solidFill>
                <a:latin typeface="LMSans10-Regular-Identity-H"/>
              </a:rPr>
              <a:t>algorithm </a:t>
            </a:r>
            <a:r>
              <a:rPr lang="zh-CN" altLang="en-US" dirty="0">
                <a:solidFill>
                  <a:srgbClr val="000000"/>
                </a:solidFill>
                <a:latin typeface="MicrosoftYaHei"/>
              </a:rPr>
              <a:t>中，基本语法格式见书中附录 </a:t>
            </a:r>
            <a:r>
              <a:rPr lang="en-US" altLang="zh-CN" dirty="0">
                <a:solidFill>
                  <a:srgbClr val="000000"/>
                </a:solidFill>
                <a:latin typeface="LMSans10-Regular-Identity-H"/>
              </a:rPr>
              <a:t>C</a:t>
            </a:r>
            <a:r>
              <a:rPr lang="zh-CN" altLang="en-US" dirty="0"/>
              <a:t> </a:t>
            </a:r>
          </a:p>
        </p:txBody>
      </p:sp>
    </p:spTree>
    <p:extLst>
      <p:ext uri="{BB962C8B-B14F-4D97-AF65-F5344CB8AC3E}">
        <p14:creationId xmlns:p14="http://schemas.microsoft.com/office/powerpoint/2010/main" val="138319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19974" y="2470555"/>
            <a:ext cx="8704052" cy="2489639"/>
            <a:chOff x="219974" y="2358412"/>
            <a:chExt cx="8704052" cy="2489639"/>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2"/>
              <a:ext cx="8704052" cy="2489639"/>
              <a:chOff x="219974" y="1604513"/>
              <a:chExt cx="8704052" cy="2321666"/>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321666"/>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7D864B83-9801-49D7-9965-12E20F5E4D72}"/>
                </a:ext>
              </a:extLst>
            </p:cNvPr>
            <p:cNvSpPr/>
            <p:nvPr/>
          </p:nvSpPr>
          <p:spPr>
            <a:xfrm>
              <a:off x="319177" y="2358412"/>
              <a:ext cx="4572000" cy="461665"/>
            </a:xfrm>
            <a:prstGeom prst="rect">
              <a:avLst/>
            </a:prstGeom>
          </p:spPr>
          <p:txBody>
            <a:bodyPr>
              <a:spAutoFit/>
            </a:bodyPr>
            <a:lstStyle/>
            <a:p>
              <a:r>
                <a:rPr lang="zh-CN" altLang="en-US" sz="2400" dirty="0">
                  <a:solidFill>
                    <a:srgbClr val="FFFFFF"/>
                  </a:solidFill>
                  <a:latin typeface="MicrosoftYaHei"/>
                </a:rPr>
                <a:t>问题引入</a:t>
              </a:r>
              <a:endParaRPr lang="zh-CN" altLang="en-US" sz="2400" dirty="0"/>
            </a:p>
          </p:txBody>
        </p:sp>
        <p:sp>
          <p:nvSpPr>
            <p:cNvPr id="7" name="矩形 6">
              <a:extLst>
                <a:ext uri="{FF2B5EF4-FFF2-40B4-BE49-F238E27FC236}">
                  <a16:creationId xmlns:a16="http://schemas.microsoft.com/office/drawing/2014/main" id="{496782F8-C611-4B2A-8C2E-584DF8D27CFB}"/>
                </a:ext>
              </a:extLst>
            </p:cNvPr>
            <p:cNvSpPr/>
            <p:nvPr/>
          </p:nvSpPr>
          <p:spPr>
            <a:xfrm>
              <a:off x="319177" y="2957758"/>
              <a:ext cx="8307238" cy="1705403"/>
            </a:xfrm>
            <a:prstGeom prst="rect">
              <a:avLst/>
            </a:prstGeom>
          </p:spPr>
          <p:txBody>
            <a:bodyPr wrap="square">
              <a:spAutoFit/>
            </a:bodyPr>
            <a:lstStyle/>
            <a:p>
              <a:pPr>
                <a:lnSpc>
                  <a:spcPct val="150000"/>
                </a:lnSpc>
              </a:pPr>
              <a:r>
                <a:rPr lang="zh-CN" altLang="en-US" dirty="0">
                  <a:solidFill>
                    <a:srgbClr val="000000"/>
                  </a:solidFill>
                </a:rPr>
                <a:t>给定一个 </a:t>
              </a:r>
              <a:r>
                <a:rPr lang="en-US" altLang="zh-CN" dirty="0">
                  <a:solidFill>
                    <a:srgbClr val="000000"/>
                  </a:solidFill>
                </a:rPr>
                <a:t>vector </a:t>
              </a:r>
              <a:r>
                <a:rPr lang="zh-CN" altLang="en-US" dirty="0">
                  <a:solidFill>
                    <a:srgbClr val="000000"/>
                  </a:solidFill>
                </a:rPr>
                <a:t>或者数组以及一个数据值，要求</a:t>
              </a:r>
              <a:r>
                <a:rPr lang="zh-CN" altLang="en-US" dirty="0">
                  <a:solidFill>
                    <a:srgbClr val="FF0000"/>
                  </a:solidFill>
                </a:rPr>
                <a:t>查找给定的数据值是否在</a:t>
              </a:r>
              <a:r>
                <a:rPr lang="en-US" altLang="zh-CN" dirty="0">
                  <a:solidFill>
                    <a:srgbClr val="FF0000"/>
                  </a:solidFill>
                </a:rPr>
                <a:t>vector </a:t>
              </a:r>
              <a:r>
                <a:rPr lang="zh-CN" altLang="en-US" dirty="0">
                  <a:solidFill>
                    <a:srgbClr val="FF0000"/>
                  </a:solidFill>
                </a:rPr>
                <a:t>或者数组中</a:t>
              </a:r>
              <a:r>
                <a:rPr lang="zh-CN" altLang="en-US" dirty="0">
                  <a:solidFill>
                    <a:srgbClr val="000000"/>
                  </a:solidFill>
                </a:rPr>
                <a:t>：</a:t>
              </a:r>
              <a:endParaRPr lang="en-US" altLang="zh-CN" dirty="0">
                <a:solidFill>
                  <a:srgbClr val="000000"/>
                </a:solidFill>
              </a:endParaRPr>
            </a:p>
            <a:p>
              <a:pPr marL="285750" indent="-285750">
                <a:lnSpc>
                  <a:spcPct val="150000"/>
                </a:lnSpc>
                <a:buClr>
                  <a:srgbClr val="262686"/>
                </a:buClr>
                <a:buSzPct val="80000"/>
                <a:buFont typeface="Wingdings" panose="05000000000000000000" pitchFamily="2" charset="2"/>
                <a:buChar char="l"/>
              </a:pPr>
              <a:r>
                <a:rPr lang="zh-CN" altLang="en-US" dirty="0"/>
                <a:t>找到的话，返回该元素的地址</a:t>
              </a:r>
              <a:endParaRPr lang="en-US" altLang="zh-CN" dirty="0"/>
            </a:p>
            <a:p>
              <a:pPr marL="285750" indent="-285750">
                <a:lnSpc>
                  <a:spcPct val="150000"/>
                </a:lnSpc>
                <a:buClr>
                  <a:srgbClr val="262686"/>
                </a:buClr>
                <a:buSzPct val="80000"/>
                <a:buFont typeface="Wingdings" panose="05000000000000000000" pitchFamily="2" charset="2"/>
                <a:buChar char="l"/>
              </a:pPr>
              <a:r>
                <a:rPr lang="zh-CN" altLang="en-US" dirty="0"/>
                <a:t>没有找到，返回一个空指针</a:t>
              </a:r>
            </a:p>
          </p:txBody>
        </p:sp>
      </p:grpSp>
      <p:sp>
        <p:nvSpPr>
          <p:cNvPr id="2" name="矩形 1">
            <a:extLst>
              <a:ext uri="{FF2B5EF4-FFF2-40B4-BE49-F238E27FC236}">
                <a16:creationId xmlns:a16="http://schemas.microsoft.com/office/drawing/2014/main" id="{FA998F34-69F7-4DF0-A7AD-BA7D9C8A5CC4}"/>
              </a:ext>
            </a:extLst>
          </p:cNvPr>
          <p:cNvSpPr/>
          <p:nvPr/>
        </p:nvSpPr>
        <p:spPr>
          <a:xfrm>
            <a:off x="219974" y="1717533"/>
            <a:ext cx="8704052" cy="400110"/>
          </a:xfrm>
          <a:prstGeom prst="rect">
            <a:avLst/>
          </a:prstGeom>
        </p:spPr>
        <p:txBody>
          <a:bodyPr wrap="square">
            <a:spAutoFit/>
          </a:bodyPr>
          <a:lstStyle/>
          <a:p>
            <a:r>
              <a:rPr lang="zh-CN" altLang="en-US" sz="2000" b="1" dirty="0"/>
              <a:t>迭代器 </a:t>
            </a:r>
            <a:r>
              <a:rPr lang="en-US" altLang="zh-CN" sz="2000" b="1" dirty="0"/>
              <a:t>(iterator)</a:t>
            </a:r>
            <a:r>
              <a:rPr lang="zh-CN" altLang="en-US" sz="2000" dirty="0"/>
              <a:t>是访问容器中数据元素的最普通方式</a:t>
            </a:r>
          </a:p>
        </p:txBody>
      </p:sp>
    </p:spTree>
    <p:extLst>
      <p:ext uri="{BB962C8B-B14F-4D97-AF65-F5344CB8AC3E}">
        <p14:creationId xmlns:p14="http://schemas.microsoft.com/office/powerpoint/2010/main" val="1882034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195571" y="1292252"/>
            <a:ext cx="8574656" cy="2020292"/>
            <a:chOff x="219974" y="2358412"/>
            <a:chExt cx="8704052" cy="2858985"/>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7"/>
              <a:ext cx="8704052" cy="2858980"/>
              <a:chOff x="219974" y="1604517"/>
              <a:chExt cx="8704052" cy="2666090"/>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7"/>
                <a:ext cx="8704052" cy="266609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只读型算法</a:t>
              </a:r>
            </a:p>
          </p:txBody>
        </p:sp>
      </p:grpSp>
      <p:sp>
        <p:nvSpPr>
          <p:cNvPr id="2" name="矩形 1">
            <a:extLst>
              <a:ext uri="{FF2B5EF4-FFF2-40B4-BE49-F238E27FC236}">
                <a16:creationId xmlns:a16="http://schemas.microsoft.com/office/drawing/2014/main" id="{1DB925E7-1DDA-4DE6-8E2B-28A83DA562A2}"/>
              </a:ext>
            </a:extLst>
          </p:cNvPr>
          <p:cNvSpPr/>
          <p:nvPr/>
        </p:nvSpPr>
        <p:spPr>
          <a:xfrm>
            <a:off x="293298" y="1868573"/>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只是读取迭代器范围内的元素，不会改变元素的内容</a:t>
            </a:r>
            <a:r>
              <a:rPr lang="en-US" altLang="zh-CN" dirty="0"/>
              <a:t>, </a:t>
            </a:r>
            <a:r>
              <a:rPr lang="zh-CN" altLang="en-US" dirty="0"/>
              <a:t>如 </a:t>
            </a:r>
            <a:r>
              <a:rPr lang="en-US" altLang="zh-CN" dirty="0"/>
              <a:t>find</a:t>
            </a:r>
            <a:r>
              <a:rPr lang="zh-CN" altLang="en-US" dirty="0"/>
              <a:t> 函数：</a:t>
            </a:r>
          </a:p>
        </p:txBody>
      </p:sp>
      <p:sp>
        <p:nvSpPr>
          <p:cNvPr id="6" name="矩形 5">
            <a:extLst>
              <a:ext uri="{FF2B5EF4-FFF2-40B4-BE49-F238E27FC236}">
                <a16:creationId xmlns:a16="http://schemas.microsoft.com/office/drawing/2014/main" id="{40BBA627-8BD8-4988-AF86-3DF7948B9802}"/>
              </a:ext>
            </a:extLst>
          </p:cNvPr>
          <p:cNvSpPr/>
          <p:nvPr/>
        </p:nvSpPr>
        <p:spPr>
          <a:xfrm>
            <a:off x="603849" y="2248848"/>
            <a:ext cx="7588407"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 = { 3, 7, 3, 11, 3, 3, 2 };</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auto </a:t>
            </a:r>
            <a:r>
              <a:rPr lang="en-US" altLang="zh-CN" dirty="0">
                <a:solidFill>
                  <a:srgbClr val="000000"/>
                </a:solidFill>
                <a:latin typeface="Consolas" panose="020B0609020204030204" pitchFamily="49" charset="0"/>
              </a:rPr>
              <a:t>it = find(</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10);</a:t>
            </a:r>
            <a:br>
              <a:rPr lang="en-US" altLang="zh-CN" dirty="0">
                <a:solidFill>
                  <a:srgbClr val="000000"/>
                </a:solidFill>
                <a:latin typeface="Consolas" panose="020B0609020204030204" pitchFamily="49" charset="0"/>
              </a:rPr>
            </a:b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F8040"/>
                </a:solidFill>
                <a:latin typeface="Consolas" panose="020B0609020204030204" pitchFamily="49" charset="0"/>
              </a:rPr>
              <a:t>"10 is " </a:t>
            </a:r>
            <a:r>
              <a:rPr lang="en-US" altLang="zh-CN" dirty="0">
                <a:solidFill>
                  <a:srgbClr val="000000"/>
                </a:solidFill>
                <a:latin typeface="Consolas" panose="020B0609020204030204" pitchFamily="49" charset="0"/>
              </a:rPr>
              <a:t>&lt;&lt; (it !=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 </a:t>
            </a:r>
            <a:r>
              <a:rPr lang="en-US" altLang="zh-CN" dirty="0">
                <a:solidFill>
                  <a:srgbClr val="BF8040"/>
                </a:solidFill>
                <a:latin typeface="Consolas" panose="020B0609020204030204" pitchFamily="49" charset="0"/>
              </a:rPr>
              <a:t>"found" </a:t>
            </a:r>
            <a:r>
              <a:rPr lang="en-US" altLang="zh-CN" dirty="0">
                <a:solidFill>
                  <a:srgbClr val="000000"/>
                </a:solidFill>
                <a:latin typeface="Consolas" panose="020B0609020204030204" pitchFamily="49" charset="0"/>
              </a:rPr>
              <a:t>: </a:t>
            </a:r>
            <a:r>
              <a:rPr lang="en-US" altLang="zh-CN" dirty="0">
                <a:solidFill>
                  <a:srgbClr val="BF8040"/>
                </a:solidFill>
                <a:latin typeface="Consolas" panose="020B0609020204030204" pitchFamily="49" charset="0"/>
              </a:rPr>
              <a:t>"not found"</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13" name="组合 12">
            <a:extLst>
              <a:ext uri="{FF2B5EF4-FFF2-40B4-BE49-F238E27FC236}">
                <a16:creationId xmlns:a16="http://schemas.microsoft.com/office/drawing/2014/main" id="{62A7FFE9-E23E-420E-BA7A-D5CCE41C152C}"/>
              </a:ext>
            </a:extLst>
          </p:cNvPr>
          <p:cNvGrpSpPr/>
          <p:nvPr/>
        </p:nvGrpSpPr>
        <p:grpSpPr>
          <a:xfrm>
            <a:off x="195571" y="3791037"/>
            <a:ext cx="8574656" cy="2020292"/>
            <a:chOff x="219974" y="2358412"/>
            <a:chExt cx="8704052" cy="2858985"/>
          </a:xfrm>
        </p:grpSpPr>
        <p:grpSp>
          <p:nvGrpSpPr>
            <p:cNvPr id="14" name="组合 13">
              <a:extLst>
                <a:ext uri="{FF2B5EF4-FFF2-40B4-BE49-F238E27FC236}">
                  <a16:creationId xmlns:a16="http://schemas.microsoft.com/office/drawing/2014/main" id="{D2228C2F-B457-4F5C-860E-05B023AC96C5}"/>
                </a:ext>
              </a:extLst>
            </p:cNvPr>
            <p:cNvGrpSpPr/>
            <p:nvPr/>
          </p:nvGrpSpPr>
          <p:grpSpPr>
            <a:xfrm>
              <a:off x="219974" y="2358417"/>
              <a:ext cx="8704052" cy="2858980"/>
              <a:chOff x="219974" y="1604517"/>
              <a:chExt cx="8704052" cy="2666090"/>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0CBAC2F-631D-4C97-821C-3E37D4E60B45}"/>
                  </a:ext>
                </a:extLst>
              </p:cNvPr>
              <p:cNvSpPr/>
              <p:nvPr/>
            </p:nvSpPr>
            <p:spPr>
              <a:xfrm>
                <a:off x="219974" y="1604517"/>
                <a:ext cx="8704052" cy="266609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6EFF823C-5FBA-4BF6-BFBA-86FCFE67FE84}"/>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a:extLst>
                <a:ext uri="{FF2B5EF4-FFF2-40B4-BE49-F238E27FC236}">
                  <a16:creationId xmlns:a16="http://schemas.microsoft.com/office/drawing/2014/main" id="{E47234EB-5D0B-4D25-B07A-1520ED58FCBA}"/>
                </a:ext>
              </a:extLst>
            </p:cNvPr>
            <p:cNvSpPr/>
            <p:nvPr/>
          </p:nvSpPr>
          <p:spPr>
            <a:xfrm>
              <a:off x="319176" y="2358412"/>
              <a:ext cx="7472516" cy="653318"/>
            </a:xfrm>
            <a:prstGeom prst="rect">
              <a:avLst/>
            </a:prstGeom>
          </p:spPr>
          <p:txBody>
            <a:bodyPr wrap="square">
              <a:spAutoFit/>
            </a:bodyPr>
            <a:lstStyle/>
            <a:p>
              <a:r>
                <a:rPr lang="en-US" altLang="zh-CN" sz="2400" dirty="0">
                  <a:solidFill>
                    <a:schemeClr val="bg1"/>
                  </a:solidFill>
                </a:rPr>
                <a:t>Find </a:t>
              </a:r>
              <a:r>
                <a:rPr lang="zh-CN" altLang="en-US" sz="2400" dirty="0">
                  <a:solidFill>
                    <a:schemeClr val="bg1"/>
                  </a:solidFill>
                </a:rPr>
                <a:t>函数</a:t>
              </a:r>
            </a:p>
          </p:txBody>
        </p:sp>
      </p:grpSp>
      <p:sp>
        <p:nvSpPr>
          <p:cNvPr id="7" name="矩形 6">
            <a:extLst>
              <a:ext uri="{FF2B5EF4-FFF2-40B4-BE49-F238E27FC236}">
                <a16:creationId xmlns:a16="http://schemas.microsoft.com/office/drawing/2014/main" id="{040E584D-6A3C-420F-A601-8D123CD2DE55}"/>
              </a:ext>
            </a:extLst>
          </p:cNvPr>
          <p:cNvSpPr/>
          <p:nvPr/>
        </p:nvSpPr>
        <p:spPr>
          <a:xfrm>
            <a:off x="373773" y="4385684"/>
            <a:ext cx="8396454"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遍历给定范围内的元素是否存在一个特定值</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zh-CN" altLang="en-US" dirty="0"/>
              <a:t>前两个参数为迭代器范围，第三个参数为待搜索值</a:t>
            </a:r>
            <a:endParaRPr lang="en-US" altLang="zh-CN" dirty="0"/>
          </a:p>
          <a:p>
            <a:pPr marL="285750" indent="-285750">
              <a:buClr>
                <a:srgbClr val="262686"/>
              </a:buClr>
              <a:buSzPct val="80000"/>
              <a:buFont typeface="Wingdings" panose="05000000000000000000" pitchFamily="2" charset="2"/>
              <a:buChar char="l"/>
            </a:pPr>
            <a:r>
              <a:rPr lang="zh-CN" altLang="en-US" dirty="0"/>
              <a:t>它从开始位置</a:t>
            </a:r>
            <a:r>
              <a:rPr lang="zh-CN" altLang="en-US" dirty="0">
                <a:solidFill>
                  <a:srgbClr val="FF0000"/>
                </a:solidFill>
              </a:rPr>
              <a:t>依次</a:t>
            </a:r>
            <a:r>
              <a:rPr lang="zh-CN" altLang="en-US" dirty="0"/>
              <a:t>将每个元素</a:t>
            </a:r>
            <a:r>
              <a:rPr lang="zh-CN" altLang="en-US" dirty="0">
                <a:solidFill>
                  <a:srgbClr val="FF0000"/>
                </a:solidFill>
              </a:rPr>
              <a:t>与给定值比较</a:t>
            </a:r>
            <a:r>
              <a:rPr lang="zh-CN" altLang="en-US" i="1" dirty="0"/>
              <a:t>，</a:t>
            </a:r>
            <a:r>
              <a:rPr lang="zh-CN" altLang="en-US" dirty="0"/>
              <a:t>如找到，返回第一个与给定值相等的元素的迭代器，否则返回第二个参数表示搜索失败 </a:t>
            </a:r>
          </a:p>
        </p:txBody>
      </p:sp>
    </p:spTree>
    <p:extLst>
      <p:ext uri="{BB962C8B-B14F-4D97-AF65-F5344CB8AC3E}">
        <p14:creationId xmlns:p14="http://schemas.microsoft.com/office/powerpoint/2010/main" val="4275469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195571" y="1088065"/>
            <a:ext cx="8574656" cy="1245138"/>
            <a:chOff x="219974" y="2358412"/>
            <a:chExt cx="8704052" cy="1762038"/>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6"/>
              <a:ext cx="8704052" cy="1762034"/>
              <a:chOff x="219974" y="1604516"/>
              <a:chExt cx="8704052" cy="1643153"/>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6"/>
                <a:ext cx="8704052" cy="164315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en-US" altLang="zh-CN" sz="2400" dirty="0">
                  <a:solidFill>
                    <a:schemeClr val="bg1"/>
                  </a:solidFill>
                </a:rPr>
                <a:t>accumulate </a:t>
              </a:r>
              <a:r>
                <a:rPr lang="zh-CN" altLang="en-US" sz="2400" dirty="0">
                  <a:solidFill>
                    <a:schemeClr val="bg1"/>
                  </a:solidFill>
                </a:rPr>
                <a:t>函数</a:t>
              </a:r>
            </a:p>
          </p:txBody>
        </p:sp>
      </p:grpSp>
      <p:sp>
        <p:nvSpPr>
          <p:cNvPr id="2" name="矩形 1">
            <a:extLst>
              <a:ext uri="{FF2B5EF4-FFF2-40B4-BE49-F238E27FC236}">
                <a16:creationId xmlns:a16="http://schemas.microsoft.com/office/drawing/2014/main" id="{1DB925E7-1DDA-4DE6-8E2B-28A83DA562A2}"/>
              </a:ext>
            </a:extLst>
          </p:cNvPr>
          <p:cNvSpPr/>
          <p:nvPr/>
        </p:nvSpPr>
        <p:spPr>
          <a:xfrm>
            <a:off x="293298" y="1584486"/>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计算特定范围内元素的和</a:t>
            </a:r>
          </a:p>
        </p:txBody>
      </p:sp>
      <p:sp>
        <p:nvSpPr>
          <p:cNvPr id="3" name="矩形 2">
            <a:extLst>
              <a:ext uri="{FF2B5EF4-FFF2-40B4-BE49-F238E27FC236}">
                <a16:creationId xmlns:a16="http://schemas.microsoft.com/office/drawing/2014/main" id="{7FA76539-1926-4DE6-AB7B-AB0B6AEF4B88}"/>
              </a:ext>
            </a:extLst>
          </p:cNvPr>
          <p:cNvSpPr/>
          <p:nvPr/>
        </p:nvSpPr>
        <p:spPr>
          <a:xfrm>
            <a:off x="560717" y="1963871"/>
            <a:ext cx="6599208" cy="369332"/>
          </a:xfrm>
          <a:prstGeom prst="rect">
            <a:avLst/>
          </a:prstGeom>
        </p:spPr>
        <p:txBody>
          <a:bodyPr wrap="square">
            <a:spAutoFit/>
          </a:bodyPr>
          <a:lstStyle/>
          <a:p>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sum = accumulate(</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0);</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19" name="组合 18">
            <a:extLst>
              <a:ext uri="{FF2B5EF4-FFF2-40B4-BE49-F238E27FC236}">
                <a16:creationId xmlns:a16="http://schemas.microsoft.com/office/drawing/2014/main" id="{63D4BFC2-5050-4D6F-9F0F-196C7F12E43A}"/>
              </a:ext>
            </a:extLst>
          </p:cNvPr>
          <p:cNvGrpSpPr/>
          <p:nvPr/>
        </p:nvGrpSpPr>
        <p:grpSpPr>
          <a:xfrm>
            <a:off x="232204" y="2645407"/>
            <a:ext cx="8574656" cy="1864462"/>
            <a:chOff x="219974" y="2358412"/>
            <a:chExt cx="8704052" cy="2638464"/>
          </a:xfrm>
        </p:grpSpPr>
        <p:grpSp>
          <p:nvGrpSpPr>
            <p:cNvPr id="20" name="组合 19">
              <a:extLst>
                <a:ext uri="{FF2B5EF4-FFF2-40B4-BE49-F238E27FC236}">
                  <a16:creationId xmlns:a16="http://schemas.microsoft.com/office/drawing/2014/main" id="{2269B3BA-8C4F-417D-9B5A-65801E667B59}"/>
                </a:ext>
              </a:extLst>
            </p:cNvPr>
            <p:cNvGrpSpPr/>
            <p:nvPr/>
          </p:nvGrpSpPr>
          <p:grpSpPr>
            <a:xfrm>
              <a:off x="219974" y="2358416"/>
              <a:ext cx="8704052" cy="2638460"/>
              <a:chOff x="219974" y="1604516"/>
              <a:chExt cx="8704052" cy="2460448"/>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E332D33D-1FAA-48A8-A613-09BC38C19EE0}"/>
                  </a:ext>
                </a:extLst>
              </p:cNvPr>
              <p:cNvSpPr/>
              <p:nvPr/>
            </p:nvSpPr>
            <p:spPr>
              <a:xfrm>
                <a:off x="219974" y="1604516"/>
                <a:ext cx="8704052" cy="2460448"/>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顶角 22">
                <a:extLst>
                  <a:ext uri="{FF2B5EF4-FFF2-40B4-BE49-F238E27FC236}">
                    <a16:creationId xmlns:a16="http://schemas.microsoft.com/office/drawing/2014/main" id="{DC4C3F0B-9369-4BCD-9EB6-A6B0122B07C9}"/>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09F178FD-4558-4802-A99E-DAA9DC8A81E4}"/>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说明</a:t>
              </a:r>
            </a:p>
          </p:txBody>
        </p:sp>
      </p:grpSp>
      <p:sp>
        <p:nvSpPr>
          <p:cNvPr id="9" name="矩形 8">
            <a:extLst>
              <a:ext uri="{FF2B5EF4-FFF2-40B4-BE49-F238E27FC236}">
                <a16:creationId xmlns:a16="http://schemas.microsoft.com/office/drawing/2014/main" id="{4AA4CA93-C96F-4D1C-B5B8-8AE8C514E2B9}"/>
              </a:ext>
            </a:extLst>
          </p:cNvPr>
          <p:cNvSpPr/>
          <p:nvPr/>
        </p:nvSpPr>
        <p:spPr>
          <a:xfrm>
            <a:off x="417671" y="3232698"/>
            <a:ext cx="7538069"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rPr>
              <a:t>第三个参数表示和的初始值</a:t>
            </a:r>
            <a:endParaRPr lang="en-US" altLang="zh-CN" dirty="0">
              <a:solidFill>
                <a:srgbClr val="000000"/>
              </a:solidFill>
            </a:endParaRPr>
          </a:p>
          <a:p>
            <a:pPr marL="285750" indent="-285750">
              <a:buClr>
                <a:srgbClr val="262686"/>
              </a:buClr>
              <a:buSzPct val="80000"/>
              <a:buFont typeface="Wingdings" panose="05000000000000000000" pitchFamily="2" charset="2"/>
              <a:buChar char="l"/>
            </a:pPr>
            <a:r>
              <a:rPr lang="zh-CN" altLang="en-US" dirty="0">
                <a:solidFill>
                  <a:srgbClr val="000000"/>
                </a:solidFill>
              </a:rPr>
              <a:t>初始值决定了返回值的类型</a:t>
            </a:r>
            <a:endParaRPr lang="en-US" altLang="zh-CN" dirty="0">
              <a:solidFill>
                <a:srgbClr val="000000"/>
              </a:solidFill>
            </a:endParaRPr>
          </a:p>
          <a:p>
            <a:pPr marL="285750" indent="-285750">
              <a:buClr>
                <a:srgbClr val="262686"/>
              </a:buClr>
              <a:buSzPct val="80000"/>
              <a:buFont typeface="Wingdings" panose="05000000000000000000" pitchFamily="2" charset="2"/>
              <a:buChar char="l"/>
            </a:pPr>
            <a:r>
              <a:rPr lang="zh-CN" altLang="en-US" dirty="0">
                <a:solidFill>
                  <a:srgbClr val="000000"/>
                </a:solidFill>
              </a:rPr>
              <a:t>若元素的类型为 </a:t>
            </a:r>
            <a:r>
              <a:rPr lang="en-US" altLang="zh-CN" dirty="0">
                <a:solidFill>
                  <a:srgbClr val="000000"/>
                </a:solidFill>
              </a:rPr>
              <a:t>string</a:t>
            </a:r>
            <a:r>
              <a:rPr lang="zh-CN" altLang="en-US" dirty="0">
                <a:solidFill>
                  <a:srgbClr val="000000"/>
                </a:solidFill>
              </a:rPr>
              <a:t>，则把范围内所有的 </a:t>
            </a:r>
            <a:r>
              <a:rPr lang="en-US" altLang="zh-CN" dirty="0">
                <a:solidFill>
                  <a:srgbClr val="000000"/>
                </a:solidFill>
              </a:rPr>
              <a:t>string </a:t>
            </a:r>
            <a:r>
              <a:rPr lang="zh-CN" altLang="en-US" dirty="0">
                <a:solidFill>
                  <a:srgbClr val="000000"/>
                </a:solidFill>
              </a:rPr>
              <a:t>连接起来。其中第三个参数类型必须是 </a:t>
            </a:r>
            <a:r>
              <a:rPr lang="en-US" altLang="zh-CN" dirty="0">
                <a:solidFill>
                  <a:srgbClr val="000000"/>
                </a:solidFill>
              </a:rPr>
              <a:t>string </a:t>
            </a:r>
            <a:r>
              <a:rPr lang="zh-CN" altLang="en-US" dirty="0">
                <a:solidFill>
                  <a:srgbClr val="000000"/>
                </a:solidFill>
              </a:rPr>
              <a:t>类型，不能是字符串常量</a:t>
            </a:r>
            <a:endParaRPr lang="en-US" altLang="zh-CN" dirty="0">
              <a:solidFill>
                <a:srgbClr val="000000"/>
              </a:solidFill>
            </a:endParaRPr>
          </a:p>
        </p:txBody>
      </p:sp>
      <p:grpSp>
        <p:nvGrpSpPr>
          <p:cNvPr id="25" name="组合 24">
            <a:extLst>
              <a:ext uri="{FF2B5EF4-FFF2-40B4-BE49-F238E27FC236}">
                <a16:creationId xmlns:a16="http://schemas.microsoft.com/office/drawing/2014/main" id="{50CA7603-5AB3-4580-B354-D3E55B454C7D}"/>
              </a:ext>
            </a:extLst>
          </p:cNvPr>
          <p:cNvGrpSpPr/>
          <p:nvPr/>
        </p:nvGrpSpPr>
        <p:grpSpPr>
          <a:xfrm>
            <a:off x="232204" y="4764800"/>
            <a:ext cx="8574656" cy="1497978"/>
            <a:chOff x="219974" y="2358412"/>
            <a:chExt cx="8704052" cy="2119840"/>
          </a:xfrm>
        </p:grpSpPr>
        <p:grpSp>
          <p:nvGrpSpPr>
            <p:cNvPr id="26" name="组合 25">
              <a:extLst>
                <a:ext uri="{FF2B5EF4-FFF2-40B4-BE49-F238E27FC236}">
                  <a16:creationId xmlns:a16="http://schemas.microsoft.com/office/drawing/2014/main" id="{156508D7-5646-4992-8DA6-BD758D995E2D}"/>
                </a:ext>
              </a:extLst>
            </p:cNvPr>
            <p:cNvGrpSpPr/>
            <p:nvPr/>
          </p:nvGrpSpPr>
          <p:grpSpPr>
            <a:xfrm>
              <a:off x="219974" y="2358417"/>
              <a:ext cx="8704052" cy="2119835"/>
              <a:chOff x="219974" y="1604517"/>
              <a:chExt cx="8704052" cy="1976813"/>
            </a:xfrm>
            <a:effectLst>
              <a:outerShdw blurRad="50800" dist="69850" dir="2700000" algn="tl" rotWithShape="0">
                <a:prstClr val="black">
                  <a:alpha val="40000"/>
                </a:prstClr>
              </a:outerShdw>
            </a:effectLst>
          </p:grpSpPr>
          <p:sp>
            <p:nvSpPr>
              <p:cNvPr id="28" name="矩形: 圆角 27">
                <a:extLst>
                  <a:ext uri="{FF2B5EF4-FFF2-40B4-BE49-F238E27FC236}">
                    <a16:creationId xmlns:a16="http://schemas.microsoft.com/office/drawing/2014/main" id="{4E23DCCA-9D1E-4AFD-A55A-D1141AE1B23A}"/>
                  </a:ext>
                </a:extLst>
              </p:cNvPr>
              <p:cNvSpPr/>
              <p:nvPr/>
            </p:nvSpPr>
            <p:spPr>
              <a:xfrm>
                <a:off x="219974" y="1604517"/>
                <a:ext cx="8704052" cy="197681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顶角 28">
                <a:extLst>
                  <a:ext uri="{FF2B5EF4-FFF2-40B4-BE49-F238E27FC236}">
                    <a16:creationId xmlns:a16="http://schemas.microsoft.com/office/drawing/2014/main" id="{3FE24226-6D07-4AE2-A99F-8453FE6BA539}"/>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矩形 26">
              <a:extLst>
                <a:ext uri="{FF2B5EF4-FFF2-40B4-BE49-F238E27FC236}">
                  <a16:creationId xmlns:a16="http://schemas.microsoft.com/office/drawing/2014/main" id="{D100F9BB-1EFC-4EB5-8D53-2493A7F53766}"/>
                </a:ext>
              </a:extLst>
            </p:cNvPr>
            <p:cNvSpPr/>
            <p:nvPr/>
          </p:nvSpPr>
          <p:spPr>
            <a:xfrm>
              <a:off x="319176" y="2358412"/>
              <a:ext cx="7472516" cy="653318"/>
            </a:xfrm>
            <a:prstGeom prst="rect">
              <a:avLst/>
            </a:prstGeom>
          </p:spPr>
          <p:txBody>
            <a:bodyPr wrap="square">
              <a:spAutoFit/>
            </a:bodyPr>
            <a:lstStyle/>
            <a:p>
              <a:r>
                <a:rPr lang="en-US" altLang="zh-CN" sz="2400" dirty="0">
                  <a:solidFill>
                    <a:schemeClr val="bg1"/>
                  </a:solidFill>
                </a:rPr>
                <a:t>accumulate </a:t>
              </a:r>
              <a:r>
                <a:rPr lang="zh-CN" altLang="en-US" sz="2400" dirty="0">
                  <a:solidFill>
                    <a:schemeClr val="bg1"/>
                  </a:solidFill>
                </a:rPr>
                <a:t>函数</a:t>
              </a:r>
            </a:p>
          </p:txBody>
        </p:sp>
      </p:grpSp>
      <p:sp>
        <p:nvSpPr>
          <p:cNvPr id="8" name="矩形 7">
            <a:extLst>
              <a:ext uri="{FF2B5EF4-FFF2-40B4-BE49-F238E27FC236}">
                <a16:creationId xmlns:a16="http://schemas.microsoft.com/office/drawing/2014/main" id="{F9F677D4-4F70-41B0-A774-B9D3B692A25E}"/>
              </a:ext>
            </a:extLst>
          </p:cNvPr>
          <p:cNvSpPr/>
          <p:nvPr/>
        </p:nvSpPr>
        <p:spPr>
          <a:xfrm>
            <a:off x="417671" y="5236518"/>
            <a:ext cx="7954974"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8080"/>
                </a:solidFill>
                <a:latin typeface="Consolas" panose="020B0609020204030204" pitchFamily="49" charset="0"/>
              </a:rPr>
              <a:t>string</a:t>
            </a:r>
            <a:r>
              <a:rPr lang="en-US" altLang="zh-CN" dirty="0">
                <a:solidFill>
                  <a:srgbClr val="000000"/>
                </a:solidFill>
                <a:latin typeface="Consolas" panose="020B0609020204030204" pitchFamily="49" charset="0"/>
              </a:rPr>
              <a:t>&gt; vs = { </a:t>
            </a:r>
            <a:r>
              <a:rPr lang="en-US" altLang="zh-CN" dirty="0">
                <a:solidFill>
                  <a:srgbClr val="BF8040"/>
                </a:solidFill>
                <a:latin typeface="Consolas" panose="020B0609020204030204" pitchFamily="49" charset="0"/>
              </a:rPr>
              <a:t>"Hello "</a:t>
            </a:r>
            <a:r>
              <a:rPr lang="en-US" altLang="zh-CN" dirty="0">
                <a:solidFill>
                  <a:srgbClr val="000000"/>
                </a:solidFill>
                <a:latin typeface="Consolas" panose="020B0609020204030204" pitchFamily="49" charset="0"/>
              </a:rPr>
              <a:t>,</a:t>
            </a:r>
            <a:r>
              <a:rPr lang="en-US" altLang="zh-CN" dirty="0">
                <a:solidFill>
                  <a:srgbClr val="BF8040"/>
                </a:solidFill>
                <a:latin typeface="Consolas" panose="020B0609020204030204" pitchFamily="49" charset="0"/>
              </a:rPr>
              <a:t>"world" </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8080"/>
                </a:solidFill>
                <a:latin typeface="Consolas" panose="020B0609020204030204" pitchFamily="49" charset="0"/>
              </a:rPr>
              <a:t>string </a:t>
            </a:r>
            <a:r>
              <a:rPr lang="en-US" altLang="zh-CN" dirty="0">
                <a:solidFill>
                  <a:srgbClr val="000000"/>
                </a:solidFill>
                <a:latin typeface="Consolas" panose="020B0609020204030204" pitchFamily="49" charset="0"/>
              </a:rPr>
              <a:t>s1 = accumulate(</a:t>
            </a:r>
            <a:r>
              <a:rPr lang="en-US" altLang="zh-CN" dirty="0" err="1">
                <a:solidFill>
                  <a:srgbClr val="000000"/>
                </a:solidFill>
                <a:latin typeface="Consolas" panose="020B0609020204030204" pitchFamily="49" charset="0"/>
              </a:rPr>
              <a:t>vs.begin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vs.end</a:t>
            </a:r>
            <a:r>
              <a:rPr lang="en-US" altLang="zh-CN" dirty="0">
                <a:solidFill>
                  <a:srgbClr val="000000"/>
                </a:solidFill>
                <a:latin typeface="Consolas" panose="020B0609020204030204" pitchFamily="49" charset="0"/>
              </a:rPr>
              <a:t>(), </a:t>
            </a:r>
            <a:r>
              <a:rPr lang="en-US" altLang="zh-CN" dirty="0">
                <a:solidFill>
                  <a:srgbClr val="008080"/>
                </a:solidFill>
                <a:latin typeface="Consolas" panose="020B0609020204030204" pitchFamily="49" charset="0"/>
              </a:rPr>
              <a:t>string</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正确</a:t>
            </a:r>
            <a:br>
              <a:rPr lang="zh-CN" altLang="en-US" dirty="0">
                <a:solidFill>
                  <a:srgbClr val="008000"/>
                </a:solidFill>
                <a:latin typeface="Consolas" panose="020B0609020204030204" pitchFamily="49" charset="0"/>
                <a:ea typeface="FangSong" panose="02010609060101010101" pitchFamily="49" charset="-122"/>
              </a:rPr>
            </a:br>
            <a:r>
              <a:rPr lang="en-US" altLang="zh-CN" dirty="0">
                <a:solidFill>
                  <a:srgbClr val="008080"/>
                </a:solidFill>
                <a:latin typeface="Consolas" panose="020B0609020204030204" pitchFamily="49" charset="0"/>
              </a:rPr>
              <a:t>string </a:t>
            </a:r>
            <a:r>
              <a:rPr lang="en-US" altLang="zh-CN" dirty="0">
                <a:solidFill>
                  <a:srgbClr val="000000"/>
                </a:solidFill>
                <a:latin typeface="Consolas" panose="020B0609020204030204" pitchFamily="49" charset="0"/>
              </a:rPr>
              <a:t>s2 = accumulate(</a:t>
            </a:r>
            <a:r>
              <a:rPr lang="en-US" altLang="zh-CN" dirty="0" err="1">
                <a:solidFill>
                  <a:srgbClr val="000000"/>
                </a:solidFill>
                <a:latin typeface="Consolas" panose="020B0609020204030204" pitchFamily="49" charset="0"/>
              </a:rPr>
              <a:t>vs.begin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vs.end</a:t>
            </a:r>
            <a:r>
              <a:rPr lang="en-US" altLang="zh-CN" dirty="0">
                <a:solidFill>
                  <a:srgbClr val="000000"/>
                </a:solidFill>
                <a:latin typeface="Consolas" panose="020B0609020204030204" pitchFamily="49" charset="0"/>
              </a:rPr>
              <a:t>(), </a:t>
            </a:r>
            <a:r>
              <a:rPr lang="en-US" altLang="zh-CN" dirty="0">
                <a:solidFill>
                  <a:srgbClr val="BF804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错误</a:t>
            </a:r>
            <a:r>
              <a:rPr lang="zh-CN" altLang="en-US" dirty="0">
                <a:latin typeface="Consolas" panose="020B0609020204030204" pitchFamily="49" charset="0"/>
              </a:rPr>
              <a:t> </a:t>
            </a:r>
          </a:p>
        </p:txBody>
      </p:sp>
    </p:spTree>
    <p:extLst>
      <p:ext uri="{BB962C8B-B14F-4D97-AF65-F5344CB8AC3E}">
        <p14:creationId xmlns:p14="http://schemas.microsoft.com/office/powerpoint/2010/main" val="1641713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195571" y="1292252"/>
            <a:ext cx="8574656" cy="2947866"/>
            <a:chOff x="219974" y="2358412"/>
            <a:chExt cx="8704052" cy="4171627"/>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7"/>
              <a:ext cx="8704052" cy="4171622"/>
              <a:chOff x="219974" y="1604517"/>
              <a:chExt cx="8704052" cy="3890171"/>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7"/>
                <a:ext cx="8704052" cy="389017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写入型算法</a:t>
              </a:r>
            </a:p>
          </p:txBody>
        </p:sp>
      </p:grpSp>
      <p:sp>
        <p:nvSpPr>
          <p:cNvPr id="2" name="矩形 1">
            <a:extLst>
              <a:ext uri="{FF2B5EF4-FFF2-40B4-BE49-F238E27FC236}">
                <a16:creationId xmlns:a16="http://schemas.microsoft.com/office/drawing/2014/main" id="{1DB925E7-1DDA-4DE6-8E2B-28A83DA562A2}"/>
              </a:ext>
            </a:extLst>
          </p:cNvPr>
          <p:cNvSpPr/>
          <p:nvPr/>
        </p:nvSpPr>
        <p:spPr>
          <a:xfrm>
            <a:off x="293298" y="1868573"/>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将元素的值写入到容器中，如 </a:t>
            </a:r>
            <a:r>
              <a:rPr lang="en-US" altLang="zh-CN" dirty="0"/>
              <a:t>fill </a:t>
            </a:r>
            <a:r>
              <a:rPr lang="zh-CN" altLang="en-US" dirty="0"/>
              <a:t>和 </a:t>
            </a:r>
            <a:r>
              <a:rPr lang="en-US" altLang="zh-CN" dirty="0"/>
              <a:t>copy </a:t>
            </a:r>
            <a:r>
              <a:rPr lang="zh-CN" altLang="en-US" dirty="0"/>
              <a:t>函数：</a:t>
            </a:r>
          </a:p>
        </p:txBody>
      </p:sp>
      <p:grpSp>
        <p:nvGrpSpPr>
          <p:cNvPr id="13" name="组合 12">
            <a:extLst>
              <a:ext uri="{FF2B5EF4-FFF2-40B4-BE49-F238E27FC236}">
                <a16:creationId xmlns:a16="http://schemas.microsoft.com/office/drawing/2014/main" id="{62A7FFE9-E23E-420E-BA7A-D5CCE41C152C}"/>
              </a:ext>
            </a:extLst>
          </p:cNvPr>
          <p:cNvGrpSpPr/>
          <p:nvPr/>
        </p:nvGrpSpPr>
        <p:grpSpPr>
          <a:xfrm>
            <a:off x="195571" y="4773009"/>
            <a:ext cx="8574656" cy="1420755"/>
            <a:chOff x="219974" y="2358412"/>
            <a:chExt cx="8704052" cy="2010560"/>
          </a:xfrm>
        </p:grpSpPr>
        <p:grpSp>
          <p:nvGrpSpPr>
            <p:cNvPr id="14" name="组合 13">
              <a:extLst>
                <a:ext uri="{FF2B5EF4-FFF2-40B4-BE49-F238E27FC236}">
                  <a16:creationId xmlns:a16="http://schemas.microsoft.com/office/drawing/2014/main" id="{D2228C2F-B457-4F5C-860E-05B023AC96C5}"/>
                </a:ext>
              </a:extLst>
            </p:cNvPr>
            <p:cNvGrpSpPr/>
            <p:nvPr/>
          </p:nvGrpSpPr>
          <p:grpSpPr>
            <a:xfrm>
              <a:off x="219974" y="2358417"/>
              <a:ext cx="8704052" cy="2010555"/>
              <a:chOff x="219974" y="1604517"/>
              <a:chExt cx="8704052" cy="1874906"/>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0CBAC2F-631D-4C97-821C-3E37D4E60B45}"/>
                  </a:ext>
                </a:extLst>
              </p:cNvPr>
              <p:cNvSpPr/>
              <p:nvPr/>
            </p:nvSpPr>
            <p:spPr>
              <a:xfrm>
                <a:off x="219974" y="1604517"/>
                <a:ext cx="8704052" cy="1874906"/>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6EFF823C-5FBA-4BF6-BFBA-86FCFE67FE84}"/>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a:extLst>
                <a:ext uri="{FF2B5EF4-FFF2-40B4-BE49-F238E27FC236}">
                  <a16:creationId xmlns:a16="http://schemas.microsoft.com/office/drawing/2014/main" id="{E47234EB-5D0B-4D25-B07A-1520ED58FCBA}"/>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说明</a:t>
              </a:r>
            </a:p>
          </p:txBody>
        </p:sp>
      </p:grpSp>
      <p:sp>
        <p:nvSpPr>
          <p:cNvPr id="3" name="矩形 2">
            <a:extLst>
              <a:ext uri="{FF2B5EF4-FFF2-40B4-BE49-F238E27FC236}">
                <a16:creationId xmlns:a16="http://schemas.microsoft.com/office/drawing/2014/main" id="{64266884-9B06-4470-80BE-D05B33C35710}"/>
              </a:ext>
            </a:extLst>
          </p:cNvPr>
          <p:cNvSpPr/>
          <p:nvPr/>
        </p:nvSpPr>
        <p:spPr>
          <a:xfrm>
            <a:off x="588143" y="2254733"/>
            <a:ext cx="8115909"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v1(10),v2(15);</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fill(v1.begin(), v1.end(), 1);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将容器</a:t>
            </a:r>
            <a:r>
              <a:rPr lang="en-US" altLang="zh-CN" dirty="0">
                <a:solidFill>
                  <a:srgbClr val="008000"/>
                </a:solidFill>
                <a:latin typeface="Consolas" panose="020B0609020204030204" pitchFamily="49" charset="0"/>
              </a:rPr>
              <a:t>v1</a:t>
            </a:r>
            <a:r>
              <a:rPr lang="zh-CN" altLang="en-US" dirty="0">
                <a:solidFill>
                  <a:srgbClr val="008000"/>
                </a:solidFill>
                <a:latin typeface="Consolas" panose="020B0609020204030204" pitchFamily="49" charset="0"/>
                <a:ea typeface="FangSong" panose="02010609060101010101" pitchFamily="49" charset="-122"/>
              </a:rPr>
              <a:t>中所有元素重置为</a:t>
            </a:r>
            <a:r>
              <a:rPr lang="en-US" altLang="zh-CN" dirty="0">
                <a:solidFill>
                  <a:srgbClr val="008000"/>
                </a:solidFill>
                <a:latin typeface="Consolas" panose="020B0609020204030204" pitchFamily="49" charset="0"/>
              </a:rPr>
              <a:t>1</a:t>
            </a:r>
            <a:br>
              <a:rPr lang="en-US" altLang="zh-CN" dirty="0">
                <a:solidFill>
                  <a:srgbClr val="008000"/>
                </a:solidFill>
                <a:latin typeface="Consolas" panose="020B0609020204030204" pitchFamily="49" charset="0"/>
              </a:rPr>
            </a:br>
            <a:r>
              <a:rPr lang="en-US" altLang="zh-CN" dirty="0">
                <a:solidFill>
                  <a:srgbClr val="000000"/>
                </a:solidFill>
                <a:latin typeface="Consolas" panose="020B0609020204030204" pitchFamily="49" charset="0"/>
              </a:rPr>
              <a:t>copy(v1.begin(), v1.end(), v2.begin());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将</a:t>
            </a:r>
            <a:r>
              <a:rPr lang="en-US" altLang="zh-CN" dirty="0">
                <a:solidFill>
                  <a:srgbClr val="008000"/>
                </a:solidFill>
                <a:latin typeface="Consolas" panose="020B0609020204030204" pitchFamily="49" charset="0"/>
              </a:rPr>
              <a:t>v1</a:t>
            </a:r>
            <a:r>
              <a:rPr lang="zh-CN" altLang="en-US" dirty="0">
                <a:solidFill>
                  <a:srgbClr val="008000"/>
                </a:solidFill>
                <a:latin typeface="Consolas" panose="020B0609020204030204" pitchFamily="49" charset="0"/>
                <a:ea typeface="FangSong" panose="02010609060101010101" pitchFamily="49" charset="-122"/>
              </a:rPr>
              <a:t>中的元素复制到</a:t>
            </a:r>
            <a:r>
              <a:rPr lang="en-US" altLang="zh-CN" dirty="0">
                <a:solidFill>
                  <a:srgbClr val="008000"/>
                </a:solidFill>
                <a:latin typeface="Consolas" panose="020B0609020204030204" pitchFamily="49" charset="0"/>
              </a:rPr>
              <a:t>v2</a:t>
            </a:r>
            <a:r>
              <a:rPr lang="zh-CN" altLang="en-US" dirty="0">
                <a:solidFill>
                  <a:srgbClr val="008000"/>
                </a:solidFill>
                <a:latin typeface="Consolas" panose="020B0609020204030204" pitchFamily="49" charset="0"/>
                <a:ea typeface="FangSong" panose="02010609060101010101" pitchFamily="49" charset="-122"/>
              </a:rPr>
              <a:t>中</a:t>
            </a:r>
            <a:r>
              <a:rPr lang="zh-CN" altLang="en-US" dirty="0">
                <a:latin typeface="Consolas" panose="020B0609020204030204" pitchFamily="49" charset="0"/>
              </a:rPr>
              <a:t> </a:t>
            </a:r>
          </a:p>
        </p:txBody>
      </p:sp>
      <p:sp>
        <p:nvSpPr>
          <p:cNvPr id="18" name="矩形 17">
            <a:extLst>
              <a:ext uri="{FF2B5EF4-FFF2-40B4-BE49-F238E27FC236}">
                <a16:creationId xmlns:a16="http://schemas.microsoft.com/office/drawing/2014/main" id="{83D435E6-4C8A-457A-9AFA-6E91E80EC525}"/>
              </a:ext>
            </a:extLst>
          </p:cNvPr>
          <p:cNvSpPr/>
          <p:nvPr/>
        </p:nvSpPr>
        <p:spPr>
          <a:xfrm>
            <a:off x="328484" y="3224314"/>
            <a:ext cx="7786816"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FF0000"/>
                </a:solidFill>
              </a:rPr>
              <a:t>fill </a:t>
            </a:r>
            <a:r>
              <a:rPr lang="zh-CN" altLang="en-US" dirty="0"/>
              <a:t>函数将给定的值写入到指定的范围内</a:t>
            </a:r>
            <a:endParaRPr lang="en-US" altLang="zh-CN" dirty="0"/>
          </a:p>
          <a:p>
            <a:pPr marL="285750" indent="-285750">
              <a:buClr>
                <a:srgbClr val="262686"/>
              </a:buClr>
              <a:buSzPct val="80000"/>
              <a:buFont typeface="Wingdings" panose="05000000000000000000" pitchFamily="2" charset="2"/>
              <a:buChar char="l"/>
            </a:pPr>
            <a:r>
              <a:rPr lang="en-US" altLang="zh-CN" dirty="0">
                <a:solidFill>
                  <a:srgbClr val="FF0000"/>
                </a:solidFill>
              </a:rPr>
              <a:t>copy</a:t>
            </a:r>
            <a:r>
              <a:rPr lang="en-US" altLang="zh-CN" dirty="0"/>
              <a:t> </a:t>
            </a:r>
            <a:r>
              <a:rPr lang="zh-CN" altLang="en-US" dirty="0"/>
              <a:t>函数将给定范围内的元素依次复制到第三个迭代器参数指定的起始位置</a:t>
            </a:r>
          </a:p>
        </p:txBody>
      </p:sp>
      <p:sp>
        <p:nvSpPr>
          <p:cNvPr id="8" name="矩形 7">
            <a:extLst>
              <a:ext uri="{FF2B5EF4-FFF2-40B4-BE49-F238E27FC236}">
                <a16:creationId xmlns:a16="http://schemas.microsoft.com/office/drawing/2014/main" id="{833AD794-6B68-453C-B17B-BFDF1C51C04B}"/>
              </a:ext>
            </a:extLst>
          </p:cNvPr>
          <p:cNvSpPr/>
          <p:nvPr/>
        </p:nvSpPr>
        <p:spPr>
          <a:xfrm>
            <a:off x="328484" y="5379172"/>
            <a:ext cx="8307238"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fill </a:t>
            </a:r>
            <a:r>
              <a:rPr lang="zh-CN" altLang="en-US" dirty="0">
                <a:solidFill>
                  <a:srgbClr val="000000"/>
                </a:solidFill>
                <a:latin typeface="MicrosoftYaHei"/>
              </a:rPr>
              <a:t>函数前两个参数为迭代器范围（目的序列），第三个参数为写入值</a:t>
            </a:r>
            <a:endParaRPr lang="en-US" altLang="zh-CN" dirty="0">
              <a:solidFill>
                <a:srgbClr val="000000"/>
              </a:solidFill>
              <a:latin typeface="MicrosoftYaHei"/>
            </a:endParaRPr>
          </a:p>
          <a:p>
            <a:pPr marL="285750" indent="-285750">
              <a:buClr>
                <a:srgbClr val="262686"/>
              </a:buClr>
              <a:buSzPct val="80000"/>
              <a:buFont typeface="Wingdings" panose="05000000000000000000" pitchFamily="2" charset="2"/>
              <a:buChar char="l"/>
            </a:pPr>
            <a:r>
              <a:rPr lang="en-US" altLang="zh-CN" dirty="0">
                <a:solidFill>
                  <a:srgbClr val="000000"/>
                </a:solidFill>
                <a:latin typeface="LMSans10-Regular-Identity-H"/>
              </a:rPr>
              <a:t>copy </a:t>
            </a:r>
            <a:r>
              <a:rPr lang="zh-CN" altLang="en-US" dirty="0">
                <a:solidFill>
                  <a:srgbClr val="000000"/>
                </a:solidFill>
                <a:latin typeface="MicrosoftYaHei"/>
              </a:rPr>
              <a:t>函数前两个参数表示输入范围，第三个迭代器表示目的序列的起始位置</a:t>
            </a:r>
            <a:r>
              <a:rPr lang="zh-CN" altLang="en-US" dirty="0"/>
              <a:t> </a:t>
            </a:r>
          </a:p>
        </p:txBody>
      </p:sp>
    </p:spTree>
    <p:extLst>
      <p:ext uri="{BB962C8B-B14F-4D97-AF65-F5344CB8AC3E}">
        <p14:creationId xmlns:p14="http://schemas.microsoft.com/office/powerpoint/2010/main" val="189921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195571" y="1292252"/>
            <a:ext cx="8574656" cy="2947866"/>
            <a:chOff x="219974" y="2358412"/>
            <a:chExt cx="8704052" cy="4171627"/>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7"/>
              <a:ext cx="8704052" cy="4171622"/>
              <a:chOff x="219974" y="1604517"/>
              <a:chExt cx="8704052" cy="3890171"/>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7"/>
                <a:ext cx="8704052" cy="389017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重排型算法</a:t>
              </a:r>
            </a:p>
          </p:txBody>
        </p:sp>
      </p:grpSp>
      <p:sp>
        <p:nvSpPr>
          <p:cNvPr id="2" name="矩形 1">
            <a:extLst>
              <a:ext uri="{FF2B5EF4-FFF2-40B4-BE49-F238E27FC236}">
                <a16:creationId xmlns:a16="http://schemas.microsoft.com/office/drawing/2014/main" id="{1DB925E7-1DDA-4DE6-8E2B-28A83DA562A2}"/>
              </a:ext>
            </a:extLst>
          </p:cNvPr>
          <p:cNvSpPr/>
          <p:nvPr/>
        </p:nvSpPr>
        <p:spPr>
          <a:xfrm>
            <a:off x="293298" y="1868573"/>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重新排列容器中的元素顺序，如 </a:t>
            </a:r>
            <a:r>
              <a:rPr lang="en-US" altLang="zh-CN" dirty="0"/>
              <a:t>sort </a:t>
            </a:r>
            <a:r>
              <a:rPr lang="zh-CN" altLang="en-US" dirty="0"/>
              <a:t>和 </a:t>
            </a:r>
            <a:r>
              <a:rPr lang="en-US" altLang="zh-CN" dirty="0" err="1"/>
              <a:t>stable_sort</a:t>
            </a:r>
            <a:r>
              <a:rPr lang="en-US" altLang="zh-CN" dirty="0"/>
              <a:t> </a:t>
            </a:r>
            <a:r>
              <a:rPr lang="zh-CN" altLang="en-US" dirty="0"/>
              <a:t>函数：</a:t>
            </a:r>
          </a:p>
        </p:txBody>
      </p:sp>
      <p:grpSp>
        <p:nvGrpSpPr>
          <p:cNvPr id="13" name="组合 12">
            <a:extLst>
              <a:ext uri="{FF2B5EF4-FFF2-40B4-BE49-F238E27FC236}">
                <a16:creationId xmlns:a16="http://schemas.microsoft.com/office/drawing/2014/main" id="{62A7FFE9-E23E-420E-BA7A-D5CCE41C152C}"/>
              </a:ext>
            </a:extLst>
          </p:cNvPr>
          <p:cNvGrpSpPr/>
          <p:nvPr/>
        </p:nvGrpSpPr>
        <p:grpSpPr>
          <a:xfrm>
            <a:off x="195571" y="4773009"/>
            <a:ext cx="8574656" cy="1108207"/>
            <a:chOff x="219974" y="2358412"/>
            <a:chExt cx="8704052" cy="1568262"/>
          </a:xfrm>
        </p:grpSpPr>
        <p:grpSp>
          <p:nvGrpSpPr>
            <p:cNvPr id="14" name="组合 13">
              <a:extLst>
                <a:ext uri="{FF2B5EF4-FFF2-40B4-BE49-F238E27FC236}">
                  <a16:creationId xmlns:a16="http://schemas.microsoft.com/office/drawing/2014/main" id="{D2228C2F-B457-4F5C-860E-05B023AC96C5}"/>
                </a:ext>
              </a:extLst>
            </p:cNvPr>
            <p:cNvGrpSpPr/>
            <p:nvPr/>
          </p:nvGrpSpPr>
          <p:grpSpPr>
            <a:xfrm>
              <a:off x="219974" y="2358417"/>
              <a:ext cx="8704052" cy="1568257"/>
              <a:chOff x="219974" y="1604517"/>
              <a:chExt cx="8704052" cy="1462449"/>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0CBAC2F-631D-4C97-821C-3E37D4E60B45}"/>
                  </a:ext>
                </a:extLst>
              </p:cNvPr>
              <p:cNvSpPr/>
              <p:nvPr/>
            </p:nvSpPr>
            <p:spPr>
              <a:xfrm>
                <a:off x="219974" y="1604517"/>
                <a:ext cx="8704052" cy="1462449"/>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6EFF823C-5FBA-4BF6-BFBA-86FCFE67FE84}"/>
                  </a:ext>
                </a:extLst>
              </p:cNvPr>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a:extLst>
                <a:ext uri="{FF2B5EF4-FFF2-40B4-BE49-F238E27FC236}">
                  <a16:creationId xmlns:a16="http://schemas.microsoft.com/office/drawing/2014/main" id="{E47234EB-5D0B-4D25-B07A-1520ED58FCBA}"/>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注意</a:t>
              </a:r>
            </a:p>
          </p:txBody>
        </p:sp>
      </p:grpSp>
      <p:sp>
        <p:nvSpPr>
          <p:cNvPr id="18" name="矩形 17">
            <a:extLst>
              <a:ext uri="{FF2B5EF4-FFF2-40B4-BE49-F238E27FC236}">
                <a16:creationId xmlns:a16="http://schemas.microsoft.com/office/drawing/2014/main" id="{83D435E6-4C8A-457A-9AFA-6E91E80EC525}"/>
              </a:ext>
            </a:extLst>
          </p:cNvPr>
          <p:cNvSpPr/>
          <p:nvPr/>
        </p:nvSpPr>
        <p:spPr>
          <a:xfrm>
            <a:off x="588695" y="2956008"/>
            <a:ext cx="7786816"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solidFill>
                  <a:srgbClr val="FF0000"/>
                </a:solidFill>
              </a:rPr>
              <a:t>sort </a:t>
            </a:r>
            <a:r>
              <a:rPr lang="zh-CN" altLang="en-US" dirty="0"/>
              <a:t>函数使输入序列中的元素有序，默认的元素比较方式为 </a:t>
            </a:r>
            <a:r>
              <a:rPr lang="en-US" altLang="zh-CN" dirty="0"/>
              <a:t>&lt; </a:t>
            </a:r>
            <a:r>
              <a:rPr lang="zh-CN" altLang="en-US" dirty="0"/>
              <a:t>运算</a:t>
            </a:r>
            <a:endParaRPr lang="en-US" altLang="zh-CN" dirty="0"/>
          </a:p>
        </p:txBody>
      </p:sp>
      <p:sp>
        <p:nvSpPr>
          <p:cNvPr id="8" name="矩形 7">
            <a:extLst>
              <a:ext uri="{FF2B5EF4-FFF2-40B4-BE49-F238E27FC236}">
                <a16:creationId xmlns:a16="http://schemas.microsoft.com/office/drawing/2014/main" id="{833AD794-6B68-453C-B17B-BFDF1C51C04B}"/>
              </a:ext>
            </a:extLst>
          </p:cNvPr>
          <p:cNvSpPr/>
          <p:nvPr/>
        </p:nvSpPr>
        <p:spPr>
          <a:xfrm>
            <a:off x="328484" y="5379172"/>
            <a:ext cx="8307238" cy="369332"/>
          </a:xfrm>
          <a:prstGeom prst="rect">
            <a:avLst/>
          </a:prstGeom>
        </p:spPr>
        <p:txBody>
          <a:bodyPr wrap="square">
            <a:spAutoFit/>
          </a:bodyPr>
          <a:lstStyle/>
          <a:p>
            <a:pPr>
              <a:buClr>
                <a:srgbClr val="262686"/>
              </a:buClr>
              <a:buSzPct val="80000"/>
            </a:pPr>
            <a:r>
              <a:rPr lang="zh-CN" altLang="en-US" dirty="0"/>
              <a:t>数值相等的元素的相对位置在使用 </a:t>
            </a:r>
            <a:r>
              <a:rPr lang="en-US" altLang="zh-CN" dirty="0"/>
              <a:t>sort </a:t>
            </a:r>
            <a:r>
              <a:rPr lang="zh-CN" altLang="en-US" dirty="0"/>
              <a:t>排序后可能会改变 </a:t>
            </a:r>
          </a:p>
        </p:txBody>
      </p:sp>
      <p:sp>
        <p:nvSpPr>
          <p:cNvPr id="6" name="矩形 5">
            <a:extLst>
              <a:ext uri="{FF2B5EF4-FFF2-40B4-BE49-F238E27FC236}">
                <a16:creationId xmlns:a16="http://schemas.microsoft.com/office/drawing/2014/main" id="{C50584C7-E134-4D5D-BF54-523F9C153F02}"/>
              </a:ext>
            </a:extLst>
          </p:cNvPr>
          <p:cNvSpPr/>
          <p:nvPr/>
        </p:nvSpPr>
        <p:spPr>
          <a:xfrm>
            <a:off x="583901" y="2265224"/>
            <a:ext cx="6981465" cy="646331"/>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 = { 3, 7, 3, 11, 3, 3, 2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升序排序</a:t>
            </a:r>
            <a:r>
              <a:rPr lang="zh-CN" altLang="en-US" dirty="0">
                <a:latin typeface="Consolas" panose="020B0609020204030204" pitchFamily="49" charset="0"/>
              </a:rPr>
              <a:t> </a:t>
            </a:r>
          </a:p>
        </p:txBody>
      </p:sp>
      <p:sp>
        <p:nvSpPr>
          <p:cNvPr id="7" name="矩形 6">
            <a:extLst>
              <a:ext uri="{FF2B5EF4-FFF2-40B4-BE49-F238E27FC236}">
                <a16:creationId xmlns:a16="http://schemas.microsoft.com/office/drawing/2014/main" id="{BDA76A0D-41E4-4E69-96EA-5C89E9044BFC}"/>
              </a:ext>
            </a:extLst>
          </p:cNvPr>
          <p:cNvSpPr/>
          <p:nvPr/>
        </p:nvSpPr>
        <p:spPr>
          <a:xfrm>
            <a:off x="583900" y="3397372"/>
            <a:ext cx="5652997" cy="369332"/>
          </a:xfrm>
          <a:prstGeom prst="rect">
            <a:avLst/>
          </a:prstGeom>
        </p:spPr>
        <p:txBody>
          <a:bodyPr wrap="square">
            <a:spAutoFit/>
          </a:bodyPr>
          <a:lstStyle/>
          <a:p>
            <a:r>
              <a:rPr lang="en-US" altLang="zh-CN" dirty="0" err="1">
                <a:solidFill>
                  <a:srgbClr val="000000"/>
                </a:solidFill>
                <a:latin typeface="Consolas" panose="020B0609020204030204" pitchFamily="49" charset="0"/>
              </a:rPr>
              <a:t>stable_sort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20" name="矩形 19">
            <a:extLst>
              <a:ext uri="{FF2B5EF4-FFF2-40B4-BE49-F238E27FC236}">
                <a16:creationId xmlns:a16="http://schemas.microsoft.com/office/drawing/2014/main" id="{B7DC19EB-C0DC-4D8B-A952-0463101EC9EB}"/>
              </a:ext>
            </a:extLst>
          </p:cNvPr>
          <p:cNvSpPr/>
          <p:nvPr/>
        </p:nvSpPr>
        <p:spPr>
          <a:xfrm>
            <a:off x="588695" y="3811157"/>
            <a:ext cx="8181532"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err="1">
                <a:solidFill>
                  <a:srgbClr val="FF0000"/>
                </a:solidFill>
              </a:rPr>
              <a:t>stable_sort</a:t>
            </a:r>
            <a:r>
              <a:rPr lang="en-US" altLang="zh-CN" dirty="0">
                <a:solidFill>
                  <a:srgbClr val="FF0000"/>
                </a:solidFill>
              </a:rPr>
              <a:t> </a:t>
            </a:r>
            <a:r>
              <a:rPr lang="zh-CN" altLang="en-US" dirty="0"/>
              <a:t>函数与 </a:t>
            </a:r>
            <a:r>
              <a:rPr lang="en-US" altLang="zh-CN" dirty="0"/>
              <a:t>sort </a:t>
            </a:r>
            <a:r>
              <a:rPr lang="zh-CN" altLang="en-US" dirty="0"/>
              <a:t>函数作用相同，但会保持相等元素的相对位置</a:t>
            </a:r>
            <a:endParaRPr lang="en-US" altLang="zh-CN" dirty="0"/>
          </a:p>
        </p:txBody>
      </p:sp>
    </p:spTree>
    <p:extLst>
      <p:ext uri="{BB962C8B-B14F-4D97-AF65-F5344CB8AC3E}">
        <p14:creationId xmlns:p14="http://schemas.microsoft.com/office/powerpoint/2010/main" val="3098491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算法概述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297606" y="2329129"/>
            <a:ext cx="8574656" cy="2338895"/>
            <a:chOff x="219974" y="2358412"/>
            <a:chExt cx="8704052" cy="3309851"/>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7"/>
              <a:ext cx="8704052" cy="3309846"/>
              <a:chOff x="219974" y="1604517"/>
              <a:chExt cx="8704052" cy="3086537"/>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7"/>
                <a:ext cx="8704052" cy="308653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自定义 </a:t>
              </a:r>
              <a:r>
                <a:rPr lang="en-US" altLang="zh-CN" sz="2400" dirty="0">
                  <a:solidFill>
                    <a:schemeClr val="bg1"/>
                  </a:solidFill>
                </a:rPr>
                <a:t>&lt; </a:t>
              </a:r>
              <a:r>
                <a:rPr lang="zh-CN" altLang="en-US" sz="2400" dirty="0">
                  <a:solidFill>
                    <a:schemeClr val="bg1"/>
                  </a:solidFill>
                </a:rPr>
                <a:t>运算符</a:t>
              </a:r>
            </a:p>
          </p:txBody>
        </p:sp>
      </p:grpSp>
      <p:grpSp>
        <p:nvGrpSpPr>
          <p:cNvPr id="13" name="组合 12">
            <a:extLst>
              <a:ext uri="{FF2B5EF4-FFF2-40B4-BE49-F238E27FC236}">
                <a16:creationId xmlns:a16="http://schemas.microsoft.com/office/drawing/2014/main" id="{62A7FFE9-E23E-420E-BA7A-D5CCE41C152C}"/>
              </a:ext>
            </a:extLst>
          </p:cNvPr>
          <p:cNvGrpSpPr/>
          <p:nvPr/>
        </p:nvGrpSpPr>
        <p:grpSpPr>
          <a:xfrm>
            <a:off x="297606" y="1176731"/>
            <a:ext cx="8574656" cy="957739"/>
            <a:chOff x="219974" y="2358412"/>
            <a:chExt cx="8704052" cy="1355330"/>
          </a:xfrm>
        </p:grpSpPr>
        <p:grpSp>
          <p:nvGrpSpPr>
            <p:cNvPr id="14" name="组合 13">
              <a:extLst>
                <a:ext uri="{FF2B5EF4-FFF2-40B4-BE49-F238E27FC236}">
                  <a16:creationId xmlns:a16="http://schemas.microsoft.com/office/drawing/2014/main" id="{D2228C2F-B457-4F5C-860E-05B023AC96C5}"/>
                </a:ext>
              </a:extLst>
            </p:cNvPr>
            <p:cNvGrpSpPr/>
            <p:nvPr/>
          </p:nvGrpSpPr>
          <p:grpSpPr>
            <a:xfrm>
              <a:off x="219974" y="2358417"/>
              <a:ext cx="8704052" cy="1355325"/>
              <a:chOff x="219974" y="1604517"/>
              <a:chExt cx="8704052" cy="1263883"/>
            </a:xfrm>
            <a:effectLst>
              <a:outerShdw blurRad="50800" dist="69850" dir="2700000" algn="tl" rotWithShape="0">
                <a:prstClr val="black">
                  <a:alpha val="40000"/>
                </a:prstClr>
              </a:outerShdw>
            </a:effectLst>
          </p:grpSpPr>
          <p:sp>
            <p:nvSpPr>
              <p:cNvPr id="16" name="矩形: 圆角 15">
                <a:extLst>
                  <a:ext uri="{FF2B5EF4-FFF2-40B4-BE49-F238E27FC236}">
                    <a16:creationId xmlns:a16="http://schemas.microsoft.com/office/drawing/2014/main" id="{10CBAC2F-631D-4C97-821C-3E37D4E60B45}"/>
                  </a:ext>
                </a:extLst>
              </p:cNvPr>
              <p:cNvSpPr/>
              <p:nvPr/>
            </p:nvSpPr>
            <p:spPr>
              <a:xfrm>
                <a:off x="219974" y="1604517"/>
                <a:ext cx="8704052" cy="1263883"/>
              </a:xfrm>
              <a:prstGeom prst="roundRect">
                <a:avLst>
                  <a:gd name="adj" fmla="val 7211"/>
                </a:avLst>
              </a:prstGeom>
              <a:solidFill>
                <a:srgbClr val="FA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a:extLst>
                  <a:ext uri="{FF2B5EF4-FFF2-40B4-BE49-F238E27FC236}">
                    <a16:creationId xmlns:a16="http://schemas.microsoft.com/office/drawing/2014/main" id="{6EFF823C-5FBA-4BF6-BFBA-86FCFE67FE84}"/>
                  </a:ext>
                </a:extLst>
              </p:cNvPr>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a:extLst>
                <a:ext uri="{FF2B5EF4-FFF2-40B4-BE49-F238E27FC236}">
                  <a16:creationId xmlns:a16="http://schemas.microsoft.com/office/drawing/2014/main" id="{E47234EB-5D0B-4D25-B07A-1520ED58FCBA}"/>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注意</a:t>
              </a:r>
            </a:p>
          </p:txBody>
        </p:sp>
      </p:grpSp>
      <p:sp>
        <p:nvSpPr>
          <p:cNvPr id="8" name="矩形 7">
            <a:extLst>
              <a:ext uri="{FF2B5EF4-FFF2-40B4-BE49-F238E27FC236}">
                <a16:creationId xmlns:a16="http://schemas.microsoft.com/office/drawing/2014/main" id="{833AD794-6B68-453C-B17B-BFDF1C51C04B}"/>
              </a:ext>
            </a:extLst>
          </p:cNvPr>
          <p:cNvSpPr/>
          <p:nvPr/>
        </p:nvSpPr>
        <p:spPr>
          <a:xfrm>
            <a:off x="430519" y="1636249"/>
            <a:ext cx="8307238" cy="369332"/>
          </a:xfrm>
          <a:prstGeom prst="rect">
            <a:avLst/>
          </a:prstGeom>
        </p:spPr>
        <p:txBody>
          <a:bodyPr wrap="square">
            <a:spAutoFit/>
          </a:bodyPr>
          <a:lstStyle/>
          <a:p>
            <a:pPr>
              <a:buClr>
                <a:srgbClr val="262686"/>
              </a:buClr>
              <a:buSzPct val="80000"/>
            </a:pPr>
            <a:r>
              <a:rPr lang="zh-CN" altLang="en-US" dirty="0"/>
              <a:t>如果容器元素是用户自定义类型，则需要提供元素的 </a:t>
            </a:r>
            <a:r>
              <a:rPr lang="en-US" altLang="zh-CN" dirty="0"/>
              <a:t>&lt; </a:t>
            </a:r>
            <a:r>
              <a:rPr lang="zh-CN" altLang="en-US" dirty="0"/>
              <a:t>运算符</a:t>
            </a:r>
          </a:p>
        </p:txBody>
      </p:sp>
      <p:sp>
        <p:nvSpPr>
          <p:cNvPr id="3" name="矩形 2">
            <a:extLst>
              <a:ext uri="{FF2B5EF4-FFF2-40B4-BE49-F238E27FC236}">
                <a16:creationId xmlns:a16="http://schemas.microsoft.com/office/drawing/2014/main" id="{6BB60D55-C61C-4756-A875-B8283FAD3081}"/>
              </a:ext>
            </a:extLst>
          </p:cNvPr>
          <p:cNvSpPr/>
          <p:nvPr/>
        </p:nvSpPr>
        <p:spPr>
          <a:xfrm>
            <a:off x="430519" y="2807030"/>
            <a:ext cx="6669014"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bool operator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rhs</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 &lt; </a:t>
            </a:r>
            <a:r>
              <a:rPr lang="en-US" altLang="zh-CN" dirty="0" err="1">
                <a:solidFill>
                  <a:srgbClr val="000000"/>
                </a:solidFill>
                <a:latin typeface="Consolas" panose="020B0609020204030204" pitchFamily="49" charset="0"/>
              </a:rPr>
              <a:t>rhs.m_id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比较对象的</a:t>
            </a:r>
            <a:r>
              <a:rPr lang="en-US" altLang="zh-CN" dirty="0">
                <a:solidFill>
                  <a:srgbClr val="008000"/>
                </a:solidFill>
                <a:latin typeface="Consolas" panose="020B0609020204030204" pitchFamily="49" charset="0"/>
              </a:rPr>
              <a:t>id</a:t>
            </a:r>
            <a:br>
              <a:rPr lang="en-US" altLang="zh-CN" dirty="0">
                <a:solidFill>
                  <a:srgbClr val="008000"/>
                </a:solidFill>
                <a:latin typeface="Consolas" panose="020B0609020204030204" pitchFamily="49" charset="0"/>
              </a:rPr>
            </a:br>
            <a:r>
              <a:rPr lang="en-US" altLang="zh-CN" dirty="0">
                <a:solidFill>
                  <a:srgbClr val="008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其它成员与</a:t>
            </a:r>
            <a:r>
              <a:rPr lang="en-US" altLang="zh-CN" dirty="0">
                <a:solidFill>
                  <a:srgbClr val="008000"/>
                </a:solidFill>
                <a:latin typeface="Consolas" panose="020B0609020204030204" pitchFamily="49" charset="0"/>
              </a:rPr>
              <a:t>11.2.4</a:t>
            </a:r>
            <a:r>
              <a:rPr lang="zh-CN" altLang="en-US" dirty="0">
                <a:solidFill>
                  <a:srgbClr val="008000"/>
                </a:solidFill>
                <a:latin typeface="Consolas" panose="020B0609020204030204" pitchFamily="49" charset="0"/>
                <a:ea typeface="FangSong" panose="02010609060101010101" pitchFamily="49" charset="-122"/>
              </a:rPr>
              <a:t>节相同</a:t>
            </a:r>
            <a:br>
              <a:rPr lang="zh-CN" altLang="en-US" dirty="0">
                <a:solidFill>
                  <a:srgbClr val="008000"/>
                </a:solidFill>
                <a:latin typeface="Consolas" panose="020B0609020204030204" pitchFamily="49" charset="0"/>
                <a:ea typeface="FangSong" panose="02010609060101010101" pitchFamily="49" charset="-122"/>
              </a:rPr>
            </a:br>
            <a:r>
              <a:rPr lang="en-US" altLang="zh-CN" dirty="0">
                <a:solidFill>
                  <a:srgbClr val="000000"/>
                </a:solidFill>
                <a:latin typeface="Consolas" panose="020B0609020204030204" pitchFamily="49" charset="0"/>
              </a:rPr>
              <a:t>};</a:t>
            </a:r>
            <a:r>
              <a:rPr lang="zh-CN" altLang="en-US" dirty="0">
                <a:latin typeface="Consolas" panose="020B0609020204030204" pitchFamily="49" charset="0"/>
              </a:rPr>
              <a:t> </a:t>
            </a:r>
          </a:p>
        </p:txBody>
      </p:sp>
      <p:sp>
        <p:nvSpPr>
          <p:cNvPr id="9" name="矩形 8">
            <a:extLst>
              <a:ext uri="{FF2B5EF4-FFF2-40B4-BE49-F238E27FC236}">
                <a16:creationId xmlns:a16="http://schemas.microsoft.com/office/drawing/2014/main" id="{518E0304-A1C5-4DB8-9C48-BF29C0F0DB41}"/>
              </a:ext>
            </a:extLst>
          </p:cNvPr>
          <p:cNvSpPr/>
          <p:nvPr/>
        </p:nvSpPr>
        <p:spPr>
          <a:xfrm>
            <a:off x="395333" y="4298692"/>
            <a:ext cx="7937778"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FF0000"/>
                </a:solidFill>
                <a:latin typeface="MicrosoftYaHei"/>
              </a:rPr>
              <a:t>自定义类型</a:t>
            </a:r>
            <a:r>
              <a:rPr lang="en-US" altLang="zh-CN" dirty="0" err="1">
                <a:solidFill>
                  <a:srgbClr val="FF0000"/>
                </a:solidFill>
                <a:latin typeface="LMSans10-Regular-Identity-H"/>
              </a:rPr>
              <a:t>LargeData</a:t>
            </a:r>
            <a:r>
              <a:rPr lang="zh-CN" altLang="en-US" dirty="0">
                <a:solidFill>
                  <a:srgbClr val="000000"/>
                </a:solidFill>
                <a:latin typeface="MicrosoftYaHei"/>
              </a:rPr>
              <a:t>有了定义的</a:t>
            </a:r>
            <a:r>
              <a:rPr lang="en-US" altLang="zh-CN" dirty="0">
                <a:solidFill>
                  <a:srgbClr val="000000"/>
                </a:solidFill>
                <a:latin typeface="LMSans10-Regular-Identity-H"/>
              </a:rPr>
              <a:t>&lt; </a:t>
            </a:r>
            <a:r>
              <a:rPr lang="zh-CN" altLang="en-US" dirty="0">
                <a:solidFill>
                  <a:srgbClr val="000000"/>
                </a:solidFill>
                <a:latin typeface="MicrosoftYaHei"/>
              </a:rPr>
              <a:t>运算符之后，方可使用 </a:t>
            </a:r>
            <a:r>
              <a:rPr lang="en-US" altLang="zh-CN" dirty="0">
                <a:solidFill>
                  <a:srgbClr val="000000"/>
                </a:solidFill>
                <a:latin typeface="LMSans10-Regular-Identity-H"/>
              </a:rPr>
              <a:t>sort </a:t>
            </a:r>
            <a:r>
              <a:rPr lang="zh-CN" altLang="en-US" dirty="0">
                <a:solidFill>
                  <a:srgbClr val="000000"/>
                </a:solidFill>
                <a:latin typeface="MicrosoftYaHei"/>
              </a:rPr>
              <a:t>进行排序</a:t>
            </a:r>
            <a:r>
              <a:rPr lang="zh-CN" altLang="en-US" dirty="0"/>
              <a:t> </a:t>
            </a:r>
          </a:p>
        </p:txBody>
      </p:sp>
      <p:grpSp>
        <p:nvGrpSpPr>
          <p:cNvPr id="22" name="组合 21">
            <a:extLst>
              <a:ext uri="{FF2B5EF4-FFF2-40B4-BE49-F238E27FC236}">
                <a16:creationId xmlns:a16="http://schemas.microsoft.com/office/drawing/2014/main" id="{A786065D-5181-41A0-BCEB-0974DAC6FA1A}"/>
              </a:ext>
            </a:extLst>
          </p:cNvPr>
          <p:cNvGrpSpPr/>
          <p:nvPr/>
        </p:nvGrpSpPr>
        <p:grpSpPr>
          <a:xfrm>
            <a:off x="297606" y="4945147"/>
            <a:ext cx="8574656" cy="1642457"/>
            <a:chOff x="219974" y="2358412"/>
            <a:chExt cx="8704052" cy="2324298"/>
          </a:xfrm>
        </p:grpSpPr>
        <p:grpSp>
          <p:nvGrpSpPr>
            <p:cNvPr id="23" name="组合 22">
              <a:extLst>
                <a:ext uri="{FF2B5EF4-FFF2-40B4-BE49-F238E27FC236}">
                  <a16:creationId xmlns:a16="http://schemas.microsoft.com/office/drawing/2014/main" id="{E21A3D83-2F68-46B0-A66E-0060FEB08BB5}"/>
                </a:ext>
              </a:extLst>
            </p:cNvPr>
            <p:cNvGrpSpPr/>
            <p:nvPr/>
          </p:nvGrpSpPr>
          <p:grpSpPr>
            <a:xfrm>
              <a:off x="219974" y="2358417"/>
              <a:ext cx="8704052" cy="2324293"/>
              <a:chOff x="219974" y="1604517"/>
              <a:chExt cx="8704052" cy="2167477"/>
            </a:xfrm>
            <a:effectLst>
              <a:outerShdw blurRad="50800" dist="69850" dir="2700000" algn="tl" rotWithShape="0">
                <a:prstClr val="black">
                  <a:alpha val="40000"/>
                </a:prstClr>
              </a:outerShdw>
            </a:effectLst>
          </p:grpSpPr>
          <p:sp>
            <p:nvSpPr>
              <p:cNvPr id="25" name="矩形: 圆角 24">
                <a:extLst>
                  <a:ext uri="{FF2B5EF4-FFF2-40B4-BE49-F238E27FC236}">
                    <a16:creationId xmlns:a16="http://schemas.microsoft.com/office/drawing/2014/main" id="{1386F316-B1B3-474D-A104-E9F3CC603B0F}"/>
                  </a:ext>
                </a:extLst>
              </p:cNvPr>
              <p:cNvSpPr/>
              <p:nvPr/>
            </p:nvSpPr>
            <p:spPr>
              <a:xfrm>
                <a:off x="219974" y="1604517"/>
                <a:ext cx="8704052" cy="216747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顶角 25">
                <a:extLst>
                  <a:ext uri="{FF2B5EF4-FFF2-40B4-BE49-F238E27FC236}">
                    <a16:creationId xmlns:a16="http://schemas.microsoft.com/office/drawing/2014/main" id="{A406B6F1-96EE-4799-9412-E488BDDAA402}"/>
                  </a:ext>
                </a:extLst>
              </p:cNvPr>
              <p:cNvSpPr/>
              <p:nvPr/>
            </p:nvSpPr>
            <p:spPr>
              <a:xfrm>
                <a:off x="219974" y="1617784"/>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a:extLst>
                <a:ext uri="{FF2B5EF4-FFF2-40B4-BE49-F238E27FC236}">
                  <a16:creationId xmlns:a16="http://schemas.microsoft.com/office/drawing/2014/main" id="{CB6D9A23-F0D2-4977-B373-B0C3EADF1CFA}"/>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示例如下</a:t>
              </a:r>
            </a:p>
          </p:txBody>
        </p:sp>
      </p:grpSp>
      <p:sp>
        <p:nvSpPr>
          <p:cNvPr id="10" name="矩形 9">
            <a:extLst>
              <a:ext uri="{FF2B5EF4-FFF2-40B4-BE49-F238E27FC236}">
                <a16:creationId xmlns:a16="http://schemas.microsoft.com/office/drawing/2014/main" id="{2CBDAE66-9CDC-4E14-9B30-FA23BCF75336}"/>
              </a:ext>
            </a:extLst>
          </p:cNvPr>
          <p:cNvSpPr/>
          <p:nvPr/>
        </p:nvSpPr>
        <p:spPr>
          <a:xfrm>
            <a:off x="421212" y="5361214"/>
            <a:ext cx="7676714" cy="1200329"/>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vo</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for </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 50000;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err="1">
                <a:solidFill>
                  <a:srgbClr val="000000"/>
                </a:solidFill>
                <a:latin typeface="Consolas" panose="020B0609020204030204" pitchFamily="49" charset="0"/>
              </a:rPr>
              <a:t>vo.emplace_back</a:t>
            </a:r>
            <a:r>
              <a:rPr lang="en-US" altLang="zh-CN" dirty="0">
                <a:solidFill>
                  <a:srgbClr val="000000"/>
                </a:solidFill>
                <a:latin typeface="Consolas" panose="020B0609020204030204" pitchFamily="49" charset="0"/>
              </a:rPr>
              <a:t>(rand() % 1000000);</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vo.begin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vo.end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按元素</a:t>
            </a:r>
            <a:r>
              <a:rPr lang="en-US" altLang="zh-CN" dirty="0">
                <a:solidFill>
                  <a:srgbClr val="008000"/>
                </a:solidFill>
                <a:latin typeface="Consolas" panose="020B0609020204030204" pitchFamily="49" charset="0"/>
              </a:rPr>
              <a:t>id</a:t>
            </a:r>
            <a:r>
              <a:rPr lang="zh-CN" altLang="en-US" dirty="0">
                <a:solidFill>
                  <a:srgbClr val="008000"/>
                </a:solidFill>
                <a:latin typeface="Consolas" panose="020B0609020204030204" pitchFamily="49" charset="0"/>
                <a:ea typeface="FangSong" panose="02010609060101010101" pitchFamily="49" charset="-122"/>
              </a:rPr>
              <a:t>的升序排序</a:t>
            </a:r>
            <a:r>
              <a:rPr lang="zh-CN" altLang="en-US" dirty="0">
                <a:latin typeface="Consolas" panose="020B0609020204030204" pitchFamily="49" charset="0"/>
              </a:rPr>
              <a:t> </a:t>
            </a:r>
          </a:p>
        </p:txBody>
      </p:sp>
    </p:spTree>
    <p:extLst>
      <p:ext uri="{BB962C8B-B14F-4D97-AF65-F5344CB8AC3E}">
        <p14:creationId xmlns:p14="http://schemas.microsoft.com/office/powerpoint/2010/main" val="64350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284672" y="2541378"/>
            <a:ext cx="8574656" cy="1487155"/>
            <a:chOff x="219974" y="2358412"/>
            <a:chExt cx="8704052" cy="2104524"/>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7"/>
              <a:ext cx="8704052" cy="2104519"/>
              <a:chOff x="219974" y="1604517"/>
              <a:chExt cx="8704052" cy="1962531"/>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7"/>
                <a:ext cx="8704052" cy="1962531"/>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思考</a:t>
              </a:r>
            </a:p>
          </p:txBody>
        </p:sp>
      </p:grpSp>
      <p:sp>
        <p:nvSpPr>
          <p:cNvPr id="2" name="文本框 1">
            <a:extLst>
              <a:ext uri="{FF2B5EF4-FFF2-40B4-BE49-F238E27FC236}">
                <a16:creationId xmlns:a16="http://schemas.microsoft.com/office/drawing/2014/main" id="{4F7BEBBB-CA53-4CBC-8F53-6EFAA96D9F0C}"/>
              </a:ext>
            </a:extLst>
          </p:cNvPr>
          <p:cNvSpPr txBox="1"/>
          <p:nvPr/>
        </p:nvSpPr>
        <p:spPr>
          <a:xfrm>
            <a:off x="429050" y="3088989"/>
            <a:ext cx="7470475" cy="369332"/>
          </a:xfrm>
          <a:prstGeom prst="rect">
            <a:avLst/>
          </a:prstGeom>
          <a:noFill/>
        </p:spPr>
        <p:txBody>
          <a:bodyPr wrap="square" rtlCol="0">
            <a:spAutoFit/>
          </a:bodyPr>
          <a:lstStyle/>
          <a:p>
            <a:r>
              <a:rPr lang="zh-CN" altLang="en-US" dirty="0"/>
              <a:t>对于以下对象，若用 </a:t>
            </a:r>
            <a:r>
              <a:rPr lang="en-US" altLang="zh-CN" dirty="0"/>
              <a:t>sort </a:t>
            </a:r>
            <a:r>
              <a:rPr lang="zh-CN" altLang="en-US" dirty="0"/>
              <a:t>算法对其</a:t>
            </a:r>
            <a:r>
              <a:rPr lang="zh-CN" altLang="en-US" dirty="0">
                <a:solidFill>
                  <a:srgbClr val="FF0000"/>
                </a:solidFill>
              </a:rPr>
              <a:t>指向的对象</a:t>
            </a:r>
            <a:r>
              <a:rPr lang="zh-CN" altLang="en-US" dirty="0"/>
              <a:t>进行排序，该如何操作？</a:t>
            </a:r>
          </a:p>
        </p:txBody>
      </p:sp>
      <p:sp>
        <p:nvSpPr>
          <p:cNvPr id="6" name="矩形 5">
            <a:extLst>
              <a:ext uri="{FF2B5EF4-FFF2-40B4-BE49-F238E27FC236}">
                <a16:creationId xmlns:a16="http://schemas.microsoft.com/office/drawing/2014/main" id="{A79560CD-B8C0-462A-B8F2-3521960EECA0}"/>
              </a:ext>
            </a:extLst>
          </p:cNvPr>
          <p:cNvSpPr/>
          <p:nvPr/>
        </p:nvSpPr>
        <p:spPr>
          <a:xfrm>
            <a:off x="429050" y="3517640"/>
            <a:ext cx="4572000" cy="369332"/>
          </a:xfrm>
          <a:prstGeom prst="rect">
            <a:avLst/>
          </a:prstGeom>
        </p:spPr>
        <p:txBody>
          <a:bodyPr>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*&gt; </a:t>
            </a:r>
            <a:r>
              <a:rPr lang="en-US" altLang="zh-CN" dirty="0" err="1">
                <a:solidFill>
                  <a:srgbClr val="000000"/>
                </a:solidFill>
                <a:latin typeface="Consolas" panose="020B0609020204030204" pitchFamily="49" charset="0"/>
              </a:rPr>
              <a:t>vp</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2991147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57" name="组合 56">
            <a:extLst>
              <a:ext uri="{FF2B5EF4-FFF2-40B4-BE49-F238E27FC236}">
                <a16:creationId xmlns:a16="http://schemas.microsoft.com/office/drawing/2014/main" id="{ACD09ED2-8D9B-4E24-964D-7B695AF09838}"/>
              </a:ext>
            </a:extLst>
          </p:cNvPr>
          <p:cNvGrpSpPr/>
          <p:nvPr/>
        </p:nvGrpSpPr>
        <p:grpSpPr>
          <a:xfrm>
            <a:off x="284672" y="1083521"/>
            <a:ext cx="8574656" cy="1487155"/>
            <a:chOff x="219974" y="2358412"/>
            <a:chExt cx="8704052" cy="2104524"/>
          </a:xfrm>
        </p:grpSpPr>
        <p:grpSp>
          <p:nvGrpSpPr>
            <p:cNvPr id="58" name="组合 57">
              <a:extLst>
                <a:ext uri="{FF2B5EF4-FFF2-40B4-BE49-F238E27FC236}">
                  <a16:creationId xmlns:a16="http://schemas.microsoft.com/office/drawing/2014/main" id="{08E7A765-B5BD-43B0-AE91-019E5468BA6E}"/>
                </a:ext>
              </a:extLst>
            </p:cNvPr>
            <p:cNvGrpSpPr/>
            <p:nvPr/>
          </p:nvGrpSpPr>
          <p:grpSpPr>
            <a:xfrm>
              <a:off x="219974" y="2358417"/>
              <a:ext cx="8704052" cy="2104519"/>
              <a:chOff x="219974" y="1604517"/>
              <a:chExt cx="8704052" cy="1962531"/>
            </a:xfrm>
            <a:effectLst>
              <a:outerShdw blurRad="50800" dist="69850" dir="2700000" algn="tl" rotWithShape="0">
                <a:prstClr val="black">
                  <a:alpha val="40000"/>
                </a:prstClr>
              </a:outerShdw>
            </a:effectLst>
          </p:grpSpPr>
          <p:sp>
            <p:nvSpPr>
              <p:cNvPr id="60" name="矩形: 圆角 59">
                <a:extLst>
                  <a:ext uri="{FF2B5EF4-FFF2-40B4-BE49-F238E27FC236}">
                    <a16:creationId xmlns:a16="http://schemas.microsoft.com/office/drawing/2014/main" id="{EBC3CC78-955A-471C-991C-825240683792}"/>
                  </a:ext>
                </a:extLst>
              </p:cNvPr>
              <p:cNvSpPr/>
              <p:nvPr/>
            </p:nvSpPr>
            <p:spPr>
              <a:xfrm>
                <a:off x="219974" y="1604517"/>
                <a:ext cx="8704052" cy="196253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a:extLst>
                  <a:ext uri="{FF2B5EF4-FFF2-40B4-BE49-F238E27FC236}">
                    <a16:creationId xmlns:a16="http://schemas.microsoft.com/office/drawing/2014/main" id="{6FD5F001-D827-4BA9-BD40-91A6C4C33787}"/>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矩形 58">
              <a:extLst>
                <a:ext uri="{FF2B5EF4-FFF2-40B4-BE49-F238E27FC236}">
                  <a16:creationId xmlns:a16="http://schemas.microsoft.com/office/drawing/2014/main" id="{241AAA60-0713-4D78-90BD-25ED6961CB57}"/>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向算法传递可调用对象的三种方式</a:t>
              </a:r>
            </a:p>
          </p:txBody>
        </p:sp>
      </p:grpSp>
      <p:sp>
        <p:nvSpPr>
          <p:cNvPr id="2" name="文本框 1">
            <a:extLst>
              <a:ext uri="{FF2B5EF4-FFF2-40B4-BE49-F238E27FC236}">
                <a16:creationId xmlns:a16="http://schemas.microsoft.com/office/drawing/2014/main" id="{4F7BEBBB-CA53-4CBC-8F53-6EFAA96D9F0C}"/>
              </a:ext>
            </a:extLst>
          </p:cNvPr>
          <p:cNvSpPr txBox="1"/>
          <p:nvPr/>
        </p:nvSpPr>
        <p:spPr>
          <a:xfrm>
            <a:off x="429050" y="1579376"/>
            <a:ext cx="7470475" cy="923330"/>
          </a:xfrm>
          <a:prstGeom prst="rect">
            <a:avLst/>
          </a:prstGeom>
          <a:noFill/>
        </p:spPr>
        <p:txBody>
          <a:bodyPr wrap="square" rtlCol="0">
            <a:spAutoFit/>
          </a:bodyPr>
          <a:lstStyle/>
          <a:p>
            <a:pPr marL="285750" indent="-285750">
              <a:buClr>
                <a:srgbClr val="262686"/>
              </a:buClr>
              <a:buSzPct val="80000"/>
              <a:buFont typeface="Wingdings" panose="05000000000000000000" pitchFamily="2" charset="2"/>
              <a:buChar char="l"/>
            </a:pPr>
            <a:r>
              <a:rPr lang="zh-CN" altLang="en-US" dirty="0"/>
              <a:t>使用函数</a:t>
            </a:r>
            <a:endParaRPr lang="en-US" altLang="zh-CN" dirty="0"/>
          </a:p>
          <a:p>
            <a:pPr marL="285750" indent="-285750">
              <a:buClr>
                <a:srgbClr val="262686"/>
              </a:buClr>
              <a:buSzPct val="80000"/>
              <a:buFont typeface="Wingdings" panose="05000000000000000000" pitchFamily="2" charset="2"/>
              <a:buChar char="l"/>
            </a:pPr>
            <a:r>
              <a:rPr lang="zh-CN" altLang="en-US" dirty="0"/>
              <a:t>使用函数对象</a:t>
            </a:r>
            <a:endParaRPr lang="en-US" altLang="zh-CN" dirty="0"/>
          </a:p>
          <a:p>
            <a:pPr marL="285750" indent="-285750">
              <a:buClr>
                <a:srgbClr val="262686"/>
              </a:buClr>
              <a:buSzPct val="80000"/>
              <a:buFont typeface="Wingdings" panose="05000000000000000000" pitchFamily="2" charset="2"/>
              <a:buChar char="l"/>
            </a:pPr>
            <a:r>
              <a:rPr lang="zh-CN" altLang="en-US" dirty="0"/>
              <a:t>使用 </a:t>
            </a:r>
            <a:r>
              <a:rPr lang="en-US" altLang="zh-CN" dirty="0"/>
              <a:t>lambda </a:t>
            </a:r>
            <a:r>
              <a:rPr lang="zh-CN" altLang="en-US" dirty="0"/>
              <a:t>表达式</a:t>
            </a: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2860446"/>
            <a:ext cx="8574656" cy="1947274"/>
            <a:chOff x="219974" y="2358412"/>
            <a:chExt cx="8704052" cy="2755655"/>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8"/>
              <a:ext cx="8704052" cy="2755649"/>
              <a:chOff x="219974" y="1604518"/>
              <a:chExt cx="8704052" cy="2569731"/>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8"/>
                <a:ext cx="8704052" cy="256973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使用函数</a:t>
              </a:r>
            </a:p>
          </p:txBody>
        </p:sp>
      </p:grpSp>
      <p:sp>
        <p:nvSpPr>
          <p:cNvPr id="3" name="矩形 2">
            <a:extLst>
              <a:ext uri="{FF2B5EF4-FFF2-40B4-BE49-F238E27FC236}">
                <a16:creationId xmlns:a16="http://schemas.microsoft.com/office/drawing/2014/main" id="{57BBF156-79E1-4AD5-AE85-50748ABAF1BF}"/>
              </a:ext>
            </a:extLst>
          </p:cNvPr>
          <p:cNvSpPr/>
          <p:nvPr/>
        </p:nvSpPr>
        <p:spPr>
          <a:xfrm>
            <a:off x="429049" y="3311036"/>
            <a:ext cx="8033463" cy="923330"/>
          </a:xfrm>
          <a:prstGeom prst="rect">
            <a:avLst/>
          </a:prstGeom>
        </p:spPr>
        <p:txBody>
          <a:bodyPr wrap="square">
            <a:spAutoFit/>
          </a:bodyPr>
          <a:lstStyle/>
          <a:p>
            <a:r>
              <a:rPr lang="en-US" altLang="zh-CN" dirty="0">
                <a:solidFill>
                  <a:srgbClr val="0000FF"/>
                </a:solidFill>
                <a:latin typeface="Consolas" panose="020B0609020204030204" pitchFamily="49" charset="0"/>
              </a:rPr>
              <a:t>bool </a:t>
            </a:r>
            <a:r>
              <a:rPr lang="en-US" altLang="zh-CN" dirty="0">
                <a:solidFill>
                  <a:srgbClr val="000000"/>
                </a:solidFill>
                <a:latin typeface="Consolas" panose="020B0609020204030204" pitchFamily="49" charset="0"/>
              </a:rPr>
              <a:t>Less(</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 </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*b)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a-&gt;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 &lt; b-&gt;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7" name="矩形 6">
            <a:extLst>
              <a:ext uri="{FF2B5EF4-FFF2-40B4-BE49-F238E27FC236}">
                <a16:creationId xmlns:a16="http://schemas.microsoft.com/office/drawing/2014/main" id="{51B0ED47-1402-4AEF-AB5D-ED6F799789B7}"/>
              </a:ext>
            </a:extLst>
          </p:cNvPr>
          <p:cNvSpPr/>
          <p:nvPr/>
        </p:nvSpPr>
        <p:spPr>
          <a:xfrm>
            <a:off x="429049" y="4234366"/>
            <a:ext cx="8033463" cy="369332"/>
          </a:xfrm>
          <a:prstGeom prst="rect">
            <a:avLst/>
          </a:prstGeom>
        </p:spPr>
        <p:txBody>
          <a:bodyPr wrap="square">
            <a:spAutoFit/>
          </a:bodyPr>
          <a:lstStyle/>
          <a:p>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vp.begin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vp.end</a:t>
            </a:r>
            <a:r>
              <a:rPr lang="en-US" altLang="zh-CN" dirty="0">
                <a:solidFill>
                  <a:srgbClr val="000000"/>
                </a:solidFill>
                <a:latin typeface="Consolas" panose="020B0609020204030204" pitchFamily="49" charset="0"/>
              </a:rPr>
              <a:t>(), Less);</a:t>
            </a:r>
            <a:r>
              <a:rPr lang="en-US" altLang="zh-CN" dirty="0">
                <a:latin typeface="Consolas" panose="020B0609020204030204" pitchFamily="49" charset="0"/>
              </a:rPr>
              <a:t> </a:t>
            </a:r>
            <a:endParaRPr lang="zh-CN" altLang="en-US" dirty="0">
              <a:latin typeface="Consolas" panose="020B0609020204030204" pitchFamily="49" charset="0"/>
            </a:endParaRPr>
          </a:p>
        </p:txBody>
      </p:sp>
      <p:grpSp>
        <p:nvGrpSpPr>
          <p:cNvPr id="18" name="组合 17">
            <a:extLst>
              <a:ext uri="{FF2B5EF4-FFF2-40B4-BE49-F238E27FC236}">
                <a16:creationId xmlns:a16="http://schemas.microsoft.com/office/drawing/2014/main" id="{3153B49C-2746-409E-97DB-64702B5CBD47}"/>
              </a:ext>
            </a:extLst>
          </p:cNvPr>
          <p:cNvGrpSpPr/>
          <p:nvPr/>
        </p:nvGrpSpPr>
        <p:grpSpPr>
          <a:xfrm>
            <a:off x="284672" y="5158750"/>
            <a:ext cx="8574656" cy="1266156"/>
            <a:chOff x="219974" y="2351130"/>
            <a:chExt cx="8704052" cy="1791781"/>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6"/>
              <a:ext cx="8704052" cy="1784495"/>
              <a:chOff x="219974" y="1604517"/>
              <a:chExt cx="8704052" cy="1664099"/>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7"/>
                <a:ext cx="8704052" cy="166409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5642522"/>
            <a:ext cx="7795103"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solidFill>
                  <a:srgbClr val="000000"/>
                </a:solidFill>
                <a:latin typeface="MicrosoftYaHei"/>
              </a:rPr>
              <a:t>上面代码执行完以后，</a:t>
            </a:r>
            <a:r>
              <a:rPr lang="en-US" altLang="zh-CN" dirty="0" err="1">
                <a:solidFill>
                  <a:srgbClr val="000000"/>
                </a:solidFill>
                <a:latin typeface="LMSans10-Regular-Identity-H"/>
              </a:rPr>
              <a:t>vp</a:t>
            </a:r>
            <a:r>
              <a:rPr lang="en-US" altLang="zh-CN" dirty="0">
                <a:solidFill>
                  <a:srgbClr val="000000"/>
                </a:solidFill>
                <a:latin typeface="LMSans10-Regular-Identity-H"/>
              </a:rPr>
              <a:t> </a:t>
            </a:r>
            <a:r>
              <a:rPr lang="zh-CN" altLang="en-US" dirty="0">
                <a:solidFill>
                  <a:srgbClr val="000000"/>
                </a:solidFill>
                <a:latin typeface="MicrosoftYaHei"/>
              </a:rPr>
              <a:t>中的元素将会按照 </a:t>
            </a:r>
            <a:r>
              <a:rPr lang="en-US" altLang="zh-CN" dirty="0">
                <a:solidFill>
                  <a:srgbClr val="000000"/>
                </a:solidFill>
                <a:latin typeface="LMSans10-Regular-Identity-H"/>
              </a:rPr>
              <a:t>id </a:t>
            </a:r>
            <a:r>
              <a:rPr lang="zh-CN" altLang="en-US" dirty="0">
                <a:solidFill>
                  <a:srgbClr val="000000"/>
                </a:solidFill>
                <a:latin typeface="MicrosoftYaHei"/>
              </a:rPr>
              <a:t>升序排列</a:t>
            </a:r>
            <a:r>
              <a:rPr lang="zh-CN" altLang="en-US" dirty="0"/>
              <a:t> </a:t>
            </a:r>
            <a:endParaRPr lang="en-US" altLang="zh-CN" dirty="0"/>
          </a:p>
          <a:p>
            <a:pPr marL="285750" indent="-285750">
              <a:buClr>
                <a:srgbClr val="262686"/>
              </a:buClr>
              <a:buSzPct val="80000"/>
              <a:buFont typeface="Wingdings" panose="05000000000000000000" pitchFamily="2" charset="2"/>
              <a:buChar char="l"/>
            </a:pPr>
            <a:r>
              <a:rPr lang="zh-CN" altLang="en-US" dirty="0"/>
              <a:t>当 </a:t>
            </a:r>
            <a:r>
              <a:rPr lang="en-US" altLang="zh-CN" dirty="0"/>
              <a:t>sort </a:t>
            </a:r>
            <a:r>
              <a:rPr lang="zh-CN" altLang="en-US" dirty="0"/>
              <a:t>算法需要比较两个元素时，便会调用</a:t>
            </a:r>
            <a:r>
              <a:rPr lang="en-US" altLang="zh-CN" dirty="0"/>
              <a:t>Less </a:t>
            </a:r>
            <a:r>
              <a:rPr lang="zh-CN" altLang="en-US" dirty="0"/>
              <a:t>函数</a:t>
            </a:r>
          </a:p>
        </p:txBody>
      </p:sp>
    </p:spTree>
    <p:extLst>
      <p:ext uri="{BB962C8B-B14F-4D97-AF65-F5344CB8AC3E}">
        <p14:creationId xmlns:p14="http://schemas.microsoft.com/office/powerpoint/2010/main" val="2426488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1342202"/>
            <a:ext cx="8574656" cy="2470673"/>
            <a:chOff x="219974" y="2358412"/>
            <a:chExt cx="8704052" cy="3496336"/>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6"/>
              <a:ext cx="8704052" cy="3496332"/>
              <a:chOff x="219974" y="1604516"/>
              <a:chExt cx="8704052" cy="3260441"/>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6"/>
                <a:ext cx="8704052" cy="3260441"/>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使用函数对象</a:t>
              </a:r>
            </a:p>
          </p:txBody>
        </p:sp>
      </p:grpSp>
      <p:grpSp>
        <p:nvGrpSpPr>
          <p:cNvPr id="18" name="组合 17">
            <a:extLst>
              <a:ext uri="{FF2B5EF4-FFF2-40B4-BE49-F238E27FC236}">
                <a16:creationId xmlns:a16="http://schemas.microsoft.com/office/drawing/2014/main" id="{3153B49C-2746-409E-97DB-64702B5CBD47}"/>
              </a:ext>
            </a:extLst>
          </p:cNvPr>
          <p:cNvGrpSpPr/>
          <p:nvPr/>
        </p:nvGrpSpPr>
        <p:grpSpPr>
          <a:xfrm>
            <a:off x="284672" y="4183965"/>
            <a:ext cx="8574656" cy="1794141"/>
            <a:chOff x="219974" y="2351130"/>
            <a:chExt cx="8704052" cy="2538951"/>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6"/>
              <a:ext cx="8704052" cy="2531665"/>
              <a:chOff x="219974" y="1604517"/>
              <a:chExt cx="8704052" cy="2360859"/>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7"/>
                <a:ext cx="8704052" cy="2360859"/>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4667737"/>
            <a:ext cx="8361268"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上方代码为 </a:t>
            </a:r>
            <a:r>
              <a:rPr lang="en-US" altLang="zh-CN" dirty="0"/>
              <a:t>Compare</a:t>
            </a:r>
            <a:r>
              <a:rPr lang="zh-CN" altLang="en-US" dirty="0"/>
              <a:t>类定义一个函数调用运算符，形参和功能与</a:t>
            </a:r>
            <a:r>
              <a:rPr lang="en-US" altLang="zh-CN" dirty="0"/>
              <a:t>Less </a:t>
            </a:r>
            <a:r>
              <a:rPr lang="zh-CN" altLang="en-US" dirty="0"/>
              <a:t>函数一样 </a:t>
            </a:r>
            <a:endParaRPr lang="en-US" altLang="zh-CN" dirty="0"/>
          </a:p>
          <a:p>
            <a:pPr marL="285750" indent="-285750">
              <a:buClr>
                <a:srgbClr val="262686"/>
              </a:buClr>
              <a:buSzPct val="80000"/>
              <a:buFont typeface="Wingdings" panose="05000000000000000000" pitchFamily="2" charset="2"/>
              <a:buChar char="l"/>
            </a:pPr>
            <a:r>
              <a:rPr lang="en-US" altLang="zh-CN" dirty="0"/>
              <a:t>sort </a:t>
            </a:r>
            <a:r>
              <a:rPr lang="zh-CN" altLang="en-US" dirty="0"/>
              <a:t>函数调用中的第三个实参为通过</a:t>
            </a:r>
            <a:r>
              <a:rPr lang="en-US" altLang="zh-CN" dirty="0"/>
              <a:t>Compare</a:t>
            </a:r>
            <a:r>
              <a:rPr lang="zh-CN" altLang="en-US" dirty="0">
                <a:solidFill>
                  <a:srgbClr val="FF0000"/>
                </a:solidFill>
              </a:rPr>
              <a:t>默认构造函数</a:t>
            </a:r>
            <a:r>
              <a:rPr lang="zh-CN" altLang="en-US" dirty="0"/>
              <a:t>创建的一个函数对象</a:t>
            </a:r>
            <a:endParaRPr lang="en-US" altLang="zh-CN" dirty="0"/>
          </a:p>
        </p:txBody>
      </p:sp>
      <p:sp>
        <p:nvSpPr>
          <p:cNvPr id="6" name="矩形 5">
            <a:extLst>
              <a:ext uri="{FF2B5EF4-FFF2-40B4-BE49-F238E27FC236}">
                <a16:creationId xmlns:a16="http://schemas.microsoft.com/office/drawing/2014/main" id="{81DF1092-2CA4-41DA-8BDA-17F18EB32149}"/>
              </a:ext>
            </a:extLst>
          </p:cNvPr>
          <p:cNvSpPr/>
          <p:nvPr/>
        </p:nvSpPr>
        <p:spPr>
          <a:xfrm>
            <a:off x="429049" y="1756646"/>
            <a:ext cx="7912694"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 </a:t>
            </a:r>
            <a:r>
              <a:rPr lang="en-US" altLang="zh-CN" dirty="0">
                <a:solidFill>
                  <a:srgbClr val="000000"/>
                </a:solidFill>
                <a:latin typeface="Consolas" panose="020B0609020204030204" pitchFamily="49" charset="0"/>
              </a:rPr>
              <a:t>Compare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bool operator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 </a:t>
            </a:r>
            <a:r>
              <a:rPr lang="en-US" altLang="zh-CN" dirty="0">
                <a:solidFill>
                  <a:srgbClr val="0000FF"/>
                </a:solidFill>
                <a:latin typeface="Consolas" panose="020B0609020204030204" pitchFamily="49" charset="0"/>
              </a:rPr>
              <a:t>const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*b)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a-&gt;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 &lt; b-&gt;</a:t>
            </a:r>
            <a:r>
              <a:rPr lang="en-US" altLang="zh-CN" dirty="0" err="1">
                <a:solidFill>
                  <a:srgbClr val="000000"/>
                </a:solidFill>
                <a:latin typeface="Consolas" panose="020B0609020204030204" pitchFamily="49" charset="0"/>
              </a:rPr>
              <a:t>m_id</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9" name="矩形 8">
            <a:extLst>
              <a:ext uri="{FF2B5EF4-FFF2-40B4-BE49-F238E27FC236}">
                <a16:creationId xmlns:a16="http://schemas.microsoft.com/office/drawing/2014/main" id="{176CA091-735C-41CA-996E-6F9558C950DE}"/>
              </a:ext>
            </a:extLst>
          </p:cNvPr>
          <p:cNvSpPr/>
          <p:nvPr/>
        </p:nvSpPr>
        <p:spPr>
          <a:xfrm>
            <a:off x="429049" y="3308208"/>
            <a:ext cx="5624423" cy="369332"/>
          </a:xfrm>
          <a:prstGeom prst="rect">
            <a:avLst/>
          </a:prstGeom>
        </p:spPr>
        <p:txBody>
          <a:bodyPr wrap="square">
            <a:spAutoFit/>
          </a:bodyPr>
          <a:lstStyle/>
          <a:p>
            <a:r>
              <a:rPr lang="en-US" altLang="zh-CN" dirty="0">
                <a:solidFill>
                  <a:srgbClr val="000000"/>
                </a:solidFill>
                <a:latin typeface="Consolas" panose="020B0609020204030204" pitchFamily="49" charset="0"/>
              </a:rPr>
              <a:t>sort(</a:t>
            </a:r>
            <a:r>
              <a:rPr lang="en-US" altLang="zh-CN" dirty="0" err="1">
                <a:solidFill>
                  <a:srgbClr val="000000"/>
                </a:solidFill>
                <a:latin typeface="Consolas" panose="020B0609020204030204" pitchFamily="49" charset="0"/>
              </a:rPr>
              <a:t>vp.begin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vp.end</a:t>
            </a:r>
            <a:r>
              <a:rPr lang="en-US" altLang="zh-CN" dirty="0">
                <a:solidFill>
                  <a:srgbClr val="000000"/>
                </a:solidFill>
                <a:latin typeface="Consolas" panose="020B0609020204030204" pitchFamily="49" charset="0"/>
              </a:rPr>
              <a:t>(), Compare());</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26232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2506766"/>
            <a:ext cx="8574656" cy="1564900"/>
            <a:chOff x="219974" y="2358412"/>
            <a:chExt cx="8704052" cy="2214545"/>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6"/>
              <a:ext cx="8704052" cy="2214541"/>
              <a:chOff x="219974" y="1604516"/>
              <a:chExt cx="8704052" cy="2065130"/>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6"/>
                <a:ext cx="8704052" cy="206513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函数对象</a:t>
              </a:r>
            </a:p>
          </p:txBody>
        </p:sp>
      </p:grpSp>
      <p:sp>
        <p:nvSpPr>
          <p:cNvPr id="2" name="矩形 1">
            <a:extLst>
              <a:ext uri="{FF2B5EF4-FFF2-40B4-BE49-F238E27FC236}">
                <a16:creationId xmlns:a16="http://schemas.microsoft.com/office/drawing/2014/main" id="{02286D34-315F-4747-8CC2-4CBC4A8802B6}"/>
              </a:ext>
            </a:extLst>
          </p:cNvPr>
          <p:cNvSpPr/>
          <p:nvPr/>
        </p:nvSpPr>
        <p:spPr>
          <a:xfrm>
            <a:off x="382399" y="3104967"/>
            <a:ext cx="7591245" cy="369332"/>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函数对象可以</a:t>
            </a:r>
            <a:r>
              <a:rPr lang="zh-CN" altLang="en-US" dirty="0">
                <a:solidFill>
                  <a:srgbClr val="FF0000"/>
                </a:solidFill>
              </a:rPr>
              <a:t>保存调用时的状态</a:t>
            </a:r>
            <a:r>
              <a:rPr lang="zh-CN" altLang="en-US" dirty="0"/>
              <a:t>，相比于普通函数更为灵活</a:t>
            </a:r>
            <a:endParaRPr lang="en-US" altLang="zh-CN" dirty="0"/>
          </a:p>
        </p:txBody>
      </p:sp>
      <p:sp>
        <p:nvSpPr>
          <p:cNvPr id="3" name="矩形 2">
            <a:extLst>
              <a:ext uri="{FF2B5EF4-FFF2-40B4-BE49-F238E27FC236}">
                <a16:creationId xmlns:a16="http://schemas.microsoft.com/office/drawing/2014/main" id="{EA01263D-DC8E-4A75-93E4-C498CC9EA847}"/>
              </a:ext>
            </a:extLst>
          </p:cNvPr>
          <p:cNvSpPr/>
          <p:nvPr/>
        </p:nvSpPr>
        <p:spPr>
          <a:xfrm>
            <a:off x="667071" y="3533842"/>
            <a:ext cx="7591245" cy="369332"/>
          </a:xfrm>
          <a:prstGeom prst="rect">
            <a:avLst/>
          </a:prstGeom>
        </p:spPr>
        <p:txBody>
          <a:bodyPr wrap="square">
            <a:spAutoFit/>
          </a:bodyPr>
          <a:lstStyle/>
          <a:p>
            <a:pPr>
              <a:buClr>
                <a:srgbClr val="262686"/>
              </a:buClr>
              <a:buSzPct val="80000"/>
            </a:pPr>
            <a:r>
              <a:rPr lang="zh-CN" altLang="en-US" dirty="0">
                <a:solidFill>
                  <a:srgbClr val="FF0000"/>
                </a:solidFill>
              </a:rPr>
              <a:t>示例如下</a:t>
            </a:r>
            <a:r>
              <a:rPr lang="zh-CN" altLang="en-US" dirty="0"/>
              <a:t>：通过 </a:t>
            </a:r>
            <a:r>
              <a:rPr lang="en-US" altLang="zh-CN" dirty="0"/>
              <a:t>Checker </a:t>
            </a:r>
            <a:r>
              <a:rPr lang="zh-CN" altLang="en-US" dirty="0"/>
              <a:t>类和 </a:t>
            </a:r>
            <a:r>
              <a:rPr lang="en-US" altLang="zh-CN" dirty="0" err="1"/>
              <a:t>find_if</a:t>
            </a:r>
            <a:r>
              <a:rPr lang="en-US" altLang="zh-CN" dirty="0"/>
              <a:t> </a:t>
            </a:r>
            <a:r>
              <a:rPr lang="zh-CN" altLang="en-US" dirty="0"/>
              <a:t>算法查找容器中第 </a:t>
            </a:r>
            <a:r>
              <a:rPr lang="en-US" altLang="zh-CN" dirty="0"/>
              <a:t>n </a:t>
            </a:r>
            <a:r>
              <a:rPr lang="zh-CN" altLang="en-US" dirty="0"/>
              <a:t>个元素</a:t>
            </a:r>
          </a:p>
        </p:txBody>
      </p:sp>
    </p:spTree>
    <p:extLst>
      <p:ext uri="{BB962C8B-B14F-4D97-AF65-F5344CB8AC3E}">
        <p14:creationId xmlns:p14="http://schemas.microsoft.com/office/powerpoint/2010/main" val="3511322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59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8" name="组合 17">
            <a:extLst>
              <a:ext uri="{FF2B5EF4-FFF2-40B4-BE49-F238E27FC236}">
                <a16:creationId xmlns:a16="http://schemas.microsoft.com/office/drawing/2014/main" id="{3153B49C-2746-409E-97DB-64702B5CBD47}"/>
              </a:ext>
            </a:extLst>
          </p:cNvPr>
          <p:cNvGrpSpPr/>
          <p:nvPr/>
        </p:nvGrpSpPr>
        <p:grpSpPr>
          <a:xfrm>
            <a:off x="284672" y="4764045"/>
            <a:ext cx="8574656" cy="1464096"/>
            <a:chOff x="219974" y="2351130"/>
            <a:chExt cx="8704052" cy="2071893"/>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6"/>
              <a:ext cx="8704052" cy="2064607"/>
              <a:chOff x="219974" y="1604517"/>
              <a:chExt cx="8704052" cy="1925313"/>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7"/>
                <a:ext cx="8704052" cy="1925313"/>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5254333"/>
            <a:ext cx="8361268"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err="1"/>
              <a:t>m_cnt</a:t>
            </a:r>
            <a:r>
              <a:rPr lang="en-US" altLang="zh-CN" dirty="0"/>
              <a:t> </a:t>
            </a:r>
            <a:r>
              <a:rPr lang="zh-CN" altLang="en-US" dirty="0"/>
              <a:t>和 </a:t>
            </a:r>
            <a:r>
              <a:rPr lang="en-US" altLang="zh-CN" dirty="0" err="1"/>
              <a:t>m_nth</a:t>
            </a:r>
            <a:r>
              <a:rPr lang="en-US" altLang="zh-CN" dirty="0"/>
              <a:t> </a:t>
            </a:r>
            <a:r>
              <a:rPr lang="zh-CN" altLang="en-US" dirty="0"/>
              <a:t>分别用来计数和保存设定值</a:t>
            </a:r>
            <a:endParaRPr lang="en-US" altLang="zh-CN" dirty="0"/>
          </a:p>
          <a:p>
            <a:pPr marL="285750" indent="-285750">
              <a:buClr>
                <a:srgbClr val="262686"/>
              </a:buClr>
              <a:buSzPct val="80000"/>
              <a:buFont typeface="Wingdings" panose="05000000000000000000" pitchFamily="2" charset="2"/>
              <a:buChar char="l"/>
            </a:pPr>
            <a:r>
              <a:rPr lang="zh-CN" altLang="en-US" dirty="0"/>
              <a:t>每一次调用 </a:t>
            </a:r>
            <a:r>
              <a:rPr lang="en-US" altLang="zh-CN" dirty="0"/>
              <a:t>Checker</a:t>
            </a:r>
            <a:r>
              <a:rPr lang="zh-CN" altLang="en-US" dirty="0"/>
              <a:t>对象，其计数器就会自增，当增加到设置值时，返回真</a:t>
            </a:r>
            <a:endParaRPr lang="en-US" altLang="zh-CN" dirty="0"/>
          </a:p>
          <a:p>
            <a:pPr marL="285750" indent="-285750">
              <a:buClr>
                <a:srgbClr val="262686"/>
              </a:buClr>
              <a:buSzPct val="80000"/>
              <a:buFont typeface="Wingdings" panose="05000000000000000000" pitchFamily="2" charset="2"/>
              <a:buChar char="l"/>
            </a:pPr>
            <a:r>
              <a:rPr lang="zh-CN" altLang="en-US" dirty="0"/>
              <a:t>当调用返回真时，</a:t>
            </a:r>
            <a:r>
              <a:rPr lang="en-US" altLang="zh-CN" dirty="0" err="1"/>
              <a:t>fnd_if</a:t>
            </a:r>
            <a:r>
              <a:rPr lang="en-US" altLang="zh-CN" dirty="0"/>
              <a:t> </a:t>
            </a:r>
            <a:r>
              <a:rPr lang="zh-CN" altLang="en-US" dirty="0"/>
              <a:t>返回指向当前元素的迭代器</a:t>
            </a:r>
          </a:p>
        </p:txBody>
      </p:sp>
      <p:grpSp>
        <p:nvGrpSpPr>
          <p:cNvPr id="23" name="组合 22">
            <a:extLst>
              <a:ext uri="{FF2B5EF4-FFF2-40B4-BE49-F238E27FC236}">
                <a16:creationId xmlns:a16="http://schemas.microsoft.com/office/drawing/2014/main" id="{8A25069D-1946-422F-A888-0535E2239044}"/>
              </a:ext>
            </a:extLst>
          </p:cNvPr>
          <p:cNvGrpSpPr/>
          <p:nvPr/>
        </p:nvGrpSpPr>
        <p:grpSpPr>
          <a:xfrm>
            <a:off x="284672" y="1256778"/>
            <a:ext cx="8574656" cy="2927455"/>
            <a:chOff x="219974" y="2358412"/>
            <a:chExt cx="8704052" cy="4142744"/>
          </a:xfrm>
        </p:grpSpPr>
        <p:grpSp>
          <p:nvGrpSpPr>
            <p:cNvPr id="24" name="组合 23">
              <a:extLst>
                <a:ext uri="{FF2B5EF4-FFF2-40B4-BE49-F238E27FC236}">
                  <a16:creationId xmlns:a16="http://schemas.microsoft.com/office/drawing/2014/main" id="{D25F74D7-B1C8-4C6C-B400-9AE78A8B5A41}"/>
                </a:ext>
              </a:extLst>
            </p:cNvPr>
            <p:cNvGrpSpPr/>
            <p:nvPr/>
          </p:nvGrpSpPr>
          <p:grpSpPr>
            <a:xfrm>
              <a:off x="219974" y="2358416"/>
              <a:ext cx="8704052" cy="4142740"/>
              <a:chOff x="219974" y="1604516"/>
              <a:chExt cx="8704052" cy="3863237"/>
            </a:xfrm>
            <a:effectLst>
              <a:outerShdw blurRad="50800" dist="69850" dir="2700000" algn="tl" rotWithShape="0">
                <a:prstClr val="black">
                  <a:alpha val="40000"/>
                </a:prstClr>
              </a:outerShdw>
            </a:effectLst>
          </p:grpSpPr>
          <p:sp>
            <p:nvSpPr>
              <p:cNvPr id="26" name="矩形: 圆角 25">
                <a:extLst>
                  <a:ext uri="{FF2B5EF4-FFF2-40B4-BE49-F238E27FC236}">
                    <a16:creationId xmlns:a16="http://schemas.microsoft.com/office/drawing/2014/main" id="{F166E4AF-9BBF-4B79-B180-878AC601C667}"/>
                  </a:ext>
                </a:extLst>
              </p:cNvPr>
              <p:cNvSpPr/>
              <p:nvPr/>
            </p:nvSpPr>
            <p:spPr>
              <a:xfrm>
                <a:off x="219974" y="1604516"/>
                <a:ext cx="8704052" cy="3863237"/>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a:extLst>
                  <a:ext uri="{FF2B5EF4-FFF2-40B4-BE49-F238E27FC236}">
                    <a16:creationId xmlns:a16="http://schemas.microsoft.com/office/drawing/2014/main" id="{04421D1C-AC05-4ECA-87C1-34A05DDB81AB}"/>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5939A5B0-3AAF-4D68-BE24-EE0AABB5DDAF}"/>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示例</a:t>
              </a:r>
            </a:p>
          </p:txBody>
        </p:sp>
      </p:grpSp>
      <p:sp>
        <p:nvSpPr>
          <p:cNvPr id="7" name="矩形 6">
            <a:extLst>
              <a:ext uri="{FF2B5EF4-FFF2-40B4-BE49-F238E27FC236}">
                <a16:creationId xmlns:a16="http://schemas.microsoft.com/office/drawing/2014/main" id="{95AACFEC-C2D1-4D2F-AFC8-DA90247FD408}"/>
              </a:ext>
            </a:extLst>
          </p:cNvPr>
          <p:cNvSpPr/>
          <p:nvPr/>
        </p:nvSpPr>
        <p:spPr>
          <a:xfrm>
            <a:off x="429049" y="1702825"/>
            <a:ext cx="8188740"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 </a:t>
            </a:r>
            <a:r>
              <a:rPr lang="en-US" altLang="zh-CN" dirty="0">
                <a:solidFill>
                  <a:srgbClr val="000000"/>
                </a:solidFill>
                <a:latin typeface="Consolas" panose="020B0609020204030204" pitchFamily="49" charset="0"/>
              </a:rPr>
              <a:t>Checker{</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m_cnt</a:t>
            </a:r>
            <a:r>
              <a:rPr lang="en-US" altLang="zh-CN" dirty="0">
                <a:solidFill>
                  <a:srgbClr val="000000"/>
                </a:solidFill>
                <a:latin typeface="Consolas" panose="020B0609020204030204" pitchFamily="49" charset="0"/>
              </a:rPr>
              <a:t> = 0, </a:t>
            </a:r>
            <a:r>
              <a:rPr lang="en-US" altLang="zh-CN" dirty="0" err="1">
                <a:solidFill>
                  <a:srgbClr val="000000"/>
                </a:solidFill>
                <a:latin typeface="Consolas" panose="020B0609020204030204" pitchFamily="49" charset="0"/>
              </a:rPr>
              <a:t>m_nth</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Checker(</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n) :</a:t>
            </a:r>
            <a:r>
              <a:rPr lang="en-US" altLang="zh-CN" dirty="0" err="1">
                <a:solidFill>
                  <a:srgbClr val="000000"/>
                </a:solidFill>
                <a:latin typeface="Consolas" panose="020B0609020204030204" pitchFamily="49" charset="0"/>
              </a:rPr>
              <a:t>m_nth</a:t>
            </a:r>
            <a:r>
              <a:rPr lang="en-US" altLang="zh-CN" dirty="0">
                <a:solidFill>
                  <a:srgbClr val="000000"/>
                </a:solidFill>
                <a:latin typeface="Consolas" panose="020B0609020204030204" pitchFamily="49" charset="0"/>
              </a:rPr>
              <a:t>(n)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初始化设定值</a:t>
            </a:r>
            <a:br>
              <a:rPr lang="zh-CN" altLang="en-US" dirty="0">
                <a:solidFill>
                  <a:srgbClr val="008000"/>
                </a:solidFill>
                <a:latin typeface="Consolas" panose="020B0609020204030204" pitchFamily="49" charset="0"/>
                <a:ea typeface="FangSong" panose="02010609060101010101" pitchFamily="49" charset="-122"/>
              </a:rPr>
            </a:br>
            <a:r>
              <a:rPr lang="en-US" altLang="zh-CN" dirty="0">
                <a:solidFill>
                  <a:srgbClr val="008000"/>
                </a:solidFill>
                <a:latin typeface="Consolas" panose="020B0609020204030204" pitchFamily="49" charset="0"/>
                <a:ea typeface="FangSong" panose="02010609060101010101" pitchFamily="49" charset="-122"/>
              </a:rPr>
              <a:t>	</a:t>
            </a:r>
            <a:r>
              <a:rPr lang="en-US" altLang="zh-CN" dirty="0">
                <a:solidFill>
                  <a:srgbClr val="0000FF"/>
                </a:solidFill>
                <a:latin typeface="Consolas" panose="020B0609020204030204" pitchFamily="49" charset="0"/>
              </a:rPr>
              <a:t>bool operator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m_cnt</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m_nth</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6" name="矩形 5">
            <a:extLst>
              <a:ext uri="{FF2B5EF4-FFF2-40B4-BE49-F238E27FC236}">
                <a16:creationId xmlns:a16="http://schemas.microsoft.com/office/drawing/2014/main" id="{601154C2-39BF-4DC5-B8D6-CF704856C586}"/>
              </a:ext>
            </a:extLst>
          </p:cNvPr>
          <p:cNvSpPr/>
          <p:nvPr/>
        </p:nvSpPr>
        <p:spPr>
          <a:xfrm>
            <a:off x="477630" y="3148761"/>
            <a:ext cx="8188740" cy="923330"/>
          </a:xfrm>
          <a:prstGeom prst="rect">
            <a:avLst/>
          </a:prstGeom>
        </p:spPr>
        <p:txBody>
          <a:bodyPr wrap="square">
            <a:spAutoFit/>
          </a:bodyPr>
          <a:lstStyle/>
          <a:p>
            <a:r>
              <a:rPr lang="en-US" altLang="zh-CN" dirty="0">
                <a:solidFill>
                  <a:srgbClr val="008080"/>
                </a:solidFill>
                <a:latin typeface="Consolas" panose="020B0609020204030204" pitchFamily="49" charset="0"/>
              </a:rPr>
              <a:t>vector</a:t>
            </a:r>
            <a:r>
              <a:rPr lang="en-US" altLang="zh-CN" dirty="0">
                <a:solidFill>
                  <a:srgbClr val="000000"/>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 v = { 3, 7, 3, 11, 3, 3, 2 };</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auto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find_if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v.begin</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v.end</a:t>
            </a:r>
            <a:r>
              <a:rPr lang="en-US" altLang="zh-CN" dirty="0">
                <a:solidFill>
                  <a:srgbClr val="000000"/>
                </a:solidFill>
                <a:latin typeface="Consolas" panose="020B0609020204030204" pitchFamily="49" charset="0"/>
              </a:rPr>
              <a:t>(),Checker(4));</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返回第</a:t>
            </a:r>
            <a:br>
              <a:rPr lang="zh-CN" altLang="en-US" dirty="0">
                <a:solidFill>
                  <a:srgbClr val="008000"/>
                </a:solidFill>
                <a:latin typeface="Consolas" panose="020B0609020204030204" pitchFamily="49" charset="0"/>
                <a:ea typeface="FangSong" panose="02010609060101010101" pitchFamily="49" charset="-122"/>
              </a:rPr>
            </a:br>
            <a:r>
              <a:rPr lang="en-US" altLang="zh-CN" dirty="0">
                <a:solidFill>
                  <a:srgbClr val="008000"/>
                </a:solidFill>
                <a:latin typeface="Consolas" panose="020B0609020204030204" pitchFamily="49" charset="0"/>
              </a:rPr>
              <a:t>4</a:t>
            </a:r>
            <a:r>
              <a:rPr lang="zh-CN" altLang="en-US" dirty="0">
                <a:solidFill>
                  <a:srgbClr val="008000"/>
                </a:solidFill>
                <a:latin typeface="Consolas" panose="020B0609020204030204" pitchFamily="49" charset="0"/>
                <a:ea typeface="FangSong" panose="02010609060101010101" pitchFamily="49" charset="-122"/>
              </a:rPr>
              <a:t>个元素的迭代器</a:t>
            </a:r>
            <a:r>
              <a:rPr lang="zh-CN" altLang="en-US" dirty="0">
                <a:latin typeface="Consolas" panose="020B0609020204030204" pitchFamily="49" charset="0"/>
              </a:rPr>
              <a:t> </a:t>
            </a:r>
          </a:p>
        </p:txBody>
      </p:sp>
    </p:spTree>
    <p:extLst>
      <p:ext uri="{BB962C8B-B14F-4D97-AF65-F5344CB8AC3E}">
        <p14:creationId xmlns:p14="http://schemas.microsoft.com/office/powerpoint/2010/main" val="221911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1EC04731-8883-4F40-B241-77D845041F31}"/>
              </a:ext>
            </a:extLst>
          </p:cNvPr>
          <p:cNvGrpSpPr/>
          <p:nvPr/>
        </p:nvGrpSpPr>
        <p:grpSpPr>
          <a:xfrm>
            <a:off x="202723" y="1055828"/>
            <a:ext cx="5611481" cy="2489639"/>
            <a:chOff x="219974" y="2358412"/>
            <a:chExt cx="8704052" cy="2489639"/>
          </a:xfrm>
        </p:grpSpPr>
        <p:grpSp>
          <p:nvGrpSpPr>
            <p:cNvPr id="11" name="组合 10">
              <a:extLst>
                <a:ext uri="{FF2B5EF4-FFF2-40B4-BE49-F238E27FC236}">
                  <a16:creationId xmlns:a16="http://schemas.microsoft.com/office/drawing/2014/main" id="{E4B61B02-45B5-4868-9441-E60FE4231117}"/>
                </a:ext>
              </a:extLst>
            </p:cNvPr>
            <p:cNvGrpSpPr/>
            <p:nvPr/>
          </p:nvGrpSpPr>
          <p:grpSpPr>
            <a:xfrm>
              <a:off x="219974" y="2358412"/>
              <a:ext cx="8704052" cy="2489639"/>
              <a:chOff x="219974" y="1604513"/>
              <a:chExt cx="8704052" cy="2321666"/>
            </a:xfrm>
            <a:effectLst>
              <a:outerShdw blurRad="50800" dist="69850" dir="2700000" algn="tl" rotWithShape="0">
                <a:prstClr val="black">
                  <a:alpha val="40000"/>
                </a:prstClr>
              </a:outerShdw>
            </a:effectLst>
          </p:grpSpPr>
          <p:sp>
            <p:nvSpPr>
              <p:cNvPr id="6" name="矩形: 圆角 5">
                <a:extLst>
                  <a:ext uri="{FF2B5EF4-FFF2-40B4-BE49-F238E27FC236}">
                    <a16:creationId xmlns:a16="http://schemas.microsoft.com/office/drawing/2014/main" id="{90EECF05-7E8E-4003-9462-39E780DBE63E}"/>
                  </a:ext>
                </a:extLst>
              </p:cNvPr>
              <p:cNvSpPr/>
              <p:nvPr/>
            </p:nvSpPr>
            <p:spPr>
              <a:xfrm>
                <a:off x="219974" y="1604513"/>
                <a:ext cx="8704052" cy="232166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E3786C5-8038-4110-A537-1E881413DDED}"/>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a:extLst>
                <a:ext uri="{FF2B5EF4-FFF2-40B4-BE49-F238E27FC236}">
                  <a16:creationId xmlns:a16="http://schemas.microsoft.com/office/drawing/2014/main" id="{7D864B83-9801-49D7-9965-12E20F5E4D72}"/>
                </a:ext>
              </a:extLst>
            </p:cNvPr>
            <p:cNvSpPr/>
            <p:nvPr/>
          </p:nvSpPr>
          <p:spPr>
            <a:xfrm>
              <a:off x="319176" y="2358412"/>
              <a:ext cx="6752490" cy="461665"/>
            </a:xfrm>
            <a:prstGeom prst="rect">
              <a:avLst/>
            </a:prstGeom>
          </p:spPr>
          <p:txBody>
            <a:bodyPr wrap="square">
              <a:spAutoFit/>
            </a:bodyPr>
            <a:lstStyle/>
            <a:p>
              <a:r>
                <a:rPr lang="en-US" altLang="zh-CN" sz="2400" dirty="0">
                  <a:solidFill>
                    <a:schemeClr val="bg1"/>
                  </a:solidFill>
                </a:rPr>
                <a:t>vector </a:t>
              </a:r>
              <a:r>
                <a:rPr lang="zh-CN" altLang="en-US" sz="2400" dirty="0">
                  <a:solidFill>
                    <a:schemeClr val="bg1"/>
                  </a:solidFill>
                </a:rPr>
                <a:t>类型查找函数模板</a:t>
              </a:r>
            </a:p>
          </p:txBody>
        </p:sp>
      </p:grpSp>
      <p:grpSp>
        <p:nvGrpSpPr>
          <p:cNvPr id="17" name="组合 16">
            <a:extLst>
              <a:ext uri="{FF2B5EF4-FFF2-40B4-BE49-F238E27FC236}">
                <a16:creationId xmlns:a16="http://schemas.microsoft.com/office/drawing/2014/main" id="{9872F1E7-E2EB-433E-86D1-7AD135B2F750}"/>
              </a:ext>
            </a:extLst>
          </p:cNvPr>
          <p:cNvGrpSpPr/>
          <p:nvPr/>
        </p:nvGrpSpPr>
        <p:grpSpPr>
          <a:xfrm>
            <a:off x="202722" y="3729362"/>
            <a:ext cx="5611481" cy="3019492"/>
            <a:chOff x="219974" y="2358412"/>
            <a:chExt cx="8704052" cy="3019492"/>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3019492"/>
              <a:chOff x="219974" y="1604513"/>
              <a:chExt cx="8704052" cy="2815770"/>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281577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591680" cy="461665"/>
            </a:xfrm>
            <a:prstGeom prst="rect">
              <a:avLst/>
            </a:prstGeom>
          </p:spPr>
          <p:txBody>
            <a:bodyPr wrap="square">
              <a:spAutoFit/>
            </a:bodyPr>
            <a:lstStyle/>
            <a:p>
              <a:r>
                <a:rPr lang="zh-CN" altLang="en-US" sz="2400" dirty="0">
                  <a:solidFill>
                    <a:schemeClr val="bg1"/>
                  </a:solidFill>
                </a:rPr>
                <a:t>数组类型查找函数模板</a:t>
              </a:r>
            </a:p>
          </p:txBody>
        </p:sp>
      </p:grpSp>
      <p:grpSp>
        <p:nvGrpSpPr>
          <p:cNvPr id="23" name="组合 22">
            <a:extLst>
              <a:ext uri="{FF2B5EF4-FFF2-40B4-BE49-F238E27FC236}">
                <a16:creationId xmlns:a16="http://schemas.microsoft.com/office/drawing/2014/main" id="{CEC6A845-9937-44E3-A48B-2629BF4A0026}"/>
              </a:ext>
            </a:extLst>
          </p:cNvPr>
          <p:cNvGrpSpPr/>
          <p:nvPr/>
        </p:nvGrpSpPr>
        <p:grpSpPr>
          <a:xfrm>
            <a:off x="5998760" y="1085562"/>
            <a:ext cx="2975779" cy="1481167"/>
            <a:chOff x="219974" y="2358411"/>
            <a:chExt cx="8704052" cy="1564685"/>
          </a:xfrm>
        </p:grpSpPr>
        <p:grpSp>
          <p:nvGrpSpPr>
            <p:cNvPr id="24" name="组合 23">
              <a:extLst>
                <a:ext uri="{FF2B5EF4-FFF2-40B4-BE49-F238E27FC236}">
                  <a16:creationId xmlns:a16="http://schemas.microsoft.com/office/drawing/2014/main" id="{58BDFC2E-27BC-45E1-B7C1-CD6AE4C01DB4}"/>
                </a:ext>
              </a:extLst>
            </p:cNvPr>
            <p:cNvGrpSpPr/>
            <p:nvPr/>
          </p:nvGrpSpPr>
          <p:grpSpPr>
            <a:xfrm>
              <a:off x="219974" y="2358411"/>
              <a:ext cx="8704052" cy="1564685"/>
              <a:chOff x="219974" y="1604513"/>
              <a:chExt cx="8704052" cy="1459118"/>
            </a:xfrm>
            <a:effectLst>
              <a:outerShdw blurRad="50800" dist="69850" dir="2700000" algn="tl" rotWithShape="0">
                <a:prstClr val="black">
                  <a:alpha val="40000"/>
                </a:prstClr>
              </a:outerShdw>
            </a:effectLst>
          </p:grpSpPr>
          <p:sp>
            <p:nvSpPr>
              <p:cNvPr id="27" name="矩形: 圆角 26">
                <a:extLst>
                  <a:ext uri="{FF2B5EF4-FFF2-40B4-BE49-F238E27FC236}">
                    <a16:creationId xmlns:a16="http://schemas.microsoft.com/office/drawing/2014/main" id="{CB8CF074-C3CF-438D-BA65-9180D4910C9D}"/>
                  </a:ext>
                </a:extLst>
              </p:cNvPr>
              <p:cNvSpPr/>
              <p:nvPr/>
            </p:nvSpPr>
            <p:spPr>
              <a:xfrm>
                <a:off x="219974" y="1604513"/>
                <a:ext cx="8704052" cy="1459118"/>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顶角 27">
                <a:extLst>
                  <a:ext uri="{FF2B5EF4-FFF2-40B4-BE49-F238E27FC236}">
                    <a16:creationId xmlns:a16="http://schemas.microsoft.com/office/drawing/2014/main" id="{9D4749E3-8071-4CFF-8BEA-033B7FB95648}"/>
                  </a:ext>
                </a:extLst>
              </p:cNvPr>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a:extLst>
                <a:ext uri="{FF2B5EF4-FFF2-40B4-BE49-F238E27FC236}">
                  <a16:creationId xmlns:a16="http://schemas.microsoft.com/office/drawing/2014/main" id="{1FA48456-23A0-47DE-81E8-14EA125D2F8F}"/>
                </a:ext>
              </a:extLst>
            </p:cNvPr>
            <p:cNvSpPr/>
            <p:nvPr/>
          </p:nvSpPr>
          <p:spPr>
            <a:xfrm>
              <a:off x="319177" y="2358412"/>
              <a:ext cx="4572000" cy="461665"/>
            </a:xfrm>
            <a:prstGeom prst="rect">
              <a:avLst/>
            </a:prstGeom>
          </p:spPr>
          <p:txBody>
            <a:bodyPr>
              <a:spAutoFit/>
            </a:bodyPr>
            <a:lstStyle/>
            <a:p>
              <a:r>
                <a:rPr lang="zh-CN" altLang="en-US" sz="2400" dirty="0">
                  <a:solidFill>
                    <a:srgbClr val="FFFFFF"/>
                  </a:solidFill>
                  <a:latin typeface="MicrosoftYaHei"/>
                </a:rPr>
                <a:t>观察</a:t>
              </a:r>
              <a:endParaRPr lang="zh-CN" altLang="en-US" sz="2400" dirty="0"/>
            </a:p>
          </p:txBody>
        </p:sp>
        <p:sp>
          <p:nvSpPr>
            <p:cNvPr id="26" name="矩形 25">
              <a:extLst>
                <a:ext uri="{FF2B5EF4-FFF2-40B4-BE49-F238E27FC236}">
                  <a16:creationId xmlns:a16="http://schemas.microsoft.com/office/drawing/2014/main" id="{6D3F683F-FF70-404E-8AB6-ECADB1CD48C6}"/>
                </a:ext>
              </a:extLst>
            </p:cNvPr>
            <p:cNvSpPr/>
            <p:nvPr/>
          </p:nvSpPr>
          <p:spPr>
            <a:xfrm>
              <a:off x="319177" y="2957758"/>
              <a:ext cx="8307237" cy="923712"/>
            </a:xfrm>
            <a:prstGeom prst="rect">
              <a:avLst/>
            </a:prstGeom>
          </p:spPr>
          <p:txBody>
            <a:bodyPr wrap="square">
              <a:spAutoFit/>
            </a:bodyPr>
            <a:lstStyle/>
            <a:p>
              <a:pPr>
                <a:lnSpc>
                  <a:spcPct val="150000"/>
                </a:lnSpc>
              </a:pPr>
              <a:r>
                <a:rPr lang="zh-CN" altLang="en-US" dirty="0"/>
                <a:t>两个函数体中循环部分代码是否一样？ </a:t>
              </a:r>
            </a:p>
          </p:txBody>
        </p:sp>
      </p:grpSp>
      <p:grpSp>
        <p:nvGrpSpPr>
          <p:cNvPr id="29" name="组合 28">
            <a:extLst>
              <a:ext uri="{FF2B5EF4-FFF2-40B4-BE49-F238E27FC236}">
                <a16:creationId xmlns:a16="http://schemas.microsoft.com/office/drawing/2014/main" id="{C331CC31-AFBF-4AD0-B4CA-7A3F155FD296}"/>
              </a:ext>
            </a:extLst>
          </p:cNvPr>
          <p:cNvGrpSpPr/>
          <p:nvPr/>
        </p:nvGrpSpPr>
        <p:grpSpPr>
          <a:xfrm>
            <a:off x="6032676" y="2833019"/>
            <a:ext cx="3009694" cy="1652718"/>
            <a:chOff x="219974" y="2358412"/>
            <a:chExt cx="8803252" cy="1745909"/>
          </a:xfrm>
        </p:grpSpPr>
        <p:grpSp>
          <p:nvGrpSpPr>
            <p:cNvPr id="30" name="组合 29">
              <a:extLst>
                <a:ext uri="{FF2B5EF4-FFF2-40B4-BE49-F238E27FC236}">
                  <a16:creationId xmlns:a16="http://schemas.microsoft.com/office/drawing/2014/main" id="{7419756C-4762-40EF-A314-125EFB7C57D8}"/>
                </a:ext>
              </a:extLst>
            </p:cNvPr>
            <p:cNvGrpSpPr/>
            <p:nvPr/>
          </p:nvGrpSpPr>
          <p:grpSpPr>
            <a:xfrm>
              <a:off x="219974" y="2358412"/>
              <a:ext cx="8704052" cy="1745909"/>
              <a:chOff x="219974" y="1604514"/>
              <a:chExt cx="8704052" cy="1628115"/>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C771D735-0FE0-49AA-815E-35E7DC8C1EF8}"/>
                  </a:ext>
                </a:extLst>
              </p:cNvPr>
              <p:cNvSpPr/>
              <p:nvPr/>
            </p:nvSpPr>
            <p:spPr>
              <a:xfrm>
                <a:off x="219974" y="1604514"/>
                <a:ext cx="8704052" cy="1628115"/>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顶角 33">
                <a:extLst>
                  <a:ext uri="{FF2B5EF4-FFF2-40B4-BE49-F238E27FC236}">
                    <a16:creationId xmlns:a16="http://schemas.microsoft.com/office/drawing/2014/main" id="{B76C60ED-C12F-4712-84BF-C70C68D924B8}"/>
                  </a:ext>
                </a:extLst>
              </p:cNvPr>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3C3F1189-A82C-49F0-91D6-0A5E64916B5F}"/>
                </a:ext>
              </a:extLst>
            </p:cNvPr>
            <p:cNvSpPr/>
            <p:nvPr/>
          </p:nvSpPr>
          <p:spPr>
            <a:xfrm>
              <a:off x="319177" y="2358412"/>
              <a:ext cx="4572000" cy="487697"/>
            </a:xfrm>
            <a:prstGeom prst="rect">
              <a:avLst/>
            </a:prstGeom>
          </p:spPr>
          <p:txBody>
            <a:bodyPr>
              <a:spAutoFit/>
            </a:bodyPr>
            <a:lstStyle/>
            <a:p>
              <a:r>
                <a:rPr lang="zh-CN" altLang="en-US" sz="2400" dirty="0">
                  <a:solidFill>
                    <a:srgbClr val="FFFFFF"/>
                  </a:solidFill>
                  <a:latin typeface="MicrosoftYaHei"/>
                </a:rPr>
                <a:t>问题</a:t>
              </a:r>
              <a:endParaRPr lang="zh-CN" altLang="en-US" sz="2400" dirty="0"/>
            </a:p>
          </p:txBody>
        </p:sp>
        <p:sp>
          <p:nvSpPr>
            <p:cNvPr id="32" name="矩形 31">
              <a:extLst>
                <a:ext uri="{FF2B5EF4-FFF2-40B4-BE49-F238E27FC236}">
                  <a16:creationId xmlns:a16="http://schemas.microsoft.com/office/drawing/2014/main" id="{4FA81A3D-3BB8-4A91-AD13-B013C85D6097}"/>
                </a:ext>
              </a:extLst>
            </p:cNvPr>
            <p:cNvSpPr/>
            <p:nvPr/>
          </p:nvSpPr>
          <p:spPr>
            <a:xfrm>
              <a:off x="319177" y="2957758"/>
              <a:ext cx="8704049" cy="923712"/>
            </a:xfrm>
            <a:prstGeom prst="rect">
              <a:avLst/>
            </a:prstGeom>
          </p:spPr>
          <p:txBody>
            <a:bodyPr wrap="square">
              <a:spAutoFit/>
            </a:bodyPr>
            <a:lstStyle/>
            <a:p>
              <a:pPr>
                <a:lnSpc>
                  <a:spcPct val="150000"/>
                </a:lnSpc>
              </a:pPr>
              <a:r>
                <a:rPr lang="zh-CN" altLang="en-US" dirty="0"/>
                <a:t>是否可以通过同一个</a:t>
              </a:r>
              <a:r>
                <a:rPr lang="en-US" altLang="zh-CN" dirty="0"/>
                <a:t>Find </a:t>
              </a:r>
              <a:r>
                <a:rPr lang="zh-CN" altLang="en-US" dirty="0"/>
                <a:t>函数来处理 </a:t>
              </a:r>
              <a:r>
                <a:rPr lang="en-US" altLang="zh-CN" dirty="0"/>
                <a:t>vector </a:t>
              </a:r>
              <a:r>
                <a:rPr lang="zh-CN" altLang="en-US" dirty="0"/>
                <a:t>和数组？ </a:t>
              </a:r>
            </a:p>
          </p:txBody>
        </p:sp>
      </p:grpSp>
      <p:sp>
        <p:nvSpPr>
          <p:cNvPr id="3" name="矩形 2">
            <a:extLst>
              <a:ext uri="{FF2B5EF4-FFF2-40B4-BE49-F238E27FC236}">
                <a16:creationId xmlns:a16="http://schemas.microsoft.com/office/drawing/2014/main" id="{46EA0E65-75F0-4193-9934-6465F9676DAC}"/>
              </a:ext>
            </a:extLst>
          </p:cNvPr>
          <p:cNvSpPr/>
          <p:nvPr/>
        </p:nvSpPr>
        <p:spPr>
          <a:xfrm>
            <a:off x="270911" y="1598261"/>
            <a:ext cx="5439776" cy="1815882"/>
          </a:xfrm>
          <a:prstGeom prst="rect">
            <a:avLst/>
          </a:prstGeom>
        </p:spPr>
        <p:txBody>
          <a:bodyPr wrap="square">
            <a:spAutoFit/>
          </a:bodyPr>
          <a:lstStyle/>
          <a:p>
            <a:r>
              <a:rPr lang="en-US" altLang="zh-CN" sz="1600" dirty="0">
                <a:solidFill>
                  <a:srgbClr val="0000FF"/>
                </a:solidFill>
                <a:latin typeface="Consolas" panose="020B0609020204030204" pitchFamily="49" charset="0"/>
              </a:rPr>
              <a:t>template</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rgbClr val="0000FF"/>
                </a:solidFill>
                <a:latin typeface="Consolas" panose="020B0609020204030204" pitchFamily="49" charset="0"/>
              </a:rPr>
              <a:t> </a:t>
            </a:r>
            <a:r>
              <a:rPr lang="en-US" altLang="zh-CN" sz="1600" dirty="0">
                <a:solidFill>
                  <a:srgbClr val="000000"/>
                </a:solidFill>
                <a:latin typeface="Consolas" panose="020B0609020204030204" pitchFamily="49" charset="0"/>
              </a:rPr>
              <a:t>T&gt;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Find(</a:t>
            </a:r>
            <a:r>
              <a:rPr lang="en-US" altLang="zh-CN" sz="1600" dirty="0">
                <a:solidFill>
                  <a:srgbClr val="0000FF"/>
                </a:solidFill>
                <a:latin typeface="Consolas" panose="020B0609020204030204" pitchFamily="49" charset="0"/>
              </a:rPr>
              <a:t>const </a:t>
            </a:r>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&lt;T&gt; &amp;</a:t>
            </a:r>
            <a:r>
              <a:rPr lang="en-US" altLang="zh-CN" sz="1600" dirty="0" err="1">
                <a:solidFill>
                  <a:srgbClr val="000000"/>
                </a:solidFill>
                <a:latin typeface="Consolas" panose="020B0609020204030204" pitchFamily="49" charset="0"/>
              </a:rPr>
              <a:t>vec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&amp;</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 </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&lt;</a:t>
            </a:r>
            <a:r>
              <a:rPr lang="en-US" altLang="zh-CN" sz="1600" dirty="0" err="1">
                <a:solidFill>
                  <a:srgbClr val="000000"/>
                </a:solidFill>
                <a:latin typeface="Consolas" panose="020B0609020204030204" pitchFamily="49" charset="0"/>
              </a:rPr>
              <a:t>vec.size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vec</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vec</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err="1">
                <a:solidFill>
                  <a:srgbClr val="000000"/>
                </a:solidFill>
                <a:latin typeface="Consolas" panose="020B0609020204030204" pitchFamily="49" charset="0"/>
              </a:rPr>
              <a:t>nullptr</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7" name="矩形 6">
            <a:extLst>
              <a:ext uri="{FF2B5EF4-FFF2-40B4-BE49-F238E27FC236}">
                <a16:creationId xmlns:a16="http://schemas.microsoft.com/office/drawing/2014/main" id="{8CD9270A-E996-486E-9593-933FF2B6C6FA}"/>
              </a:ext>
            </a:extLst>
          </p:cNvPr>
          <p:cNvSpPr/>
          <p:nvPr/>
        </p:nvSpPr>
        <p:spPr>
          <a:xfrm>
            <a:off x="327805" y="4230548"/>
            <a:ext cx="5382882" cy="2308324"/>
          </a:xfrm>
          <a:prstGeom prst="rect">
            <a:avLst/>
          </a:prstGeom>
        </p:spPr>
        <p:txBody>
          <a:bodyPr wrap="square">
            <a:spAutoFit/>
          </a:bodyPr>
          <a:lstStyle/>
          <a:p>
            <a:r>
              <a:rPr lang="en-US" altLang="zh-CN" sz="1600" dirty="0">
                <a:solidFill>
                  <a:srgbClr val="0000FF"/>
                </a:solidFill>
                <a:latin typeface="Consolas" panose="020B0609020204030204" pitchFamily="49" charset="0"/>
              </a:rPr>
              <a:t>template</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rgbClr val="0000FF"/>
                </a:solidFill>
                <a:latin typeface="Consolas" panose="020B0609020204030204" pitchFamily="49" charset="0"/>
              </a:rPr>
              <a:t> </a:t>
            </a:r>
            <a:r>
              <a:rPr lang="en-US" altLang="zh-CN" sz="1600" dirty="0">
                <a:solidFill>
                  <a:srgbClr val="000000"/>
                </a:solidFill>
                <a:latin typeface="Consolas" panose="020B0609020204030204" pitchFamily="49" charset="0"/>
              </a:rPr>
              <a:t>T&gt;</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Find(</a:t>
            </a:r>
            <a:r>
              <a:rPr lang="en-US" altLang="zh-CN" sz="1600" dirty="0">
                <a:solidFill>
                  <a:srgbClr val="0000FF"/>
                </a:solidFill>
                <a:latin typeface="Consolas" panose="020B0609020204030204" pitchFamily="49" charset="0"/>
              </a:rPr>
              <a:t>const </a:t>
            </a:r>
            <a:r>
              <a:rPr lang="en-US" altLang="zh-CN" sz="1600" dirty="0">
                <a:solidFill>
                  <a:srgbClr val="000000"/>
                </a:solidFill>
                <a:latin typeface="Consolas" panose="020B0609020204030204" pitchFamily="49" charset="0"/>
              </a:rPr>
              <a:t>T *</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size,</a:t>
            </a:r>
            <a:r>
              <a:rPr lang="en-US" altLang="zh-CN" sz="1600" dirty="0" err="1">
                <a:solidFill>
                  <a:srgbClr val="0000FF"/>
                </a:solidFill>
                <a:latin typeface="Consolas" panose="020B0609020204030204" pitchFamily="49" charset="0"/>
              </a:rPr>
              <a:t>const</a:t>
            </a:r>
            <a:r>
              <a:rPr lang="en-US" altLang="zh-CN" sz="1600" dirty="0">
                <a:solidFill>
                  <a:srgbClr val="0000FF"/>
                </a:solidFill>
                <a:latin typeface="Consolas" panose="020B0609020204030204" pitchFamily="49" charset="0"/>
              </a:rPr>
              <a:t> </a:t>
            </a:r>
            <a:r>
              <a:rPr lang="en-US" altLang="zh-CN" sz="1600" dirty="0">
                <a:solidFill>
                  <a:srgbClr val="000000"/>
                </a:solidFill>
                <a:latin typeface="Consolas" panose="020B0609020204030204" pitchFamily="49" charset="0"/>
              </a:rPr>
              <a:t>T &amp;</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 || size &lt;= 0)</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err="1">
                <a:solidFill>
                  <a:srgbClr val="000000"/>
                </a:solidFill>
                <a:latin typeface="Consolas" panose="020B0609020204030204" pitchFamily="49" charset="0"/>
              </a:rPr>
              <a:t>nullptr</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 </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&lt;size;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val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arr</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err="1">
                <a:solidFill>
                  <a:srgbClr val="000000"/>
                </a:solidFill>
                <a:latin typeface="Consolas" panose="020B0609020204030204" pitchFamily="49" charset="0"/>
              </a:rPr>
              <a:t>nullptr</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6674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向算法传递函数</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1764894"/>
            <a:ext cx="8574656" cy="1130291"/>
            <a:chOff x="219974" y="2358412"/>
            <a:chExt cx="8704052" cy="1599514"/>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6"/>
              <a:ext cx="8704052" cy="1599510"/>
              <a:chOff x="219974" y="1604516"/>
              <a:chExt cx="8704052" cy="1491594"/>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6"/>
                <a:ext cx="8704052" cy="1491594"/>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lambda </a:t>
              </a:r>
              <a:r>
                <a:rPr lang="zh-CN" altLang="en-US" sz="2400" dirty="0">
                  <a:solidFill>
                    <a:schemeClr val="bg1"/>
                  </a:solidFill>
                </a:rPr>
                <a:t>表达式</a:t>
              </a:r>
            </a:p>
          </p:txBody>
        </p:sp>
      </p:grpSp>
      <p:grpSp>
        <p:nvGrpSpPr>
          <p:cNvPr id="18" name="组合 17">
            <a:extLst>
              <a:ext uri="{FF2B5EF4-FFF2-40B4-BE49-F238E27FC236}">
                <a16:creationId xmlns:a16="http://schemas.microsoft.com/office/drawing/2014/main" id="{3153B49C-2746-409E-97DB-64702B5CBD47}"/>
              </a:ext>
            </a:extLst>
          </p:cNvPr>
          <p:cNvGrpSpPr/>
          <p:nvPr/>
        </p:nvGrpSpPr>
        <p:grpSpPr>
          <a:xfrm>
            <a:off x="284672" y="3907924"/>
            <a:ext cx="8574656" cy="1792787"/>
            <a:chOff x="219974" y="2351130"/>
            <a:chExt cx="8704052" cy="2537035"/>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6"/>
              <a:ext cx="8704052" cy="2529749"/>
              <a:chOff x="219974" y="1604517"/>
              <a:chExt cx="8704052" cy="2359072"/>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7"/>
                <a:ext cx="8704052" cy="235907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4391696"/>
            <a:ext cx="8361268" cy="1200329"/>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示例中的 </a:t>
            </a:r>
            <a:r>
              <a:rPr lang="en-US" altLang="zh-CN" dirty="0"/>
              <a:t>lambda </a:t>
            </a:r>
            <a:r>
              <a:rPr lang="zh-CN" altLang="en-US" dirty="0"/>
              <a:t>表达式</a:t>
            </a:r>
            <a:r>
              <a:rPr lang="zh-CN" altLang="en-US" dirty="0">
                <a:solidFill>
                  <a:srgbClr val="FF0000"/>
                </a:solidFill>
              </a:rPr>
              <a:t>捕获列表为空</a:t>
            </a:r>
            <a:r>
              <a:rPr lang="zh-CN" altLang="en-US" dirty="0"/>
              <a:t>，函数</a:t>
            </a:r>
            <a:r>
              <a:rPr lang="zh-CN" altLang="en-US" dirty="0">
                <a:solidFill>
                  <a:srgbClr val="FF0000"/>
                </a:solidFill>
              </a:rPr>
              <a:t>形参为两个指针类型</a:t>
            </a:r>
            <a:r>
              <a:rPr lang="zh-CN" altLang="en-US" dirty="0"/>
              <a:t>，</a:t>
            </a:r>
            <a:r>
              <a:rPr lang="zh-CN" altLang="en-US" dirty="0">
                <a:solidFill>
                  <a:srgbClr val="FF0000"/>
                </a:solidFill>
              </a:rPr>
              <a:t>函数体</a:t>
            </a:r>
            <a:r>
              <a:rPr lang="zh-CN" altLang="en-US" dirty="0"/>
              <a:t>与 </a:t>
            </a:r>
            <a:r>
              <a:rPr lang="en-US" altLang="zh-CN" dirty="0"/>
              <a:t>Less </a:t>
            </a:r>
            <a:r>
              <a:rPr lang="zh-CN" altLang="en-US" dirty="0"/>
              <a:t>函数和 </a:t>
            </a:r>
            <a:r>
              <a:rPr lang="en-US" altLang="zh-CN" dirty="0"/>
              <a:t>Compare </a:t>
            </a:r>
            <a:r>
              <a:rPr lang="zh-CN" altLang="en-US" dirty="0"/>
              <a:t>函数调用运算符一样 </a:t>
            </a:r>
            <a:endParaRPr lang="en-US" altLang="zh-CN" dirty="0"/>
          </a:p>
          <a:p>
            <a:pPr marL="285750" indent="-285750">
              <a:buClr>
                <a:srgbClr val="262686"/>
              </a:buClr>
              <a:buSzPct val="80000"/>
              <a:buFont typeface="Wingdings" panose="05000000000000000000" pitchFamily="2" charset="2"/>
              <a:buChar char="l"/>
            </a:pPr>
            <a:r>
              <a:rPr lang="en-US" altLang="zh-CN" dirty="0"/>
              <a:t>lambda </a:t>
            </a:r>
            <a:r>
              <a:rPr lang="zh-CN" altLang="en-US" dirty="0"/>
              <a:t>表达式不需要额外定义一个函数或一个函数对象类 </a:t>
            </a:r>
            <a:endParaRPr lang="en-US" altLang="zh-CN" dirty="0"/>
          </a:p>
          <a:p>
            <a:pPr marL="285750" indent="-285750">
              <a:buClr>
                <a:srgbClr val="262686"/>
              </a:buClr>
              <a:buSzPct val="80000"/>
              <a:buFont typeface="Wingdings" panose="05000000000000000000" pitchFamily="2" charset="2"/>
              <a:buChar char="l"/>
            </a:pPr>
            <a:r>
              <a:rPr lang="zh-CN" altLang="en-US" dirty="0"/>
              <a:t>可以利用捕获列表访问外围对象</a:t>
            </a:r>
            <a:endParaRPr lang="en-US" altLang="zh-CN" dirty="0"/>
          </a:p>
        </p:txBody>
      </p:sp>
      <p:sp>
        <p:nvSpPr>
          <p:cNvPr id="2" name="矩形 1">
            <a:extLst>
              <a:ext uri="{FF2B5EF4-FFF2-40B4-BE49-F238E27FC236}">
                <a16:creationId xmlns:a16="http://schemas.microsoft.com/office/drawing/2014/main" id="{765AD841-C206-47A3-B987-A0DE5A1B8EB4}"/>
              </a:ext>
            </a:extLst>
          </p:cNvPr>
          <p:cNvSpPr/>
          <p:nvPr/>
        </p:nvSpPr>
        <p:spPr>
          <a:xfrm>
            <a:off x="429049" y="2310410"/>
            <a:ext cx="8128355" cy="584775"/>
          </a:xfrm>
          <a:prstGeom prst="rect">
            <a:avLst/>
          </a:prstGeom>
        </p:spPr>
        <p:txBody>
          <a:bodyPr wrap="square">
            <a:spAutoFit/>
          </a:bodyPr>
          <a:lstStyle/>
          <a:p>
            <a:r>
              <a:rPr lang="en-US" altLang="zh-CN" sz="1600" dirty="0">
                <a:solidFill>
                  <a:srgbClr val="000000"/>
                </a:solidFill>
                <a:latin typeface="Consolas" panose="020B0609020204030204" pitchFamily="49" charset="0"/>
              </a:rPr>
              <a:t>sort(</a:t>
            </a:r>
            <a:r>
              <a:rPr lang="en-US" altLang="zh-CN" sz="1600" dirty="0" err="1">
                <a:solidFill>
                  <a:srgbClr val="000000"/>
                </a:solidFill>
                <a:latin typeface="Consolas" panose="020B0609020204030204" pitchFamily="49" charset="0"/>
              </a:rPr>
              <a:t>vp.begin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vp.end</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const </a:t>
            </a:r>
            <a:r>
              <a:rPr lang="en-US" altLang="zh-CN" sz="1600" dirty="0" err="1">
                <a:solidFill>
                  <a:srgbClr val="008080"/>
                </a:solidFill>
                <a:latin typeface="Consolas" panose="020B0609020204030204" pitchFamily="49" charset="0"/>
              </a:rPr>
              <a:t>LargeData</a:t>
            </a:r>
            <a:r>
              <a:rPr lang="en-US" altLang="zh-CN" sz="1600" dirty="0">
                <a:solidFill>
                  <a:srgbClr val="008080"/>
                </a:solidFill>
                <a:latin typeface="Consolas" panose="020B0609020204030204" pitchFamily="49" charset="0"/>
              </a:rPr>
              <a:t> </a:t>
            </a:r>
            <a:r>
              <a:rPr lang="en-US" altLang="zh-CN" sz="1600" dirty="0">
                <a:solidFill>
                  <a:srgbClr val="000000"/>
                </a:solidFill>
                <a:latin typeface="Consolas" panose="020B0609020204030204" pitchFamily="49" charset="0"/>
              </a:rPr>
              <a:t>*a, </a:t>
            </a:r>
            <a:r>
              <a:rPr lang="en-US" altLang="zh-CN" sz="1600" dirty="0">
                <a:solidFill>
                  <a:srgbClr val="0000FF"/>
                </a:solidFill>
                <a:latin typeface="Consolas" panose="020B0609020204030204" pitchFamily="49" charset="0"/>
              </a:rPr>
              <a:t>const </a:t>
            </a:r>
            <a:r>
              <a:rPr lang="en-US" altLang="zh-CN" sz="1600" dirty="0" err="1">
                <a:solidFill>
                  <a:srgbClr val="008080"/>
                </a:solidFill>
                <a:latin typeface="Consolas" panose="020B0609020204030204" pitchFamily="49" charset="0"/>
              </a:rPr>
              <a:t>LargeData</a:t>
            </a:r>
            <a:r>
              <a:rPr lang="en-US" altLang="zh-CN" sz="1600" dirty="0">
                <a:solidFill>
                  <a:srgbClr val="008080"/>
                </a:solidFill>
                <a:latin typeface="Consolas" panose="020B0609020204030204" pitchFamily="49" charset="0"/>
              </a:rPr>
              <a:t> </a:t>
            </a:r>
            <a:r>
              <a:rPr lang="en-US" altLang="zh-CN" sz="1600" dirty="0">
                <a:solidFill>
                  <a:srgbClr val="000000"/>
                </a:solidFill>
                <a:latin typeface="Consolas" panose="020B0609020204030204" pitchFamily="49" charset="0"/>
              </a:rPr>
              <a:t>*b)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 &lt; b-&gt;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13024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9BED39A8-1D30-4178-8823-A462C72C54F6}"/>
              </a:ext>
            </a:extLst>
          </p:cNvPr>
          <p:cNvGrpSpPr/>
          <p:nvPr/>
        </p:nvGrpSpPr>
        <p:grpSpPr>
          <a:xfrm>
            <a:off x="284672" y="2192455"/>
            <a:ext cx="8574656" cy="2431301"/>
            <a:chOff x="219974" y="2358412"/>
            <a:chExt cx="8704052" cy="3440617"/>
          </a:xfrm>
        </p:grpSpPr>
        <p:grpSp>
          <p:nvGrpSpPr>
            <p:cNvPr id="17" name="组合 16">
              <a:extLst>
                <a:ext uri="{FF2B5EF4-FFF2-40B4-BE49-F238E27FC236}">
                  <a16:creationId xmlns:a16="http://schemas.microsoft.com/office/drawing/2014/main" id="{83B3F094-579C-4EDB-BFF3-A5574EBEEE78}"/>
                </a:ext>
              </a:extLst>
            </p:cNvPr>
            <p:cNvGrpSpPr/>
            <p:nvPr/>
          </p:nvGrpSpPr>
          <p:grpSpPr>
            <a:xfrm>
              <a:off x="219974" y="2358417"/>
              <a:ext cx="8704052" cy="3440612"/>
              <a:chOff x="219974" y="1604517"/>
              <a:chExt cx="8704052" cy="3208480"/>
            </a:xfrm>
            <a:effectLst>
              <a:outerShdw blurRad="50800" dist="69850" dir="2700000" algn="tl" rotWithShape="0">
                <a:prstClr val="black">
                  <a:alpha val="40000"/>
                </a:prstClr>
              </a:outerShdw>
            </a:effectLst>
          </p:grpSpPr>
          <p:sp>
            <p:nvSpPr>
              <p:cNvPr id="24" name="矩形: 圆角 23">
                <a:extLst>
                  <a:ext uri="{FF2B5EF4-FFF2-40B4-BE49-F238E27FC236}">
                    <a16:creationId xmlns:a16="http://schemas.microsoft.com/office/drawing/2014/main" id="{CB2E8CE6-E600-46C9-904D-F6649F2AE54C}"/>
                  </a:ext>
                </a:extLst>
              </p:cNvPr>
              <p:cNvSpPr/>
              <p:nvPr/>
            </p:nvSpPr>
            <p:spPr>
              <a:xfrm>
                <a:off x="219974" y="1604517"/>
                <a:ext cx="8704052" cy="3208480"/>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顶角 24">
                <a:extLst>
                  <a:ext uri="{FF2B5EF4-FFF2-40B4-BE49-F238E27FC236}">
                    <a16:creationId xmlns:a16="http://schemas.microsoft.com/office/drawing/2014/main" id="{86FBF964-9585-4995-AF78-11490C8DA98D}"/>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a:extLst>
                <a:ext uri="{FF2B5EF4-FFF2-40B4-BE49-F238E27FC236}">
                  <a16:creationId xmlns:a16="http://schemas.microsoft.com/office/drawing/2014/main" id="{74A6D566-F5C5-4077-B12A-4C3C7178E0A2}"/>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思考</a:t>
              </a:r>
            </a:p>
          </p:txBody>
        </p:sp>
      </p:grpSp>
      <p:sp>
        <p:nvSpPr>
          <p:cNvPr id="3" name="矩形 2">
            <a:extLst>
              <a:ext uri="{FF2B5EF4-FFF2-40B4-BE49-F238E27FC236}">
                <a16:creationId xmlns:a16="http://schemas.microsoft.com/office/drawing/2014/main" id="{DD2671CC-6515-4652-BA5E-5B63A4A085B3}"/>
              </a:ext>
            </a:extLst>
          </p:cNvPr>
          <p:cNvSpPr/>
          <p:nvPr/>
        </p:nvSpPr>
        <p:spPr>
          <a:xfrm>
            <a:off x="375248" y="2690924"/>
            <a:ext cx="8397815" cy="923330"/>
          </a:xfrm>
          <a:prstGeom prst="rect">
            <a:avLst/>
          </a:prstGeom>
        </p:spPr>
        <p:txBody>
          <a:bodyPr wrap="square">
            <a:spAutoFit/>
          </a:bodyPr>
          <a:lstStyle/>
          <a:p>
            <a:r>
              <a:rPr lang="zh-CN" altLang="en-US" dirty="0">
                <a:solidFill>
                  <a:srgbClr val="000000"/>
                </a:solidFill>
                <a:latin typeface="MicrosoftYaHei"/>
              </a:rPr>
              <a:t>若希望通过 </a:t>
            </a:r>
            <a:r>
              <a:rPr lang="en-US" altLang="zh-CN" dirty="0">
                <a:solidFill>
                  <a:srgbClr val="000000"/>
                </a:solidFill>
                <a:latin typeface="MicrosoftYaHei"/>
              </a:rPr>
              <a:t>filter </a:t>
            </a:r>
            <a:r>
              <a:rPr lang="zh-CN" altLang="en-US" dirty="0">
                <a:solidFill>
                  <a:srgbClr val="000000"/>
                </a:solidFill>
                <a:latin typeface="MicrosoftYaHei"/>
              </a:rPr>
              <a:t>函数将容器中小于一个给定值的元素设置为</a:t>
            </a:r>
            <a:r>
              <a:rPr lang="en-US" altLang="zh-CN" dirty="0">
                <a:solidFill>
                  <a:srgbClr val="000000"/>
                </a:solidFill>
                <a:latin typeface="MicrosoftYaHei"/>
              </a:rPr>
              <a:t>0</a:t>
            </a:r>
            <a:r>
              <a:rPr lang="zh-CN" altLang="en-US" dirty="0">
                <a:solidFill>
                  <a:srgbClr val="000000"/>
                </a:solidFill>
                <a:latin typeface="MicrosoftYaHei"/>
              </a:rPr>
              <a:t>，且用 </a:t>
            </a:r>
            <a:r>
              <a:rPr lang="en-US" altLang="zh-CN" dirty="0" err="1">
                <a:solidFill>
                  <a:srgbClr val="000000"/>
                </a:solidFill>
                <a:latin typeface="MicrosoftYaHei"/>
              </a:rPr>
              <a:t>for_each</a:t>
            </a:r>
            <a:r>
              <a:rPr lang="en-US" altLang="zh-CN" dirty="0">
                <a:solidFill>
                  <a:srgbClr val="000000"/>
                </a:solidFill>
                <a:latin typeface="MicrosoftYaHei"/>
              </a:rPr>
              <a:t> </a:t>
            </a:r>
            <a:r>
              <a:rPr lang="zh-CN" altLang="en-US" dirty="0">
                <a:solidFill>
                  <a:srgbClr val="000000"/>
                </a:solidFill>
                <a:latin typeface="MicrosoftYaHei"/>
              </a:rPr>
              <a:t>算法（第三个参数只接受包含一个参数的可调用对象）对元素进行遍历，该如何操作？</a:t>
            </a:r>
            <a:endParaRPr lang="zh-CN" altLang="en-US" dirty="0">
              <a:solidFill>
                <a:srgbClr val="000000"/>
              </a:solidFill>
            </a:endParaRPr>
          </a:p>
        </p:txBody>
      </p:sp>
      <p:sp>
        <p:nvSpPr>
          <p:cNvPr id="6" name="矩形 5">
            <a:extLst>
              <a:ext uri="{FF2B5EF4-FFF2-40B4-BE49-F238E27FC236}">
                <a16:creationId xmlns:a16="http://schemas.microsoft.com/office/drawing/2014/main" id="{FFB7DBDE-8992-4D0E-8A6C-DDF292CDE379}"/>
              </a:ext>
            </a:extLst>
          </p:cNvPr>
          <p:cNvSpPr/>
          <p:nvPr/>
        </p:nvSpPr>
        <p:spPr>
          <a:xfrm>
            <a:off x="429049" y="3587417"/>
            <a:ext cx="4934309" cy="923330"/>
          </a:xfrm>
          <a:prstGeom prst="rect">
            <a:avLst/>
          </a:prstGeom>
        </p:spPr>
        <p:txBody>
          <a:bodyPr wrap="square">
            <a:spAutoFit/>
          </a:bodyPr>
          <a:lstStyle/>
          <a:p>
            <a:r>
              <a:rPr lang="pt-BR" altLang="zh-CN" dirty="0">
                <a:solidFill>
                  <a:srgbClr val="0000FF"/>
                </a:solidFill>
                <a:latin typeface="Consolas" panose="020B0609020204030204" pitchFamily="49" charset="0"/>
              </a:rPr>
              <a:t>void </a:t>
            </a:r>
            <a:r>
              <a:rPr lang="pt-BR" altLang="zh-CN" dirty="0">
                <a:solidFill>
                  <a:srgbClr val="000000"/>
                </a:solidFill>
                <a:latin typeface="Consolas" panose="020B0609020204030204" pitchFamily="49" charset="0"/>
              </a:rPr>
              <a:t>filter(</a:t>
            </a:r>
            <a:r>
              <a:rPr lang="pt-BR" altLang="zh-CN" dirty="0">
                <a:solidFill>
                  <a:srgbClr val="0000FF"/>
                </a:solidFill>
                <a:latin typeface="Consolas" panose="020B0609020204030204" pitchFamily="49" charset="0"/>
              </a:rPr>
              <a:t>int </a:t>
            </a:r>
            <a:r>
              <a:rPr lang="pt-BR" altLang="zh-CN" dirty="0">
                <a:solidFill>
                  <a:srgbClr val="000000"/>
                </a:solidFill>
                <a:latin typeface="Consolas" panose="020B0609020204030204" pitchFamily="49" charset="0"/>
              </a:rPr>
              <a:t>&amp;a, </a:t>
            </a:r>
            <a:r>
              <a:rPr lang="pt-BR" altLang="zh-CN" dirty="0">
                <a:solidFill>
                  <a:srgbClr val="0000FF"/>
                </a:solidFill>
                <a:latin typeface="Consolas" panose="020B0609020204030204" pitchFamily="49" charset="0"/>
              </a:rPr>
              <a:t>int </a:t>
            </a:r>
            <a:r>
              <a:rPr lang="pt-BR" altLang="zh-CN" dirty="0">
                <a:solidFill>
                  <a:srgbClr val="000000"/>
                </a:solidFill>
                <a:latin typeface="Consolas" panose="020B0609020204030204" pitchFamily="49" charset="0"/>
              </a:rPr>
              <a:t>n) {</a:t>
            </a:r>
            <a:br>
              <a:rPr lang="pt-BR" altLang="zh-CN" dirty="0">
                <a:solidFill>
                  <a:srgbClr val="000000"/>
                </a:solidFill>
                <a:latin typeface="Consolas" panose="020B0609020204030204" pitchFamily="49" charset="0"/>
              </a:rPr>
            </a:br>
            <a:r>
              <a:rPr lang="pt-BR" altLang="zh-CN" dirty="0">
                <a:solidFill>
                  <a:srgbClr val="000000"/>
                </a:solidFill>
                <a:latin typeface="Consolas" panose="020B0609020204030204" pitchFamily="49" charset="0"/>
              </a:rPr>
              <a:t>	a = a &lt; n ? 0 : a;</a:t>
            </a:r>
            <a:br>
              <a:rPr lang="pt-BR" altLang="zh-CN" dirty="0">
                <a:solidFill>
                  <a:srgbClr val="000000"/>
                </a:solidFill>
                <a:latin typeface="Consolas" panose="020B0609020204030204" pitchFamily="49" charset="0"/>
              </a:rPr>
            </a:br>
            <a:r>
              <a:rPr lang="pt-BR" altLang="zh-CN" dirty="0">
                <a:solidFill>
                  <a:srgbClr val="000000"/>
                </a:solidFill>
                <a:latin typeface="Consolas" panose="020B0609020204030204" pitchFamily="49" charset="0"/>
              </a:rPr>
              <a:t>}</a:t>
            </a:r>
            <a:r>
              <a:rPr lang="pt-BR"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512479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9BED39A8-1D30-4178-8823-A462C72C54F6}"/>
              </a:ext>
            </a:extLst>
          </p:cNvPr>
          <p:cNvGrpSpPr/>
          <p:nvPr/>
        </p:nvGrpSpPr>
        <p:grpSpPr>
          <a:xfrm>
            <a:off x="284672" y="1243553"/>
            <a:ext cx="8574656" cy="1594541"/>
            <a:chOff x="219974" y="2358412"/>
            <a:chExt cx="8704052" cy="2256489"/>
          </a:xfrm>
        </p:grpSpPr>
        <p:grpSp>
          <p:nvGrpSpPr>
            <p:cNvPr id="17" name="组合 16">
              <a:extLst>
                <a:ext uri="{FF2B5EF4-FFF2-40B4-BE49-F238E27FC236}">
                  <a16:creationId xmlns:a16="http://schemas.microsoft.com/office/drawing/2014/main" id="{83B3F094-579C-4EDB-BFF3-A5574EBEEE78}"/>
                </a:ext>
              </a:extLst>
            </p:cNvPr>
            <p:cNvGrpSpPr/>
            <p:nvPr/>
          </p:nvGrpSpPr>
          <p:grpSpPr>
            <a:xfrm>
              <a:off x="219974" y="2358417"/>
              <a:ext cx="8704052" cy="2256484"/>
              <a:chOff x="219974" y="1604517"/>
              <a:chExt cx="8704052" cy="2104243"/>
            </a:xfrm>
            <a:effectLst>
              <a:outerShdw blurRad="50800" dist="69850" dir="2700000" algn="tl" rotWithShape="0">
                <a:prstClr val="black">
                  <a:alpha val="40000"/>
                </a:prstClr>
              </a:outerShdw>
            </a:effectLst>
          </p:grpSpPr>
          <p:sp>
            <p:nvSpPr>
              <p:cNvPr id="24" name="矩形: 圆角 23">
                <a:extLst>
                  <a:ext uri="{FF2B5EF4-FFF2-40B4-BE49-F238E27FC236}">
                    <a16:creationId xmlns:a16="http://schemas.microsoft.com/office/drawing/2014/main" id="{CB2E8CE6-E600-46C9-904D-F6649F2AE54C}"/>
                  </a:ext>
                </a:extLst>
              </p:cNvPr>
              <p:cNvSpPr/>
              <p:nvPr/>
            </p:nvSpPr>
            <p:spPr>
              <a:xfrm>
                <a:off x="219974" y="1604517"/>
                <a:ext cx="8704052" cy="210424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顶角 24">
                <a:extLst>
                  <a:ext uri="{FF2B5EF4-FFF2-40B4-BE49-F238E27FC236}">
                    <a16:creationId xmlns:a16="http://schemas.microsoft.com/office/drawing/2014/main" id="{86FBF964-9585-4995-AF78-11490C8DA98D}"/>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a:extLst>
                <a:ext uri="{FF2B5EF4-FFF2-40B4-BE49-F238E27FC236}">
                  <a16:creationId xmlns:a16="http://schemas.microsoft.com/office/drawing/2014/main" id="{74A6D566-F5C5-4077-B12A-4C3C7178E0A2}"/>
                </a:ext>
              </a:extLst>
            </p:cNvPr>
            <p:cNvSpPr/>
            <p:nvPr/>
          </p:nvSpPr>
          <p:spPr>
            <a:xfrm>
              <a:off x="319176" y="2358412"/>
              <a:ext cx="7472516" cy="653318"/>
            </a:xfrm>
            <a:prstGeom prst="rect">
              <a:avLst/>
            </a:prstGeom>
          </p:spPr>
          <p:txBody>
            <a:bodyPr wrap="square">
              <a:spAutoFit/>
            </a:bodyPr>
            <a:lstStyle/>
            <a:p>
              <a:r>
                <a:rPr lang="en-US" altLang="zh-CN" sz="2400" dirty="0">
                  <a:solidFill>
                    <a:schemeClr val="bg1"/>
                  </a:solidFill>
                </a:rPr>
                <a:t>lambda </a:t>
              </a:r>
              <a:r>
                <a:rPr lang="zh-CN" altLang="en-US" sz="2400" dirty="0">
                  <a:solidFill>
                    <a:schemeClr val="bg1"/>
                  </a:solidFill>
                </a:rPr>
                <a:t>表达式</a:t>
              </a:r>
            </a:p>
          </p:txBody>
        </p:sp>
      </p:grpSp>
      <p:sp>
        <p:nvSpPr>
          <p:cNvPr id="2" name="矩形 1">
            <a:extLst>
              <a:ext uri="{FF2B5EF4-FFF2-40B4-BE49-F238E27FC236}">
                <a16:creationId xmlns:a16="http://schemas.microsoft.com/office/drawing/2014/main" id="{33C72366-D971-45ED-A25C-C976B5EA8C2D}"/>
              </a:ext>
            </a:extLst>
          </p:cNvPr>
          <p:cNvSpPr/>
          <p:nvPr/>
        </p:nvSpPr>
        <p:spPr>
          <a:xfrm>
            <a:off x="382399" y="1751508"/>
            <a:ext cx="8373412" cy="830997"/>
          </a:xfrm>
          <a:prstGeom prst="rect">
            <a:avLst/>
          </a:prstGeom>
        </p:spPr>
        <p:txBody>
          <a:bodyPr wrap="square">
            <a:spAutoFit/>
          </a:bodyPr>
          <a:lstStyle/>
          <a:p>
            <a:r>
              <a:rPr lang="en-US" altLang="zh-CN" sz="1600" dirty="0">
                <a:solidFill>
                  <a:srgbClr val="008080"/>
                </a:solidFill>
                <a:latin typeface="Consolas" panose="020B0609020204030204" pitchFamily="49" charset="0"/>
              </a:rPr>
              <a:t>vector</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 vi = { 3, 7, 1, 11, 3, 3, 2 };</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n = 3;</a:t>
            </a:r>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for_each</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vi.begin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vi.end</a:t>
            </a:r>
            <a:r>
              <a:rPr lang="en-US" altLang="zh-CN" sz="1600" dirty="0">
                <a:solidFill>
                  <a:srgbClr val="000000"/>
                </a:solidFill>
                <a:latin typeface="Consolas" panose="020B0609020204030204" pitchFamily="49" charset="0"/>
              </a:rPr>
              <a:t>(), [n](</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&amp;</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 n ? 0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grpSp>
        <p:nvGrpSpPr>
          <p:cNvPr id="12" name="组合 11">
            <a:extLst>
              <a:ext uri="{FF2B5EF4-FFF2-40B4-BE49-F238E27FC236}">
                <a16:creationId xmlns:a16="http://schemas.microsoft.com/office/drawing/2014/main" id="{BBACB468-32A5-4972-9849-8F4AF1D3E416}"/>
              </a:ext>
            </a:extLst>
          </p:cNvPr>
          <p:cNvGrpSpPr/>
          <p:nvPr/>
        </p:nvGrpSpPr>
        <p:grpSpPr>
          <a:xfrm>
            <a:off x="284672" y="3442105"/>
            <a:ext cx="8574656" cy="1029005"/>
            <a:chOff x="219974" y="2351130"/>
            <a:chExt cx="8704052" cy="1456180"/>
          </a:xfrm>
        </p:grpSpPr>
        <p:grpSp>
          <p:nvGrpSpPr>
            <p:cNvPr id="13" name="组合 12">
              <a:extLst>
                <a:ext uri="{FF2B5EF4-FFF2-40B4-BE49-F238E27FC236}">
                  <a16:creationId xmlns:a16="http://schemas.microsoft.com/office/drawing/2014/main" id="{A18D9618-B249-476E-A0AC-0C764C60474B}"/>
                </a:ext>
              </a:extLst>
            </p:cNvPr>
            <p:cNvGrpSpPr/>
            <p:nvPr/>
          </p:nvGrpSpPr>
          <p:grpSpPr>
            <a:xfrm>
              <a:off x="219974" y="2358416"/>
              <a:ext cx="8704052" cy="1448894"/>
              <a:chOff x="219974" y="1604517"/>
              <a:chExt cx="8704052" cy="1351140"/>
            </a:xfrm>
            <a:effectLst>
              <a:outerShdw blurRad="50800" dist="69850" dir="2700000" algn="tl" rotWithShape="0">
                <a:prstClr val="black">
                  <a:alpha val="40000"/>
                </a:prstClr>
              </a:outerShdw>
            </a:effectLst>
          </p:grpSpPr>
          <p:sp>
            <p:nvSpPr>
              <p:cNvPr id="15" name="矩形: 圆角 14">
                <a:extLst>
                  <a:ext uri="{FF2B5EF4-FFF2-40B4-BE49-F238E27FC236}">
                    <a16:creationId xmlns:a16="http://schemas.microsoft.com/office/drawing/2014/main" id="{64C7E0F9-2E41-4290-BC2E-51AA15AAFB0F}"/>
                  </a:ext>
                </a:extLst>
              </p:cNvPr>
              <p:cNvSpPr/>
              <p:nvPr/>
            </p:nvSpPr>
            <p:spPr>
              <a:xfrm>
                <a:off x="219974" y="1604517"/>
                <a:ext cx="8704052" cy="1351140"/>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顶角 17">
                <a:extLst>
                  <a:ext uri="{FF2B5EF4-FFF2-40B4-BE49-F238E27FC236}">
                    <a16:creationId xmlns:a16="http://schemas.microsoft.com/office/drawing/2014/main" id="{751EB802-71AA-48AA-9C7C-81D007322A45}"/>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1E171248-5989-4938-ABA1-2D20AD2A0AEC}"/>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7" name="矩形 6">
            <a:extLst>
              <a:ext uri="{FF2B5EF4-FFF2-40B4-BE49-F238E27FC236}">
                <a16:creationId xmlns:a16="http://schemas.microsoft.com/office/drawing/2014/main" id="{FD8A8988-433C-467B-9AE8-91DE6274CA0B}"/>
              </a:ext>
            </a:extLst>
          </p:cNvPr>
          <p:cNvSpPr/>
          <p:nvPr/>
        </p:nvSpPr>
        <p:spPr>
          <a:xfrm>
            <a:off x="429048" y="3984783"/>
            <a:ext cx="7015547" cy="369332"/>
          </a:xfrm>
          <a:prstGeom prst="rect">
            <a:avLst/>
          </a:prstGeom>
        </p:spPr>
        <p:txBody>
          <a:bodyPr wrap="square">
            <a:spAutoFit/>
          </a:bodyPr>
          <a:lstStyle/>
          <a:p>
            <a:r>
              <a:rPr lang="zh-CN" altLang="en-US" dirty="0">
                <a:solidFill>
                  <a:srgbClr val="000000"/>
                </a:solidFill>
                <a:latin typeface="MicrosoftYaHei"/>
              </a:rPr>
              <a:t>通过 </a:t>
            </a:r>
            <a:r>
              <a:rPr lang="en-US" altLang="zh-CN" dirty="0">
                <a:solidFill>
                  <a:srgbClr val="000000"/>
                </a:solidFill>
                <a:latin typeface="LMSans10-Regular-Identity-H"/>
              </a:rPr>
              <a:t>lambda </a:t>
            </a:r>
            <a:r>
              <a:rPr lang="zh-CN" altLang="en-US" dirty="0">
                <a:solidFill>
                  <a:srgbClr val="000000"/>
                </a:solidFill>
                <a:latin typeface="MicrosoftYaHei"/>
              </a:rPr>
              <a:t>捕获列表，我们可以从</a:t>
            </a:r>
            <a:r>
              <a:rPr lang="zh-CN" altLang="en-US" dirty="0">
                <a:solidFill>
                  <a:srgbClr val="FF0000"/>
                </a:solidFill>
                <a:latin typeface="MicrosoftYaHei"/>
              </a:rPr>
              <a:t>外部</a:t>
            </a:r>
            <a:r>
              <a:rPr lang="zh-CN" altLang="en-US" dirty="0">
                <a:solidFill>
                  <a:srgbClr val="000000"/>
                </a:solidFill>
                <a:latin typeface="MicrosoftYaHei"/>
              </a:rPr>
              <a:t>设定 </a:t>
            </a:r>
            <a:r>
              <a:rPr lang="en-US" altLang="zh-CN" dirty="0">
                <a:solidFill>
                  <a:srgbClr val="000000"/>
                </a:solidFill>
                <a:latin typeface="LMSans10-Regular-Identity-H"/>
              </a:rPr>
              <a:t>n </a:t>
            </a:r>
            <a:r>
              <a:rPr lang="zh-CN" altLang="en-US" dirty="0">
                <a:solidFill>
                  <a:srgbClr val="000000"/>
                </a:solidFill>
                <a:latin typeface="MicrosoftYaHei"/>
              </a:rPr>
              <a:t>的值</a:t>
            </a:r>
            <a:r>
              <a:rPr lang="zh-CN" altLang="en-US" dirty="0"/>
              <a:t> </a:t>
            </a:r>
          </a:p>
        </p:txBody>
      </p:sp>
      <p:grpSp>
        <p:nvGrpSpPr>
          <p:cNvPr id="19" name="组合 18">
            <a:extLst>
              <a:ext uri="{FF2B5EF4-FFF2-40B4-BE49-F238E27FC236}">
                <a16:creationId xmlns:a16="http://schemas.microsoft.com/office/drawing/2014/main" id="{69D71293-B39B-42D9-9B72-9071EA55FC04}"/>
              </a:ext>
            </a:extLst>
          </p:cNvPr>
          <p:cNvGrpSpPr/>
          <p:nvPr/>
        </p:nvGrpSpPr>
        <p:grpSpPr>
          <a:xfrm>
            <a:off x="284672" y="5242143"/>
            <a:ext cx="8574656" cy="995142"/>
            <a:chOff x="219974" y="2358412"/>
            <a:chExt cx="8704052" cy="1408260"/>
          </a:xfrm>
        </p:grpSpPr>
        <p:grpSp>
          <p:nvGrpSpPr>
            <p:cNvPr id="20" name="组合 19">
              <a:extLst>
                <a:ext uri="{FF2B5EF4-FFF2-40B4-BE49-F238E27FC236}">
                  <a16:creationId xmlns:a16="http://schemas.microsoft.com/office/drawing/2014/main" id="{8E739C5F-AAFB-48D5-9F2C-C7B7778C28C5}"/>
                </a:ext>
              </a:extLst>
            </p:cNvPr>
            <p:cNvGrpSpPr/>
            <p:nvPr/>
          </p:nvGrpSpPr>
          <p:grpSpPr>
            <a:xfrm>
              <a:off x="219974" y="2358418"/>
              <a:ext cx="8704052" cy="1408254"/>
              <a:chOff x="219974" y="1604518"/>
              <a:chExt cx="8704052" cy="1313242"/>
            </a:xfrm>
            <a:effectLst>
              <a:outerShdw blurRad="50800" dist="69850" dir="2700000" algn="tl" rotWithShape="0">
                <a:prstClr val="black">
                  <a:alpha val="40000"/>
                </a:prstClr>
              </a:outerShdw>
            </a:effectLst>
          </p:grpSpPr>
          <p:sp>
            <p:nvSpPr>
              <p:cNvPr id="22" name="矩形: 圆角 21">
                <a:extLst>
                  <a:ext uri="{FF2B5EF4-FFF2-40B4-BE49-F238E27FC236}">
                    <a16:creationId xmlns:a16="http://schemas.microsoft.com/office/drawing/2014/main" id="{6B7CF9C6-D4BD-4D54-BD29-C59845F21C80}"/>
                  </a:ext>
                </a:extLst>
              </p:cNvPr>
              <p:cNvSpPr/>
              <p:nvPr/>
            </p:nvSpPr>
            <p:spPr>
              <a:xfrm>
                <a:off x="219974" y="1604518"/>
                <a:ext cx="8704052" cy="1313242"/>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顶角 25">
                <a:extLst>
                  <a:ext uri="{FF2B5EF4-FFF2-40B4-BE49-F238E27FC236}">
                    <a16:creationId xmlns:a16="http://schemas.microsoft.com/office/drawing/2014/main" id="{D46A5E07-8FA5-44D2-BF9D-C657B95B8320}"/>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0F095467-425C-4EB0-AE62-88DE1071A49C}"/>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思考</a:t>
              </a:r>
            </a:p>
          </p:txBody>
        </p:sp>
      </p:grpSp>
      <p:sp>
        <p:nvSpPr>
          <p:cNvPr id="8" name="矩形 7">
            <a:extLst>
              <a:ext uri="{FF2B5EF4-FFF2-40B4-BE49-F238E27FC236}">
                <a16:creationId xmlns:a16="http://schemas.microsoft.com/office/drawing/2014/main" id="{9BED1804-958F-4556-87D7-9AB2A60C6764}"/>
              </a:ext>
            </a:extLst>
          </p:cNvPr>
          <p:cNvSpPr/>
          <p:nvPr/>
        </p:nvSpPr>
        <p:spPr>
          <a:xfrm>
            <a:off x="429048" y="5757646"/>
            <a:ext cx="4572000" cy="369332"/>
          </a:xfrm>
          <a:prstGeom prst="rect">
            <a:avLst/>
          </a:prstGeom>
        </p:spPr>
        <p:txBody>
          <a:bodyPr>
            <a:spAutoFit/>
          </a:bodyPr>
          <a:lstStyle/>
          <a:p>
            <a:r>
              <a:rPr lang="zh-CN" altLang="en-US" dirty="0">
                <a:solidFill>
                  <a:srgbClr val="000000"/>
                </a:solidFill>
                <a:latin typeface="MicrosoftYaHei"/>
              </a:rPr>
              <a:t>若坚持使用 </a:t>
            </a:r>
            <a:r>
              <a:rPr lang="en-US" altLang="zh-CN" dirty="0">
                <a:solidFill>
                  <a:srgbClr val="000000"/>
                </a:solidFill>
                <a:latin typeface="LMSans10-Regular-Identity-H"/>
              </a:rPr>
              <a:t>filter </a:t>
            </a:r>
            <a:r>
              <a:rPr lang="zh-CN" altLang="en-US" dirty="0">
                <a:solidFill>
                  <a:srgbClr val="000000"/>
                </a:solidFill>
                <a:latin typeface="LMSans10-Regular-Identity-H"/>
              </a:rPr>
              <a:t>函数，怎么办</a:t>
            </a:r>
            <a:r>
              <a:rPr lang="zh-CN" altLang="en-US" dirty="0">
                <a:solidFill>
                  <a:srgbClr val="000000"/>
                </a:solidFill>
                <a:latin typeface="MicrosoftYaHei"/>
              </a:rPr>
              <a:t>？</a:t>
            </a:r>
            <a:r>
              <a:rPr lang="zh-CN" altLang="en-US" dirty="0"/>
              <a:t> </a:t>
            </a:r>
          </a:p>
        </p:txBody>
      </p:sp>
    </p:spTree>
    <p:extLst>
      <p:ext uri="{BB962C8B-B14F-4D97-AF65-F5344CB8AC3E}">
        <p14:creationId xmlns:p14="http://schemas.microsoft.com/office/powerpoint/2010/main" val="4937297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1520473"/>
            <a:ext cx="8574656" cy="1908527"/>
            <a:chOff x="219974" y="2358412"/>
            <a:chExt cx="8704052" cy="2700821"/>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4"/>
              <a:ext cx="8704052" cy="2700819"/>
              <a:chOff x="219974" y="1604514"/>
              <a:chExt cx="8704052" cy="2518600"/>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4"/>
                <a:ext cx="8704052" cy="251860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653318"/>
            </a:xfrm>
            <a:prstGeom prst="rect">
              <a:avLst/>
            </a:prstGeom>
          </p:spPr>
          <p:txBody>
            <a:bodyPr wrap="square">
              <a:spAutoFit/>
            </a:bodyPr>
            <a:lstStyle/>
            <a:p>
              <a:r>
                <a:rPr lang="en-US" altLang="zh-CN" sz="2400" dirty="0">
                  <a:solidFill>
                    <a:schemeClr val="bg1"/>
                  </a:solidFill>
                </a:rPr>
                <a:t>bind </a:t>
              </a:r>
              <a:r>
                <a:rPr lang="zh-CN" altLang="en-US" sz="2400" dirty="0">
                  <a:solidFill>
                    <a:schemeClr val="bg1"/>
                  </a:solidFill>
                </a:rPr>
                <a:t>函数</a:t>
              </a:r>
            </a:p>
          </p:txBody>
        </p:sp>
      </p:grpSp>
      <p:grpSp>
        <p:nvGrpSpPr>
          <p:cNvPr id="18" name="组合 17">
            <a:extLst>
              <a:ext uri="{FF2B5EF4-FFF2-40B4-BE49-F238E27FC236}">
                <a16:creationId xmlns:a16="http://schemas.microsoft.com/office/drawing/2014/main" id="{3153B49C-2746-409E-97DB-64702B5CBD47}"/>
              </a:ext>
            </a:extLst>
          </p:cNvPr>
          <p:cNvGrpSpPr/>
          <p:nvPr/>
        </p:nvGrpSpPr>
        <p:grpSpPr>
          <a:xfrm>
            <a:off x="284672" y="3726770"/>
            <a:ext cx="8574656" cy="2553260"/>
            <a:chOff x="219974" y="2351130"/>
            <a:chExt cx="8704052" cy="3613205"/>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7"/>
              <a:ext cx="8704052" cy="3605918"/>
              <a:chOff x="219974" y="1604518"/>
              <a:chExt cx="8704052" cy="3362634"/>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8"/>
                <a:ext cx="8704052" cy="336263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4210542"/>
            <a:ext cx="8361268" cy="1754326"/>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fun </a:t>
            </a:r>
            <a:r>
              <a:rPr lang="zh-CN" altLang="en-US" dirty="0"/>
              <a:t>是一个已定义的调用对象， </a:t>
            </a:r>
            <a:r>
              <a:rPr lang="en-US" altLang="zh-CN" dirty="0" err="1"/>
              <a:t>newFun</a:t>
            </a:r>
            <a:r>
              <a:rPr lang="en-US" altLang="zh-CN" dirty="0"/>
              <a:t> </a:t>
            </a:r>
            <a:r>
              <a:rPr lang="zh-CN" altLang="en-US" dirty="0"/>
              <a:t>是 </a:t>
            </a:r>
            <a:r>
              <a:rPr lang="en-US" altLang="zh-CN" dirty="0"/>
              <a:t>fun </a:t>
            </a:r>
            <a:r>
              <a:rPr lang="zh-CN" altLang="en-US" dirty="0"/>
              <a:t>的仿造者 </a:t>
            </a:r>
            <a:endParaRPr lang="en-US" altLang="zh-CN" dirty="0"/>
          </a:p>
          <a:p>
            <a:pPr marL="285750" indent="-285750">
              <a:buClr>
                <a:srgbClr val="262686"/>
              </a:buClr>
              <a:buSzPct val="80000"/>
              <a:buFont typeface="Wingdings" panose="05000000000000000000" pitchFamily="2" charset="2"/>
              <a:buChar char="l"/>
            </a:pPr>
            <a:r>
              <a:rPr lang="en-US" altLang="zh-CN" dirty="0" err="1"/>
              <a:t>arg_list</a:t>
            </a:r>
            <a:r>
              <a:rPr lang="en-US" altLang="zh-CN" dirty="0"/>
              <a:t> </a:t>
            </a:r>
            <a:r>
              <a:rPr lang="zh-CN" altLang="en-US" dirty="0"/>
              <a:t>是 </a:t>
            </a:r>
            <a:r>
              <a:rPr lang="en-US" altLang="zh-CN" dirty="0"/>
              <a:t>fun </a:t>
            </a:r>
            <a:r>
              <a:rPr lang="zh-CN" altLang="en-US" dirty="0"/>
              <a:t>的参数列表 </a:t>
            </a:r>
            <a:endParaRPr lang="en-US" altLang="zh-CN" dirty="0"/>
          </a:p>
          <a:p>
            <a:pPr marL="285750" indent="-285750">
              <a:buClr>
                <a:srgbClr val="262686"/>
              </a:buClr>
              <a:buSzPct val="80000"/>
              <a:buFont typeface="Wingdings" panose="05000000000000000000" pitchFamily="2" charset="2"/>
              <a:buChar char="l"/>
            </a:pPr>
            <a:r>
              <a:rPr lang="en-US" altLang="zh-CN" dirty="0" err="1"/>
              <a:t>arg_list</a:t>
            </a:r>
            <a:r>
              <a:rPr lang="en-US" altLang="zh-CN" dirty="0"/>
              <a:t> </a:t>
            </a:r>
            <a:r>
              <a:rPr lang="zh-CN" altLang="en-US" dirty="0"/>
              <a:t>可能包含一些名为 </a:t>
            </a:r>
            <a:r>
              <a:rPr lang="en-US" altLang="zh-CN" dirty="0"/>
              <a:t>_n </a:t>
            </a:r>
            <a:r>
              <a:rPr lang="zh-CN" altLang="en-US" dirty="0"/>
              <a:t>的参数，他们是 </a:t>
            </a:r>
            <a:r>
              <a:rPr lang="en-US" altLang="zh-CN" dirty="0" err="1"/>
              <a:t>newFun</a:t>
            </a:r>
            <a:r>
              <a:rPr lang="en-US" altLang="zh-CN" dirty="0"/>
              <a:t> </a:t>
            </a:r>
            <a:r>
              <a:rPr lang="zh-CN" altLang="en-US" dirty="0"/>
              <a:t>的参数， </a:t>
            </a:r>
            <a:r>
              <a:rPr lang="en-US" altLang="zh-CN" dirty="0"/>
              <a:t>n </a:t>
            </a:r>
            <a:r>
              <a:rPr lang="zh-CN" altLang="en-US" dirty="0"/>
              <a:t>的值表示在 </a:t>
            </a:r>
            <a:r>
              <a:rPr lang="en-US" altLang="zh-CN" dirty="0" err="1"/>
              <a:t>newFun</a:t>
            </a:r>
            <a:r>
              <a:rPr lang="en-US" altLang="zh-CN" dirty="0"/>
              <a:t> </a:t>
            </a:r>
            <a:r>
              <a:rPr lang="zh-CN" altLang="en-US" dirty="0"/>
              <a:t>参数列表中的位置</a:t>
            </a:r>
            <a:endParaRPr lang="en-US" altLang="zh-CN" dirty="0"/>
          </a:p>
          <a:p>
            <a:pPr marL="285750" indent="-285750">
              <a:buClr>
                <a:srgbClr val="262686"/>
              </a:buClr>
              <a:buSzPct val="80000"/>
              <a:buFont typeface="Wingdings" panose="05000000000000000000" pitchFamily="2" charset="2"/>
              <a:buChar char="l"/>
            </a:pPr>
            <a:r>
              <a:rPr lang="zh-CN" altLang="en-US" dirty="0"/>
              <a:t>当我们调用 </a:t>
            </a:r>
            <a:r>
              <a:rPr lang="en-US" altLang="zh-CN" dirty="0" err="1"/>
              <a:t>newFun</a:t>
            </a:r>
            <a:r>
              <a:rPr lang="en-US" altLang="zh-CN" dirty="0"/>
              <a:t> </a:t>
            </a:r>
            <a:r>
              <a:rPr lang="zh-CN" altLang="en-US" dirty="0"/>
              <a:t>时， </a:t>
            </a:r>
            <a:r>
              <a:rPr lang="en-US" altLang="zh-CN" dirty="0" err="1"/>
              <a:t>newFun</a:t>
            </a:r>
            <a:r>
              <a:rPr lang="en-US" altLang="zh-CN" dirty="0"/>
              <a:t> </a:t>
            </a:r>
            <a:r>
              <a:rPr lang="zh-CN" altLang="en-US" dirty="0"/>
              <a:t>会调用 </a:t>
            </a:r>
            <a:r>
              <a:rPr lang="en-US" altLang="zh-CN" dirty="0"/>
              <a:t>fun</a:t>
            </a:r>
            <a:r>
              <a:rPr lang="zh-CN" altLang="en-US" dirty="0"/>
              <a:t>，并把 </a:t>
            </a:r>
            <a:r>
              <a:rPr lang="en-US" altLang="zh-CN" dirty="0" err="1"/>
              <a:t>arg_list</a:t>
            </a:r>
            <a:r>
              <a:rPr lang="en-US" altLang="zh-CN" dirty="0"/>
              <a:t> </a:t>
            </a:r>
            <a:r>
              <a:rPr lang="zh-CN" altLang="en-US" dirty="0"/>
              <a:t>中的参数传递给 </a:t>
            </a:r>
            <a:r>
              <a:rPr lang="en-US" altLang="zh-CN" dirty="0"/>
              <a:t>fun</a:t>
            </a:r>
          </a:p>
        </p:txBody>
      </p:sp>
      <p:sp>
        <p:nvSpPr>
          <p:cNvPr id="2" name="矩形 1">
            <a:extLst>
              <a:ext uri="{FF2B5EF4-FFF2-40B4-BE49-F238E27FC236}">
                <a16:creationId xmlns:a16="http://schemas.microsoft.com/office/drawing/2014/main" id="{77DE2E27-D51B-473C-8F2C-340E6C5AE485}"/>
              </a:ext>
            </a:extLst>
          </p:cNvPr>
          <p:cNvSpPr/>
          <p:nvPr/>
        </p:nvSpPr>
        <p:spPr>
          <a:xfrm>
            <a:off x="420537" y="1999101"/>
            <a:ext cx="8369779" cy="923330"/>
          </a:xfrm>
          <a:prstGeom prst="rect">
            <a:avLst/>
          </a:prstGeom>
        </p:spPr>
        <p:txBody>
          <a:bodyPr wrap="square">
            <a:spAutoFit/>
          </a:bodyPr>
          <a:lstStyle/>
          <a:p>
            <a:r>
              <a:rPr lang="en-US" altLang="zh-CN" dirty="0">
                <a:solidFill>
                  <a:srgbClr val="000000"/>
                </a:solidFill>
                <a:latin typeface="LMSans10-Regular-Identity-H"/>
              </a:rPr>
              <a:t>bind </a:t>
            </a:r>
            <a:r>
              <a:rPr lang="zh-CN" altLang="en-US" dirty="0">
                <a:solidFill>
                  <a:srgbClr val="000000"/>
                </a:solidFill>
                <a:latin typeface="MicrosoftYaHei"/>
              </a:rPr>
              <a:t>函数接受一个可调用对象，生成一个新的可调用对象来</a:t>
            </a:r>
            <a:r>
              <a:rPr lang="zh-CN" altLang="en-US" dirty="0">
                <a:solidFill>
                  <a:srgbClr val="FF0000"/>
                </a:solidFill>
                <a:latin typeface="MicrosoftYaHei"/>
              </a:rPr>
              <a:t>仿造</a:t>
            </a:r>
            <a:r>
              <a:rPr lang="zh-CN" altLang="en-US" dirty="0">
                <a:solidFill>
                  <a:srgbClr val="000000"/>
                </a:solidFill>
                <a:latin typeface="MicrosoftYaHei"/>
              </a:rPr>
              <a:t>原调用对象的参数列表</a:t>
            </a:r>
            <a:endParaRPr lang="en-US" altLang="zh-CN" dirty="0">
              <a:solidFill>
                <a:srgbClr val="000000"/>
              </a:solidFill>
              <a:latin typeface="MicrosoftYaHei"/>
            </a:endParaRPr>
          </a:p>
          <a:p>
            <a:r>
              <a:rPr lang="zh-CN" altLang="en-US" dirty="0">
                <a:solidFill>
                  <a:srgbClr val="000000"/>
                </a:solidFill>
                <a:latin typeface="MicrosoftYaHei"/>
              </a:rPr>
              <a:t>其使用格式如下：</a:t>
            </a:r>
            <a:endParaRPr lang="zh-CN" altLang="en-US" dirty="0"/>
          </a:p>
        </p:txBody>
      </p:sp>
      <p:sp>
        <p:nvSpPr>
          <p:cNvPr id="3" name="矩形 2">
            <a:extLst>
              <a:ext uri="{FF2B5EF4-FFF2-40B4-BE49-F238E27FC236}">
                <a16:creationId xmlns:a16="http://schemas.microsoft.com/office/drawing/2014/main" id="{9F7131EF-BCCC-4B3C-B27C-9090B0BD8660}"/>
              </a:ext>
            </a:extLst>
          </p:cNvPr>
          <p:cNvSpPr/>
          <p:nvPr/>
        </p:nvSpPr>
        <p:spPr>
          <a:xfrm>
            <a:off x="429049" y="2948152"/>
            <a:ext cx="4572000" cy="369332"/>
          </a:xfrm>
          <a:prstGeom prst="rect">
            <a:avLst/>
          </a:prstGeom>
        </p:spPr>
        <p:txBody>
          <a:bodyPr>
            <a:spAutoFit/>
          </a:bodyPr>
          <a:lstStyle/>
          <a:p>
            <a:r>
              <a:rPr lang="da-DK" altLang="zh-CN" dirty="0">
                <a:solidFill>
                  <a:srgbClr val="0000FF"/>
                </a:solidFill>
                <a:latin typeface="Consolas" panose="020B0609020204030204" pitchFamily="49" charset="0"/>
              </a:rPr>
              <a:t>auto </a:t>
            </a:r>
            <a:r>
              <a:rPr lang="da-DK" altLang="zh-CN" dirty="0">
                <a:solidFill>
                  <a:srgbClr val="000000"/>
                </a:solidFill>
                <a:latin typeface="Consolas" panose="020B0609020204030204" pitchFamily="49" charset="0"/>
              </a:rPr>
              <a:t>newFun = bind (fun, arg_list);</a:t>
            </a:r>
            <a:r>
              <a:rPr lang="da-DK"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2016054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参数绑定</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1520473"/>
            <a:ext cx="8574656" cy="1455639"/>
            <a:chOff x="219974" y="2358412"/>
            <a:chExt cx="8704052" cy="2059924"/>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4"/>
              <a:ext cx="8704052" cy="2059922"/>
              <a:chOff x="219974" y="1604514"/>
              <a:chExt cx="8704052" cy="1920943"/>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4"/>
                <a:ext cx="8704052" cy="1920943"/>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根据 </a:t>
              </a:r>
              <a:r>
                <a:rPr lang="en-US" altLang="zh-CN" sz="2400" dirty="0">
                  <a:solidFill>
                    <a:schemeClr val="bg1"/>
                  </a:solidFill>
                </a:rPr>
                <a:t>filter </a:t>
              </a:r>
              <a:r>
                <a:rPr lang="zh-CN" altLang="en-US" sz="2400" dirty="0">
                  <a:solidFill>
                    <a:schemeClr val="bg1"/>
                  </a:solidFill>
                </a:rPr>
                <a:t>仿造新对象 </a:t>
              </a:r>
              <a:r>
                <a:rPr lang="en-US" altLang="zh-CN" sz="2400" dirty="0" err="1">
                  <a:solidFill>
                    <a:schemeClr val="bg1"/>
                  </a:solidFill>
                </a:rPr>
                <a:t>uf</a:t>
              </a:r>
              <a:endParaRPr lang="zh-CN" altLang="en-US" sz="2400" dirty="0">
                <a:solidFill>
                  <a:schemeClr val="bg1"/>
                </a:solidFill>
              </a:endParaRPr>
            </a:p>
          </p:txBody>
        </p:sp>
      </p:grpSp>
      <p:grpSp>
        <p:nvGrpSpPr>
          <p:cNvPr id="18" name="组合 17">
            <a:extLst>
              <a:ext uri="{FF2B5EF4-FFF2-40B4-BE49-F238E27FC236}">
                <a16:creationId xmlns:a16="http://schemas.microsoft.com/office/drawing/2014/main" id="{3153B49C-2746-409E-97DB-64702B5CBD47}"/>
              </a:ext>
            </a:extLst>
          </p:cNvPr>
          <p:cNvGrpSpPr/>
          <p:nvPr/>
        </p:nvGrpSpPr>
        <p:grpSpPr>
          <a:xfrm>
            <a:off x="284672" y="3726770"/>
            <a:ext cx="8574656" cy="1531500"/>
            <a:chOff x="219974" y="2351130"/>
            <a:chExt cx="8704052" cy="2167278"/>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7"/>
              <a:ext cx="8704052" cy="2159991"/>
              <a:chOff x="219974" y="1604518"/>
              <a:chExt cx="8704052" cy="2014261"/>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8"/>
                <a:ext cx="8704052" cy="2014261"/>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4210542"/>
            <a:ext cx="8361268" cy="923330"/>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zh-CN" altLang="en-US" dirty="0"/>
              <a:t>仿函数 </a:t>
            </a:r>
            <a:r>
              <a:rPr lang="en-US" altLang="zh-CN" dirty="0" err="1"/>
              <a:t>uf</a:t>
            </a:r>
            <a:r>
              <a:rPr lang="en-US" altLang="zh-CN" dirty="0"/>
              <a:t> </a:t>
            </a:r>
            <a:r>
              <a:rPr lang="zh-CN" altLang="en-US" dirty="0"/>
              <a:t>包含一个参数 </a:t>
            </a:r>
            <a:r>
              <a:rPr lang="en-US" altLang="zh-CN" dirty="0"/>
              <a:t>_1</a:t>
            </a:r>
            <a:r>
              <a:rPr lang="zh-CN" altLang="en-US" dirty="0"/>
              <a:t> </a:t>
            </a:r>
            <a:endParaRPr lang="en-US" altLang="zh-CN" dirty="0"/>
          </a:p>
          <a:p>
            <a:pPr marL="285750" indent="-285750">
              <a:buClr>
                <a:srgbClr val="262686"/>
              </a:buClr>
              <a:buSzPct val="80000"/>
              <a:buFont typeface="Wingdings" panose="05000000000000000000" pitchFamily="2" charset="2"/>
              <a:buChar char="l"/>
            </a:pPr>
            <a:r>
              <a:rPr lang="zh-CN" altLang="en-US" dirty="0"/>
              <a:t>调用 </a:t>
            </a:r>
            <a:r>
              <a:rPr lang="en-US" altLang="zh-CN" dirty="0" err="1"/>
              <a:t>uf</a:t>
            </a:r>
            <a:r>
              <a:rPr lang="en-US" altLang="zh-CN" dirty="0"/>
              <a:t> </a:t>
            </a:r>
            <a:r>
              <a:rPr lang="zh-CN" altLang="en-US" dirty="0"/>
              <a:t>时，将参数</a:t>
            </a:r>
            <a:r>
              <a:rPr lang="en-US" altLang="zh-CN" dirty="0"/>
              <a:t>_1 </a:t>
            </a:r>
            <a:r>
              <a:rPr lang="zh-CN" altLang="en-US" dirty="0"/>
              <a:t>和参数 </a:t>
            </a:r>
            <a:r>
              <a:rPr lang="en-US" altLang="zh-CN" dirty="0"/>
              <a:t>n </a:t>
            </a:r>
            <a:r>
              <a:rPr lang="zh-CN" altLang="en-US" dirty="0"/>
              <a:t>传递给</a:t>
            </a:r>
            <a:r>
              <a:rPr lang="en-US" altLang="zh-CN" dirty="0" err="1"/>
              <a:t>flter</a:t>
            </a:r>
            <a:r>
              <a:rPr lang="en-US" altLang="zh-CN" dirty="0"/>
              <a:t> </a:t>
            </a:r>
            <a:r>
              <a:rPr lang="zh-CN" altLang="en-US" dirty="0"/>
              <a:t>函数</a:t>
            </a:r>
            <a:endParaRPr lang="en-US" altLang="zh-CN" dirty="0"/>
          </a:p>
          <a:p>
            <a:pPr marL="285750" indent="-285750">
              <a:buClr>
                <a:srgbClr val="262686"/>
              </a:buClr>
              <a:buSzPct val="80000"/>
              <a:buFont typeface="Wingdings" panose="05000000000000000000" pitchFamily="2" charset="2"/>
              <a:buChar char="l"/>
            </a:pPr>
            <a:r>
              <a:rPr lang="zh-CN" altLang="en-US" dirty="0"/>
              <a:t>调用 </a:t>
            </a:r>
            <a:r>
              <a:rPr lang="en-US" altLang="zh-CN" dirty="0" err="1"/>
              <a:t>for_each</a:t>
            </a:r>
            <a:r>
              <a:rPr lang="en-US" altLang="zh-CN" dirty="0"/>
              <a:t> </a:t>
            </a:r>
            <a:r>
              <a:rPr lang="zh-CN" altLang="en-US" dirty="0"/>
              <a:t>时，给定的元素传递给 </a:t>
            </a:r>
            <a:r>
              <a:rPr lang="en-US" altLang="zh-CN" dirty="0" err="1"/>
              <a:t>uf</a:t>
            </a:r>
            <a:r>
              <a:rPr lang="zh-CN" altLang="en-US" dirty="0"/>
              <a:t>， </a:t>
            </a:r>
            <a:r>
              <a:rPr lang="en-US" altLang="zh-CN" dirty="0" err="1"/>
              <a:t>uf</a:t>
            </a:r>
            <a:r>
              <a:rPr lang="zh-CN" altLang="en-US" dirty="0"/>
              <a:t>将这个元素和 </a:t>
            </a:r>
            <a:r>
              <a:rPr lang="en-US" altLang="zh-CN" dirty="0"/>
              <a:t>n </a:t>
            </a:r>
            <a:r>
              <a:rPr lang="zh-CN" altLang="en-US" dirty="0"/>
              <a:t>传递给</a:t>
            </a:r>
            <a:r>
              <a:rPr lang="en-US" altLang="zh-CN" dirty="0" err="1"/>
              <a:t>flter</a:t>
            </a:r>
            <a:endParaRPr lang="en-US" altLang="zh-CN" dirty="0"/>
          </a:p>
        </p:txBody>
      </p:sp>
      <p:sp>
        <p:nvSpPr>
          <p:cNvPr id="7" name="矩形 6">
            <a:extLst>
              <a:ext uri="{FF2B5EF4-FFF2-40B4-BE49-F238E27FC236}">
                <a16:creationId xmlns:a16="http://schemas.microsoft.com/office/drawing/2014/main" id="{5A5DAE2D-093A-4AA2-8944-CBF5C55F211B}"/>
              </a:ext>
            </a:extLst>
          </p:cNvPr>
          <p:cNvSpPr/>
          <p:nvPr/>
        </p:nvSpPr>
        <p:spPr>
          <a:xfrm>
            <a:off x="429049" y="2100024"/>
            <a:ext cx="7361427" cy="369332"/>
          </a:xfrm>
          <a:prstGeom prst="rect">
            <a:avLst/>
          </a:prstGeom>
        </p:spPr>
        <p:txBody>
          <a:bodyPr wrap="square">
            <a:spAutoFit/>
          </a:bodyPr>
          <a:lstStyle/>
          <a:p>
            <a:r>
              <a:rPr lang="da-DK" altLang="zh-CN" dirty="0">
                <a:solidFill>
                  <a:srgbClr val="0000FF"/>
                </a:solidFill>
                <a:latin typeface="Consolas" panose="020B0609020204030204" pitchFamily="49" charset="0"/>
              </a:rPr>
              <a:t>auto </a:t>
            </a:r>
            <a:r>
              <a:rPr lang="da-DK" altLang="zh-CN" dirty="0">
                <a:solidFill>
                  <a:srgbClr val="000000"/>
                </a:solidFill>
                <a:latin typeface="Consolas" panose="020B0609020204030204" pitchFamily="49" charset="0"/>
              </a:rPr>
              <a:t>uf = bind(filter, std::placeholders::_1, n);</a:t>
            </a:r>
            <a:r>
              <a:rPr lang="da-DK" altLang="zh-CN" dirty="0">
                <a:latin typeface="Consolas" panose="020B0609020204030204" pitchFamily="49" charset="0"/>
              </a:rPr>
              <a:t> </a:t>
            </a:r>
            <a:endParaRPr lang="zh-CN" altLang="en-US" dirty="0">
              <a:latin typeface="Consolas" panose="020B0609020204030204" pitchFamily="49" charset="0"/>
            </a:endParaRPr>
          </a:p>
        </p:txBody>
      </p:sp>
      <p:sp>
        <p:nvSpPr>
          <p:cNvPr id="9" name="矩形 8">
            <a:extLst>
              <a:ext uri="{FF2B5EF4-FFF2-40B4-BE49-F238E27FC236}">
                <a16:creationId xmlns:a16="http://schemas.microsoft.com/office/drawing/2014/main" id="{51C93120-C2E3-4801-9549-1DBE8D9CC5E4}"/>
              </a:ext>
            </a:extLst>
          </p:cNvPr>
          <p:cNvSpPr/>
          <p:nvPr/>
        </p:nvSpPr>
        <p:spPr>
          <a:xfrm>
            <a:off x="429049" y="2491463"/>
            <a:ext cx="4572000" cy="369332"/>
          </a:xfrm>
          <a:prstGeom prst="rect">
            <a:avLst/>
          </a:prstGeom>
        </p:spPr>
        <p:txBody>
          <a:bodyPr>
            <a:spAutoFit/>
          </a:bodyPr>
          <a:lstStyle/>
          <a:p>
            <a:r>
              <a:rPr lang="en-US" altLang="zh-CN" dirty="0" err="1">
                <a:solidFill>
                  <a:srgbClr val="000000"/>
                </a:solidFill>
                <a:latin typeface="Consolas" panose="020B0609020204030204" pitchFamily="49" charset="0"/>
              </a:rPr>
              <a:t>for_each</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vi.begin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vi.end</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uf</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29704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使用 </a:t>
            </a:r>
            <a:r>
              <a:rPr lang="en-US" altLang="zh-CN" sz="2000" dirty="0">
                <a:solidFill>
                  <a:prstClr val="white"/>
                </a:solidFill>
              </a:rPr>
              <a:t>function</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1011516"/>
            <a:ext cx="8574656" cy="3149977"/>
            <a:chOff x="219974" y="2358412"/>
            <a:chExt cx="8704052" cy="3793843"/>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5"/>
              <a:ext cx="8704052" cy="3793840"/>
              <a:chOff x="219974" y="1604515"/>
              <a:chExt cx="8704052" cy="3537876"/>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5"/>
                <a:ext cx="8704052" cy="353787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556031"/>
            </a:xfrm>
            <a:prstGeom prst="rect">
              <a:avLst/>
            </a:prstGeom>
          </p:spPr>
          <p:txBody>
            <a:bodyPr wrap="square">
              <a:spAutoFit/>
            </a:bodyPr>
            <a:lstStyle/>
            <a:p>
              <a:r>
                <a:rPr lang="zh-CN" altLang="en-US" sz="2400" dirty="0">
                  <a:solidFill>
                    <a:schemeClr val="bg1"/>
                  </a:solidFill>
                </a:rPr>
                <a:t>引用绑定</a:t>
              </a:r>
            </a:p>
          </p:txBody>
        </p:sp>
      </p:grpSp>
      <p:grpSp>
        <p:nvGrpSpPr>
          <p:cNvPr id="18" name="组合 17">
            <a:extLst>
              <a:ext uri="{FF2B5EF4-FFF2-40B4-BE49-F238E27FC236}">
                <a16:creationId xmlns:a16="http://schemas.microsoft.com/office/drawing/2014/main" id="{3153B49C-2746-409E-97DB-64702B5CBD47}"/>
              </a:ext>
            </a:extLst>
          </p:cNvPr>
          <p:cNvGrpSpPr/>
          <p:nvPr/>
        </p:nvGrpSpPr>
        <p:grpSpPr>
          <a:xfrm>
            <a:off x="284672" y="4373747"/>
            <a:ext cx="8574656" cy="1130103"/>
            <a:chOff x="219974" y="2351130"/>
            <a:chExt cx="8704052" cy="1599248"/>
          </a:xfrm>
        </p:grpSpPr>
        <p:grpSp>
          <p:nvGrpSpPr>
            <p:cNvPr id="19" name="组合 18">
              <a:extLst>
                <a:ext uri="{FF2B5EF4-FFF2-40B4-BE49-F238E27FC236}">
                  <a16:creationId xmlns:a16="http://schemas.microsoft.com/office/drawing/2014/main" id="{E78885A5-3A1E-4339-8F1E-0204563CBE32}"/>
                </a:ext>
              </a:extLst>
            </p:cNvPr>
            <p:cNvGrpSpPr/>
            <p:nvPr/>
          </p:nvGrpSpPr>
          <p:grpSpPr>
            <a:xfrm>
              <a:off x="219974" y="2358418"/>
              <a:ext cx="8704052" cy="1591960"/>
              <a:chOff x="219974" y="1604519"/>
              <a:chExt cx="8704052" cy="1484554"/>
            </a:xfrm>
            <a:effectLst>
              <a:outerShdw blurRad="50800" dist="69850" dir="2700000" algn="tl" rotWithShape="0">
                <a:prstClr val="black">
                  <a:alpha val="40000"/>
                </a:prstClr>
              </a:outerShdw>
            </a:effectLst>
          </p:grpSpPr>
          <p:sp>
            <p:nvSpPr>
              <p:cNvPr id="21" name="矩形: 圆角 20">
                <a:extLst>
                  <a:ext uri="{FF2B5EF4-FFF2-40B4-BE49-F238E27FC236}">
                    <a16:creationId xmlns:a16="http://schemas.microsoft.com/office/drawing/2014/main" id="{24B27E3B-268C-4588-8C78-F5F443B7C5AE}"/>
                  </a:ext>
                </a:extLst>
              </p:cNvPr>
              <p:cNvSpPr/>
              <p:nvPr/>
            </p:nvSpPr>
            <p:spPr>
              <a:xfrm>
                <a:off x="219974" y="1604519"/>
                <a:ext cx="8704052" cy="1484554"/>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a:extLst>
                  <a:ext uri="{FF2B5EF4-FFF2-40B4-BE49-F238E27FC236}">
                    <a16:creationId xmlns:a16="http://schemas.microsoft.com/office/drawing/2014/main" id="{7C5A994E-9172-4BC4-AC4E-0C34ECB9FA97}"/>
                  </a:ext>
                </a:extLst>
              </p:cNvPr>
              <p:cNvSpPr/>
              <p:nvPr/>
            </p:nvSpPr>
            <p:spPr>
              <a:xfrm>
                <a:off x="219974" y="1617783"/>
                <a:ext cx="8704052" cy="520389"/>
              </a:xfrm>
              <a:prstGeom prst="round2SameRect">
                <a:avLst>
                  <a:gd name="adj1" fmla="val 20076"/>
                  <a:gd name="adj2" fmla="val 0"/>
                </a:avLst>
              </a:prstGeom>
              <a:solidFill>
                <a:srgbClr val="E3A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a:extLst>
                <a:ext uri="{FF2B5EF4-FFF2-40B4-BE49-F238E27FC236}">
                  <a16:creationId xmlns:a16="http://schemas.microsoft.com/office/drawing/2014/main" id="{C918BC9D-955D-4284-A78C-FC0999451273}"/>
                </a:ext>
              </a:extLst>
            </p:cNvPr>
            <p:cNvSpPr/>
            <p:nvPr/>
          </p:nvSpPr>
          <p:spPr>
            <a:xfrm>
              <a:off x="366530" y="2351130"/>
              <a:ext cx="7472516" cy="653318"/>
            </a:xfrm>
            <a:prstGeom prst="rect">
              <a:avLst/>
            </a:prstGeom>
          </p:spPr>
          <p:txBody>
            <a:bodyPr wrap="square">
              <a:spAutoFit/>
            </a:bodyPr>
            <a:lstStyle/>
            <a:p>
              <a:r>
                <a:rPr lang="zh-CN" altLang="en-US" sz="2400" dirty="0">
                  <a:solidFill>
                    <a:schemeClr val="bg1"/>
                  </a:solidFill>
                </a:rPr>
                <a:t>说明</a:t>
              </a:r>
            </a:p>
          </p:txBody>
        </p:sp>
      </p:grpSp>
      <p:sp>
        <p:nvSpPr>
          <p:cNvPr id="8" name="矩形 7">
            <a:extLst>
              <a:ext uri="{FF2B5EF4-FFF2-40B4-BE49-F238E27FC236}">
                <a16:creationId xmlns:a16="http://schemas.microsoft.com/office/drawing/2014/main" id="{B7169B0A-7212-4BA1-993E-6B437DF11ECE}"/>
              </a:ext>
            </a:extLst>
          </p:cNvPr>
          <p:cNvSpPr/>
          <p:nvPr/>
        </p:nvSpPr>
        <p:spPr>
          <a:xfrm>
            <a:off x="429049" y="4857520"/>
            <a:ext cx="8361268" cy="646331"/>
          </a:xfrm>
          <a:prstGeom prst="rect">
            <a:avLst/>
          </a:prstGeom>
        </p:spPr>
        <p:txBody>
          <a:bodyPr wrap="square">
            <a:spAutoFit/>
          </a:bodyPr>
          <a:lstStyle/>
          <a:p>
            <a:pPr marL="285750" indent="-285750">
              <a:buClr>
                <a:srgbClr val="262686"/>
              </a:buClr>
              <a:buSzPct val="80000"/>
              <a:buFont typeface="Wingdings" panose="05000000000000000000" pitchFamily="2" charset="2"/>
              <a:buChar char="l"/>
            </a:pPr>
            <a:r>
              <a:rPr lang="en-US" altLang="zh-CN" dirty="0"/>
              <a:t>sum </a:t>
            </a:r>
            <a:r>
              <a:rPr lang="zh-CN" altLang="en-US" dirty="0"/>
              <a:t>将第一个参数的值累加到与形参 </a:t>
            </a:r>
            <a:r>
              <a:rPr lang="en-US" altLang="zh-CN" dirty="0"/>
              <a:t>s </a:t>
            </a:r>
            <a:r>
              <a:rPr lang="zh-CN" altLang="en-US" dirty="0"/>
              <a:t>绑定的实参中</a:t>
            </a:r>
            <a:endParaRPr lang="en-US" altLang="zh-CN" dirty="0"/>
          </a:p>
          <a:p>
            <a:pPr marL="285750" indent="-285750">
              <a:buClr>
                <a:srgbClr val="262686"/>
              </a:buClr>
              <a:buSzPct val="80000"/>
              <a:buFont typeface="Wingdings" panose="05000000000000000000" pitchFamily="2" charset="2"/>
              <a:buChar char="l"/>
            </a:pPr>
            <a:r>
              <a:rPr lang="en-US" altLang="zh-CN" dirty="0"/>
              <a:t>ref </a:t>
            </a:r>
            <a:r>
              <a:rPr lang="zh-CN" altLang="en-US" dirty="0"/>
              <a:t>函数返回一个包含</a:t>
            </a:r>
            <a:r>
              <a:rPr lang="en-US" altLang="zh-CN" dirty="0"/>
              <a:t>s </a:t>
            </a:r>
            <a:r>
              <a:rPr lang="zh-CN" altLang="en-US" dirty="0"/>
              <a:t>的引用的对象</a:t>
            </a:r>
            <a:endParaRPr lang="en-US" altLang="zh-CN" dirty="0"/>
          </a:p>
        </p:txBody>
      </p:sp>
      <p:sp>
        <p:nvSpPr>
          <p:cNvPr id="2" name="矩形 1">
            <a:extLst>
              <a:ext uri="{FF2B5EF4-FFF2-40B4-BE49-F238E27FC236}">
                <a16:creationId xmlns:a16="http://schemas.microsoft.com/office/drawing/2014/main" id="{6FBEFFA9-04C5-401C-A741-A0FFD4B490DB}"/>
              </a:ext>
            </a:extLst>
          </p:cNvPr>
          <p:cNvSpPr/>
          <p:nvPr/>
        </p:nvSpPr>
        <p:spPr>
          <a:xfrm>
            <a:off x="427007" y="1449520"/>
            <a:ext cx="8289985" cy="923330"/>
          </a:xfrm>
          <a:prstGeom prst="rect">
            <a:avLst/>
          </a:prstGeom>
        </p:spPr>
        <p:txBody>
          <a:bodyPr wrap="square">
            <a:spAutoFit/>
          </a:bodyPr>
          <a:lstStyle/>
          <a:p>
            <a:r>
              <a:rPr lang="zh-CN" altLang="en-US" dirty="0">
                <a:solidFill>
                  <a:srgbClr val="000000"/>
                </a:solidFill>
                <a:latin typeface="MicrosoftYaHei"/>
              </a:rPr>
              <a:t>默认情况下， </a:t>
            </a:r>
            <a:r>
              <a:rPr lang="en-US" altLang="zh-CN" dirty="0">
                <a:solidFill>
                  <a:srgbClr val="000000"/>
                </a:solidFill>
                <a:latin typeface="LMSans10-Regular-Identity-H"/>
              </a:rPr>
              <a:t>bind </a:t>
            </a:r>
            <a:r>
              <a:rPr lang="zh-CN" altLang="en-US" dirty="0">
                <a:solidFill>
                  <a:srgbClr val="000000"/>
                </a:solidFill>
                <a:latin typeface="MicrosoftYaHei"/>
              </a:rPr>
              <a:t>函数中</a:t>
            </a:r>
            <a:r>
              <a:rPr lang="zh-CN" altLang="en-US" dirty="0">
                <a:solidFill>
                  <a:srgbClr val="FF0000"/>
                </a:solidFill>
                <a:latin typeface="MicrosoftYaHei"/>
              </a:rPr>
              <a:t>不是占位符的参数</a:t>
            </a:r>
            <a:r>
              <a:rPr lang="zh-CN" altLang="en-US" dirty="0">
                <a:solidFill>
                  <a:srgbClr val="000000"/>
                </a:solidFill>
                <a:latin typeface="MicrosoftYaHei"/>
              </a:rPr>
              <a:t>将以</a:t>
            </a:r>
            <a:r>
              <a:rPr lang="zh-CN" altLang="en-US" dirty="0">
                <a:solidFill>
                  <a:srgbClr val="FF0000"/>
                </a:solidFill>
                <a:latin typeface="MicrosoftYaHei"/>
              </a:rPr>
              <a:t>拷贝</a:t>
            </a:r>
            <a:r>
              <a:rPr lang="zh-CN" altLang="en-US" dirty="0">
                <a:solidFill>
                  <a:srgbClr val="000000"/>
                </a:solidFill>
                <a:latin typeface="MicrosoftYaHei"/>
              </a:rPr>
              <a:t>的方式传递给可调用对象。如果需要</a:t>
            </a:r>
            <a:r>
              <a:rPr lang="zh-CN" altLang="en-US" dirty="0">
                <a:solidFill>
                  <a:srgbClr val="FF0000"/>
                </a:solidFill>
                <a:latin typeface="MicrosoftYaHei"/>
              </a:rPr>
              <a:t>传递引用</a:t>
            </a:r>
            <a:r>
              <a:rPr lang="zh-CN" altLang="en-US" dirty="0">
                <a:solidFill>
                  <a:srgbClr val="000000"/>
                </a:solidFill>
                <a:latin typeface="MicrosoftYaHei"/>
              </a:rPr>
              <a:t>，可以使用标准库函数 </a:t>
            </a:r>
            <a:r>
              <a:rPr lang="en-US" altLang="zh-CN" b="1" dirty="0">
                <a:solidFill>
                  <a:srgbClr val="000000"/>
                </a:solidFill>
                <a:latin typeface="LMSans10-Bold-Identity-H"/>
              </a:rPr>
              <a:t>ref</a:t>
            </a:r>
            <a:r>
              <a:rPr lang="zh-CN" altLang="en-US" b="1" dirty="0">
                <a:solidFill>
                  <a:srgbClr val="000000"/>
                </a:solidFill>
                <a:latin typeface="LMSans10-Bold-Identity-H"/>
              </a:rPr>
              <a:t>。</a:t>
            </a:r>
            <a:endParaRPr lang="en-US" altLang="zh-CN" b="1" dirty="0">
              <a:solidFill>
                <a:srgbClr val="000000"/>
              </a:solidFill>
              <a:latin typeface="LMSans10-Bold-Identity-H"/>
            </a:endParaRPr>
          </a:p>
          <a:p>
            <a:r>
              <a:rPr lang="zh-CN" altLang="en-US" dirty="0">
                <a:solidFill>
                  <a:srgbClr val="000000"/>
                </a:solidFill>
                <a:latin typeface="LMSans10-Bold-Identity-H"/>
              </a:rPr>
              <a:t>例如，定义如下函数：</a:t>
            </a:r>
            <a:r>
              <a:rPr lang="zh-CN" altLang="en-US" dirty="0"/>
              <a:t> </a:t>
            </a:r>
          </a:p>
        </p:txBody>
      </p:sp>
      <p:sp>
        <p:nvSpPr>
          <p:cNvPr id="3" name="矩形 2">
            <a:extLst>
              <a:ext uri="{FF2B5EF4-FFF2-40B4-BE49-F238E27FC236}">
                <a16:creationId xmlns:a16="http://schemas.microsoft.com/office/drawing/2014/main" id="{CE4BB3B8-5A24-4506-A537-ABEA364AA3D3}"/>
              </a:ext>
            </a:extLst>
          </p:cNvPr>
          <p:cNvSpPr/>
          <p:nvPr/>
        </p:nvSpPr>
        <p:spPr>
          <a:xfrm>
            <a:off x="427007" y="2283431"/>
            <a:ext cx="4572000" cy="923330"/>
          </a:xfrm>
          <a:prstGeom prst="rect">
            <a:avLst/>
          </a:prstGeom>
        </p:spPr>
        <p:txBody>
          <a:bodyPr>
            <a:spAutoFit/>
          </a:bodyPr>
          <a:lstStyle/>
          <a:p>
            <a:r>
              <a:rPr lang="en-US" altLang="zh-CN" dirty="0">
                <a:solidFill>
                  <a:srgbClr val="0000FF"/>
                </a:solidFill>
                <a:latin typeface="Consolas" panose="020B0609020204030204" pitchFamily="49" charset="0"/>
              </a:rPr>
              <a:t>void </a:t>
            </a:r>
            <a:r>
              <a:rPr lang="en-US" altLang="zh-CN" dirty="0">
                <a:solidFill>
                  <a:srgbClr val="000000"/>
                </a:solidFill>
                <a:latin typeface="Consolas" panose="020B0609020204030204" pitchFamily="49" charset="0"/>
              </a:rPr>
              <a:t>sum(</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a, </a:t>
            </a:r>
            <a:r>
              <a:rPr lang="en-US" altLang="zh-CN" dirty="0">
                <a:solidFill>
                  <a:srgbClr val="0000FF"/>
                </a:solidFill>
                <a:latin typeface="Consolas" panose="020B0609020204030204" pitchFamily="49" charset="0"/>
              </a:rPr>
              <a:t>int </a:t>
            </a:r>
            <a:r>
              <a:rPr lang="en-US" altLang="zh-CN" dirty="0">
                <a:solidFill>
                  <a:srgbClr val="000000"/>
                </a:solidFill>
                <a:latin typeface="Consolas" panose="020B0609020204030204" pitchFamily="49" charset="0"/>
              </a:rPr>
              <a:t>&amp;s){</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s += a;</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6" name="矩形 5">
            <a:extLst>
              <a:ext uri="{FF2B5EF4-FFF2-40B4-BE49-F238E27FC236}">
                <a16:creationId xmlns:a16="http://schemas.microsoft.com/office/drawing/2014/main" id="{5AA51ED8-A239-45A5-AD46-EDC2969E00C7}"/>
              </a:ext>
            </a:extLst>
          </p:cNvPr>
          <p:cNvSpPr/>
          <p:nvPr/>
        </p:nvSpPr>
        <p:spPr>
          <a:xfrm>
            <a:off x="450849" y="3145651"/>
            <a:ext cx="2262158" cy="369332"/>
          </a:xfrm>
          <a:prstGeom prst="rect">
            <a:avLst/>
          </a:prstGeom>
        </p:spPr>
        <p:txBody>
          <a:bodyPr wrap="none">
            <a:spAutoFit/>
          </a:bodyPr>
          <a:lstStyle/>
          <a:p>
            <a:r>
              <a:rPr lang="zh-CN" altLang="en-US" dirty="0">
                <a:solidFill>
                  <a:srgbClr val="000000"/>
                </a:solidFill>
                <a:latin typeface="LMSans10-Bold-Identity-H"/>
              </a:rPr>
              <a:t>有如下函数调用时：</a:t>
            </a:r>
            <a:endParaRPr lang="zh-CN" altLang="en-US" dirty="0"/>
          </a:p>
        </p:txBody>
      </p:sp>
      <p:sp>
        <p:nvSpPr>
          <p:cNvPr id="10" name="矩形 9">
            <a:extLst>
              <a:ext uri="{FF2B5EF4-FFF2-40B4-BE49-F238E27FC236}">
                <a16:creationId xmlns:a16="http://schemas.microsoft.com/office/drawing/2014/main" id="{FF591715-D32D-48FF-8130-05CFE08FB405}"/>
              </a:ext>
            </a:extLst>
          </p:cNvPr>
          <p:cNvSpPr/>
          <p:nvPr/>
        </p:nvSpPr>
        <p:spPr>
          <a:xfrm>
            <a:off x="450849" y="3464969"/>
            <a:ext cx="9446343" cy="584775"/>
          </a:xfrm>
          <a:prstGeom prst="rect">
            <a:avLst/>
          </a:prstGeom>
        </p:spPr>
        <p:txBody>
          <a:bodyPr wrap="square">
            <a:spAutoFit/>
          </a:bodyPr>
          <a:lstStyle/>
          <a:p>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 = 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保存累加和</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err="1">
                <a:solidFill>
                  <a:srgbClr val="000000"/>
                </a:solidFill>
                <a:latin typeface="Consolas" panose="020B0609020204030204" pitchFamily="49" charset="0"/>
              </a:rPr>
              <a:t>for_each</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vi.begin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vi.end</a:t>
            </a:r>
            <a:r>
              <a:rPr lang="en-US" altLang="zh-CN" sz="1600" dirty="0">
                <a:solidFill>
                  <a:srgbClr val="000000"/>
                </a:solidFill>
                <a:latin typeface="Consolas" panose="020B0609020204030204" pitchFamily="49" charset="0"/>
              </a:rPr>
              <a:t>(), bind(sum, std::placeholders::_1, ref(s)));</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grpSp>
        <p:nvGrpSpPr>
          <p:cNvPr id="23" name="组合 22">
            <a:extLst>
              <a:ext uri="{FF2B5EF4-FFF2-40B4-BE49-F238E27FC236}">
                <a16:creationId xmlns:a16="http://schemas.microsoft.com/office/drawing/2014/main" id="{36E55F22-B554-4E5F-B76F-426F56EA31A3}"/>
              </a:ext>
            </a:extLst>
          </p:cNvPr>
          <p:cNvGrpSpPr/>
          <p:nvPr/>
        </p:nvGrpSpPr>
        <p:grpSpPr>
          <a:xfrm>
            <a:off x="284671" y="5649891"/>
            <a:ext cx="8928340" cy="853302"/>
            <a:chOff x="219974" y="2351130"/>
            <a:chExt cx="9063073" cy="1207538"/>
          </a:xfrm>
        </p:grpSpPr>
        <p:grpSp>
          <p:nvGrpSpPr>
            <p:cNvPr id="24" name="组合 23">
              <a:extLst>
                <a:ext uri="{FF2B5EF4-FFF2-40B4-BE49-F238E27FC236}">
                  <a16:creationId xmlns:a16="http://schemas.microsoft.com/office/drawing/2014/main" id="{C8F15A60-5BEB-4198-AD01-A7D4A289CB78}"/>
                </a:ext>
              </a:extLst>
            </p:cNvPr>
            <p:cNvGrpSpPr/>
            <p:nvPr/>
          </p:nvGrpSpPr>
          <p:grpSpPr>
            <a:xfrm>
              <a:off x="219974" y="2358418"/>
              <a:ext cx="8704052" cy="1200250"/>
              <a:chOff x="219974" y="1604519"/>
              <a:chExt cx="8704052" cy="1119272"/>
            </a:xfrm>
            <a:effectLst>
              <a:outerShdw blurRad="50800" dist="69850" dir="2700000" algn="tl" rotWithShape="0">
                <a:prstClr val="black">
                  <a:alpha val="40000"/>
                </a:prstClr>
              </a:outerShdw>
            </a:effectLst>
          </p:grpSpPr>
          <p:sp>
            <p:nvSpPr>
              <p:cNvPr id="26" name="矩形: 圆角 25">
                <a:extLst>
                  <a:ext uri="{FF2B5EF4-FFF2-40B4-BE49-F238E27FC236}">
                    <a16:creationId xmlns:a16="http://schemas.microsoft.com/office/drawing/2014/main" id="{C7DDDC80-5E65-4D90-934F-504B3CA2DE4D}"/>
                  </a:ext>
                </a:extLst>
              </p:cNvPr>
              <p:cNvSpPr/>
              <p:nvPr/>
            </p:nvSpPr>
            <p:spPr>
              <a:xfrm>
                <a:off x="219974" y="1604519"/>
                <a:ext cx="8704052" cy="1119272"/>
              </a:xfrm>
              <a:prstGeom prst="roundRect">
                <a:avLst>
                  <a:gd name="adj" fmla="val 7211"/>
                </a:avLst>
              </a:prstGeom>
              <a:solidFill>
                <a:srgbClr val="FC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a:extLst>
                  <a:ext uri="{FF2B5EF4-FFF2-40B4-BE49-F238E27FC236}">
                    <a16:creationId xmlns:a16="http://schemas.microsoft.com/office/drawing/2014/main" id="{C2D4D3BA-360F-49BD-96B3-3676D2810E76}"/>
                  </a:ext>
                </a:extLst>
              </p:cNvPr>
              <p:cNvSpPr/>
              <p:nvPr/>
            </p:nvSpPr>
            <p:spPr>
              <a:xfrm>
                <a:off x="219974" y="1617783"/>
                <a:ext cx="8704052" cy="520389"/>
              </a:xfrm>
              <a:prstGeom prst="round2SameRect">
                <a:avLst>
                  <a:gd name="adj1" fmla="val 20076"/>
                  <a:gd name="adj2" fmla="val 0"/>
                </a:avLst>
              </a:prstGeom>
              <a:solidFill>
                <a:srgbClr val="C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id="{926C45A1-538A-406F-9272-FF68B5E72420}"/>
                </a:ext>
              </a:extLst>
            </p:cNvPr>
            <p:cNvSpPr/>
            <p:nvPr/>
          </p:nvSpPr>
          <p:spPr>
            <a:xfrm>
              <a:off x="366529" y="2351130"/>
              <a:ext cx="8916518" cy="653319"/>
            </a:xfrm>
            <a:prstGeom prst="rect">
              <a:avLst/>
            </a:prstGeom>
          </p:spPr>
          <p:txBody>
            <a:bodyPr wrap="square">
              <a:spAutoFit/>
            </a:bodyPr>
            <a:lstStyle/>
            <a:p>
              <a:r>
                <a:rPr lang="zh-CN" altLang="en-US" sz="2400" dirty="0">
                  <a:solidFill>
                    <a:schemeClr val="bg1"/>
                  </a:solidFill>
                </a:rPr>
                <a:t>提示</a:t>
              </a:r>
            </a:p>
          </p:txBody>
        </p:sp>
      </p:grpSp>
      <p:sp>
        <p:nvSpPr>
          <p:cNvPr id="17" name="矩形 16">
            <a:extLst>
              <a:ext uri="{FF2B5EF4-FFF2-40B4-BE49-F238E27FC236}">
                <a16:creationId xmlns:a16="http://schemas.microsoft.com/office/drawing/2014/main" id="{797478DC-E58E-4D77-84A1-BF90D604F4AC}"/>
              </a:ext>
            </a:extLst>
          </p:cNvPr>
          <p:cNvSpPr/>
          <p:nvPr/>
        </p:nvSpPr>
        <p:spPr>
          <a:xfrm>
            <a:off x="427007" y="6047948"/>
            <a:ext cx="7962181" cy="369332"/>
          </a:xfrm>
          <a:prstGeom prst="rect">
            <a:avLst/>
          </a:prstGeom>
        </p:spPr>
        <p:txBody>
          <a:bodyPr wrap="square">
            <a:spAutoFit/>
          </a:bodyPr>
          <a:lstStyle/>
          <a:p>
            <a:r>
              <a:rPr lang="zh-CN" altLang="en-US" dirty="0"/>
              <a:t>标准库提供类似 </a:t>
            </a:r>
            <a:r>
              <a:rPr lang="en-US" altLang="zh-CN" dirty="0"/>
              <a:t>ref </a:t>
            </a:r>
            <a:r>
              <a:rPr lang="zh-CN" altLang="en-US" dirty="0"/>
              <a:t>的 </a:t>
            </a:r>
            <a:r>
              <a:rPr lang="en-US" altLang="zh-CN" dirty="0" err="1"/>
              <a:t>cref</a:t>
            </a:r>
            <a:r>
              <a:rPr lang="en-US" altLang="zh-CN" dirty="0"/>
              <a:t> </a:t>
            </a:r>
            <a:r>
              <a:rPr lang="zh-CN" altLang="en-US" dirty="0"/>
              <a:t>函数，其返回包含</a:t>
            </a:r>
            <a:r>
              <a:rPr lang="en-US" altLang="zh-CN" dirty="0">
                <a:solidFill>
                  <a:srgbClr val="FF0000"/>
                </a:solidFill>
              </a:rPr>
              <a:t>const </a:t>
            </a:r>
            <a:r>
              <a:rPr lang="zh-CN" altLang="en-US" dirty="0">
                <a:solidFill>
                  <a:srgbClr val="FF0000"/>
                </a:solidFill>
              </a:rPr>
              <a:t>引用</a:t>
            </a:r>
            <a:r>
              <a:rPr lang="zh-CN" altLang="en-US" dirty="0"/>
              <a:t>类型的对象</a:t>
            </a:r>
          </a:p>
        </p:txBody>
      </p:sp>
    </p:spTree>
    <p:extLst>
      <p:ext uri="{BB962C8B-B14F-4D97-AF65-F5344CB8AC3E}">
        <p14:creationId xmlns:p14="http://schemas.microsoft.com/office/powerpoint/2010/main" val="2476210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使用 </a:t>
            </a:r>
            <a:r>
              <a:rPr lang="en-US" altLang="zh-CN" sz="2000" dirty="0">
                <a:solidFill>
                  <a:prstClr val="white"/>
                </a:solidFill>
              </a:rPr>
              <a:t>function</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60196192-63BD-48C6-BE19-11E90445738C}"/>
              </a:ext>
            </a:extLst>
          </p:cNvPr>
          <p:cNvGrpSpPr/>
          <p:nvPr/>
        </p:nvGrpSpPr>
        <p:grpSpPr>
          <a:xfrm>
            <a:off x="284672" y="2098440"/>
            <a:ext cx="8574656" cy="2199456"/>
            <a:chOff x="219974" y="2358412"/>
            <a:chExt cx="8704052" cy="2649032"/>
          </a:xfrm>
        </p:grpSpPr>
        <p:grpSp>
          <p:nvGrpSpPr>
            <p:cNvPr id="12" name="组合 11">
              <a:extLst>
                <a:ext uri="{FF2B5EF4-FFF2-40B4-BE49-F238E27FC236}">
                  <a16:creationId xmlns:a16="http://schemas.microsoft.com/office/drawing/2014/main" id="{3765DFF9-4145-4C43-83B3-02A17D964DF0}"/>
                </a:ext>
              </a:extLst>
            </p:cNvPr>
            <p:cNvGrpSpPr/>
            <p:nvPr/>
          </p:nvGrpSpPr>
          <p:grpSpPr>
            <a:xfrm>
              <a:off x="219974" y="2358415"/>
              <a:ext cx="8704052" cy="2649029"/>
              <a:chOff x="219974" y="1604515"/>
              <a:chExt cx="8704052" cy="2470303"/>
            </a:xfrm>
            <a:effectLst>
              <a:outerShdw blurRad="50800" dist="69850" dir="2700000" algn="tl" rotWithShape="0">
                <a:prstClr val="black">
                  <a:alpha val="40000"/>
                </a:prstClr>
              </a:outerShdw>
            </a:effectLst>
          </p:grpSpPr>
          <p:sp>
            <p:nvSpPr>
              <p:cNvPr id="14" name="矩形: 圆角 13">
                <a:extLst>
                  <a:ext uri="{FF2B5EF4-FFF2-40B4-BE49-F238E27FC236}">
                    <a16:creationId xmlns:a16="http://schemas.microsoft.com/office/drawing/2014/main" id="{2E5DCA40-29AA-4592-B24C-B5DBA1486A7A}"/>
                  </a:ext>
                </a:extLst>
              </p:cNvPr>
              <p:cNvSpPr/>
              <p:nvPr/>
            </p:nvSpPr>
            <p:spPr>
              <a:xfrm>
                <a:off x="219974" y="1604515"/>
                <a:ext cx="8704052" cy="2470303"/>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顶角 14">
                <a:extLst>
                  <a:ext uri="{FF2B5EF4-FFF2-40B4-BE49-F238E27FC236}">
                    <a16:creationId xmlns:a16="http://schemas.microsoft.com/office/drawing/2014/main" id="{86873EF5-7D70-4006-BEC8-71F588417792}"/>
                  </a:ext>
                </a:extLst>
              </p:cNvPr>
              <p:cNvSpPr/>
              <p:nvPr/>
            </p:nvSpPr>
            <p:spPr>
              <a:xfrm>
                <a:off x="219974" y="1617783"/>
                <a:ext cx="8704052" cy="520389"/>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5239B3DF-47B4-4F32-802E-FFE834EA1952}"/>
                </a:ext>
              </a:extLst>
            </p:cNvPr>
            <p:cNvSpPr/>
            <p:nvPr/>
          </p:nvSpPr>
          <p:spPr>
            <a:xfrm>
              <a:off x="319176" y="2358412"/>
              <a:ext cx="7472516" cy="556031"/>
            </a:xfrm>
            <a:prstGeom prst="rect">
              <a:avLst/>
            </a:prstGeom>
          </p:spPr>
          <p:txBody>
            <a:bodyPr wrap="square">
              <a:spAutoFit/>
            </a:bodyPr>
            <a:lstStyle/>
            <a:p>
              <a:r>
                <a:rPr lang="zh-CN" altLang="en-US" sz="2400" dirty="0">
                  <a:solidFill>
                    <a:schemeClr val="bg1"/>
                  </a:solidFill>
                </a:rPr>
                <a:t>思考</a:t>
              </a:r>
            </a:p>
          </p:txBody>
        </p:sp>
      </p:grpSp>
      <p:sp>
        <p:nvSpPr>
          <p:cNvPr id="2" name="矩形 1">
            <a:extLst>
              <a:ext uri="{FF2B5EF4-FFF2-40B4-BE49-F238E27FC236}">
                <a16:creationId xmlns:a16="http://schemas.microsoft.com/office/drawing/2014/main" id="{6FBEFFA9-04C5-401C-A741-A0FFD4B490DB}"/>
              </a:ext>
            </a:extLst>
          </p:cNvPr>
          <p:cNvSpPr/>
          <p:nvPr/>
        </p:nvSpPr>
        <p:spPr>
          <a:xfrm>
            <a:off x="427007" y="2570948"/>
            <a:ext cx="8289985" cy="646331"/>
          </a:xfrm>
          <a:prstGeom prst="rect">
            <a:avLst/>
          </a:prstGeom>
        </p:spPr>
        <p:txBody>
          <a:bodyPr wrap="square">
            <a:spAutoFit/>
          </a:bodyPr>
          <a:lstStyle/>
          <a:p>
            <a:r>
              <a:rPr lang="zh-CN" altLang="en-US" dirty="0"/>
              <a:t>上述用于 </a:t>
            </a:r>
            <a:r>
              <a:rPr lang="en-US" altLang="zh-CN" dirty="0" err="1"/>
              <a:t>LargeData</a:t>
            </a:r>
            <a:r>
              <a:rPr lang="en-US" altLang="zh-CN" dirty="0"/>
              <a:t> </a:t>
            </a:r>
            <a:r>
              <a:rPr lang="zh-CN" altLang="en-US" dirty="0"/>
              <a:t>对象比较的调用对象，例如函数、函数对象、</a:t>
            </a:r>
            <a:r>
              <a:rPr lang="en-US" altLang="zh-CN" dirty="0"/>
              <a:t>bind </a:t>
            </a:r>
            <a:r>
              <a:rPr lang="zh-CN" altLang="en-US" dirty="0"/>
              <a:t>函数创建的对象等等，虽然使用方式不同但都具有</a:t>
            </a:r>
            <a:r>
              <a:rPr lang="zh-CN" altLang="en-US" dirty="0">
                <a:solidFill>
                  <a:srgbClr val="FF0000"/>
                </a:solidFill>
              </a:rPr>
              <a:t>相同的调用形式</a:t>
            </a:r>
            <a:r>
              <a:rPr lang="zh-CN" altLang="en-US" dirty="0"/>
              <a:t>：</a:t>
            </a:r>
          </a:p>
        </p:txBody>
      </p:sp>
      <p:sp>
        <p:nvSpPr>
          <p:cNvPr id="29" name="矩形 28">
            <a:extLst>
              <a:ext uri="{FF2B5EF4-FFF2-40B4-BE49-F238E27FC236}">
                <a16:creationId xmlns:a16="http://schemas.microsoft.com/office/drawing/2014/main" id="{99BAECDF-A4B9-44BB-84AE-BB8FBBFE5253}"/>
              </a:ext>
            </a:extLst>
          </p:cNvPr>
          <p:cNvSpPr/>
          <p:nvPr/>
        </p:nvSpPr>
        <p:spPr>
          <a:xfrm>
            <a:off x="450849" y="3269576"/>
            <a:ext cx="4572000" cy="369332"/>
          </a:xfrm>
          <a:prstGeom prst="rect">
            <a:avLst/>
          </a:prstGeom>
        </p:spPr>
        <p:txBody>
          <a:bodyPr>
            <a:spAutoFit/>
          </a:bodyPr>
          <a:lstStyle/>
          <a:p>
            <a:r>
              <a:rPr lang="en-US" altLang="zh-CN" dirty="0">
                <a:solidFill>
                  <a:srgbClr val="0000FF"/>
                </a:solidFill>
                <a:latin typeface="Consolas" panose="020B0609020204030204" pitchFamily="49" charset="0"/>
              </a:rPr>
              <a:t>bool</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3" name="矩形 2">
            <a:extLst>
              <a:ext uri="{FF2B5EF4-FFF2-40B4-BE49-F238E27FC236}">
                <a16:creationId xmlns:a16="http://schemas.microsoft.com/office/drawing/2014/main" id="{9783307F-F2EE-4282-BAC5-37917C15AEAC}"/>
              </a:ext>
            </a:extLst>
          </p:cNvPr>
          <p:cNvSpPr/>
          <p:nvPr/>
        </p:nvSpPr>
        <p:spPr>
          <a:xfrm>
            <a:off x="450849" y="3747313"/>
            <a:ext cx="3416320" cy="369332"/>
          </a:xfrm>
          <a:prstGeom prst="rect">
            <a:avLst/>
          </a:prstGeom>
        </p:spPr>
        <p:txBody>
          <a:bodyPr wrap="none">
            <a:spAutoFit/>
          </a:bodyPr>
          <a:lstStyle/>
          <a:p>
            <a:r>
              <a:rPr lang="zh-CN" altLang="en-US" dirty="0"/>
              <a:t>是否可以使用相同的调用方式？</a:t>
            </a:r>
          </a:p>
        </p:txBody>
      </p:sp>
    </p:spTree>
    <p:extLst>
      <p:ext uri="{BB962C8B-B14F-4D97-AF65-F5344CB8AC3E}">
        <p14:creationId xmlns:p14="http://schemas.microsoft.com/office/powerpoint/2010/main" val="627748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11.3 </a:t>
            </a:r>
            <a:r>
              <a:rPr lang="zh-CN" altLang="en-US" sz="3200" dirty="0">
                <a:solidFill>
                  <a:schemeClr val="bg1"/>
                </a:solidFill>
              </a:rPr>
              <a:t>泛型算法</a:t>
            </a:r>
            <a:r>
              <a:rPr lang="en-US" altLang="zh-CN" sz="2000" dirty="0">
                <a:solidFill>
                  <a:prstClr val="white"/>
                </a:solidFill>
              </a:rPr>
              <a:t>——</a:t>
            </a:r>
            <a:r>
              <a:rPr lang="zh-CN" altLang="en-US" sz="2000" dirty="0">
                <a:solidFill>
                  <a:prstClr val="white"/>
                </a:solidFill>
              </a:rPr>
              <a:t>使用 </a:t>
            </a:r>
            <a:r>
              <a:rPr lang="en-US" altLang="zh-CN" sz="2000" dirty="0">
                <a:solidFill>
                  <a:prstClr val="white"/>
                </a:solidFill>
              </a:rPr>
              <a:t>function</a:t>
            </a:r>
            <a:endParaRPr lang="zh-CN" altLang="en-US" sz="3200" dirty="0">
              <a:solidFill>
                <a:schemeClr val="bg1"/>
              </a:solidFill>
            </a:endParaRPr>
          </a:p>
        </p:txBody>
      </p:sp>
      <p:grpSp>
        <p:nvGrpSpPr>
          <p:cNvPr id="30" name="组合 29">
            <a:extLst>
              <a:ext uri="{FF2B5EF4-FFF2-40B4-BE49-F238E27FC236}">
                <a16:creationId xmlns:a16="http://schemas.microsoft.com/office/drawing/2014/main" id="{5EF1AA65-F5CA-4150-9AFB-9367B99065D5}"/>
              </a:ext>
            </a:extLst>
          </p:cNvPr>
          <p:cNvGrpSpPr/>
          <p:nvPr/>
        </p:nvGrpSpPr>
        <p:grpSpPr>
          <a:xfrm>
            <a:off x="284671" y="1489178"/>
            <a:ext cx="8574656" cy="2720517"/>
            <a:chOff x="219974" y="2358412"/>
            <a:chExt cx="8704052" cy="3849897"/>
          </a:xfrm>
        </p:grpSpPr>
        <p:grpSp>
          <p:nvGrpSpPr>
            <p:cNvPr id="31" name="组合 30">
              <a:extLst>
                <a:ext uri="{FF2B5EF4-FFF2-40B4-BE49-F238E27FC236}">
                  <a16:creationId xmlns:a16="http://schemas.microsoft.com/office/drawing/2014/main" id="{1F75653F-CCC7-4B52-916C-ABBBE718818A}"/>
                </a:ext>
              </a:extLst>
            </p:cNvPr>
            <p:cNvGrpSpPr/>
            <p:nvPr/>
          </p:nvGrpSpPr>
          <p:grpSpPr>
            <a:xfrm>
              <a:off x="219974" y="2358414"/>
              <a:ext cx="8704052" cy="3849895"/>
              <a:chOff x="219974" y="1604514"/>
              <a:chExt cx="8704052" cy="3590150"/>
            </a:xfrm>
            <a:effectLst>
              <a:outerShdw blurRad="50800" dist="69850" dir="2700000" algn="tl" rotWithShape="0">
                <a:prstClr val="black">
                  <a:alpha val="40000"/>
                </a:prstClr>
              </a:outerShdw>
            </a:effectLst>
          </p:grpSpPr>
          <p:sp>
            <p:nvSpPr>
              <p:cNvPr id="33" name="矩形: 圆角 32">
                <a:extLst>
                  <a:ext uri="{FF2B5EF4-FFF2-40B4-BE49-F238E27FC236}">
                    <a16:creationId xmlns:a16="http://schemas.microsoft.com/office/drawing/2014/main" id="{FBCF6DD7-3B6A-4ABA-8D73-B35C7713C4B2}"/>
                  </a:ext>
                </a:extLst>
              </p:cNvPr>
              <p:cNvSpPr/>
              <p:nvPr/>
            </p:nvSpPr>
            <p:spPr>
              <a:xfrm>
                <a:off x="219974" y="1604514"/>
                <a:ext cx="8704052" cy="3590150"/>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a:extLst>
                  <a:ext uri="{FF2B5EF4-FFF2-40B4-BE49-F238E27FC236}">
                    <a16:creationId xmlns:a16="http://schemas.microsoft.com/office/drawing/2014/main" id="{8DF2ED13-97F2-4C54-A728-A18C239FFF3C}"/>
                  </a:ext>
                </a:extLst>
              </p:cNvPr>
              <p:cNvSpPr/>
              <p:nvPr/>
            </p:nvSpPr>
            <p:spPr>
              <a:xfrm>
                <a:off x="219974" y="1617783"/>
                <a:ext cx="8704052" cy="520389"/>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a:extLst>
                <a:ext uri="{FF2B5EF4-FFF2-40B4-BE49-F238E27FC236}">
                  <a16:creationId xmlns:a16="http://schemas.microsoft.com/office/drawing/2014/main" id="{C8D1EEC5-3B78-41DD-A44E-5FAA973DCDF5}"/>
                </a:ext>
              </a:extLst>
            </p:cNvPr>
            <p:cNvSpPr/>
            <p:nvPr/>
          </p:nvSpPr>
          <p:spPr>
            <a:xfrm>
              <a:off x="319176" y="2358412"/>
              <a:ext cx="7472516" cy="653318"/>
            </a:xfrm>
            <a:prstGeom prst="rect">
              <a:avLst/>
            </a:prstGeom>
          </p:spPr>
          <p:txBody>
            <a:bodyPr wrap="square">
              <a:spAutoFit/>
            </a:bodyPr>
            <a:lstStyle/>
            <a:p>
              <a:r>
                <a:rPr lang="zh-CN" altLang="en-US" sz="2400" dirty="0">
                  <a:solidFill>
                    <a:schemeClr val="bg1"/>
                  </a:solidFill>
                </a:rPr>
                <a:t>使用 </a:t>
              </a:r>
              <a:r>
                <a:rPr lang="en-US" altLang="zh-CN" sz="2400" dirty="0">
                  <a:solidFill>
                    <a:schemeClr val="bg1"/>
                  </a:solidFill>
                </a:rPr>
                <a:t>function </a:t>
              </a:r>
              <a:r>
                <a:rPr lang="zh-CN" altLang="en-US" sz="2400" dirty="0">
                  <a:solidFill>
                    <a:schemeClr val="bg1"/>
                  </a:solidFill>
                </a:rPr>
                <a:t>对象</a:t>
              </a:r>
            </a:p>
          </p:txBody>
        </p:sp>
      </p:grpSp>
      <p:sp>
        <p:nvSpPr>
          <p:cNvPr id="35" name="矩形 34">
            <a:extLst>
              <a:ext uri="{FF2B5EF4-FFF2-40B4-BE49-F238E27FC236}">
                <a16:creationId xmlns:a16="http://schemas.microsoft.com/office/drawing/2014/main" id="{7B61835E-CCC0-4408-8C6A-C6F536C6A7A1}"/>
              </a:ext>
            </a:extLst>
          </p:cNvPr>
          <p:cNvSpPr/>
          <p:nvPr/>
        </p:nvSpPr>
        <p:spPr>
          <a:xfrm>
            <a:off x="427007" y="1903625"/>
            <a:ext cx="8212347" cy="1815882"/>
          </a:xfrm>
          <a:prstGeom prst="rect">
            <a:avLst/>
          </a:prstGeom>
        </p:spPr>
        <p:txBody>
          <a:bodyPr wrap="square">
            <a:spAutoFit/>
          </a:bodyPr>
          <a:lstStyle/>
          <a:p>
            <a:r>
              <a:rPr lang="en-US" altLang="zh-CN" sz="1600" dirty="0">
                <a:solidFill>
                  <a:srgbClr val="0000FF"/>
                </a:solidFill>
                <a:latin typeface="Consolas" panose="020B0609020204030204" pitchFamily="49" charset="0"/>
              </a:rPr>
              <a:t>using </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 = </a:t>
            </a:r>
            <a:r>
              <a:rPr lang="en-US" altLang="zh-CN" sz="1600" dirty="0">
                <a:solidFill>
                  <a:srgbClr val="0000FF"/>
                </a:solidFill>
                <a:latin typeface="Consolas" panose="020B0609020204030204" pitchFamily="49" charset="0"/>
              </a:rPr>
              <a:t>bool</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f1 = Less;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函数</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f2 = Compare();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函数对象</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f3 = [](</a:t>
            </a:r>
            <a:r>
              <a:rPr lang="en-US" altLang="zh-CN" sz="1600" dirty="0">
                <a:solidFill>
                  <a:srgbClr val="0000FF"/>
                </a:solidFill>
                <a:latin typeface="Consolas" panose="020B0609020204030204" pitchFamily="49" charset="0"/>
              </a:rPr>
              <a:t>const </a:t>
            </a: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 *a, </a:t>
            </a:r>
            <a:r>
              <a:rPr lang="en-US" altLang="zh-CN" sz="1600" dirty="0">
                <a:solidFill>
                  <a:srgbClr val="0000FF"/>
                </a:solidFill>
                <a:latin typeface="Consolas" panose="020B0609020204030204" pitchFamily="49" charset="0"/>
              </a:rPr>
              <a:t>const</a:t>
            </a:r>
            <a:br>
              <a:rPr lang="en-US" altLang="zh-CN" sz="1600" dirty="0">
                <a:solidFill>
                  <a:srgbClr val="0000FF"/>
                </a:solidFill>
                <a:latin typeface="Consolas" panose="020B0609020204030204" pitchFamily="49" charset="0"/>
              </a:rPr>
            </a:br>
            <a:r>
              <a:rPr lang="en-US" altLang="zh-CN" sz="1600" dirty="0" err="1">
                <a:solidFill>
                  <a:srgbClr val="000000"/>
                </a:solidFill>
                <a:latin typeface="Consolas" panose="020B0609020204030204" pitchFamily="49" charset="0"/>
              </a:rPr>
              <a:t>LargeData</a:t>
            </a:r>
            <a:r>
              <a:rPr lang="en-US" altLang="zh-CN" sz="1600" dirty="0">
                <a:solidFill>
                  <a:srgbClr val="000000"/>
                </a:solidFill>
                <a:latin typeface="Consolas" panose="020B0609020204030204" pitchFamily="49" charset="0"/>
              </a:rPr>
              <a:t> *b)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a-&gt;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 &lt; b-&gt;</a:t>
            </a:r>
            <a:r>
              <a:rPr lang="en-US" altLang="zh-CN" sz="1600" dirty="0" err="1">
                <a:solidFill>
                  <a:srgbClr val="000000"/>
                </a:solidFill>
                <a:latin typeface="Consolas" panose="020B0609020204030204" pitchFamily="49" charset="0"/>
              </a:rPr>
              <a:t>m_id</a:t>
            </a:r>
            <a:r>
              <a:rPr lang="en-US" altLang="zh-CN" sz="1600" dirty="0">
                <a:solidFill>
                  <a:srgbClr val="000000"/>
                </a:solidFill>
                <a:latin typeface="Consolas" panose="020B0609020204030204" pitchFamily="49" charset="0"/>
              </a:rPr>
              <a:t>; }; 	</a:t>
            </a:r>
            <a:r>
              <a:rPr lang="en-US" altLang="zh-CN" sz="1600" dirty="0">
                <a:solidFill>
                  <a:srgbClr val="008000"/>
                </a:solidFill>
                <a:latin typeface="Consolas" panose="020B0609020204030204" pitchFamily="49" charset="0"/>
              </a:rPr>
              <a:t>//lambda</a:t>
            </a:r>
            <a:br>
              <a:rPr lang="en-US" altLang="zh-CN" sz="1600" dirty="0">
                <a:solidFill>
                  <a:srgbClr val="008000"/>
                </a:solidFill>
                <a:latin typeface="Consolas" panose="020B0609020204030204" pitchFamily="49" charset="0"/>
              </a:rPr>
            </a:br>
            <a:r>
              <a:rPr lang="en-US" altLang="zh-CN" sz="1600" dirty="0">
                <a:solidFill>
                  <a:srgbClr val="000000"/>
                </a:solidFill>
                <a:latin typeface="Consolas" panose="020B0609020204030204" pitchFamily="49" charset="0"/>
              </a:rPr>
              <a:t>function&lt;</a:t>
            </a:r>
            <a:r>
              <a:rPr lang="en-US" altLang="zh-CN" sz="1600" dirty="0" err="1">
                <a:solidFill>
                  <a:srgbClr val="000000"/>
                </a:solidFill>
                <a:latin typeface="Consolas" panose="020B0609020204030204" pitchFamily="49" charset="0"/>
              </a:rPr>
              <a:t>CallType</a:t>
            </a:r>
            <a:r>
              <a:rPr lang="en-US" altLang="zh-CN" sz="1600" dirty="0">
                <a:solidFill>
                  <a:srgbClr val="000000"/>
                </a:solidFill>
                <a:latin typeface="Consolas" panose="020B0609020204030204" pitchFamily="49" charset="0"/>
              </a:rPr>
              <a:t>&gt; f4 = 						</a:t>
            </a:r>
            <a:r>
              <a:rPr lang="en-US" altLang="zh-CN" sz="1600" dirty="0">
                <a:solidFill>
                  <a:srgbClr val="008000"/>
                </a:solidFill>
                <a:latin typeface="Consolas" panose="020B0609020204030204" pitchFamily="49" charset="0"/>
              </a:rPr>
              <a:t>//bind</a:t>
            </a:r>
            <a:r>
              <a:rPr lang="zh-CN" altLang="en-US" sz="1600" dirty="0">
                <a:solidFill>
                  <a:srgbClr val="008000"/>
                </a:solidFill>
                <a:latin typeface="Consolas" panose="020B0609020204030204" pitchFamily="49" charset="0"/>
                <a:ea typeface="FangSong" panose="02010609060101010101" pitchFamily="49" charset="-122"/>
              </a:rPr>
              <a:t>函数</a:t>
            </a:r>
            <a:br>
              <a:rPr lang="zh-CN" altLang="en-US" sz="1600" dirty="0">
                <a:solidFill>
                  <a:srgbClr val="008000"/>
                </a:solidFill>
                <a:latin typeface="Consolas" panose="020B0609020204030204" pitchFamily="49" charset="0"/>
                <a:ea typeface="FangSong" panose="02010609060101010101" pitchFamily="49" charset="-122"/>
              </a:rPr>
            </a:br>
            <a:r>
              <a:rPr lang="en-US" altLang="zh-CN" sz="1600" dirty="0">
                <a:solidFill>
                  <a:srgbClr val="008000"/>
                </a:solidFill>
                <a:latin typeface="Consolas" panose="020B0609020204030204" pitchFamily="49" charset="0"/>
                <a:ea typeface="FangSong" panose="02010609060101010101" pitchFamily="49" charset="-122"/>
              </a:rPr>
              <a:t>	</a:t>
            </a:r>
            <a:r>
              <a:rPr lang="en-US" altLang="zh-CN" sz="1600" dirty="0">
                <a:solidFill>
                  <a:srgbClr val="000000"/>
                </a:solidFill>
                <a:latin typeface="Consolas" panose="020B0609020204030204" pitchFamily="49" charset="0"/>
              </a:rPr>
              <a:t>bind(Less, std::placeholders::_2, std::placeholders::_1);</a:t>
            </a:r>
            <a:r>
              <a:rPr lang="en-US" altLang="zh-CN" sz="1600" dirty="0">
                <a:latin typeface="Consolas" panose="020B0609020204030204" pitchFamily="49" charset="0"/>
              </a:rPr>
              <a:t> </a:t>
            </a:r>
            <a:endParaRPr lang="zh-CN" altLang="en-US" sz="1600" dirty="0">
              <a:latin typeface="Consolas" panose="020B0609020204030204" pitchFamily="49" charset="0"/>
            </a:endParaRPr>
          </a:p>
        </p:txBody>
      </p:sp>
      <p:sp>
        <p:nvSpPr>
          <p:cNvPr id="36" name="矩形 35">
            <a:extLst>
              <a:ext uri="{FF2B5EF4-FFF2-40B4-BE49-F238E27FC236}">
                <a16:creationId xmlns:a16="http://schemas.microsoft.com/office/drawing/2014/main" id="{C2969FAD-A2D6-46F0-B3FF-E48B4BA9E0DE}"/>
              </a:ext>
            </a:extLst>
          </p:cNvPr>
          <p:cNvSpPr/>
          <p:nvPr/>
        </p:nvSpPr>
        <p:spPr>
          <a:xfrm>
            <a:off x="450849" y="3729562"/>
            <a:ext cx="4572000" cy="369332"/>
          </a:xfrm>
          <a:prstGeom prst="rect">
            <a:avLst/>
          </a:prstGeom>
        </p:spPr>
        <p:txBody>
          <a:bodyPr>
            <a:spAutoFit/>
          </a:bodyPr>
          <a:lstStyle/>
          <a:p>
            <a:r>
              <a:rPr lang="zh-CN" altLang="en-US" dirty="0">
                <a:solidFill>
                  <a:srgbClr val="000000"/>
                </a:solidFill>
                <a:latin typeface="MicrosoftYaHei"/>
              </a:rPr>
              <a:t>使用 </a:t>
            </a:r>
            <a:r>
              <a:rPr lang="en-US" altLang="zh-CN" dirty="0" err="1">
                <a:solidFill>
                  <a:srgbClr val="FF0000"/>
                </a:solidFill>
                <a:latin typeface="LMSans10-Regular-Identity-H"/>
              </a:rPr>
              <a:t>CallType</a:t>
            </a:r>
            <a:r>
              <a:rPr lang="en-US" altLang="zh-CN" dirty="0">
                <a:solidFill>
                  <a:srgbClr val="000000"/>
                </a:solidFill>
                <a:latin typeface="LMSans10-Regular-Identity-H"/>
              </a:rPr>
              <a:t> </a:t>
            </a:r>
            <a:r>
              <a:rPr lang="zh-CN" altLang="en-US" dirty="0">
                <a:solidFill>
                  <a:srgbClr val="000000"/>
                </a:solidFill>
                <a:latin typeface="MicrosoftYaHei"/>
              </a:rPr>
              <a:t>类型统一了各种形式的调用</a:t>
            </a:r>
            <a:r>
              <a:rPr lang="zh-CN" altLang="en-US" dirty="0"/>
              <a:t> </a:t>
            </a:r>
          </a:p>
        </p:txBody>
      </p:sp>
      <p:sp>
        <p:nvSpPr>
          <p:cNvPr id="3" name="矩形 2">
            <a:extLst>
              <a:ext uri="{FF2B5EF4-FFF2-40B4-BE49-F238E27FC236}">
                <a16:creationId xmlns:a16="http://schemas.microsoft.com/office/drawing/2014/main" id="{3E0697A3-9577-477F-92F5-7970C224B6A3}"/>
              </a:ext>
            </a:extLst>
          </p:cNvPr>
          <p:cNvSpPr/>
          <p:nvPr/>
        </p:nvSpPr>
        <p:spPr>
          <a:xfrm>
            <a:off x="382398" y="4596297"/>
            <a:ext cx="4572000" cy="1477328"/>
          </a:xfrm>
          <a:prstGeom prst="rect">
            <a:avLst/>
          </a:prstGeom>
        </p:spPr>
        <p:txBody>
          <a:bodyPr>
            <a:spAutoFit/>
          </a:bodyPr>
          <a:lstStyle/>
          <a:p>
            <a:r>
              <a:rPr lang="en-US" altLang="zh-CN" dirty="0" err="1">
                <a:solidFill>
                  <a:srgbClr val="000000"/>
                </a:solidFill>
                <a:latin typeface="Consolas" panose="020B0609020204030204" pitchFamily="49" charset="0"/>
              </a:rPr>
              <a:t>LargeData</a:t>
            </a:r>
            <a:r>
              <a:rPr lang="en-US" altLang="zh-CN" dirty="0">
                <a:solidFill>
                  <a:srgbClr val="000000"/>
                </a:solidFill>
                <a:latin typeface="Consolas" panose="020B0609020204030204" pitchFamily="49" charset="0"/>
              </a:rPr>
              <a:t> a(0), b(1);</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(f1(&amp;a,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(f2(&amp;a,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(f3(&amp;a,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(f4(&amp;a, &amp;b)) {</a:t>
            </a:r>
            <a:r>
              <a:rPr lang="en-US" altLang="zh-CN" dirty="0">
                <a:solidFill>
                  <a:srgbClr val="008000"/>
                </a:solidFill>
                <a:latin typeface="Consolas" panose="020B0609020204030204" pitchFamily="49" charset="0"/>
              </a:rPr>
              <a:t>/*...*/</a:t>
            </a: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3107556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7086600" y="6492875"/>
            <a:ext cx="2057400" cy="365125"/>
          </a:xfrm>
        </p:spPr>
        <p:txBody>
          <a:bodyPr/>
          <a:lstStyle/>
          <a:p>
            <a:fld id="{6AD33FD5-61D2-4238-98DB-DB8C208BC919}" type="slidenum">
              <a:rPr lang="zh-CN" altLang="en-US" smtClean="0"/>
              <a:t>68</a:t>
            </a:fld>
            <a:endParaRPr lang="zh-CN" altLang="en-US"/>
          </a:p>
        </p:txBody>
      </p:sp>
      <p:sp>
        <p:nvSpPr>
          <p:cNvPr id="3" name="矩形 2">
            <a:extLst>
              <a:ext uri="{FF2B5EF4-FFF2-40B4-BE49-F238E27FC236}">
                <a16:creationId xmlns:a16="http://schemas.microsoft.com/office/drawing/2014/main" id="{F57E6421-2306-4572-A1BC-A11916E34EDE}"/>
              </a:ext>
            </a:extLst>
          </p:cNvPr>
          <p:cNvSpPr/>
          <p:nvPr/>
        </p:nvSpPr>
        <p:spPr>
          <a:xfrm>
            <a:off x="3585353" y="3235708"/>
            <a:ext cx="1973293" cy="584775"/>
          </a:xfrm>
          <a:prstGeom prst="rect">
            <a:avLst/>
          </a:prstGeom>
        </p:spPr>
        <p:txBody>
          <a:bodyPr wrap="square">
            <a:spAutoFit/>
          </a:bodyPr>
          <a:lstStyle/>
          <a:p>
            <a:r>
              <a:rPr lang="zh-CN" altLang="en-US" sz="3200" dirty="0">
                <a:solidFill>
                  <a:srgbClr val="000000"/>
                </a:solidFill>
                <a:latin typeface="MicrosoftYaHei"/>
              </a:rPr>
              <a:t>本章结束</a:t>
            </a:r>
            <a:r>
              <a:rPr lang="zh-CN" altLang="en-US" sz="3200" dirty="0"/>
              <a:t> </a:t>
            </a:r>
          </a:p>
        </p:txBody>
      </p:sp>
    </p:spTree>
    <p:extLst>
      <p:ext uri="{BB962C8B-B14F-4D97-AF65-F5344CB8AC3E}">
        <p14:creationId xmlns:p14="http://schemas.microsoft.com/office/powerpoint/2010/main" val="28566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91938" y="1641776"/>
            <a:ext cx="8760123" cy="3831191"/>
            <a:chOff x="219974" y="2358412"/>
            <a:chExt cx="8704052" cy="3831191"/>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3831191"/>
              <a:chOff x="219974" y="1604513"/>
              <a:chExt cx="8704052" cy="3572705"/>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3572705"/>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591680" cy="461665"/>
            </a:xfrm>
            <a:prstGeom prst="rect">
              <a:avLst/>
            </a:prstGeom>
          </p:spPr>
          <p:txBody>
            <a:bodyPr wrap="square">
              <a:spAutoFit/>
            </a:bodyPr>
            <a:lstStyle/>
            <a:p>
              <a:r>
                <a:rPr lang="zh-CN" altLang="en-US" sz="2400" dirty="0">
                  <a:solidFill>
                    <a:schemeClr val="bg1"/>
                  </a:solidFill>
                </a:rPr>
                <a:t>通用的查找函数模板</a:t>
              </a:r>
            </a:p>
          </p:txBody>
        </p:sp>
      </p:grpSp>
      <p:sp>
        <p:nvSpPr>
          <p:cNvPr id="7" name="矩形 6">
            <a:extLst>
              <a:ext uri="{FF2B5EF4-FFF2-40B4-BE49-F238E27FC236}">
                <a16:creationId xmlns:a16="http://schemas.microsoft.com/office/drawing/2014/main" id="{BF41D538-88FA-4E40-B30B-165ED3F13F95}"/>
              </a:ext>
            </a:extLst>
          </p:cNvPr>
          <p:cNvSpPr/>
          <p:nvPr/>
        </p:nvSpPr>
        <p:spPr>
          <a:xfrm>
            <a:off x="327804" y="2230581"/>
            <a:ext cx="8187546" cy="646331"/>
          </a:xfrm>
          <a:prstGeom prst="rect">
            <a:avLst/>
          </a:prstGeom>
        </p:spPr>
        <p:txBody>
          <a:bodyPr wrap="square">
            <a:spAutoFit/>
          </a:bodyPr>
          <a:lstStyle/>
          <a:p>
            <a:r>
              <a:rPr lang="zh-CN" altLang="en-US" dirty="0">
                <a:solidFill>
                  <a:srgbClr val="000000"/>
                </a:solidFill>
                <a:latin typeface="MicrosoftYaHei"/>
              </a:rPr>
              <a:t>给定线性结构</a:t>
            </a:r>
            <a:r>
              <a:rPr lang="zh-CN" altLang="en-US" dirty="0">
                <a:solidFill>
                  <a:srgbClr val="FF0000"/>
                </a:solidFill>
                <a:latin typeface="MicrosoftYaHei"/>
              </a:rPr>
              <a:t>第一个和最后一个元素的地址</a:t>
            </a:r>
            <a:r>
              <a:rPr lang="zh-CN" altLang="en-US" dirty="0">
                <a:solidFill>
                  <a:srgbClr val="000000"/>
                </a:solidFill>
                <a:latin typeface="MicrosoftYaHei"/>
              </a:rPr>
              <a:t>，通过指针访问容器中的元素，就可以实现一个通用算法：</a:t>
            </a:r>
            <a:r>
              <a:rPr lang="zh-CN" altLang="en-US" dirty="0"/>
              <a:t> </a:t>
            </a:r>
          </a:p>
        </p:txBody>
      </p:sp>
      <p:sp>
        <p:nvSpPr>
          <p:cNvPr id="10" name="矩形 9">
            <a:extLst>
              <a:ext uri="{FF2B5EF4-FFF2-40B4-BE49-F238E27FC236}">
                <a16:creationId xmlns:a16="http://schemas.microsoft.com/office/drawing/2014/main" id="{BCD8E400-7D19-46F2-8FDB-7C14032B9B23}"/>
              </a:ext>
            </a:extLst>
          </p:cNvPr>
          <p:cNvSpPr/>
          <p:nvPr/>
        </p:nvSpPr>
        <p:spPr>
          <a:xfrm>
            <a:off x="414068" y="2857132"/>
            <a:ext cx="8101282" cy="2585323"/>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FF"/>
                </a:solidFill>
                <a:latin typeface="Consolas" panose="020B0609020204030204" pitchFamily="49" charset="0"/>
              </a:rPr>
              <a:t> </a:t>
            </a:r>
            <a:r>
              <a:rPr lang="en-US" altLang="zh-CN" dirty="0">
                <a:solidFill>
                  <a:srgbClr val="000000"/>
                </a:solidFill>
                <a:latin typeface="Consolas" panose="020B0609020204030204" pitchFamily="49" charset="0"/>
              </a:rPr>
              <a:t>T&gt;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Find(</a:t>
            </a: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*first, </a:t>
            </a: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*last, </a:t>
            </a:r>
            <a:r>
              <a:rPr lang="en-US" altLang="zh-CN" dirty="0">
                <a:solidFill>
                  <a:srgbClr val="0000FF"/>
                </a:solidFill>
                <a:latin typeface="Consolas" panose="020B0609020204030204" pitchFamily="49" charset="0"/>
              </a:rPr>
              <a:t>const </a:t>
            </a:r>
            <a:r>
              <a:rPr lang="en-US" altLang="zh-CN" dirty="0">
                <a:solidFill>
                  <a:srgbClr val="000000"/>
                </a:solidFill>
                <a:latin typeface="Consolas" panose="020B0609020204030204" pitchFamily="49" charset="0"/>
              </a:rPr>
              <a:t>T &amp;</a:t>
            </a:r>
            <a:r>
              <a:rPr lang="en-US" altLang="zh-CN" dirty="0" err="1">
                <a:solidFill>
                  <a:srgbClr val="000000"/>
                </a:solidFill>
                <a:latin typeface="Consolas" panose="020B0609020204030204" pitchFamily="49" charset="0"/>
              </a:rPr>
              <a:t>val</a:t>
            </a: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(!first || !last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rgbClr val="000000"/>
                </a:solidFill>
                <a:latin typeface="Consolas" panose="020B0609020204030204" pitchFamily="49" charset="0"/>
              </a:rPr>
              <a:t>nullptr</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for </a:t>
            </a:r>
            <a:r>
              <a:rPr lang="en-US" altLang="zh-CN" dirty="0">
                <a:solidFill>
                  <a:srgbClr val="000000"/>
                </a:solidFill>
                <a:latin typeface="Consolas" panose="020B0609020204030204" pitchFamily="49" charset="0"/>
              </a:rPr>
              <a:t>(;first!=last;++first)</a:t>
            </a:r>
            <a:r>
              <a:rPr lang="en-US" altLang="zh-CN" dirty="0">
                <a:solidFill>
                  <a:srgbClr val="008000"/>
                </a:solidFill>
                <a:latin typeface="Consolas" panose="020B0609020204030204" pitchFamily="49" charset="0"/>
              </a:rPr>
              <a:t>//last</a:t>
            </a:r>
            <a:r>
              <a:rPr lang="zh-CN" altLang="en-US" dirty="0">
                <a:solidFill>
                  <a:srgbClr val="008000"/>
                </a:solidFill>
                <a:latin typeface="Consolas" panose="020B0609020204030204" pitchFamily="49" charset="0"/>
                <a:ea typeface="FangSong" panose="02010609060101010101" pitchFamily="49" charset="-122"/>
              </a:rPr>
              <a:t>为尾后元素的地址</a:t>
            </a:r>
            <a:br>
              <a:rPr lang="zh-CN" altLang="en-US" dirty="0">
                <a:solidFill>
                  <a:srgbClr val="008000"/>
                </a:solidFill>
                <a:latin typeface="Consolas" panose="020B0609020204030204" pitchFamily="49" charset="0"/>
                <a:ea typeface="FangSong" panose="02010609060101010101" pitchFamily="49" charset="-122"/>
              </a:rPr>
            </a:br>
            <a:r>
              <a:rPr lang="en-US" altLang="zh-CN" dirty="0">
                <a:solidFill>
                  <a:srgbClr val="008000"/>
                </a:solidFill>
                <a:latin typeface="Consolas" panose="020B0609020204030204" pitchFamily="49" charset="0"/>
                <a:ea typeface="FangSong" panose="02010609060101010101" pitchFamily="49" charset="-122"/>
              </a:rPr>
              <a:t>		</a:t>
            </a:r>
            <a:r>
              <a:rPr lang="en-US" altLang="zh-CN" dirty="0">
                <a:solidFill>
                  <a:srgbClr val="0000FF"/>
                </a:solidFill>
                <a:latin typeface="Consolas" panose="020B0609020204030204" pitchFamily="49" charset="0"/>
              </a:rPr>
              <a:t>if </a:t>
            </a:r>
            <a:r>
              <a:rPr lang="en-US" altLang="zh-CN" dirty="0">
                <a:solidFill>
                  <a:srgbClr val="000000"/>
                </a:solidFill>
                <a:latin typeface="Consolas" panose="020B0609020204030204" pitchFamily="49" charset="0"/>
              </a:rPr>
              <a:t>(*first == </a:t>
            </a:r>
            <a:r>
              <a:rPr lang="en-US" altLang="zh-CN" dirty="0" err="1">
                <a:solidFill>
                  <a:srgbClr val="000000"/>
                </a:solidFill>
                <a:latin typeface="Consolas" panose="020B0609020204030204" pitchFamily="49" charset="0"/>
              </a:rPr>
              <a:t>val</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rgbClr val="000000"/>
                </a:solidFill>
                <a:latin typeface="Consolas" panose="020B0609020204030204" pitchFamily="49" charset="0"/>
              </a:rPr>
              <a:t>first;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rgbClr val="000000"/>
                </a:solidFill>
                <a:latin typeface="Consolas" panose="020B0609020204030204" pitchFamily="49" charset="0"/>
              </a:rPr>
              <a:t>nullptr</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a:t>
            </a:r>
            <a:r>
              <a:rPr lang="en-US"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01516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202722" y="1382983"/>
            <a:ext cx="8760123" cy="1929562"/>
            <a:chOff x="219974" y="2358412"/>
            <a:chExt cx="8704052" cy="1929562"/>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1929562"/>
              <a:chOff x="219974" y="1604513"/>
              <a:chExt cx="8704052" cy="1799376"/>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1799376"/>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591680" cy="461665"/>
            </a:xfrm>
            <a:prstGeom prst="rect">
              <a:avLst/>
            </a:prstGeom>
          </p:spPr>
          <p:txBody>
            <a:bodyPr wrap="square">
              <a:spAutoFit/>
            </a:bodyPr>
            <a:lstStyle/>
            <a:p>
              <a:r>
                <a:rPr lang="zh-CN" altLang="en-US" sz="2400" dirty="0">
                  <a:solidFill>
                    <a:schemeClr val="bg1"/>
                  </a:solidFill>
                </a:rPr>
                <a:t>测试代码</a:t>
              </a:r>
            </a:p>
          </p:txBody>
        </p:sp>
      </p:grpSp>
      <p:sp>
        <p:nvSpPr>
          <p:cNvPr id="6" name="矩形 5">
            <a:extLst>
              <a:ext uri="{FF2B5EF4-FFF2-40B4-BE49-F238E27FC236}">
                <a16:creationId xmlns:a16="http://schemas.microsoft.com/office/drawing/2014/main" id="{4F62EB84-7A8E-4743-829E-2EC7A23F44C0}"/>
              </a:ext>
            </a:extLst>
          </p:cNvPr>
          <p:cNvSpPr/>
          <p:nvPr/>
        </p:nvSpPr>
        <p:spPr>
          <a:xfrm>
            <a:off x="302561" y="2017954"/>
            <a:ext cx="8496381" cy="1200329"/>
          </a:xfrm>
          <a:prstGeom prst="rect">
            <a:avLst/>
          </a:prstGeom>
        </p:spPr>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 =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sizeof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*p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处理数组</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p = </a:t>
            </a:r>
            <a:r>
              <a:rPr lang="en-US" altLang="zh-CN" dirty="0">
                <a:solidFill>
                  <a:srgbClr val="795E26"/>
                </a:solidFill>
                <a:latin typeface="Consolas" panose="020B0609020204030204" pitchFamily="49" charset="0"/>
              </a:rPr>
              <a:t>Find</a:t>
            </a:r>
            <a:r>
              <a:rPr lang="en-US" altLang="zh-CN" dirty="0">
                <a:solidFill>
                  <a:srgbClr val="000000"/>
                </a:solidFill>
                <a:latin typeface="Consolas" panose="020B0609020204030204" pitchFamily="49" charset="0"/>
              </a:rPr>
              <a:t>(&amp;vi[</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&amp;vi[</a:t>
            </a:r>
            <a:r>
              <a:rPr lang="en-US" altLang="zh-CN" dirty="0" err="1">
                <a:solidFill>
                  <a:srgbClr val="000000"/>
                </a:solidFill>
                <a:latin typeface="Consolas" panose="020B0609020204030204" pitchFamily="49" charset="0"/>
              </a:rPr>
              <a:t>vi.</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*p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处理</a:t>
            </a:r>
            <a:r>
              <a:rPr lang="en-US" altLang="zh-CN" dirty="0">
                <a:solidFill>
                  <a:srgbClr val="008000"/>
                </a:solidFill>
                <a:latin typeface="Consolas" panose="020B0609020204030204" pitchFamily="49" charset="0"/>
              </a:rPr>
              <a:t>vector</a:t>
            </a:r>
            <a:endParaRPr lang="en-US" altLang="zh-CN" b="0" dirty="0">
              <a:solidFill>
                <a:srgbClr val="000000"/>
              </a:solidFill>
              <a:effectLst/>
              <a:latin typeface="Consolas" panose="020B0609020204030204" pitchFamily="49" charset="0"/>
            </a:endParaRPr>
          </a:p>
        </p:txBody>
      </p:sp>
      <p:grpSp>
        <p:nvGrpSpPr>
          <p:cNvPr id="12" name="组合 11">
            <a:extLst>
              <a:ext uri="{FF2B5EF4-FFF2-40B4-BE49-F238E27FC236}">
                <a16:creationId xmlns:a16="http://schemas.microsoft.com/office/drawing/2014/main" id="{3CE6AB3A-D7D6-4A4D-9328-EDC431B7E6FE}"/>
              </a:ext>
            </a:extLst>
          </p:cNvPr>
          <p:cNvGrpSpPr/>
          <p:nvPr/>
        </p:nvGrpSpPr>
        <p:grpSpPr>
          <a:xfrm>
            <a:off x="202722" y="3883356"/>
            <a:ext cx="8760123" cy="1516780"/>
            <a:chOff x="219974" y="2358412"/>
            <a:chExt cx="8704052" cy="1516780"/>
          </a:xfrm>
        </p:grpSpPr>
        <p:grpSp>
          <p:nvGrpSpPr>
            <p:cNvPr id="13" name="组合 12">
              <a:extLst>
                <a:ext uri="{FF2B5EF4-FFF2-40B4-BE49-F238E27FC236}">
                  <a16:creationId xmlns:a16="http://schemas.microsoft.com/office/drawing/2014/main" id="{CA5EEC63-6FC4-4A69-A1E3-1E2CB059AAF7}"/>
                </a:ext>
              </a:extLst>
            </p:cNvPr>
            <p:cNvGrpSpPr/>
            <p:nvPr/>
          </p:nvGrpSpPr>
          <p:grpSpPr>
            <a:xfrm>
              <a:off x="219974" y="2358412"/>
              <a:ext cx="8704052" cy="1516780"/>
              <a:chOff x="219974" y="1604513"/>
              <a:chExt cx="8704052" cy="1414444"/>
            </a:xfrm>
            <a:effectLst>
              <a:outerShdw blurRad="50800" dist="69850" dir="2700000" algn="tl" rotWithShape="0">
                <a:prstClr val="black">
                  <a:alpha val="40000"/>
                </a:prstClr>
              </a:outerShdw>
            </a:effectLst>
          </p:grpSpPr>
          <p:sp>
            <p:nvSpPr>
              <p:cNvPr id="15" name="矩形: 圆角 14">
                <a:extLst>
                  <a:ext uri="{FF2B5EF4-FFF2-40B4-BE49-F238E27FC236}">
                    <a16:creationId xmlns:a16="http://schemas.microsoft.com/office/drawing/2014/main" id="{F4FBD02D-3F6A-4A2C-9319-F805D2474D0E}"/>
                  </a:ext>
                </a:extLst>
              </p:cNvPr>
              <p:cNvSpPr/>
              <p:nvPr/>
            </p:nvSpPr>
            <p:spPr>
              <a:xfrm>
                <a:off x="219974" y="1604513"/>
                <a:ext cx="8704052" cy="1414444"/>
              </a:xfrm>
              <a:prstGeom prst="roundRect">
                <a:avLst>
                  <a:gd name="adj" fmla="val 7211"/>
                </a:avLst>
              </a:prstGeom>
              <a:solidFill>
                <a:srgbClr val="E7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顶角 15">
                <a:extLst>
                  <a:ext uri="{FF2B5EF4-FFF2-40B4-BE49-F238E27FC236}">
                    <a16:creationId xmlns:a16="http://schemas.microsoft.com/office/drawing/2014/main" id="{08923ABE-73B3-46E6-8444-64D60CDFA49B}"/>
                  </a:ext>
                </a:extLst>
              </p:cNvPr>
              <p:cNvSpPr/>
              <p:nvPr/>
            </p:nvSpPr>
            <p:spPr>
              <a:xfrm>
                <a:off x="219974" y="1617782"/>
                <a:ext cx="8704052" cy="430517"/>
              </a:xfrm>
              <a:prstGeom prst="round2SameRect">
                <a:avLst>
                  <a:gd name="adj1" fmla="val 20076"/>
                  <a:gd name="adj2" fmla="val 0"/>
                </a:avLst>
              </a:prstGeom>
              <a:solidFill>
                <a:srgbClr val="1287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E13D0484-6077-4804-B1E9-87335FEE70DC}"/>
                </a:ext>
              </a:extLst>
            </p:cNvPr>
            <p:cNvSpPr/>
            <p:nvPr/>
          </p:nvSpPr>
          <p:spPr>
            <a:xfrm>
              <a:off x="319175" y="2358412"/>
              <a:ext cx="5591680" cy="461665"/>
            </a:xfrm>
            <a:prstGeom prst="rect">
              <a:avLst/>
            </a:prstGeom>
          </p:spPr>
          <p:txBody>
            <a:bodyPr wrap="square">
              <a:spAutoFit/>
            </a:bodyPr>
            <a:lstStyle/>
            <a:p>
              <a:r>
                <a:rPr lang="zh-CN" altLang="en-US" sz="2400" dirty="0">
                  <a:solidFill>
                    <a:schemeClr val="bg1"/>
                  </a:solidFill>
                </a:rPr>
                <a:t>思考</a:t>
              </a:r>
            </a:p>
          </p:txBody>
        </p:sp>
      </p:grpSp>
      <p:sp>
        <p:nvSpPr>
          <p:cNvPr id="7" name="矩形 6">
            <a:extLst>
              <a:ext uri="{FF2B5EF4-FFF2-40B4-BE49-F238E27FC236}">
                <a16:creationId xmlns:a16="http://schemas.microsoft.com/office/drawing/2014/main" id="{5EE4011F-7A0B-457A-87D1-0A5FFCE98D2F}"/>
              </a:ext>
            </a:extLst>
          </p:cNvPr>
          <p:cNvSpPr/>
          <p:nvPr/>
        </p:nvSpPr>
        <p:spPr>
          <a:xfrm>
            <a:off x="302561" y="4454167"/>
            <a:ext cx="8229598" cy="923330"/>
          </a:xfrm>
          <a:prstGeom prst="rect">
            <a:avLst/>
          </a:prstGeom>
        </p:spPr>
        <p:txBody>
          <a:bodyPr wrap="square">
            <a:spAutoFit/>
          </a:bodyPr>
          <a:lstStyle/>
          <a:p>
            <a:r>
              <a:rPr lang="zh-CN" altLang="en-US" dirty="0">
                <a:solidFill>
                  <a:srgbClr val="000000"/>
                </a:solidFill>
                <a:latin typeface="MicrosoftYaHei"/>
              </a:rPr>
              <a:t>以上代码需要用户自行指定第一个和尾后元素的地址，比较麻烦。</a:t>
            </a:r>
            <a:endParaRPr lang="en-US" altLang="zh-CN" dirty="0">
              <a:solidFill>
                <a:srgbClr val="000000"/>
              </a:solidFill>
              <a:latin typeface="MicrosoftYaHei"/>
            </a:endParaRPr>
          </a:p>
          <a:p>
            <a:r>
              <a:rPr lang="zh-CN" altLang="en-US" dirty="0">
                <a:solidFill>
                  <a:srgbClr val="000000"/>
                </a:solidFill>
                <a:latin typeface="MicrosoftYaHei"/>
              </a:rPr>
              <a:t>是否可以简化这个过程？</a:t>
            </a:r>
            <a:r>
              <a:rPr lang="zh-CN" altLang="en-US" dirty="0"/>
              <a:t> </a:t>
            </a:r>
            <a:br>
              <a:rPr lang="zh-CN" altLang="en-US" dirty="0"/>
            </a:br>
            <a:endParaRPr lang="zh-CN" altLang="en-US" dirty="0"/>
          </a:p>
        </p:txBody>
      </p:sp>
    </p:spTree>
    <p:extLst>
      <p:ext uri="{BB962C8B-B14F-4D97-AF65-F5344CB8AC3E}">
        <p14:creationId xmlns:p14="http://schemas.microsoft.com/office/powerpoint/2010/main" val="105861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801927" cy="584775"/>
          </a:xfrm>
          <a:prstGeom prst="rect">
            <a:avLst/>
          </a:prstGeom>
          <a:noFill/>
        </p:spPr>
        <p:txBody>
          <a:bodyPr wrap="square" rtlCol="0">
            <a:spAutoFit/>
          </a:bodyPr>
          <a:lstStyle/>
          <a:p>
            <a:r>
              <a:rPr lang="en-US" altLang="zh-CN" sz="3200" dirty="0">
                <a:solidFill>
                  <a:schemeClr val="bg1"/>
                </a:solidFill>
              </a:rPr>
              <a:t>11.1</a:t>
            </a:r>
            <a:r>
              <a:rPr lang="zh-CN" altLang="en-US" sz="3200" dirty="0">
                <a:solidFill>
                  <a:schemeClr val="bg1"/>
                </a:solidFill>
              </a:rPr>
              <a:t> 迭代器</a:t>
            </a:r>
            <a:r>
              <a:rPr lang="en-US" altLang="zh-CN" sz="2000" dirty="0">
                <a:solidFill>
                  <a:schemeClr val="bg1"/>
                </a:solidFill>
              </a:rPr>
              <a:t>——</a:t>
            </a:r>
            <a:r>
              <a:rPr lang="zh-CN" altLang="en-US" sz="2000" dirty="0">
                <a:solidFill>
                  <a:schemeClr val="bg1"/>
                </a:solidFill>
              </a:rPr>
              <a:t>实现</a:t>
            </a:r>
            <a:r>
              <a:rPr lang="en-US" altLang="zh-CN" sz="2000" dirty="0">
                <a:solidFill>
                  <a:schemeClr val="bg1"/>
                </a:solidFill>
              </a:rPr>
              <a:t>Find</a:t>
            </a:r>
            <a:r>
              <a:rPr lang="zh-CN" altLang="en-US" sz="2000" dirty="0">
                <a:solidFill>
                  <a:schemeClr val="bg1"/>
                </a:solidFill>
              </a:rPr>
              <a:t>函数模板</a:t>
            </a:r>
            <a:endParaRPr lang="zh-CN" altLang="en-US" sz="3200" dirty="0">
              <a:solidFill>
                <a:schemeClr val="bg1"/>
              </a:solidFill>
            </a:endParaRPr>
          </a:p>
        </p:txBody>
      </p:sp>
      <p:grpSp>
        <p:nvGrpSpPr>
          <p:cNvPr id="17" name="组合 16">
            <a:extLst>
              <a:ext uri="{FF2B5EF4-FFF2-40B4-BE49-F238E27FC236}">
                <a16:creationId xmlns:a16="http://schemas.microsoft.com/office/drawing/2014/main" id="{9872F1E7-E2EB-433E-86D1-7AD135B2F750}"/>
              </a:ext>
            </a:extLst>
          </p:cNvPr>
          <p:cNvGrpSpPr/>
          <p:nvPr/>
        </p:nvGrpSpPr>
        <p:grpSpPr>
          <a:xfrm>
            <a:off x="191938" y="1998393"/>
            <a:ext cx="8760123" cy="3341358"/>
            <a:chOff x="219974" y="2358412"/>
            <a:chExt cx="8704052" cy="3341358"/>
          </a:xfrm>
        </p:grpSpPr>
        <p:grpSp>
          <p:nvGrpSpPr>
            <p:cNvPr id="18" name="组合 17">
              <a:extLst>
                <a:ext uri="{FF2B5EF4-FFF2-40B4-BE49-F238E27FC236}">
                  <a16:creationId xmlns:a16="http://schemas.microsoft.com/office/drawing/2014/main" id="{1D1CFA09-C3F5-4D85-96EE-20E4FBC99C15}"/>
                </a:ext>
              </a:extLst>
            </p:cNvPr>
            <p:cNvGrpSpPr/>
            <p:nvPr/>
          </p:nvGrpSpPr>
          <p:grpSpPr>
            <a:xfrm>
              <a:off x="219974" y="2358412"/>
              <a:ext cx="8704052" cy="3341358"/>
              <a:chOff x="219974" y="1604513"/>
              <a:chExt cx="8704052" cy="3115919"/>
            </a:xfrm>
            <a:effectLst>
              <a:outerShdw blurRad="50800" dist="69850" dir="2700000" algn="tl" rotWithShape="0">
                <a:prstClr val="black">
                  <a:alpha val="40000"/>
                </a:prstClr>
              </a:outerShdw>
            </a:effectLst>
          </p:grpSpPr>
          <p:sp>
            <p:nvSpPr>
              <p:cNvPr id="20" name="矩形: 圆角 19">
                <a:extLst>
                  <a:ext uri="{FF2B5EF4-FFF2-40B4-BE49-F238E27FC236}">
                    <a16:creationId xmlns:a16="http://schemas.microsoft.com/office/drawing/2014/main" id="{A4475820-CC6E-43CB-9CCF-F2B23CAA29B1}"/>
                  </a:ext>
                </a:extLst>
              </p:cNvPr>
              <p:cNvSpPr/>
              <p:nvPr/>
            </p:nvSpPr>
            <p:spPr>
              <a:xfrm>
                <a:off x="219974" y="1604513"/>
                <a:ext cx="8704052" cy="3115919"/>
              </a:xfrm>
              <a:prstGeom prst="roundRect">
                <a:avLst>
                  <a:gd name="adj" fmla="val 7211"/>
                </a:avLst>
              </a:prstGeom>
              <a:solidFill>
                <a:srgbClr val="EC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顶角 20">
                <a:extLst>
                  <a:ext uri="{FF2B5EF4-FFF2-40B4-BE49-F238E27FC236}">
                    <a16:creationId xmlns:a16="http://schemas.microsoft.com/office/drawing/2014/main" id="{BB04DBC5-99FB-4FB1-9710-D3312EF4F926}"/>
                  </a:ext>
                </a:extLst>
              </p:cNvPr>
              <p:cNvSpPr/>
              <p:nvPr/>
            </p:nvSpPr>
            <p:spPr>
              <a:xfrm>
                <a:off x="219974" y="1617782"/>
                <a:ext cx="8704052" cy="430517"/>
              </a:xfrm>
              <a:prstGeom prst="round2SameRect">
                <a:avLst>
                  <a:gd name="adj1" fmla="val 20076"/>
                  <a:gd name="adj2" fmla="val 0"/>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a:extLst>
                <a:ext uri="{FF2B5EF4-FFF2-40B4-BE49-F238E27FC236}">
                  <a16:creationId xmlns:a16="http://schemas.microsoft.com/office/drawing/2014/main" id="{0C777CEB-1391-4874-869C-83556B157B29}"/>
                </a:ext>
              </a:extLst>
            </p:cNvPr>
            <p:cNvSpPr/>
            <p:nvPr/>
          </p:nvSpPr>
          <p:spPr>
            <a:xfrm>
              <a:off x="319175" y="2358412"/>
              <a:ext cx="5591680" cy="461665"/>
            </a:xfrm>
            <a:prstGeom prst="rect">
              <a:avLst/>
            </a:prstGeom>
          </p:spPr>
          <p:txBody>
            <a:bodyPr wrap="square">
              <a:spAutoFit/>
            </a:bodyPr>
            <a:lstStyle/>
            <a:p>
              <a:r>
                <a:rPr lang="en-US" altLang="zh-CN" sz="2400" dirty="0">
                  <a:solidFill>
                    <a:schemeClr val="bg1"/>
                  </a:solidFill>
                </a:rPr>
                <a:t>Begin </a:t>
              </a:r>
              <a:r>
                <a:rPr lang="zh-CN" altLang="en-US" sz="2400" dirty="0">
                  <a:solidFill>
                    <a:schemeClr val="bg1"/>
                  </a:solidFill>
                </a:rPr>
                <a:t>和 </a:t>
              </a:r>
              <a:r>
                <a:rPr lang="en-US" altLang="zh-CN" sz="2400" dirty="0">
                  <a:solidFill>
                    <a:schemeClr val="bg1"/>
                  </a:solidFill>
                </a:rPr>
                <a:t>End </a:t>
              </a:r>
              <a:r>
                <a:rPr lang="zh-CN" altLang="en-US" sz="2400" dirty="0">
                  <a:solidFill>
                    <a:schemeClr val="bg1"/>
                  </a:solidFill>
                </a:rPr>
                <a:t>函数模板</a:t>
              </a:r>
              <a:r>
                <a:rPr lang="en-US" altLang="zh-CN" sz="2400" dirty="0">
                  <a:solidFill>
                    <a:schemeClr val="bg1"/>
                  </a:solidFill>
                </a:rPr>
                <a:t>(vector)</a:t>
              </a:r>
              <a:endParaRPr lang="zh-CN" altLang="en-US" sz="2400" dirty="0">
                <a:solidFill>
                  <a:schemeClr val="bg1"/>
                </a:solidFill>
              </a:endParaRPr>
            </a:p>
          </p:txBody>
        </p:sp>
      </p:grpSp>
      <p:sp>
        <p:nvSpPr>
          <p:cNvPr id="2" name="矩形 1">
            <a:extLst>
              <a:ext uri="{FF2B5EF4-FFF2-40B4-BE49-F238E27FC236}">
                <a16:creationId xmlns:a16="http://schemas.microsoft.com/office/drawing/2014/main" id="{0C0C1E3F-51A3-4870-90E8-BA91626F5D4E}"/>
              </a:ext>
            </a:extLst>
          </p:cNvPr>
          <p:cNvSpPr/>
          <p:nvPr/>
        </p:nvSpPr>
        <p:spPr>
          <a:xfrm>
            <a:off x="291778" y="2551283"/>
            <a:ext cx="7599872" cy="2585323"/>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T&gt;</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vector&lt;T&gt;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a:t>
            </a: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&gt;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nullptr</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T&gt;</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T* </a:t>
            </a:r>
            <a:r>
              <a:rPr lang="en-US" altLang="zh-CN" dirty="0">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vector&lt;T&gt;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 {</a:t>
            </a:r>
          </a:p>
          <a:p>
            <a:r>
              <a:rPr lang="en-US" altLang="zh-CN" dirty="0">
                <a:solidFill>
                  <a:srgbClr val="AF00DB"/>
                </a:solidFill>
                <a:latin typeface="Consolas" panose="020B0609020204030204" pitchFamily="49" charset="0"/>
              </a:rPr>
              <a:t>	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 &gt;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 &amp;</a:t>
            </a:r>
            <a:r>
              <a:rPr lang="en-US" altLang="zh-CN" dirty="0" err="1">
                <a:solidFill>
                  <a:srgbClr val="000000"/>
                </a:solidFill>
                <a:latin typeface="Consolas" panose="020B0609020204030204" pitchFamily="49" charset="0"/>
              </a:rPr>
              <a:t>vec</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size</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 </a:t>
            </a:r>
            <a:r>
              <a:rPr lang="en-US" altLang="zh-CN" dirty="0" err="1">
                <a:solidFill>
                  <a:srgbClr val="0000FF"/>
                </a:solidFill>
                <a:latin typeface="Consolas" panose="020B0609020204030204" pitchFamily="49" charset="0"/>
              </a:rPr>
              <a:t>nullptr</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183136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4894</TotalTime>
  <Words>5951</Words>
  <Application>Microsoft Office PowerPoint</Application>
  <PresentationFormat>全屏显示(4:3)</PresentationFormat>
  <Paragraphs>680</Paragraphs>
  <Slides>68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LMSans10-Bold-Identity-H</vt:lpstr>
      <vt:lpstr>LMSans10-Regular-Identity-H</vt:lpstr>
      <vt:lpstr>MicrosoftYaHei</vt:lpstr>
      <vt:lpstr>等线</vt:lpstr>
      <vt:lpstr>微软雅黑</vt:lpstr>
      <vt:lpstr>Arial</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龙 肖</cp:lastModifiedBy>
  <cp:revision>198</cp:revision>
  <dcterms:created xsi:type="dcterms:W3CDTF">2019-01-17T01:34:51Z</dcterms:created>
  <dcterms:modified xsi:type="dcterms:W3CDTF">2019-02-14T04:35:37Z</dcterms:modified>
</cp:coreProperties>
</file>