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5"/>
  </p:notesMasterIdLst>
  <p:handoutMasterIdLst>
    <p:handoutMasterId r:id="rId56"/>
  </p:handoutMasterIdLst>
  <p:sldIdLst>
    <p:sldId id="326" r:id="rId3"/>
    <p:sldId id="257" r:id="rId4"/>
    <p:sldId id="325" r:id="rId5"/>
    <p:sldId id="260" r:id="rId6"/>
    <p:sldId id="271" r:id="rId7"/>
    <p:sldId id="272" r:id="rId8"/>
    <p:sldId id="274" r:id="rId9"/>
    <p:sldId id="273" r:id="rId10"/>
    <p:sldId id="275" r:id="rId11"/>
    <p:sldId id="276" r:id="rId12"/>
    <p:sldId id="278" r:id="rId13"/>
    <p:sldId id="279" r:id="rId14"/>
    <p:sldId id="280" r:id="rId15"/>
    <p:sldId id="281" r:id="rId16"/>
    <p:sldId id="282" r:id="rId17"/>
    <p:sldId id="286" r:id="rId18"/>
    <p:sldId id="283" r:id="rId19"/>
    <p:sldId id="290" r:id="rId20"/>
    <p:sldId id="289" r:id="rId21"/>
    <p:sldId id="293" r:id="rId22"/>
    <p:sldId id="291" r:id="rId23"/>
    <p:sldId id="292" r:id="rId24"/>
    <p:sldId id="294" r:id="rId25"/>
    <p:sldId id="295" r:id="rId26"/>
    <p:sldId id="296" r:id="rId27"/>
    <p:sldId id="297" r:id="rId28"/>
    <p:sldId id="298" r:id="rId29"/>
    <p:sldId id="299" r:id="rId30"/>
    <p:sldId id="300" r:id="rId31"/>
    <p:sldId id="301" r:id="rId32"/>
    <p:sldId id="302" r:id="rId33"/>
    <p:sldId id="303" r:id="rId34"/>
    <p:sldId id="305" r:id="rId35"/>
    <p:sldId id="304"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9" r:id="rId49"/>
    <p:sldId id="318" r:id="rId50"/>
    <p:sldId id="320" r:id="rId51"/>
    <p:sldId id="322" r:id="rId52"/>
    <p:sldId id="323" r:id="rId53"/>
    <p:sldId id="27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51DC1"/>
    <a:srgbClr val="E5F4F8"/>
    <a:srgbClr val="E5EFE5"/>
    <a:srgbClr val="000080"/>
    <a:srgbClr val="CCFFCC"/>
    <a:srgbClr val="D9FFD9"/>
    <a:srgbClr val="017F01"/>
    <a:srgbClr val="AEAEB3"/>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95065" autoAdjust="0"/>
  </p:normalViewPr>
  <p:slideViewPr>
    <p:cSldViewPr snapToGrid="0">
      <p:cViewPr varScale="1">
        <p:scale>
          <a:sx n="94" d="100"/>
          <a:sy n="94" d="100"/>
        </p:scale>
        <p:origin x="9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2019/2/15</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18</a:t>
            </a:fld>
            <a:endParaRPr lang="zh-CN" altLang="en-US"/>
          </a:p>
        </p:txBody>
      </p:sp>
    </p:spTree>
    <p:extLst>
      <p:ext uri="{BB962C8B-B14F-4D97-AF65-F5344CB8AC3E}">
        <p14:creationId xmlns:p14="http://schemas.microsoft.com/office/powerpoint/2010/main" val="39371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50</a:t>
            </a:fld>
            <a:endParaRPr lang="zh-CN" altLang="en-US"/>
          </a:p>
        </p:txBody>
      </p:sp>
    </p:spTree>
    <p:extLst>
      <p:ext uri="{BB962C8B-B14F-4D97-AF65-F5344CB8AC3E}">
        <p14:creationId xmlns:p14="http://schemas.microsoft.com/office/powerpoint/2010/main" val="188985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34</a:t>
            </a:fld>
            <a:endParaRPr lang="zh-CN" altLang="en-US"/>
          </a:p>
        </p:txBody>
      </p:sp>
    </p:spTree>
    <p:extLst>
      <p:ext uri="{BB962C8B-B14F-4D97-AF65-F5344CB8AC3E}">
        <p14:creationId xmlns:p14="http://schemas.microsoft.com/office/powerpoint/2010/main" val="14629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37</a:t>
            </a:fld>
            <a:endParaRPr lang="zh-CN" altLang="en-US"/>
          </a:p>
        </p:txBody>
      </p:sp>
    </p:spTree>
    <p:extLst>
      <p:ext uri="{BB962C8B-B14F-4D97-AF65-F5344CB8AC3E}">
        <p14:creationId xmlns:p14="http://schemas.microsoft.com/office/powerpoint/2010/main" val="168578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43</a:t>
            </a:fld>
            <a:endParaRPr lang="zh-CN" altLang="en-US"/>
          </a:p>
        </p:txBody>
      </p:sp>
    </p:spTree>
    <p:extLst>
      <p:ext uri="{BB962C8B-B14F-4D97-AF65-F5344CB8AC3E}">
        <p14:creationId xmlns:p14="http://schemas.microsoft.com/office/powerpoint/2010/main" val="3159707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44</a:t>
            </a:fld>
            <a:endParaRPr lang="zh-CN" altLang="en-US"/>
          </a:p>
        </p:txBody>
      </p:sp>
    </p:spTree>
    <p:extLst>
      <p:ext uri="{BB962C8B-B14F-4D97-AF65-F5344CB8AC3E}">
        <p14:creationId xmlns:p14="http://schemas.microsoft.com/office/powerpoint/2010/main" val="343746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45</a:t>
            </a:fld>
            <a:endParaRPr lang="zh-CN" altLang="en-US"/>
          </a:p>
        </p:txBody>
      </p:sp>
    </p:spTree>
    <p:extLst>
      <p:ext uri="{BB962C8B-B14F-4D97-AF65-F5344CB8AC3E}">
        <p14:creationId xmlns:p14="http://schemas.microsoft.com/office/powerpoint/2010/main" val="246224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46</a:t>
            </a:fld>
            <a:endParaRPr lang="zh-CN" altLang="en-US"/>
          </a:p>
        </p:txBody>
      </p:sp>
    </p:spTree>
    <p:extLst>
      <p:ext uri="{BB962C8B-B14F-4D97-AF65-F5344CB8AC3E}">
        <p14:creationId xmlns:p14="http://schemas.microsoft.com/office/powerpoint/2010/main" val="264450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48</a:t>
            </a:fld>
            <a:endParaRPr lang="zh-CN" altLang="en-US"/>
          </a:p>
        </p:txBody>
      </p:sp>
    </p:spTree>
    <p:extLst>
      <p:ext uri="{BB962C8B-B14F-4D97-AF65-F5344CB8AC3E}">
        <p14:creationId xmlns:p14="http://schemas.microsoft.com/office/powerpoint/2010/main" val="246224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618746-A2D9-4C89-AF5D-41A84BDD4C68}" type="slidenum">
              <a:rPr lang="zh-CN" altLang="en-US" smtClean="0"/>
              <a:t>49</a:t>
            </a:fld>
            <a:endParaRPr lang="zh-CN" altLang="en-US"/>
          </a:p>
        </p:txBody>
      </p:sp>
    </p:spTree>
    <p:extLst>
      <p:ext uri="{BB962C8B-B14F-4D97-AF65-F5344CB8AC3E}">
        <p14:creationId xmlns:p14="http://schemas.microsoft.com/office/powerpoint/2010/main" val="237705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247409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715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74475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953161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9313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346992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266006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59350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30962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748133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312547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3087268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2.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9786A34A-B5C2-49C6-8E90-EAA5F0BF97E4}"/>
              </a:ext>
            </a:extLst>
          </p:cNvPr>
          <p:cNvSpPr txBox="1"/>
          <p:nvPr/>
        </p:nvSpPr>
        <p:spPr>
          <a:xfrm>
            <a:off x="1661614" y="1483742"/>
            <a:ext cx="5820772" cy="584775"/>
          </a:xfrm>
          <a:prstGeom prst="rect">
            <a:avLst/>
          </a:prstGeom>
          <a:noFill/>
        </p:spPr>
        <p:txBody>
          <a:bodyPr wrap="square" rtlCol="0">
            <a:spAutoFit/>
          </a:bodyPr>
          <a:lstStyle/>
          <a:p>
            <a:pPr algn="ctr"/>
            <a:r>
              <a:rPr lang="zh-CN" altLang="en-US" sz="3200" dirty="0">
                <a:solidFill>
                  <a:schemeClr val="bg1"/>
                </a:solidFill>
              </a:rPr>
              <a:t>第二章 基本数据类型和表达式</a:t>
            </a:r>
          </a:p>
        </p:txBody>
      </p:sp>
    </p:spTree>
    <p:extLst>
      <p:ext uri="{BB962C8B-B14F-4D97-AF65-F5344CB8AC3E}">
        <p14:creationId xmlns:p14="http://schemas.microsoft.com/office/powerpoint/2010/main" val="4183536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52E83DC9-DCFE-49A6-BAFE-CCB6FF3B6108}"/>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p>
        </p:txBody>
      </p:sp>
      <p:sp>
        <p:nvSpPr>
          <p:cNvPr id="5" name="左大括号 4">
            <a:extLst>
              <a:ext uri="{FF2B5EF4-FFF2-40B4-BE49-F238E27FC236}">
                <a16:creationId xmlns:a16="http://schemas.microsoft.com/office/drawing/2014/main" id="{A0AE94CE-1595-4877-A630-42B70E869794}"/>
              </a:ext>
            </a:extLst>
          </p:cNvPr>
          <p:cNvSpPr/>
          <p:nvPr/>
        </p:nvSpPr>
        <p:spPr>
          <a:xfrm>
            <a:off x="2364378" y="1743891"/>
            <a:ext cx="274320" cy="33702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F148DDC-1034-4287-AC8D-4F316E3B3F95}"/>
              </a:ext>
            </a:extLst>
          </p:cNvPr>
          <p:cNvSpPr/>
          <p:nvPr/>
        </p:nvSpPr>
        <p:spPr>
          <a:xfrm>
            <a:off x="704627" y="3244334"/>
            <a:ext cx="1516825" cy="369332"/>
          </a:xfrm>
          <a:prstGeom prst="rect">
            <a:avLst/>
          </a:prstGeom>
        </p:spPr>
        <p:txBody>
          <a:bodyPr wrap="none">
            <a:spAutoFit/>
          </a:bodyPr>
          <a:lstStyle/>
          <a:p>
            <a:r>
              <a:rPr lang="en-US" altLang="zh-CN" dirty="0">
                <a:latin typeface="LMSans10-Regular-Identity-H"/>
              </a:rPr>
              <a:t>C++ </a:t>
            </a:r>
            <a:r>
              <a:rPr lang="zh-CN" altLang="en-US" dirty="0">
                <a:latin typeface="MicrosoftYaHei"/>
              </a:rPr>
              <a:t>数据类型</a:t>
            </a:r>
            <a:endParaRPr lang="zh-CN" altLang="en-US" dirty="0"/>
          </a:p>
        </p:txBody>
      </p:sp>
      <p:sp>
        <p:nvSpPr>
          <p:cNvPr id="8" name="矩形 7">
            <a:extLst>
              <a:ext uri="{FF2B5EF4-FFF2-40B4-BE49-F238E27FC236}">
                <a16:creationId xmlns:a16="http://schemas.microsoft.com/office/drawing/2014/main" id="{23CA6F5D-2E69-452B-9FC0-E41FAFE0EF0E}"/>
              </a:ext>
            </a:extLst>
          </p:cNvPr>
          <p:cNvSpPr/>
          <p:nvPr/>
        </p:nvSpPr>
        <p:spPr>
          <a:xfrm>
            <a:off x="2781624" y="4783751"/>
            <a:ext cx="4108817" cy="369332"/>
          </a:xfrm>
          <a:prstGeom prst="rect">
            <a:avLst/>
          </a:prstGeom>
        </p:spPr>
        <p:txBody>
          <a:bodyPr wrap="none">
            <a:spAutoFit/>
          </a:bodyPr>
          <a:lstStyle/>
          <a:p>
            <a:r>
              <a:rPr lang="zh-CN" altLang="en-US" dirty="0">
                <a:latin typeface="MicrosoftYaHei"/>
              </a:rPr>
              <a:t>复合类型：空类型、数组型、类类型等</a:t>
            </a:r>
            <a:endParaRPr lang="zh-CN" altLang="en-US" dirty="0"/>
          </a:p>
        </p:txBody>
      </p:sp>
      <p:sp>
        <p:nvSpPr>
          <p:cNvPr id="9" name="矩形 8">
            <a:extLst>
              <a:ext uri="{FF2B5EF4-FFF2-40B4-BE49-F238E27FC236}">
                <a16:creationId xmlns:a16="http://schemas.microsoft.com/office/drawing/2014/main" id="{1B3ED70F-C2FF-40AE-A16B-DF9902BE3C27}"/>
              </a:ext>
            </a:extLst>
          </p:cNvPr>
          <p:cNvSpPr/>
          <p:nvPr/>
        </p:nvSpPr>
        <p:spPr>
          <a:xfrm>
            <a:off x="2788221" y="2690336"/>
            <a:ext cx="2172390" cy="369332"/>
          </a:xfrm>
          <a:prstGeom prst="rect">
            <a:avLst/>
          </a:prstGeom>
        </p:spPr>
        <p:txBody>
          <a:bodyPr wrap="none">
            <a:spAutoFit/>
          </a:bodyPr>
          <a:lstStyle/>
          <a:p>
            <a:r>
              <a:rPr lang="zh-CN" altLang="en-US" dirty="0">
                <a:latin typeface="MicrosoftYaHei"/>
              </a:rPr>
              <a:t>内置类型</a:t>
            </a:r>
            <a:r>
              <a:rPr lang="en-US" altLang="zh-CN" dirty="0">
                <a:latin typeface="LMSans10-Regular-Identity-H"/>
              </a:rPr>
              <a:t>(</a:t>
            </a:r>
            <a:r>
              <a:rPr lang="zh-CN" altLang="en-US" dirty="0">
                <a:latin typeface="MicrosoftYaHei"/>
              </a:rPr>
              <a:t>算术类型</a:t>
            </a:r>
            <a:r>
              <a:rPr lang="en-US" altLang="zh-CN" dirty="0">
                <a:latin typeface="LMSans10-Regular-Identity-H"/>
              </a:rPr>
              <a:t>)</a:t>
            </a:r>
            <a:endParaRPr lang="zh-CN" altLang="en-US" dirty="0"/>
          </a:p>
        </p:txBody>
      </p:sp>
      <p:sp>
        <p:nvSpPr>
          <p:cNvPr id="14" name="左大括号 13">
            <a:extLst>
              <a:ext uri="{FF2B5EF4-FFF2-40B4-BE49-F238E27FC236}">
                <a16:creationId xmlns:a16="http://schemas.microsoft.com/office/drawing/2014/main" id="{A132E4BF-FB79-4B27-A840-BB8E29D745D7}"/>
              </a:ext>
            </a:extLst>
          </p:cNvPr>
          <p:cNvSpPr/>
          <p:nvPr/>
        </p:nvSpPr>
        <p:spPr>
          <a:xfrm>
            <a:off x="5101291" y="1774762"/>
            <a:ext cx="274320" cy="22242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6715CB-50BB-4466-BB09-1AF7C81E92B0}"/>
              </a:ext>
            </a:extLst>
          </p:cNvPr>
          <p:cNvSpPr/>
          <p:nvPr/>
        </p:nvSpPr>
        <p:spPr>
          <a:xfrm>
            <a:off x="5424919" y="1774762"/>
            <a:ext cx="877163" cy="369332"/>
          </a:xfrm>
          <a:prstGeom prst="rect">
            <a:avLst/>
          </a:prstGeom>
        </p:spPr>
        <p:txBody>
          <a:bodyPr wrap="none">
            <a:spAutoFit/>
          </a:bodyPr>
          <a:lstStyle/>
          <a:p>
            <a:r>
              <a:rPr lang="zh-CN" altLang="en-US" dirty="0">
                <a:latin typeface="MicrosoftYaHei"/>
              </a:rPr>
              <a:t>布尔型</a:t>
            </a:r>
            <a:endParaRPr lang="zh-CN" altLang="en-US" dirty="0"/>
          </a:p>
        </p:txBody>
      </p:sp>
      <p:sp>
        <p:nvSpPr>
          <p:cNvPr id="15" name="矩形 14">
            <a:extLst>
              <a:ext uri="{FF2B5EF4-FFF2-40B4-BE49-F238E27FC236}">
                <a16:creationId xmlns:a16="http://schemas.microsoft.com/office/drawing/2014/main" id="{F360D202-3F43-40C2-A5DC-C1587339EDCF}"/>
              </a:ext>
            </a:extLst>
          </p:cNvPr>
          <p:cNvSpPr/>
          <p:nvPr/>
        </p:nvSpPr>
        <p:spPr>
          <a:xfrm>
            <a:off x="5427694" y="2475690"/>
            <a:ext cx="877163" cy="369332"/>
          </a:xfrm>
          <a:prstGeom prst="rect">
            <a:avLst/>
          </a:prstGeom>
        </p:spPr>
        <p:txBody>
          <a:bodyPr wrap="none">
            <a:spAutoFit/>
          </a:bodyPr>
          <a:lstStyle/>
          <a:p>
            <a:r>
              <a:rPr lang="zh-CN" altLang="en-US" dirty="0">
                <a:latin typeface="MicrosoftYaHei"/>
              </a:rPr>
              <a:t>字符型</a:t>
            </a:r>
            <a:endParaRPr lang="zh-CN" altLang="en-US" dirty="0"/>
          </a:p>
        </p:txBody>
      </p:sp>
      <p:sp>
        <p:nvSpPr>
          <p:cNvPr id="16" name="矩形 15">
            <a:extLst>
              <a:ext uri="{FF2B5EF4-FFF2-40B4-BE49-F238E27FC236}">
                <a16:creationId xmlns:a16="http://schemas.microsoft.com/office/drawing/2014/main" id="{9DF2774F-0448-4442-AE25-8672B35D0A48}"/>
              </a:ext>
            </a:extLst>
          </p:cNvPr>
          <p:cNvSpPr/>
          <p:nvPr/>
        </p:nvSpPr>
        <p:spPr>
          <a:xfrm>
            <a:off x="5424919" y="3059668"/>
            <a:ext cx="646331" cy="369332"/>
          </a:xfrm>
          <a:prstGeom prst="rect">
            <a:avLst/>
          </a:prstGeom>
        </p:spPr>
        <p:txBody>
          <a:bodyPr wrap="none">
            <a:spAutoFit/>
          </a:bodyPr>
          <a:lstStyle/>
          <a:p>
            <a:r>
              <a:rPr lang="zh-CN" altLang="en-US" dirty="0">
                <a:latin typeface="MicrosoftYaHei"/>
              </a:rPr>
              <a:t>整型</a:t>
            </a:r>
            <a:endParaRPr lang="zh-CN" altLang="en-US" dirty="0"/>
          </a:p>
        </p:txBody>
      </p:sp>
      <p:sp>
        <p:nvSpPr>
          <p:cNvPr id="17" name="矩形 16">
            <a:extLst>
              <a:ext uri="{FF2B5EF4-FFF2-40B4-BE49-F238E27FC236}">
                <a16:creationId xmlns:a16="http://schemas.microsoft.com/office/drawing/2014/main" id="{703324EC-5C82-44C4-84F8-F2680366BF88}"/>
              </a:ext>
            </a:extLst>
          </p:cNvPr>
          <p:cNvSpPr/>
          <p:nvPr/>
        </p:nvSpPr>
        <p:spPr>
          <a:xfrm>
            <a:off x="5424919" y="3629720"/>
            <a:ext cx="646331" cy="369332"/>
          </a:xfrm>
          <a:prstGeom prst="rect">
            <a:avLst/>
          </a:prstGeom>
        </p:spPr>
        <p:txBody>
          <a:bodyPr wrap="none">
            <a:spAutoFit/>
          </a:bodyPr>
          <a:lstStyle/>
          <a:p>
            <a:r>
              <a:rPr lang="zh-CN" altLang="en-US" dirty="0">
                <a:latin typeface="MicrosoftYaHei"/>
              </a:rPr>
              <a:t>实型</a:t>
            </a:r>
            <a:endParaRPr lang="zh-CN" altLang="en-US" dirty="0"/>
          </a:p>
        </p:txBody>
      </p:sp>
      <p:sp>
        <p:nvSpPr>
          <p:cNvPr id="12" name="灯片编号占位符 3">
            <a:extLst>
              <a:ext uri="{FF2B5EF4-FFF2-40B4-BE49-F238E27FC236}">
                <a16:creationId xmlns:a16="http://schemas.microsoft.com/office/drawing/2014/main" id="{0043FFE4-70A2-4FD9-80B9-D459F7B07178}"/>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55677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3A0365E-30F7-4A2F-9332-B1A264E88963}"/>
              </a:ext>
            </a:extLst>
          </p:cNvPr>
          <p:cNvGraphicFramePr>
            <a:graphicFrameLocks noGrp="1"/>
          </p:cNvGraphicFramePr>
          <p:nvPr>
            <p:ph idx="1"/>
            <p:extLst>
              <p:ext uri="{D42A27DB-BD31-4B8C-83A1-F6EECF244321}">
                <p14:modId xmlns:p14="http://schemas.microsoft.com/office/powerpoint/2010/main" val="638837598"/>
              </p:ext>
            </p:extLst>
          </p:nvPr>
        </p:nvGraphicFramePr>
        <p:xfrm>
          <a:off x="398417" y="1383821"/>
          <a:ext cx="7986305" cy="4713612"/>
        </p:xfrm>
        <a:graphic>
          <a:graphicData uri="http://schemas.openxmlformats.org/drawingml/2006/table">
            <a:tbl>
              <a:tblPr firstRow="1" bandRow="1">
                <a:tableStyleId>{5C22544A-7EE6-4342-B048-85BDC9FD1C3A}</a:tableStyleId>
              </a:tblPr>
              <a:tblGrid>
                <a:gridCol w="1662826">
                  <a:extLst>
                    <a:ext uri="{9D8B030D-6E8A-4147-A177-3AD203B41FA5}">
                      <a16:colId xmlns:a16="http://schemas.microsoft.com/office/drawing/2014/main" val="958388151"/>
                    </a:ext>
                  </a:extLst>
                </a:gridCol>
                <a:gridCol w="2124635">
                  <a:extLst>
                    <a:ext uri="{9D8B030D-6E8A-4147-A177-3AD203B41FA5}">
                      <a16:colId xmlns:a16="http://schemas.microsoft.com/office/drawing/2014/main" val="1806142304"/>
                    </a:ext>
                  </a:extLst>
                </a:gridCol>
                <a:gridCol w="2998694">
                  <a:extLst>
                    <a:ext uri="{9D8B030D-6E8A-4147-A177-3AD203B41FA5}">
                      <a16:colId xmlns:a16="http://schemas.microsoft.com/office/drawing/2014/main" val="2902006563"/>
                    </a:ext>
                  </a:extLst>
                </a:gridCol>
                <a:gridCol w="1200150">
                  <a:extLst>
                    <a:ext uri="{9D8B030D-6E8A-4147-A177-3AD203B41FA5}">
                      <a16:colId xmlns:a16="http://schemas.microsoft.com/office/drawing/2014/main" val="469201453"/>
                    </a:ext>
                  </a:extLst>
                </a:gridCol>
              </a:tblGrid>
              <a:tr h="594057">
                <a:tc>
                  <a:txBody>
                    <a:bodyPr/>
                    <a:lstStyle/>
                    <a:p>
                      <a:pPr algn="ctr"/>
                      <a:r>
                        <a:rPr lang="zh-CN" altLang="en-US" dirty="0"/>
                        <a:t>类型</a:t>
                      </a:r>
                    </a:p>
                  </a:txBody>
                  <a:tcPr/>
                </a:tc>
                <a:tc>
                  <a:txBody>
                    <a:bodyPr/>
                    <a:lstStyle/>
                    <a:p>
                      <a:r>
                        <a:rPr lang="zh-CN" altLang="en-US" dirty="0"/>
                        <a:t>含义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latin typeface="MicrosoftYaHei"/>
                        </a:rPr>
                        <a:t>最小尺寸</a:t>
                      </a:r>
                      <a:r>
                        <a:rPr lang="en-US" altLang="zh-CN" dirty="0">
                          <a:solidFill>
                            <a:schemeClr val="bg1"/>
                          </a:solidFill>
                          <a:latin typeface="LMSans9-Regular-Identity-H"/>
                        </a:rPr>
                        <a:t>/</a:t>
                      </a:r>
                      <a:r>
                        <a:rPr lang="zh-CN" altLang="en-US" dirty="0">
                          <a:solidFill>
                            <a:schemeClr val="bg1"/>
                          </a:solidFill>
                          <a:latin typeface="MicrosoftYaHei"/>
                        </a:rPr>
                        <a:t>精度</a:t>
                      </a:r>
                      <a:endParaRPr lang="en-US" altLang="zh-CN" dirty="0">
                        <a:solidFill>
                          <a:schemeClr val="bg1"/>
                        </a:solidFill>
                        <a:latin typeface="MicrosoftYaHe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latin typeface="MicrosoftYaHei"/>
                        </a:rPr>
                        <a:t>单位</a:t>
                      </a:r>
                      <a:r>
                        <a:rPr lang="en-US" altLang="zh-CN" dirty="0">
                          <a:solidFill>
                            <a:schemeClr val="bg1"/>
                          </a:solidFill>
                          <a:latin typeface="LMSans9-Regular-Identity-H"/>
                        </a:rPr>
                        <a:t>: </a:t>
                      </a:r>
                      <a:r>
                        <a:rPr lang="zh-CN" altLang="en-US" dirty="0">
                          <a:solidFill>
                            <a:schemeClr val="bg1"/>
                          </a:solidFill>
                          <a:latin typeface="MicrosoftYaHei"/>
                        </a:rPr>
                        <a:t>字节</a:t>
                      </a:r>
                      <a:r>
                        <a:rPr lang="en-US" altLang="zh-CN" dirty="0">
                          <a:solidFill>
                            <a:schemeClr val="bg1"/>
                          </a:solidFill>
                          <a:latin typeface="LMSans9-Regular-Identity-H"/>
                        </a:rPr>
                        <a:t>(byte)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latin typeface="LMSans9-Regular-Identity-H"/>
                        </a:rPr>
                        <a:t>Visual C++</a:t>
                      </a:r>
                    </a:p>
                    <a:p>
                      <a:r>
                        <a:rPr lang="en-US" altLang="zh-CN" dirty="0"/>
                        <a:t> </a:t>
                      </a:r>
                      <a:r>
                        <a:rPr lang="zh-CN" altLang="en-US" dirty="0"/>
                        <a:t>（</a:t>
                      </a:r>
                      <a:r>
                        <a:rPr lang="en-US" altLang="zh-CN" dirty="0"/>
                        <a:t>byte</a:t>
                      </a:r>
                      <a:r>
                        <a:rPr lang="zh-CN" altLang="en-US" dirty="0"/>
                        <a:t>）</a:t>
                      </a:r>
                    </a:p>
                  </a:txBody>
                  <a:tcPr/>
                </a:tc>
                <a:extLst>
                  <a:ext uri="{0D108BD9-81ED-4DB2-BD59-A6C34878D82A}">
                    <a16:rowId xmlns:a16="http://schemas.microsoft.com/office/drawing/2014/main" val="2769640782"/>
                  </a:ext>
                </a:extLst>
              </a:tr>
              <a:tr h="339461">
                <a:tc>
                  <a:txBody>
                    <a:bodyPr/>
                    <a:lstStyle/>
                    <a:p>
                      <a:r>
                        <a:rPr lang="en-US" altLang="zh-CN" sz="1600" dirty="0">
                          <a:solidFill>
                            <a:srgbClr val="FF0000"/>
                          </a:solidFill>
                        </a:rPr>
                        <a:t>bool</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布尔类型</a:t>
                      </a:r>
                      <a:endParaRPr lang="zh-CN" altLang="en-US" sz="1600" dirty="0"/>
                    </a:p>
                  </a:txBody>
                  <a:tcPr>
                    <a:solidFill>
                      <a:schemeClr val="accent1">
                        <a:tint val="40000"/>
                        <a:alpha val="50000"/>
                      </a:schemeClr>
                    </a:solidFill>
                  </a:tcPr>
                </a:tc>
                <a:tc>
                  <a:txBody>
                    <a:bodyPr/>
                    <a:lstStyle/>
                    <a:p>
                      <a:r>
                        <a:rPr lang="zh-CN" altLang="en-US" sz="1600" dirty="0">
                          <a:solidFill>
                            <a:srgbClr val="000000"/>
                          </a:solidFill>
                          <a:latin typeface="MicrosoftYaHei"/>
                        </a:rPr>
                        <a:t>未定义</a:t>
                      </a:r>
                      <a:endParaRPr lang="zh-CN" altLang="en-US" sz="1600" dirty="0"/>
                    </a:p>
                  </a:txBody>
                  <a:tcPr>
                    <a:solidFill>
                      <a:schemeClr val="accent1">
                        <a:tint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0000"/>
                          </a:solidFill>
                          <a:latin typeface="LMSans9-Regular-Identity-H"/>
                        </a:rPr>
                        <a:t>1</a:t>
                      </a:r>
                    </a:p>
                  </a:txBody>
                  <a:tcPr>
                    <a:solidFill>
                      <a:schemeClr val="accent1">
                        <a:tint val="40000"/>
                        <a:alpha val="50000"/>
                      </a:schemeClr>
                    </a:solidFill>
                  </a:tcPr>
                </a:tc>
                <a:extLst>
                  <a:ext uri="{0D108BD9-81ED-4DB2-BD59-A6C34878D82A}">
                    <a16:rowId xmlns:a16="http://schemas.microsoft.com/office/drawing/2014/main" val="800907430"/>
                  </a:ext>
                </a:extLst>
              </a:tr>
              <a:tr h="339461">
                <a:tc>
                  <a:txBody>
                    <a:bodyPr/>
                    <a:lstStyle/>
                    <a:p>
                      <a:r>
                        <a:rPr lang="en-US" altLang="zh-CN" sz="1600" dirty="0">
                          <a:solidFill>
                            <a:srgbClr val="FF0000"/>
                          </a:solidFill>
                        </a:rPr>
                        <a:t>char</a:t>
                      </a:r>
                      <a:endParaRPr lang="zh-CN" altLang="en-US" sz="1600" dirty="0">
                        <a:solidFill>
                          <a:srgbClr val="FF0000"/>
                        </a:solidFill>
                      </a:endParaRPr>
                    </a:p>
                  </a:txBody>
                  <a:tcPr>
                    <a:solidFill>
                      <a:schemeClr val="accent1">
                        <a:tint val="20000"/>
                        <a:alpha val="50000"/>
                      </a:schemeClr>
                    </a:solidFill>
                  </a:tcPr>
                </a:tc>
                <a:tc>
                  <a:txBody>
                    <a:bodyPr/>
                    <a:lstStyle/>
                    <a:p>
                      <a:r>
                        <a:rPr lang="zh-CN" altLang="en-US" sz="1600" dirty="0">
                          <a:solidFill>
                            <a:srgbClr val="000000"/>
                          </a:solidFill>
                          <a:latin typeface="MicrosoftYaHei"/>
                        </a:rPr>
                        <a:t>字符类型</a:t>
                      </a:r>
                      <a:endParaRPr lang="zh-CN" altLang="en-US" sz="1600" dirty="0"/>
                    </a:p>
                  </a:txBody>
                  <a:tcPr>
                    <a:solidFill>
                      <a:schemeClr val="accent1">
                        <a:tint val="20000"/>
                        <a:alpha val="50000"/>
                      </a:schemeClr>
                    </a:solidFill>
                  </a:tcPr>
                </a:tc>
                <a:tc>
                  <a:txBody>
                    <a:bodyPr/>
                    <a:lstStyle/>
                    <a:p>
                      <a:r>
                        <a:rPr lang="en-US" altLang="zh-CN" sz="1600" dirty="0"/>
                        <a:t>1</a:t>
                      </a:r>
                      <a:endParaRPr lang="zh-CN" altLang="en-US" sz="1600" dirty="0"/>
                    </a:p>
                  </a:txBody>
                  <a:tcPr>
                    <a:solidFill>
                      <a:schemeClr val="accent1">
                        <a:tint val="20000"/>
                        <a:alpha val="50000"/>
                      </a:schemeClr>
                    </a:solidFill>
                  </a:tcPr>
                </a:tc>
                <a:tc>
                  <a:txBody>
                    <a:bodyPr/>
                    <a:lstStyle/>
                    <a:p>
                      <a:r>
                        <a:rPr lang="en-US" altLang="zh-CN" sz="1600" dirty="0"/>
                        <a:t>1</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3804515772"/>
                  </a:ext>
                </a:extLst>
              </a:tr>
              <a:tr h="339461">
                <a:tc>
                  <a:txBody>
                    <a:bodyPr/>
                    <a:lstStyle/>
                    <a:p>
                      <a:r>
                        <a:rPr lang="en-US" altLang="zh-CN" sz="1600" dirty="0" err="1">
                          <a:solidFill>
                            <a:srgbClr val="FF0000"/>
                          </a:solidFill>
                        </a:rPr>
                        <a:t>wchar_t</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宽字符</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extLst>
                  <a:ext uri="{0D108BD9-81ED-4DB2-BD59-A6C34878D82A}">
                    <a16:rowId xmlns:a16="http://schemas.microsoft.com/office/drawing/2014/main" val="2683297746"/>
                  </a:ext>
                </a:extLst>
              </a:tr>
              <a:tr h="339461">
                <a:tc>
                  <a:txBody>
                    <a:bodyPr/>
                    <a:lstStyle/>
                    <a:p>
                      <a:r>
                        <a:rPr lang="en-US" altLang="zh-CN" sz="1600" dirty="0"/>
                        <a:t>char16_t</a:t>
                      </a:r>
                      <a:endParaRPr lang="zh-CN" altLang="en-US" sz="1600" dirty="0"/>
                    </a:p>
                  </a:txBody>
                  <a:tcPr>
                    <a:solidFill>
                      <a:schemeClr val="accent1">
                        <a:tint val="20000"/>
                        <a:alpha val="50000"/>
                      </a:schemeClr>
                    </a:solidFill>
                  </a:tcPr>
                </a:tc>
                <a:tc>
                  <a:txBody>
                    <a:bodyPr/>
                    <a:lstStyle/>
                    <a:p>
                      <a:r>
                        <a:rPr lang="fr-FR" altLang="zh-CN" sz="1600" dirty="0">
                          <a:solidFill>
                            <a:srgbClr val="000000"/>
                          </a:solidFill>
                          <a:latin typeface="LMSans9-Regular-Identity-H"/>
                        </a:rPr>
                        <a:t>Unicode </a:t>
                      </a:r>
                      <a:r>
                        <a:rPr lang="zh-CN" altLang="fr-FR" sz="1600" dirty="0">
                          <a:solidFill>
                            <a:srgbClr val="000000"/>
                          </a:solidFill>
                          <a:latin typeface="MicrosoftYaHei"/>
                        </a:rPr>
                        <a:t>字符</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3131991699"/>
                  </a:ext>
                </a:extLst>
              </a:tr>
              <a:tr h="339461">
                <a:tc>
                  <a:txBody>
                    <a:bodyPr/>
                    <a:lstStyle/>
                    <a:p>
                      <a:r>
                        <a:rPr lang="en-US" altLang="zh-CN" sz="1600" dirty="0"/>
                        <a:t>char32_t</a:t>
                      </a:r>
                      <a:endParaRPr lang="zh-CN" altLang="en-US" sz="1600" dirty="0"/>
                    </a:p>
                  </a:txBody>
                  <a:tcPr>
                    <a:solidFill>
                      <a:schemeClr val="accent1">
                        <a:tint val="40000"/>
                        <a:alpha val="50000"/>
                      </a:schemeClr>
                    </a:solidFill>
                  </a:tcPr>
                </a:tc>
                <a:tc>
                  <a:txBody>
                    <a:bodyPr/>
                    <a:lstStyle/>
                    <a:p>
                      <a:r>
                        <a:rPr lang="fr-FR" altLang="zh-CN" sz="1600" dirty="0">
                          <a:solidFill>
                            <a:srgbClr val="000000"/>
                          </a:solidFill>
                          <a:latin typeface="LMSans9-Regular-Identity-H"/>
                        </a:rPr>
                        <a:t>Unicode </a:t>
                      </a:r>
                      <a:r>
                        <a:rPr lang="zh-CN" altLang="fr-FR" sz="1600" dirty="0">
                          <a:solidFill>
                            <a:srgbClr val="000000"/>
                          </a:solidFill>
                          <a:latin typeface="MicrosoftYaHei"/>
                        </a:rPr>
                        <a:t>字符</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extLst>
                  <a:ext uri="{0D108BD9-81ED-4DB2-BD59-A6C34878D82A}">
                    <a16:rowId xmlns:a16="http://schemas.microsoft.com/office/drawing/2014/main" val="3403652654"/>
                  </a:ext>
                </a:extLst>
              </a:tr>
              <a:tr h="339461">
                <a:tc>
                  <a:txBody>
                    <a:bodyPr/>
                    <a:lstStyle/>
                    <a:p>
                      <a:r>
                        <a:rPr lang="en-US" altLang="zh-CN" sz="1600" dirty="0"/>
                        <a:t>short</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短整型</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tc>
                  <a:txBody>
                    <a:bodyPr/>
                    <a:lstStyle/>
                    <a:p>
                      <a:r>
                        <a:rPr lang="en-US" altLang="zh-CN" sz="1600" dirty="0"/>
                        <a:t>2</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483649472"/>
                  </a:ext>
                </a:extLst>
              </a:tr>
              <a:tr h="339461">
                <a:tc>
                  <a:txBody>
                    <a:bodyPr/>
                    <a:lstStyle/>
                    <a:p>
                      <a:r>
                        <a:rPr lang="en-US" altLang="zh-CN" sz="1600" dirty="0">
                          <a:solidFill>
                            <a:srgbClr val="FF0000"/>
                          </a:solidFill>
                        </a:rPr>
                        <a:t>int</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整型</a:t>
                      </a:r>
                      <a:endParaRPr lang="zh-CN" altLang="en-US" sz="1600" dirty="0"/>
                    </a:p>
                  </a:txBody>
                  <a:tcPr>
                    <a:solidFill>
                      <a:schemeClr val="accent1">
                        <a:tint val="40000"/>
                        <a:alpha val="50000"/>
                      </a:schemeClr>
                    </a:solidFill>
                  </a:tcPr>
                </a:tc>
                <a:tc>
                  <a:txBody>
                    <a:bodyPr/>
                    <a:lstStyle/>
                    <a:p>
                      <a:r>
                        <a:rPr lang="en-US" altLang="zh-CN" sz="1600" dirty="0"/>
                        <a:t>2</a:t>
                      </a:r>
                      <a:endParaRPr lang="zh-CN" altLang="en-US" sz="1600" dirty="0"/>
                    </a:p>
                  </a:txBody>
                  <a:tcPr>
                    <a:solidFill>
                      <a:schemeClr val="accent1">
                        <a:tint val="40000"/>
                        <a:alpha val="50000"/>
                      </a:schemeClr>
                    </a:solidFill>
                  </a:tcPr>
                </a:tc>
                <a:tc>
                  <a:txBody>
                    <a:bodyPr/>
                    <a:lstStyle/>
                    <a:p>
                      <a:r>
                        <a:rPr lang="en-US" altLang="zh-CN" sz="1600" dirty="0"/>
                        <a:t>4</a:t>
                      </a:r>
                      <a:endParaRPr lang="zh-CN" altLang="en-US" sz="1600" dirty="0"/>
                    </a:p>
                  </a:txBody>
                  <a:tcPr>
                    <a:solidFill>
                      <a:schemeClr val="accent1">
                        <a:tint val="40000"/>
                        <a:alpha val="50000"/>
                      </a:schemeClr>
                    </a:solidFill>
                  </a:tcPr>
                </a:tc>
                <a:extLst>
                  <a:ext uri="{0D108BD9-81ED-4DB2-BD59-A6C34878D82A}">
                    <a16:rowId xmlns:a16="http://schemas.microsoft.com/office/drawing/2014/main" val="3423018115"/>
                  </a:ext>
                </a:extLst>
              </a:tr>
              <a:tr h="339461">
                <a:tc>
                  <a:txBody>
                    <a:bodyPr/>
                    <a:lstStyle/>
                    <a:p>
                      <a:r>
                        <a:rPr lang="en-US" altLang="zh-CN" sz="1600" dirty="0"/>
                        <a:t>long</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长整型</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2679825438"/>
                  </a:ext>
                </a:extLst>
              </a:tr>
              <a:tr h="339461">
                <a:tc>
                  <a:txBody>
                    <a:bodyPr/>
                    <a:lstStyle/>
                    <a:p>
                      <a:r>
                        <a:rPr lang="en-US" altLang="zh-CN" sz="1600" dirty="0"/>
                        <a:t>long </a:t>
                      </a:r>
                      <a:r>
                        <a:rPr lang="en-US" altLang="zh-CN" sz="1600" dirty="0" err="1"/>
                        <a:t>long</a:t>
                      </a:r>
                      <a:endParaRPr lang="zh-CN" altLang="en-US" sz="1600" dirty="0"/>
                    </a:p>
                  </a:txBody>
                  <a:tcPr>
                    <a:solidFill>
                      <a:schemeClr val="accent1">
                        <a:tint val="40000"/>
                        <a:alpha val="50000"/>
                      </a:schemeClr>
                    </a:solidFill>
                  </a:tcPr>
                </a:tc>
                <a:tc>
                  <a:txBody>
                    <a:bodyPr/>
                    <a:lstStyle/>
                    <a:p>
                      <a:r>
                        <a:rPr lang="zh-CN" altLang="en-US" sz="1600" dirty="0">
                          <a:solidFill>
                            <a:srgbClr val="000000"/>
                          </a:solidFill>
                          <a:latin typeface="MicrosoftYaHei"/>
                        </a:rPr>
                        <a:t>双长整型</a:t>
                      </a:r>
                      <a:endParaRPr lang="zh-CN" altLang="en-US" sz="1600" dirty="0"/>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extLst>
                  <a:ext uri="{0D108BD9-81ED-4DB2-BD59-A6C34878D82A}">
                    <a16:rowId xmlns:a16="http://schemas.microsoft.com/office/drawing/2014/main" val="518664400"/>
                  </a:ext>
                </a:extLst>
              </a:tr>
              <a:tr h="339461">
                <a:tc>
                  <a:txBody>
                    <a:bodyPr/>
                    <a:lstStyle/>
                    <a:p>
                      <a:r>
                        <a:rPr lang="en-US" altLang="zh-CN" sz="1600" dirty="0">
                          <a:solidFill>
                            <a:srgbClr val="FF0000"/>
                          </a:solidFill>
                        </a:rPr>
                        <a:t>float</a:t>
                      </a:r>
                      <a:endParaRPr lang="zh-CN" altLang="en-US" sz="1600" dirty="0">
                        <a:solidFill>
                          <a:srgbClr val="FF0000"/>
                        </a:solidFill>
                      </a:endParaRPr>
                    </a:p>
                  </a:txBody>
                  <a:tcPr>
                    <a:solidFill>
                      <a:schemeClr val="accent1">
                        <a:tint val="20000"/>
                        <a:alpha val="50000"/>
                      </a:schemeClr>
                    </a:solidFill>
                  </a:tcPr>
                </a:tc>
                <a:tc>
                  <a:txBody>
                    <a:bodyPr/>
                    <a:lstStyle/>
                    <a:p>
                      <a:r>
                        <a:rPr lang="zh-CN" altLang="en-US" sz="1600" dirty="0">
                          <a:solidFill>
                            <a:srgbClr val="000000"/>
                          </a:solidFill>
                          <a:latin typeface="MicrosoftYaHei"/>
                        </a:rPr>
                        <a:t>单精度浮点数</a:t>
                      </a:r>
                      <a:endParaRPr lang="zh-CN" altLang="en-US" sz="1600" dirty="0"/>
                    </a:p>
                  </a:txBody>
                  <a:tcPr>
                    <a:solidFill>
                      <a:schemeClr val="accent1">
                        <a:tint val="20000"/>
                        <a:alpha val="50000"/>
                      </a:schemeClr>
                    </a:solidFill>
                  </a:tcPr>
                </a:tc>
                <a:tc>
                  <a:txBody>
                    <a:bodyPr/>
                    <a:lstStyle/>
                    <a:p>
                      <a:r>
                        <a:rPr lang="en-US" altLang="zh-CN" sz="1600" dirty="0">
                          <a:solidFill>
                            <a:srgbClr val="000000"/>
                          </a:solidFill>
                          <a:latin typeface="LMSans9-Regular-Identity-H"/>
                        </a:rPr>
                        <a:t>6 </a:t>
                      </a:r>
                      <a:r>
                        <a:rPr lang="zh-CN" altLang="en-US" sz="1600" dirty="0">
                          <a:solidFill>
                            <a:srgbClr val="000000"/>
                          </a:solidFill>
                          <a:latin typeface="MicrosoftYaHei"/>
                        </a:rPr>
                        <a:t>位有效数（</a:t>
                      </a:r>
                      <a:r>
                        <a:rPr lang="en-US" altLang="zh-CN" sz="1600" dirty="0">
                          <a:solidFill>
                            <a:srgbClr val="000000"/>
                          </a:solidFill>
                          <a:latin typeface="LMSans9-Regular-Identity-H"/>
                        </a:rPr>
                        <a:t>IEEE 754</a:t>
                      </a:r>
                      <a:r>
                        <a:rPr lang="zh-CN" altLang="en-US" sz="1600" dirty="0">
                          <a:solidFill>
                            <a:srgbClr val="000000"/>
                          </a:solidFill>
                          <a:latin typeface="MicrosoftYaHei"/>
                        </a:rPr>
                        <a:t>） </a:t>
                      </a:r>
                      <a:endParaRPr lang="zh-CN" altLang="en-US" sz="1600" dirty="0"/>
                    </a:p>
                  </a:txBody>
                  <a:tcPr>
                    <a:solidFill>
                      <a:schemeClr val="accent1">
                        <a:tint val="20000"/>
                        <a:alpha val="50000"/>
                      </a:schemeClr>
                    </a:solidFill>
                  </a:tcPr>
                </a:tc>
                <a:tc>
                  <a:txBody>
                    <a:bodyPr/>
                    <a:lstStyle/>
                    <a:p>
                      <a:r>
                        <a:rPr lang="en-US" altLang="zh-CN" sz="1600" dirty="0"/>
                        <a:t>4</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1162904264"/>
                  </a:ext>
                </a:extLst>
              </a:tr>
              <a:tr h="339461">
                <a:tc>
                  <a:txBody>
                    <a:bodyPr/>
                    <a:lstStyle/>
                    <a:p>
                      <a:r>
                        <a:rPr lang="en-US" altLang="zh-CN" sz="1600" dirty="0">
                          <a:solidFill>
                            <a:srgbClr val="FF0000"/>
                          </a:solidFill>
                        </a:rPr>
                        <a:t>double</a:t>
                      </a:r>
                      <a:endParaRPr lang="zh-CN" altLang="en-US" sz="1600" dirty="0">
                        <a:solidFill>
                          <a:srgbClr val="FF0000"/>
                        </a:solidFill>
                      </a:endParaRPr>
                    </a:p>
                  </a:txBody>
                  <a:tcPr>
                    <a:solidFill>
                      <a:schemeClr val="accent1">
                        <a:tint val="40000"/>
                        <a:alpha val="50000"/>
                      </a:schemeClr>
                    </a:solidFill>
                  </a:tcPr>
                </a:tc>
                <a:tc>
                  <a:txBody>
                    <a:bodyPr/>
                    <a:lstStyle/>
                    <a:p>
                      <a:r>
                        <a:rPr lang="zh-CN" altLang="en-US" sz="1600" dirty="0">
                          <a:solidFill>
                            <a:srgbClr val="000000"/>
                          </a:solidFill>
                          <a:latin typeface="MicrosoftYaHei"/>
                        </a:rPr>
                        <a:t>双精度浮点数</a:t>
                      </a:r>
                      <a:r>
                        <a:rPr lang="en-US" altLang="zh-CN" sz="1600" dirty="0">
                          <a:solidFill>
                            <a:srgbClr val="000000"/>
                          </a:solidFill>
                          <a:latin typeface="LMSans9-Regular-Identity-H"/>
                        </a:rPr>
                        <a:t>15 </a:t>
                      </a:r>
                      <a:endParaRPr lang="zh-CN" altLang="en-US" sz="1600" dirty="0"/>
                    </a:p>
                  </a:txBody>
                  <a:tcPr>
                    <a:solidFill>
                      <a:schemeClr val="accent1">
                        <a:tint val="40000"/>
                        <a:alpha val="50000"/>
                      </a:schemeClr>
                    </a:solidFill>
                  </a:tcPr>
                </a:tc>
                <a:tc>
                  <a:txBody>
                    <a:bodyPr/>
                    <a:lstStyle/>
                    <a:p>
                      <a:r>
                        <a:rPr lang="en-US" altLang="zh-CN" sz="1600" dirty="0"/>
                        <a:t>15 </a:t>
                      </a:r>
                      <a:r>
                        <a:rPr lang="zh-CN" altLang="en-US" sz="1600" dirty="0"/>
                        <a:t>位有效数字（</a:t>
                      </a:r>
                      <a:r>
                        <a:rPr lang="en-US" altLang="zh-CN" sz="1600" dirty="0"/>
                        <a:t>IEEE 754</a:t>
                      </a:r>
                      <a:r>
                        <a:rPr lang="zh-CN" altLang="en-US" sz="1600" dirty="0"/>
                        <a:t>）</a:t>
                      </a:r>
                    </a:p>
                  </a:txBody>
                  <a:tcPr>
                    <a:solidFill>
                      <a:schemeClr val="accent1">
                        <a:tint val="40000"/>
                        <a:alpha val="50000"/>
                      </a:schemeClr>
                    </a:solidFill>
                  </a:tcPr>
                </a:tc>
                <a:tc>
                  <a:txBody>
                    <a:bodyPr/>
                    <a:lstStyle/>
                    <a:p>
                      <a:r>
                        <a:rPr lang="en-US" altLang="zh-CN" sz="1600" dirty="0"/>
                        <a:t>8</a:t>
                      </a:r>
                      <a:endParaRPr lang="zh-CN" altLang="en-US" sz="1600" dirty="0"/>
                    </a:p>
                  </a:txBody>
                  <a:tcPr>
                    <a:solidFill>
                      <a:schemeClr val="accent1">
                        <a:tint val="40000"/>
                        <a:alpha val="50000"/>
                      </a:schemeClr>
                    </a:solidFill>
                  </a:tcPr>
                </a:tc>
                <a:extLst>
                  <a:ext uri="{0D108BD9-81ED-4DB2-BD59-A6C34878D82A}">
                    <a16:rowId xmlns:a16="http://schemas.microsoft.com/office/drawing/2014/main" val="2128784239"/>
                  </a:ext>
                </a:extLst>
              </a:tr>
              <a:tr h="339461">
                <a:tc>
                  <a:txBody>
                    <a:bodyPr/>
                    <a:lstStyle/>
                    <a:p>
                      <a:r>
                        <a:rPr lang="en-US" altLang="zh-CN" sz="1600" dirty="0"/>
                        <a:t>long double</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扩展的精度浮点数</a:t>
                      </a:r>
                      <a:endParaRPr lang="zh-CN" altLang="en-US" sz="1600" dirty="0"/>
                    </a:p>
                  </a:txBody>
                  <a:tcPr>
                    <a:solidFill>
                      <a:schemeClr val="accent1">
                        <a:tint val="20000"/>
                        <a:alpha val="50000"/>
                      </a:schemeClr>
                    </a:solidFill>
                  </a:tcPr>
                </a:tc>
                <a:tc>
                  <a:txBody>
                    <a:bodyPr/>
                    <a:lstStyle/>
                    <a:p>
                      <a:r>
                        <a:rPr lang="zh-CN" altLang="en-US" sz="1600" dirty="0">
                          <a:solidFill>
                            <a:srgbClr val="000000"/>
                          </a:solidFill>
                          <a:latin typeface="MicrosoftYaHei"/>
                        </a:rPr>
                        <a:t>精度不低于</a:t>
                      </a:r>
                      <a:r>
                        <a:rPr lang="en-US" altLang="zh-CN" sz="1600" dirty="0">
                          <a:solidFill>
                            <a:srgbClr val="000000"/>
                          </a:solidFill>
                          <a:latin typeface="LMSans9-Regular-Identity-H"/>
                        </a:rPr>
                        <a:t>double </a:t>
                      </a:r>
                      <a:r>
                        <a:rPr lang="zh-CN" altLang="en-US" sz="1600" dirty="0">
                          <a:solidFill>
                            <a:srgbClr val="000000"/>
                          </a:solidFill>
                          <a:latin typeface="MicrosoftYaHei"/>
                        </a:rPr>
                        <a:t>类型</a:t>
                      </a:r>
                      <a:endParaRPr lang="zh-CN" altLang="en-US" sz="1600" dirty="0"/>
                    </a:p>
                  </a:txBody>
                  <a:tcPr>
                    <a:solidFill>
                      <a:schemeClr val="accent1">
                        <a:tint val="20000"/>
                        <a:alpha val="50000"/>
                      </a:schemeClr>
                    </a:solidFill>
                  </a:tcPr>
                </a:tc>
                <a:tc>
                  <a:txBody>
                    <a:bodyPr/>
                    <a:lstStyle/>
                    <a:p>
                      <a:r>
                        <a:rPr lang="en-US" altLang="zh-CN" sz="1600" dirty="0"/>
                        <a:t>8</a:t>
                      </a:r>
                      <a:endParaRPr lang="zh-CN" altLang="en-US" sz="1600" dirty="0"/>
                    </a:p>
                  </a:txBody>
                  <a:tcPr>
                    <a:solidFill>
                      <a:schemeClr val="accent1">
                        <a:tint val="20000"/>
                        <a:alpha val="50000"/>
                      </a:schemeClr>
                    </a:solidFill>
                  </a:tcPr>
                </a:tc>
                <a:extLst>
                  <a:ext uri="{0D108BD9-81ED-4DB2-BD59-A6C34878D82A}">
                    <a16:rowId xmlns:a16="http://schemas.microsoft.com/office/drawing/2014/main" val="901896852"/>
                  </a:ext>
                </a:extLst>
              </a:tr>
            </a:tbl>
          </a:graphicData>
        </a:graphic>
      </p:graphicFrame>
      <p:sp>
        <p:nvSpPr>
          <p:cNvPr id="5" name="矩形 4">
            <a:extLst>
              <a:ext uri="{FF2B5EF4-FFF2-40B4-BE49-F238E27FC236}">
                <a16:creationId xmlns:a16="http://schemas.microsoft.com/office/drawing/2014/main" id="{7E33565A-4022-4067-B4A5-41BB883F678B}"/>
              </a:ext>
            </a:extLst>
          </p:cNvPr>
          <p:cNvSpPr/>
          <p:nvPr/>
        </p:nvSpPr>
        <p:spPr>
          <a:xfrm>
            <a:off x="398417" y="6266226"/>
            <a:ext cx="8347165" cy="523220"/>
          </a:xfrm>
          <a:prstGeom prst="rect">
            <a:avLst/>
          </a:prstGeom>
        </p:spPr>
        <p:txBody>
          <a:bodyPr wrap="square">
            <a:spAutoFit/>
          </a:bodyPr>
          <a:lstStyle/>
          <a:p>
            <a:r>
              <a:rPr lang="zh-CN" altLang="en-US" sz="1400" dirty="0">
                <a:latin typeface="MicrosoftYaHei"/>
              </a:rPr>
              <a:t>位（</a:t>
            </a:r>
            <a:r>
              <a:rPr lang="en-US" altLang="zh-CN" sz="1400" dirty="0">
                <a:latin typeface="LMSans8-Regular-Identity-H"/>
              </a:rPr>
              <a:t>bit</a:t>
            </a:r>
            <a:r>
              <a:rPr lang="zh-CN" altLang="en-US" sz="1400" dirty="0">
                <a:latin typeface="MicrosoftYaHei"/>
              </a:rPr>
              <a:t>）是计算机中存储数据的最小单位，指二进制数中的一个位数，其值为</a:t>
            </a:r>
            <a:r>
              <a:rPr lang="en-US" altLang="zh-CN" sz="1400" dirty="0">
                <a:latin typeface="LMSans8-Regular-Identity-H"/>
              </a:rPr>
              <a:t>0 </a:t>
            </a:r>
            <a:r>
              <a:rPr lang="zh-CN" altLang="en-US" sz="1400" dirty="0">
                <a:latin typeface="MicrosoftYaHei"/>
              </a:rPr>
              <a:t>或</a:t>
            </a:r>
            <a:r>
              <a:rPr lang="en-US" altLang="zh-CN" sz="1400" dirty="0">
                <a:latin typeface="LMSans8-Regular-Identity-H"/>
              </a:rPr>
              <a:t>1</a:t>
            </a:r>
            <a:r>
              <a:rPr lang="zh-CN" altLang="en-US" sz="1400" dirty="0">
                <a:latin typeface="MicrosoftYaHei"/>
              </a:rPr>
              <a:t>。</a:t>
            </a:r>
          </a:p>
          <a:p>
            <a:r>
              <a:rPr lang="zh-CN" altLang="en-US" sz="1400" dirty="0">
                <a:latin typeface="MicrosoftYaHei"/>
              </a:rPr>
              <a:t>字节（</a:t>
            </a:r>
            <a:r>
              <a:rPr lang="en-US" altLang="zh-CN" sz="1400" dirty="0">
                <a:latin typeface="LMSans8-Regular-Identity-H"/>
              </a:rPr>
              <a:t>byte</a:t>
            </a:r>
            <a:r>
              <a:rPr lang="zh-CN" altLang="en-US" sz="1400" dirty="0">
                <a:latin typeface="MicrosoftYaHei"/>
              </a:rPr>
              <a:t>）是计算机存储容量的基本单位，一个字节由</a:t>
            </a:r>
            <a:r>
              <a:rPr lang="en-US" altLang="zh-CN" sz="1400" dirty="0">
                <a:latin typeface="LMSans8-Regular-Identity-H"/>
              </a:rPr>
              <a:t>8 </a:t>
            </a:r>
            <a:r>
              <a:rPr lang="zh-CN" altLang="en-US" sz="1400" dirty="0">
                <a:latin typeface="MicrosoftYaHei"/>
              </a:rPr>
              <a:t>位二进制数组成，即</a:t>
            </a:r>
            <a:r>
              <a:rPr lang="en-US" altLang="zh-CN" sz="1400" dirty="0">
                <a:latin typeface="LMSans8-Regular-Identity-H"/>
              </a:rPr>
              <a:t>8 </a:t>
            </a:r>
            <a:r>
              <a:rPr lang="zh-CN" altLang="en-US" sz="1400" dirty="0">
                <a:latin typeface="MicrosoftYaHei"/>
              </a:rPr>
              <a:t>个比特位。</a:t>
            </a:r>
            <a:endParaRPr lang="zh-CN" altLang="en-US" sz="1400" dirty="0"/>
          </a:p>
        </p:txBody>
      </p:sp>
      <p:sp>
        <p:nvSpPr>
          <p:cNvPr id="8" name="矩形 7">
            <a:extLst>
              <a:ext uri="{FF2B5EF4-FFF2-40B4-BE49-F238E27FC236}">
                <a16:creationId xmlns:a16="http://schemas.microsoft.com/office/drawing/2014/main" id="{8CEC2144-6BA2-48C3-AB42-E8EAD28EBA05}"/>
              </a:ext>
            </a:extLst>
          </p:cNvPr>
          <p:cNvSpPr/>
          <p:nvPr/>
        </p:nvSpPr>
        <p:spPr>
          <a:xfrm>
            <a:off x="3071767" y="921151"/>
            <a:ext cx="1978490" cy="369332"/>
          </a:xfrm>
          <a:prstGeom prst="rect">
            <a:avLst/>
          </a:prstGeom>
        </p:spPr>
        <p:txBody>
          <a:bodyPr wrap="none">
            <a:spAutoFit/>
          </a:bodyPr>
          <a:lstStyle/>
          <a:p>
            <a:r>
              <a:rPr lang="en-US" altLang="zh-CN" dirty="0">
                <a:solidFill>
                  <a:srgbClr val="0000FF"/>
                </a:solidFill>
                <a:latin typeface="LMSans10-Regular-Identity-H"/>
              </a:rPr>
              <a:t>C++ </a:t>
            </a:r>
            <a:r>
              <a:rPr lang="zh-CN" altLang="en-US" dirty="0">
                <a:solidFill>
                  <a:srgbClr val="0000FF"/>
                </a:solidFill>
                <a:latin typeface="MicrosoftYaHei"/>
              </a:rPr>
              <a:t>基本内置类型</a:t>
            </a:r>
            <a:endParaRPr lang="zh-CN" altLang="en-US" dirty="0"/>
          </a:p>
        </p:txBody>
      </p:sp>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p>
        </p:txBody>
      </p:sp>
      <p:sp>
        <p:nvSpPr>
          <p:cNvPr id="6" name="灯片编号占位符 3">
            <a:extLst>
              <a:ext uri="{FF2B5EF4-FFF2-40B4-BE49-F238E27FC236}">
                <a16:creationId xmlns:a16="http://schemas.microsoft.com/office/drawing/2014/main" id="{6745620B-91FE-406D-AFCC-49C1D97DDB36}"/>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5558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p>
        </p:txBody>
      </p:sp>
      <p:sp>
        <p:nvSpPr>
          <p:cNvPr id="10" name="矩形: 圆顶角 9">
            <a:extLst>
              <a:ext uri="{FF2B5EF4-FFF2-40B4-BE49-F238E27FC236}">
                <a16:creationId xmlns:a16="http://schemas.microsoft.com/office/drawing/2014/main" id="{A812D896-85F1-4478-8215-52CF92E01FCB}"/>
              </a:ext>
            </a:extLst>
          </p:cNvPr>
          <p:cNvSpPr/>
          <p:nvPr/>
        </p:nvSpPr>
        <p:spPr>
          <a:xfrm>
            <a:off x="855910" y="2031700"/>
            <a:ext cx="7432180"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布尔型 </a:t>
            </a:r>
            <a:r>
              <a:rPr lang="en-US" altLang="zh-CN" sz="2400" dirty="0"/>
              <a:t>(bool)</a:t>
            </a:r>
            <a:endParaRPr lang="zh-CN" altLang="en-US" sz="2400" dirty="0"/>
          </a:p>
        </p:txBody>
      </p:sp>
      <p:sp>
        <p:nvSpPr>
          <p:cNvPr id="11" name="矩形: 圆角 17">
            <a:extLst>
              <a:ext uri="{FF2B5EF4-FFF2-40B4-BE49-F238E27FC236}">
                <a16:creationId xmlns:a16="http://schemas.microsoft.com/office/drawing/2014/main" id="{27E71207-0790-41FE-8AB8-9A256AC0D9D6}"/>
              </a:ext>
            </a:extLst>
          </p:cNvPr>
          <p:cNvSpPr/>
          <p:nvPr/>
        </p:nvSpPr>
        <p:spPr>
          <a:xfrm>
            <a:off x="855910" y="2484929"/>
            <a:ext cx="7432180" cy="4623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取值为</a:t>
            </a:r>
            <a:r>
              <a:rPr lang="en-US" altLang="zh-CN" dirty="0">
                <a:solidFill>
                  <a:schemeClr val="tx1"/>
                </a:solidFill>
                <a:latin typeface="Consolas" panose="020B0609020204030204" pitchFamily="49" charset="0"/>
              </a:rPr>
              <a:t>true(</a:t>
            </a:r>
            <a:r>
              <a:rPr lang="zh-CN" altLang="en-US" dirty="0">
                <a:solidFill>
                  <a:schemeClr val="tx1"/>
                </a:solidFill>
                <a:latin typeface="Consolas" panose="020B0609020204030204" pitchFamily="49" charset="0"/>
              </a:rPr>
              <a:t>真</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false(</a:t>
            </a:r>
            <a:r>
              <a:rPr lang="zh-CN" altLang="en-US" dirty="0">
                <a:solidFill>
                  <a:schemeClr val="tx1"/>
                </a:solidFill>
                <a:latin typeface="Consolas" panose="020B0609020204030204" pitchFamily="49" charset="0"/>
              </a:rPr>
              <a:t>假</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a:t>
            </a:r>
          </a:p>
        </p:txBody>
      </p:sp>
      <p:sp>
        <p:nvSpPr>
          <p:cNvPr id="12" name="矩形: 圆顶角 11">
            <a:extLst>
              <a:ext uri="{FF2B5EF4-FFF2-40B4-BE49-F238E27FC236}">
                <a16:creationId xmlns:a16="http://schemas.microsoft.com/office/drawing/2014/main" id="{E01FFFDA-788B-4509-9FA0-EB65FA2B4806}"/>
              </a:ext>
            </a:extLst>
          </p:cNvPr>
          <p:cNvSpPr/>
          <p:nvPr/>
        </p:nvSpPr>
        <p:spPr>
          <a:xfrm>
            <a:off x="890743" y="3490387"/>
            <a:ext cx="7432180"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字符型 </a:t>
            </a:r>
            <a:r>
              <a:rPr lang="en-US" altLang="zh-CN" sz="2400" dirty="0"/>
              <a:t>(char)</a:t>
            </a:r>
            <a:endParaRPr lang="zh-CN" altLang="en-US" sz="2400" dirty="0"/>
          </a:p>
        </p:txBody>
      </p:sp>
      <p:sp>
        <p:nvSpPr>
          <p:cNvPr id="13" name="矩形: 圆角 17">
            <a:extLst>
              <a:ext uri="{FF2B5EF4-FFF2-40B4-BE49-F238E27FC236}">
                <a16:creationId xmlns:a16="http://schemas.microsoft.com/office/drawing/2014/main" id="{1BC3938F-79DA-4787-86EA-8B3489829C1C}"/>
              </a:ext>
            </a:extLst>
          </p:cNvPr>
          <p:cNvSpPr/>
          <p:nvPr/>
        </p:nvSpPr>
        <p:spPr>
          <a:xfrm>
            <a:off x="890743" y="3943616"/>
            <a:ext cx="7432180" cy="21243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常用来保存字符，存储的是该字符的</a:t>
            </a:r>
            <a:r>
              <a:rPr lang="en-US" altLang="zh-CN" dirty="0">
                <a:solidFill>
                  <a:schemeClr val="tx1"/>
                </a:solidFill>
                <a:latin typeface="Consolas" panose="020B0609020204030204" pitchFamily="49" charset="0"/>
              </a:rPr>
              <a:t>ASCII </a:t>
            </a:r>
            <a:r>
              <a:rPr lang="zh-CN" altLang="en-US" dirty="0">
                <a:solidFill>
                  <a:schemeClr val="tx1"/>
                </a:solidFill>
                <a:latin typeface="Consolas" panose="020B0609020204030204" pitchFamily="49" charset="0"/>
              </a:rPr>
              <a:t>码值，占</a:t>
            </a:r>
            <a:r>
              <a:rPr lang="zh-CN" altLang="en-US" dirty="0">
                <a:solidFill>
                  <a:srgbClr val="FF0000"/>
                </a:solidFill>
                <a:latin typeface="Consolas" panose="020B0609020204030204" pitchFamily="49" charset="0"/>
              </a:rPr>
              <a:t>一个字节</a:t>
            </a:r>
            <a:r>
              <a:rPr lang="zh-CN" altLang="en-US" dirty="0">
                <a:solidFill>
                  <a:schemeClr val="tx1"/>
                </a:solidFill>
                <a:latin typeface="Consolas" panose="020B0609020204030204" pitchFamily="49" charset="0"/>
              </a:rPr>
              <a:t>，如：</a:t>
            </a:r>
            <a:r>
              <a:rPr lang="en-US" altLang="zh-CN" dirty="0">
                <a:solidFill>
                  <a:schemeClr val="tx1"/>
                </a:solidFill>
                <a:latin typeface="Consolas" panose="020B0609020204030204" pitchFamily="49" charset="0"/>
              </a:rPr>
              <a:t>'A', 'a' </a:t>
            </a:r>
            <a:r>
              <a:rPr lang="zh-CN" altLang="en-US" dirty="0">
                <a:solidFill>
                  <a:schemeClr val="tx1"/>
                </a:solidFill>
                <a:latin typeface="Consolas" panose="020B0609020204030204" pitchFamily="49" charset="0"/>
              </a:rPr>
              <a:t>的</a:t>
            </a:r>
            <a:r>
              <a:rPr lang="en-US" altLang="zh-CN" dirty="0">
                <a:solidFill>
                  <a:schemeClr val="tx1"/>
                </a:solidFill>
                <a:latin typeface="Consolas" panose="020B0609020204030204" pitchFamily="49" charset="0"/>
              </a:rPr>
              <a:t>ASCII </a:t>
            </a:r>
            <a:r>
              <a:rPr lang="zh-CN" altLang="en-US" dirty="0">
                <a:solidFill>
                  <a:schemeClr val="tx1"/>
                </a:solidFill>
                <a:latin typeface="Consolas" panose="020B0609020204030204" pitchFamily="49" charset="0"/>
              </a:rPr>
              <a:t>码值分别为</a:t>
            </a:r>
            <a:r>
              <a:rPr lang="en-US" altLang="zh-CN" dirty="0">
                <a:solidFill>
                  <a:schemeClr val="tx1"/>
                </a:solidFill>
                <a:latin typeface="Consolas" panose="020B0609020204030204" pitchFamily="49" charset="0"/>
              </a:rPr>
              <a:t>65 </a:t>
            </a:r>
            <a:r>
              <a:rPr lang="zh-CN" altLang="en-US" dirty="0">
                <a:solidFill>
                  <a:schemeClr val="tx1"/>
                </a:solidFill>
                <a:latin typeface="Consolas" panose="020B0609020204030204" pitchFamily="49" charset="0"/>
              </a:rPr>
              <a:t>和</a:t>
            </a:r>
            <a:r>
              <a:rPr lang="en-US" altLang="zh-CN" dirty="0">
                <a:solidFill>
                  <a:schemeClr val="tx1"/>
                </a:solidFill>
                <a:latin typeface="Consolas" panose="020B0609020204030204" pitchFamily="49" charset="0"/>
              </a:rPr>
              <a:t>97</a:t>
            </a:r>
          </a:p>
          <a:p>
            <a:pPr marL="342900" indent="-342900">
              <a:lnSpc>
                <a:spcPct val="1500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C++ </a:t>
            </a:r>
            <a:r>
              <a:rPr lang="zh-CN" altLang="en-US" dirty="0">
                <a:solidFill>
                  <a:schemeClr val="tx1"/>
                </a:solidFill>
                <a:latin typeface="Consolas" panose="020B0609020204030204" pitchFamily="49" charset="0"/>
              </a:rPr>
              <a:t>支持扩展的字符集，如</a:t>
            </a:r>
            <a:r>
              <a:rPr lang="en-US" altLang="zh-CN" dirty="0" err="1">
                <a:solidFill>
                  <a:schemeClr val="tx1"/>
                </a:solidFill>
                <a:latin typeface="Consolas" panose="020B0609020204030204" pitchFamily="49" charset="0"/>
              </a:rPr>
              <a:t>wchar_t</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char16_t </a:t>
            </a:r>
            <a:r>
              <a:rPr lang="zh-CN" altLang="en-US" dirty="0">
                <a:solidFill>
                  <a:schemeClr val="tx1"/>
                </a:solidFill>
                <a:latin typeface="Consolas" panose="020B0609020204030204" pitchFamily="49" charset="0"/>
              </a:rPr>
              <a:t>和</a:t>
            </a:r>
            <a:r>
              <a:rPr lang="en-US" altLang="zh-CN" dirty="0">
                <a:solidFill>
                  <a:schemeClr val="tx1"/>
                </a:solidFill>
                <a:latin typeface="Consolas" panose="020B0609020204030204" pitchFamily="49" charset="0"/>
              </a:rPr>
              <a:t>char32_t.wchar_t </a:t>
            </a:r>
            <a:r>
              <a:rPr lang="zh-CN" altLang="en-US" dirty="0">
                <a:solidFill>
                  <a:schemeClr val="tx1"/>
                </a:solidFill>
                <a:latin typeface="Consolas" panose="020B0609020204030204" pitchFamily="49" charset="0"/>
              </a:rPr>
              <a:t>又称</a:t>
            </a:r>
            <a:r>
              <a:rPr lang="zh-CN" altLang="en-US" dirty="0">
                <a:solidFill>
                  <a:srgbClr val="FF0000"/>
                </a:solidFill>
                <a:latin typeface="Consolas" panose="020B0609020204030204" pitchFamily="49" charset="0"/>
              </a:rPr>
              <a:t>双字节</a:t>
            </a:r>
            <a:r>
              <a:rPr lang="zh-CN" altLang="en-US" dirty="0">
                <a:solidFill>
                  <a:schemeClr val="tx1"/>
                </a:solidFill>
                <a:latin typeface="Consolas" panose="020B0609020204030204" pitchFamily="49" charset="0"/>
              </a:rPr>
              <a:t>字符类型，可以存放扩展字符集中任意一个字符，比如中文字符</a:t>
            </a:r>
          </a:p>
        </p:txBody>
      </p:sp>
      <p:sp>
        <p:nvSpPr>
          <p:cNvPr id="7" name="灯片编号占位符 3">
            <a:extLst>
              <a:ext uri="{FF2B5EF4-FFF2-40B4-BE49-F238E27FC236}">
                <a16:creationId xmlns:a16="http://schemas.microsoft.com/office/drawing/2014/main" id="{3EEB0F26-63E7-4A8A-A0E4-B89C9CA52A44}"/>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35948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 </a:t>
            </a:r>
            <a:r>
              <a:rPr lang="zh-CN" altLang="en-US" b="1" dirty="0">
                <a:solidFill>
                  <a:schemeClr val="bg1"/>
                </a:solidFill>
              </a:rPr>
              <a:t>内置类型</a:t>
            </a:r>
          </a:p>
        </p:txBody>
      </p:sp>
      <p:sp>
        <p:nvSpPr>
          <p:cNvPr id="10" name="矩形: 圆顶角 9">
            <a:extLst>
              <a:ext uri="{FF2B5EF4-FFF2-40B4-BE49-F238E27FC236}">
                <a16:creationId xmlns:a16="http://schemas.microsoft.com/office/drawing/2014/main" id="{A812D896-85F1-4478-8215-52CF92E01FCB}"/>
              </a:ext>
            </a:extLst>
          </p:cNvPr>
          <p:cNvSpPr/>
          <p:nvPr/>
        </p:nvSpPr>
        <p:spPr>
          <a:xfrm>
            <a:off x="333394" y="1417745"/>
            <a:ext cx="8196649"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整型 </a:t>
            </a:r>
            <a:r>
              <a:rPr lang="en-US" altLang="zh-CN" sz="2400" dirty="0"/>
              <a:t>(int)</a:t>
            </a:r>
            <a:endParaRPr lang="zh-CN" altLang="en-US" sz="2400" dirty="0"/>
          </a:p>
        </p:txBody>
      </p:sp>
      <p:sp>
        <p:nvSpPr>
          <p:cNvPr id="11" name="矩形: 圆角 17">
            <a:extLst>
              <a:ext uri="{FF2B5EF4-FFF2-40B4-BE49-F238E27FC236}">
                <a16:creationId xmlns:a16="http://schemas.microsoft.com/office/drawing/2014/main" id="{27E71207-0790-41FE-8AB8-9A256AC0D9D6}"/>
              </a:ext>
            </a:extLst>
          </p:cNvPr>
          <p:cNvSpPr/>
          <p:nvPr/>
        </p:nvSpPr>
        <p:spPr>
          <a:xfrm>
            <a:off x="333395" y="1870974"/>
            <a:ext cx="8196650" cy="18985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用来保存整数，可分为带符号的（</a:t>
            </a:r>
            <a:r>
              <a:rPr lang="en-US" altLang="zh-CN" sz="1600" dirty="0">
                <a:solidFill>
                  <a:srgbClr val="FF0000"/>
                </a:solidFill>
                <a:latin typeface="Consolas" panose="020B0609020204030204" pitchFamily="49" charset="0"/>
              </a:rPr>
              <a:t>signed</a:t>
            </a:r>
            <a:r>
              <a:rPr lang="zh-CN" altLang="en-US" sz="1600" dirty="0">
                <a:solidFill>
                  <a:schemeClr val="tx1"/>
                </a:solidFill>
                <a:latin typeface="Consolas" panose="020B0609020204030204" pitchFamily="49" charset="0"/>
              </a:rPr>
              <a:t>）和无符号的（</a:t>
            </a:r>
            <a:r>
              <a:rPr lang="en-US" altLang="zh-CN" sz="1600" dirty="0">
                <a:solidFill>
                  <a:srgbClr val="FF0000"/>
                </a:solidFill>
                <a:latin typeface="Consolas" panose="020B0609020204030204" pitchFamily="49" charset="0"/>
              </a:rPr>
              <a:t>unsigned</a:t>
            </a:r>
            <a:r>
              <a:rPr lang="zh-CN" altLang="en-US" sz="1600" dirty="0">
                <a:solidFill>
                  <a:schemeClr val="tx1"/>
                </a:solidFill>
                <a:latin typeface="Consolas" panose="020B0609020204030204" pitchFamily="49" charset="0"/>
              </a:rPr>
              <a:t>）两种，如</a:t>
            </a:r>
            <a:r>
              <a:rPr lang="en-US" altLang="zh-CN" sz="1600" dirty="0">
                <a:solidFill>
                  <a:schemeClr val="tx1"/>
                </a:solidFill>
                <a:latin typeface="Consolas" panose="020B0609020204030204" pitchFamily="49" charset="0"/>
              </a:rPr>
              <a:t>-1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a:t>
            </a:r>
            <a:r>
              <a:rPr lang="zh-CN" altLang="en-US" sz="1600" dirty="0">
                <a:solidFill>
                  <a:schemeClr val="tx1"/>
                </a:solidFill>
                <a:latin typeface="Consolas" panose="020B0609020204030204" pitchFamily="49" charset="0"/>
              </a:rPr>
              <a:t>。</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二进制整数表示</a:t>
            </a:r>
          </a:p>
          <a:p>
            <a:pPr>
              <a:lnSpc>
                <a:spcPct val="150000"/>
              </a:lnSpc>
              <a:buClr>
                <a:srgbClr val="151DC1"/>
              </a:buClr>
            </a:pPr>
            <a:r>
              <a:rPr lang="zh-CN" altLang="en-US" sz="1600" dirty="0">
                <a:solidFill>
                  <a:schemeClr val="tx1"/>
                </a:solidFill>
                <a:latin typeface="Consolas" panose="020B0609020204030204" pitchFamily="49" charset="0"/>
              </a:rPr>
              <a:t>   原码，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1000 0011</a:t>
            </a:r>
          </a:p>
          <a:p>
            <a:pPr>
              <a:lnSpc>
                <a:spcPct val="150000"/>
              </a:lnSpc>
              <a:buClr>
                <a:srgbClr val="151DC1"/>
              </a:buClr>
            </a:pPr>
            <a:r>
              <a:rPr lang="zh-CN" altLang="en-US" sz="1600" dirty="0">
                <a:solidFill>
                  <a:schemeClr val="tx1"/>
                </a:solidFill>
                <a:latin typeface="Consolas" panose="020B0609020204030204" pitchFamily="49" charset="0"/>
              </a:rPr>
              <a:t>   反码，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1111 1100</a:t>
            </a:r>
          </a:p>
          <a:p>
            <a:pPr>
              <a:lnSpc>
                <a:spcPct val="150000"/>
              </a:lnSpc>
              <a:buClr>
                <a:srgbClr val="151DC1"/>
              </a:buClr>
            </a:pPr>
            <a:r>
              <a:rPr lang="zh-CN" altLang="en-US" sz="1600" dirty="0">
                <a:solidFill>
                  <a:schemeClr val="tx1"/>
                </a:solidFill>
                <a:latin typeface="Consolas" panose="020B0609020204030204" pitchFamily="49" charset="0"/>
              </a:rPr>
              <a:t>   补码，</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0000 0011</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-3</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1111 1101</a:t>
            </a:r>
            <a:endParaRPr lang="zh-CN" altLang="en-US" sz="1600" dirty="0">
              <a:solidFill>
                <a:schemeClr val="tx1"/>
              </a:solidFill>
              <a:latin typeface="Consolas" panose="020B0609020204030204" pitchFamily="49" charset="0"/>
            </a:endParaRPr>
          </a:p>
        </p:txBody>
      </p:sp>
      <p:sp>
        <p:nvSpPr>
          <p:cNvPr id="7" name="矩形: 圆顶角 6">
            <a:extLst>
              <a:ext uri="{FF2B5EF4-FFF2-40B4-BE49-F238E27FC236}">
                <a16:creationId xmlns:a16="http://schemas.microsoft.com/office/drawing/2014/main" id="{B8608CC4-8969-4754-BB37-32BC4284EB13}"/>
              </a:ext>
            </a:extLst>
          </p:cNvPr>
          <p:cNvSpPr/>
          <p:nvPr/>
        </p:nvSpPr>
        <p:spPr>
          <a:xfrm>
            <a:off x="333394" y="4049254"/>
            <a:ext cx="8196649" cy="46237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数学解法</a:t>
            </a:r>
          </a:p>
        </p:txBody>
      </p:sp>
      <p:sp>
        <p:nvSpPr>
          <p:cNvPr id="8" name="矩形: 圆角 17">
            <a:extLst>
              <a:ext uri="{FF2B5EF4-FFF2-40B4-BE49-F238E27FC236}">
                <a16:creationId xmlns:a16="http://schemas.microsoft.com/office/drawing/2014/main" id="{8AC24E45-0398-423F-9136-0D7ACD8E525C}"/>
              </a:ext>
            </a:extLst>
          </p:cNvPr>
          <p:cNvSpPr/>
          <p:nvPr/>
        </p:nvSpPr>
        <p:spPr>
          <a:xfrm>
            <a:off x="333394" y="4502484"/>
            <a:ext cx="8196649" cy="4212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endParaRPr lang="en-US" altLang="zh-CN" sz="1600" dirty="0">
              <a:solidFill>
                <a:schemeClr val="tx1"/>
              </a:solidFill>
              <a:latin typeface="Consolas" panose="020B0609020204030204" pitchFamily="49" charset="0"/>
            </a:endParaRPr>
          </a:p>
        </p:txBody>
      </p:sp>
      <p:sp>
        <p:nvSpPr>
          <p:cNvPr id="15" name="矩形: 圆顶角 14">
            <a:extLst>
              <a:ext uri="{FF2B5EF4-FFF2-40B4-BE49-F238E27FC236}">
                <a16:creationId xmlns:a16="http://schemas.microsoft.com/office/drawing/2014/main" id="{7EB0E39F-2CAB-4FE9-8F7C-C9B3604530DB}"/>
              </a:ext>
            </a:extLst>
          </p:cNvPr>
          <p:cNvSpPr/>
          <p:nvPr/>
        </p:nvSpPr>
        <p:spPr>
          <a:xfrm>
            <a:off x="333392" y="5209075"/>
            <a:ext cx="8196649"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整型 </a:t>
            </a:r>
            <a:r>
              <a:rPr lang="en-US" altLang="zh-CN" sz="2400" dirty="0"/>
              <a:t>(int)</a:t>
            </a:r>
            <a:endParaRPr lang="zh-CN" altLang="en-US" sz="2400" dirty="0"/>
          </a:p>
        </p:txBody>
      </p:sp>
      <p:sp>
        <p:nvSpPr>
          <p:cNvPr id="16" name="矩形: 圆角 17">
            <a:extLst>
              <a:ext uri="{FF2B5EF4-FFF2-40B4-BE49-F238E27FC236}">
                <a16:creationId xmlns:a16="http://schemas.microsoft.com/office/drawing/2014/main" id="{A069F5E1-68AB-49FC-8721-2DA56F25F2BF}"/>
              </a:ext>
            </a:extLst>
          </p:cNvPr>
          <p:cNvSpPr/>
          <p:nvPr/>
        </p:nvSpPr>
        <p:spPr>
          <a:xfrm>
            <a:off x="333393" y="5662304"/>
            <a:ext cx="8196650"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可表示单精度（</a:t>
            </a:r>
            <a:r>
              <a:rPr lang="en-US" altLang="zh-CN" sz="1600" dirty="0">
                <a:solidFill>
                  <a:schemeClr val="tx1"/>
                </a:solidFill>
                <a:latin typeface="Consolas" panose="020B0609020204030204" pitchFamily="49" charset="0"/>
              </a:rPr>
              <a:t>float</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4B</a:t>
            </a:r>
            <a:r>
              <a:rPr lang="zh-CN" altLang="en-US" sz="1600" dirty="0">
                <a:solidFill>
                  <a:schemeClr val="tx1"/>
                </a:solidFill>
                <a:latin typeface="Consolas" panose="020B0609020204030204" pitchFamily="49" charset="0"/>
              </a:rPr>
              <a:t>）、双精度（</a:t>
            </a:r>
            <a:r>
              <a:rPr lang="en-US" altLang="zh-CN" sz="1600" dirty="0">
                <a:solidFill>
                  <a:schemeClr val="tx1"/>
                </a:solidFill>
                <a:latin typeface="Consolas" panose="020B0609020204030204" pitchFamily="49" charset="0"/>
              </a:rPr>
              <a:t>double</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8B</a:t>
            </a:r>
            <a:r>
              <a:rPr lang="zh-CN" altLang="en-US" sz="1600" dirty="0">
                <a:solidFill>
                  <a:schemeClr val="tx1"/>
                </a:solidFill>
                <a:latin typeface="Consolas" panose="020B0609020204030204" pitchFamily="49" charset="0"/>
              </a:rPr>
              <a:t>）和扩展精度（</a:t>
            </a:r>
            <a:r>
              <a:rPr lang="en-US" altLang="zh-CN" sz="1600" dirty="0">
                <a:solidFill>
                  <a:schemeClr val="tx1"/>
                </a:solidFill>
                <a:latin typeface="Consolas" panose="020B0609020204030204" pitchFamily="49" charset="0"/>
              </a:rPr>
              <a:t>long double</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8B</a:t>
            </a:r>
            <a:r>
              <a:rPr lang="zh-CN" altLang="en-US" sz="1600" dirty="0">
                <a:solidFill>
                  <a:schemeClr val="tx1"/>
                </a:solidFill>
                <a:latin typeface="Consolas" panose="020B0609020204030204" pitchFamily="49" charset="0"/>
              </a:rPr>
              <a:t>、</a:t>
            </a:r>
            <a:r>
              <a:rPr lang="en-US" altLang="zh-CN" sz="1600" dirty="0">
                <a:solidFill>
                  <a:schemeClr val="tx1"/>
                </a:solidFill>
                <a:latin typeface="Consolas" panose="020B0609020204030204" pitchFamily="49" charset="0"/>
              </a:rPr>
              <a:t>12B </a:t>
            </a:r>
            <a:r>
              <a:rPr lang="zh-CN" altLang="en-US" sz="1600" dirty="0">
                <a:solidFill>
                  <a:schemeClr val="tx1"/>
                </a:solidFill>
                <a:latin typeface="Consolas" panose="020B0609020204030204" pitchFamily="49" charset="0"/>
              </a:rPr>
              <a:t>或</a:t>
            </a:r>
            <a:r>
              <a:rPr lang="en-US" altLang="zh-CN" sz="1600" dirty="0">
                <a:solidFill>
                  <a:schemeClr val="tx1"/>
                </a:solidFill>
                <a:latin typeface="Consolas" panose="020B0609020204030204" pitchFamily="49" charset="0"/>
              </a:rPr>
              <a:t>16B</a:t>
            </a:r>
            <a:r>
              <a:rPr lang="zh-CN" altLang="en-US" sz="1600" dirty="0">
                <a:solidFill>
                  <a:schemeClr val="tx1"/>
                </a:solidFill>
                <a:latin typeface="Consolas" panose="020B0609020204030204" pitchFamily="49" charset="0"/>
              </a:rPr>
              <a:t>），用来保存实数，如</a:t>
            </a:r>
            <a:r>
              <a:rPr lang="en-US" altLang="zh-CN" sz="1600" dirty="0">
                <a:solidFill>
                  <a:schemeClr val="tx1"/>
                </a:solidFill>
                <a:latin typeface="Consolas" panose="020B0609020204030204" pitchFamily="49" charset="0"/>
              </a:rPr>
              <a:t>3.1415926</a:t>
            </a:r>
            <a:r>
              <a:rPr lang="zh-CN" altLang="en-US" sz="1600" dirty="0">
                <a:solidFill>
                  <a:schemeClr val="tx1"/>
                </a:solidFill>
                <a:latin typeface="Consolas" panose="020B0609020204030204" pitchFamily="49" charset="0"/>
              </a:rPr>
              <a:t>。</a:t>
            </a:r>
          </a:p>
        </p:txBody>
      </p:sp>
      <p:sp>
        <p:nvSpPr>
          <p:cNvPr id="2" name="矩形 1">
            <a:extLst>
              <a:ext uri="{FF2B5EF4-FFF2-40B4-BE49-F238E27FC236}">
                <a16:creationId xmlns:a16="http://schemas.microsoft.com/office/drawing/2014/main" id="{3B10027C-241A-46A4-A949-9C1928A373CD}"/>
              </a:ext>
            </a:extLst>
          </p:cNvPr>
          <p:cNvSpPr/>
          <p:nvPr/>
        </p:nvSpPr>
        <p:spPr>
          <a:xfrm>
            <a:off x="333392" y="4533023"/>
            <a:ext cx="6439989" cy="369332"/>
          </a:xfrm>
          <a:prstGeom prst="rect">
            <a:avLst/>
          </a:prstGeom>
        </p:spPr>
        <p:txBody>
          <a:bodyPr wrap="square">
            <a:spAutoFit/>
          </a:bodyPr>
          <a:lstStyle/>
          <a:p>
            <a:r>
              <a:rPr lang="zh-CN" altLang="en-US" dirty="0">
                <a:latin typeface="MicrosoftYaHei"/>
              </a:rPr>
              <a:t>一个 </a:t>
            </a:r>
            <a:r>
              <a:rPr lang="en-US" altLang="zh-CN" dirty="0">
                <a:latin typeface="LMMono9-Regular-Identity-H"/>
              </a:rPr>
              <a:t>char  </a:t>
            </a:r>
            <a:r>
              <a:rPr lang="zh-CN" altLang="en-US" dirty="0">
                <a:latin typeface="MicrosoftYaHei"/>
              </a:rPr>
              <a:t>类型表示范围为 </a:t>
            </a:r>
            <a:r>
              <a:rPr lang="en-US" altLang="zh-CN" dirty="0">
                <a:latin typeface="LMSans9-Regular-Identity-H"/>
              </a:rPr>
              <a:t>[1000 0000, 0111 1111] </a:t>
            </a:r>
            <a:r>
              <a:rPr lang="zh-CN" altLang="en-US" dirty="0">
                <a:latin typeface="MicrosoftYaHei"/>
              </a:rPr>
              <a:t>即</a:t>
            </a:r>
            <a:r>
              <a:rPr lang="en-US" altLang="zh-CN" dirty="0">
                <a:latin typeface="LMSans9-Regular-Identity-H"/>
              </a:rPr>
              <a:t>-128 </a:t>
            </a:r>
            <a:r>
              <a:rPr lang="zh-CN" altLang="en-US" dirty="0">
                <a:latin typeface="MicrosoftYaHei"/>
              </a:rPr>
              <a:t>至</a:t>
            </a:r>
            <a:r>
              <a:rPr lang="en-US" altLang="zh-CN" dirty="0">
                <a:latin typeface="LMSans9-Regular-Identity-H"/>
              </a:rPr>
              <a:t>127</a:t>
            </a:r>
            <a:r>
              <a:rPr lang="zh-CN" altLang="en-US" dirty="0">
                <a:latin typeface="MicrosoftYaHei"/>
              </a:rPr>
              <a:t>。</a:t>
            </a:r>
            <a:endParaRPr lang="zh-CN" altLang="en-US" dirty="0"/>
          </a:p>
        </p:txBody>
      </p:sp>
      <p:sp>
        <p:nvSpPr>
          <p:cNvPr id="12" name="灯片编号占位符 3">
            <a:extLst>
              <a:ext uri="{FF2B5EF4-FFF2-40B4-BE49-F238E27FC236}">
                <a16:creationId xmlns:a16="http://schemas.microsoft.com/office/drawing/2014/main" id="{C8CAF50B-B97C-4FDF-AAE8-867069C8C4BE}"/>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933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16"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左大括号 13">
            <a:extLst>
              <a:ext uri="{FF2B5EF4-FFF2-40B4-BE49-F238E27FC236}">
                <a16:creationId xmlns:a16="http://schemas.microsoft.com/office/drawing/2014/main" id="{A132E4BF-FB79-4B27-A840-BB8E29D745D7}"/>
              </a:ext>
            </a:extLst>
          </p:cNvPr>
          <p:cNvSpPr/>
          <p:nvPr/>
        </p:nvSpPr>
        <p:spPr>
          <a:xfrm>
            <a:off x="4017072" y="2610784"/>
            <a:ext cx="323628" cy="15562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6715CB-50BB-4466-BB09-1AF7C81E92B0}"/>
              </a:ext>
            </a:extLst>
          </p:cNvPr>
          <p:cNvSpPr/>
          <p:nvPr/>
        </p:nvSpPr>
        <p:spPr>
          <a:xfrm>
            <a:off x="4340700" y="2610784"/>
            <a:ext cx="184731" cy="369332"/>
          </a:xfrm>
          <a:prstGeom prst="rect">
            <a:avLst/>
          </a:prstGeom>
        </p:spPr>
        <p:txBody>
          <a:bodyPr wrap="none">
            <a:spAutoFit/>
          </a:bodyPr>
          <a:lstStyle/>
          <a:p>
            <a:endParaRPr lang="zh-CN" altLang="en-US" dirty="0"/>
          </a:p>
        </p:txBody>
      </p:sp>
      <p:sp>
        <p:nvSpPr>
          <p:cNvPr id="15" name="矩形 14">
            <a:extLst>
              <a:ext uri="{FF2B5EF4-FFF2-40B4-BE49-F238E27FC236}">
                <a16:creationId xmlns:a16="http://schemas.microsoft.com/office/drawing/2014/main" id="{F360D202-3F43-40C2-A5DC-C1587339EDCF}"/>
              </a:ext>
            </a:extLst>
          </p:cNvPr>
          <p:cNvSpPr/>
          <p:nvPr/>
        </p:nvSpPr>
        <p:spPr>
          <a:xfrm>
            <a:off x="4340700" y="3204251"/>
            <a:ext cx="1338828" cy="369332"/>
          </a:xfrm>
          <a:prstGeom prst="rect">
            <a:avLst/>
          </a:prstGeom>
        </p:spPr>
        <p:txBody>
          <a:bodyPr wrap="square">
            <a:spAutoFit/>
          </a:bodyPr>
          <a:lstStyle/>
          <a:p>
            <a:r>
              <a:rPr lang="zh-CN" altLang="en-US" dirty="0">
                <a:latin typeface="MicrosoftYaHei"/>
              </a:rPr>
              <a:t>实型常量</a:t>
            </a:r>
            <a:endParaRPr lang="zh-CN" altLang="en-US" dirty="0"/>
          </a:p>
        </p:txBody>
      </p:sp>
      <p:sp>
        <p:nvSpPr>
          <p:cNvPr id="12" name="文本框 11">
            <a:extLst>
              <a:ext uri="{FF2B5EF4-FFF2-40B4-BE49-F238E27FC236}">
                <a16:creationId xmlns:a16="http://schemas.microsoft.com/office/drawing/2014/main" id="{A4F18FC5-73C4-4510-93E2-B12D413DFBFF}"/>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p>
        </p:txBody>
      </p:sp>
      <p:sp>
        <p:nvSpPr>
          <p:cNvPr id="2" name="矩形 1">
            <a:extLst>
              <a:ext uri="{FF2B5EF4-FFF2-40B4-BE49-F238E27FC236}">
                <a16:creationId xmlns:a16="http://schemas.microsoft.com/office/drawing/2014/main" id="{7EA09131-6C6F-4DBC-892F-D9CCD5667463}"/>
              </a:ext>
            </a:extLst>
          </p:cNvPr>
          <p:cNvSpPr/>
          <p:nvPr/>
        </p:nvSpPr>
        <p:spPr>
          <a:xfrm>
            <a:off x="2464476" y="3204251"/>
            <a:ext cx="1338828" cy="369332"/>
          </a:xfrm>
          <a:prstGeom prst="rect">
            <a:avLst/>
          </a:prstGeom>
        </p:spPr>
        <p:txBody>
          <a:bodyPr wrap="none">
            <a:spAutoFit/>
          </a:bodyPr>
          <a:lstStyle/>
          <a:p>
            <a:r>
              <a:rPr lang="zh-CN" altLang="en-US" dirty="0">
                <a:latin typeface="MicrosoftYaHei"/>
              </a:rPr>
              <a:t>字面值常量</a:t>
            </a:r>
            <a:endParaRPr lang="zh-CN" altLang="en-US" dirty="0"/>
          </a:p>
        </p:txBody>
      </p:sp>
      <p:sp>
        <p:nvSpPr>
          <p:cNvPr id="3" name="矩形 2">
            <a:extLst>
              <a:ext uri="{FF2B5EF4-FFF2-40B4-BE49-F238E27FC236}">
                <a16:creationId xmlns:a16="http://schemas.microsoft.com/office/drawing/2014/main" id="{FC83CE87-D7D6-4A7F-88D8-138E5247A2F9}"/>
              </a:ext>
            </a:extLst>
          </p:cNvPr>
          <p:cNvSpPr/>
          <p:nvPr/>
        </p:nvSpPr>
        <p:spPr>
          <a:xfrm>
            <a:off x="4341624" y="2591916"/>
            <a:ext cx="1338828" cy="369332"/>
          </a:xfrm>
          <a:prstGeom prst="rect">
            <a:avLst/>
          </a:prstGeom>
        </p:spPr>
        <p:txBody>
          <a:bodyPr wrap="square">
            <a:spAutoFit/>
          </a:bodyPr>
          <a:lstStyle/>
          <a:p>
            <a:r>
              <a:rPr lang="zh-CN" altLang="en-US" dirty="0">
                <a:latin typeface="MicrosoftYaHei"/>
              </a:rPr>
              <a:t>整型常量</a:t>
            </a:r>
            <a:endParaRPr lang="zh-CN" altLang="en-US" dirty="0"/>
          </a:p>
        </p:txBody>
      </p:sp>
      <p:sp>
        <p:nvSpPr>
          <p:cNvPr id="6" name="矩形 5">
            <a:extLst>
              <a:ext uri="{FF2B5EF4-FFF2-40B4-BE49-F238E27FC236}">
                <a16:creationId xmlns:a16="http://schemas.microsoft.com/office/drawing/2014/main" id="{EC725116-81F3-445B-B9A6-DB69A2D34867}"/>
              </a:ext>
            </a:extLst>
          </p:cNvPr>
          <p:cNvSpPr/>
          <p:nvPr/>
        </p:nvSpPr>
        <p:spPr>
          <a:xfrm>
            <a:off x="4340700" y="3896753"/>
            <a:ext cx="2031325" cy="369332"/>
          </a:xfrm>
          <a:prstGeom prst="rect">
            <a:avLst/>
          </a:prstGeom>
        </p:spPr>
        <p:txBody>
          <a:bodyPr wrap="none">
            <a:spAutoFit/>
          </a:bodyPr>
          <a:lstStyle/>
          <a:p>
            <a:r>
              <a:rPr lang="zh-CN" altLang="en-US" dirty="0">
                <a:latin typeface="MicrosoftYaHei"/>
              </a:rPr>
              <a:t>字符和字符串常量</a:t>
            </a:r>
            <a:endParaRPr lang="zh-CN" altLang="en-US" dirty="0"/>
          </a:p>
        </p:txBody>
      </p:sp>
      <p:sp>
        <p:nvSpPr>
          <p:cNvPr id="9" name="灯片编号占位符 3">
            <a:extLst>
              <a:ext uri="{FF2B5EF4-FFF2-40B4-BE49-F238E27FC236}">
                <a16:creationId xmlns:a16="http://schemas.microsoft.com/office/drawing/2014/main" id="{758FFF75-BAF6-4B89-9D99-CD90BBF8CA5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64527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A812D896-85F1-4478-8215-52CF92E01FCB}"/>
              </a:ext>
            </a:extLst>
          </p:cNvPr>
          <p:cNvSpPr/>
          <p:nvPr/>
        </p:nvSpPr>
        <p:spPr>
          <a:xfrm>
            <a:off x="235131" y="1516319"/>
            <a:ext cx="8699862"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整型常量的表示方法</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969548"/>
            <a:ext cx="869986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十进制整数：如 </a:t>
            </a:r>
            <a:r>
              <a:rPr lang="en-US" altLang="zh-CN" dirty="0">
                <a:solidFill>
                  <a:schemeClr val="tx1"/>
                </a:solidFill>
                <a:latin typeface="Consolas" panose="020B0609020204030204" pitchFamily="49" charset="0"/>
              </a:rPr>
              <a:t>58</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八进制整数（以</a:t>
            </a:r>
            <a:r>
              <a:rPr lang="en-US" altLang="zh-CN" dirty="0">
                <a:solidFill>
                  <a:srgbClr val="FF0000"/>
                </a:solidFill>
                <a:latin typeface="Consolas" panose="020B0609020204030204" pitchFamily="49" charset="0"/>
              </a:rPr>
              <a:t>0</a:t>
            </a:r>
            <a:r>
              <a:rPr lang="zh-CN" altLang="en-US" dirty="0">
                <a:solidFill>
                  <a:schemeClr val="tx1"/>
                </a:solidFill>
                <a:latin typeface="Consolas" panose="020B0609020204030204" pitchFamily="49" charset="0"/>
              </a:rPr>
              <a:t>开头，</a:t>
            </a:r>
            <a:r>
              <a:rPr lang="en-US" altLang="zh-CN" dirty="0">
                <a:solidFill>
                  <a:srgbClr val="FF0000"/>
                </a:solidFill>
                <a:latin typeface="Consolas" panose="020B0609020204030204" pitchFamily="49" charset="0"/>
              </a:rPr>
              <a:t>0-7</a:t>
            </a:r>
            <a:r>
              <a:rPr lang="zh-CN" altLang="en-US" dirty="0">
                <a:solidFill>
                  <a:schemeClr val="tx1"/>
                </a:solidFill>
                <a:latin typeface="Consolas" panose="020B0609020204030204" pitchFamily="49" charset="0"/>
              </a:rPr>
              <a:t>组成）：如 </a:t>
            </a:r>
            <a:r>
              <a:rPr lang="en-US" altLang="zh-CN" dirty="0">
                <a:solidFill>
                  <a:schemeClr val="tx1"/>
                </a:solidFill>
                <a:latin typeface="Consolas" panose="020B0609020204030204" pitchFamily="49" charset="0"/>
              </a:rPr>
              <a:t>072</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十六进制整数（以</a:t>
            </a:r>
            <a:r>
              <a:rPr lang="en-US" altLang="zh-CN" dirty="0">
                <a:solidFill>
                  <a:srgbClr val="FF0000"/>
                </a:solidFill>
                <a:latin typeface="Consolas" panose="020B0609020204030204" pitchFamily="49" charset="0"/>
              </a:rPr>
              <a:t>0x</a:t>
            </a:r>
            <a:r>
              <a:rPr lang="zh-CN" altLang="en-US" dirty="0">
                <a:solidFill>
                  <a:schemeClr val="tx1"/>
                </a:solidFill>
                <a:latin typeface="Consolas" panose="020B0609020204030204" pitchFamily="49" charset="0"/>
              </a:rPr>
              <a:t>或</a:t>
            </a:r>
            <a:r>
              <a:rPr lang="en-US" altLang="zh-CN" dirty="0">
                <a:solidFill>
                  <a:srgbClr val="FF0000"/>
                </a:solidFill>
                <a:latin typeface="Consolas" panose="020B0609020204030204" pitchFamily="49" charset="0"/>
              </a:rPr>
              <a:t>0X</a:t>
            </a:r>
            <a:r>
              <a:rPr lang="zh-CN" altLang="en-US" dirty="0">
                <a:solidFill>
                  <a:schemeClr val="tx1"/>
                </a:solidFill>
                <a:latin typeface="Consolas" panose="020B0609020204030204" pitchFamily="49" charset="0"/>
              </a:rPr>
              <a:t>开头，由数字</a:t>
            </a:r>
            <a:r>
              <a:rPr lang="en-US" altLang="zh-CN" dirty="0">
                <a:solidFill>
                  <a:srgbClr val="FF0000"/>
                </a:solidFill>
                <a:latin typeface="Consolas" panose="020B0609020204030204" pitchFamily="49" charset="0"/>
              </a:rPr>
              <a:t>0-9</a:t>
            </a:r>
            <a:r>
              <a:rPr lang="zh-CN" altLang="en-US" dirty="0">
                <a:solidFill>
                  <a:schemeClr val="tx1"/>
                </a:solidFill>
                <a:latin typeface="Consolas" panose="020B0609020204030204" pitchFamily="49" charset="0"/>
              </a:rPr>
              <a:t>和字母</a:t>
            </a:r>
            <a:r>
              <a:rPr lang="en-US" altLang="zh-CN" dirty="0">
                <a:solidFill>
                  <a:srgbClr val="FF0000"/>
                </a:solidFill>
                <a:latin typeface="Consolas" panose="020B0609020204030204" pitchFamily="49" charset="0"/>
              </a:rPr>
              <a:t>A-F</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大小写均可</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）：如 </a:t>
            </a:r>
            <a:r>
              <a:rPr lang="en-US" altLang="zh-CN" dirty="0">
                <a:solidFill>
                  <a:schemeClr val="tx1"/>
                </a:solidFill>
                <a:latin typeface="Consolas" panose="020B0609020204030204" pitchFamily="49" charset="0"/>
              </a:rPr>
              <a:t>0x3A</a:t>
            </a:r>
            <a:endParaRPr lang="zh-CN" altLang="en-US" dirty="0">
              <a:solidFill>
                <a:schemeClr val="tx1"/>
              </a:solidFill>
              <a:latin typeface="Consolas" panose="020B0609020204030204" pitchFamily="49" charset="0"/>
            </a:endParaRPr>
          </a:p>
        </p:txBody>
      </p:sp>
      <p:sp>
        <p:nvSpPr>
          <p:cNvPr id="12" name="矩形: 圆顶角 11">
            <a:extLst>
              <a:ext uri="{FF2B5EF4-FFF2-40B4-BE49-F238E27FC236}">
                <a16:creationId xmlns:a16="http://schemas.microsoft.com/office/drawing/2014/main" id="{E01FFFDA-788B-4509-9FA0-EB65FA2B4806}"/>
              </a:ext>
            </a:extLst>
          </p:cNvPr>
          <p:cNvSpPr/>
          <p:nvPr/>
        </p:nvSpPr>
        <p:spPr>
          <a:xfrm>
            <a:off x="222069" y="3638006"/>
            <a:ext cx="4158994" cy="46237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实型常量的表示方法</a:t>
            </a:r>
          </a:p>
        </p:txBody>
      </p:sp>
      <p:sp>
        <p:nvSpPr>
          <p:cNvPr id="13" name="矩形: 圆角 17">
            <a:extLst>
              <a:ext uri="{FF2B5EF4-FFF2-40B4-BE49-F238E27FC236}">
                <a16:creationId xmlns:a16="http://schemas.microsoft.com/office/drawing/2014/main" id="{1BC3938F-79DA-4787-86EA-8B3489829C1C}"/>
              </a:ext>
            </a:extLst>
          </p:cNvPr>
          <p:cNvSpPr/>
          <p:nvPr/>
        </p:nvSpPr>
        <p:spPr>
          <a:xfrm>
            <a:off x="222069" y="4091235"/>
            <a:ext cx="4158994" cy="8778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小数形式：如</a:t>
            </a:r>
            <a:r>
              <a:rPr lang="en-US" altLang="zh-CN" dirty="0">
                <a:solidFill>
                  <a:schemeClr val="tx1"/>
                </a:solidFill>
                <a:latin typeface="Consolas" panose="020B0609020204030204" pitchFamily="49" charset="0"/>
              </a:rPr>
              <a:t>3.14159 4.235</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指数形式：如</a:t>
            </a:r>
            <a:r>
              <a:rPr lang="en-US" altLang="zh-CN" dirty="0">
                <a:solidFill>
                  <a:schemeClr val="tx1"/>
                </a:solidFill>
                <a:latin typeface="Consolas" panose="020B0609020204030204" pitchFamily="49" charset="0"/>
              </a:rPr>
              <a:t>3.14159E0 4e6</a:t>
            </a:r>
            <a:endParaRPr lang="zh-CN" altLang="en-US" dirty="0">
              <a:solidFill>
                <a:schemeClr val="tx1"/>
              </a:solidFill>
              <a:latin typeface="Consolas" panose="020B0609020204030204" pitchFamily="49" charset="0"/>
            </a:endParaRPr>
          </a:p>
        </p:txBody>
      </p:sp>
      <p:sp>
        <p:nvSpPr>
          <p:cNvPr id="7" name="矩形: 圆顶角 6">
            <a:extLst>
              <a:ext uri="{FF2B5EF4-FFF2-40B4-BE49-F238E27FC236}">
                <a16:creationId xmlns:a16="http://schemas.microsoft.com/office/drawing/2014/main" id="{81A537B4-3DC7-484A-9E8E-91A9354B94A3}"/>
              </a:ext>
            </a:extLst>
          </p:cNvPr>
          <p:cNvSpPr/>
          <p:nvPr/>
        </p:nvSpPr>
        <p:spPr>
          <a:xfrm>
            <a:off x="4570554" y="3613227"/>
            <a:ext cx="4364439" cy="4550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说明</a:t>
            </a:r>
          </a:p>
        </p:txBody>
      </p:sp>
      <p:sp>
        <p:nvSpPr>
          <p:cNvPr id="8" name="矩形: 圆角 17">
            <a:extLst>
              <a:ext uri="{FF2B5EF4-FFF2-40B4-BE49-F238E27FC236}">
                <a16:creationId xmlns:a16="http://schemas.microsoft.com/office/drawing/2014/main" id="{3483404D-FD26-4952-BDEB-F534DCF37A4B}"/>
              </a:ext>
            </a:extLst>
          </p:cNvPr>
          <p:cNvSpPr/>
          <p:nvPr/>
        </p:nvSpPr>
        <p:spPr>
          <a:xfrm>
            <a:off x="4570554" y="4097047"/>
            <a:ext cx="4364439" cy="12899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指数形式由</a:t>
            </a:r>
            <a:r>
              <a:rPr lang="zh-CN" altLang="en-US" dirty="0">
                <a:solidFill>
                  <a:srgbClr val="FF0000"/>
                </a:solidFill>
                <a:latin typeface="Consolas" panose="020B0609020204030204" pitchFamily="49" charset="0"/>
              </a:rPr>
              <a:t>尾数</a:t>
            </a:r>
            <a:r>
              <a:rPr lang="zh-CN" altLang="en-US" dirty="0">
                <a:solidFill>
                  <a:schemeClr val="tx1"/>
                </a:solidFill>
                <a:latin typeface="Consolas" panose="020B0609020204030204" pitchFamily="49" charset="0"/>
              </a:rPr>
              <a:t>、</a:t>
            </a:r>
            <a:r>
              <a:rPr lang="zh-CN" altLang="en-US" dirty="0">
                <a:solidFill>
                  <a:srgbClr val="FF0000"/>
                </a:solidFill>
                <a:latin typeface="Consolas" panose="020B0609020204030204" pitchFamily="49" charset="0"/>
              </a:rPr>
              <a:t>阶数</a:t>
            </a:r>
            <a:r>
              <a:rPr lang="zh-CN" altLang="en-US" dirty="0">
                <a:solidFill>
                  <a:schemeClr val="tx1"/>
                </a:solidFill>
                <a:latin typeface="Consolas" panose="020B0609020204030204" pitchFamily="49" charset="0"/>
              </a:rPr>
              <a:t>和</a:t>
            </a:r>
            <a:r>
              <a:rPr lang="en-US" altLang="zh-CN" dirty="0">
                <a:solidFill>
                  <a:srgbClr val="FF0000"/>
                </a:solidFill>
                <a:latin typeface="Consolas" panose="020B0609020204030204" pitchFamily="49" charset="0"/>
              </a:rPr>
              <a:t>E </a:t>
            </a:r>
            <a:r>
              <a:rPr lang="zh-CN" altLang="en-US" dirty="0">
                <a:solidFill>
                  <a:srgbClr val="FF0000"/>
                </a:solidFill>
                <a:latin typeface="Consolas" panose="020B0609020204030204" pitchFamily="49" charset="0"/>
              </a:rPr>
              <a:t>或</a:t>
            </a:r>
            <a:r>
              <a:rPr lang="en-US" altLang="zh-CN" dirty="0">
                <a:solidFill>
                  <a:srgbClr val="FF0000"/>
                </a:solidFill>
                <a:latin typeface="Consolas" panose="020B0609020204030204" pitchFamily="49" charset="0"/>
              </a:rPr>
              <a:t>e</a:t>
            </a:r>
            <a:r>
              <a:rPr lang="zh-CN" altLang="en-US" dirty="0">
                <a:solidFill>
                  <a:schemeClr val="tx1"/>
                </a:solidFill>
                <a:latin typeface="Consolas" panose="020B0609020204030204" pitchFamily="49" charset="0"/>
              </a:rPr>
              <a:t>组成，其中在</a:t>
            </a:r>
            <a:r>
              <a:rPr lang="en-US" altLang="zh-CN" dirty="0">
                <a:solidFill>
                  <a:schemeClr val="tx1"/>
                </a:solidFill>
                <a:latin typeface="Consolas" panose="020B0609020204030204" pitchFamily="49" charset="0"/>
              </a:rPr>
              <a:t>E </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e </a:t>
            </a:r>
            <a:r>
              <a:rPr lang="zh-CN" altLang="en-US" dirty="0">
                <a:solidFill>
                  <a:schemeClr val="tx1"/>
                </a:solidFill>
                <a:latin typeface="Consolas" panose="020B0609020204030204" pitchFamily="49" charset="0"/>
              </a:rPr>
              <a:t>前面的尾数部分必须有数字，后面的阶数必须为整数</a:t>
            </a:r>
            <a:endParaRPr lang="en-US" altLang="zh-CN" dirty="0">
              <a:solidFill>
                <a:schemeClr val="tx1"/>
              </a:solidFill>
            </a:endParaRPr>
          </a:p>
        </p:txBody>
      </p:sp>
      <p:sp>
        <p:nvSpPr>
          <p:cNvPr id="14" name="文本框 13">
            <a:extLst>
              <a:ext uri="{FF2B5EF4-FFF2-40B4-BE49-F238E27FC236}">
                <a16:creationId xmlns:a16="http://schemas.microsoft.com/office/drawing/2014/main" id="{D22279A7-7084-48F1-81B6-9EC143A4AA1A}"/>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p>
        </p:txBody>
      </p:sp>
      <p:sp>
        <p:nvSpPr>
          <p:cNvPr id="9" name="灯片编号占位符 3">
            <a:extLst>
              <a:ext uri="{FF2B5EF4-FFF2-40B4-BE49-F238E27FC236}">
                <a16:creationId xmlns:a16="http://schemas.microsoft.com/office/drawing/2014/main" id="{6C7617B9-1159-4C91-9759-BE379C605BE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66406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A812D896-85F1-4478-8215-52CF92E01FCB}"/>
              </a:ext>
            </a:extLst>
          </p:cNvPr>
          <p:cNvSpPr/>
          <p:nvPr/>
        </p:nvSpPr>
        <p:spPr>
          <a:xfrm>
            <a:off x="235131" y="1098306"/>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整型常量的表示方法</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551535"/>
            <a:ext cx="8699862" cy="19078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字符常量：由单引号括起来单个字符，如： </a:t>
            </a:r>
            <a:r>
              <a:rPr lang="en-US" altLang="zh-CN" sz="1600" dirty="0">
                <a:solidFill>
                  <a:srgbClr val="FF0000"/>
                </a:solidFill>
                <a:latin typeface="Consolas" panose="020B0609020204030204" pitchFamily="49" charset="0"/>
              </a:rPr>
              <a:t>'a' </a:t>
            </a:r>
            <a:r>
              <a:rPr lang="en-US" altLang="zh-CN" sz="1600" dirty="0">
                <a:solidFill>
                  <a:schemeClr val="tx1"/>
                </a:solidFill>
                <a:latin typeface="Consolas" panose="020B0609020204030204" pitchFamily="49" charset="0"/>
              </a:rPr>
              <a:t>'1'</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字符串常量：由双引号括起来的字符，如：</a:t>
            </a:r>
            <a:r>
              <a:rPr lang="zh-CN" altLang="en-US" sz="1600" dirty="0">
                <a:solidFill>
                  <a:srgbClr val="FF0000"/>
                </a:solidFill>
                <a:latin typeface="Consolas" panose="020B0609020204030204" pitchFamily="49" charset="0"/>
              </a:rPr>
              <a:t> </a:t>
            </a:r>
            <a:r>
              <a:rPr lang="en-US" altLang="zh-CN" sz="1600" dirty="0">
                <a:solidFill>
                  <a:srgbClr val="FF0000"/>
                </a:solidFill>
                <a:latin typeface="Consolas" panose="020B0609020204030204" pitchFamily="49" charset="0"/>
              </a:rPr>
              <a:t>"a" </a:t>
            </a:r>
            <a:r>
              <a:rPr lang="en-US" altLang="zh-CN" sz="1600" dirty="0">
                <a:solidFill>
                  <a:schemeClr val="tx1"/>
                </a:solidFill>
                <a:latin typeface="Consolas" panose="020B0609020204030204" pitchFamily="49" charset="0"/>
              </a:rPr>
              <a:t>"Mandy"</a:t>
            </a:r>
            <a:r>
              <a:rPr lang="zh-CN" altLang="en-US" sz="1600" dirty="0">
                <a:solidFill>
                  <a:schemeClr val="tx1"/>
                </a:solidFill>
                <a:latin typeface="Consolas" panose="020B0609020204030204" pitchFamily="49" charset="0"/>
              </a:rPr>
              <a:t>。自动在末尾添加空字符（</a:t>
            </a:r>
            <a:r>
              <a:rPr lang="en-US" altLang="zh-CN" sz="1600" dirty="0">
                <a:solidFill>
                  <a:schemeClr val="tx1"/>
                </a:solidFill>
                <a:latin typeface="Consolas" panose="020B0609020204030204" pitchFamily="49" charset="0"/>
              </a:rPr>
              <a:t>'\0'</a:t>
            </a:r>
            <a:r>
              <a:rPr lang="zh-CN" altLang="en-US" sz="1600" dirty="0">
                <a:solidFill>
                  <a:schemeClr val="tx1"/>
                </a:solidFill>
                <a:latin typeface="Consolas" panose="020B0609020204030204" pitchFamily="49" charset="0"/>
              </a:rPr>
              <a:t>）</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特殊字符：用</a:t>
            </a:r>
            <a:r>
              <a:rPr lang="zh-CN" altLang="en-US" sz="1600" dirty="0">
                <a:solidFill>
                  <a:srgbClr val="FF0000"/>
                </a:solidFill>
                <a:latin typeface="Consolas" panose="020B0609020204030204" pitchFamily="49" charset="0"/>
              </a:rPr>
              <a:t>转义序列</a:t>
            </a:r>
            <a:r>
              <a:rPr lang="zh-CN" altLang="en-US" sz="1600" dirty="0">
                <a:solidFill>
                  <a:schemeClr val="tx1"/>
                </a:solidFill>
                <a:latin typeface="Consolas" panose="020B0609020204030204" pitchFamily="49" charset="0"/>
              </a:rPr>
              <a:t>表示方法，如：</a:t>
            </a:r>
            <a:r>
              <a:rPr lang="en-US" altLang="zh-CN" sz="1600" dirty="0">
                <a:solidFill>
                  <a:schemeClr val="tx1"/>
                </a:solidFill>
                <a:latin typeface="Consolas" panose="020B0609020204030204" pitchFamily="49" charset="0"/>
              </a:rPr>
              <a:t>\n </a:t>
            </a:r>
            <a:r>
              <a:rPr lang="zh-CN" altLang="en-US" sz="1600" dirty="0">
                <a:solidFill>
                  <a:schemeClr val="tx1"/>
                </a:solidFill>
                <a:latin typeface="Consolas" panose="020B0609020204030204" pitchFamily="49" charset="0"/>
              </a:rPr>
              <a:t>换行符、</a:t>
            </a:r>
            <a:r>
              <a:rPr lang="en-US" altLang="zh-CN" sz="1600" dirty="0">
                <a:solidFill>
                  <a:schemeClr val="tx1"/>
                </a:solidFill>
                <a:latin typeface="Consolas" panose="020B0609020204030204" pitchFamily="49" charset="0"/>
              </a:rPr>
              <a:t>\r </a:t>
            </a:r>
            <a:r>
              <a:rPr lang="zh-CN" altLang="en-US" sz="1600" dirty="0">
                <a:solidFill>
                  <a:schemeClr val="tx1"/>
                </a:solidFill>
                <a:latin typeface="Consolas" panose="020B0609020204030204" pitchFamily="49" charset="0"/>
              </a:rPr>
              <a:t>回车符，</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反斜线等</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nnn</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八进制数，</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xnn</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十六进制数，如</a:t>
            </a:r>
            <a:r>
              <a:rPr lang="en-US" altLang="zh-CN" sz="1600" dirty="0">
                <a:solidFill>
                  <a:schemeClr val="tx1"/>
                </a:solidFill>
                <a:latin typeface="Consolas" panose="020B0609020204030204" pitchFamily="49" charset="0"/>
              </a:rPr>
              <a:t>'\141'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'\x61' </a:t>
            </a:r>
            <a:r>
              <a:rPr lang="zh-CN" altLang="en-US" sz="1600" dirty="0">
                <a:solidFill>
                  <a:schemeClr val="tx1"/>
                </a:solidFill>
                <a:latin typeface="Consolas" panose="020B0609020204030204" pitchFamily="49" charset="0"/>
              </a:rPr>
              <a:t>都表示字符</a:t>
            </a:r>
            <a:r>
              <a:rPr lang="en-US" altLang="zh-CN" sz="1600" dirty="0">
                <a:solidFill>
                  <a:schemeClr val="tx1"/>
                </a:solidFill>
                <a:latin typeface="Consolas" panose="020B0609020204030204" pitchFamily="49" charset="0"/>
              </a:rPr>
              <a:t>’a’</a:t>
            </a:r>
          </a:p>
          <a:p>
            <a:pPr>
              <a:lnSpc>
                <a:spcPct val="150000"/>
              </a:lnSpc>
              <a:buClr>
                <a:srgbClr val="151DC1"/>
              </a:buClr>
            </a:pPr>
            <a:r>
              <a:rPr lang="en-US" altLang="zh-CN" sz="1600" dirty="0">
                <a:solidFill>
                  <a:srgbClr val="000000"/>
                </a:solidFill>
                <a:highlight>
                  <a:srgbClr val="E9E9F3"/>
                </a:highlight>
                <a:latin typeface="Courier New" panose="02070309020205020404" pitchFamily="49" charset="0"/>
              </a:rPr>
              <a:t>   cout </a:t>
            </a:r>
            <a:r>
              <a:rPr lang="en-US" altLang="zh-CN" sz="1600" b="1" dirty="0">
                <a:solidFill>
                  <a:srgbClr val="000080"/>
                </a:solidFill>
                <a:highlight>
                  <a:srgbClr val="E9E9F3"/>
                </a:highlight>
                <a:latin typeface="Courier New" panose="02070309020205020404" pitchFamily="49" charset="0"/>
              </a:rPr>
              <a:t>&lt;&lt;</a:t>
            </a:r>
            <a:r>
              <a:rPr lang="en-US" altLang="zh-CN" sz="1600" dirty="0">
                <a:solidFill>
                  <a:srgbClr val="000000"/>
                </a:solidFill>
                <a:highlight>
                  <a:srgbClr val="E9E9F3"/>
                </a:highlight>
                <a:latin typeface="Courier New" panose="02070309020205020404" pitchFamily="49" charset="0"/>
              </a:rPr>
              <a:t> </a:t>
            </a:r>
            <a:r>
              <a:rPr lang="en-US" altLang="zh-CN" sz="1600" dirty="0">
                <a:solidFill>
                  <a:srgbClr val="DB4700"/>
                </a:solidFill>
                <a:highlight>
                  <a:srgbClr val="E9E9F3"/>
                </a:highlight>
                <a:latin typeface="Courier New" panose="02070309020205020404" pitchFamily="49" charset="0"/>
              </a:rPr>
              <a:t>“Hi \”\103++\“\n”</a:t>
            </a:r>
            <a:r>
              <a:rPr lang="en-US" altLang="zh-CN" sz="1600" b="1" dirty="0">
                <a:solidFill>
                  <a:srgbClr val="000080"/>
                </a:solidFill>
                <a:highlight>
                  <a:srgbClr val="E9E9F3"/>
                </a:highlight>
                <a:latin typeface="Courier New" panose="02070309020205020404" pitchFamily="49" charset="0"/>
              </a:rPr>
              <a:t>;</a:t>
            </a:r>
            <a:r>
              <a:rPr lang="en-US" altLang="zh-CN" sz="1600" dirty="0">
                <a:solidFill>
                  <a:srgbClr val="000000"/>
                </a:solidFill>
                <a:highlight>
                  <a:srgbClr val="E9E9F3"/>
                </a:highlight>
                <a:latin typeface="Courier New" panose="02070309020205020404" pitchFamily="49" charset="0"/>
              </a:rPr>
              <a:t> </a:t>
            </a:r>
            <a:r>
              <a:rPr lang="en-US" altLang="zh-CN" sz="1600" dirty="0">
                <a:solidFill>
                  <a:srgbClr val="008000"/>
                </a:solidFill>
                <a:highlight>
                  <a:srgbClr val="E9E9F3"/>
                </a:highlight>
                <a:latin typeface="Courier New" panose="02070309020205020404" pitchFamily="49" charset="0"/>
              </a:rPr>
              <a:t>// </a:t>
            </a:r>
            <a:r>
              <a:rPr lang="zh-CN" altLang="en-US" sz="1600" dirty="0">
                <a:solidFill>
                  <a:srgbClr val="008000"/>
                </a:solidFill>
                <a:highlight>
                  <a:srgbClr val="E9E9F3"/>
                </a:highlight>
                <a:latin typeface="Courier New" panose="02070309020205020404" pitchFamily="49" charset="0"/>
              </a:rPr>
              <a:t>输出 </a:t>
            </a:r>
            <a:r>
              <a:rPr lang="en-US" altLang="zh-CN" sz="1600" dirty="0">
                <a:solidFill>
                  <a:srgbClr val="008000"/>
                </a:solidFill>
                <a:highlight>
                  <a:srgbClr val="E9E9F3"/>
                </a:highlight>
                <a:latin typeface="Courier New" panose="02070309020205020404" pitchFamily="49" charset="0"/>
              </a:rPr>
              <a:t>Hi "C++"</a:t>
            </a:r>
            <a:r>
              <a:rPr lang="zh-CN" altLang="en-US" sz="1600" dirty="0">
                <a:solidFill>
                  <a:srgbClr val="008000"/>
                </a:solidFill>
                <a:highlight>
                  <a:srgbClr val="E9E9F3"/>
                </a:highlight>
                <a:latin typeface="Courier New" panose="02070309020205020404" pitchFamily="49" charset="0"/>
              </a:rPr>
              <a:t>，转到新一行</a:t>
            </a:r>
            <a:endParaRPr lang="zh-CN" altLang="en-US" sz="1600" dirty="0">
              <a:solidFill>
                <a:schemeClr val="tx1"/>
              </a:solidFill>
              <a:latin typeface="Consolas" panose="020B0609020204030204" pitchFamily="49" charset="0"/>
            </a:endParaRPr>
          </a:p>
        </p:txBody>
      </p:sp>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基本数据类型</a:t>
            </a:r>
            <a:r>
              <a:rPr lang="en-US" altLang="zh-CN" b="1" dirty="0">
                <a:solidFill>
                  <a:schemeClr val="bg1"/>
                </a:solidFill>
              </a:rPr>
              <a:t>—</a:t>
            </a:r>
            <a:r>
              <a:rPr lang="zh-CN" altLang="en-US" b="1" dirty="0">
                <a:solidFill>
                  <a:schemeClr val="bg1"/>
                </a:solidFill>
              </a:rPr>
              <a:t>常量（字面值常量）</a:t>
            </a:r>
          </a:p>
        </p:txBody>
      </p:sp>
      <p:sp>
        <p:nvSpPr>
          <p:cNvPr id="15" name="矩形: 圆顶角 14">
            <a:extLst>
              <a:ext uri="{FF2B5EF4-FFF2-40B4-BE49-F238E27FC236}">
                <a16:creationId xmlns:a16="http://schemas.microsoft.com/office/drawing/2014/main" id="{F5BCD7E1-0B1A-43AD-A57F-66C524E65EFA}"/>
              </a:ext>
            </a:extLst>
          </p:cNvPr>
          <p:cNvSpPr/>
          <p:nvPr/>
        </p:nvSpPr>
        <p:spPr>
          <a:xfrm>
            <a:off x="235131" y="3959018"/>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整型常量的表示方法</a:t>
            </a:r>
          </a:p>
        </p:txBody>
      </p:sp>
      <p:sp>
        <p:nvSpPr>
          <p:cNvPr id="16" name="矩形: 圆角 17">
            <a:extLst>
              <a:ext uri="{FF2B5EF4-FFF2-40B4-BE49-F238E27FC236}">
                <a16:creationId xmlns:a16="http://schemas.microsoft.com/office/drawing/2014/main" id="{DE6FCCEA-35DF-4C5F-B72D-72023F94E597}"/>
              </a:ext>
            </a:extLst>
          </p:cNvPr>
          <p:cNvSpPr/>
          <p:nvPr/>
        </p:nvSpPr>
        <p:spPr>
          <a:xfrm>
            <a:off x="235131" y="4412247"/>
            <a:ext cx="8699862" cy="22679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为整型、实型和字符型常量添加前缀或后缀，可以改变其默认类型</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例如：</a:t>
            </a:r>
          </a:p>
          <a:p>
            <a:pPr>
              <a:lnSpc>
                <a:spcPct val="150000"/>
              </a:lnSpc>
              <a:buClr>
                <a:srgbClr val="151DC1"/>
              </a:buClr>
            </a:pPr>
            <a:r>
              <a:rPr lang="en-US" altLang="zh-CN" sz="1600" dirty="0">
                <a:solidFill>
                  <a:schemeClr val="tx1"/>
                </a:solidFill>
                <a:latin typeface="Consolas" panose="020B0609020204030204" pitchFamily="49" charset="0"/>
              </a:rPr>
              <a:t>3.14159L </a:t>
            </a:r>
            <a:r>
              <a:rPr lang="zh-CN" altLang="en-US" sz="1600" dirty="0">
                <a:solidFill>
                  <a:schemeClr val="tx1"/>
                </a:solidFill>
                <a:latin typeface="Consolas" panose="020B0609020204030204" pitchFamily="49" charset="0"/>
              </a:rPr>
              <a:t>扩展精度实型字面常量，类型为</a:t>
            </a:r>
            <a:r>
              <a:rPr lang="en-US" altLang="zh-CN" sz="1600" dirty="0">
                <a:solidFill>
                  <a:schemeClr val="tx1"/>
                </a:solidFill>
                <a:latin typeface="Consolas" panose="020B0609020204030204" pitchFamily="49" charset="0"/>
              </a:rPr>
              <a:t>long double</a:t>
            </a:r>
          </a:p>
          <a:p>
            <a:pPr>
              <a:lnSpc>
                <a:spcPct val="150000"/>
              </a:lnSpc>
              <a:buClr>
                <a:srgbClr val="151DC1"/>
              </a:buClr>
            </a:pPr>
            <a:r>
              <a:rPr lang="en-US" altLang="zh-CN" sz="1600" dirty="0">
                <a:solidFill>
                  <a:schemeClr val="tx1"/>
                </a:solidFill>
                <a:latin typeface="Consolas" panose="020B0609020204030204" pitchFamily="49" charset="0"/>
              </a:rPr>
              <a:t>-84L </a:t>
            </a:r>
            <a:r>
              <a:rPr lang="zh-CN" altLang="en-US" sz="1600" dirty="0">
                <a:solidFill>
                  <a:schemeClr val="tx1"/>
                </a:solidFill>
                <a:latin typeface="Consolas" panose="020B0609020204030204" pitchFamily="49" charset="0"/>
              </a:rPr>
              <a:t>长整型，类型为</a:t>
            </a:r>
            <a:r>
              <a:rPr lang="en-US" altLang="zh-CN" sz="1600" dirty="0">
                <a:solidFill>
                  <a:schemeClr val="tx1"/>
                </a:solidFill>
                <a:latin typeface="Consolas" panose="020B0609020204030204" pitchFamily="49" charset="0"/>
              </a:rPr>
              <a:t>long int</a:t>
            </a:r>
          </a:p>
          <a:p>
            <a:pPr>
              <a:lnSpc>
                <a:spcPct val="150000"/>
              </a:lnSpc>
              <a:buClr>
                <a:srgbClr val="151DC1"/>
              </a:buClr>
            </a:pPr>
            <a:r>
              <a:rPr lang="en-US" altLang="zh-CN" sz="1600" dirty="0">
                <a:solidFill>
                  <a:schemeClr val="tx1"/>
                </a:solidFill>
                <a:latin typeface="Consolas" panose="020B0609020204030204" pitchFamily="49" charset="0"/>
              </a:rPr>
              <a:t>3.14E-3F </a:t>
            </a:r>
            <a:r>
              <a:rPr lang="zh-CN" altLang="en-US" sz="1600" dirty="0">
                <a:solidFill>
                  <a:schemeClr val="tx1"/>
                </a:solidFill>
                <a:latin typeface="Consolas" panose="020B0609020204030204" pitchFamily="49" charset="0"/>
              </a:rPr>
              <a:t>单精度实型常量，类型为</a:t>
            </a:r>
            <a:r>
              <a:rPr lang="en-US" altLang="zh-CN" sz="1600" dirty="0">
                <a:solidFill>
                  <a:schemeClr val="tx1"/>
                </a:solidFill>
                <a:latin typeface="Consolas" panose="020B0609020204030204" pitchFamily="49" charset="0"/>
              </a:rPr>
              <a:t>float</a:t>
            </a:r>
          </a:p>
          <a:p>
            <a:pPr>
              <a:lnSpc>
                <a:spcPct val="150000"/>
              </a:lnSpc>
              <a:buClr>
                <a:srgbClr val="151DC1"/>
              </a:buClr>
            </a:pPr>
            <a:r>
              <a:rPr lang="en-US" altLang="zh-CN" sz="1600" dirty="0">
                <a:solidFill>
                  <a:schemeClr val="tx1"/>
                </a:solidFill>
                <a:latin typeface="Consolas" panose="020B0609020204030204" pitchFamily="49" charset="0"/>
              </a:rPr>
              <a:t>0x2aLU </a:t>
            </a:r>
            <a:r>
              <a:rPr lang="zh-CN" altLang="en-US" sz="1600" dirty="0">
                <a:solidFill>
                  <a:schemeClr val="tx1"/>
                </a:solidFill>
                <a:latin typeface="Consolas" panose="020B0609020204030204" pitchFamily="49" charset="0"/>
              </a:rPr>
              <a:t>十六进制表示的无符号长整型数</a:t>
            </a:r>
            <a:r>
              <a:rPr lang="en-US" altLang="zh-CN" sz="1600" dirty="0">
                <a:solidFill>
                  <a:schemeClr val="tx1"/>
                </a:solidFill>
                <a:latin typeface="Consolas" panose="020B0609020204030204" pitchFamily="49" charset="0"/>
              </a:rPr>
              <a:t>42</a:t>
            </a:r>
            <a:r>
              <a:rPr lang="zh-CN" altLang="en-US" sz="1600" dirty="0">
                <a:solidFill>
                  <a:schemeClr val="tx1"/>
                </a:solidFill>
                <a:latin typeface="Consolas" panose="020B0609020204030204" pitchFamily="49" charset="0"/>
              </a:rPr>
              <a:t>，类型为</a:t>
            </a:r>
            <a:r>
              <a:rPr lang="en-US" altLang="zh-CN" sz="1600" dirty="0">
                <a:solidFill>
                  <a:schemeClr val="tx1"/>
                </a:solidFill>
                <a:latin typeface="Consolas" panose="020B0609020204030204" pitchFamily="49" charset="0"/>
              </a:rPr>
              <a:t>unsigned long int</a:t>
            </a:r>
            <a:endParaRPr lang="zh-CN" altLang="en-US" sz="1600" dirty="0">
              <a:solidFill>
                <a:schemeClr val="tx1"/>
              </a:solidFill>
              <a:latin typeface="Consolas" panose="020B0609020204030204" pitchFamily="49" charset="0"/>
            </a:endParaRPr>
          </a:p>
        </p:txBody>
      </p:sp>
      <p:sp>
        <p:nvSpPr>
          <p:cNvPr id="7" name="灯片编号占位符 3">
            <a:extLst>
              <a:ext uri="{FF2B5EF4-FFF2-40B4-BE49-F238E27FC236}">
                <a16:creationId xmlns:a16="http://schemas.microsoft.com/office/drawing/2014/main" id="{8823607D-145C-4ABD-89F1-4553BEA66428}"/>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4765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对象的定义与初始化</a:t>
            </a:r>
          </a:p>
        </p:txBody>
      </p:sp>
      <p:sp>
        <p:nvSpPr>
          <p:cNvPr id="10" name="矩形: 圆顶角 9">
            <a:extLst>
              <a:ext uri="{FF2B5EF4-FFF2-40B4-BE49-F238E27FC236}">
                <a16:creationId xmlns:a16="http://schemas.microsoft.com/office/drawing/2014/main" id="{A812D896-85F1-4478-8215-52CF92E01FCB}"/>
              </a:ext>
            </a:extLst>
          </p:cNvPr>
          <p:cNvSpPr/>
          <p:nvPr/>
        </p:nvSpPr>
        <p:spPr>
          <a:xfrm>
            <a:off x="235131" y="1516319"/>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969548"/>
            <a:ext cx="8699862"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对象是数据和操作的载体，当创建一个对象时，会为它分配一定内存空间</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具有数据</a:t>
            </a:r>
            <a:r>
              <a:rPr lang="zh-CN" altLang="en-US" sz="1600" dirty="0">
                <a:solidFill>
                  <a:srgbClr val="FF0000"/>
                </a:solidFill>
                <a:latin typeface="Consolas" panose="020B0609020204030204" pitchFamily="49" charset="0"/>
              </a:rPr>
              <a:t>类型</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名字</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内存结构</a:t>
            </a:r>
            <a:r>
              <a:rPr lang="zh-CN" altLang="en-US" sz="1600" dirty="0">
                <a:solidFill>
                  <a:schemeClr val="tx1"/>
                </a:solidFill>
                <a:latin typeface="Consolas" panose="020B0609020204030204" pitchFamily="49" charset="0"/>
              </a:rPr>
              <a:t>、支持的</a:t>
            </a:r>
            <a:r>
              <a:rPr lang="zh-CN" altLang="en-US" sz="1600" dirty="0">
                <a:solidFill>
                  <a:srgbClr val="FF0000"/>
                </a:solidFill>
                <a:latin typeface="Consolas" panose="020B0609020204030204" pitchFamily="49" charset="0"/>
              </a:rPr>
              <a:t>操作</a:t>
            </a:r>
            <a:r>
              <a:rPr lang="zh-CN" altLang="en-US" sz="1600" dirty="0">
                <a:solidFill>
                  <a:schemeClr val="tx1"/>
                </a:solidFill>
                <a:latin typeface="Consolas" panose="020B0609020204030204" pitchFamily="49" charset="0"/>
              </a:rPr>
              <a:t>、</a:t>
            </a:r>
            <a:r>
              <a:rPr lang="zh-CN" altLang="en-US" sz="1600" dirty="0">
                <a:solidFill>
                  <a:srgbClr val="FF0000"/>
                </a:solidFill>
                <a:latin typeface="Consolas" panose="020B0609020204030204" pitchFamily="49" charset="0"/>
              </a:rPr>
              <a:t>生命期</a:t>
            </a:r>
            <a:r>
              <a:rPr lang="zh-CN" altLang="en-US" sz="1600" dirty="0">
                <a:solidFill>
                  <a:schemeClr val="tx1"/>
                </a:solidFill>
                <a:latin typeface="Consolas" panose="020B0609020204030204" pitchFamily="49" charset="0"/>
              </a:rPr>
              <a:t>和</a:t>
            </a:r>
            <a:r>
              <a:rPr lang="zh-CN" altLang="en-US" sz="1600" dirty="0">
                <a:solidFill>
                  <a:srgbClr val="FF0000"/>
                </a:solidFill>
                <a:latin typeface="Consolas" panose="020B0609020204030204" pitchFamily="49" charset="0"/>
              </a:rPr>
              <a:t>作用域</a:t>
            </a:r>
            <a:r>
              <a:rPr lang="zh-CN" altLang="en-US" sz="1600" dirty="0">
                <a:solidFill>
                  <a:schemeClr val="tx1"/>
                </a:solidFill>
                <a:latin typeface="Consolas" panose="020B0609020204030204" pitchFamily="49" charset="0"/>
              </a:rPr>
              <a:t>等属性</a:t>
            </a:r>
          </a:p>
        </p:txBody>
      </p:sp>
      <p:sp>
        <p:nvSpPr>
          <p:cNvPr id="14" name="矩形: 圆角 17">
            <a:extLst>
              <a:ext uri="{FF2B5EF4-FFF2-40B4-BE49-F238E27FC236}">
                <a16:creationId xmlns:a16="http://schemas.microsoft.com/office/drawing/2014/main" id="{1D8B712B-547E-4B16-9C9F-A7643C8C254F}"/>
              </a:ext>
            </a:extLst>
          </p:cNvPr>
          <p:cNvSpPr/>
          <p:nvPr/>
        </p:nvSpPr>
        <p:spPr>
          <a:xfrm>
            <a:off x="235131" y="3554232"/>
            <a:ext cx="8704052" cy="26748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Clr>
                <a:srgbClr val="151DC1"/>
              </a:buClr>
            </a:pPr>
            <a:r>
              <a:rPr lang="zh-CN" altLang="en-US" sz="1600" dirty="0">
                <a:solidFill>
                  <a:schemeClr val="tx1"/>
                </a:solidFill>
                <a:latin typeface="Consolas" panose="020B0609020204030204" pitchFamily="49" charset="0"/>
              </a:rPr>
              <a:t>一般格式：</a:t>
            </a:r>
            <a:r>
              <a:rPr lang="en-US" altLang="zh-CN" sz="1600" dirty="0">
                <a:solidFill>
                  <a:srgbClr val="FF0000"/>
                </a:solidFill>
                <a:latin typeface="Consolas" panose="020B0609020204030204" pitchFamily="49" charset="0"/>
              </a:rPr>
              <a:t>&lt; </a:t>
            </a:r>
            <a:r>
              <a:rPr lang="zh-CN" altLang="en-US" sz="1600" dirty="0">
                <a:solidFill>
                  <a:srgbClr val="FF0000"/>
                </a:solidFill>
                <a:latin typeface="Consolas" panose="020B0609020204030204" pitchFamily="49" charset="0"/>
              </a:rPr>
              <a:t>数据类型名</a:t>
            </a:r>
            <a:r>
              <a:rPr lang="en-US" altLang="zh-CN" sz="1600" dirty="0">
                <a:solidFill>
                  <a:srgbClr val="FF0000"/>
                </a:solidFill>
                <a:latin typeface="Consolas" panose="020B0609020204030204" pitchFamily="49" charset="0"/>
              </a:rPr>
              <a:t>&gt; </a:t>
            </a:r>
            <a:r>
              <a:rPr lang="zh-CN" altLang="en-US" sz="1600" dirty="0">
                <a:solidFill>
                  <a:srgbClr val="FF0000"/>
                </a:solidFill>
                <a:latin typeface="Consolas" panose="020B0609020204030204" pitchFamily="49" charset="0"/>
              </a:rPr>
              <a:t>对象名</a:t>
            </a:r>
            <a:r>
              <a:rPr lang="en-US" altLang="zh-CN" sz="1600" dirty="0">
                <a:solidFill>
                  <a:srgbClr val="FF0000"/>
                </a:solidFill>
                <a:latin typeface="Consolas" panose="020B0609020204030204" pitchFamily="49" charset="0"/>
              </a:rPr>
              <a:t>;</a:t>
            </a:r>
          </a:p>
          <a:p>
            <a:pPr>
              <a:lnSpc>
                <a:spcPct val="150000"/>
              </a:lnSpc>
              <a:buClr>
                <a:srgbClr val="151DC1"/>
              </a:buClr>
            </a:pPr>
            <a:r>
              <a:rPr lang="zh-CN" altLang="en-US" sz="1600" dirty="0">
                <a:solidFill>
                  <a:schemeClr val="tx1"/>
                </a:solidFill>
                <a:latin typeface="Consolas" panose="020B0609020204030204" pitchFamily="49" charset="0"/>
              </a:rPr>
              <a:t>例如：</a:t>
            </a:r>
            <a:endParaRPr lang="en-US" altLang="zh-CN" sz="1600" dirty="0">
              <a:solidFill>
                <a:schemeClr val="tx1"/>
              </a:solidFill>
              <a:latin typeface="Consolas" panose="020B0609020204030204" pitchFamily="49" charset="0"/>
            </a:endParaRPr>
          </a:p>
          <a:p>
            <a:pPr>
              <a:lnSpc>
                <a:spcPct val="150000"/>
              </a:lnSpc>
              <a:buClr>
                <a:srgbClr val="151DC1"/>
              </a:buClr>
            </a:pPr>
            <a:endParaRPr lang="en-US" altLang="zh-CN" sz="1600" dirty="0">
              <a:solidFill>
                <a:schemeClr val="tx1"/>
              </a:solidFill>
              <a:latin typeface="Consolas" panose="020B0609020204030204" pitchFamily="49" charset="0"/>
            </a:endParaRPr>
          </a:p>
          <a:p>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counter</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定义一个整型类型对象</a:t>
            </a:r>
          </a:p>
          <a:p>
            <a:r>
              <a:rPr lang="en-US" altLang="zh-CN" sz="1600" dirty="0">
                <a:solidFill>
                  <a:srgbClr val="000000"/>
                </a:solidFill>
                <a:highlight>
                  <a:srgbClr val="E5F4F8"/>
                </a:highlight>
                <a:latin typeface="Courier New" panose="02070309020205020404" pitchFamily="49" charset="0"/>
              </a:rPr>
              <a:t>Cylinder object</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定义一个</a:t>
            </a:r>
            <a:r>
              <a:rPr lang="en-US" altLang="zh-CN" sz="1600" dirty="0">
                <a:solidFill>
                  <a:srgbClr val="008000"/>
                </a:solidFill>
                <a:highlight>
                  <a:srgbClr val="E5F4F8"/>
                </a:highlight>
                <a:latin typeface="Courier New" panose="02070309020205020404" pitchFamily="49" charset="0"/>
              </a:rPr>
              <a:t>Cylinder</a:t>
            </a:r>
            <a:r>
              <a:rPr lang="zh-CN" altLang="en-US" sz="1600" dirty="0">
                <a:solidFill>
                  <a:srgbClr val="008000"/>
                </a:solidFill>
                <a:highlight>
                  <a:srgbClr val="E5F4F8"/>
                </a:highlight>
                <a:latin typeface="Courier New" panose="02070309020205020404" pitchFamily="49" charset="0"/>
              </a:rPr>
              <a:t>类类型对象</a:t>
            </a:r>
            <a:endParaRPr lang="en-US" altLang="zh-CN" sz="1600" dirty="0">
              <a:solidFill>
                <a:schemeClr val="tx1"/>
              </a:solidFill>
            </a:endParaRPr>
          </a:p>
        </p:txBody>
      </p:sp>
      <p:sp>
        <p:nvSpPr>
          <p:cNvPr id="15" name="矩形: 圆顶角 14">
            <a:extLst>
              <a:ext uri="{FF2B5EF4-FFF2-40B4-BE49-F238E27FC236}">
                <a16:creationId xmlns:a16="http://schemas.microsoft.com/office/drawing/2014/main" id="{741A12A6-D150-4FC3-88ED-CF0C7A75A203}"/>
              </a:ext>
            </a:extLst>
          </p:cNvPr>
          <p:cNvSpPr/>
          <p:nvPr/>
        </p:nvSpPr>
        <p:spPr>
          <a:xfrm>
            <a:off x="235131" y="3143410"/>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对象的定义</a:t>
            </a:r>
          </a:p>
        </p:txBody>
      </p:sp>
      <p:sp>
        <p:nvSpPr>
          <p:cNvPr id="7" name="灯片编号占位符 3">
            <a:extLst>
              <a:ext uri="{FF2B5EF4-FFF2-40B4-BE49-F238E27FC236}">
                <a16:creationId xmlns:a16="http://schemas.microsoft.com/office/drawing/2014/main" id="{E7DA1E4A-7698-4900-B8A7-C913A7BC23B5}"/>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581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对象的定义与初始化</a:t>
            </a:r>
          </a:p>
        </p:txBody>
      </p:sp>
      <p:sp>
        <p:nvSpPr>
          <p:cNvPr id="14" name="矩形: 圆角 17">
            <a:extLst>
              <a:ext uri="{FF2B5EF4-FFF2-40B4-BE49-F238E27FC236}">
                <a16:creationId xmlns:a16="http://schemas.microsoft.com/office/drawing/2014/main" id="{1D8B712B-547E-4B16-9C9F-A7643C8C254F}"/>
              </a:ext>
            </a:extLst>
          </p:cNvPr>
          <p:cNvSpPr/>
          <p:nvPr/>
        </p:nvSpPr>
        <p:spPr>
          <a:xfrm>
            <a:off x="235131" y="5103233"/>
            <a:ext cx="8704052" cy="8448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定义对象并初始化，在此之前， </a:t>
            </a:r>
            <a:r>
              <a:rPr lang="en-US" altLang="zh-CN" sz="1600" dirty="0">
                <a:solidFill>
                  <a:srgbClr val="008000"/>
                </a:solidFill>
                <a:highlight>
                  <a:srgbClr val="E5F4F8"/>
                </a:highlight>
                <a:latin typeface="Consolas" panose="020B0609020204030204" pitchFamily="49" charset="0"/>
              </a:rPr>
              <a:t>year</a:t>
            </a:r>
            <a:r>
              <a:rPr lang="zh-CN" altLang="en-US" sz="1600" dirty="0">
                <a:solidFill>
                  <a:srgbClr val="008000"/>
                </a:solidFill>
                <a:highlight>
                  <a:srgbClr val="E5F4F8"/>
                </a:highlight>
                <a:latin typeface="Consolas" panose="020B0609020204030204" pitchFamily="49" charset="0"/>
              </a:rPr>
              <a:t>在内存中不存在</a:t>
            </a:r>
          </a:p>
          <a:p>
            <a:r>
              <a:rPr lang="en-US" altLang="zh-CN" sz="1600" dirty="0">
                <a:solidFill>
                  <a:srgbClr val="000000"/>
                </a:solidFill>
                <a:highlight>
                  <a:srgbClr val="E5F4F8"/>
                </a:highlight>
                <a:latin typeface="Consolas" panose="020B0609020204030204" pitchFamily="49" charset="0"/>
              </a:rPr>
              <a:t>year </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赋值操作，在对</a:t>
            </a:r>
            <a:r>
              <a:rPr lang="en-US" altLang="zh-CN" sz="1600" dirty="0">
                <a:solidFill>
                  <a:srgbClr val="008000"/>
                </a:solidFill>
                <a:highlight>
                  <a:srgbClr val="E5F4F8"/>
                </a:highlight>
                <a:latin typeface="Consolas" panose="020B0609020204030204" pitchFamily="49" charset="0"/>
              </a:rPr>
              <a:t>year</a:t>
            </a:r>
            <a:r>
              <a:rPr lang="zh-CN" altLang="en-US" sz="1600" dirty="0">
                <a:solidFill>
                  <a:srgbClr val="008000"/>
                </a:solidFill>
                <a:highlight>
                  <a:srgbClr val="E5F4F8"/>
                </a:highlight>
                <a:latin typeface="Consolas" panose="020B0609020204030204" pitchFamily="49" charset="0"/>
              </a:rPr>
              <a:t>赋值之前，其在内存中已经存在</a:t>
            </a:r>
            <a:endParaRPr lang="en-US" altLang="zh-CN" sz="1600" dirty="0">
              <a:solidFill>
                <a:schemeClr val="tx1"/>
              </a:solidFill>
              <a:latin typeface="Consolas" panose="020B0609020204030204" pitchFamily="49" charset="0"/>
            </a:endParaRPr>
          </a:p>
        </p:txBody>
      </p:sp>
      <p:sp>
        <p:nvSpPr>
          <p:cNvPr id="15" name="矩形: 圆顶角 14">
            <a:extLst>
              <a:ext uri="{FF2B5EF4-FFF2-40B4-BE49-F238E27FC236}">
                <a16:creationId xmlns:a16="http://schemas.microsoft.com/office/drawing/2014/main" id="{741A12A6-D150-4FC3-88ED-CF0C7A75A203}"/>
              </a:ext>
            </a:extLst>
          </p:cNvPr>
          <p:cNvSpPr/>
          <p:nvPr/>
        </p:nvSpPr>
        <p:spPr>
          <a:xfrm>
            <a:off x="235131" y="4653233"/>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初始化与赋值</a:t>
            </a:r>
          </a:p>
        </p:txBody>
      </p:sp>
      <p:sp>
        <p:nvSpPr>
          <p:cNvPr id="7" name="矩形: 圆角 17">
            <a:extLst>
              <a:ext uri="{FF2B5EF4-FFF2-40B4-BE49-F238E27FC236}">
                <a16:creationId xmlns:a16="http://schemas.microsoft.com/office/drawing/2014/main" id="{4534B0B0-38A2-4390-B113-A1C8F6A8ABAB}"/>
              </a:ext>
            </a:extLst>
          </p:cNvPr>
          <p:cNvSpPr/>
          <p:nvPr/>
        </p:nvSpPr>
        <p:spPr>
          <a:xfrm>
            <a:off x="235131" y="1564603"/>
            <a:ext cx="8704052" cy="26748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age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10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复制初始化</a:t>
            </a: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直接初始化</a:t>
            </a: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age1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20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age2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age1</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用先定义的对象的值初始化后面定义的对象</a:t>
            </a:r>
            <a:endParaRPr lang="en-US" altLang="zh-CN" sz="1600" dirty="0">
              <a:solidFill>
                <a:srgbClr val="008000"/>
              </a:solidFill>
              <a:highlight>
                <a:srgbClr val="E5F4F8"/>
              </a:highlight>
              <a:latin typeface="Consolas" panose="020B0609020204030204" pitchFamily="49" charset="0"/>
            </a:endParaRPr>
          </a:p>
          <a:p>
            <a:endParaRPr lang="en-US" altLang="zh-CN" sz="1600" dirty="0">
              <a:solidFill>
                <a:srgbClr val="008000"/>
              </a:solidFill>
              <a:highlight>
                <a:srgbClr val="E5F4F8"/>
              </a:highlight>
              <a:latin typeface="Consolas" panose="020B0609020204030204" pitchFamily="49" charset="0"/>
            </a:endParaRPr>
          </a:p>
          <a:p>
            <a:r>
              <a:rPr lang="en-US" altLang="zh-CN" sz="1600" dirty="0">
                <a:solidFill>
                  <a:schemeClr val="tx1"/>
                </a:solidFill>
                <a:latin typeface="Consolas" panose="020B0609020204030204" pitchFamily="49" charset="0"/>
              </a:rPr>
              <a:t>C++11 </a:t>
            </a:r>
            <a:r>
              <a:rPr lang="zh-CN" altLang="en-US" sz="1600" dirty="0">
                <a:solidFill>
                  <a:schemeClr val="tx1"/>
                </a:solidFill>
                <a:latin typeface="Consolas" panose="020B0609020204030204" pitchFamily="49" charset="0"/>
              </a:rPr>
              <a:t>新标准</a:t>
            </a:r>
            <a:endParaRPr lang="en-US" altLang="zh-CN" sz="1600" dirty="0">
              <a:solidFill>
                <a:schemeClr val="tx1"/>
              </a:solidFill>
              <a:latin typeface="Consolas" panose="020B0609020204030204" pitchFamily="49" charset="0"/>
            </a:endParaRPr>
          </a:p>
          <a:p>
            <a:endParaRPr lang="en-US" altLang="zh-CN" sz="1600" dirty="0">
              <a:solidFill>
                <a:schemeClr val="tx1"/>
              </a:solidFill>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列表初始化</a:t>
            </a: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2017</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列表初始化</a:t>
            </a:r>
          </a:p>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year</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可以不提供初始值，默认为</a:t>
            </a:r>
            <a:r>
              <a:rPr lang="en-US" altLang="zh-CN" sz="1600" dirty="0">
                <a:solidFill>
                  <a:srgbClr val="008000"/>
                </a:solidFill>
                <a:highlight>
                  <a:srgbClr val="E5F4F8"/>
                </a:highlight>
                <a:latin typeface="Consolas" panose="020B0609020204030204" pitchFamily="49" charset="0"/>
              </a:rPr>
              <a:t>0</a:t>
            </a:r>
            <a:endParaRPr lang="en-US" altLang="zh-CN" sz="1600" dirty="0">
              <a:solidFill>
                <a:schemeClr val="tx1"/>
              </a:solidFill>
              <a:latin typeface="Consolas" panose="020B06090202040302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1" y="1153781"/>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对象的初始化</a:t>
            </a:r>
          </a:p>
        </p:txBody>
      </p:sp>
      <p:sp>
        <p:nvSpPr>
          <p:cNvPr id="10" name="灯片编号占位符 3">
            <a:extLst>
              <a:ext uri="{FF2B5EF4-FFF2-40B4-BE49-F238E27FC236}">
                <a16:creationId xmlns:a16="http://schemas.microsoft.com/office/drawing/2014/main" id="{821E0ACB-1694-4997-96AC-82268080DCDB}"/>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5926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对象的声明</a:t>
            </a:r>
          </a:p>
        </p:txBody>
      </p:sp>
      <p:sp>
        <p:nvSpPr>
          <p:cNvPr id="14" name="矩形: 圆角 17">
            <a:extLst>
              <a:ext uri="{FF2B5EF4-FFF2-40B4-BE49-F238E27FC236}">
                <a16:creationId xmlns:a16="http://schemas.microsoft.com/office/drawing/2014/main" id="{1D8B712B-547E-4B16-9C9F-A7643C8C254F}"/>
              </a:ext>
            </a:extLst>
          </p:cNvPr>
          <p:cNvSpPr/>
          <p:nvPr/>
        </p:nvSpPr>
        <p:spPr>
          <a:xfrm>
            <a:off x="298415" y="5229000"/>
            <a:ext cx="6102385" cy="14737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extern</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0</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定义</a:t>
            </a:r>
            <a:r>
              <a:rPr lang="en-US" altLang="zh-CN" sz="1600" dirty="0" err="1">
                <a:solidFill>
                  <a:srgbClr val="008000"/>
                </a:solidFill>
                <a:highlight>
                  <a:srgbClr val="E5F4F8"/>
                </a:highlight>
                <a:latin typeface="Consolas" panose="020B0609020204030204" pitchFamily="49" charset="0"/>
              </a:rPr>
              <a:t>i</a:t>
            </a:r>
            <a:endParaRPr lang="en-US" altLang="zh-CN" sz="1600" dirty="0">
              <a:solidFill>
                <a:srgbClr val="008000"/>
              </a:solidFill>
              <a:highlight>
                <a:srgbClr val="E5F4F8"/>
              </a:highlight>
              <a:latin typeface="Consolas" panose="020B0609020204030204" pitchFamily="49" charset="0"/>
            </a:endParaRPr>
          </a:p>
          <a:p>
            <a:r>
              <a:rPr lang="en-US" altLang="zh-CN" sz="1600" dirty="0">
                <a:solidFill>
                  <a:srgbClr val="0000FF"/>
                </a:solidFill>
                <a:highlight>
                  <a:srgbClr val="E5F4F8"/>
                </a:highlight>
                <a:latin typeface="Consolas" panose="020B0609020204030204" pitchFamily="49" charset="0"/>
              </a:rPr>
              <a:t>int</a:t>
            </a:r>
            <a:r>
              <a:rPr lang="zh-CN" altLang="en-US"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0000"/>
                </a:solidFill>
                <a:highlight>
                  <a:srgbClr val="E5F4F8"/>
                </a:highlight>
                <a:latin typeface="Consolas" panose="020B0609020204030204" pitchFamily="49" charset="0"/>
              </a:rPr>
              <a:t>5</a:t>
            </a:r>
            <a:r>
              <a:rPr lang="en-US" altLang="zh-CN" sz="1600" b="1" dirty="0">
                <a:solidFill>
                  <a:srgbClr val="000080"/>
                </a:solidFill>
                <a:highlight>
                  <a:srgbClr val="E5F4F8"/>
                </a:highlight>
                <a:latin typeface="Consolas" panose="020B0609020204030204" pitchFamily="49" charset="0"/>
              </a:rPr>
              <a:t>;</a:t>
            </a:r>
            <a:r>
              <a:rPr lang="zh-CN" altLang="en-US"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错误：对象</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已经定义过了</a:t>
            </a:r>
            <a:endParaRPr lang="en-US" altLang="zh-CN" sz="1600" dirty="0">
              <a:solidFill>
                <a:schemeClr val="tx1"/>
              </a:solidFill>
              <a:latin typeface="Consolas" panose="020B0609020204030204" pitchFamily="49" charset="0"/>
            </a:endParaRPr>
          </a:p>
        </p:txBody>
      </p:sp>
      <p:sp>
        <p:nvSpPr>
          <p:cNvPr id="15" name="矩形: 圆顶角 14">
            <a:extLst>
              <a:ext uri="{FF2B5EF4-FFF2-40B4-BE49-F238E27FC236}">
                <a16:creationId xmlns:a16="http://schemas.microsoft.com/office/drawing/2014/main" id="{741A12A6-D150-4FC3-88ED-CF0C7A75A203}"/>
              </a:ext>
            </a:extLst>
          </p:cNvPr>
          <p:cNvSpPr/>
          <p:nvPr/>
        </p:nvSpPr>
        <p:spPr>
          <a:xfrm>
            <a:off x="298415" y="4779000"/>
            <a:ext cx="6102385"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7" name="矩形: 圆角 17">
            <a:extLst>
              <a:ext uri="{FF2B5EF4-FFF2-40B4-BE49-F238E27FC236}">
                <a16:creationId xmlns:a16="http://schemas.microsoft.com/office/drawing/2014/main" id="{4534B0B0-38A2-4390-B113-A1C8F6A8ABAB}"/>
              </a:ext>
            </a:extLst>
          </p:cNvPr>
          <p:cNvSpPr/>
          <p:nvPr/>
        </p:nvSpPr>
        <p:spPr>
          <a:xfrm>
            <a:off x="235131" y="2291049"/>
            <a:ext cx="6165669" cy="158795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1</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在一个源文件里面定义对象</a:t>
            </a:r>
            <a:r>
              <a:rPr lang="en-US" altLang="zh-CN" sz="1600" dirty="0" err="1">
                <a:solidFill>
                  <a:srgbClr val="008000"/>
                </a:solidFill>
                <a:highlight>
                  <a:srgbClr val="E5F4F8"/>
                </a:highlight>
                <a:latin typeface="Consolas" panose="020B0609020204030204" pitchFamily="49" charset="0"/>
              </a:rPr>
              <a:t>i</a:t>
            </a:r>
            <a:r>
              <a:rPr lang="en-US" altLang="zh-CN" sz="1600" dirty="0">
                <a:solidFill>
                  <a:srgbClr val="008000"/>
                </a:solidFill>
                <a:highlight>
                  <a:srgbClr val="E5F4F8"/>
                </a:highlight>
                <a:latin typeface="Consolas" panose="020B0609020204030204" pitchFamily="49" charset="0"/>
              </a:rPr>
              <a:t> </a:t>
            </a:r>
            <a:r>
              <a:rPr lang="zh-CN" altLang="en-US" sz="1600" dirty="0">
                <a:solidFill>
                  <a:srgbClr val="008000"/>
                </a:solidFill>
                <a:highlight>
                  <a:srgbClr val="E5F4F8"/>
                </a:highlight>
                <a:latin typeface="Consolas" panose="020B0609020204030204" pitchFamily="49" charset="0"/>
              </a:rPr>
              <a:t>并初始化</a:t>
            </a:r>
          </a:p>
          <a:p>
            <a:r>
              <a:rPr lang="en-US" altLang="zh-CN" sz="1600" dirty="0">
                <a:solidFill>
                  <a:srgbClr val="0000FF"/>
                </a:solidFill>
                <a:highlight>
                  <a:srgbClr val="E5F4F8"/>
                </a:highlight>
                <a:latin typeface="Consolas" panose="020B0609020204030204" pitchFamily="49" charset="0"/>
              </a:rPr>
              <a:t>extern</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00FF"/>
                </a:solidFill>
                <a:highlight>
                  <a:srgbClr val="E5F4F8"/>
                </a:highlight>
                <a:latin typeface="Consolas" panose="020B0609020204030204" pitchFamily="49" charset="0"/>
              </a:rPr>
              <a:t>int</a:t>
            </a:r>
            <a:r>
              <a:rPr lang="en-US" altLang="zh-CN" sz="1600" dirty="0">
                <a:solidFill>
                  <a:srgbClr val="000000"/>
                </a:solidFill>
                <a:highlight>
                  <a:srgbClr val="E5F4F8"/>
                </a:highlight>
                <a:latin typeface="Consolas" panose="020B0609020204030204" pitchFamily="49" charset="0"/>
              </a:rPr>
              <a:t> </a:t>
            </a:r>
            <a:r>
              <a:rPr lang="en-US" altLang="zh-CN" sz="1600" dirty="0" err="1">
                <a:solidFill>
                  <a:srgbClr val="000000"/>
                </a:solidFill>
                <a:highlight>
                  <a:srgbClr val="E5F4F8"/>
                </a:highlight>
                <a:latin typeface="Consolas" panose="020B0609020204030204" pitchFamily="49" charset="0"/>
              </a:rPr>
              <a:t>i</a:t>
            </a:r>
            <a:r>
              <a:rPr lang="en-US" altLang="zh-CN" sz="1600" b="1" dirty="0">
                <a:solidFill>
                  <a:srgbClr val="000080"/>
                </a:solidFill>
                <a:highlight>
                  <a:srgbClr val="E5F4F8"/>
                </a:highlight>
                <a:latin typeface="Consolas" panose="020B0609020204030204" pitchFamily="49" charset="0"/>
              </a:rPr>
              <a:t>;</a:t>
            </a:r>
            <a:r>
              <a:rPr lang="en-US" altLang="zh-CN" sz="1600" dirty="0">
                <a:solidFill>
                  <a:srgbClr val="000000"/>
                </a:solidFill>
                <a:highlight>
                  <a:srgbClr val="E5F4F8"/>
                </a:highlight>
                <a:latin typeface="Consolas" panose="020B0609020204030204" pitchFamily="49" charset="0"/>
              </a:rPr>
              <a:t> </a:t>
            </a:r>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rPr>
              <a:t>在另外一个文件里面声明对象</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a:t>
            </a:r>
            <a:r>
              <a:rPr lang="en-US" altLang="zh-CN" sz="1600" dirty="0" err="1">
                <a:solidFill>
                  <a:srgbClr val="008000"/>
                </a:solidFill>
                <a:highlight>
                  <a:srgbClr val="E5F4F8"/>
                </a:highlight>
                <a:latin typeface="Consolas" panose="020B0609020204030204" pitchFamily="49" charset="0"/>
              </a:rPr>
              <a:t>i</a:t>
            </a:r>
            <a:r>
              <a:rPr lang="zh-CN" altLang="en-US" sz="1600" dirty="0">
                <a:solidFill>
                  <a:srgbClr val="008000"/>
                </a:solidFill>
                <a:highlight>
                  <a:srgbClr val="E5F4F8"/>
                </a:highlight>
                <a:latin typeface="Consolas" panose="020B0609020204030204" pitchFamily="49" charset="0"/>
              </a:rPr>
              <a:t>已经定义过了</a:t>
            </a:r>
            <a:endParaRPr lang="en-US" altLang="zh-CN" sz="1600" dirty="0">
              <a:solidFill>
                <a:srgbClr val="008000"/>
              </a:solidFill>
              <a:highlight>
                <a:srgbClr val="E5F4F8"/>
              </a:highlight>
              <a:latin typeface="Consolas" panose="020B06090202040302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1" y="1880226"/>
            <a:ext cx="6165669"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2" name="矩形 1">
            <a:extLst>
              <a:ext uri="{FF2B5EF4-FFF2-40B4-BE49-F238E27FC236}">
                <a16:creationId xmlns:a16="http://schemas.microsoft.com/office/drawing/2014/main" id="{1384A0CF-94F0-4EEC-B24B-8366CC9F383E}"/>
              </a:ext>
            </a:extLst>
          </p:cNvPr>
          <p:cNvSpPr/>
          <p:nvPr/>
        </p:nvSpPr>
        <p:spPr>
          <a:xfrm>
            <a:off x="235131" y="1005385"/>
            <a:ext cx="6973743" cy="369332"/>
          </a:xfrm>
          <a:prstGeom prst="rect">
            <a:avLst/>
          </a:prstGeom>
        </p:spPr>
        <p:txBody>
          <a:bodyPr wrap="square">
            <a:spAutoFit/>
          </a:bodyPr>
          <a:lstStyle/>
          <a:p>
            <a:r>
              <a:rPr lang="zh-CN" altLang="en-US">
                <a:latin typeface="MicrosoftYaHei"/>
              </a:rPr>
              <a:t>为了支持在程序文件之间共享代码，</a:t>
            </a:r>
            <a:r>
              <a:rPr lang="en-US" altLang="zh-CN">
                <a:latin typeface="LMSans10-Regular-Identity-H"/>
              </a:rPr>
              <a:t>C++ </a:t>
            </a:r>
            <a:r>
              <a:rPr lang="zh-CN" altLang="en-US">
                <a:latin typeface="MicrosoftYaHei"/>
              </a:rPr>
              <a:t>引入了声明机制</a:t>
            </a:r>
            <a:endParaRPr lang="zh-CN" altLang="en-US" dirty="0"/>
          </a:p>
        </p:txBody>
      </p:sp>
      <p:sp>
        <p:nvSpPr>
          <p:cNvPr id="3" name="矩形 2">
            <a:extLst>
              <a:ext uri="{FF2B5EF4-FFF2-40B4-BE49-F238E27FC236}">
                <a16:creationId xmlns:a16="http://schemas.microsoft.com/office/drawing/2014/main" id="{0FE0DB1B-CCF0-4A4E-8A12-6C9BCE9DD728}"/>
              </a:ext>
            </a:extLst>
          </p:cNvPr>
          <p:cNvSpPr/>
          <p:nvPr/>
        </p:nvSpPr>
        <p:spPr>
          <a:xfrm>
            <a:off x="235131" y="1455385"/>
            <a:ext cx="3327706" cy="369332"/>
          </a:xfrm>
          <a:prstGeom prst="rect">
            <a:avLst/>
          </a:prstGeom>
        </p:spPr>
        <p:txBody>
          <a:bodyPr wrap="none">
            <a:spAutoFit/>
          </a:bodyPr>
          <a:lstStyle/>
          <a:p>
            <a:r>
              <a:rPr lang="zh-CN" altLang="en-US" dirty="0">
                <a:solidFill>
                  <a:srgbClr val="FF0000"/>
                </a:solidFill>
                <a:latin typeface="MicrosoftYaHei"/>
              </a:rPr>
              <a:t>声明对象</a:t>
            </a:r>
            <a:r>
              <a:rPr lang="zh-CN" altLang="en-US" dirty="0">
                <a:solidFill>
                  <a:srgbClr val="000000"/>
                </a:solidFill>
                <a:latin typeface="MicrosoftYaHei"/>
              </a:rPr>
              <a:t>需要利用关键字</a:t>
            </a:r>
            <a:r>
              <a:rPr lang="en-US" altLang="zh-CN" dirty="0">
                <a:solidFill>
                  <a:srgbClr val="FF0000"/>
                </a:solidFill>
                <a:latin typeface="LMSans10-Regular-Identity-H"/>
              </a:rPr>
              <a:t>extern</a:t>
            </a:r>
            <a:endParaRPr lang="zh-CN" altLang="en-US" dirty="0"/>
          </a:p>
        </p:txBody>
      </p:sp>
      <p:sp>
        <p:nvSpPr>
          <p:cNvPr id="4" name="矩形 3">
            <a:extLst>
              <a:ext uri="{FF2B5EF4-FFF2-40B4-BE49-F238E27FC236}">
                <a16:creationId xmlns:a16="http://schemas.microsoft.com/office/drawing/2014/main" id="{9E4DBBB9-98DC-4B87-A9B8-47FCE6FEDC3A}"/>
              </a:ext>
            </a:extLst>
          </p:cNvPr>
          <p:cNvSpPr/>
          <p:nvPr/>
        </p:nvSpPr>
        <p:spPr>
          <a:xfrm>
            <a:off x="235131" y="4005835"/>
            <a:ext cx="5322387" cy="646331"/>
          </a:xfrm>
          <a:prstGeom prst="rect">
            <a:avLst/>
          </a:prstGeom>
        </p:spPr>
        <p:txBody>
          <a:bodyPr wrap="square">
            <a:spAutoFit/>
          </a:bodyPr>
          <a:lstStyle/>
          <a:p>
            <a:r>
              <a:rPr lang="zh-CN" altLang="en-US" dirty="0">
                <a:latin typeface="MicrosoftYaHei"/>
              </a:rPr>
              <a:t>利用</a:t>
            </a:r>
            <a:r>
              <a:rPr lang="en-US" altLang="zh-CN" dirty="0">
                <a:latin typeface="LMSans10-Regular-Identity-H"/>
              </a:rPr>
              <a:t>extern </a:t>
            </a:r>
            <a:r>
              <a:rPr lang="zh-CN" altLang="en-US" dirty="0">
                <a:latin typeface="MicrosoftYaHei"/>
              </a:rPr>
              <a:t>声明对象时提供一个初始值，这时声明就变成了定义</a:t>
            </a:r>
            <a:endParaRPr lang="zh-CN" altLang="en-US" dirty="0"/>
          </a:p>
        </p:txBody>
      </p:sp>
      <p:grpSp>
        <p:nvGrpSpPr>
          <p:cNvPr id="12" name="组合 11">
            <a:extLst>
              <a:ext uri="{FF2B5EF4-FFF2-40B4-BE49-F238E27FC236}">
                <a16:creationId xmlns:a16="http://schemas.microsoft.com/office/drawing/2014/main" id="{98218D00-D545-4728-A38F-63E8871AB525}"/>
              </a:ext>
            </a:extLst>
          </p:cNvPr>
          <p:cNvGrpSpPr/>
          <p:nvPr/>
        </p:nvGrpSpPr>
        <p:grpSpPr>
          <a:xfrm>
            <a:off x="6619559" y="1880226"/>
            <a:ext cx="2289310" cy="788554"/>
            <a:chOff x="162346" y="2353192"/>
            <a:chExt cx="8704052" cy="788554"/>
          </a:xfrm>
        </p:grpSpPr>
        <p:sp>
          <p:nvSpPr>
            <p:cNvPr id="13" name="矩形: 圆顶角 12">
              <a:extLst>
                <a:ext uri="{FF2B5EF4-FFF2-40B4-BE49-F238E27FC236}">
                  <a16:creationId xmlns:a16="http://schemas.microsoft.com/office/drawing/2014/main" id="{73E2862E-629F-4731-8C4D-2453804621C3}"/>
                </a:ext>
              </a:extLst>
            </p:cNvPr>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提问</a:t>
              </a:r>
            </a:p>
          </p:txBody>
        </p:sp>
        <p:sp>
          <p:nvSpPr>
            <p:cNvPr id="16" name="矩形: 圆角 17">
              <a:extLst>
                <a:ext uri="{FF2B5EF4-FFF2-40B4-BE49-F238E27FC236}">
                  <a16:creationId xmlns:a16="http://schemas.microsoft.com/office/drawing/2014/main" id="{EBB6656F-2D03-48AE-8FA6-9F82A94F272E}"/>
                </a:ext>
              </a:extLst>
            </p:cNvPr>
            <p:cNvSpPr/>
            <p:nvPr/>
          </p:nvSpPr>
          <p:spPr>
            <a:xfrm>
              <a:off x="162346" y="2803192"/>
              <a:ext cx="8704052" cy="3385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1600" dirty="0">
                  <a:solidFill>
                    <a:schemeClr val="tx1"/>
                  </a:solidFill>
                  <a:latin typeface="Consolas" panose="020B0609020204030204" pitchFamily="49" charset="0"/>
                </a:rPr>
                <a:t>声明和定义有何区别？</a:t>
              </a:r>
              <a:endParaRPr lang="en-US" altLang="zh-CN" sz="1600" dirty="0">
                <a:solidFill>
                  <a:schemeClr val="tx1"/>
                </a:solidFill>
              </a:endParaRPr>
            </a:p>
          </p:txBody>
        </p:sp>
      </p:grpSp>
      <p:grpSp>
        <p:nvGrpSpPr>
          <p:cNvPr id="17" name="组合 16">
            <a:extLst>
              <a:ext uri="{FF2B5EF4-FFF2-40B4-BE49-F238E27FC236}">
                <a16:creationId xmlns:a16="http://schemas.microsoft.com/office/drawing/2014/main" id="{43F45527-0A18-4D13-B697-0C9817EAC2C2}"/>
              </a:ext>
            </a:extLst>
          </p:cNvPr>
          <p:cNvGrpSpPr/>
          <p:nvPr/>
        </p:nvGrpSpPr>
        <p:grpSpPr>
          <a:xfrm>
            <a:off x="6619559" y="4320063"/>
            <a:ext cx="2289310" cy="1527218"/>
            <a:chOff x="162346" y="2353192"/>
            <a:chExt cx="8704052" cy="1527218"/>
          </a:xfrm>
        </p:grpSpPr>
        <p:sp>
          <p:nvSpPr>
            <p:cNvPr id="18" name="矩形: 圆顶角 17">
              <a:extLst>
                <a:ext uri="{FF2B5EF4-FFF2-40B4-BE49-F238E27FC236}">
                  <a16:creationId xmlns:a16="http://schemas.microsoft.com/office/drawing/2014/main" id="{CD7EB2A9-AAA8-44D3-961B-2493A134BB1B}"/>
                </a:ext>
              </a:extLst>
            </p:cNvPr>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p>
          </p:txBody>
        </p:sp>
        <p:sp>
          <p:nvSpPr>
            <p:cNvPr id="19" name="矩形: 圆角 17">
              <a:extLst>
                <a:ext uri="{FF2B5EF4-FFF2-40B4-BE49-F238E27FC236}">
                  <a16:creationId xmlns:a16="http://schemas.microsoft.com/office/drawing/2014/main" id="{188CD701-B807-48FA-AC6C-08913D2AEF5B}"/>
                </a:ext>
              </a:extLst>
            </p:cNvPr>
            <p:cNvSpPr/>
            <p:nvPr/>
          </p:nvSpPr>
          <p:spPr>
            <a:xfrm>
              <a:off x="162346" y="2803192"/>
              <a:ext cx="8704052" cy="10772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1600" dirty="0">
                  <a:solidFill>
                    <a:schemeClr val="tx1"/>
                  </a:solidFill>
                  <a:latin typeface="Consolas" panose="020B0609020204030204" pitchFamily="49" charset="0"/>
                </a:rPr>
                <a:t>一个对象只能定义一次，但可以声明多次。</a:t>
              </a:r>
            </a:p>
            <a:p>
              <a:r>
                <a:rPr lang="zh-CN" altLang="en-US" sz="1600" dirty="0">
                  <a:solidFill>
                    <a:schemeClr val="tx1"/>
                  </a:solidFill>
                  <a:latin typeface="Consolas" panose="020B0609020204030204" pitchFamily="49" charset="0"/>
                </a:rPr>
                <a:t>如左边的第二行代码因重复定义</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而出错</a:t>
              </a:r>
              <a:endParaRPr lang="en-US" altLang="zh-CN" sz="1600" dirty="0">
                <a:solidFill>
                  <a:schemeClr val="tx1"/>
                </a:solidFill>
              </a:endParaRPr>
            </a:p>
          </p:txBody>
        </p:sp>
      </p:grpSp>
      <p:sp>
        <p:nvSpPr>
          <p:cNvPr id="20" name="灯片编号占位符 3">
            <a:extLst>
              <a:ext uri="{FF2B5EF4-FFF2-40B4-BE49-F238E27FC236}">
                <a16:creationId xmlns:a16="http://schemas.microsoft.com/office/drawing/2014/main" id="{6BEA794D-05E1-446D-818B-AD486B909E9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04050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8" grpId="0" animBg="1"/>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sp>
        <p:nvSpPr>
          <p:cNvPr id="2" name="矩形 1">
            <a:extLst>
              <a:ext uri="{FF2B5EF4-FFF2-40B4-BE49-F238E27FC236}">
                <a16:creationId xmlns:a16="http://schemas.microsoft.com/office/drawing/2014/main" id="{4E941304-9CFC-4F92-AE44-09274B066128}"/>
              </a:ext>
            </a:extLst>
          </p:cNvPr>
          <p:cNvSpPr/>
          <p:nvPr/>
        </p:nvSpPr>
        <p:spPr>
          <a:xfrm>
            <a:off x="398662" y="1305414"/>
            <a:ext cx="4572000" cy="5140318"/>
          </a:xfrm>
          <a:prstGeom prst="rect">
            <a:avLst/>
          </a:prstGeom>
        </p:spPr>
        <p:txBody>
          <a:bodyPr>
            <a:spAutoFit/>
          </a:bodyPr>
          <a:lstStyle/>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hlinkClick r:id="rId2" action="ppaction://hlinksldjump"/>
              </a:rPr>
              <a:t>  </a:t>
            </a:r>
            <a:r>
              <a:rPr lang="en-US" altLang="zh-CN" sz="2800" dirty="0">
                <a:solidFill>
                  <a:srgbClr val="3333B3"/>
                </a:solidFill>
                <a:latin typeface="LMSans10-Regular-Identity-H"/>
                <a:hlinkClick r:id="rId2" action="ppaction://hlinksldjump"/>
              </a:rPr>
              <a:t>C++  </a:t>
            </a:r>
            <a:r>
              <a:rPr lang="zh-CN" altLang="en-US" sz="2800" dirty="0">
                <a:solidFill>
                  <a:srgbClr val="3333B3"/>
                </a:solidFill>
                <a:latin typeface="MicrosoftYaHei"/>
                <a:hlinkClick r:id="rId2" action="ppaction://hlinksldjump"/>
              </a:rPr>
              <a:t>语句基本元素</a:t>
            </a:r>
            <a:endParaRPr lang="zh-CN" altLang="en-US" sz="2800" dirty="0">
              <a:solidFill>
                <a:srgbClr val="3333B3"/>
              </a:solidFill>
              <a:latin typeface="MicrosoftYaHei"/>
            </a:endParaRPr>
          </a:p>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rPr>
              <a:t>  </a:t>
            </a:r>
            <a:r>
              <a:rPr lang="zh-CN" altLang="en-US" sz="2800" dirty="0">
                <a:solidFill>
                  <a:srgbClr val="3333B3"/>
                </a:solidFill>
                <a:latin typeface="MicrosoftYaHei"/>
                <a:hlinkClick r:id="rId3" action="ppaction://hlinksldjump"/>
              </a:rPr>
              <a:t>基本数据类型</a:t>
            </a:r>
            <a:endParaRPr lang="zh-CN" altLang="en-US" sz="2800" dirty="0">
              <a:solidFill>
                <a:srgbClr val="3333B3"/>
              </a:solidFill>
              <a:latin typeface="MicrosoftYaHei"/>
            </a:endParaRPr>
          </a:p>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rPr>
              <a:t>  </a:t>
            </a:r>
            <a:r>
              <a:rPr lang="zh-CN" altLang="en-US" sz="2800" dirty="0">
                <a:solidFill>
                  <a:srgbClr val="3333B3"/>
                </a:solidFill>
                <a:latin typeface="MicrosoftYaHei"/>
                <a:hlinkClick r:id="rId4" action="ppaction://hlinksldjump"/>
              </a:rPr>
              <a:t>对象</a:t>
            </a:r>
            <a:endParaRPr lang="zh-CN" altLang="en-US" sz="2800" dirty="0">
              <a:solidFill>
                <a:srgbClr val="3333B3"/>
              </a:solidFill>
              <a:latin typeface="MicrosoftYaHei"/>
            </a:endParaRPr>
          </a:p>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rPr>
              <a:t>  </a:t>
            </a:r>
            <a:r>
              <a:rPr lang="zh-CN" altLang="en-US" sz="2800" dirty="0">
                <a:solidFill>
                  <a:srgbClr val="3333B3"/>
                </a:solidFill>
                <a:latin typeface="MicrosoftYaHei"/>
                <a:hlinkClick r:id="rId5" action="ppaction://hlinksldjump"/>
              </a:rPr>
              <a:t>常量修饰符和类型推导</a:t>
            </a:r>
            <a:endParaRPr lang="zh-CN" altLang="en-US" sz="2800" dirty="0">
              <a:solidFill>
                <a:srgbClr val="3333B3"/>
              </a:solidFill>
              <a:latin typeface="MicrosoftYaHei"/>
            </a:endParaRPr>
          </a:p>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rPr>
              <a:t>  </a:t>
            </a:r>
            <a:r>
              <a:rPr lang="zh-CN" altLang="en-US" sz="2800" dirty="0">
                <a:solidFill>
                  <a:srgbClr val="3333B3"/>
                </a:solidFill>
                <a:latin typeface="MicrosoftYaHei"/>
                <a:hlinkClick r:id="rId6" action="ppaction://hlinksldjump"/>
              </a:rPr>
              <a:t>表达式</a:t>
            </a:r>
            <a:endParaRPr lang="zh-CN" altLang="en-US" sz="2800" dirty="0">
              <a:solidFill>
                <a:srgbClr val="3333B3"/>
              </a:solidFill>
              <a:latin typeface="MicrosoftYaHei"/>
            </a:endParaRPr>
          </a:p>
          <a:p>
            <a:pPr marL="228600" indent="-228600">
              <a:lnSpc>
                <a:spcPct val="200000"/>
              </a:lnSpc>
              <a:buClr>
                <a:srgbClr val="0000FF"/>
              </a:buClr>
              <a:buFont typeface="+mj-ea"/>
              <a:buAutoNum type="circleNumDbPlain"/>
            </a:pPr>
            <a:r>
              <a:rPr lang="en-US" altLang="zh-CN" sz="2800" dirty="0">
                <a:solidFill>
                  <a:srgbClr val="ECECF8"/>
                </a:solidFill>
                <a:latin typeface="LMSans8-Regular-Identity-H"/>
              </a:rPr>
              <a:t>  </a:t>
            </a:r>
            <a:r>
              <a:rPr lang="zh-CN" altLang="en-US" sz="2800" dirty="0">
                <a:solidFill>
                  <a:srgbClr val="3333B3"/>
                </a:solidFill>
                <a:latin typeface="MicrosoftYaHei"/>
                <a:hlinkClick r:id="rId7" action="ppaction://hlinksldjump"/>
              </a:rPr>
              <a:t>类型转换</a:t>
            </a:r>
            <a:endParaRPr lang="zh-CN" altLang="en-US" sz="2800" dirty="0"/>
          </a:p>
        </p:txBody>
      </p:sp>
      <p:sp>
        <p:nvSpPr>
          <p:cNvPr id="4" name="灯片编号占位符 3">
            <a:extLst>
              <a:ext uri="{FF2B5EF4-FFF2-40B4-BE49-F238E27FC236}">
                <a16:creationId xmlns:a16="http://schemas.microsoft.com/office/drawing/2014/main" id="{823F5DBE-E343-4EDC-B2E6-219E9AAD94BC}"/>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作用域和生命期</a:t>
            </a:r>
          </a:p>
        </p:txBody>
      </p:sp>
      <p:sp>
        <p:nvSpPr>
          <p:cNvPr id="7" name="矩形: 圆角 17">
            <a:extLst>
              <a:ext uri="{FF2B5EF4-FFF2-40B4-BE49-F238E27FC236}">
                <a16:creationId xmlns:a16="http://schemas.microsoft.com/office/drawing/2014/main" id="{4534B0B0-38A2-4390-B113-A1C8F6A8ABAB}"/>
              </a:ext>
            </a:extLst>
          </p:cNvPr>
          <p:cNvSpPr/>
          <p:nvPr/>
        </p:nvSpPr>
        <p:spPr>
          <a:xfrm>
            <a:off x="235132" y="2631288"/>
            <a:ext cx="4592050" cy="42267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2220466"/>
            <a:ext cx="4592050"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6" name="矩形 5">
            <a:extLst>
              <a:ext uri="{FF2B5EF4-FFF2-40B4-BE49-F238E27FC236}">
                <a16:creationId xmlns:a16="http://schemas.microsoft.com/office/drawing/2014/main" id="{4DACADA2-E908-4D5E-A5BB-9F32F493045F}"/>
              </a:ext>
            </a:extLst>
          </p:cNvPr>
          <p:cNvSpPr/>
          <p:nvPr/>
        </p:nvSpPr>
        <p:spPr>
          <a:xfrm>
            <a:off x="255181" y="1129897"/>
            <a:ext cx="8420985" cy="646331"/>
          </a:xfrm>
          <a:prstGeom prst="rect">
            <a:avLst/>
          </a:prstGeom>
        </p:spPr>
        <p:txBody>
          <a:bodyPr wrap="square">
            <a:spAutoFit/>
          </a:bodyPr>
          <a:lstStyle/>
          <a:p>
            <a:r>
              <a:rPr lang="zh-CN" altLang="en-US" dirty="0">
                <a:solidFill>
                  <a:srgbClr val="0000FF"/>
                </a:solidFill>
                <a:latin typeface="MicrosoftYaHei"/>
              </a:rPr>
              <a:t>作用域</a:t>
            </a:r>
            <a:r>
              <a:rPr lang="zh-CN" altLang="en-US" dirty="0">
                <a:solidFill>
                  <a:srgbClr val="000000"/>
                </a:solidFill>
                <a:latin typeface="MicrosoftYaHei"/>
              </a:rPr>
              <a:t>：指标识符在代码中的可见范围，通常以花括号分隔</a:t>
            </a:r>
          </a:p>
          <a:p>
            <a:r>
              <a:rPr lang="zh-CN" altLang="en-US" dirty="0">
                <a:solidFill>
                  <a:srgbClr val="0000FF"/>
                </a:solidFill>
                <a:latin typeface="MicrosoftYaHei"/>
              </a:rPr>
              <a:t>生命期</a:t>
            </a:r>
            <a:r>
              <a:rPr lang="zh-CN" altLang="en-US" dirty="0">
                <a:solidFill>
                  <a:srgbClr val="000000"/>
                </a:solidFill>
                <a:latin typeface="MicrosoftYaHei"/>
              </a:rPr>
              <a:t>：具有块域的对象，通常其生命期从定义处开始，在作用域结束时消亡</a:t>
            </a:r>
            <a:endParaRPr lang="zh-CN" altLang="en-US" dirty="0"/>
          </a:p>
        </p:txBody>
      </p:sp>
      <p:sp>
        <p:nvSpPr>
          <p:cNvPr id="10" name="矩形: 圆顶角 9">
            <a:extLst>
              <a:ext uri="{FF2B5EF4-FFF2-40B4-BE49-F238E27FC236}">
                <a16:creationId xmlns:a16="http://schemas.microsoft.com/office/drawing/2014/main" id="{34EAA8A9-96EF-4CD6-BFA9-43BE69F638F4}"/>
              </a:ext>
            </a:extLst>
          </p:cNvPr>
          <p:cNvSpPr/>
          <p:nvPr/>
        </p:nvSpPr>
        <p:spPr>
          <a:xfrm>
            <a:off x="5152265" y="2220466"/>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1" name="矩形: 圆角 17">
            <a:extLst>
              <a:ext uri="{FF2B5EF4-FFF2-40B4-BE49-F238E27FC236}">
                <a16:creationId xmlns:a16="http://schemas.microsoft.com/office/drawing/2014/main" id="{4D279B77-783E-40D8-9E77-6366C8115640}"/>
              </a:ext>
            </a:extLst>
          </p:cNvPr>
          <p:cNvSpPr/>
          <p:nvPr/>
        </p:nvSpPr>
        <p:spPr>
          <a:xfrm>
            <a:off x="5152265" y="2647531"/>
            <a:ext cx="3756603"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sum </a:t>
            </a:r>
            <a:r>
              <a:rPr lang="zh-CN" altLang="en-US" sz="1600" dirty="0">
                <a:solidFill>
                  <a:schemeClr val="tx1"/>
                </a:solidFill>
                <a:latin typeface="Consolas" panose="020B0609020204030204" pitchFamily="49" charset="0"/>
              </a:rPr>
              <a:t>的作用域从第</a:t>
            </a:r>
            <a:r>
              <a:rPr lang="en-US" altLang="zh-CN" sz="1600" dirty="0">
                <a:solidFill>
                  <a:schemeClr val="tx1"/>
                </a:solidFill>
                <a:latin typeface="Consolas" panose="020B0609020204030204" pitchFamily="49" charset="0"/>
              </a:rPr>
              <a:t>4 </a:t>
            </a:r>
            <a:r>
              <a:rPr lang="zh-CN" altLang="en-US" sz="1600" dirty="0">
                <a:solidFill>
                  <a:schemeClr val="tx1"/>
                </a:solidFill>
                <a:latin typeface="Consolas" panose="020B0609020204030204" pitchFamily="49" charset="0"/>
              </a:rPr>
              <a:t>行开始到函数体的结束处 </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11 </a:t>
            </a:r>
            <a:r>
              <a:rPr lang="zh-CN" altLang="en-US" sz="1600" dirty="0">
                <a:solidFill>
                  <a:schemeClr val="tx1"/>
                </a:solidFill>
                <a:latin typeface="Consolas" panose="020B0609020204030204" pitchFamily="49" charset="0"/>
              </a:rPr>
              <a:t>行</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结束</a:t>
            </a: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val1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val2 </a:t>
            </a:r>
            <a:r>
              <a:rPr lang="zh-CN" altLang="en-US" sz="1600" dirty="0">
                <a:solidFill>
                  <a:schemeClr val="tx1"/>
                </a:solidFill>
                <a:latin typeface="Consolas" panose="020B0609020204030204" pitchFamily="49" charset="0"/>
              </a:rPr>
              <a:t>的作用域从第</a:t>
            </a:r>
            <a:r>
              <a:rPr lang="en-US" altLang="zh-CN" sz="1600" dirty="0">
                <a:solidFill>
                  <a:schemeClr val="tx1"/>
                </a:solidFill>
                <a:latin typeface="Consolas" panose="020B0609020204030204" pitchFamily="49" charset="0"/>
              </a:rPr>
              <a:t>6</a:t>
            </a:r>
            <a:r>
              <a:rPr lang="zh-CN" altLang="en-US" sz="1600" dirty="0">
                <a:solidFill>
                  <a:schemeClr val="tx1"/>
                </a:solidFill>
                <a:latin typeface="Consolas" panose="020B0609020204030204" pitchFamily="49" charset="0"/>
              </a:rPr>
              <a:t>行开始，到第</a:t>
            </a:r>
            <a:r>
              <a:rPr lang="en-US" altLang="zh-CN" sz="1600" dirty="0">
                <a:solidFill>
                  <a:schemeClr val="tx1"/>
                </a:solidFill>
                <a:latin typeface="Consolas" panose="020B0609020204030204" pitchFamily="49" charset="0"/>
              </a:rPr>
              <a:t>8</a:t>
            </a:r>
            <a:r>
              <a:rPr lang="zh-CN" altLang="en-US" sz="1600" dirty="0">
                <a:solidFill>
                  <a:schemeClr val="tx1"/>
                </a:solidFill>
                <a:latin typeface="Consolas" panose="020B0609020204030204" pitchFamily="49" charset="0"/>
              </a:rPr>
              <a:t>行结束</a:t>
            </a:r>
            <a:endParaRPr lang="en-US" altLang="zh-CN" sz="1600" dirty="0">
              <a:solidFill>
                <a:schemeClr val="tx1"/>
              </a:solidFill>
            </a:endParaRPr>
          </a:p>
        </p:txBody>
      </p:sp>
      <p:sp>
        <p:nvSpPr>
          <p:cNvPr id="4" name="矩形 3">
            <a:extLst>
              <a:ext uri="{FF2B5EF4-FFF2-40B4-BE49-F238E27FC236}">
                <a16:creationId xmlns:a16="http://schemas.microsoft.com/office/drawing/2014/main" id="{FC17E0F3-854E-42C7-98A1-725AE1D72D00}"/>
              </a:ext>
            </a:extLst>
          </p:cNvPr>
          <p:cNvSpPr/>
          <p:nvPr/>
        </p:nvSpPr>
        <p:spPr>
          <a:xfrm>
            <a:off x="294632" y="2647531"/>
            <a:ext cx="4277368" cy="4115422"/>
          </a:xfrm>
          <a:prstGeom prst="rect">
            <a:avLst/>
          </a:prstGeom>
        </p:spPr>
        <p:txBody>
          <a:bodyPr wrap="square">
            <a:spAutoFit/>
          </a:bodyPr>
          <a:lstStyle/>
          <a:p>
            <a:pPr>
              <a:lnSpc>
                <a:spcPct val="150000"/>
              </a:lnSpc>
            </a:pPr>
            <a:r>
              <a:rPr lang="en-US" altLang="zh-CN" sz="1600" dirty="0">
                <a:solidFill>
                  <a:srgbClr val="000000"/>
                </a:solidFill>
                <a:latin typeface="Consolas" panose="020B0609020204030204" pitchFamily="49" charset="0"/>
              </a:rPr>
              <a:t>1 </a:t>
            </a:r>
            <a:r>
              <a:rPr lang="en-US" altLang="zh-CN" sz="1600" dirty="0">
                <a:solidFill>
                  <a:srgbClr val="0000FF"/>
                </a:solidFill>
                <a:latin typeface="Consolas" panose="020B0609020204030204" pitchFamily="49" charset="0"/>
              </a:rPr>
              <a:t>#include</a:t>
            </a:r>
            <a:r>
              <a:rPr lang="en-US" altLang="zh-CN" sz="1600" dirty="0">
                <a:solidFill>
                  <a:srgbClr val="000000"/>
                </a:solidFill>
                <a:latin typeface="Consolas" panose="020B0609020204030204" pitchFamily="49" charset="0"/>
              </a:rPr>
              <a:t>&lt;iostream&gt;</a:t>
            </a:r>
          </a:p>
          <a:p>
            <a:pPr>
              <a:lnSpc>
                <a:spcPct val="150000"/>
              </a:lnSpc>
            </a:pPr>
            <a:r>
              <a:rPr lang="en-US" altLang="zh-CN" sz="1600" dirty="0">
                <a:solidFill>
                  <a:srgbClr val="000000"/>
                </a:solidFill>
                <a:latin typeface="Consolas" panose="020B0609020204030204" pitchFamily="49" charset="0"/>
              </a:rPr>
              <a:t>2 </a:t>
            </a:r>
            <a:r>
              <a:rPr lang="en-US" altLang="zh-CN" sz="1600" dirty="0">
                <a:solidFill>
                  <a:srgbClr val="0000FF"/>
                </a:solidFill>
                <a:latin typeface="Consolas" panose="020B0609020204030204" pitchFamily="49" charset="0"/>
              </a:rPr>
              <a:t>using namespace </a:t>
            </a:r>
            <a:r>
              <a:rPr lang="en-US" altLang="zh-CN" sz="1600" dirty="0">
                <a:solidFill>
                  <a:srgbClr val="000000"/>
                </a:solidFill>
                <a:latin typeface="Consolas" panose="020B0609020204030204" pitchFamily="49" charset="0"/>
              </a:rPr>
              <a:t>std;</a:t>
            </a:r>
          </a:p>
          <a:p>
            <a:pPr>
              <a:lnSpc>
                <a:spcPct val="150000"/>
              </a:lnSpc>
            </a:pPr>
            <a:r>
              <a:rPr lang="en-US" altLang="zh-CN" sz="1600" dirty="0">
                <a:solidFill>
                  <a:srgbClr val="000000"/>
                </a:solidFill>
                <a:latin typeface="Consolas" panose="020B0609020204030204" pitchFamily="49" charset="0"/>
              </a:rPr>
              <a:t>3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main() {</a:t>
            </a:r>
          </a:p>
          <a:p>
            <a:pPr>
              <a:lnSpc>
                <a:spcPct val="150000"/>
              </a:lnSpc>
            </a:pPr>
            <a:r>
              <a:rPr lang="en-US" altLang="zh-CN" sz="1600" dirty="0">
                <a:solidFill>
                  <a:srgbClr val="000000"/>
                </a:solidFill>
                <a:latin typeface="Consolas" panose="020B0609020204030204" pitchFamily="49" charset="0"/>
              </a:rPr>
              <a:t>4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存放两个数的和</a:t>
            </a:r>
          </a:p>
          <a:p>
            <a:pPr>
              <a:lnSpc>
                <a:spcPct val="150000"/>
              </a:lnSpc>
            </a:pPr>
            <a:r>
              <a:rPr lang="en-US" altLang="zh-CN" sz="1600" dirty="0">
                <a:solidFill>
                  <a:srgbClr val="000000"/>
                </a:solidFill>
                <a:latin typeface="Consolas" panose="020B0609020204030204" pitchFamily="49" charset="0"/>
              </a:rPr>
              <a:t>5    {</a:t>
            </a:r>
          </a:p>
          <a:p>
            <a:pPr>
              <a:lnSpc>
                <a:spcPct val="150000"/>
              </a:lnSpc>
            </a:pPr>
            <a:r>
              <a:rPr lang="nn-NO" altLang="zh-CN" sz="1600" dirty="0">
                <a:solidFill>
                  <a:srgbClr val="000000"/>
                </a:solidFill>
                <a:latin typeface="Consolas" panose="020B0609020204030204" pitchFamily="49" charset="0"/>
              </a:rPr>
              <a:t>6       </a:t>
            </a:r>
            <a:r>
              <a:rPr lang="nn-NO" altLang="zh-CN" sz="1600" dirty="0">
                <a:solidFill>
                  <a:srgbClr val="0000FF"/>
                </a:solidFill>
                <a:latin typeface="Consolas" panose="020B0609020204030204" pitchFamily="49" charset="0"/>
              </a:rPr>
              <a:t>int </a:t>
            </a:r>
            <a:r>
              <a:rPr lang="nn-NO" altLang="zh-CN" sz="1600" dirty="0">
                <a:solidFill>
                  <a:srgbClr val="000000"/>
                </a:solidFill>
                <a:latin typeface="Consolas" panose="020B0609020204030204" pitchFamily="49" charset="0"/>
              </a:rPr>
              <a:t>val1 = 10, val2 = 10;</a:t>
            </a:r>
          </a:p>
          <a:p>
            <a:pPr>
              <a:lnSpc>
                <a:spcPct val="150000"/>
              </a:lnSpc>
            </a:pPr>
            <a:r>
              <a:rPr lang="en-US" altLang="zh-CN" sz="1600" dirty="0">
                <a:solidFill>
                  <a:srgbClr val="000000"/>
                </a:solidFill>
                <a:latin typeface="Consolas" panose="020B0609020204030204" pitchFamily="49" charset="0"/>
              </a:rPr>
              <a:t>7       sum = val1 + val2;</a:t>
            </a:r>
          </a:p>
          <a:p>
            <a:pPr>
              <a:lnSpc>
                <a:spcPct val="150000"/>
              </a:lnSpc>
            </a:pPr>
            <a:r>
              <a:rPr lang="en-US" altLang="zh-CN" sz="1600" dirty="0">
                <a:solidFill>
                  <a:srgbClr val="000000"/>
                </a:solidFill>
                <a:latin typeface="Consolas" panose="020B0609020204030204" pitchFamily="49" charset="0"/>
              </a:rPr>
              <a:t>8    }</a:t>
            </a:r>
          </a:p>
          <a:p>
            <a:pPr>
              <a:lnSpc>
                <a:spcPct val="150000"/>
              </a:lnSpc>
            </a:pPr>
            <a:r>
              <a:rPr lang="en-US" altLang="zh-CN" sz="1600" dirty="0">
                <a:solidFill>
                  <a:srgbClr val="000000"/>
                </a:solidFill>
                <a:latin typeface="Consolas" panose="020B0609020204030204" pitchFamily="49" charset="0"/>
              </a:rPr>
              <a:t>9    cout &lt;&lt; sum;</a:t>
            </a:r>
          </a:p>
          <a:p>
            <a:pPr>
              <a:lnSpc>
                <a:spcPct val="150000"/>
              </a:lnSpc>
            </a:pPr>
            <a:r>
              <a:rPr lang="en-US" altLang="zh-CN" sz="1600" dirty="0">
                <a:solidFill>
                  <a:srgbClr val="000000"/>
                </a:solidFill>
                <a:latin typeface="Consolas" panose="020B0609020204030204" pitchFamily="49" charset="0"/>
              </a:rPr>
              <a:t>10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0;</a:t>
            </a:r>
          </a:p>
          <a:p>
            <a:pPr>
              <a:lnSpc>
                <a:spcPct val="150000"/>
              </a:lnSpc>
            </a:pPr>
            <a:r>
              <a:rPr lang="en-US" altLang="zh-CN" sz="1600" dirty="0">
                <a:solidFill>
                  <a:srgbClr val="000000"/>
                </a:solidFill>
                <a:latin typeface="Consolas" panose="020B0609020204030204" pitchFamily="49" charset="0"/>
              </a:rPr>
              <a:t>11 }</a:t>
            </a:r>
            <a:endParaRPr lang="zh-CN" altLang="en-US" sz="1600" dirty="0">
              <a:latin typeface="Consolas" panose="020B0609020204030204" pitchFamily="49" charset="0"/>
            </a:endParaRPr>
          </a:p>
        </p:txBody>
      </p:sp>
      <p:sp>
        <p:nvSpPr>
          <p:cNvPr id="12" name="灯片编号占位符 3">
            <a:extLst>
              <a:ext uri="{FF2B5EF4-FFF2-40B4-BE49-F238E27FC236}">
                <a16:creationId xmlns:a16="http://schemas.microsoft.com/office/drawing/2014/main" id="{F3313612-C828-46A2-AC04-F49FE37876D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65125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对象</a:t>
            </a:r>
            <a:r>
              <a:rPr lang="en-US" altLang="zh-CN" b="1" dirty="0">
                <a:solidFill>
                  <a:schemeClr val="bg1"/>
                </a:solidFill>
              </a:rPr>
              <a:t>— </a:t>
            </a:r>
            <a:r>
              <a:rPr lang="zh-CN" altLang="en-US" b="1" dirty="0">
                <a:solidFill>
                  <a:schemeClr val="bg1"/>
                </a:solidFill>
              </a:rPr>
              <a:t>作用域和生命期</a:t>
            </a:r>
          </a:p>
        </p:txBody>
      </p:sp>
      <p:sp>
        <p:nvSpPr>
          <p:cNvPr id="7" name="矩形: 圆角 17">
            <a:extLst>
              <a:ext uri="{FF2B5EF4-FFF2-40B4-BE49-F238E27FC236}">
                <a16:creationId xmlns:a16="http://schemas.microsoft.com/office/drawing/2014/main" id="{4534B0B0-38A2-4390-B113-A1C8F6A8ABAB}"/>
              </a:ext>
            </a:extLst>
          </p:cNvPr>
          <p:cNvSpPr/>
          <p:nvPr/>
        </p:nvSpPr>
        <p:spPr>
          <a:xfrm>
            <a:off x="235132" y="2631288"/>
            <a:ext cx="4592050" cy="39183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2220466"/>
            <a:ext cx="4592050"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20" name="矩形: 圆顶角 19">
            <a:extLst>
              <a:ext uri="{FF2B5EF4-FFF2-40B4-BE49-F238E27FC236}">
                <a16:creationId xmlns:a16="http://schemas.microsoft.com/office/drawing/2014/main" id="{2330A2BC-D847-4290-BA91-52E3318FB765}"/>
              </a:ext>
            </a:extLst>
          </p:cNvPr>
          <p:cNvSpPr/>
          <p:nvPr/>
        </p:nvSpPr>
        <p:spPr>
          <a:xfrm>
            <a:off x="5152265" y="2229362"/>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1" name="矩形: 圆角 17">
            <a:extLst>
              <a:ext uri="{FF2B5EF4-FFF2-40B4-BE49-F238E27FC236}">
                <a16:creationId xmlns:a16="http://schemas.microsoft.com/office/drawing/2014/main" id="{E438E9B1-367C-4F60-A761-CF65FED49811}"/>
              </a:ext>
            </a:extLst>
          </p:cNvPr>
          <p:cNvSpPr/>
          <p:nvPr/>
        </p:nvSpPr>
        <p:spPr>
          <a:xfrm>
            <a:off x="5152265" y="2656427"/>
            <a:ext cx="3756603"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1600" dirty="0">
                <a:solidFill>
                  <a:schemeClr val="tx1"/>
                </a:solidFill>
                <a:latin typeface="Consolas" panose="020B0609020204030204" pitchFamily="49" charset="0"/>
              </a:rPr>
              <a:t>C++ </a:t>
            </a:r>
            <a:r>
              <a:rPr lang="zh-CN" altLang="en-US" sz="1600" dirty="0">
                <a:solidFill>
                  <a:schemeClr val="tx1"/>
                </a:solidFill>
                <a:latin typeface="Consolas" panose="020B0609020204030204" pitchFamily="49" charset="0"/>
              </a:rPr>
              <a:t>采用</a:t>
            </a:r>
            <a:r>
              <a:rPr lang="zh-CN" altLang="en-US" sz="1600" dirty="0">
                <a:solidFill>
                  <a:srgbClr val="FF0000"/>
                </a:solidFill>
                <a:latin typeface="Consolas" panose="020B0609020204030204" pitchFamily="49" charset="0"/>
              </a:rPr>
              <a:t>局部优先</a:t>
            </a:r>
            <a:r>
              <a:rPr lang="zh-CN" altLang="en-US" sz="1600" dirty="0">
                <a:solidFill>
                  <a:schemeClr val="tx1"/>
                </a:solidFill>
                <a:latin typeface="Consolas" panose="020B0609020204030204" pitchFamily="49" charset="0"/>
              </a:rPr>
              <a:t>的原则，即外层对象的作用域被内层同名对象的作用域屏蔽</a:t>
            </a:r>
            <a:r>
              <a:rPr lang="en-US" altLang="zh-CN" sz="1600" dirty="0">
                <a:solidFill>
                  <a:schemeClr val="tx1"/>
                </a:solidFill>
                <a:latin typeface="Consolas" panose="020B0609020204030204" pitchFamily="49" charset="0"/>
              </a:rPr>
              <a:t>.</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7 </a:t>
            </a:r>
            <a:r>
              <a:rPr lang="zh-CN" altLang="en-US" sz="1600" dirty="0">
                <a:solidFill>
                  <a:schemeClr val="tx1"/>
                </a:solidFill>
                <a:latin typeface="Consolas" panose="020B0609020204030204" pitchFamily="49" charset="0"/>
              </a:rPr>
              <a:t>行访问的是内层对象</a:t>
            </a:r>
            <a:r>
              <a:rPr lang="en-US" altLang="zh-CN" sz="1600" dirty="0">
                <a:solidFill>
                  <a:schemeClr val="tx1"/>
                </a:solidFill>
                <a:latin typeface="Consolas" panose="020B0609020204030204" pitchFamily="49" charset="0"/>
              </a:rPr>
              <a:t>sum</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a:t>
            </a:r>
            <a:r>
              <a:rPr lang="en-US" altLang="zh-CN" sz="1600" dirty="0">
                <a:solidFill>
                  <a:schemeClr val="tx1"/>
                </a:solidFill>
                <a:latin typeface="Consolas" panose="020B0609020204030204" pitchFamily="49" charset="0"/>
              </a:rPr>
              <a:t>10 </a:t>
            </a:r>
            <a:r>
              <a:rPr lang="zh-CN" altLang="en-US" sz="1600" dirty="0">
                <a:solidFill>
                  <a:schemeClr val="tx1"/>
                </a:solidFill>
                <a:latin typeface="Consolas" panose="020B0609020204030204" pitchFamily="49" charset="0"/>
              </a:rPr>
              <a:t>行访问的是外层对象</a:t>
            </a:r>
            <a:r>
              <a:rPr lang="en-US" altLang="zh-CN" sz="1600" dirty="0">
                <a:solidFill>
                  <a:schemeClr val="tx1"/>
                </a:solidFill>
                <a:latin typeface="Consolas" panose="020B0609020204030204" pitchFamily="49" charset="0"/>
              </a:rPr>
              <a:t>sum</a:t>
            </a:r>
            <a:endParaRPr lang="en-US" altLang="zh-CN" sz="1600" dirty="0">
              <a:solidFill>
                <a:schemeClr val="tx1"/>
              </a:solidFill>
            </a:endParaRPr>
          </a:p>
        </p:txBody>
      </p:sp>
      <p:sp>
        <p:nvSpPr>
          <p:cNvPr id="22" name="矩形: 圆顶角 21">
            <a:extLst>
              <a:ext uri="{FF2B5EF4-FFF2-40B4-BE49-F238E27FC236}">
                <a16:creationId xmlns:a16="http://schemas.microsoft.com/office/drawing/2014/main" id="{2FFBBC7E-1618-4199-9BAD-3AFBAA0405BE}"/>
              </a:ext>
            </a:extLst>
          </p:cNvPr>
          <p:cNvSpPr/>
          <p:nvPr/>
        </p:nvSpPr>
        <p:spPr>
          <a:xfrm>
            <a:off x="5198340" y="4529538"/>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23" name="矩形: 圆角 17">
            <a:extLst>
              <a:ext uri="{FF2B5EF4-FFF2-40B4-BE49-F238E27FC236}">
                <a16:creationId xmlns:a16="http://schemas.microsoft.com/office/drawing/2014/main" id="{A2832FF2-EF46-4E37-A8FF-4B376AE32DA8}"/>
              </a:ext>
            </a:extLst>
          </p:cNvPr>
          <p:cNvSpPr/>
          <p:nvPr/>
        </p:nvSpPr>
        <p:spPr>
          <a:xfrm>
            <a:off x="5198340" y="4956603"/>
            <a:ext cx="3756603"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对象在使用的时候定义</a:t>
            </a:r>
          </a:p>
          <a:p>
            <a:pPr marL="285750" indent="-28575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内层对象的命名不要和外层对象的名字相同</a:t>
            </a:r>
            <a:endParaRPr lang="en-US" altLang="zh-CN" sz="1600" dirty="0">
              <a:solidFill>
                <a:schemeClr val="tx1"/>
              </a:solidFill>
            </a:endParaRPr>
          </a:p>
        </p:txBody>
      </p:sp>
      <p:sp>
        <p:nvSpPr>
          <p:cNvPr id="24" name="矩形 23">
            <a:extLst>
              <a:ext uri="{FF2B5EF4-FFF2-40B4-BE49-F238E27FC236}">
                <a16:creationId xmlns:a16="http://schemas.microsoft.com/office/drawing/2014/main" id="{819E050E-1EC7-4FC7-BA9F-C6C140E71594}"/>
              </a:ext>
            </a:extLst>
          </p:cNvPr>
          <p:cNvSpPr/>
          <p:nvPr/>
        </p:nvSpPr>
        <p:spPr>
          <a:xfrm>
            <a:off x="235132" y="1312702"/>
            <a:ext cx="8515539" cy="369332"/>
          </a:xfrm>
          <a:prstGeom prst="rect">
            <a:avLst/>
          </a:prstGeom>
        </p:spPr>
        <p:txBody>
          <a:bodyPr wrap="square">
            <a:spAutoFit/>
          </a:bodyPr>
          <a:lstStyle/>
          <a:p>
            <a:r>
              <a:rPr lang="zh-CN" altLang="en-US" dirty="0">
                <a:solidFill>
                  <a:srgbClr val="0000FF"/>
                </a:solidFill>
                <a:latin typeface="MicrosoftYaHei"/>
              </a:rPr>
              <a:t>作用域嵌套</a:t>
            </a:r>
            <a:r>
              <a:rPr lang="zh-CN" altLang="en-US" dirty="0">
                <a:solidFill>
                  <a:srgbClr val="000000"/>
                </a:solidFill>
                <a:latin typeface="MicrosoftYaHei"/>
              </a:rPr>
              <a:t>：如果一个块域包含了另外一个块域，这就构成了作用域的嵌套</a:t>
            </a:r>
            <a:endParaRPr lang="zh-CN" altLang="en-US" dirty="0"/>
          </a:p>
        </p:txBody>
      </p:sp>
      <p:sp>
        <p:nvSpPr>
          <p:cNvPr id="25" name="矩形 24">
            <a:extLst>
              <a:ext uri="{FF2B5EF4-FFF2-40B4-BE49-F238E27FC236}">
                <a16:creationId xmlns:a16="http://schemas.microsoft.com/office/drawing/2014/main" id="{CAAAEE39-BA4D-4050-9C2F-0E65DED4E4BE}"/>
              </a:ext>
            </a:extLst>
          </p:cNvPr>
          <p:cNvSpPr/>
          <p:nvPr/>
        </p:nvSpPr>
        <p:spPr>
          <a:xfrm>
            <a:off x="394686" y="3006044"/>
            <a:ext cx="4572000" cy="3046988"/>
          </a:xfrm>
          <a:prstGeom prst="rect">
            <a:avLst/>
          </a:prstGeom>
        </p:spPr>
        <p:txBody>
          <a:bodyPr>
            <a:spAutoFit/>
          </a:bodyPr>
          <a:lstStyle/>
          <a:p>
            <a:r>
              <a:rPr lang="en-US" altLang="zh-CN" sz="1600" dirty="0">
                <a:solidFill>
                  <a:srgbClr val="000000"/>
                </a:solidFill>
                <a:latin typeface="Consolas" panose="020B0609020204030204" pitchFamily="49" charset="0"/>
              </a:rPr>
              <a:t>1 </a:t>
            </a:r>
            <a:r>
              <a:rPr lang="en-US" altLang="zh-CN" sz="1600" dirty="0">
                <a:solidFill>
                  <a:srgbClr val="0000FF"/>
                </a:solidFill>
                <a:latin typeface="Consolas" panose="020B0609020204030204" pitchFamily="49" charset="0"/>
              </a:rPr>
              <a:t>#include</a:t>
            </a:r>
            <a:r>
              <a:rPr lang="en-US" altLang="zh-CN" sz="1600" dirty="0">
                <a:solidFill>
                  <a:srgbClr val="000000"/>
                </a:solidFill>
                <a:latin typeface="Consolas" panose="020B0609020204030204" pitchFamily="49" charset="0"/>
              </a:rPr>
              <a:t>&lt;iostream&gt;</a:t>
            </a:r>
          </a:p>
          <a:p>
            <a:r>
              <a:rPr lang="en-US" altLang="zh-CN" sz="1600" dirty="0">
                <a:solidFill>
                  <a:srgbClr val="000000"/>
                </a:solidFill>
                <a:latin typeface="Consolas" panose="020B0609020204030204" pitchFamily="49" charset="0"/>
              </a:rPr>
              <a:t>2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main() {</a:t>
            </a:r>
          </a:p>
          <a:p>
            <a:r>
              <a:rPr lang="en-US" altLang="zh-CN" sz="1600" dirty="0">
                <a:solidFill>
                  <a:srgbClr val="000000"/>
                </a:solidFill>
                <a:latin typeface="Consolas" panose="020B0609020204030204" pitchFamily="49" charset="0"/>
              </a:rPr>
              <a:t>3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10;</a:t>
            </a:r>
          </a:p>
          <a:p>
            <a:r>
              <a:rPr lang="en-US" altLang="zh-CN" sz="1600" dirty="0">
                <a:solidFill>
                  <a:srgbClr val="000000"/>
                </a:solidFill>
                <a:latin typeface="Consolas" panose="020B0609020204030204" pitchFamily="49" charset="0"/>
              </a:rPr>
              <a:t>4     {</a:t>
            </a:r>
          </a:p>
          <a:p>
            <a:r>
              <a:rPr lang="en-US" altLang="zh-CN" sz="1600" dirty="0">
                <a:solidFill>
                  <a:srgbClr val="000000"/>
                </a:solidFill>
                <a:latin typeface="Consolas" panose="020B0609020204030204" pitchFamily="49" charset="0"/>
              </a:rPr>
              <a:t>5        </a:t>
            </a: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sum = 0;</a:t>
            </a:r>
          </a:p>
          <a:p>
            <a:r>
              <a:rPr lang="en-US" altLang="zh-CN" sz="1600" dirty="0">
                <a:solidFill>
                  <a:srgbClr val="000000"/>
                </a:solidFill>
                <a:latin typeface="Consolas" panose="020B0609020204030204" pitchFamily="49" charset="0"/>
              </a:rPr>
              <a:t>6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访问内层</a:t>
            </a:r>
            <a:r>
              <a:rPr lang="en-US" altLang="zh-CN" sz="1600" dirty="0">
                <a:solidFill>
                  <a:srgbClr val="008000"/>
                </a:solidFill>
                <a:latin typeface="Consolas" panose="020B0609020204030204" pitchFamily="49" charset="0"/>
                <a:ea typeface="FangSong" panose="02010609060101010101" pitchFamily="49" charset="-122"/>
              </a:rPr>
              <a:t>sum</a:t>
            </a:r>
            <a:r>
              <a:rPr lang="zh-CN" altLang="en-US" sz="1600" dirty="0">
                <a:solidFill>
                  <a:srgbClr val="008000"/>
                </a:solidFill>
                <a:latin typeface="Consolas" panose="020B0609020204030204" pitchFamily="49" charset="0"/>
                <a:ea typeface="FangSong" panose="02010609060101010101" pitchFamily="49" charset="-122"/>
              </a:rPr>
              <a:t>，打印输出</a:t>
            </a:r>
            <a:r>
              <a:rPr lang="en-US" altLang="zh-CN" sz="1600" dirty="0">
                <a:solidFill>
                  <a:srgbClr val="008000"/>
                </a:solidFill>
                <a:latin typeface="Consolas" panose="020B0609020204030204" pitchFamily="49" charset="0"/>
                <a:ea typeface="FangSong" panose="02010609060101010101" pitchFamily="49" charset="-122"/>
              </a:rPr>
              <a:t>0</a:t>
            </a:r>
          </a:p>
          <a:p>
            <a:r>
              <a:rPr lang="en-US" altLang="zh-CN" sz="1600" dirty="0">
                <a:solidFill>
                  <a:srgbClr val="000000"/>
                </a:solidFill>
                <a:latin typeface="Consolas" panose="020B0609020204030204" pitchFamily="49" charset="0"/>
              </a:rPr>
              <a:t>7        std::cout &lt;&lt; sum &lt;&lt; </a:t>
            </a:r>
            <a:r>
              <a:rPr lang="en-US" altLang="zh-CN" sz="1600" dirty="0">
                <a:solidFill>
                  <a:srgbClr val="C08040"/>
                </a:solidFill>
                <a:latin typeface="Consolas" panose="020B0609020204030204" pitchFamily="49" charset="0"/>
              </a:rPr>
              <a:t>'\n'</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8     }</a:t>
            </a:r>
          </a:p>
          <a:p>
            <a:r>
              <a:rPr lang="en-US" altLang="zh-CN" sz="1600" dirty="0">
                <a:solidFill>
                  <a:srgbClr val="000000"/>
                </a:solidFill>
                <a:latin typeface="Consolas" panose="020B0609020204030204" pitchFamily="49" charset="0"/>
              </a:rPr>
              <a:t>9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访问外层</a:t>
            </a:r>
            <a:r>
              <a:rPr lang="en-US" altLang="zh-CN" sz="1600" dirty="0">
                <a:solidFill>
                  <a:srgbClr val="008000"/>
                </a:solidFill>
                <a:latin typeface="Consolas" panose="020B0609020204030204" pitchFamily="49" charset="0"/>
                <a:ea typeface="FangSong" panose="02010609060101010101" pitchFamily="49" charset="-122"/>
              </a:rPr>
              <a:t>sum</a:t>
            </a:r>
            <a:r>
              <a:rPr lang="zh-CN" altLang="en-US" sz="1600" dirty="0">
                <a:solidFill>
                  <a:srgbClr val="008000"/>
                </a:solidFill>
                <a:latin typeface="Consolas" panose="020B0609020204030204" pitchFamily="49" charset="0"/>
                <a:ea typeface="FangSong" panose="02010609060101010101" pitchFamily="49" charset="-122"/>
              </a:rPr>
              <a:t>，打印输出</a:t>
            </a:r>
            <a:r>
              <a:rPr lang="en-US" altLang="zh-CN" sz="1600" dirty="0">
                <a:solidFill>
                  <a:srgbClr val="008000"/>
                </a:solidFill>
                <a:latin typeface="Consolas" panose="020B0609020204030204" pitchFamily="49" charset="0"/>
                <a:ea typeface="FangSong" panose="02010609060101010101" pitchFamily="49" charset="-122"/>
              </a:rPr>
              <a:t>10</a:t>
            </a:r>
          </a:p>
          <a:p>
            <a:r>
              <a:rPr lang="en-US" altLang="zh-CN" sz="1600" dirty="0">
                <a:solidFill>
                  <a:srgbClr val="000000"/>
                </a:solidFill>
                <a:latin typeface="Consolas" panose="020B0609020204030204" pitchFamily="49" charset="0"/>
              </a:rPr>
              <a:t>10    std::cout &lt;&lt; sum &lt;&lt; std::</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11    </a:t>
            </a:r>
            <a:r>
              <a:rPr lang="en-US" altLang="zh-CN" sz="1600" dirty="0">
                <a:solidFill>
                  <a:srgbClr val="0000FF"/>
                </a:solidFill>
                <a:latin typeface="Consolas" panose="020B0609020204030204" pitchFamily="49" charset="0"/>
              </a:rPr>
              <a:t>return </a:t>
            </a:r>
            <a:r>
              <a:rPr lang="en-US" altLang="zh-CN" sz="1600" dirty="0">
                <a:solidFill>
                  <a:srgbClr val="000000"/>
                </a:solidFill>
                <a:latin typeface="Consolas" panose="020B0609020204030204" pitchFamily="49" charset="0"/>
              </a:rPr>
              <a:t>0;</a:t>
            </a:r>
          </a:p>
          <a:p>
            <a:r>
              <a:rPr lang="en-US" altLang="zh-CN" sz="1600" dirty="0">
                <a:solidFill>
                  <a:srgbClr val="000000"/>
                </a:solidFill>
                <a:latin typeface="Consolas" panose="020B0609020204030204" pitchFamily="49" charset="0"/>
              </a:rPr>
              <a:t>12 }</a:t>
            </a:r>
            <a:endParaRPr lang="zh-CN" altLang="en-US" sz="1600" dirty="0">
              <a:latin typeface="Consolas" panose="020B0609020204030204" pitchFamily="49" charset="0"/>
            </a:endParaRPr>
          </a:p>
        </p:txBody>
      </p:sp>
      <p:sp>
        <p:nvSpPr>
          <p:cNvPr id="11" name="灯片编号占位符 3">
            <a:extLst>
              <a:ext uri="{FF2B5EF4-FFF2-40B4-BE49-F238E27FC236}">
                <a16:creationId xmlns:a16="http://schemas.microsoft.com/office/drawing/2014/main" id="{0A8019BF-BAFF-4721-A9FB-4A2B2A125827}"/>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05238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332555-7387-4026-8FD7-ED00A377C6D6}"/>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 </a:t>
            </a:r>
            <a:r>
              <a:rPr lang="zh-CN" altLang="en-US" b="1" dirty="0">
                <a:solidFill>
                  <a:schemeClr val="bg1"/>
                </a:solidFill>
              </a:rPr>
              <a:t>修饰符</a:t>
            </a:r>
          </a:p>
        </p:txBody>
      </p:sp>
      <p:sp>
        <p:nvSpPr>
          <p:cNvPr id="7" name="矩形: 圆角 17">
            <a:extLst>
              <a:ext uri="{FF2B5EF4-FFF2-40B4-BE49-F238E27FC236}">
                <a16:creationId xmlns:a16="http://schemas.microsoft.com/office/drawing/2014/main" id="{4534B0B0-38A2-4390-B113-A1C8F6A8ABAB}"/>
              </a:ext>
            </a:extLst>
          </p:cNvPr>
          <p:cNvSpPr/>
          <p:nvPr/>
        </p:nvSpPr>
        <p:spPr>
          <a:xfrm>
            <a:off x="235131" y="2291048"/>
            <a:ext cx="4934745" cy="20045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圆周率用</a:t>
            </a:r>
            <a:r>
              <a:rPr lang="en-US" altLang="zh-CN" sz="1600" dirty="0">
                <a:solidFill>
                  <a:srgbClr val="008000"/>
                </a:solidFill>
                <a:highlight>
                  <a:srgbClr val="E5F4F8"/>
                </a:highlight>
                <a:latin typeface="Courier New" panose="02070309020205020404" pitchFamily="49" charset="0"/>
              </a:rPr>
              <a:t>pi</a:t>
            </a:r>
            <a:r>
              <a:rPr lang="zh-CN" altLang="en-US" sz="1600" dirty="0">
                <a:solidFill>
                  <a:srgbClr val="008000"/>
                </a:solidFill>
                <a:highlight>
                  <a:srgbClr val="E5F4F8"/>
                </a:highlight>
                <a:latin typeface="Courier New" panose="02070309020205020404" pitchFamily="49" charset="0"/>
              </a:rPr>
              <a:t>表示，即有时给常量取个名字更方便</a:t>
            </a:r>
          </a:p>
          <a:p>
            <a:r>
              <a:rPr lang="en-US" altLang="zh-CN" sz="1600" dirty="0">
                <a:solidFill>
                  <a:srgbClr val="0000FF"/>
                </a:solidFill>
                <a:highlight>
                  <a:srgbClr val="E5F4F8"/>
                </a:highlight>
                <a:latin typeface="Courier New" panose="02070309020205020404" pitchFamily="49" charset="0"/>
              </a:rPr>
              <a:t>const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00FF"/>
                </a:solidFill>
                <a:highlight>
                  <a:srgbClr val="E5F4F8"/>
                </a:highlight>
                <a:latin typeface="Courier New" panose="02070309020205020404" pitchFamily="49" charset="0"/>
              </a:rPr>
              <a:t>double</a:t>
            </a:r>
            <a:r>
              <a:rPr lang="en-US" altLang="zh-CN" sz="1600" dirty="0">
                <a:solidFill>
                  <a:srgbClr val="000000"/>
                </a:solidFill>
                <a:highlight>
                  <a:srgbClr val="E5F4F8"/>
                </a:highlight>
                <a:latin typeface="Courier New" panose="02070309020205020404" pitchFamily="49" charset="0"/>
              </a:rPr>
              <a:t> pi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3.14159</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0000"/>
              </a:solidFill>
              <a:highlight>
                <a:srgbClr val="E5F4F8"/>
              </a:highlight>
              <a:latin typeface="Courier New" panose="02070309020205020404" pitchFamily="49" charset="0"/>
            </a:endParaRPr>
          </a:p>
          <a:p>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a:t>
            </a:r>
            <a:r>
              <a:rPr lang="en-US" altLang="zh-CN" sz="1600" dirty="0" err="1">
                <a:solidFill>
                  <a:srgbClr val="000000"/>
                </a:solidFill>
                <a:highlight>
                  <a:srgbClr val="E5F4F8"/>
                </a:highlight>
                <a:latin typeface="Courier New" panose="02070309020205020404" pitchFamily="49" charset="0"/>
              </a:rPr>
              <a:t>i</a:t>
            </a:r>
            <a:r>
              <a:rPr lang="en-US" altLang="zh-CN" sz="1600" dirty="0">
                <a:solidFill>
                  <a:srgbClr val="000000"/>
                </a:solidFill>
                <a:highlight>
                  <a:srgbClr val="E5F4F8"/>
                </a:highlight>
                <a:latin typeface="Courier New" panose="02070309020205020404" pitchFamily="49" charset="0"/>
              </a:rPr>
              <a:t>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100</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0000"/>
              </a:solidFill>
              <a:highlight>
                <a:srgbClr val="E5F4F8"/>
              </a:highlight>
              <a:latin typeface="Courier New" panose="02070309020205020404" pitchFamily="49" charset="0"/>
            </a:endParaRPr>
          </a:p>
          <a:p>
            <a:r>
              <a:rPr lang="en-US" altLang="zh-CN" sz="1600" dirty="0">
                <a:solidFill>
                  <a:srgbClr val="008000"/>
                </a:solidFill>
                <a:highlight>
                  <a:srgbClr val="E5F4F8"/>
                </a:highlight>
                <a:latin typeface="Courier New" panose="02070309020205020404" pitchFamily="49" charset="0"/>
              </a:rPr>
              <a:t>//</a:t>
            </a:r>
            <a:r>
              <a:rPr lang="zh-CN" altLang="en-US" sz="1600" dirty="0">
                <a:solidFill>
                  <a:srgbClr val="008000"/>
                </a:solidFill>
                <a:highlight>
                  <a:srgbClr val="E5F4F8"/>
                </a:highlight>
                <a:latin typeface="Courier New" panose="02070309020205020404" pitchFamily="49" charset="0"/>
              </a:rPr>
              <a:t>利用对象</a:t>
            </a:r>
            <a:r>
              <a:rPr lang="en-US" altLang="zh-CN" sz="1600" dirty="0" err="1">
                <a:solidFill>
                  <a:srgbClr val="008000"/>
                </a:solidFill>
                <a:highlight>
                  <a:srgbClr val="E5F4F8"/>
                </a:highlight>
                <a:latin typeface="Courier New" panose="02070309020205020404" pitchFamily="49" charset="0"/>
              </a:rPr>
              <a:t>i</a:t>
            </a:r>
            <a:r>
              <a:rPr lang="en-US" altLang="zh-CN" sz="1600" dirty="0">
                <a:solidFill>
                  <a:srgbClr val="008000"/>
                </a:solidFill>
                <a:highlight>
                  <a:srgbClr val="E5F4F8"/>
                </a:highlight>
                <a:latin typeface="Courier New" panose="02070309020205020404" pitchFamily="49" charset="0"/>
              </a:rPr>
              <a:t> </a:t>
            </a:r>
            <a:r>
              <a:rPr lang="zh-CN" altLang="en-US" sz="1600" dirty="0">
                <a:solidFill>
                  <a:srgbClr val="008000"/>
                </a:solidFill>
                <a:highlight>
                  <a:srgbClr val="E5F4F8"/>
                </a:highlight>
                <a:latin typeface="Courier New" panose="02070309020205020404" pitchFamily="49" charset="0"/>
              </a:rPr>
              <a:t>的值初始化</a:t>
            </a:r>
            <a:r>
              <a:rPr lang="en-US" altLang="zh-CN" sz="1600" dirty="0">
                <a:solidFill>
                  <a:srgbClr val="008000"/>
                </a:solidFill>
                <a:highlight>
                  <a:srgbClr val="E5F4F8"/>
                </a:highlight>
                <a:latin typeface="Courier New" panose="02070309020205020404" pitchFamily="49" charset="0"/>
              </a:rPr>
              <a:t>ci</a:t>
            </a:r>
          </a:p>
          <a:p>
            <a:r>
              <a:rPr lang="en-US" altLang="zh-CN" sz="1600" dirty="0">
                <a:solidFill>
                  <a:srgbClr val="0000FF"/>
                </a:solidFill>
                <a:highlight>
                  <a:srgbClr val="E5F4F8"/>
                </a:highlight>
                <a:latin typeface="Courier New" panose="02070309020205020404" pitchFamily="49" charset="0"/>
              </a:rPr>
              <a:t>const</a:t>
            </a:r>
            <a:r>
              <a:rPr lang="en-US" altLang="zh-CN" sz="1600" dirty="0">
                <a:solidFill>
                  <a:srgbClr val="000000"/>
                </a:solidFill>
                <a:highlight>
                  <a:srgbClr val="E5F4F8"/>
                </a:highlight>
                <a:latin typeface="Courier New" panose="02070309020205020404" pitchFamily="49" charset="0"/>
              </a:rPr>
              <a:t> </a:t>
            </a:r>
            <a:r>
              <a:rPr lang="en-US" altLang="zh-CN" sz="1600" dirty="0">
                <a:solidFill>
                  <a:srgbClr val="0000FF"/>
                </a:solidFill>
                <a:highlight>
                  <a:srgbClr val="E5F4F8"/>
                </a:highlight>
                <a:latin typeface="Courier New" panose="02070309020205020404" pitchFamily="49" charset="0"/>
              </a:rPr>
              <a:t>int</a:t>
            </a:r>
            <a:r>
              <a:rPr lang="en-US" altLang="zh-CN" sz="1600" dirty="0">
                <a:solidFill>
                  <a:srgbClr val="000000"/>
                </a:solidFill>
                <a:highlight>
                  <a:srgbClr val="E5F4F8"/>
                </a:highlight>
                <a:latin typeface="Courier New" panose="02070309020205020404" pitchFamily="49" charset="0"/>
              </a:rPr>
              <a:t> ci </a:t>
            </a:r>
            <a:r>
              <a:rPr lang="en-US" altLang="zh-CN" sz="1600" b="1" dirty="0">
                <a:solidFill>
                  <a:srgbClr val="000080"/>
                </a:solidFill>
                <a:highlight>
                  <a:srgbClr val="E5F4F8"/>
                </a:highlight>
                <a:latin typeface="Courier New" panose="02070309020205020404" pitchFamily="49" charset="0"/>
              </a:rPr>
              <a:t>=</a:t>
            </a:r>
            <a:r>
              <a:rPr lang="en-US" altLang="zh-CN" sz="1600" dirty="0">
                <a:solidFill>
                  <a:srgbClr val="000000"/>
                </a:solidFill>
                <a:highlight>
                  <a:srgbClr val="E5F4F8"/>
                </a:highlight>
                <a:latin typeface="Courier New" panose="02070309020205020404" pitchFamily="49" charset="0"/>
              </a:rPr>
              <a:t> </a:t>
            </a:r>
            <a:r>
              <a:rPr lang="en-US" altLang="zh-CN" sz="1600" dirty="0" err="1">
                <a:solidFill>
                  <a:srgbClr val="000000"/>
                </a:solidFill>
                <a:highlight>
                  <a:srgbClr val="E5F4F8"/>
                </a:highlight>
                <a:latin typeface="Courier New" panose="02070309020205020404" pitchFamily="49" charset="0"/>
              </a:rPr>
              <a:t>i</a:t>
            </a:r>
            <a:r>
              <a:rPr lang="en-US" altLang="zh-CN" sz="1600" b="1" dirty="0">
                <a:solidFill>
                  <a:srgbClr val="000080"/>
                </a:solidFill>
                <a:highlight>
                  <a:srgbClr val="E5F4F8"/>
                </a:highlight>
                <a:latin typeface="Courier New" panose="02070309020205020404" pitchFamily="49" charset="0"/>
              </a:rPr>
              <a:t>;</a:t>
            </a:r>
            <a:endParaRPr lang="en-US" altLang="zh-CN" sz="1600" dirty="0">
              <a:solidFill>
                <a:srgbClr val="008000"/>
              </a:solidFill>
              <a:highlight>
                <a:srgbClr val="E5F4F8"/>
              </a:highlight>
              <a:latin typeface="Courier New" panose="020703090202050204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1" y="1880226"/>
            <a:ext cx="4934745"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20" name="矩形: 圆顶角 19">
            <a:extLst>
              <a:ext uri="{FF2B5EF4-FFF2-40B4-BE49-F238E27FC236}">
                <a16:creationId xmlns:a16="http://schemas.microsoft.com/office/drawing/2014/main" id="{2330A2BC-D847-4290-BA91-52E3318FB765}"/>
              </a:ext>
            </a:extLst>
          </p:cNvPr>
          <p:cNvSpPr/>
          <p:nvPr/>
        </p:nvSpPr>
        <p:spPr>
          <a:xfrm>
            <a:off x="5503985" y="1889122"/>
            <a:ext cx="340488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1" name="矩形: 圆角 17">
            <a:extLst>
              <a:ext uri="{FF2B5EF4-FFF2-40B4-BE49-F238E27FC236}">
                <a16:creationId xmlns:a16="http://schemas.microsoft.com/office/drawing/2014/main" id="{E438E9B1-367C-4F60-A761-CF65FED49811}"/>
              </a:ext>
            </a:extLst>
          </p:cNvPr>
          <p:cNvSpPr/>
          <p:nvPr/>
        </p:nvSpPr>
        <p:spPr>
          <a:xfrm>
            <a:off x="5503985" y="2316187"/>
            <a:ext cx="3404883" cy="115993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修饰的对象不能改变其内容，即不能对其进行写操作</a:t>
            </a: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对象创建时必须初始化</a:t>
            </a:r>
            <a:endParaRPr lang="en-US" altLang="zh-CN" sz="1600" dirty="0">
              <a:solidFill>
                <a:schemeClr val="tx1"/>
              </a:solidFill>
            </a:endParaRPr>
          </a:p>
        </p:txBody>
      </p:sp>
      <p:sp>
        <p:nvSpPr>
          <p:cNvPr id="2" name="矩形 1">
            <a:extLst>
              <a:ext uri="{FF2B5EF4-FFF2-40B4-BE49-F238E27FC236}">
                <a16:creationId xmlns:a16="http://schemas.microsoft.com/office/drawing/2014/main" id="{973B5926-0FEB-4719-9F63-9B9756CB1314}"/>
              </a:ext>
            </a:extLst>
          </p:cNvPr>
          <p:cNvSpPr/>
          <p:nvPr/>
        </p:nvSpPr>
        <p:spPr>
          <a:xfrm>
            <a:off x="235132" y="1020362"/>
            <a:ext cx="8091376" cy="646331"/>
          </a:xfrm>
          <a:prstGeom prst="rect">
            <a:avLst/>
          </a:prstGeom>
        </p:spPr>
        <p:txBody>
          <a:bodyPr wrap="square">
            <a:spAutoFit/>
          </a:bodyPr>
          <a:lstStyle/>
          <a:p>
            <a:r>
              <a:rPr lang="zh-CN" altLang="en-US" dirty="0">
                <a:solidFill>
                  <a:srgbClr val="000000"/>
                </a:solidFill>
                <a:latin typeface="MicrosoftYaHei"/>
              </a:rPr>
              <a:t>有时，对于存储圆周率、自然对数</a:t>
            </a:r>
            <a:r>
              <a:rPr lang="en-US" altLang="zh-CN" dirty="0">
                <a:solidFill>
                  <a:srgbClr val="000000"/>
                </a:solidFill>
                <a:latin typeface="LMSans10-Regular-Identity-H"/>
              </a:rPr>
              <a:t>e </a:t>
            </a:r>
            <a:r>
              <a:rPr lang="zh-CN" altLang="en-US" dirty="0">
                <a:solidFill>
                  <a:srgbClr val="000000"/>
                </a:solidFill>
                <a:latin typeface="MicrosoftYaHei"/>
              </a:rPr>
              <a:t>等常量的对象，我们不希望其内容发生</a:t>
            </a:r>
          </a:p>
          <a:p>
            <a:r>
              <a:rPr lang="zh-CN" altLang="en-US" dirty="0">
                <a:solidFill>
                  <a:srgbClr val="000000"/>
                </a:solidFill>
                <a:latin typeface="MicrosoftYaHei"/>
              </a:rPr>
              <a:t>变化。</a:t>
            </a:r>
            <a:r>
              <a:rPr lang="en-US" altLang="zh-CN" dirty="0">
                <a:solidFill>
                  <a:srgbClr val="000000"/>
                </a:solidFill>
                <a:latin typeface="LMSans10-Regular-Identity-H"/>
              </a:rPr>
              <a:t>C++ </a:t>
            </a:r>
            <a:r>
              <a:rPr lang="zh-CN" altLang="en-US" dirty="0">
                <a:solidFill>
                  <a:srgbClr val="000000"/>
                </a:solidFill>
                <a:latin typeface="MicrosoftYaHei"/>
              </a:rPr>
              <a:t>提供了关键字 </a:t>
            </a:r>
            <a:r>
              <a:rPr lang="en-US" altLang="zh-CN" dirty="0">
                <a:solidFill>
                  <a:srgbClr val="FF0000"/>
                </a:solidFill>
                <a:latin typeface="LMSans10-Regular-Identity-H"/>
              </a:rPr>
              <a:t>const </a:t>
            </a:r>
            <a:r>
              <a:rPr lang="zh-CN" altLang="en-US" dirty="0">
                <a:solidFill>
                  <a:srgbClr val="000000"/>
                </a:solidFill>
                <a:latin typeface="MicrosoftYaHei"/>
              </a:rPr>
              <a:t>对对象的类型加以限制。</a:t>
            </a:r>
            <a:endParaRPr lang="zh-CN" altLang="en-US" dirty="0"/>
          </a:p>
        </p:txBody>
      </p:sp>
      <p:sp>
        <p:nvSpPr>
          <p:cNvPr id="10" name="矩形: 圆顶角 9">
            <a:extLst>
              <a:ext uri="{FF2B5EF4-FFF2-40B4-BE49-F238E27FC236}">
                <a16:creationId xmlns:a16="http://schemas.microsoft.com/office/drawing/2014/main" id="{0113CE53-E7F7-4087-B282-2BDB4485C6A9}"/>
              </a:ext>
            </a:extLst>
          </p:cNvPr>
          <p:cNvSpPr/>
          <p:nvPr/>
        </p:nvSpPr>
        <p:spPr>
          <a:xfrm>
            <a:off x="241239" y="4688102"/>
            <a:ext cx="492818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问题</a:t>
            </a:r>
            <a:endParaRPr lang="zh-CN" altLang="en-US" sz="2000" b="1" dirty="0"/>
          </a:p>
        </p:txBody>
      </p:sp>
      <p:sp>
        <p:nvSpPr>
          <p:cNvPr id="11" name="矩形: 圆角 17">
            <a:extLst>
              <a:ext uri="{FF2B5EF4-FFF2-40B4-BE49-F238E27FC236}">
                <a16:creationId xmlns:a16="http://schemas.microsoft.com/office/drawing/2014/main" id="{8F8D840A-8DFF-4DB6-986D-3CBB837BB3CE}"/>
              </a:ext>
            </a:extLst>
          </p:cNvPr>
          <p:cNvSpPr/>
          <p:nvPr/>
        </p:nvSpPr>
        <p:spPr>
          <a:xfrm>
            <a:off x="241239" y="5126219"/>
            <a:ext cx="492818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1600" dirty="0">
                <a:solidFill>
                  <a:schemeClr val="tx1"/>
                </a:solidFill>
              </a:rPr>
              <a:t>判断如下代码是否正确？</a:t>
            </a:r>
            <a:endParaRPr lang="en-US" altLang="zh-CN" sz="1600" dirty="0">
              <a:solidFill>
                <a:schemeClr val="tx1"/>
              </a:solidFill>
            </a:endParaRPr>
          </a:p>
          <a:p>
            <a:endParaRPr lang="en-US" altLang="zh-CN" sz="1600" b="1" dirty="0">
              <a:solidFill>
                <a:schemeClr val="tx1"/>
              </a:solidFill>
            </a:endParaRPr>
          </a:p>
          <a:p>
            <a:r>
              <a:rPr lang="en-US" altLang="zh-CN" sz="1600" dirty="0">
                <a:solidFill>
                  <a:srgbClr val="0000FF"/>
                </a:solidFill>
                <a:highlight>
                  <a:srgbClr val="E5EFE5"/>
                </a:highlight>
                <a:latin typeface="Courier New" panose="02070309020205020404" pitchFamily="49" charset="0"/>
              </a:rPr>
              <a:t>const</a:t>
            </a:r>
            <a:r>
              <a:rPr lang="en-US" altLang="zh-CN" sz="1600" dirty="0">
                <a:solidFill>
                  <a:srgbClr val="000000"/>
                </a:solidFill>
                <a:highlight>
                  <a:srgbClr val="E5EFE5"/>
                </a:highlight>
                <a:latin typeface="Courier New" panose="02070309020205020404" pitchFamily="49" charset="0"/>
              </a:rPr>
              <a:t> </a:t>
            </a:r>
            <a:r>
              <a:rPr lang="en-US" altLang="zh-CN" sz="1600" dirty="0">
                <a:solidFill>
                  <a:srgbClr val="0000FF"/>
                </a:solidFill>
                <a:highlight>
                  <a:srgbClr val="E5EFE5"/>
                </a:highlight>
                <a:latin typeface="Courier New" panose="02070309020205020404" pitchFamily="49" charset="0"/>
              </a:rPr>
              <a:t>int</a:t>
            </a:r>
            <a:r>
              <a:rPr lang="en-US" altLang="zh-CN" sz="1600" dirty="0">
                <a:solidFill>
                  <a:srgbClr val="000000"/>
                </a:solidFill>
                <a:highlight>
                  <a:srgbClr val="E5EFE5"/>
                </a:highlight>
                <a:latin typeface="Courier New" panose="02070309020205020404" pitchFamily="49" charset="0"/>
              </a:rPr>
              <a:t> </a:t>
            </a:r>
            <a:r>
              <a:rPr lang="en-US" altLang="zh-CN" sz="1600" dirty="0" err="1">
                <a:solidFill>
                  <a:srgbClr val="000000"/>
                </a:solidFill>
                <a:highlight>
                  <a:srgbClr val="E5EFE5"/>
                </a:highlight>
                <a:latin typeface="Courier New" panose="02070309020205020404" pitchFamily="49" charset="0"/>
              </a:rPr>
              <a:t>numStudent</a:t>
            </a:r>
            <a:r>
              <a:rPr lang="en-US" altLang="zh-CN" sz="1600" dirty="0">
                <a:solidFill>
                  <a:srgbClr val="000000"/>
                </a:solidFill>
                <a:highlight>
                  <a:srgbClr val="E5EFE5"/>
                </a:highlight>
                <a:latin typeface="Courier New" panose="02070309020205020404" pitchFamily="49" charset="0"/>
              </a:rPr>
              <a:t> </a:t>
            </a:r>
            <a:r>
              <a:rPr lang="en-US" altLang="zh-CN" sz="1600" b="1" dirty="0">
                <a:solidFill>
                  <a:srgbClr val="000080"/>
                </a:solidFill>
                <a:highlight>
                  <a:srgbClr val="E5EFE5"/>
                </a:highlight>
                <a:latin typeface="Courier New" panose="02070309020205020404" pitchFamily="49" charset="0"/>
              </a:rPr>
              <a:t>=</a:t>
            </a:r>
            <a:r>
              <a:rPr lang="en-US" altLang="zh-CN" sz="1600" dirty="0">
                <a:solidFill>
                  <a:srgbClr val="000000"/>
                </a:solidFill>
                <a:highlight>
                  <a:srgbClr val="E5EFE5"/>
                </a:highlight>
                <a:latin typeface="Courier New" panose="02070309020205020404" pitchFamily="49" charset="0"/>
              </a:rPr>
              <a:t> 30</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a:p>
            <a:r>
              <a:rPr lang="en-US" altLang="zh-CN" sz="1600" dirty="0" err="1">
                <a:solidFill>
                  <a:srgbClr val="000000"/>
                </a:solidFill>
                <a:highlight>
                  <a:srgbClr val="E5EFE5"/>
                </a:highlight>
                <a:latin typeface="Courier New" panose="02070309020205020404" pitchFamily="49" charset="0"/>
              </a:rPr>
              <a:t>numStudent</a:t>
            </a:r>
            <a:r>
              <a:rPr lang="en-US" altLang="zh-CN" sz="1600" dirty="0">
                <a:solidFill>
                  <a:srgbClr val="000000"/>
                </a:solidFill>
                <a:highlight>
                  <a:srgbClr val="E5EFE5"/>
                </a:highlight>
                <a:latin typeface="Courier New" panose="02070309020205020404" pitchFamily="49" charset="0"/>
              </a:rPr>
              <a:t> </a:t>
            </a:r>
            <a:r>
              <a:rPr lang="en-US" altLang="zh-CN" sz="1600" b="1" dirty="0">
                <a:solidFill>
                  <a:srgbClr val="000080"/>
                </a:solidFill>
                <a:highlight>
                  <a:srgbClr val="E5EFE5"/>
                </a:highlight>
                <a:latin typeface="Courier New" panose="02070309020205020404" pitchFamily="49" charset="0"/>
              </a:rPr>
              <a:t>=</a:t>
            </a:r>
            <a:r>
              <a:rPr lang="en-US" altLang="zh-CN" sz="1600" dirty="0">
                <a:solidFill>
                  <a:srgbClr val="000000"/>
                </a:solidFill>
                <a:highlight>
                  <a:srgbClr val="E5EFE5"/>
                </a:highlight>
                <a:latin typeface="Courier New" panose="02070309020205020404" pitchFamily="49" charset="0"/>
              </a:rPr>
              <a:t> 50</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a:p>
            <a:r>
              <a:rPr lang="en-US" altLang="zh-CN" sz="1600" dirty="0">
                <a:solidFill>
                  <a:srgbClr val="0000FF"/>
                </a:solidFill>
                <a:highlight>
                  <a:srgbClr val="E5EFE5"/>
                </a:highlight>
                <a:latin typeface="Courier New" panose="02070309020205020404" pitchFamily="49" charset="0"/>
              </a:rPr>
              <a:t>const</a:t>
            </a:r>
            <a:r>
              <a:rPr lang="en-US" altLang="zh-CN" sz="1600" dirty="0">
                <a:solidFill>
                  <a:srgbClr val="000000"/>
                </a:solidFill>
                <a:highlight>
                  <a:srgbClr val="E5EFE5"/>
                </a:highlight>
                <a:latin typeface="Courier New" panose="02070309020205020404" pitchFamily="49" charset="0"/>
              </a:rPr>
              <a:t> </a:t>
            </a:r>
            <a:r>
              <a:rPr lang="en-US" altLang="zh-CN" sz="1600" dirty="0">
                <a:solidFill>
                  <a:srgbClr val="0000FF"/>
                </a:solidFill>
                <a:highlight>
                  <a:srgbClr val="E5EFE5"/>
                </a:highlight>
                <a:latin typeface="Courier New" panose="02070309020205020404" pitchFamily="49" charset="0"/>
              </a:rPr>
              <a:t>double</a:t>
            </a:r>
            <a:r>
              <a:rPr lang="en-US" altLang="zh-CN" sz="1600" dirty="0">
                <a:solidFill>
                  <a:srgbClr val="000000"/>
                </a:solidFill>
                <a:highlight>
                  <a:srgbClr val="E5EFE5"/>
                </a:highlight>
                <a:latin typeface="Courier New" panose="02070309020205020404" pitchFamily="49" charset="0"/>
              </a:rPr>
              <a:t> pi</a:t>
            </a:r>
            <a:r>
              <a:rPr lang="en-US" altLang="zh-CN" sz="1600" b="1" dirty="0">
                <a:solidFill>
                  <a:srgbClr val="000080"/>
                </a:solidFill>
                <a:highlight>
                  <a:srgbClr val="E5EFE5"/>
                </a:highlight>
                <a:latin typeface="Courier New" panose="02070309020205020404" pitchFamily="49" charset="0"/>
              </a:rPr>
              <a:t>;</a:t>
            </a:r>
            <a:endParaRPr lang="en-US" altLang="zh-CN" sz="1600" dirty="0">
              <a:solidFill>
                <a:srgbClr val="000000"/>
              </a:solidFill>
              <a:highlight>
                <a:srgbClr val="E5EFE5"/>
              </a:highlight>
              <a:latin typeface="Courier New" panose="02070309020205020404" pitchFamily="49" charset="0"/>
            </a:endParaRPr>
          </a:p>
        </p:txBody>
      </p:sp>
      <p:sp>
        <p:nvSpPr>
          <p:cNvPr id="14" name="矩形: 圆顶角 13">
            <a:extLst>
              <a:ext uri="{FF2B5EF4-FFF2-40B4-BE49-F238E27FC236}">
                <a16:creationId xmlns:a16="http://schemas.microsoft.com/office/drawing/2014/main" id="{BE7245CA-DDC3-4009-9B3F-21410EA531BF}"/>
              </a:ext>
            </a:extLst>
          </p:cNvPr>
          <p:cNvSpPr/>
          <p:nvPr/>
        </p:nvSpPr>
        <p:spPr>
          <a:xfrm>
            <a:off x="5503414" y="4676219"/>
            <a:ext cx="339934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b="1" dirty="0"/>
          </a:p>
        </p:txBody>
      </p:sp>
      <p:sp>
        <p:nvSpPr>
          <p:cNvPr id="15" name="矩形: 圆角 17">
            <a:extLst>
              <a:ext uri="{FF2B5EF4-FFF2-40B4-BE49-F238E27FC236}">
                <a16:creationId xmlns:a16="http://schemas.microsoft.com/office/drawing/2014/main" id="{5CCA3FF4-94D8-4F11-8042-17DCBA7ED78E}"/>
              </a:ext>
            </a:extLst>
          </p:cNvPr>
          <p:cNvSpPr/>
          <p:nvPr/>
        </p:nvSpPr>
        <p:spPr>
          <a:xfrm>
            <a:off x="5503414" y="5114336"/>
            <a:ext cx="3399348"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第二行代码错误：不能 </a:t>
            </a:r>
            <a:r>
              <a:rPr lang="en-US" altLang="zh-CN" sz="1600" dirty="0" err="1">
                <a:solidFill>
                  <a:schemeClr val="tx1"/>
                </a:solidFill>
                <a:latin typeface="Consolas" panose="020B0609020204030204" pitchFamily="49" charset="0"/>
              </a:rPr>
              <a:t>numStudent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进行写值操作</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第三行代码错误：</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对象必须初始化</a:t>
            </a:r>
            <a:endParaRPr lang="en-US" altLang="zh-CN" sz="1600" dirty="0">
              <a:solidFill>
                <a:schemeClr val="tx1"/>
              </a:solidFill>
            </a:endParaRPr>
          </a:p>
        </p:txBody>
      </p:sp>
      <p:sp>
        <p:nvSpPr>
          <p:cNvPr id="12" name="灯片编号占位符 3">
            <a:extLst>
              <a:ext uri="{FF2B5EF4-FFF2-40B4-BE49-F238E27FC236}">
                <a16:creationId xmlns:a16="http://schemas.microsoft.com/office/drawing/2014/main" id="{28B102C6-C113-4316-B91F-FD334EB50F2A}"/>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2468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0" grpId="0" animBg="1"/>
      <p:bldP spid="11"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a:extLst>
              <a:ext uri="{FF2B5EF4-FFF2-40B4-BE49-F238E27FC236}">
                <a16:creationId xmlns:a16="http://schemas.microsoft.com/office/drawing/2014/main" id="{4534B0B0-38A2-4390-B113-A1C8F6A8ABAB}"/>
              </a:ext>
            </a:extLst>
          </p:cNvPr>
          <p:cNvSpPr/>
          <p:nvPr/>
        </p:nvSpPr>
        <p:spPr>
          <a:xfrm>
            <a:off x="235132" y="2291049"/>
            <a:ext cx="433686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LMMono8-Regular-Identity-H"/>
              </a:rPr>
              <a:t>const int </a:t>
            </a:r>
            <a:r>
              <a:rPr lang="en-US" altLang="zh-CN" sz="1600" dirty="0">
                <a:solidFill>
                  <a:srgbClr val="000000"/>
                </a:solidFill>
                <a:highlight>
                  <a:srgbClr val="E5F4F8"/>
                </a:highlight>
                <a:latin typeface="LMMono8-Regular-Identity-H"/>
              </a:rPr>
              <a:t>a = 3;</a:t>
            </a:r>
          </a:p>
          <a:p>
            <a:r>
              <a:rPr lang="en-US" altLang="zh-CN" sz="1600" dirty="0">
                <a:solidFill>
                  <a:srgbClr val="0000FF"/>
                </a:solidFill>
                <a:highlight>
                  <a:srgbClr val="E5F4F8"/>
                </a:highlight>
                <a:latin typeface="LMMono8-Regular-Identity-H"/>
              </a:rPr>
              <a:t>const int </a:t>
            </a:r>
            <a:r>
              <a:rPr lang="en-US" altLang="zh-CN" sz="1600" dirty="0">
                <a:solidFill>
                  <a:srgbClr val="000000"/>
                </a:solidFill>
                <a:highlight>
                  <a:srgbClr val="E5F4F8"/>
                </a:highlight>
                <a:latin typeface="LMMono8-Regular-Identity-H"/>
              </a:rPr>
              <a:t>b = 2 + 5;</a:t>
            </a:r>
            <a:endParaRPr lang="zh-CN" altLang="en-US" sz="1600" dirty="0">
              <a:highlight>
                <a:srgbClr val="E5F4F8"/>
              </a:highlight>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1880226"/>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代码一</a:t>
            </a:r>
            <a:endParaRPr lang="zh-CN" altLang="en-US" sz="2000" dirty="0"/>
          </a:p>
        </p:txBody>
      </p:sp>
      <p:sp>
        <p:nvSpPr>
          <p:cNvPr id="10" name="矩形: 圆顶角 9">
            <a:extLst>
              <a:ext uri="{FF2B5EF4-FFF2-40B4-BE49-F238E27FC236}">
                <a16:creationId xmlns:a16="http://schemas.microsoft.com/office/drawing/2014/main" id="{0113CE53-E7F7-4087-B282-2BDB4485C6A9}"/>
              </a:ext>
            </a:extLst>
          </p:cNvPr>
          <p:cNvSpPr/>
          <p:nvPr/>
        </p:nvSpPr>
        <p:spPr>
          <a:xfrm>
            <a:off x="235133" y="3676538"/>
            <a:ext cx="4336868"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答案</a:t>
            </a:r>
            <a:endParaRPr lang="zh-CN" altLang="en-US" sz="2000" b="1" dirty="0"/>
          </a:p>
        </p:txBody>
      </p:sp>
      <p:sp>
        <p:nvSpPr>
          <p:cNvPr id="11" name="矩形: 圆角 17">
            <a:extLst>
              <a:ext uri="{FF2B5EF4-FFF2-40B4-BE49-F238E27FC236}">
                <a16:creationId xmlns:a16="http://schemas.microsoft.com/office/drawing/2014/main" id="{8F8D840A-8DFF-4DB6-986D-3CBB837BB3CE}"/>
              </a:ext>
            </a:extLst>
          </p:cNvPr>
          <p:cNvSpPr/>
          <p:nvPr/>
        </p:nvSpPr>
        <p:spPr>
          <a:xfrm>
            <a:off x="235133" y="4114655"/>
            <a:ext cx="4336868"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代码一中的</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a:t>
            </a:r>
            <a:r>
              <a:rPr lang="en-US" altLang="zh-CN" sz="1600" dirty="0">
                <a:solidFill>
                  <a:schemeClr val="tx1"/>
                </a:solidFill>
                <a:latin typeface="Consolas" panose="020B0609020204030204" pitchFamily="49" charset="0"/>
              </a:rPr>
              <a:t>a , b </a:t>
            </a:r>
            <a:r>
              <a:rPr lang="zh-CN" altLang="en-US" sz="1600" dirty="0">
                <a:solidFill>
                  <a:schemeClr val="tx1"/>
                </a:solidFill>
                <a:latin typeface="Consolas" panose="020B0609020204030204" pitchFamily="49" charset="0"/>
              </a:rPr>
              <a:t>分别是用字面值常量、和常量表达式初始化的</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代码二中的</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a:t>
            </a:r>
            <a:r>
              <a:rPr lang="en-US" altLang="zh-CN" sz="1600" dirty="0" err="1">
                <a:solidFill>
                  <a:schemeClr val="tx1"/>
                </a:solidFill>
                <a:latin typeface="Consolas" panose="020B0609020204030204" pitchFamily="49" charset="0"/>
              </a:rPr>
              <a:t>numMax</a:t>
            </a:r>
            <a:r>
              <a:rPr lang="zh-CN" altLang="en-US" sz="1600" dirty="0">
                <a:solidFill>
                  <a:schemeClr val="tx1"/>
                </a:solidFill>
                <a:latin typeface="Consolas" panose="020B0609020204030204" pitchFamily="49" charset="0"/>
              </a:rPr>
              <a:t>是用对象</a:t>
            </a:r>
            <a:r>
              <a:rPr lang="en-US" altLang="zh-CN" sz="1600" dirty="0">
                <a:solidFill>
                  <a:schemeClr val="tx1"/>
                </a:solidFill>
                <a:latin typeface="Consolas" panose="020B0609020204030204" pitchFamily="49" charset="0"/>
              </a:rPr>
              <a:t>num </a:t>
            </a:r>
            <a:r>
              <a:rPr lang="zh-CN" altLang="en-US" sz="1600" dirty="0">
                <a:solidFill>
                  <a:schemeClr val="tx1"/>
                </a:solidFill>
                <a:latin typeface="Consolas" panose="020B0609020204030204" pitchFamily="49" charset="0"/>
              </a:rPr>
              <a:t>初始化的</a:t>
            </a:r>
          </a:p>
        </p:txBody>
      </p:sp>
      <p:sp>
        <p:nvSpPr>
          <p:cNvPr id="3" name="矩形 2">
            <a:extLst>
              <a:ext uri="{FF2B5EF4-FFF2-40B4-BE49-F238E27FC236}">
                <a16:creationId xmlns:a16="http://schemas.microsoft.com/office/drawing/2014/main" id="{F2A8DE38-43C9-4B40-80A3-6EFA34C04FC2}"/>
              </a:ext>
            </a:extLst>
          </p:cNvPr>
          <p:cNvSpPr/>
          <p:nvPr/>
        </p:nvSpPr>
        <p:spPr>
          <a:xfrm>
            <a:off x="573314" y="1058456"/>
            <a:ext cx="6016171" cy="369332"/>
          </a:xfrm>
          <a:prstGeom prst="rect">
            <a:avLst/>
          </a:prstGeom>
        </p:spPr>
        <p:txBody>
          <a:bodyPr wrap="square">
            <a:spAutoFit/>
          </a:bodyPr>
          <a:lstStyle/>
          <a:p>
            <a:r>
              <a:rPr lang="zh-CN" altLang="en-US" dirty="0">
                <a:latin typeface="MicrosoftYaHei"/>
              </a:rPr>
              <a:t>对比如下代码一和代码二的常量定义有何区别？</a:t>
            </a:r>
            <a:endParaRPr lang="zh-CN" altLang="en-US" dirty="0"/>
          </a:p>
        </p:txBody>
      </p:sp>
      <p:sp>
        <p:nvSpPr>
          <p:cNvPr id="13" name="矩形: 圆角 17">
            <a:extLst>
              <a:ext uri="{FF2B5EF4-FFF2-40B4-BE49-F238E27FC236}">
                <a16:creationId xmlns:a16="http://schemas.microsoft.com/office/drawing/2014/main" id="{F6B3576A-BEEF-430D-AC9A-015F67CCBB4D}"/>
              </a:ext>
            </a:extLst>
          </p:cNvPr>
          <p:cNvSpPr/>
          <p:nvPr/>
        </p:nvSpPr>
        <p:spPr>
          <a:xfrm>
            <a:off x="5152265" y="2266658"/>
            <a:ext cx="3750497" cy="9746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LMMono8-Regular-Identity-H"/>
              </a:rPr>
              <a:t>int </a:t>
            </a:r>
            <a:r>
              <a:rPr lang="en-US" altLang="zh-CN" sz="1600" dirty="0">
                <a:solidFill>
                  <a:srgbClr val="000000"/>
                </a:solidFill>
                <a:highlight>
                  <a:srgbClr val="E5F4F8"/>
                </a:highlight>
                <a:latin typeface="LMMono8-Regular-Identity-H"/>
              </a:rPr>
              <a:t>num = 100;</a:t>
            </a:r>
          </a:p>
          <a:p>
            <a:r>
              <a:rPr lang="en-US" altLang="zh-CN" sz="1600" dirty="0">
                <a:solidFill>
                  <a:srgbClr val="0000FF"/>
                </a:solidFill>
                <a:highlight>
                  <a:srgbClr val="E5F4F8"/>
                </a:highlight>
                <a:latin typeface="LMMono8-Regular-Identity-H"/>
              </a:rPr>
              <a:t>const int </a:t>
            </a:r>
            <a:r>
              <a:rPr lang="en-US" altLang="zh-CN" sz="1600" dirty="0" err="1">
                <a:solidFill>
                  <a:srgbClr val="000000"/>
                </a:solidFill>
                <a:highlight>
                  <a:srgbClr val="E5F4F8"/>
                </a:highlight>
                <a:latin typeface="LMMono8-Regular-Identity-H"/>
              </a:rPr>
              <a:t>numMax</a:t>
            </a:r>
            <a:r>
              <a:rPr lang="en-US" altLang="zh-CN" sz="1600" dirty="0">
                <a:solidFill>
                  <a:srgbClr val="000000"/>
                </a:solidFill>
                <a:highlight>
                  <a:srgbClr val="E5F4F8"/>
                </a:highlight>
                <a:latin typeface="LMMono8-Regular-Identity-H"/>
              </a:rPr>
              <a:t> = num;</a:t>
            </a:r>
            <a:endParaRPr lang="zh-CN" altLang="en-US" sz="1600" dirty="0">
              <a:highlight>
                <a:srgbClr val="E5F4F8"/>
              </a:highlight>
            </a:endParaRPr>
          </a:p>
        </p:txBody>
      </p:sp>
      <p:sp>
        <p:nvSpPr>
          <p:cNvPr id="16" name="矩形: 圆顶角 15">
            <a:extLst>
              <a:ext uri="{FF2B5EF4-FFF2-40B4-BE49-F238E27FC236}">
                <a16:creationId xmlns:a16="http://schemas.microsoft.com/office/drawing/2014/main" id="{DEB633EB-B2A4-4389-845F-2FD960D34669}"/>
              </a:ext>
            </a:extLst>
          </p:cNvPr>
          <p:cNvSpPr/>
          <p:nvPr/>
        </p:nvSpPr>
        <p:spPr>
          <a:xfrm>
            <a:off x="5152265" y="1855836"/>
            <a:ext cx="3750497"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代码二</a:t>
            </a:r>
            <a:endParaRPr lang="zh-CN" altLang="en-US" sz="2000" dirty="0"/>
          </a:p>
        </p:txBody>
      </p:sp>
      <p:sp>
        <p:nvSpPr>
          <p:cNvPr id="17" name="矩形: 圆顶角 16">
            <a:extLst>
              <a:ext uri="{FF2B5EF4-FFF2-40B4-BE49-F238E27FC236}">
                <a16:creationId xmlns:a16="http://schemas.microsoft.com/office/drawing/2014/main" id="{C9D0C854-36D9-49CD-B64D-B492640259C2}"/>
              </a:ext>
            </a:extLst>
          </p:cNvPr>
          <p:cNvSpPr/>
          <p:nvPr/>
        </p:nvSpPr>
        <p:spPr>
          <a:xfrm>
            <a:off x="5146158" y="3652147"/>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8" name="矩形: 圆角 17">
            <a:extLst>
              <a:ext uri="{FF2B5EF4-FFF2-40B4-BE49-F238E27FC236}">
                <a16:creationId xmlns:a16="http://schemas.microsoft.com/office/drawing/2014/main" id="{AC47A115-12F0-4CDD-8764-FB7BFAB001F5}"/>
              </a:ext>
            </a:extLst>
          </p:cNvPr>
          <p:cNvSpPr/>
          <p:nvPr/>
        </p:nvSpPr>
        <p:spPr>
          <a:xfrm>
            <a:off x="5146158" y="4079212"/>
            <a:ext cx="3756603" cy="26380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常量表达式的值不会改变，且在编译期间就能得到计算结果</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代码一中的</a:t>
            </a:r>
            <a:r>
              <a:rPr lang="en-US" altLang="zh-CN" sz="1600" dirty="0">
                <a:solidFill>
                  <a:schemeClr val="tx1"/>
                </a:solidFill>
                <a:latin typeface="Consolas" panose="020B0609020204030204" pitchFamily="49" charset="0"/>
              </a:rPr>
              <a:t>a </a:t>
            </a:r>
            <a:r>
              <a:rPr lang="zh-CN" altLang="en-US" sz="1600" dirty="0">
                <a:solidFill>
                  <a:schemeClr val="tx1"/>
                </a:solidFill>
                <a:latin typeface="Consolas" panose="020B0609020204030204" pitchFamily="49" charset="0"/>
              </a:rPr>
              <a:t>和</a:t>
            </a:r>
            <a:r>
              <a:rPr lang="en-US" altLang="zh-CN" sz="1600" dirty="0">
                <a:solidFill>
                  <a:schemeClr val="tx1"/>
                </a:solidFill>
                <a:latin typeface="Consolas" panose="020B0609020204030204" pitchFamily="49" charset="0"/>
              </a:rPr>
              <a:t>b </a:t>
            </a:r>
            <a:r>
              <a:rPr lang="zh-CN" altLang="en-US" sz="1600" dirty="0">
                <a:solidFill>
                  <a:schemeClr val="tx1"/>
                </a:solidFill>
                <a:latin typeface="Consolas" panose="020B0609020204030204" pitchFamily="49" charset="0"/>
              </a:rPr>
              <a:t>均为</a:t>
            </a:r>
            <a:r>
              <a:rPr lang="zh-CN" altLang="en-US" sz="1600" dirty="0">
                <a:solidFill>
                  <a:srgbClr val="FF0000"/>
                </a:solidFill>
                <a:latin typeface="Consolas" panose="020B0609020204030204" pitchFamily="49" charset="0"/>
              </a:rPr>
              <a:t>编译时常量</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用常量表达式初始化的常量</a:t>
            </a:r>
            <a:r>
              <a:rPr lang="en-US" altLang="zh-CN" sz="1600" dirty="0">
                <a:solidFill>
                  <a:schemeClr val="tx1"/>
                </a:solidFill>
                <a:latin typeface="Consolas" panose="020B0609020204030204" pitchFamily="49" charset="0"/>
              </a:rPr>
              <a:t>)</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代码二中的</a:t>
            </a:r>
            <a:r>
              <a:rPr lang="en-US" altLang="zh-CN" sz="1600" dirty="0" err="1">
                <a:solidFill>
                  <a:schemeClr val="tx1"/>
                </a:solidFill>
                <a:latin typeface="Consolas" panose="020B0609020204030204" pitchFamily="49" charset="0"/>
              </a:rPr>
              <a:t>numMax</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的值只有在程序运行期间可以获取，即为</a:t>
            </a:r>
            <a:r>
              <a:rPr lang="zh-CN" altLang="en-US" sz="1600" dirty="0">
                <a:solidFill>
                  <a:srgbClr val="FF0000"/>
                </a:solidFill>
                <a:latin typeface="Consolas" panose="020B0609020204030204" pitchFamily="49" charset="0"/>
              </a:rPr>
              <a:t>运行时常量</a:t>
            </a:r>
          </a:p>
          <a:p>
            <a:pPr marL="285750" indent="-285750">
              <a:lnSpc>
                <a:spcPct val="150000"/>
              </a:lnSpc>
              <a:buClr>
                <a:srgbClr val="151DC1"/>
              </a:buClr>
              <a:buFont typeface="Consolas" panose="020B0609020204030204" pitchFamily="49" charset="0"/>
              <a:buChar char="●"/>
            </a:pPr>
            <a:endParaRPr lang="zh-CN" altLang="en-US" sz="1600" dirty="0">
              <a:solidFill>
                <a:schemeClr val="tx1"/>
              </a:solidFill>
              <a:latin typeface="Consolas" panose="020B0609020204030204" pitchFamily="49" charset="0"/>
            </a:endParaRPr>
          </a:p>
        </p:txBody>
      </p:sp>
      <p:sp>
        <p:nvSpPr>
          <p:cNvPr id="22" name="文本框 21">
            <a:extLst>
              <a:ext uri="{FF2B5EF4-FFF2-40B4-BE49-F238E27FC236}">
                <a16:creationId xmlns:a16="http://schemas.microsoft.com/office/drawing/2014/main" id="{729FDE23-172E-4599-8794-3FDF392E7594}"/>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constexpr </a:t>
            </a:r>
            <a:r>
              <a:rPr lang="zh-CN" altLang="en-US" b="1" dirty="0">
                <a:solidFill>
                  <a:schemeClr val="bg1"/>
                </a:solidFill>
              </a:rPr>
              <a:t>和常量表达式</a:t>
            </a:r>
          </a:p>
        </p:txBody>
      </p:sp>
      <p:sp>
        <p:nvSpPr>
          <p:cNvPr id="12" name="灯片编号占位符 3">
            <a:extLst>
              <a:ext uri="{FF2B5EF4-FFF2-40B4-BE49-F238E27FC236}">
                <a16:creationId xmlns:a16="http://schemas.microsoft.com/office/drawing/2014/main" id="{27C0B300-DBC3-4CD1-91F1-6D2DEB41AF3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0778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14FDBD-72A7-496F-A2CF-EC43181B4D19}"/>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constexpr </a:t>
            </a:r>
            <a:r>
              <a:rPr lang="zh-CN" altLang="en-US" b="1" dirty="0">
                <a:solidFill>
                  <a:schemeClr val="bg1"/>
                </a:solidFill>
              </a:rPr>
              <a:t>和常量表达式</a:t>
            </a:r>
          </a:p>
        </p:txBody>
      </p:sp>
      <p:sp>
        <p:nvSpPr>
          <p:cNvPr id="2" name="矩形 1">
            <a:extLst>
              <a:ext uri="{FF2B5EF4-FFF2-40B4-BE49-F238E27FC236}">
                <a16:creationId xmlns:a16="http://schemas.microsoft.com/office/drawing/2014/main" id="{07F606A4-4906-486D-B72F-476AF640E942}"/>
              </a:ext>
            </a:extLst>
          </p:cNvPr>
          <p:cNvSpPr/>
          <p:nvPr/>
        </p:nvSpPr>
        <p:spPr>
          <a:xfrm>
            <a:off x="235131" y="1345780"/>
            <a:ext cx="7249886" cy="369332"/>
          </a:xfrm>
          <a:prstGeom prst="rect">
            <a:avLst/>
          </a:prstGeom>
        </p:spPr>
        <p:txBody>
          <a:bodyPr wrap="square">
            <a:spAutoFit/>
          </a:bodyPr>
          <a:lstStyle/>
          <a:p>
            <a:r>
              <a:rPr lang="zh-CN" altLang="en-US" dirty="0">
                <a:solidFill>
                  <a:srgbClr val="000000"/>
                </a:solidFill>
                <a:latin typeface="MicrosoftYaHei"/>
              </a:rPr>
              <a:t>为了帮助编译器自动识别常量表达式，</a:t>
            </a:r>
            <a:r>
              <a:rPr lang="en-US" altLang="zh-CN" dirty="0">
                <a:solidFill>
                  <a:srgbClr val="000000"/>
                </a:solidFill>
                <a:latin typeface="LMSans10-Regular-Identity-H"/>
              </a:rPr>
              <a:t>C++11 </a:t>
            </a:r>
            <a:r>
              <a:rPr lang="zh-CN" altLang="en-US" dirty="0">
                <a:solidFill>
                  <a:srgbClr val="000000"/>
                </a:solidFill>
                <a:latin typeface="MicrosoftYaHei"/>
              </a:rPr>
              <a:t>提供了</a:t>
            </a:r>
            <a:r>
              <a:rPr lang="en-US" altLang="zh-CN" dirty="0">
                <a:solidFill>
                  <a:srgbClr val="FF0000"/>
                </a:solidFill>
                <a:latin typeface="LMSans10-Regular-Identity-H"/>
              </a:rPr>
              <a:t>constexpr </a:t>
            </a:r>
            <a:r>
              <a:rPr lang="zh-CN" altLang="en-US" dirty="0">
                <a:solidFill>
                  <a:srgbClr val="FF0000"/>
                </a:solidFill>
                <a:latin typeface="MicrosoftYaHei"/>
              </a:rPr>
              <a:t>关键字</a:t>
            </a:r>
            <a:endParaRPr lang="zh-CN" altLang="en-US" dirty="0"/>
          </a:p>
        </p:txBody>
      </p:sp>
      <p:sp>
        <p:nvSpPr>
          <p:cNvPr id="16" name="矩形: 圆顶角 15">
            <a:extLst>
              <a:ext uri="{FF2B5EF4-FFF2-40B4-BE49-F238E27FC236}">
                <a16:creationId xmlns:a16="http://schemas.microsoft.com/office/drawing/2014/main" id="{5DDA0379-195B-42F1-8A32-FF4B7672B6BB}"/>
              </a:ext>
            </a:extLst>
          </p:cNvPr>
          <p:cNvSpPr/>
          <p:nvPr/>
        </p:nvSpPr>
        <p:spPr>
          <a:xfrm>
            <a:off x="235131" y="4329509"/>
            <a:ext cx="8704051"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a:ea typeface="微软雅黑"/>
              </a:rPr>
              <a:t>注意</a:t>
            </a:r>
          </a:p>
        </p:txBody>
      </p:sp>
      <p:sp>
        <p:nvSpPr>
          <p:cNvPr id="17" name="矩形: 圆角 17">
            <a:extLst>
              <a:ext uri="{FF2B5EF4-FFF2-40B4-BE49-F238E27FC236}">
                <a16:creationId xmlns:a16="http://schemas.microsoft.com/office/drawing/2014/main" id="{94FAD6D0-A51E-422A-85CF-10EA252D3963}"/>
              </a:ext>
            </a:extLst>
          </p:cNvPr>
          <p:cNvSpPr/>
          <p:nvPr/>
        </p:nvSpPr>
        <p:spPr>
          <a:xfrm>
            <a:off x="235131" y="4812679"/>
            <a:ext cx="8704051" cy="41357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spcAft>
                <a:spcPts val="1200"/>
              </a:spcAft>
              <a:buClr>
                <a:srgbClr val="212AE7"/>
              </a:buClr>
              <a:buSzPct val="80000"/>
              <a:defRPr/>
            </a:pPr>
            <a:r>
              <a:rPr lang="en-US" altLang="zh-CN" sz="1600" dirty="0">
                <a:solidFill>
                  <a:prstClr val="black"/>
                </a:solidFill>
                <a:latin typeface="Consolas" panose="020B0609020204030204" pitchFamily="49" charset="0"/>
              </a:rPr>
              <a:t>constexpr </a:t>
            </a:r>
            <a:r>
              <a:rPr lang="zh-CN" altLang="en-US" sz="1600" dirty="0">
                <a:solidFill>
                  <a:prstClr val="black"/>
                </a:solidFill>
                <a:latin typeface="Consolas" panose="020B0609020204030204" pitchFamily="49" charset="0"/>
              </a:rPr>
              <a:t>修饰的对象是一个常量，而且必须用常量表达式初始化</a:t>
            </a:r>
            <a:endParaRPr lang="en-US" altLang="zh-CN" sz="1600" dirty="0">
              <a:solidFill>
                <a:srgbClr val="FF0000"/>
              </a:solidFill>
              <a:latin typeface="Consolas" panose="020B0609020204030204" pitchFamily="49" charset="0"/>
              <a:ea typeface="微软雅黑"/>
            </a:endParaRPr>
          </a:p>
        </p:txBody>
      </p:sp>
      <p:sp>
        <p:nvSpPr>
          <p:cNvPr id="8" name="矩形: 圆角 17">
            <a:extLst>
              <a:ext uri="{FF2B5EF4-FFF2-40B4-BE49-F238E27FC236}">
                <a16:creationId xmlns:a16="http://schemas.microsoft.com/office/drawing/2014/main" id="{D98A5100-2CA4-47A4-B615-31B2E819692B}"/>
              </a:ext>
            </a:extLst>
          </p:cNvPr>
          <p:cNvSpPr/>
          <p:nvPr/>
        </p:nvSpPr>
        <p:spPr>
          <a:xfrm>
            <a:off x="235131" y="2581777"/>
            <a:ext cx="8704052" cy="1355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8080"/>
                </a:solidFill>
                <a:latin typeface="LMMono8-Regular-Identity-H"/>
              </a:rPr>
              <a:t>constexpr </a:t>
            </a:r>
            <a:r>
              <a:rPr lang="en-US" altLang="zh-CN" sz="1600" dirty="0">
                <a:solidFill>
                  <a:srgbClr val="0000FF"/>
                </a:solidFill>
                <a:latin typeface="LMMono8-Regular-Identity-H"/>
              </a:rPr>
              <a:t>int </a:t>
            </a:r>
            <a:r>
              <a:rPr lang="en-US" altLang="zh-CN" sz="1600" dirty="0">
                <a:solidFill>
                  <a:srgbClr val="000000"/>
                </a:solidFill>
                <a:latin typeface="LMMono8-Regular-Identity-H"/>
              </a:rPr>
              <a:t>number = 10; </a:t>
            </a:r>
            <a:r>
              <a:rPr lang="en-US" altLang="zh-CN" sz="1600" dirty="0">
                <a:solidFill>
                  <a:srgbClr val="008000"/>
                </a:solidFill>
                <a:latin typeface="LMMono8-Regular-Identity-H"/>
              </a:rPr>
              <a:t>// 10 </a:t>
            </a:r>
            <a:r>
              <a:rPr lang="zh-CN" altLang="en-US" sz="1600" dirty="0">
                <a:solidFill>
                  <a:srgbClr val="008000"/>
                </a:solidFill>
                <a:latin typeface="FangSong" panose="02010609060101010101" pitchFamily="49" charset="-122"/>
                <a:ea typeface="FangSong" panose="02010609060101010101" pitchFamily="49" charset="-122"/>
              </a:rPr>
              <a:t>是常量表达式</a:t>
            </a:r>
          </a:p>
          <a:p>
            <a:r>
              <a:rPr lang="en-US" altLang="zh-CN" sz="1600" dirty="0">
                <a:solidFill>
                  <a:srgbClr val="008080"/>
                </a:solidFill>
                <a:latin typeface="LMMono8-Regular-Identity-H"/>
              </a:rPr>
              <a:t>constexpr </a:t>
            </a:r>
            <a:r>
              <a:rPr lang="en-US" altLang="zh-CN" sz="1600" dirty="0">
                <a:solidFill>
                  <a:srgbClr val="0000FF"/>
                </a:solidFill>
                <a:latin typeface="LMMono8-Regular-Identity-H"/>
              </a:rPr>
              <a:t>int </a:t>
            </a:r>
            <a:r>
              <a:rPr lang="en-US" altLang="zh-CN" sz="1600" dirty="0" err="1">
                <a:solidFill>
                  <a:srgbClr val="000000"/>
                </a:solidFill>
                <a:latin typeface="LMMono8-Regular-Identity-H"/>
              </a:rPr>
              <a:t>maxNumber</a:t>
            </a:r>
            <a:r>
              <a:rPr lang="en-US" altLang="zh-CN" sz="1600" dirty="0">
                <a:solidFill>
                  <a:srgbClr val="000000"/>
                </a:solidFill>
                <a:latin typeface="LMMono8-Regular-Identity-H"/>
              </a:rPr>
              <a:t> = number + 1; </a:t>
            </a:r>
            <a:r>
              <a:rPr lang="en-US" altLang="zh-CN" sz="1600" dirty="0">
                <a:solidFill>
                  <a:srgbClr val="008000"/>
                </a:solidFill>
                <a:latin typeface="LMMono8-Regular-Identity-H"/>
              </a:rPr>
              <a:t>//number+1 </a:t>
            </a:r>
            <a:r>
              <a:rPr lang="zh-CN" altLang="en-US" sz="1600" dirty="0">
                <a:solidFill>
                  <a:srgbClr val="008000"/>
                </a:solidFill>
                <a:latin typeface="FangSong" panose="02010609060101010101" pitchFamily="49" charset="-122"/>
                <a:ea typeface="FangSong" panose="02010609060101010101" pitchFamily="49" charset="-122"/>
              </a:rPr>
              <a:t>是常量表达式</a:t>
            </a:r>
            <a:endParaRPr lang="zh-CN" altLang="en-US" sz="1600" dirty="0"/>
          </a:p>
        </p:txBody>
      </p:sp>
      <p:sp>
        <p:nvSpPr>
          <p:cNvPr id="9" name="矩形: 圆顶角 8">
            <a:extLst>
              <a:ext uri="{FF2B5EF4-FFF2-40B4-BE49-F238E27FC236}">
                <a16:creationId xmlns:a16="http://schemas.microsoft.com/office/drawing/2014/main" id="{27549F13-AD0C-48EE-A0BC-DE7CB2FC95F1}"/>
              </a:ext>
            </a:extLst>
          </p:cNvPr>
          <p:cNvSpPr/>
          <p:nvPr/>
        </p:nvSpPr>
        <p:spPr>
          <a:xfrm>
            <a:off x="235131" y="2170954"/>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10" name="灯片编号占位符 3">
            <a:extLst>
              <a:ext uri="{FF2B5EF4-FFF2-40B4-BE49-F238E27FC236}">
                <a16:creationId xmlns:a16="http://schemas.microsoft.com/office/drawing/2014/main" id="{E810259A-AAE1-4857-8D49-19AC5C91042C}"/>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049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7">
            <a:extLst>
              <a:ext uri="{FF2B5EF4-FFF2-40B4-BE49-F238E27FC236}">
                <a16:creationId xmlns:a16="http://schemas.microsoft.com/office/drawing/2014/main" id="{1D8B712B-547E-4B16-9C9F-A7643C8C254F}"/>
              </a:ext>
            </a:extLst>
          </p:cNvPr>
          <p:cNvSpPr/>
          <p:nvPr/>
        </p:nvSpPr>
        <p:spPr>
          <a:xfrm>
            <a:off x="235132" y="2509205"/>
            <a:ext cx="4786812" cy="252725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0000"/>
                </a:solidFill>
                <a:ea typeface="FangSong" panose="02010609060101010101" pitchFamily="49" charset="-122"/>
              </a:rPr>
              <a:t>方法一：</a:t>
            </a:r>
          </a:p>
          <a:p>
            <a:r>
              <a:rPr lang="en-US" altLang="zh-CN" sz="1600" dirty="0">
                <a:solidFill>
                  <a:srgbClr val="008000"/>
                </a:solidFill>
                <a:latin typeface="Consolas" panose="020B0609020204030204" pitchFamily="49" charset="0"/>
                <a:ea typeface="FangSong" panose="02010609060101010101" pitchFamily="49" charset="-122"/>
              </a:rPr>
              <a:t>// price</a:t>
            </a:r>
            <a:r>
              <a:rPr lang="zh-CN" altLang="en-US" sz="1600" dirty="0">
                <a:solidFill>
                  <a:srgbClr val="008000"/>
                </a:solidFill>
                <a:latin typeface="Consolas" panose="020B0609020204030204" pitchFamily="49" charset="0"/>
                <a:ea typeface="FangSong" panose="02010609060101010101" pitchFamily="49" charset="-122"/>
              </a:rPr>
              <a:t>是</a:t>
            </a:r>
            <a:r>
              <a:rPr lang="en-US" altLang="zh-CN" sz="1600" dirty="0">
                <a:solidFill>
                  <a:srgbClr val="008000"/>
                </a:solidFill>
                <a:latin typeface="Consolas" panose="020B0609020204030204" pitchFamily="49" charset="0"/>
                <a:ea typeface="FangSong" panose="02010609060101010101" pitchFamily="49" charset="-122"/>
              </a:rPr>
              <a:t>double</a:t>
            </a:r>
            <a:r>
              <a:rPr lang="zh-CN" altLang="en-US" sz="1600" dirty="0">
                <a:solidFill>
                  <a:srgbClr val="008000"/>
                </a:solidFill>
                <a:latin typeface="Consolas" panose="020B0609020204030204" pitchFamily="49" charset="0"/>
                <a:ea typeface="FangSong" panose="02010609060101010101" pitchFamily="49" charset="-122"/>
              </a:rPr>
              <a:t>的一个类型别名</a:t>
            </a:r>
          </a:p>
          <a:p>
            <a:r>
              <a:rPr lang="en-US" altLang="zh-CN" sz="1600" dirty="0">
                <a:solidFill>
                  <a:srgbClr val="0000FF"/>
                </a:solidFill>
                <a:latin typeface="Consolas" panose="020B0609020204030204" pitchFamily="49" charset="0"/>
                <a:ea typeface="FangSong" panose="02010609060101010101" pitchFamily="49" charset="-122"/>
              </a:rPr>
              <a:t>typedef double </a:t>
            </a:r>
            <a:r>
              <a:rPr lang="en-US" altLang="zh-CN" sz="1600" dirty="0">
                <a:solidFill>
                  <a:srgbClr val="000000"/>
                </a:solidFill>
                <a:latin typeface="Consolas" panose="020B0609020204030204" pitchFamily="49" charset="0"/>
                <a:ea typeface="FangSong" panose="02010609060101010101" pitchFamily="49" charset="-122"/>
              </a:rPr>
              <a:t>price;</a:t>
            </a:r>
          </a:p>
          <a:p>
            <a:r>
              <a:rPr lang="en-US" altLang="zh-CN" sz="1600" dirty="0">
                <a:solidFill>
                  <a:srgbClr val="008000"/>
                </a:solidFill>
                <a:latin typeface="Consolas" panose="020B0609020204030204" pitchFamily="49" charset="0"/>
                <a:ea typeface="FangSong" panose="02010609060101010101" pitchFamily="49" charset="-122"/>
              </a:rPr>
              <a:t>//car</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mobile</a:t>
            </a:r>
            <a:r>
              <a:rPr lang="zh-CN" altLang="en-US" sz="1600" dirty="0">
                <a:solidFill>
                  <a:srgbClr val="008000"/>
                </a:solidFill>
                <a:latin typeface="Consolas" panose="020B0609020204030204" pitchFamily="49" charset="0"/>
                <a:ea typeface="FangSong" panose="02010609060101010101" pitchFamily="49" charset="-122"/>
              </a:rPr>
              <a:t>存放的都是价格</a:t>
            </a:r>
          </a:p>
          <a:p>
            <a:r>
              <a:rPr lang="en-US" altLang="zh-CN" sz="1600" dirty="0">
                <a:solidFill>
                  <a:srgbClr val="000000"/>
                </a:solidFill>
                <a:latin typeface="Consolas" panose="020B0609020204030204" pitchFamily="49" charset="0"/>
                <a:ea typeface="FangSong" panose="02010609060101010101" pitchFamily="49" charset="-122"/>
              </a:rPr>
              <a:t>price car=1.0e5, mobile=100.;</a:t>
            </a:r>
          </a:p>
          <a:p>
            <a:endParaRPr lang="en-US" altLang="zh-CN" sz="1600" dirty="0">
              <a:solidFill>
                <a:srgbClr val="000000"/>
              </a:solidFill>
              <a:latin typeface="LMMono8-Regular-Identity-H"/>
              <a:ea typeface="FangSong" panose="02010609060101010101" pitchFamily="49" charset="-122"/>
            </a:endParaRPr>
          </a:p>
          <a:p>
            <a:r>
              <a:rPr lang="zh-CN" altLang="en-US" sz="1600" dirty="0">
                <a:solidFill>
                  <a:srgbClr val="000000"/>
                </a:solidFill>
                <a:ea typeface="FangSong" panose="02010609060101010101" pitchFamily="49" charset="-122"/>
              </a:rPr>
              <a:t>方法二：</a:t>
            </a:r>
          </a:p>
          <a:p>
            <a:r>
              <a:rPr lang="en-US" altLang="zh-CN" sz="1600" dirty="0">
                <a:solidFill>
                  <a:srgbClr val="0000FF"/>
                </a:solidFill>
                <a:latin typeface="Consolas" panose="020B0609020204030204" pitchFamily="49" charset="0"/>
                <a:ea typeface="FangSong" panose="02010609060101010101" pitchFamily="49" charset="-122"/>
              </a:rPr>
              <a:t>using </a:t>
            </a:r>
            <a:r>
              <a:rPr lang="en-US" altLang="zh-CN" sz="1600" dirty="0">
                <a:solidFill>
                  <a:srgbClr val="000000"/>
                </a:solidFill>
                <a:latin typeface="Consolas" panose="020B0609020204030204" pitchFamily="49" charset="0"/>
                <a:ea typeface="FangSong" panose="02010609060101010101" pitchFamily="49" charset="-122"/>
              </a:rPr>
              <a:t>price = </a:t>
            </a:r>
            <a:r>
              <a:rPr lang="en-US" altLang="zh-CN" sz="1600" dirty="0">
                <a:solidFill>
                  <a:srgbClr val="0000FF"/>
                </a:solidFill>
                <a:latin typeface="Consolas" panose="020B0609020204030204" pitchFamily="49" charset="0"/>
                <a:ea typeface="FangSong" panose="02010609060101010101" pitchFamily="49" charset="-122"/>
              </a:rPr>
              <a:t>double</a:t>
            </a:r>
            <a:r>
              <a:rPr lang="en-US" altLang="zh-CN" sz="1600" dirty="0">
                <a:solidFill>
                  <a:srgbClr val="000000"/>
                </a:solidFill>
                <a:latin typeface="Consolas" panose="020B0609020204030204" pitchFamily="49" charset="0"/>
                <a:ea typeface="FangSong" panose="02010609060101010101" pitchFamily="49" charset="-122"/>
              </a:rPr>
              <a:t>;</a:t>
            </a:r>
            <a:endParaRPr lang="zh-CN" altLang="en-US" sz="1600" dirty="0">
              <a:latin typeface="Consolas" panose="020B0609020204030204" pitchFamily="49" charset="0"/>
            </a:endParaRPr>
          </a:p>
        </p:txBody>
      </p:sp>
      <p:sp>
        <p:nvSpPr>
          <p:cNvPr id="15" name="矩形: 圆顶角 14">
            <a:extLst>
              <a:ext uri="{FF2B5EF4-FFF2-40B4-BE49-F238E27FC236}">
                <a16:creationId xmlns:a16="http://schemas.microsoft.com/office/drawing/2014/main" id="{741A12A6-D150-4FC3-88ED-CF0C7A75A203}"/>
              </a:ext>
            </a:extLst>
          </p:cNvPr>
          <p:cNvSpPr/>
          <p:nvPr/>
        </p:nvSpPr>
        <p:spPr>
          <a:xfrm>
            <a:off x="235132" y="2098383"/>
            <a:ext cx="478681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7" name="文本框 6">
            <a:extLst>
              <a:ext uri="{FF2B5EF4-FFF2-40B4-BE49-F238E27FC236}">
                <a16:creationId xmlns:a16="http://schemas.microsoft.com/office/drawing/2014/main" id="{AE14FDBD-72A7-496F-A2CF-EC43181B4D19}"/>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p>
        </p:txBody>
      </p:sp>
      <p:sp>
        <p:nvSpPr>
          <p:cNvPr id="3" name="矩形 2">
            <a:extLst>
              <a:ext uri="{FF2B5EF4-FFF2-40B4-BE49-F238E27FC236}">
                <a16:creationId xmlns:a16="http://schemas.microsoft.com/office/drawing/2014/main" id="{D392EB3E-B88B-46AA-B8B6-2A4CF74C95D0}"/>
              </a:ext>
            </a:extLst>
          </p:cNvPr>
          <p:cNvSpPr/>
          <p:nvPr/>
        </p:nvSpPr>
        <p:spPr>
          <a:xfrm>
            <a:off x="204817" y="1122132"/>
            <a:ext cx="8338458" cy="646331"/>
          </a:xfrm>
          <a:prstGeom prst="rect">
            <a:avLst/>
          </a:prstGeom>
        </p:spPr>
        <p:txBody>
          <a:bodyPr wrap="square">
            <a:spAutoFit/>
          </a:bodyPr>
          <a:lstStyle/>
          <a:p>
            <a:r>
              <a:rPr lang="zh-CN" altLang="en-US" dirty="0">
                <a:solidFill>
                  <a:srgbClr val="000000"/>
                </a:solidFill>
                <a:latin typeface="MicrosoftYaHei"/>
              </a:rPr>
              <a:t>为了使代码更易于理解和使用，有时把已经定义的数据类型换个新的名字，</a:t>
            </a:r>
          </a:p>
          <a:p>
            <a:r>
              <a:rPr lang="zh-CN" altLang="en-US" dirty="0">
                <a:solidFill>
                  <a:srgbClr val="000000"/>
                </a:solidFill>
                <a:latin typeface="MicrosoftYaHei"/>
              </a:rPr>
              <a:t>即</a:t>
            </a:r>
            <a:r>
              <a:rPr lang="zh-CN" altLang="en-US" dirty="0">
                <a:solidFill>
                  <a:srgbClr val="FF0000"/>
                </a:solidFill>
                <a:latin typeface="MicrosoftYaHei"/>
              </a:rPr>
              <a:t>类型别名</a:t>
            </a:r>
            <a:r>
              <a:rPr lang="zh-CN" altLang="en-US" dirty="0">
                <a:solidFill>
                  <a:srgbClr val="000000"/>
                </a:solidFill>
                <a:latin typeface="MicrosoftYaHei"/>
              </a:rPr>
              <a:t>。有两种方法定义类型别名，关键字</a:t>
            </a:r>
            <a:r>
              <a:rPr lang="en-US" altLang="zh-CN" dirty="0">
                <a:solidFill>
                  <a:srgbClr val="FF0000"/>
                </a:solidFill>
                <a:latin typeface="LMMono10-Regular-Identity-H"/>
              </a:rPr>
              <a:t>typedef</a:t>
            </a:r>
            <a:r>
              <a:rPr lang="zh-CN" altLang="en-US" dirty="0">
                <a:solidFill>
                  <a:srgbClr val="000000"/>
                </a:solidFill>
                <a:latin typeface="MicrosoftYaHei"/>
              </a:rPr>
              <a:t>和</a:t>
            </a:r>
            <a:r>
              <a:rPr lang="en-US" altLang="zh-CN" dirty="0">
                <a:solidFill>
                  <a:srgbClr val="FF0000"/>
                </a:solidFill>
                <a:latin typeface="LMMono10-Regular-Identity-H"/>
              </a:rPr>
              <a:t>using</a:t>
            </a:r>
            <a:r>
              <a:rPr lang="zh-CN" altLang="en-US" dirty="0">
                <a:solidFill>
                  <a:srgbClr val="000000"/>
                </a:solidFill>
                <a:latin typeface="MicrosoftYaHei"/>
              </a:rPr>
              <a:t>。</a:t>
            </a:r>
            <a:endParaRPr lang="zh-CN" altLang="en-US" dirty="0"/>
          </a:p>
        </p:txBody>
      </p:sp>
      <p:sp>
        <p:nvSpPr>
          <p:cNvPr id="11" name="矩形: 圆顶角 10">
            <a:extLst>
              <a:ext uri="{FF2B5EF4-FFF2-40B4-BE49-F238E27FC236}">
                <a16:creationId xmlns:a16="http://schemas.microsoft.com/office/drawing/2014/main" id="{E276A7D6-5B11-4AC2-8EFD-87EF60D77C47}"/>
              </a:ext>
            </a:extLst>
          </p:cNvPr>
          <p:cNvSpPr/>
          <p:nvPr/>
        </p:nvSpPr>
        <p:spPr>
          <a:xfrm>
            <a:off x="5152265" y="2098383"/>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16" name="矩形: 圆角 17">
            <a:extLst>
              <a:ext uri="{FF2B5EF4-FFF2-40B4-BE49-F238E27FC236}">
                <a16:creationId xmlns:a16="http://schemas.microsoft.com/office/drawing/2014/main" id="{3AC00CFB-6C91-4CF0-9B8D-2BEE1F56124A}"/>
              </a:ext>
            </a:extLst>
          </p:cNvPr>
          <p:cNvSpPr/>
          <p:nvPr/>
        </p:nvSpPr>
        <p:spPr>
          <a:xfrm>
            <a:off x="5152265" y="2525448"/>
            <a:ext cx="3756603" cy="115993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由于</a:t>
            </a:r>
            <a:r>
              <a:rPr lang="en-US" altLang="zh-CN" sz="1600" dirty="0">
                <a:solidFill>
                  <a:schemeClr val="tx1"/>
                </a:solidFill>
                <a:latin typeface="Consolas" panose="020B0609020204030204" pitchFamily="49" charset="0"/>
              </a:rPr>
              <a:t>using </a:t>
            </a:r>
            <a:r>
              <a:rPr lang="zh-CN" altLang="en-US" sz="1600" dirty="0">
                <a:solidFill>
                  <a:schemeClr val="tx1"/>
                </a:solidFill>
                <a:latin typeface="Consolas" panose="020B0609020204030204" pitchFamily="49" charset="0"/>
              </a:rPr>
              <a:t>声明更符合我们的编程习惯，其使用方式和定义对象的方式类似，故推荐使用</a:t>
            </a:r>
            <a:r>
              <a:rPr lang="en-US" altLang="zh-CN" sz="1600" dirty="0">
                <a:solidFill>
                  <a:schemeClr val="tx1"/>
                </a:solidFill>
                <a:latin typeface="Consolas" panose="020B0609020204030204" pitchFamily="49" charset="0"/>
              </a:rPr>
              <a:t>using </a:t>
            </a:r>
            <a:r>
              <a:rPr lang="zh-CN" altLang="en-US" sz="1600" dirty="0">
                <a:solidFill>
                  <a:schemeClr val="tx1"/>
                </a:solidFill>
                <a:latin typeface="Consolas" panose="020B0609020204030204" pitchFamily="49" charset="0"/>
              </a:rPr>
              <a:t>声明</a:t>
            </a:r>
            <a:endParaRPr lang="en-US" altLang="zh-CN" sz="1600" dirty="0">
              <a:solidFill>
                <a:schemeClr val="tx1"/>
              </a:solidFill>
            </a:endParaRPr>
          </a:p>
        </p:txBody>
      </p:sp>
      <p:sp>
        <p:nvSpPr>
          <p:cNvPr id="8" name="灯片编号占位符 3">
            <a:extLst>
              <a:ext uri="{FF2B5EF4-FFF2-40B4-BE49-F238E27FC236}">
                <a16:creationId xmlns:a16="http://schemas.microsoft.com/office/drawing/2014/main" id="{5725D148-237A-4612-A19B-A74324111DC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78180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1"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14FDBD-72A7-496F-A2CF-EC43181B4D19}"/>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p>
        </p:txBody>
      </p:sp>
      <p:sp>
        <p:nvSpPr>
          <p:cNvPr id="2" name="矩形 1">
            <a:extLst>
              <a:ext uri="{FF2B5EF4-FFF2-40B4-BE49-F238E27FC236}">
                <a16:creationId xmlns:a16="http://schemas.microsoft.com/office/drawing/2014/main" id="{74D76C2F-A7F0-4977-8958-C0D12FD06E5E}"/>
              </a:ext>
            </a:extLst>
          </p:cNvPr>
          <p:cNvSpPr/>
          <p:nvPr/>
        </p:nvSpPr>
        <p:spPr>
          <a:xfrm>
            <a:off x="335665" y="1269236"/>
            <a:ext cx="8001725" cy="615553"/>
          </a:xfrm>
          <a:prstGeom prst="rect">
            <a:avLst/>
          </a:prstGeom>
        </p:spPr>
        <p:txBody>
          <a:bodyPr wrap="square">
            <a:spAutoFit/>
          </a:bodyPr>
          <a:lstStyle/>
          <a:p>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a:t>
            </a:r>
          </a:p>
          <a:p>
            <a:r>
              <a:rPr lang="zh-CN" altLang="en-US" dirty="0">
                <a:solidFill>
                  <a:srgbClr val="000000"/>
                </a:solidFill>
              </a:rPr>
              <a:t>对于上面这条代码，能否根据操作数</a:t>
            </a:r>
            <a:r>
              <a:rPr lang="en-US" altLang="zh-CN" dirty="0">
                <a:solidFill>
                  <a:srgbClr val="000000"/>
                </a:solidFill>
              </a:rPr>
              <a:t>0 </a:t>
            </a:r>
            <a:r>
              <a:rPr lang="zh-CN" altLang="en-US" dirty="0">
                <a:solidFill>
                  <a:srgbClr val="000000"/>
                </a:solidFill>
              </a:rPr>
              <a:t>的类型（</a:t>
            </a:r>
            <a:r>
              <a:rPr lang="en-US" altLang="zh-CN" dirty="0">
                <a:solidFill>
                  <a:srgbClr val="000000"/>
                </a:solidFill>
              </a:rPr>
              <a:t>int</a:t>
            </a:r>
            <a:r>
              <a:rPr lang="zh-CN" altLang="en-US" dirty="0">
                <a:solidFill>
                  <a:srgbClr val="000000"/>
                </a:solidFill>
              </a:rPr>
              <a:t>）自动推断出 </a:t>
            </a:r>
            <a:r>
              <a:rPr lang="en-US" altLang="zh-CN" dirty="0" err="1">
                <a:solidFill>
                  <a:srgbClr val="000000"/>
                </a:solidFill>
              </a:rPr>
              <a:t>i</a:t>
            </a:r>
            <a:r>
              <a:rPr lang="en-US" altLang="zh-CN" dirty="0">
                <a:solidFill>
                  <a:srgbClr val="000000"/>
                </a:solidFill>
              </a:rPr>
              <a:t> </a:t>
            </a:r>
            <a:r>
              <a:rPr lang="zh-CN" altLang="en-US" dirty="0">
                <a:solidFill>
                  <a:srgbClr val="000000"/>
                </a:solidFill>
              </a:rPr>
              <a:t>的类型？</a:t>
            </a:r>
            <a:endParaRPr lang="zh-CN" altLang="en-US" dirty="0"/>
          </a:p>
        </p:txBody>
      </p:sp>
      <p:sp>
        <p:nvSpPr>
          <p:cNvPr id="13" name="矩形: 圆顶角 12">
            <a:extLst>
              <a:ext uri="{FF2B5EF4-FFF2-40B4-BE49-F238E27FC236}">
                <a16:creationId xmlns:a16="http://schemas.microsoft.com/office/drawing/2014/main" id="{5219CEC6-25E8-4987-9460-59FBAE94CA8A}"/>
              </a:ext>
            </a:extLst>
          </p:cNvPr>
          <p:cNvSpPr/>
          <p:nvPr/>
        </p:nvSpPr>
        <p:spPr>
          <a:xfrm>
            <a:off x="235131" y="4329509"/>
            <a:ext cx="8704051"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a:ea typeface="微软雅黑"/>
              </a:rPr>
              <a:t>注意</a:t>
            </a:r>
          </a:p>
        </p:txBody>
      </p:sp>
      <p:sp>
        <p:nvSpPr>
          <p:cNvPr id="17" name="矩形: 圆角 17">
            <a:extLst>
              <a:ext uri="{FF2B5EF4-FFF2-40B4-BE49-F238E27FC236}">
                <a16:creationId xmlns:a16="http://schemas.microsoft.com/office/drawing/2014/main" id="{BE68C799-0B29-47BE-8164-0504DC79EE4D}"/>
              </a:ext>
            </a:extLst>
          </p:cNvPr>
          <p:cNvSpPr/>
          <p:nvPr/>
        </p:nvSpPr>
        <p:spPr>
          <a:xfrm>
            <a:off x="235131" y="4812679"/>
            <a:ext cx="8704051"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当用</a:t>
            </a:r>
            <a:r>
              <a:rPr lang="en-US" altLang="zh-CN" sz="1600" dirty="0">
                <a:solidFill>
                  <a:schemeClr val="tx1"/>
                </a:solidFill>
              </a:rPr>
              <a:t>auto </a:t>
            </a:r>
            <a:r>
              <a:rPr lang="zh-CN" altLang="en-US" sz="1600" dirty="0">
                <a:solidFill>
                  <a:schemeClr val="tx1"/>
                </a:solidFill>
              </a:rPr>
              <a:t>定义多个对象时，其显示类型必须一致，否则会报错</a:t>
            </a:r>
          </a:p>
          <a:p>
            <a:pPr marL="285750" indent="-285750">
              <a:lnSpc>
                <a:spcPct val="150000"/>
              </a:lnSpc>
              <a:buClr>
                <a:srgbClr val="151DC1"/>
              </a:buClr>
              <a:buFont typeface="Consolas" panose="020B0609020204030204" pitchFamily="49" charset="0"/>
              <a:buChar char="●"/>
            </a:pPr>
            <a:r>
              <a:rPr lang="en-US" altLang="zh-CN" sz="1600" dirty="0">
                <a:solidFill>
                  <a:schemeClr val="tx1"/>
                </a:solidFill>
              </a:rPr>
              <a:t>auto </a:t>
            </a:r>
            <a:r>
              <a:rPr lang="zh-CN" altLang="en-US" sz="1600" dirty="0">
                <a:solidFill>
                  <a:schemeClr val="tx1"/>
                </a:solidFill>
              </a:rPr>
              <a:t>不能肆意使用，否则会造成代码的可读性和可维护性下降，使用时需要权衡利弊</a:t>
            </a:r>
          </a:p>
        </p:txBody>
      </p:sp>
      <p:sp>
        <p:nvSpPr>
          <p:cNvPr id="19" name="矩形: 圆顶角 18">
            <a:extLst>
              <a:ext uri="{FF2B5EF4-FFF2-40B4-BE49-F238E27FC236}">
                <a16:creationId xmlns:a16="http://schemas.microsoft.com/office/drawing/2014/main" id="{3796E8E4-5E5F-4371-ABD1-26376426085D}"/>
              </a:ext>
            </a:extLst>
          </p:cNvPr>
          <p:cNvSpPr/>
          <p:nvPr/>
        </p:nvSpPr>
        <p:spPr>
          <a:xfrm>
            <a:off x="235130" y="2195593"/>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a:t>
            </a:r>
          </a:p>
        </p:txBody>
      </p:sp>
      <p:sp>
        <p:nvSpPr>
          <p:cNvPr id="20" name="矩形: 圆角 17">
            <a:extLst>
              <a:ext uri="{FF2B5EF4-FFF2-40B4-BE49-F238E27FC236}">
                <a16:creationId xmlns:a16="http://schemas.microsoft.com/office/drawing/2014/main" id="{6602115E-87AA-473B-A8C1-2DA27FFA002F}"/>
              </a:ext>
            </a:extLst>
          </p:cNvPr>
          <p:cNvSpPr/>
          <p:nvPr/>
        </p:nvSpPr>
        <p:spPr>
          <a:xfrm>
            <a:off x="235130" y="2633710"/>
            <a:ext cx="8704052" cy="13849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zh-CN" altLang="en-US" sz="1600" dirty="0">
                <a:solidFill>
                  <a:srgbClr val="000000"/>
                </a:solidFill>
              </a:rPr>
              <a:t>利用 </a:t>
            </a:r>
            <a:r>
              <a:rPr lang="en-US" altLang="zh-CN" sz="1600" dirty="0">
                <a:solidFill>
                  <a:srgbClr val="FF0000"/>
                </a:solidFill>
              </a:rPr>
              <a:t>auto</a:t>
            </a:r>
            <a:r>
              <a:rPr lang="zh-CN" altLang="en-US" sz="1600" dirty="0">
                <a:solidFill>
                  <a:srgbClr val="000000"/>
                </a:solidFill>
              </a:rPr>
              <a:t>，编译器可以根据初始值的类型自动推导出所需数据类型</a:t>
            </a:r>
            <a:endParaRPr lang="en-US" altLang="zh-CN" sz="1600" dirty="0">
              <a:solidFill>
                <a:srgbClr val="000000"/>
              </a:solidFill>
            </a:endParaRPr>
          </a:p>
          <a:p>
            <a:endParaRPr lang="zh-CN" altLang="en-US" dirty="0">
              <a:solidFill>
                <a:srgbClr val="000000"/>
              </a:solidFill>
              <a:latin typeface="MicrosoftYaHei"/>
            </a:endParaRPr>
          </a:p>
          <a:p>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pi=3.14159, rad=1.0; </a:t>
            </a:r>
            <a:r>
              <a:rPr lang="en-US" altLang="zh-CN" sz="1600" dirty="0">
                <a:solidFill>
                  <a:srgbClr val="008000"/>
                </a:solidFill>
                <a:latin typeface="Consolas" panose="020B0609020204030204" pitchFamily="49" charset="0"/>
              </a:rPr>
              <a:t>// pi </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rad </a:t>
            </a:r>
            <a:r>
              <a:rPr lang="zh-CN" altLang="en-US" sz="1600" dirty="0">
                <a:solidFill>
                  <a:srgbClr val="008000"/>
                </a:solidFill>
                <a:latin typeface="Consolas" panose="020B0609020204030204" pitchFamily="49" charset="0"/>
                <a:ea typeface="FangSong" panose="02010609060101010101" pitchFamily="49" charset="-122"/>
              </a:rPr>
              <a:t>都为</a:t>
            </a:r>
            <a:r>
              <a:rPr lang="en-US" altLang="zh-CN" sz="1600" dirty="0">
                <a:solidFill>
                  <a:srgbClr val="008000"/>
                </a:solidFill>
                <a:latin typeface="Consolas" panose="020B0609020204030204" pitchFamily="49" charset="0"/>
                <a:ea typeface="FangSong" panose="02010609060101010101" pitchFamily="49" charset="-122"/>
              </a:rPr>
              <a:t>double </a:t>
            </a:r>
            <a:r>
              <a:rPr lang="zh-CN" altLang="en-US" sz="1600" dirty="0">
                <a:solidFill>
                  <a:srgbClr val="008000"/>
                </a:solidFill>
                <a:latin typeface="Consolas" panose="020B0609020204030204" pitchFamily="49" charset="0"/>
                <a:ea typeface="FangSong" panose="02010609060101010101" pitchFamily="49" charset="-122"/>
              </a:rPr>
              <a:t>类型</a:t>
            </a:r>
          </a:p>
          <a:p>
            <a:r>
              <a:rPr lang="en-US" altLang="zh-CN" sz="1600" dirty="0">
                <a:solidFill>
                  <a:srgbClr val="0000FF"/>
                </a:solidFill>
                <a:latin typeface="Consolas" panose="020B0609020204030204" pitchFamily="49" charset="0"/>
              </a:rPr>
              <a:t>auto </a:t>
            </a:r>
            <a:r>
              <a:rPr lang="en-US" altLang="zh-CN" sz="1600" dirty="0">
                <a:solidFill>
                  <a:srgbClr val="000000"/>
                </a:solidFill>
                <a:latin typeface="Consolas" panose="020B0609020204030204" pitchFamily="49" charset="0"/>
              </a:rPr>
              <a:t>area=pi*rad*rad; </a:t>
            </a:r>
            <a:r>
              <a:rPr lang="en-US" altLang="zh-CN" sz="1600" dirty="0">
                <a:solidFill>
                  <a:srgbClr val="008000"/>
                </a:solidFill>
                <a:latin typeface="Consolas" panose="020B0609020204030204" pitchFamily="49" charset="0"/>
              </a:rPr>
              <a:t>// area </a:t>
            </a:r>
            <a:r>
              <a:rPr lang="zh-CN" altLang="en-US" sz="1600" dirty="0">
                <a:solidFill>
                  <a:srgbClr val="008000"/>
                </a:solidFill>
                <a:latin typeface="Consolas" panose="020B0609020204030204" pitchFamily="49" charset="0"/>
                <a:ea typeface="FangSong" panose="02010609060101010101" pitchFamily="49" charset="-122"/>
              </a:rPr>
              <a:t>为</a:t>
            </a:r>
            <a:r>
              <a:rPr lang="en-US" altLang="zh-CN" sz="1600" dirty="0">
                <a:solidFill>
                  <a:srgbClr val="008000"/>
                </a:solidFill>
                <a:latin typeface="Consolas" panose="020B0609020204030204" pitchFamily="49" charset="0"/>
                <a:ea typeface="FangSong" panose="02010609060101010101" pitchFamily="49" charset="-122"/>
              </a:rPr>
              <a:t>double </a:t>
            </a:r>
            <a:r>
              <a:rPr lang="zh-CN" altLang="en-US" sz="1600" dirty="0">
                <a:solidFill>
                  <a:srgbClr val="008000"/>
                </a:solidFill>
                <a:latin typeface="Consolas" panose="020B0609020204030204" pitchFamily="49" charset="0"/>
                <a:ea typeface="FangSong" panose="02010609060101010101" pitchFamily="49" charset="-122"/>
              </a:rPr>
              <a:t>类型</a:t>
            </a:r>
          </a:p>
          <a:p>
            <a:r>
              <a:rPr lang="en-US" altLang="zh-CN" sz="1600" dirty="0">
                <a:solidFill>
                  <a:srgbClr val="0000FF"/>
                </a:solidFill>
                <a:latin typeface="Consolas" panose="020B0609020204030204" pitchFamily="49" charset="0"/>
              </a:rPr>
              <a:t>auto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=0, pi=3.14159;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ea typeface="FangSong" panose="02010609060101010101" pitchFamily="49" charset="-122"/>
              </a:rPr>
              <a:t>错误：</a:t>
            </a:r>
            <a:r>
              <a:rPr lang="en-US" altLang="zh-CN" sz="1600" dirty="0" err="1">
                <a:solidFill>
                  <a:srgbClr val="008000"/>
                </a:solidFill>
                <a:latin typeface="Consolas" panose="020B0609020204030204" pitchFamily="49" charset="0"/>
                <a:ea typeface="FangSong" panose="02010609060101010101" pitchFamily="49" charset="-122"/>
              </a:rPr>
              <a:t>i</a:t>
            </a:r>
            <a:r>
              <a:rPr lang="en-US" altLang="zh-CN" sz="1600" dirty="0">
                <a:solidFill>
                  <a:srgbClr val="008000"/>
                </a:solidFill>
                <a:latin typeface="Consolas" panose="020B0609020204030204" pitchFamily="49" charset="0"/>
                <a:ea typeface="FangSong" panose="02010609060101010101" pitchFamily="49" charset="-122"/>
              </a:rPr>
              <a:t> </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pi </a:t>
            </a:r>
            <a:r>
              <a:rPr lang="zh-CN" altLang="en-US" sz="1600" dirty="0">
                <a:solidFill>
                  <a:srgbClr val="008000"/>
                </a:solidFill>
                <a:latin typeface="Consolas" panose="020B0609020204030204" pitchFamily="49" charset="0"/>
                <a:ea typeface="FangSong" panose="02010609060101010101" pitchFamily="49" charset="-122"/>
              </a:rPr>
              <a:t>的类型不一致</a:t>
            </a:r>
            <a:endParaRPr lang="zh-CN" altLang="en-US" sz="1600" dirty="0">
              <a:latin typeface="Consolas" panose="020B0609020204030204" pitchFamily="49" charset="0"/>
            </a:endParaRPr>
          </a:p>
        </p:txBody>
      </p:sp>
      <p:sp>
        <p:nvSpPr>
          <p:cNvPr id="8" name="灯片编号占位符 3">
            <a:extLst>
              <a:ext uri="{FF2B5EF4-FFF2-40B4-BE49-F238E27FC236}">
                <a16:creationId xmlns:a16="http://schemas.microsoft.com/office/drawing/2014/main" id="{513EE2D8-B4A7-4E37-B70A-B22C6B175442}"/>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029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14FDBD-72A7-496F-A2CF-EC43181B4D19}"/>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p>
        </p:txBody>
      </p:sp>
      <p:sp>
        <p:nvSpPr>
          <p:cNvPr id="3" name="矩形 2">
            <a:extLst>
              <a:ext uri="{FF2B5EF4-FFF2-40B4-BE49-F238E27FC236}">
                <a16:creationId xmlns:a16="http://schemas.microsoft.com/office/drawing/2014/main" id="{FF5473AC-9E33-4E78-A17F-2361D1F2DFE1}"/>
              </a:ext>
            </a:extLst>
          </p:cNvPr>
          <p:cNvSpPr/>
          <p:nvPr/>
        </p:nvSpPr>
        <p:spPr>
          <a:xfrm>
            <a:off x="477393" y="1238458"/>
            <a:ext cx="7718269" cy="646331"/>
          </a:xfrm>
          <a:prstGeom prst="rect">
            <a:avLst/>
          </a:prstGeom>
        </p:spPr>
        <p:txBody>
          <a:bodyPr wrap="square">
            <a:spAutoFit/>
          </a:bodyPr>
          <a:lstStyle/>
          <a:p>
            <a:r>
              <a:rPr lang="zh-CN" altLang="en-US" dirty="0">
                <a:solidFill>
                  <a:srgbClr val="000000"/>
                </a:solidFill>
                <a:latin typeface="MicrosoftYaHei"/>
              </a:rPr>
              <a:t>有时只想用表达式的类型来定义对象，为此</a:t>
            </a:r>
            <a:r>
              <a:rPr lang="en-US" altLang="zh-CN" dirty="0">
                <a:solidFill>
                  <a:srgbClr val="000000"/>
                </a:solidFill>
                <a:latin typeface="LMMono10-Regular-Identity-H"/>
              </a:rPr>
              <a:t>C++11 </a:t>
            </a:r>
            <a:r>
              <a:rPr lang="zh-CN" altLang="en-US" dirty="0">
                <a:solidFill>
                  <a:srgbClr val="000000"/>
                </a:solidFill>
                <a:latin typeface="MicrosoftYaHei"/>
              </a:rPr>
              <a:t>引入了</a:t>
            </a:r>
            <a:r>
              <a:rPr lang="en-US" altLang="zh-CN" dirty="0">
                <a:solidFill>
                  <a:srgbClr val="FF0000"/>
                </a:solidFill>
                <a:latin typeface="LMMono10-Regular-Identity-H"/>
              </a:rPr>
              <a:t>decltype</a:t>
            </a:r>
          </a:p>
          <a:p>
            <a:r>
              <a:rPr lang="zh-CN" altLang="en-US" dirty="0">
                <a:solidFill>
                  <a:srgbClr val="FF0000"/>
                </a:solidFill>
                <a:latin typeface="MicrosoftYaHei"/>
              </a:rPr>
              <a:t>关键字</a:t>
            </a:r>
            <a:r>
              <a:rPr lang="zh-CN" altLang="en-US" dirty="0">
                <a:solidFill>
                  <a:srgbClr val="000000"/>
                </a:solidFill>
                <a:latin typeface="MicrosoftYaHei"/>
              </a:rPr>
              <a:t>，它能够在不用计算表达式的情况下获取表达式的数据类型</a:t>
            </a:r>
            <a:endParaRPr lang="zh-CN" altLang="en-US" dirty="0"/>
          </a:p>
        </p:txBody>
      </p:sp>
      <p:sp>
        <p:nvSpPr>
          <p:cNvPr id="9" name="矩形: 圆角 17">
            <a:extLst>
              <a:ext uri="{FF2B5EF4-FFF2-40B4-BE49-F238E27FC236}">
                <a16:creationId xmlns:a16="http://schemas.microsoft.com/office/drawing/2014/main" id="{41ACC6A6-C7D9-4AD8-921E-BD1DF4A1967B}"/>
              </a:ext>
            </a:extLst>
          </p:cNvPr>
          <p:cNvSpPr/>
          <p:nvPr/>
        </p:nvSpPr>
        <p:spPr>
          <a:xfrm>
            <a:off x="235131" y="2581777"/>
            <a:ext cx="8704052" cy="1355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a:t>
            </a:r>
          </a:p>
          <a:p>
            <a:r>
              <a:rPr lang="en-US" altLang="zh-CN" sz="1600" dirty="0">
                <a:solidFill>
                  <a:srgbClr val="000000"/>
                </a:solidFill>
                <a:latin typeface="Consolas" panose="020B0609020204030204" pitchFamily="49" charset="0"/>
              </a:rPr>
              <a:t>decltype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j = 1; </a:t>
            </a:r>
            <a:r>
              <a:rPr lang="en-US" altLang="zh-CN" sz="1600" dirty="0">
                <a:solidFill>
                  <a:srgbClr val="008000"/>
                </a:solidFill>
                <a:latin typeface="Consolas" panose="020B0609020204030204" pitchFamily="49" charset="0"/>
              </a:rPr>
              <a:t>//j </a:t>
            </a:r>
            <a:r>
              <a:rPr lang="zh-CN" altLang="en-US" sz="1600" dirty="0">
                <a:solidFill>
                  <a:srgbClr val="008000"/>
                </a:solidFill>
                <a:latin typeface="Consolas" panose="020B0609020204030204" pitchFamily="49" charset="0"/>
                <a:ea typeface="FangSong" panose="02010609060101010101" pitchFamily="49" charset="-122"/>
              </a:rPr>
              <a:t>为</a:t>
            </a:r>
            <a:r>
              <a:rPr lang="en-US" altLang="zh-CN" sz="1600" dirty="0">
                <a:solidFill>
                  <a:srgbClr val="008000"/>
                </a:solidFill>
                <a:latin typeface="Consolas" panose="020B0609020204030204" pitchFamily="49" charset="0"/>
                <a:ea typeface="FangSong" panose="02010609060101010101" pitchFamily="49" charset="-122"/>
              </a:rPr>
              <a:t>int </a:t>
            </a:r>
            <a:r>
              <a:rPr lang="zh-CN" altLang="en-US" sz="1600" dirty="0">
                <a:solidFill>
                  <a:srgbClr val="008000"/>
                </a:solidFill>
                <a:latin typeface="Consolas" panose="020B0609020204030204" pitchFamily="49" charset="0"/>
                <a:ea typeface="FangSong" panose="02010609060101010101" pitchFamily="49" charset="-122"/>
              </a:rPr>
              <a:t>类型</a:t>
            </a:r>
          </a:p>
          <a:p>
            <a:r>
              <a:rPr lang="en-US" altLang="zh-CN" sz="1600" dirty="0">
                <a:solidFill>
                  <a:srgbClr val="000000"/>
                </a:solidFill>
                <a:latin typeface="Consolas" panose="020B0609020204030204" pitchFamily="49" charset="0"/>
              </a:rPr>
              <a:t>decltype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j) k = 0; </a:t>
            </a:r>
            <a:r>
              <a:rPr lang="en-US" altLang="zh-CN" sz="1600" dirty="0">
                <a:solidFill>
                  <a:srgbClr val="008000"/>
                </a:solidFill>
                <a:latin typeface="Consolas" panose="020B0609020204030204" pitchFamily="49" charset="0"/>
              </a:rPr>
              <a:t>//k </a:t>
            </a:r>
            <a:r>
              <a:rPr lang="zh-CN" altLang="en-US" sz="1600" dirty="0">
                <a:solidFill>
                  <a:srgbClr val="008000"/>
                </a:solidFill>
                <a:latin typeface="Consolas" panose="020B0609020204030204" pitchFamily="49" charset="0"/>
                <a:ea typeface="FangSong" panose="02010609060101010101" pitchFamily="49" charset="-122"/>
              </a:rPr>
              <a:t>为</a:t>
            </a:r>
            <a:r>
              <a:rPr lang="en-US" altLang="zh-CN" sz="1600" dirty="0">
                <a:solidFill>
                  <a:srgbClr val="008000"/>
                </a:solidFill>
                <a:latin typeface="Consolas" panose="020B0609020204030204" pitchFamily="49" charset="0"/>
                <a:ea typeface="FangSong" panose="02010609060101010101" pitchFamily="49" charset="-122"/>
              </a:rPr>
              <a:t>int </a:t>
            </a:r>
            <a:r>
              <a:rPr lang="zh-CN" altLang="en-US" sz="1600" dirty="0">
                <a:solidFill>
                  <a:srgbClr val="008000"/>
                </a:solidFill>
                <a:latin typeface="Consolas" panose="020B0609020204030204" pitchFamily="49" charset="0"/>
                <a:ea typeface="FangSong" panose="02010609060101010101" pitchFamily="49" charset="-122"/>
              </a:rPr>
              <a:t>类型</a:t>
            </a:r>
            <a:endParaRPr lang="zh-CN" altLang="en-US" sz="1600" dirty="0">
              <a:latin typeface="Consolas" panose="020B0609020204030204" pitchFamily="49" charset="0"/>
            </a:endParaRPr>
          </a:p>
        </p:txBody>
      </p:sp>
      <p:sp>
        <p:nvSpPr>
          <p:cNvPr id="10" name="矩形: 圆顶角 9">
            <a:extLst>
              <a:ext uri="{FF2B5EF4-FFF2-40B4-BE49-F238E27FC236}">
                <a16:creationId xmlns:a16="http://schemas.microsoft.com/office/drawing/2014/main" id="{6403D649-0344-49CF-8D6D-70589B7AE5E7}"/>
              </a:ext>
            </a:extLst>
          </p:cNvPr>
          <p:cNvSpPr/>
          <p:nvPr/>
        </p:nvSpPr>
        <p:spPr>
          <a:xfrm>
            <a:off x="235131" y="2170954"/>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14" name="矩形: 圆顶角 13">
            <a:extLst>
              <a:ext uri="{FF2B5EF4-FFF2-40B4-BE49-F238E27FC236}">
                <a16:creationId xmlns:a16="http://schemas.microsoft.com/office/drawing/2014/main" id="{85C4DD00-EC7F-40CA-99F3-DFFDFE4F812A}"/>
              </a:ext>
            </a:extLst>
          </p:cNvPr>
          <p:cNvSpPr/>
          <p:nvPr/>
        </p:nvSpPr>
        <p:spPr>
          <a:xfrm>
            <a:off x="235131" y="4375747"/>
            <a:ext cx="870405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15" name="矩形: 圆角 17">
            <a:extLst>
              <a:ext uri="{FF2B5EF4-FFF2-40B4-BE49-F238E27FC236}">
                <a16:creationId xmlns:a16="http://schemas.microsoft.com/office/drawing/2014/main" id="{7534B2A0-1B1B-4C2A-AE87-A76950FF7F85}"/>
              </a:ext>
            </a:extLst>
          </p:cNvPr>
          <p:cNvSpPr/>
          <p:nvPr/>
        </p:nvSpPr>
        <p:spPr>
          <a:xfrm>
            <a:off x="235131" y="4802812"/>
            <a:ext cx="8704052" cy="4212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1600" dirty="0">
                <a:solidFill>
                  <a:schemeClr val="tx1"/>
                </a:solidFill>
                <a:latin typeface="Consolas" panose="020B0609020204030204" pitchFamily="49" charset="0"/>
              </a:rPr>
              <a:t>decltype </a:t>
            </a:r>
            <a:r>
              <a:rPr lang="zh-CN" altLang="en-US" sz="1600" dirty="0">
                <a:solidFill>
                  <a:schemeClr val="tx1"/>
                </a:solidFill>
                <a:latin typeface="Consolas" panose="020B0609020204030204" pitchFamily="49" charset="0"/>
              </a:rPr>
              <a:t>分析</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 j </a:t>
            </a:r>
            <a:r>
              <a:rPr lang="zh-CN" altLang="en-US" sz="1600" dirty="0">
                <a:solidFill>
                  <a:schemeClr val="tx1"/>
                </a:solidFill>
                <a:latin typeface="Consolas" panose="020B0609020204030204" pitchFamily="49" charset="0"/>
              </a:rPr>
              <a:t>的值的数据类型，但不会计算</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 j </a:t>
            </a:r>
            <a:r>
              <a:rPr lang="zh-CN" altLang="en-US" sz="1600" dirty="0">
                <a:solidFill>
                  <a:schemeClr val="tx1"/>
                </a:solidFill>
                <a:latin typeface="Consolas" panose="020B0609020204030204" pitchFamily="49" charset="0"/>
              </a:rPr>
              <a:t>的值。</a:t>
            </a:r>
            <a:endParaRPr lang="en-US" altLang="zh-CN" sz="1600" dirty="0">
              <a:solidFill>
                <a:schemeClr val="tx1"/>
              </a:solidFill>
            </a:endParaRPr>
          </a:p>
        </p:txBody>
      </p:sp>
      <p:sp>
        <p:nvSpPr>
          <p:cNvPr id="8" name="灯片编号占位符 3">
            <a:extLst>
              <a:ext uri="{FF2B5EF4-FFF2-40B4-BE49-F238E27FC236}">
                <a16:creationId xmlns:a16="http://schemas.microsoft.com/office/drawing/2014/main" id="{0787856A-68E8-4219-9F7B-1FC472E7CF4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91651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顶角 11">
            <a:extLst>
              <a:ext uri="{FF2B5EF4-FFF2-40B4-BE49-F238E27FC236}">
                <a16:creationId xmlns:a16="http://schemas.microsoft.com/office/drawing/2014/main" id="{E01FFFDA-788B-4509-9FA0-EB65FA2B4806}"/>
              </a:ext>
            </a:extLst>
          </p:cNvPr>
          <p:cNvSpPr/>
          <p:nvPr/>
        </p:nvSpPr>
        <p:spPr>
          <a:xfrm>
            <a:off x="222069" y="2336745"/>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Consolas" panose="020B0609020204030204" pitchFamily="49" charset="0"/>
              </a:rPr>
              <a:t>auto</a:t>
            </a:r>
            <a:endParaRPr lang="zh-CN" altLang="en-US" sz="2000" dirty="0">
              <a:latin typeface="Consolas" panose="020B0609020204030204" pitchFamily="49" charset="0"/>
            </a:endParaRPr>
          </a:p>
        </p:txBody>
      </p:sp>
      <p:sp>
        <p:nvSpPr>
          <p:cNvPr id="13" name="矩形: 圆角 17">
            <a:extLst>
              <a:ext uri="{FF2B5EF4-FFF2-40B4-BE49-F238E27FC236}">
                <a16:creationId xmlns:a16="http://schemas.microsoft.com/office/drawing/2014/main" id="{1BC3938F-79DA-4787-86EA-8B3489829C1C}"/>
              </a:ext>
            </a:extLst>
          </p:cNvPr>
          <p:cNvSpPr/>
          <p:nvPr/>
        </p:nvSpPr>
        <p:spPr>
          <a:xfrm>
            <a:off x="222069" y="2789974"/>
            <a:ext cx="4158994" cy="23083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endParaRPr lang="en-US" altLang="zh-CN" dirty="0">
              <a:solidFill>
                <a:srgbClr val="0000FF"/>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zh-CN" altLang="en-US" dirty="0">
                <a:solidFill>
                  <a:srgbClr val="000000"/>
                </a:solidFill>
                <a:latin typeface="Consolas" panose="020B0609020204030204" pitchFamily="49" charset="0"/>
                <a:ea typeface="FangSong" panose="02010609060101010101" pitchFamily="49" charset="-122"/>
              </a:rPr>
              <a:t>将忽略掉</a:t>
            </a:r>
            <a:r>
              <a:rPr lang="en-US" altLang="zh-CN" dirty="0">
                <a:solidFill>
                  <a:srgbClr val="0000FF"/>
                </a:solidFill>
                <a:latin typeface="Consolas" panose="020B0609020204030204" pitchFamily="49" charset="0"/>
                <a:ea typeface="FangSong" panose="02010609060101010101" pitchFamily="49" charset="-122"/>
              </a:rPr>
              <a:t>const</a:t>
            </a:r>
            <a:r>
              <a:rPr lang="zh-CN" altLang="en-US" dirty="0">
                <a:solidFill>
                  <a:srgbClr val="000000"/>
                </a:solidFill>
                <a:latin typeface="Consolas" panose="020B0609020204030204" pitchFamily="49" charset="0"/>
                <a:ea typeface="FangSong" panose="02010609060101010101" pitchFamily="49" charset="-122"/>
              </a:rPr>
              <a:t>属性</a:t>
            </a:r>
          </a:p>
          <a:p>
            <a:r>
              <a:rPr lang="en-US" altLang="zh-CN" dirty="0">
                <a:solidFill>
                  <a:srgbClr val="0000FF"/>
                </a:solidFill>
                <a:latin typeface="Consolas" panose="020B0609020204030204" pitchFamily="49" charset="0"/>
              </a:rPr>
              <a:t>const double </a:t>
            </a:r>
            <a:r>
              <a:rPr lang="en-US" altLang="zh-CN" dirty="0">
                <a:solidFill>
                  <a:srgbClr val="000000"/>
                </a:solidFill>
                <a:latin typeface="Consolas" panose="020B0609020204030204" pitchFamily="49" charset="0"/>
              </a:rPr>
              <a:t>pi=3.14159;</a:t>
            </a:r>
          </a:p>
          <a:p>
            <a:r>
              <a:rPr lang="en-US" altLang="zh-CN" dirty="0">
                <a:solidFill>
                  <a:srgbClr val="0000FF"/>
                </a:solidFill>
                <a:latin typeface="Consolas" panose="020B0609020204030204" pitchFamily="49" charset="0"/>
              </a:rPr>
              <a:t>auto </a:t>
            </a:r>
            <a:r>
              <a:rPr lang="en-US" altLang="zh-CN" dirty="0">
                <a:solidFill>
                  <a:srgbClr val="000000"/>
                </a:solidFill>
                <a:latin typeface="Consolas" panose="020B0609020204030204" pitchFamily="49" charset="0"/>
              </a:rPr>
              <a:t>rad=pi;</a:t>
            </a: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FangSong" panose="02010609060101010101" pitchFamily="49" charset="-122"/>
              </a:rPr>
              <a:t>是一个</a:t>
            </a:r>
            <a:r>
              <a:rPr lang="en-US" altLang="zh-CN" dirty="0">
                <a:solidFill>
                  <a:srgbClr val="008000"/>
                </a:solidFill>
                <a:latin typeface="Consolas" panose="020B0609020204030204" pitchFamily="49" charset="0"/>
                <a:ea typeface="FangSong" panose="02010609060101010101" pitchFamily="49" charset="-122"/>
              </a:rPr>
              <a:t>double</a:t>
            </a:r>
            <a:r>
              <a:rPr lang="zh-CN" altLang="en-US" dirty="0">
                <a:solidFill>
                  <a:srgbClr val="008000"/>
                </a:solidFill>
                <a:latin typeface="Consolas" panose="020B0609020204030204" pitchFamily="49" charset="0"/>
                <a:ea typeface="FangSong" panose="02010609060101010101" pitchFamily="49" charset="-122"/>
              </a:rPr>
              <a:t>类型数</a:t>
            </a:r>
          </a:p>
          <a:p>
            <a:r>
              <a:rPr lang="en-US" altLang="zh-CN" dirty="0">
                <a:solidFill>
                  <a:srgbClr val="0000FF"/>
                </a:solidFill>
                <a:latin typeface="Consolas" panose="020B0609020204030204" pitchFamily="49" charset="0"/>
              </a:rPr>
              <a:t>const auto </a:t>
            </a:r>
            <a:r>
              <a:rPr lang="en-US" altLang="zh-CN" dirty="0">
                <a:solidFill>
                  <a:srgbClr val="000000"/>
                </a:solidFill>
                <a:latin typeface="Consolas" panose="020B0609020204030204" pitchFamily="49" charset="0"/>
              </a:rPr>
              <a:t>rad=pi;</a:t>
            </a: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FangSong" panose="02010609060101010101" pitchFamily="49" charset="-122"/>
              </a:rPr>
              <a:t>是</a:t>
            </a:r>
            <a:r>
              <a:rPr lang="en-US" altLang="zh-CN" dirty="0">
                <a:solidFill>
                  <a:srgbClr val="008000"/>
                </a:solidFill>
                <a:latin typeface="Consolas" panose="020B0609020204030204" pitchFamily="49" charset="0"/>
                <a:ea typeface="FangSong" panose="02010609060101010101" pitchFamily="49" charset="-122"/>
              </a:rPr>
              <a:t>const double</a:t>
            </a:r>
            <a:r>
              <a:rPr lang="zh-CN" altLang="en-US" dirty="0">
                <a:solidFill>
                  <a:srgbClr val="008000"/>
                </a:solidFill>
                <a:latin typeface="Consolas" panose="020B0609020204030204" pitchFamily="49" charset="0"/>
                <a:ea typeface="FangSong" panose="02010609060101010101" pitchFamily="49" charset="-122"/>
              </a:rPr>
              <a:t>类型</a:t>
            </a:r>
            <a:endParaRPr lang="en-US" altLang="zh-CN" dirty="0">
              <a:solidFill>
                <a:srgbClr val="008000"/>
              </a:solidFill>
              <a:latin typeface="Consolas" panose="020B0609020204030204" pitchFamily="49" charset="0"/>
              <a:ea typeface="FangSong" panose="02010609060101010101" pitchFamily="49" charset="-122"/>
            </a:endParaRPr>
          </a:p>
          <a:p>
            <a:endParaRPr lang="zh-CN" altLang="en-US" dirty="0">
              <a:latin typeface="Consolas" panose="020B0609020204030204" pitchFamily="49" charset="0"/>
            </a:endParaRPr>
          </a:p>
        </p:txBody>
      </p:sp>
      <p:sp>
        <p:nvSpPr>
          <p:cNvPr id="9" name="矩形: 圆顶角 8">
            <a:extLst>
              <a:ext uri="{FF2B5EF4-FFF2-40B4-BE49-F238E27FC236}">
                <a16:creationId xmlns:a16="http://schemas.microsoft.com/office/drawing/2014/main" id="{2D9F3EA8-3143-48C2-9B7A-CF817B7AA064}"/>
              </a:ext>
            </a:extLst>
          </p:cNvPr>
          <p:cNvSpPr/>
          <p:nvPr/>
        </p:nvSpPr>
        <p:spPr>
          <a:xfrm>
            <a:off x="4762939" y="2340889"/>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decltype</a:t>
            </a:r>
            <a:endParaRPr lang="zh-CN" altLang="en-US" sz="2000" dirty="0"/>
          </a:p>
        </p:txBody>
      </p:sp>
      <p:sp>
        <p:nvSpPr>
          <p:cNvPr id="15" name="矩形: 圆角 17">
            <a:extLst>
              <a:ext uri="{FF2B5EF4-FFF2-40B4-BE49-F238E27FC236}">
                <a16:creationId xmlns:a16="http://schemas.microsoft.com/office/drawing/2014/main" id="{64EE514C-8975-459A-8582-556D265CB33D}"/>
              </a:ext>
            </a:extLst>
          </p:cNvPr>
          <p:cNvSpPr/>
          <p:nvPr/>
        </p:nvSpPr>
        <p:spPr>
          <a:xfrm>
            <a:off x="4762939" y="2794118"/>
            <a:ext cx="4158994" cy="1848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decltype</a:t>
            </a:r>
            <a:r>
              <a:rPr lang="zh-CN" altLang="en-US" dirty="0">
                <a:solidFill>
                  <a:srgbClr val="000000"/>
                </a:solidFill>
                <a:latin typeface="Consolas" panose="020B0609020204030204" pitchFamily="49" charset="0"/>
                <a:ea typeface="FangSong" panose="02010609060101010101" pitchFamily="49" charset="-122"/>
              </a:rPr>
              <a:t>将不会忽略</a:t>
            </a:r>
            <a:r>
              <a:rPr lang="en-US" altLang="zh-CN" dirty="0">
                <a:solidFill>
                  <a:srgbClr val="0000FF"/>
                </a:solidFill>
                <a:latin typeface="Consolas" panose="020B0609020204030204" pitchFamily="49" charset="0"/>
                <a:ea typeface="FangSong" panose="02010609060101010101" pitchFamily="49" charset="-122"/>
              </a:rPr>
              <a:t>const</a:t>
            </a:r>
            <a:r>
              <a:rPr lang="zh-CN" altLang="en-US" dirty="0">
                <a:solidFill>
                  <a:srgbClr val="000000"/>
                </a:solidFill>
                <a:latin typeface="Consolas" panose="020B0609020204030204" pitchFamily="49" charset="0"/>
                <a:ea typeface="FangSong" panose="02010609060101010101" pitchFamily="49" charset="-122"/>
              </a:rPr>
              <a:t>属性</a:t>
            </a:r>
          </a:p>
          <a:p>
            <a:r>
              <a:rPr lang="en-US" altLang="zh-CN" dirty="0">
                <a:solidFill>
                  <a:srgbClr val="0000FF"/>
                </a:solidFill>
                <a:latin typeface="Consolas" panose="020B0609020204030204" pitchFamily="49" charset="0"/>
              </a:rPr>
              <a:t>const double </a:t>
            </a:r>
            <a:r>
              <a:rPr lang="en-US" altLang="zh-CN" dirty="0">
                <a:solidFill>
                  <a:srgbClr val="000000"/>
                </a:solidFill>
                <a:latin typeface="Consolas" panose="020B0609020204030204" pitchFamily="49" charset="0"/>
              </a:rPr>
              <a:t>pi=3.14159;</a:t>
            </a:r>
          </a:p>
          <a:p>
            <a:r>
              <a:rPr lang="en-US" altLang="zh-CN" dirty="0">
                <a:solidFill>
                  <a:srgbClr val="000000"/>
                </a:solidFill>
                <a:latin typeface="Consolas" panose="020B0609020204030204" pitchFamily="49" charset="0"/>
              </a:rPr>
              <a:t>decltype (pi) rad=1.0;</a:t>
            </a:r>
          </a:p>
          <a:p>
            <a:r>
              <a:rPr lang="en-US" altLang="zh-CN" dirty="0">
                <a:solidFill>
                  <a:srgbClr val="008000"/>
                </a:solidFill>
                <a:latin typeface="Consolas" panose="020B0609020204030204" pitchFamily="49" charset="0"/>
              </a:rPr>
              <a:t>//rad</a:t>
            </a:r>
            <a:r>
              <a:rPr lang="zh-CN" altLang="en-US" dirty="0">
                <a:solidFill>
                  <a:srgbClr val="008000"/>
                </a:solidFill>
                <a:latin typeface="Consolas" panose="020B0609020204030204" pitchFamily="49" charset="0"/>
                <a:ea typeface="FangSong" panose="02010609060101010101" pitchFamily="49" charset="-122"/>
              </a:rPr>
              <a:t>为</a:t>
            </a:r>
            <a:r>
              <a:rPr lang="en-US" altLang="zh-CN" dirty="0">
                <a:solidFill>
                  <a:srgbClr val="008000"/>
                </a:solidFill>
                <a:latin typeface="Consolas" panose="020B0609020204030204" pitchFamily="49" charset="0"/>
                <a:ea typeface="FangSong" panose="02010609060101010101" pitchFamily="49" charset="-122"/>
              </a:rPr>
              <a:t>const double</a:t>
            </a:r>
            <a:r>
              <a:rPr lang="zh-CN" altLang="en-US" dirty="0">
                <a:solidFill>
                  <a:srgbClr val="008000"/>
                </a:solidFill>
                <a:latin typeface="Consolas" panose="020B0609020204030204" pitchFamily="49" charset="0"/>
                <a:ea typeface="FangSong" panose="02010609060101010101" pitchFamily="49" charset="-122"/>
              </a:rPr>
              <a:t>类型</a:t>
            </a:r>
            <a:endParaRPr lang="zh-CN" altLang="en-US" dirty="0">
              <a:latin typeface="Consolas" panose="020B0609020204030204" pitchFamily="49" charset="0"/>
            </a:endParaRPr>
          </a:p>
          <a:p>
            <a:pPr>
              <a:lnSpc>
                <a:spcPct val="150000"/>
              </a:lnSpc>
              <a:buClr>
                <a:srgbClr val="151DC1"/>
              </a:buClr>
            </a:pPr>
            <a:endParaRPr lang="zh-CN" altLang="en-US" dirty="0">
              <a:solidFill>
                <a:schemeClr val="tx1"/>
              </a:solidFill>
              <a:latin typeface="Consolas" panose="020B0609020204030204" pitchFamily="49" charset="0"/>
            </a:endParaRPr>
          </a:p>
        </p:txBody>
      </p:sp>
      <p:sp>
        <p:nvSpPr>
          <p:cNvPr id="2" name="矩形 1">
            <a:extLst>
              <a:ext uri="{FF2B5EF4-FFF2-40B4-BE49-F238E27FC236}">
                <a16:creationId xmlns:a16="http://schemas.microsoft.com/office/drawing/2014/main" id="{DF47B463-32B5-4F40-95D1-C1E58086EC06}"/>
              </a:ext>
            </a:extLst>
          </p:cNvPr>
          <p:cNvSpPr/>
          <p:nvPr/>
        </p:nvSpPr>
        <p:spPr>
          <a:xfrm>
            <a:off x="1894226" y="1632959"/>
            <a:ext cx="4582986" cy="369332"/>
          </a:xfrm>
          <a:prstGeom prst="rect">
            <a:avLst/>
          </a:prstGeom>
        </p:spPr>
        <p:txBody>
          <a:bodyPr wrap="none">
            <a:spAutoFit/>
          </a:bodyPr>
          <a:lstStyle/>
          <a:p>
            <a:r>
              <a:rPr lang="zh-CN" altLang="en-US" dirty="0"/>
              <a:t>当</a:t>
            </a:r>
            <a:r>
              <a:rPr lang="en-US" altLang="zh-CN" dirty="0"/>
              <a:t>auto </a:t>
            </a:r>
            <a:r>
              <a:rPr lang="zh-CN" altLang="en-US" dirty="0"/>
              <a:t>和 </a:t>
            </a:r>
            <a:r>
              <a:rPr lang="en-US" altLang="zh-CN" dirty="0"/>
              <a:t>decltype </a:t>
            </a:r>
            <a:r>
              <a:rPr lang="zh-CN" altLang="en-US" dirty="0"/>
              <a:t>遇到</a:t>
            </a:r>
            <a:r>
              <a:rPr lang="en-US" altLang="zh-CN" dirty="0"/>
              <a:t>const </a:t>
            </a:r>
            <a:r>
              <a:rPr lang="zh-CN" altLang="en-US" dirty="0"/>
              <a:t>会怎样呢？</a:t>
            </a:r>
          </a:p>
        </p:txBody>
      </p:sp>
      <p:sp>
        <p:nvSpPr>
          <p:cNvPr id="16" name="文本框 15">
            <a:extLst>
              <a:ext uri="{FF2B5EF4-FFF2-40B4-BE49-F238E27FC236}">
                <a16:creationId xmlns:a16="http://schemas.microsoft.com/office/drawing/2014/main" id="{D20CEF9B-CCC3-46DB-B2DD-D4566FE56F53}"/>
              </a:ext>
            </a:extLst>
          </p:cNvPr>
          <p:cNvSpPr txBox="1"/>
          <p:nvPr/>
        </p:nvSpPr>
        <p:spPr>
          <a:xfrm>
            <a:off x="81951" y="155276"/>
            <a:ext cx="8509155" cy="584775"/>
          </a:xfrm>
          <a:prstGeom prst="rect">
            <a:avLst/>
          </a:prstGeom>
          <a:noFill/>
        </p:spPr>
        <p:txBody>
          <a:bodyPr wrap="square" rtlCol="0">
            <a:spAutoFit/>
          </a:bodyPr>
          <a:lstStyle/>
          <a:p>
            <a:r>
              <a:rPr lang="en-US" altLang="zh-CN" sz="3200" b="1" dirty="0">
                <a:solidFill>
                  <a:schemeClr val="bg1"/>
                </a:solidFill>
              </a:rPr>
              <a:t>2.4 </a:t>
            </a:r>
            <a:r>
              <a:rPr lang="zh-CN" altLang="en-US" sz="3200" b="1" dirty="0">
                <a:solidFill>
                  <a:schemeClr val="bg1"/>
                </a:solidFill>
              </a:rPr>
              <a:t>常量修饰符和类型推导 </a:t>
            </a:r>
            <a:r>
              <a:rPr lang="en-US" altLang="zh-CN" b="1" dirty="0">
                <a:solidFill>
                  <a:schemeClr val="bg1"/>
                </a:solidFill>
              </a:rPr>
              <a:t>— </a:t>
            </a:r>
            <a:r>
              <a:rPr lang="zh-CN" altLang="en-US" b="1" dirty="0">
                <a:solidFill>
                  <a:schemeClr val="bg1"/>
                </a:solidFill>
              </a:rPr>
              <a:t>类型推导</a:t>
            </a:r>
          </a:p>
        </p:txBody>
      </p:sp>
      <p:sp>
        <p:nvSpPr>
          <p:cNvPr id="8" name="灯片编号占位符 3">
            <a:extLst>
              <a:ext uri="{FF2B5EF4-FFF2-40B4-BE49-F238E27FC236}">
                <a16:creationId xmlns:a16="http://schemas.microsoft.com/office/drawing/2014/main" id="{42FD81F3-F9B6-4A36-B3AC-4C327268F16A}"/>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55810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A812D896-85F1-4478-8215-52CF92E01FCB}"/>
              </a:ext>
            </a:extLst>
          </p:cNvPr>
          <p:cNvSpPr/>
          <p:nvPr/>
        </p:nvSpPr>
        <p:spPr>
          <a:xfrm>
            <a:off x="235131" y="1432415"/>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表达式</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885644"/>
            <a:ext cx="8699862" cy="19078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表达式是由</a:t>
            </a:r>
            <a:r>
              <a:rPr lang="zh-CN" altLang="en-US" sz="1600" dirty="0">
                <a:solidFill>
                  <a:srgbClr val="FF0000"/>
                </a:solidFill>
              </a:rPr>
              <a:t>运算符</a:t>
            </a:r>
            <a:r>
              <a:rPr lang="zh-CN" altLang="en-US" sz="1600" dirty="0">
                <a:solidFill>
                  <a:schemeClr val="tx1"/>
                </a:solidFill>
              </a:rPr>
              <a:t>和</a:t>
            </a:r>
            <a:r>
              <a:rPr lang="zh-CN" altLang="en-US" sz="1600" dirty="0">
                <a:solidFill>
                  <a:srgbClr val="FF0000"/>
                </a:solidFill>
              </a:rPr>
              <a:t>操作对象</a:t>
            </a:r>
            <a:r>
              <a:rPr lang="zh-CN" altLang="en-US" sz="1600" dirty="0">
                <a:solidFill>
                  <a:schemeClr val="tx1"/>
                </a:solidFill>
              </a:rPr>
              <a:t>组成的式子。如：</a:t>
            </a:r>
            <a:r>
              <a:rPr lang="en-US" altLang="zh-CN" sz="1600" dirty="0">
                <a:solidFill>
                  <a:schemeClr val="tx1"/>
                </a:solidFill>
              </a:rPr>
              <a:t>1 + 2 * 3</a:t>
            </a:r>
          </a:p>
          <a:p>
            <a:pPr marL="342900" indent="-342900">
              <a:lnSpc>
                <a:spcPct val="150000"/>
              </a:lnSpc>
              <a:buClr>
                <a:srgbClr val="151DC1"/>
              </a:buClr>
              <a:buFont typeface="Arial" panose="020B0604020202020204" pitchFamily="34" charset="0"/>
              <a:buChar char="•"/>
            </a:pPr>
            <a:r>
              <a:rPr lang="zh-CN" altLang="en-US" sz="1600" dirty="0">
                <a:solidFill>
                  <a:srgbClr val="FF0000"/>
                </a:solidFill>
              </a:rPr>
              <a:t>运算符</a:t>
            </a:r>
            <a:r>
              <a:rPr lang="zh-CN" altLang="en-US" sz="1600" dirty="0">
                <a:solidFill>
                  <a:schemeClr val="tx1"/>
                </a:solidFill>
              </a:rPr>
              <a:t>是用来运算或处理对象的符号</a:t>
            </a:r>
          </a:p>
          <a:p>
            <a:pPr marL="342900" indent="-342900">
              <a:lnSpc>
                <a:spcPct val="150000"/>
              </a:lnSpc>
              <a:buClr>
                <a:srgbClr val="151DC1"/>
              </a:buClr>
              <a:buFont typeface="Arial" panose="020B0604020202020204" pitchFamily="34" charset="0"/>
              <a:buChar char="•"/>
            </a:pPr>
            <a:r>
              <a:rPr lang="zh-CN" altLang="en-US" sz="1600" dirty="0">
                <a:solidFill>
                  <a:srgbClr val="FF0000"/>
                </a:solidFill>
              </a:rPr>
              <a:t>操作对象</a:t>
            </a:r>
            <a:r>
              <a:rPr lang="zh-CN" altLang="en-US" sz="1600" dirty="0">
                <a:solidFill>
                  <a:schemeClr val="tx1"/>
                </a:solidFill>
              </a:rPr>
              <a:t>指参与运算的对象</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表达式都有一个值，要么是</a:t>
            </a:r>
            <a:r>
              <a:rPr lang="zh-CN" altLang="en-US" sz="1600" dirty="0">
                <a:solidFill>
                  <a:srgbClr val="FF0000"/>
                </a:solidFill>
              </a:rPr>
              <a:t>左值</a:t>
            </a:r>
            <a:r>
              <a:rPr lang="zh-CN" altLang="en-US" sz="1600" dirty="0">
                <a:solidFill>
                  <a:schemeClr val="tx1"/>
                </a:solidFill>
              </a:rPr>
              <a:t>，要么是</a:t>
            </a:r>
            <a:r>
              <a:rPr lang="zh-CN" altLang="en-US" sz="1600" dirty="0">
                <a:solidFill>
                  <a:srgbClr val="FF0000"/>
                </a:solidFill>
              </a:rPr>
              <a:t>右值</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含有多个运算符的表达式称为复合表达式</a:t>
            </a:r>
          </a:p>
        </p:txBody>
      </p:sp>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p>
        </p:txBody>
      </p:sp>
      <p:sp>
        <p:nvSpPr>
          <p:cNvPr id="15" name="矩形: 圆顶角 14">
            <a:extLst>
              <a:ext uri="{FF2B5EF4-FFF2-40B4-BE49-F238E27FC236}">
                <a16:creationId xmlns:a16="http://schemas.microsoft.com/office/drawing/2014/main" id="{F5BCD7E1-0B1A-43AD-A57F-66C524E65EFA}"/>
              </a:ext>
            </a:extLst>
          </p:cNvPr>
          <p:cNvSpPr/>
          <p:nvPr/>
        </p:nvSpPr>
        <p:spPr>
          <a:xfrm>
            <a:off x="235131" y="4275543"/>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运算符分类</a:t>
            </a:r>
          </a:p>
        </p:txBody>
      </p:sp>
      <p:sp>
        <p:nvSpPr>
          <p:cNvPr id="16" name="矩形: 圆角 17">
            <a:extLst>
              <a:ext uri="{FF2B5EF4-FFF2-40B4-BE49-F238E27FC236}">
                <a16:creationId xmlns:a16="http://schemas.microsoft.com/office/drawing/2014/main" id="{DE6FCCEA-35DF-4C5F-B72D-72023F94E597}"/>
              </a:ext>
            </a:extLst>
          </p:cNvPr>
          <p:cNvSpPr/>
          <p:nvPr/>
        </p:nvSpPr>
        <p:spPr>
          <a:xfrm>
            <a:off x="235131" y="4728772"/>
            <a:ext cx="8699862"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根据操作数个数，分为：单目运算符、双目运算符和三目运算符</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根据功能运算，分为：算术运算符、赋值运算符、条件运算符等</a:t>
            </a:r>
          </a:p>
        </p:txBody>
      </p:sp>
      <p:sp>
        <p:nvSpPr>
          <p:cNvPr id="7" name="灯片编号占位符 3">
            <a:extLst>
              <a:ext uri="{FF2B5EF4-FFF2-40B4-BE49-F238E27FC236}">
                <a16:creationId xmlns:a16="http://schemas.microsoft.com/office/drawing/2014/main" id="{29A5216D-58D7-444C-B038-32F9AD2402A9}"/>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16075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前言</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sp>
        <p:nvSpPr>
          <p:cNvPr id="18" name="矩形: 圆顶角 17">
            <a:extLst>
              <a:ext uri="{FF2B5EF4-FFF2-40B4-BE49-F238E27FC236}">
                <a16:creationId xmlns:a16="http://schemas.microsoft.com/office/drawing/2014/main" id="{CB8FEBAF-AF34-47D3-BF77-327A403A2A6D}"/>
              </a:ext>
            </a:extLst>
          </p:cNvPr>
          <p:cNvSpPr/>
          <p:nvPr/>
        </p:nvSpPr>
        <p:spPr>
          <a:xfrm>
            <a:off x="219974" y="2507361"/>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p>
        </p:txBody>
      </p:sp>
      <p:sp>
        <p:nvSpPr>
          <p:cNvPr id="19" name="矩形: 圆角 17">
            <a:extLst>
              <a:ext uri="{FF2B5EF4-FFF2-40B4-BE49-F238E27FC236}">
                <a16:creationId xmlns:a16="http://schemas.microsoft.com/office/drawing/2014/main" id="{03B71B39-4171-420F-BD93-F503E2100329}"/>
              </a:ext>
            </a:extLst>
          </p:cNvPr>
          <p:cNvSpPr/>
          <p:nvPr/>
        </p:nvSpPr>
        <p:spPr>
          <a:xfrm>
            <a:off x="219974" y="3075870"/>
            <a:ext cx="8704052" cy="17088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理解基本数据类型的内存结构；</a:t>
            </a: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理解对象的基本属性；</a:t>
            </a: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学会运用</a:t>
            </a:r>
            <a:r>
              <a:rPr lang="en-US" altLang="zh-CN" dirty="0">
                <a:solidFill>
                  <a:schemeClr val="tx1"/>
                </a:solidFill>
                <a:latin typeface="Consolas" panose="020B0609020204030204" pitchFamily="49" charset="0"/>
              </a:rPr>
              <a:t>const </a:t>
            </a:r>
            <a:r>
              <a:rPr lang="zh-CN" altLang="en-US" dirty="0">
                <a:solidFill>
                  <a:schemeClr val="tx1"/>
                </a:solidFill>
                <a:latin typeface="Consolas" panose="020B0609020204030204" pitchFamily="49" charset="0"/>
              </a:rPr>
              <a:t>修饰符和类型自动推导；</a:t>
            </a:r>
          </a:p>
          <a:p>
            <a:pPr marL="342900" indent="-342900">
              <a:lnSpc>
                <a:spcPct val="150000"/>
              </a:lnSpc>
              <a:buClr>
                <a:srgbClr val="151DC1"/>
              </a:buClr>
              <a:buFont typeface="+mj-ea"/>
              <a:buAutoNum type="circleNumDbPlain"/>
            </a:pPr>
            <a:r>
              <a:rPr lang="zh-CN" altLang="en-US" dirty="0">
                <a:solidFill>
                  <a:schemeClr val="tx1"/>
                </a:solidFill>
                <a:latin typeface="Consolas" panose="020B0609020204030204" pitchFamily="49" charset="0"/>
              </a:rPr>
              <a:t>掌握表达式求值的基本方法。</a:t>
            </a:r>
          </a:p>
        </p:txBody>
      </p:sp>
      <p:sp>
        <p:nvSpPr>
          <p:cNvPr id="6" name="灯片编号占位符 3">
            <a:extLst>
              <a:ext uri="{FF2B5EF4-FFF2-40B4-BE49-F238E27FC236}">
                <a16:creationId xmlns:a16="http://schemas.microsoft.com/office/drawing/2014/main" id="{4370C20A-5C11-4D8A-84A4-467A4E16B16D}"/>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87272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A812D896-85F1-4478-8215-52CF92E01FCB}"/>
              </a:ext>
            </a:extLst>
          </p:cNvPr>
          <p:cNvSpPr/>
          <p:nvPr/>
        </p:nvSpPr>
        <p:spPr>
          <a:xfrm>
            <a:off x="235131" y="1432415"/>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左值和右值</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885644"/>
            <a:ext cx="8699862"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左值所在的内存空间的地址是可以获取的（使用取址符</a:t>
            </a:r>
            <a:r>
              <a:rPr lang="en-US" altLang="zh-CN" sz="1600" dirty="0">
                <a:solidFill>
                  <a:schemeClr val="tx1"/>
                </a:solidFill>
              </a:rPr>
              <a:t>&amp;</a:t>
            </a:r>
            <a:r>
              <a:rPr lang="zh-CN" altLang="en-US" sz="1600" dirty="0">
                <a:solidFill>
                  <a:schemeClr val="tx1"/>
                </a:solidFill>
              </a:rPr>
              <a:t>），但右值的地址是无法得到的</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左值对象由程序员创建并命名，具有持久性。右值对象中除了字面值常量以外，都是</a:t>
            </a:r>
            <a:r>
              <a:rPr lang="zh-CN" altLang="en-US" sz="1600" dirty="0">
                <a:solidFill>
                  <a:srgbClr val="FF0000"/>
                </a:solidFill>
              </a:rPr>
              <a:t>临时对象</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一般来说，右值只能在</a:t>
            </a:r>
            <a:r>
              <a:rPr lang="en-US" altLang="zh-CN" sz="1600" dirty="0">
                <a:solidFill>
                  <a:schemeClr val="tx1"/>
                </a:solidFill>
              </a:rPr>
              <a:t>= </a:t>
            </a:r>
            <a:r>
              <a:rPr lang="zh-CN" altLang="en-US" sz="1600" dirty="0">
                <a:solidFill>
                  <a:schemeClr val="tx1"/>
                </a:solidFill>
              </a:rPr>
              <a:t>符号右边，左值没有限制</a:t>
            </a:r>
          </a:p>
        </p:txBody>
      </p:sp>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p>
        </p:txBody>
      </p:sp>
      <p:sp>
        <p:nvSpPr>
          <p:cNvPr id="7" name="矩形: 圆角 17">
            <a:extLst>
              <a:ext uri="{FF2B5EF4-FFF2-40B4-BE49-F238E27FC236}">
                <a16:creationId xmlns:a16="http://schemas.microsoft.com/office/drawing/2014/main" id="{472602BE-4D67-4D23-8B82-C0AA39DC0755}"/>
              </a:ext>
            </a:extLst>
          </p:cNvPr>
          <p:cNvSpPr/>
          <p:nvPr/>
        </p:nvSpPr>
        <p:spPr>
          <a:xfrm>
            <a:off x="235131" y="4375407"/>
            <a:ext cx="8704052" cy="21213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正确：用右值常量</a:t>
            </a:r>
            <a:r>
              <a:rPr lang="en-US" altLang="zh-CN" sz="1600" dirty="0">
                <a:solidFill>
                  <a:srgbClr val="008000"/>
                </a:solidFill>
                <a:latin typeface="Consolas" panose="020B0609020204030204" pitchFamily="49" charset="0"/>
                <a:ea typeface="FangSong" panose="02010609060101010101" pitchFamily="49" charset="-122"/>
              </a:rPr>
              <a:t>0 </a:t>
            </a:r>
            <a:r>
              <a:rPr lang="zh-CN" altLang="en-US" sz="1600" dirty="0">
                <a:solidFill>
                  <a:srgbClr val="008000"/>
                </a:solidFill>
                <a:latin typeface="Consolas" panose="020B0609020204030204" pitchFamily="49" charset="0"/>
                <a:ea typeface="FangSong" panose="02010609060101010101" pitchFamily="49" charset="-122"/>
              </a:rPr>
              <a:t>初始化左值对象</a:t>
            </a:r>
            <a:r>
              <a:rPr lang="en-US" altLang="zh-CN" sz="1600" dirty="0" err="1">
                <a:solidFill>
                  <a:srgbClr val="008000"/>
                </a:solidFill>
                <a:latin typeface="Consolas" panose="020B0609020204030204" pitchFamily="49" charset="0"/>
                <a:ea typeface="FangSong" panose="02010609060101010101" pitchFamily="49" charset="-122"/>
              </a:rPr>
              <a:t>i</a:t>
            </a:r>
            <a:endParaRPr lang="en-US" altLang="zh-CN" sz="1600" dirty="0">
              <a:solidFill>
                <a:srgbClr val="008000"/>
              </a:solidFill>
              <a:latin typeface="Consolas" panose="020B0609020204030204" pitchFamily="49" charset="0"/>
              <a:ea typeface="FangSong" panose="02010609060101010101" pitchFamily="49" charset="-122"/>
            </a:endParaRPr>
          </a:p>
          <a:p>
            <a:r>
              <a:rPr lang="en-US" altLang="zh-CN" sz="1600" dirty="0">
                <a:solidFill>
                  <a:srgbClr val="000000"/>
                </a:solidFill>
                <a:latin typeface="Consolas" panose="020B0609020204030204" pitchFamily="49" charset="0"/>
              </a:rPr>
              <a:t>10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错误</a:t>
            </a:r>
            <a:r>
              <a:rPr lang="en-US" altLang="zh-CN" sz="1600" dirty="0">
                <a:solidFill>
                  <a:srgbClr val="008000"/>
                </a:solidFill>
                <a:latin typeface="Consolas" panose="020B0609020204030204" pitchFamily="49" charset="0"/>
                <a:ea typeface="FangSong" panose="02010609060101010101" pitchFamily="49" charset="-122"/>
              </a:rPr>
              <a:t>:</a:t>
            </a:r>
            <a:r>
              <a:rPr lang="zh-CN" altLang="en-US" sz="1600" dirty="0">
                <a:solidFill>
                  <a:srgbClr val="008000"/>
                </a:solidFill>
                <a:latin typeface="Consolas" panose="020B0609020204030204" pitchFamily="49" charset="0"/>
                <a:ea typeface="FangSong" panose="02010609060101010101" pitchFamily="49" charset="-122"/>
              </a:rPr>
              <a:t>赋值运算符左侧必须为左值</a:t>
            </a:r>
          </a:p>
          <a:p>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正确： 读取左值对象</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Consolas" panose="020B0609020204030204" pitchFamily="49" charset="0"/>
                <a:ea typeface="FangSong" panose="02010609060101010101" pitchFamily="49" charset="-122"/>
              </a:rPr>
              <a:t>的值初始化左值对象</a:t>
            </a:r>
            <a:r>
              <a:rPr lang="en-US" altLang="zh-CN" sz="1600" dirty="0">
                <a:solidFill>
                  <a:srgbClr val="008000"/>
                </a:solidFill>
                <a:latin typeface="Consolas" panose="020B0609020204030204" pitchFamily="49" charset="0"/>
                <a:ea typeface="FangSong" panose="02010609060101010101" pitchFamily="49" charset="-122"/>
              </a:rPr>
              <a:t>j</a:t>
            </a:r>
          </a:p>
          <a:p>
            <a:r>
              <a:rPr lang="en-US" altLang="zh-CN" sz="1600" dirty="0">
                <a:solidFill>
                  <a:srgbClr val="0000FF"/>
                </a:solidFill>
                <a:latin typeface="Consolas" panose="020B0609020204030204" pitchFamily="49" charset="0"/>
              </a:rPr>
              <a:t>const int </a:t>
            </a:r>
            <a:r>
              <a:rPr lang="en-US" altLang="zh-CN" sz="1600" dirty="0">
                <a:solidFill>
                  <a:srgbClr val="000000"/>
                </a:solidFill>
                <a:latin typeface="Consolas" panose="020B0609020204030204" pitchFamily="49" charset="0"/>
              </a:rPr>
              <a:t>N = 100;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正确： </a:t>
            </a:r>
            <a:r>
              <a:rPr lang="en-US" altLang="zh-CN" sz="1600" dirty="0">
                <a:solidFill>
                  <a:srgbClr val="008000"/>
                </a:solidFill>
                <a:latin typeface="Consolas" panose="020B0609020204030204" pitchFamily="49" charset="0"/>
                <a:ea typeface="FangSong" panose="02010609060101010101" pitchFamily="49" charset="-122"/>
              </a:rPr>
              <a:t>N </a:t>
            </a:r>
            <a:r>
              <a:rPr lang="zh-CN" altLang="en-US" sz="1600" dirty="0">
                <a:solidFill>
                  <a:srgbClr val="008000"/>
                </a:solidFill>
                <a:latin typeface="Consolas" panose="020B0609020204030204" pitchFamily="49" charset="0"/>
                <a:ea typeface="FangSong" panose="02010609060101010101" pitchFamily="49" charset="-122"/>
              </a:rPr>
              <a:t>为右值对象</a:t>
            </a:r>
          </a:p>
          <a:p>
            <a:r>
              <a:rPr lang="en-US" altLang="zh-CN" sz="1600" dirty="0">
                <a:solidFill>
                  <a:srgbClr val="000000"/>
                </a:solidFill>
                <a:latin typeface="Consolas" panose="020B0609020204030204" pitchFamily="49" charset="0"/>
              </a:rPr>
              <a:t>N = 40;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错误：不能改变右值对象</a:t>
            </a:r>
            <a:r>
              <a:rPr lang="en-US" altLang="zh-CN" sz="1600" dirty="0">
                <a:solidFill>
                  <a:srgbClr val="008000"/>
                </a:solidFill>
                <a:latin typeface="Consolas" panose="020B0609020204030204" pitchFamily="49" charset="0"/>
                <a:ea typeface="FangSong" panose="02010609060101010101" pitchFamily="49" charset="-122"/>
              </a:rPr>
              <a:t>N </a:t>
            </a:r>
            <a:r>
              <a:rPr lang="zh-CN" altLang="en-US" sz="1600" dirty="0">
                <a:solidFill>
                  <a:srgbClr val="008000"/>
                </a:solidFill>
                <a:latin typeface="Consolas" panose="020B0609020204030204" pitchFamily="49" charset="0"/>
                <a:ea typeface="FangSong" panose="02010609060101010101" pitchFamily="49" charset="-122"/>
              </a:rPr>
              <a:t>的值</a:t>
            </a:r>
            <a:endParaRPr lang="zh-CN" altLang="en-US" sz="1600" dirty="0">
              <a:latin typeface="Consolas" panose="020B0609020204030204" pitchFamily="49" charset="0"/>
            </a:endParaRPr>
          </a:p>
        </p:txBody>
      </p:sp>
      <p:sp>
        <p:nvSpPr>
          <p:cNvPr id="8" name="矩形: 圆顶角 7">
            <a:extLst>
              <a:ext uri="{FF2B5EF4-FFF2-40B4-BE49-F238E27FC236}">
                <a16:creationId xmlns:a16="http://schemas.microsoft.com/office/drawing/2014/main" id="{D825C55B-78B3-4137-BC0F-EDD46A419706}"/>
              </a:ext>
            </a:extLst>
          </p:cNvPr>
          <p:cNvSpPr/>
          <p:nvPr/>
        </p:nvSpPr>
        <p:spPr>
          <a:xfrm>
            <a:off x="235131" y="3964584"/>
            <a:ext cx="870405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9" name="灯片编号占位符 3">
            <a:extLst>
              <a:ext uri="{FF2B5EF4-FFF2-40B4-BE49-F238E27FC236}">
                <a16:creationId xmlns:a16="http://schemas.microsoft.com/office/drawing/2014/main" id="{292B7753-16F4-441D-8542-511CDB41E90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05261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A812D896-85F1-4478-8215-52CF92E01FCB}"/>
              </a:ext>
            </a:extLst>
          </p:cNvPr>
          <p:cNvSpPr/>
          <p:nvPr/>
        </p:nvSpPr>
        <p:spPr>
          <a:xfrm>
            <a:off x="235131" y="1432415"/>
            <a:ext cx="8699862"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优先级和结合性</a:t>
            </a:r>
          </a:p>
        </p:txBody>
      </p:sp>
      <p:sp>
        <p:nvSpPr>
          <p:cNvPr id="11" name="矩形: 圆角 17">
            <a:extLst>
              <a:ext uri="{FF2B5EF4-FFF2-40B4-BE49-F238E27FC236}">
                <a16:creationId xmlns:a16="http://schemas.microsoft.com/office/drawing/2014/main" id="{27E71207-0790-41FE-8AB8-9A256AC0D9D6}"/>
              </a:ext>
            </a:extLst>
          </p:cNvPr>
          <p:cNvSpPr/>
          <p:nvPr/>
        </p:nvSpPr>
        <p:spPr>
          <a:xfrm>
            <a:off x="235131" y="1885644"/>
            <a:ext cx="8699862" cy="1895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rgbClr val="FF0000"/>
                </a:solidFill>
              </a:rPr>
              <a:t>优先级</a:t>
            </a:r>
            <a:r>
              <a:rPr lang="zh-CN" altLang="en-US" sz="1600" dirty="0">
                <a:solidFill>
                  <a:schemeClr val="tx1"/>
                </a:solidFill>
              </a:rPr>
              <a:t>和</a:t>
            </a:r>
            <a:r>
              <a:rPr lang="zh-CN" altLang="en-US" sz="1600" dirty="0">
                <a:solidFill>
                  <a:srgbClr val="FF0000"/>
                </a:solidFill>
              </a:rPr>
              <a:t>结合性</a:t>
            </a:r>
            <a:r>
              <a:rPr lang="zh-CN" altLang="en-US" sz="1600" dirty="0">
                <a:solidFill>
                  <a:schemeClr val="tx1"/>
                </a:solidFill>
              </a:rPr>
              <a:t>共同决定了运算中的优先关系</a:t>
            </a:r>
          </a:p>
          <a:p>
            <a:pPr marL="342900" indent="-342900">
              <a:lnSpc>
                <a:spcPct val="150000"/>
              </a:lnSpc>
              <a:buClr>
                <a:srgbClr val="151DC1"/>
              </a:buClr>
              <a:buFont typeface="Wingdings" panose="05000000000000000000" pitchFamily="2" charset="2"/>
              <a:buChar char="l"/>
            </a:pPr>
            <a:r>
              <a:rPr lang="zh-CN" altLang="en-US" sz="1600" dirty="0">
                <a:solidFill>
                  <a:srgbClr val="FF0000"/>
                </a:solidFill>
              </a:rPr>
              <a:t>优先级</a:t>
            </a:r>
            <a:r>
              <a:rPr lang="zh-CN" altLang="en-US" sz="1600" dirty="0">
                <a:solidFill>
                  <a:schemeClr val="tx1"/>
                </a:solidFill>
              </a:rPr>
              <a:t>：指不同运算符在运算中的优先关系。例如乘</a:t>
            </a:r>
            <a:r>
              <a:rPr lang="en-US" altLang="zh-CN" sz="1600" dirty="0">
                <a:solidFill>
                  <a:schemeClr val="tx1"/>
                </a:solidFill>
              </a:rPr>
              <a:t>(*) </a:t>
            </a:r>
            <a:r>
              <a:rPr lang="zh-CN" altLang="en-US" sz="1600" dirty="0">
                <a:solidFill>
                  <a:schemeClr val="tx1"/>
                </a:solidFill>
              </a:rPr>
              <a:t>和除</a:t>
            </a:r>
            <a:r>
              <a:rPr lang="en-US" altLang="zh-CN" sz="1600" dirty="0">
                <a:solidFill>
                  <a:schemeClr val="tx1"/>
                </a:solidFill>
              </a:rPr>
              <a:t>(/) </a:t>
            </a:r>
            <a:r>
              <a:rPr lang="zh-CN" altLang="en-US" sz="1600" dirty="0">
                <a:solidFill>
                  <a:schemeClr val="tx1"/>
                </a:solidFill>
              </a:rPr>
              <a:t>的优先级比加 </a:t>
            </a:r>
            <a:r>
              <a:rPr lang="en-US" altLang="zh-CN" sz="1600" dirty="0">
                <a:solidFill>
                  <a:schemeClr val="tx1"/>
                </a:solidFill>
              </a:rPr>
              <a:t>(+) </a:t>
            </a:r>
            <a:r>
              <a:rPr lang="zh-CN" altLang="en-US" sz="1600" dirty="0">
                <a:solidFill>
                  <a:schemeClr val="tx1"/>
                </a:solidFill>
              </a:rPr>
              <a:t>和减 </a:t>
            </a:r>
            <a:r>
              <a:rPr lang="en-US" altLang="zh-CN" sz="1600" dirty="0">
                <a:solidFill>
                  <a:schemeClr val="tx1"/>
                </a:solidFill>
              </a:rPr>
              <a:t>(-) </a:t>
            </a:r>
            <a:r>
              <a:rPr lang="zh-CN" altLang="en-US" sz="1600" dirty="0">
                <a:solidFill>
                  <a:schemeClr val="tx1"/>
                </a:solidFill>
              </a:rPr>
              <a:t>的高</a:t>
            </a:r>
          </a:p>
          <a:p>
            <a:pPr marL="342900" indent="-342900">
              <a:lnSpc>
                <a:spcPct val="150000"/>
              </a:lnSpc>
              <a:buClr>
                <a:srgbClr val="151DC1"/>
              </a:buClr>
              <a:buFont typeface="Wingdings" panose="05000000000000000000" pitchFamily="2" charset="2"/>
              <a:buChar char="l"/>
            </a:pPr>
            <a:r>
              <a:rPr lang="zh-CN" altLang="en-US" sz="1600" dirty="0">
                <a:solidFill>
                  <a:srgbClr val="FF0000"/>
                </a:solidFill>
              </a:rPr>
              <a:t>结合性</a:t>
            </a:r>
            <a:r>
              <a:rPr lang="zh-CN" altLang="en-US" sz="1600" dirty="0">
                <a:solidFill>
                  <a:schemeClr val="tx1"/>
                </a:solidFill>
              </a:rPr>
              <a:t>：决定优先级相等的运算符结合在一起时的运算次序，同一优先级的运算符有相等的结合性（</a:t>
            </a:r>
            <a:r>
              <a:rPr lang="zh-CN" altLang="en-US" sz="1600" dirty="0">
                <a:solidFill>
                  <a:srgbClr val="FF0000"/>
                </a:solidFill>
              </a:rPr>
              <a:t>左</a:t>
            </a:r>
            <a:r>
              <a:rPr lang="en-US" altLang="zh-CN" sz="1600" dirty="0">
                <a:solidFill>
                  <a:srgbClr val="FF0000"/>
                </a:solidFill>
              </a:rPr>
              <a:t>/</a:t>
            </a:r>
            <a:r>
              <a:rPr lang="zh-CN" altLang="en-US" sz="1600" dirty="0">
                <a:solidFill>
                  <a:srgbClr val="FF0000"/>
                </a:solidFill>
              </a:rPr>
              <a:t>右结合</a:t>
            </a:r>
            <a:r>
              <a:rPr lang="zh-CN" altLang="en-US" sz="1600" dirty="0">
                <a:solidFill>
                  <a:schemeClr val="tx1"/>
                </a:solidFill>
              </a:rPr>
              <a:t>）。例如</a:t>
            </a:r>
            <a:r>
              <a:rPr lang="en-US" altLang="zh-CN" sz="1600" dirty="0">
                <a:solidFill>
                  <a:schemeClr val="tx1"/>
                </a:solidFill>
              </a:rPr>
              <a:t>+ </a:t>
            </a:r>
            <a:r>
              <a:rPr lang="zh-CN" altLang="en-US" sz="1600" dirty="0">
                <a:solidFill>
                  <a:schemeClr val="tx1"/>
                </a:solidFill>
              </a:rPr>
              <a:t>和</a:t>
            </a:r>
            <a:r>
              <a:rPr lang="en-US" altLang="zh-CN" sz="1600" dirty="0">
                <a:solidFill>
                  <a:schemeClr val="tx1"/>
                </a:solidFill>
              </a:rPr>
              <a:t>- </a:t>
            </a:r>
            <a:r>
              <a:rPr lang="zh-CN" altLang="en-US" sz="1600" dirty="0">
                <a:solidFill>
                  <a:schemeClr val="tx1"/>
                </a:solidFill>
              </a:rPr>
              <a:t>的结合性是从左到右（左结合）</a:t>
            </a:r>
          </a:p>
        </p:txBody>
      </p:sp>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基本知识</a:t>
            </a:r>
          </a:p>
        </p:txBody>
      </p:sp>
      <p:sp>
        <p:nvSpPr>
          <p:cNvPr id="9" name="矩形: 圆顶角 8">
            <a:extLst>
              <a:ext uri="{FF2B5EF4-FFF2-40B4-BE49-F238E27FC236}">
                <a16:creationId xmlns:a16="http://schemas.microsoft.com/office/drawing/2014/main" id="{DFD87AE1-48E7-414C-9F81-3CA1A3D04379}"/>
              </a:ext>
            </a:extLst>
          </p:cNvPr>
          <p:cNvSpPr/>
          <p:nvPr/>
        </p:nvSpPr>
        <p:spPr>
          <a:xfrm>
            <a:off x="235132" y="4098570"/>
            <a:ext cx="4688560"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例子</a:t>
            </a:r>
            <a:endParaRPr lang="zh-CN" altLang="en-US" sz="2000" b="1" dirty="0"/>
          </a:p>
        </p:txBody>
      </p:sp>
      <p:sp>
        <p:nvSpPr>
          <p:cNvPr id="12" name="矩形: 圆角 17">
            <a:extLst>
              <a:ext uri="{FF2B5EF4-FFF2-40B4-BE49-F238E27FC236}">
                <a16:creationId xmlns:a16="http://schemas.microsoft.com/office/drawing/2014/main" id="{604F1B12-4176-479E-9760-EEE9935758AD}"/>
              </a:ext>
            </a:extLst>
          </p:cNvPr>
          <p:cNvSpPr/>
          <p:nvPr/>
        </p:nvSpPr>
        <p:spPr>
          <a:xfrm>
            <a:off x="235132" y="4536687"/>
            <a:ext cx="4688560"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mj-lt"/>
              <a:buAutoNum type="arabicPeriod"/>
            </a:pPr>
            <a:r>
              <a:rPr lang="en-US" altLang="zh-CN" sz="1600" dirty="0">
                <a:solidFill>
                  <a:schemeClr val="tx1"/>
                </a:solidFill>
              </a:rPr>
              <a:t>2*3+6/2</a:t>
            </a:r>
          </a:p>
          <a:p>
            <a:pPr>
              <a:lnSpc>
                <a:spcPct val="150000"/>
              </a:lnSpc>
              <a:buClr>
                <a:srgbClr val="151DC1"/>
              </a:buClr>
            </a:pPr>
            <a:r>
              <a:rPr lang="zh-CN" altLang="en-US" sz="1600" dirty="0">
                <a:solidFill>
                  <a:schemeClr val="tx1"/>
                </a:solidFill>
              </a:rPr>
              <a:t>运算顺序为：</a:t>
            </a:r>
            <a:r>
              <a:rPr lang="en-US" altLang="zh-CN" sz="1600" dirty="0">
                <a:solidFill>
                  <a:schemeClr val="tx1"/>
                </a:solidFill>
              </a:rPr>
              <a:t>(2*3)+(6/2)</a:t>
            </a:r>
            <a:r>
              <a:rPr lang="zh-CN" altLang="en-US" sz="1600" dirty="0">
                <a:solidFill>
                  <a:schemeClr val="tx1"/>
                </a:solidFill>
              </a:rPr>
              <a:t>，结果为</a:t>
            </a:r>
            <a:r>
              <a:rPr lang="en-US" altLang="zh-CN" sz="1600" dirty="0">
                <a:solidFill>
                  <a:schemeClr val="tx1"/>
                </a:solidFill>
              </a:rPr>
              <a:t>9</a:t>
            </a:r>
          </a:p>
          <a:p>
            <a:pPr marL="342900" indent="-342900">
              <a:lnSpc>
                <a:spcPct val="150000"/>
              </a:lnSpc>
              <a:buClr>
                <a:srgbClr val="151DC1"/>
              </a:buClr>
              <a:buFont typeface="+mj-lt"/>
              <a:buAutoNum type="arabicPeriod" startAt="2"/>
            </a:pPr>
            <a:r>
              <a:rPr lang="en-US" altLang="zh-CN" sz="1600" dirty="0">
                <a:solidFill>
                  <a:schemeClr val="tx1"/>
                </a:solidFill>
              </a:rPr>
              <a:t>1+2+3-4</a:t>
            </a:r>
          </a:p>
          <a:p>
            <a:pPr>
              <a:lnSpc>
                <a:spcPct val="150000"/>
              </a:lnSpc>
              <a:buClr>
                <a:srgbClr val="151DC1"/>
              </a:buClr>
            </a:pPr>
            <a:r>
              <a:rPr lang="zh-CN" altLang="en-US" sz="1600" dirty="0">
                <a:solidFill>
                  <a:schemeClr val="tx1"/>
                </a:solidFill>
              </a:rPr>
              <a:t>运算次序为</a:t>
            </a:r>
            <a:r>
              <a:rPr lang="en-US" altLang="zh-CN" sz="1600" dirty="0">
                <a:solidFill>
                  <a:schemeClr val="tx1"/>
                </a:solidFill>
              </a:rPr>
              <a:t>(((1+2)+3)-4)</a:t>
            </a:r>
            <a:r>
              <a:rPr lang="zh-CN" altLang="en-US" sz="1600" dirty="0">
                <a:solidFill>
                  <a:schemeClr val="tx1"/>
                </a:solidFill>
              </a:rPr>
              <a:t>，结果为</a:t>
            </a:r>
            <a:r>
              <a:rPr lang="en-US" altLang="zh-CN" sz="1600" dirty="0">
                <a:solidFill>
                  <a:schemeClr val="tx1"/>
                </a:solidFill>
              </a:rPr>
              <a:t>2</a:t>
            </a:r>
            <a:endParaRPr lang="zh-CN" altLang="en-US" sz="1600" dirty="0">
              <a:solidFill>
                <a:schemeClr val="tx1"/>
              </a:solidFill>
            </a:endParaRPr>
          </a:p>
        </p:txBody>
      </p:sp>
      <p:sp>
        <p:nvSpPr>
          <p:cNvPr id="13" name="矩形: 圆顶角 12">
            <a:extLst>
              <a:ext uri="{FF2B5EF4-FFF2-40B4-BE49-F238E27FC236}">
                <a16:creationId xmlns:a16="http://schemas.microsoft.com/office/drawing/2014/main" id="{15ED37B1-B807-4BA9-9618-29500D1C5E48}"/>
              </a:ext>
            </a:extLst>
          </p:cNvPr>
          <p:cNvSpPr/>
          <p:nvPr/>
        </p:nvSpPr>
        <p:spPr>
          <a:xfrm>
            <a:off x="5453212" y="4098570"/>
            <a:ext cx="3455656"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15" name="矩形: 圆角 17">
            <a:extLst>
              <a:ext uri="{FF2B5EF4-FFF2-40B4-BE49-F238E27FC236}">
                <a16:creationId xmlns:a16="http://schemas.microsoft.com/office/drawing/2014/main" id="{71A71207-BB25-40F8-9B06-E955A02D0289}"/>
              </a:ext>
            </a:extLst>
          </p:cNvPr>
          <p:cNvSpPr/>
          <p:nvPr/>
        </p:nvSpPr>
        <p:spPr>
          <a:xfrm>
            <a:off x="5453212" y="4525635"/>
            <a:ext cx="3455656" cy="11607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对于复杂的表达式求值，</a:t>
            </a:r>
          </a:p>
          <a:p>
            <a:pPr>
              <a:lnSpc>
                <a:spcPct val="150000"/>
              </a:lnSpc>
              <a:buClr>
                <a:srgbClr val="151DC1"/>
              </a:buClr>
            </a:pPr>
            <a:r>
              <a:rPr lang="zh-CN" altLang="en-US" sz="1600" dirty="0">
                <a:solidFill>
                  <a:schemeClr val="tx1"/>
                </a:solidFill>
                <a:latin typeface="Consolas" panose="020B0609020204030204" pitchFamily="49" charset="0"/>
              </a:rPr>
              <a:t>可以通过添加括号的方法来求解</a:t>
            </a:r>
          </a:p>
          <a:p>
            <a:pPr marL="285750" indent="-285750">
              <a:lnSpc>
                <a:spcPct val="150000"/>
              </a:lnSpc>
              <a:buClr>
                <a:srgbClr val="151DC1"/>
              </a:buClr>
              <a:buFont typeface="Consolas" panose="020B0609020204030204" pitchFamily="49" charset="0"/>
              <a:buChar char="●"/>
            </a:pPr>
            <a:endParaRPr lang="zh-CN" altLang="en-US" sz="1600" dirty="0">
              <a:solidFill>
                <a:schemeClr val="tx1"/>
              </a:solidFill>
              <a:latin typeface="Consolas" panose="020B0609020204030204" pitchFamily="49" charset="0"/>
            </a:endParaRPr>
          </a:p>
        </p:txBody>
      </p:sp>
      <p:sp>
        <p:nvSpPr>
          <p:cNvPr id="16" name="灯片编号占位符 3">
            <a:extLst>
              <a:ext uri="{FF2B5EF4-FFF2-40B4-BE49-F238E27FC236}">
                <a16:creationId xmlns:a16="http://schemas.microsoft.com/office/drawing/2014/main" id="{39AD651A-444D-4185-978C-8A7326E8E5C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43078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算数运算符</a:t>
            </a:r>
          </a:p>
        </p:txBody>
      </p:sp>
      <p:sp>
        <p:nvSpPr>
          <p:cNvPr id="13" name="矩形: 圆顶角 12">
            <a:extLst>
              <a:ext uri="{FF2B5EF4-FFF2-40B4-BE49-F238E27FC236}">
                <a16:creationId xmlns:a16="http://schemas.microsoft.com/office/drawing/2014/main" id="{15ED37B1-B807-4BA9-9618-29500D1C5E48}"/>
              </a:ext>
            </a:extLst>
          </p:cNvPr>
          <p:cNvSpPr/>
          <p:nvPr/>
        </p:nvSpPr>
        <p:spPr>
          <a:xfrm>
            <a:off x="4695092" y="2687302"/>
            <a:ext cx="4143439"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5" name="矩形: 圆角 17">
            <a:extLst>
              <a:ext uri="{FF2B5EF4-FFF2-40B4-BE49-F238E27FC236}">
                <a16:creationId xmlns:a16="http://schemas.microsoft.com/office/drawing/2014/main" id="{71A71207-BB25-40F8-9B06-E955A02D0289}"/>
              </a:ext>
            </a:extLst>
          </p:cNvPr>
          <p:cNvSpPr/>
          <p:nvPr/>
        </p:nvSpPr>
        <p:spPr>
          <a:xfrm>
            <a:off x="4695092" y="3114367"/>
            <a:ext cx="4143439" cy="3006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整型数的算术运算的结果还是整数，</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例如：</a:t>
            </a:r>
            <a:r>
              <a:rPr lang="en-US" altLang="zh-CN" sz="1600" dirty="0">
                <a:solidFill>
                  <a:schemeClr val="tx1"/>
                </a:solidFill>
              </a:rPr>
              <a:t>21/6 </a:t>
            </a:r>
            <a:r>
              <a:rPr lang="zh-CN" altLang="en-US" sz="1600" dirty="0">
                <a:solidFill>
                  <a:schemeClr val="tx1"/>
                </a:solidFill>
              </a:rPr>
              <a:t>的结果是</a:t>
            </a:r>
            <a:r>
              <a:rPr lang="en-US" altLang="zh-CN" sz="1600" dirty="0">
                <a:solidFill>
                  <a:schemeClr val="tx1"/>
                </a:solidFill>
              </a:rPr>
              <a:t>3</a:t>
            </a:r>
            <a:r>
              <a:rPr lang="zh-CN" altLang="en-US" sz="1600" dirty="0">
                <a:solidFill>
                  <a:schemeClr val="tx1"/>
                </a:solidFill>
              </a:rPr>
              <a:t>，余数被舍弃</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求余运算中的两个运算数必须是整型</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类型，如：</a:t>
            </a:r>
            <a:r>
              <a:rPr lang="en-US" altLang="zh-CN" sz="1600" dirty="0">
                <a:solidFill>
                  <a:schemeClr val="tx1"/>
                </a:solidFill>
              </a:rPr>
              <a:t>5%3</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如果运算对象的数据类型不相同，编译器会自动进行</a:t>
            </a:r>
            <a:r>
              <a:rPr lang="zh-CN" altLang="en-US" sz="1600" dirty="0">
                <a:solidFill>
                  <a:srgbClr val="FF0000"/>
                </a:solidFill>
              </a:rPr>
              <a:t>类型转换</a:t>
            </a:r>
            <a:r>
              <a:rPr lang="en-US" altLang="zh-CN" sz="1600" dirty="0">
                <a:solidFill>
                  <a:schemeClr val="tx1"/>
                </a:solidFill>
              </a:rPr>
              <a:t>, </a:t>
            </a:r>
            <a:r>
              <a:rPr lang="zh-CN" altLang="en-US" sz="1600" dirty="0">
                <a:solidFill>
                  <a:schemeClr val="tx1"/>
                </a:solidFill>
              </a:rPr>
              <a:t>原则是小数据类型向大数据类型转换</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注意数据溢出问题</a:t>
            </a:r>
            <a:endParaRPr lang="zh-CN" altLang="en-US" sz="1600" dirty="0">
              <a:solidFill>
                <a:schemeClr val="tx1"/>
              </a:solidFill>
              <a:latin typeface="Consolas" panose="020B0609020204030204" pitchFamily="49" charset="0"/>
            </a:endParaRPr>
          </a:p>
        </p:txBody>
      </p:sp>
      <p:sp>
        <p:nvSpPr>
          <p:cNvPr id="16" name="矩形: 圆角 17">
            <a:extLst>
              <a:ext uri="{FF2B5EF4-FFF2-40B4-BE49-F238E27FC236}">
                <a16:creationId xmlns:a16="http://schemas.microsoft.com/office/drawing/2014/main" id="{A8665F7C-B2C6-4CB7-B945-452EE1544B59}"/>
              </a:ext>
            </a:extLst>
          </p:cNvPr>
          <p:cNvSpPr/>
          <p:nvPr/>
        </p:nvSpPr>
        <p:spPr>
          <a:xfrm>
            <a:off x="4695094" y="1432415"/>
            <a:ext cx="4143438"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r>
              <a:rPr lang="zh-CN" altLang="en-US" sz="1600" dirty="0">
                <a:solidFill>
                  <a:srgbClr val="FF0000"/>
                </a:solidFill>
              </a:rPr>
              <a:t>加</a:t>
            </a:r>
            <a:r>
              <a:rPr lang="zh-CN" altLang="en-US" sz="1600" dirty="0">
                <a:solidFill>
                  <a:schemeClr val="tx1"/>
                </a:solidFill>
              </a:rPr>
              <a:t>、</a:t>
            </a:r>
            <a:r>
              <a:rPr lang="zh-CN" altLang="en-US" sz="1600" dirty="0">
                <a:solidFill>
                  <a:srgbClr val="FF0000"/>
                </a:solidFill>
              </a:rPr>
              <a:t>减</a:t>
            </a:r>
            <a:r>
              <a:rPr lang="en-US" altLang="zh-CN" sz="1600" dirty="0">
                <a:solidFill>
                  <a:schemeClr val="tx1"/>
                </a:solidFill>
              </a:rPr>
              <a:t>&lt; </a:t>
            </a:r>
            <a:r>
              <a:rPr lang="zh-CN" altLang="en-US" sz="1600" dirty="0">
                <a:solidFill>
                  <a:srgbClr val="FF0000"/>
                </a:solidFill>
              </a:rPr>
              <a:t>乘</a:t>
            </a:r>
            <a:r>
              <a:rPr lang="zh-CN" altLang="en-US" sz="1600" dirty="0">
                <a:solidFill>
                  <a:schemeClr val="tx1"/>
                </a:solidFill>
              </a:rPr>
              <a:t>、</a:t>
            </a:r>
            <a:r>
              <a:rPr lang="zh-CN" altLang="en-US" sz="1600" dirty="0">
                <a:solidFill>
                  <a:srgbClr val="FF0000"/>
                </a:solidFill>
              </a:rPr>
              <a:t>除</a:t>
            </a:r>
            <a:r>
              <a:rPr lang="zh-CN" altLang="en-US" sz="1600" dirty="0">
                <a:solidFill>
                  <a:schemeClr val="tx1"/>
                </a:solidFill>
              </a:rPr>
              <a:t>、</a:t>
            </a:r>
            <a:r>
              <a:rPr lang="zh-CN" altLang="en-US" sz="1600" dirty="0">
                <a:solidFill>
                  <a:srgbClr val="FF0000"/>
                </a:solidFill>
              </a:rPr>
              <a:t>求余</a:t>
            </a:r>
            <a:r>
              <a:rPr lang="en-US" altLang="zh-CN" sz="1600" dirty="0">
                <a:solidFill>
                  <a:schemeClr val="tx1"/>
                </a:solidFill>
              </a:rPr>
              <a:t>&lt; </a:t>
            </a:r>
            <a:r>
              <a:rPr lang="zh-CN" altLang="en-US" sz="1600" dirty="0">
                <a:solidFill>
                  <a:srgbClr val="FF0000"/>
                </a:solidFill>
              </a:rPr>
              <a:t>单目</a:t>
            </a:r>
          </a:p>
          <a:p>
            <a:pPr>
              <a:lnSpc>
                <a:spcPct val="150000"/>
              </a:lnSpc>
              <a:buClr>
                <a:srgbClr val="151DC1"/>
              </a:buClr>
            </a:pPr>
            <a:r>
              <a:rPr lang="zh-CN" altLang="en-US" sz="1600" dirty="0">
                <a:solidFill>
                  <a:schemeClr val="tx1"/>
                </a:solidFill>
              </a:rPr>
              <a:t>结果：</a:t>
            </a:r>
            <a:r>
              <a:rPr lang="zh-CN" altLang="en-US" sz="1600" dirty="0">
                <a:solidFill>
                  <a:srgbClr val="FF0000"/>
                </a:solidFill>
              </a:rPr>
              <a:t>右值</a:t>
            </a:r>
          </a:p>
        </p:txBody>
      </p:sp>
      <p:graphicFrame>
        <p:nvGraphicFramePr>
          <p:cNvPr id="17" name="内容占位符 3">
            <a:extLst>
              <a:ext uri="{FF2B5EF4-FFF2-40B4-BE49-F238E27FC236}">
                <a16:creationId xmlns:a16="http://schemas.microsoft.com/office/drawing/2014/main" id="{7D8B1504-6581-499F-A531-0D0274F1FF84}"/>
              </a:ext>
            </a:extLst>
          </p:cNvPr>
          <p:cNvGraphicFramePr>
            <a:graphicFrameLocks noGrp="1"/>
          </p:cNvGraphicFramePr>
          <p:nvPr>
            <p:ph idx="1"/>
            <p:extLst>
              <p:ext uri="{D42A27DB-BD31-4B8C-83A1-F6EECF244321}">
                <p14:modId xmlns:p14="http://schemas.microsoft.com/office/powerpoint/2010/main" val="749957474"/>
              </p:ext>
            </p:extLst>
          </p:nvPr>
        </p:nvGraphicFramePr>
        <p:xfrm>
          <a:off x="246185" y="1760220"/>
          <a:ext cx="4325815" cy="3337560"/>
        </p:xfrm>
        <a:graphic>
          <a:graphicData uri="http://schemas.openxmlformats.org/drawingml/2006/table">
            <a:tbl>
              <a:tblPr firstRow="1" bandRow="1">
                <a:tableStyleId>{5C22544A-7EE6-4342-B048-85BDC9FD1C3A}</a:tableStyleId>
              </a:tblPr>
              <a:tblGrid>
                <a:gridCol w="808892">
                  <a:extLst>
                    <a:ext uri="{9D8B030D-6E8A-4147-A177-3AD203B41FA5}">
                      <a16:colId xmlns:a16="http://schemas.microsoft.com/office/drawing/2014/main" val="2522645969"/>
                    </a:ext>
                  </a:extLst>
                </a:gridCol>
                <a:gridCol w="773723">
                  <a:extLst>
                    <a:ext uri="{9D8B030D-6E8A-4147-A177-3AD203B41FA5}">
                      <a16:colId xmlns:a16="http://schemas.microsoft.com/office/drawing/2014/main" val="2809789367"/>
                    </a:ext>
                  </a:extLst>
                </a:gridCol>
                <a:gridCol w="1776046">
                  <a:extLst>
                    <a:ext uri="{9D8B030D-6E8A-4147-A177-3AD203B41FA5}">
                      <a16:colId xmlns:a16="http://schemas.microsoft.com/office/drawing/2014/main" val="2530576195"/>
                    </a:ext>
                  </a:extLst>
                </a:gridCol>
                <a:gridCol w="967154">
                  <a:extLst>
                    <a:ext uri="{9D8B030D-6E8A-4147-A177-3AD203B41FA5}">
                      <a16:colId xmlns:a16="http://schemas.microsoft.com/office/drawing/2014/main" val="621358502"/>
                    </a:ext>
                  </a:extLst>
                </a:gridCol>
              </a:tblGrid>
              <a:tr h="370840">
                <a:tc gridSpan="4">
                  <a:txBody>
                    <a:bodyPr/>
                    <a:lstStyle/>
                    <a:p>
                      <a:pPr algn="ctr"/>
                      <a:r>
                        <a:rPr lang="zh-CN" altLang="en-US" sz="1800" b="0" i="0" u="none" strike="noStrike" kern="1200" baseline="0" dirty="0">
                          <a:solidFill>
                            <a:schemeClr val="lt1"/>
                          </a:solidFill>
                          <a:latin typeface="+mn-lt"/>
                          <a:ea typeface="+mn-ea"/>
                          <a:cs typeface="+mn-cs"/>
                        </a:rPr>
                        <a:t>算术运算符</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406835929"/>
                  </a:ext>
                </a:extLst>
              </a:tr>
              <a:tr h="370840">
                <a:tc>
                  <a:txBody>
                    <a:bodyPr/>
                    <a:lstStyle/>
                    <a:p>
                      <a:pPr algn="ctr"/>
                      <a:r>
                        <a:rPr lang="zh-CN" altLang="en-US" sz="1600" dirty="0">
                          <a:solidFill>
                            <a:srgbClr val="FF0000"/>
                          </a:solidFill>
                          <a:latin typeface="MicrosoftYaHei"/>
                        </a:rPr>
                        <a:t>运算符</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solidFill>
                            <a:srgbClr val="FF0000"/>
                          </a:solidFill>
                          <a:latin typeface="MicrosoftYaHei"/>
                        </a:rPr>
                        <a:t>名称</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solidFill>
                            <a:srgbClr val="FF0000"/>
                          </a:solidFill>
                          <a:latin typeface="MicrosoftYaHei"/>
                        </a:rPr>
                        <a:t>属性</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0000"/>
                          </a:solidFill>
                          <a:latin typeface="MicrosoftYaHei"/>
                        </a:rPr>
                        <a:t>优先级</a:t>
                      </a:r>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002031"/>
                  </a:ext>
                </a:extLst>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正</a:t>
                      </a:r>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单目，右结合</a:t>
                      </a:r>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3</a:t>
                      </a:r>
                      <a:endParaRPr lang="zh-CN" alt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78989321"/>
                  </a:ext>
                </a:extLst>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负</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单目，右结合</a:t>
                      </a:r>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6336521"/>
                  </a:ext>
                </a:extLst>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乘</a:t>
                      </a: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双目，左结合</a:t>
                      </a:r>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5</a:t>
                      </a:r>
                      <a:endParaRPr lang="zh-CN" alt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26760755"/>
                  </a:ext>
                </a:extLst>
              </a:tr>
              <a:tr h="370840">
                <a:tc>
                  <a:txBody>
                    <a:bodyPr/>
                    <a:lstStyle/>
                    <a:p>
                      <a:pPr algn="ctr"/>
                      <a:r>
                        <a:rPr lang="en-US" altLang="zh-CN" sz="1600" dirty="0"/>
                        <a:t>/</a:t>
                      </a:r>
                      <a:endParaRPr lang="zh-CN" altLang="en-US" sz="1600" dirty="0"/>
                    </a:p>
                  </a:txBody>
                  <a:tcPr/>
                </a:tc>
                <a:tc>
                  <a:txBody>
                    <a:bodyPr/>
                    <a:lstStyle/>
                    <a:p>
                      <a:pPr algn="ctr"/>
                      <a:r>
                        <a:rPr lang="zh-CN" altLang="en-US" sz="1600" dirty="0"/>
                        <a:t>除</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双目，左结合</a:t>
                      </a:r>
                    </a:p>
                  </a:txBody>
                  <a:tcPr/>
                </a:tc>
                <a:tc>
                  <a:txBody>
                    <a:bodyPr/>
                    <a:lstStyle/>
                    <a:p>
                      <a:pPr algn="ctr"/>
                      <a:r>
                        <a:rPr lang="en-US" altLang="zh-CN" sz="1600" dirty="0"/>
                        <a:t>5</a:t>
                      </a:r>
                      <a:endParaRPr lang="zh-CN" altLang="en-US" sz="1600" dirty="0"/>
                    </a:p>
                  </a:txBody>
                  <a:tcPr/>
                </a:tc>
                <a:extLst>
                  <a:ext uri="{0D108BD9-81ED-4DB2-BD59-A6C34878D82A}">
                    <a16:rowId xmlns:a16="http://schemas.microsoft.com/office/drawing/2014/main" val="1379985460"/>
                  </a:ext>
                </a:extLst>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求余</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双目，左结合</a:t>
                      </a:r>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5</a:t>
                      </a:r>
                      <a:endParaRPr lang="zh-CN" alt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18100"/>
                  </a:ext>
                </a:extLst>
              </a:tr>
              <a:tr h="370840">
                <a:tc>
                  <a:txBody>
                    <a:bodyPr/>
                    <a:lstStyle/>
                    <a:p>
                      <a:pPr algn="ctr"/>
                      <a:r>
                        <a:rPr lang="en-US" altLang="zh-CN" sz="1600" dirty="0"/>
                        <a:t>+</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1600" dirty="0"/>
                        <a:t>加</a:t>
                      </a: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双目，左结合</a:t>
                      </a:r>
                    </a:p>
                  </a:txBody>
                  <a:tcPr>
                    <a:lnT w="12700" cap="flat" cmpd="sng" algn="ctr">
                      <a:solidFill>
                        <a:schemeClr val="tx1"/>
                      </a:solidFill>
                      <a:prstDash val="solid"/>
                      <a:round/>
                      <a:headEnd type="none" w="med" len="med"/>
                      <a:tailEnd type="none" w="med" len="med"/>
                    </a:lnT>
                  </a:tcPr>
                </a:tc>
                <a:tc>
                  <a:txBody>
                    <a:bodyPr/>
                    <a:lstStyle/>
                    <a:p>
                      <a:pPr algn="ctr"/>
                      <a:r>
                        <a:rPr lang="en-US" altLang="zh-CN" sz="1600" dirty="0"/>
                        <a:t>6</a:t>
                      </a:r>
                      <a:endParaRPr lang="zh-CN" alt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45297268"/>
                  </a:ext>
                </a:extLst>
              </a:tr>
              <a:tr h="370840">
                <a:tc>
                  <a:txBody>
                    <a:bodyPr/>
                    <a:lstStyle/>
                    <a:p>
                      <a:pPr algn="ctr"/>
                      <a:r>
                        <a:rPr lang="en-US" altLang="zh-CN" sz="1600" dirty="0"/>
                        <a:t>-</a:t>
                      </a:r>
                      <a:endParaRPr lang="zh-CN" altLang="en-US" sz="16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600" dirty="0"/>
                        <a:t>减</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双目，左结合</a:t>
                      </a:r>
                    </a:p>
                  </a:txBody>
                  <a:tcPr>
                    <a:lnB w="12700" cap="flat" cmpd="sng" algn="ctr">
                      <a:solidFill>
                        <a:schemeClr val="tx1"/>
                      </a:solidFill>
                      <a:prstDash val="solid"/>
                      <a:round/>
                      <a:headEnd type="none" w="med" len="med"/>
                      <a:tailEnd type="none" w="med" len="med"/>
                    </a:lnB>
                  </a:tcPr>
                </a:tc>
                <a:tc>
                  <a:txBody>
                    <a:bodyPr/>
                    <a:lstStyle/>
                    <a:p>
                      <a:pPr algn="ctr"/>
                      <a:r>
                        <a:rPr lang="en-US" altLang="zh-CN" sz="1600" dirty="0"/>
                        <a:t>6</a:t>
                      </a:r>
                      <a:endParaRPr lang="zh-CN" alt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052224"/>
                  </a:ext>
                </a:extLst>
              </a:tr>
            </a:tbl>
          </a:graphicData>
        </a:graphic>
      </p:graphicFrame>
      <p:sp>
        <p:nvSpPr>
          <p:cNvPr id="7" name="灯片编号占位符 3">
            <a:extLst>
              <a:ext uri="{FF2B5EF4-FFF2-40B4-BE49-F238E27FC236}">
                <a16:creationId xmlns:a16="http://schemas.microsoft.com/office/drawing/2014/main" id="{5D2C9010-6244-4C5A-8CFA-BF350A63AE0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91857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顶角 9">
            <a:extLst>
              <a:ext uri="{FF2B5EF4-FFF2-40B4-BE49-F238E27FC236}">
                <a16:creationId xmlns:a16="http://schemas.microsoft.com/office/drawing/2014/main" id="{0113CE53-E7F7-4087-B282-2BDB4485C6A9}"/>
              </a:ext>
            </a:extLst>
          </p:cNvPr>
          <p:cNvSpPr/>
          <p:nvPr/>
        </p:nvSpPr>
        <p:spPr>
          <a:xfrm>
            <a:off x="241239" y="4199210"/>
            <a:ext cx="4585943"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解析</a:t>
            </a:r>
            <a:endParaRPr lang="zh-CN" altLang="en-US" sz="2000" b="1" dirty="0"/>
          </a:p>
        </p:txBody>
      </p:sp>
      <p:sp>
        <p:nvSpPr>
          <p:cNvPr id="11" name="矩形: 圆角 17">
            <a:extLst>
              <a:ext uri="{FF2B5EF4-FFF2-40B4-BE49-F238E27FC236}">
                <a16:creationId xmlns:a16="http://schemas.microsoft.com/office/drawing/2014/main" id="{8F8D840A-8DFF-4DB6-986D-3CBB837BB3CE}"/>
              </a:ext>
            </a:extLst>
          </p:cNvPr>
          <p:cNvSpPr/>
          <p:nvPr/>
        </p:nvSpPr>
        <p:spPr>
          <a:xfrm>
            <a:off x="241239" y="4637327"/>
            <a:ext cx="4585943" cy="15302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1600" dirty="0">
                <a:solidFill>
                  <a:srgbClr val="000000"/>
                </a:solidFill>
                <a:ea typeface="FangSong" panose="02010609060101010101" pitchFamily="49" charset="-122"/>
              </a:rPr>
              <a:t>数据类型转换规则</a:t>
            </a:r>
          </a:p>
          <a:p>
            <a:pPr>
              <a:lnSpc>
                <a:spcPct val="150000"/>
              </a:lnSpc>
            </a:pPr>
            <a:r>
              <a:rPr lang="en-US" altLang="zh-CN" sz="1600" dirty="0">
                <a:solidFill>
                  <a:srgbClr val="0000FF"/>
                </a:solidFill>
                <a:latin typeface="Consolas" panose="020B0609020204030204" pitchFamily="49" charset="0"/>
                <a:ea typeface="FangSong" panose="02010609060101010101" pitchFamily="49" charset="-122"/>
              </a:rPr>
              <a:t>int</a:t>
            </a:r>
            <a:r>
              <a:rPr lang="en-US" altLang="zh-CN" sz="1600" dirty="0">
                <a:solidFill>
                  <a:srgbClr val="000000"/>
                </a:solidFill>
                <a:latin typeface="Consolas" panose="020B0609020204030204" pitchFamily="49" charset="0"/>
                <a:ea typeface="FangSong" panose="02010609060101010101" pitchFamily="49" charset="-122"/>
              </a:rPr>
              <a:t>—&gt;</a:t>
            </a:r>
            <a:r>
              <a:rPr lang="en-US" altLang="zh-CN" sz="1600" dirty="0">
                <a:solidFill>
                  <a:srgbClr val="0000FF"/>
                </a:solidFill>
                <a:latin typeface="Consolas" panose="020B0609020204030204" pitchFamily="49" charset="0"/>
                <a:ea typeface="FangSong" panose="02010609060101010101" pitchFamily="49" charset="-122"/>
              </a:rPr>
              <a:t>unsigned</a:t>
            </a:r>
            <a:r>
              <a:rPr lang="en-US" altLang="zh-CN" sz="1600" dirty="0">
                <a:solidFill>
                  <a:srgbClr val="000000"/>
                </a:solidFill>
                <a:latin typeface="Consolas" panose="020B0609020204030204" pitchFamily="49" charset="0"/>
                <a:ea typeface="FangSong" panose="02010609060101010101" pitchFamily="49" charset="-122"/>
              </a:rPr>
              <a:t>—&gt;</a:t>
            </a:r>
            <a:r>
              <a:rPr lang="en-US" altLang="zh-CN" sz="1600" dirty="0">
                <a:solidFill>
                  <a:srgbClr val="0000FF"/>
                </a:solidFill>
                <a:latin typeface="Consolas" panose="020B0609020204030204" pitchFamily="49" charset="0"/>
                <a:ea typeface="FangSong" panose="02010609060101010101" pitchFamily="49" charset="-122"/>
              </a:rPr>
              <a:t>long</a:t>
            </a:r>
            <a:r>
              <a:rPr lang="en-US" altLang="zh-CN" sz="1600" dirty="0">
                <a:solidFill>
                  <a:srgbClr val="000000"/>
                </a:solidFill>
                <a:latin typeface="Consolas" panose="020B0609020204030204" pitchFamily="49" charset="0"/>
                <a:ea typeface="FangSong" panose="02010609060101010101" pitchFamily="49" charset="-122"/>
              </a:rPr>
              <a:t>—&gt;</a:t>
            </a:r>
            <a:r>
              <a:rPr lang="en-US" altLang="zh-CN" sz="1600" dirty="0">
                <a:solidFill>
                  <a:srgbClr val="0000FF"/>
                </a:solidFill>
                <a:latin typeface="Consolas" panose="020B0609020204030204" pitchFamily="49" charset="0"/>
                <a:ea typeface="FangSong" panose="02010609060101010101" pitchFamily="49" charset="-122"/>
              </a:rPr>
              <a:t>float</a:t>
            </a:r>
            <a:r>
              <a:rPr lang="en-US" altLang="zh-CN" sz="1600" dirty="0">
                <a:solidFill>
                  <a:srgbClr val="000000"/>
                </a:solidFill>
                <a:latin typeface="Consolas" panose="020B0609020204030204" pitchFamily="49" charset="0"/>
                <a:ea typeface="FangSong" panose="02010609060101010101" pitchFamily="49" charset="-122"/>
              </a:rPr>
              <a:t>—&gt;</a:t>
            </a:r>
            <a:r>
              <a:rPr lang="en-US" altLang="zh-CN" sz="1600" dirty="0">
                <a:solidFill>
                  <a:srgbClr val="0000FF"/>
                </a:solidFill>
                <a:latin typeface="Consolas" panose="020B0609020204030204" pitchFamily="49" charset="0"/>
                <a:ea typeface="FangSong" panose="02010609060101010101" pitchFamily="49" charset="-122"/>
              </a:rPr>
              <a:t>double</a:t>
            </a:r>
          </a:p>
          <a:p>
            <a:pPr>
              <a:lnSpc>
                <a:spcPct val="150000"/>
              </a:lnSpc>
            </a:pPr>
            <a:r>
              <a:rPr lang="zh-CN" altLang="en-US" sz="1600" dirty="0">
                <a:solidFill>
                  <a:srgbClr val="000000"/>
                </a:solidFill>
                <a:latin typeface="Consolas" panose="020B0609020204030204" pitchFamily="49" charset="0"/>
                <a:ea typeface="FangSong" panose="02010609060101010101" pitchFamily="49" charset="-122"/>
              </a:rPr>
              <a:t>计算顺序</a:t>
            </a:r>
          </a:p>
          <a:p>
            <a:pPr>
              <a:lnSpc>
                <a:spcPct val="150000"/>
              </a:lnSpc>
            </a:pPr>
            <a:r>
              <a:rPr lang="pl-PL" altLang="zh-CN" sz="1600" dirty="0">
                <a:solidFill>
                  <a:srgbClr val="000000"/>
                </a:solidFill>
                <a:latin typeface="Consolas" panose="020B0609020204030204" pitchFamily="49" charset="0"/>
                <a:ea typeface="FangSong" panose="02010609060101010101" pitchFamily="49" charset="-122"/>
              </a:rPr>
              <a:t>((((</a:t>
            </a:r>
            <a:r>
              <a:rPr lang="pl-PL" altLang="zh-CN" sz="1600" dirty="0">
                <a:solidFill>
                  <a:srgbClr val="C08040"/>
                </a:solidFill>
                <a:latin typeface="Consolas" panose="020B0609020204030204" pitchFamily="49" charset="0"/>
                <a:ea typeface="FangSong" panose="02010609060101010101" pitchFamily="49" charset="-122"/>
              </a:rPr>
              <a:t>'a' </a:t>
            </a:r>
            <a:r>
              <a:rPr lang="pl-PL" altLang="zh-CN" sz="1600" dirty="0">
                <a:solidFill>
                  <a:srgbClr val="000000"/>
                </a:solidFill>
                <a:latin typeface="Consolas" panose="020B0609020204030204" pitchFamily="49" charset="0"/>
                <a:ea typeface="FangSong" panose="02010609060101010101" pitchFamily="49" charset="-122"/>
              </a:rPr>
              <a:t>+ 10) + u) + d) - (i / f))</a:t>
            </a:r>
            <a:endParaRPr lang="zh-CN" altLang="en-US" sz="1600" dirty="0">
              <a:latin typeface="Consolas" panose="020B0609020204030204" pitchFamily="49" charset="0"/>
            </a:endParaRPr>
          </a:p>
        </p:txBody>
      </p:sp>
      <p:sp>
        <p:nvSpPr>
          <p:cNvPr id="3" name="矩形 2">
            <a:extLst>
              <a:ext uri="{FF2B5EF4-FFF2-40B4-BE49-F238E27FC236}">
                <a16:creationId xmlns:a16="http://schemas.microsoft.com/office/drawing/2014/main" id="{B22DFDDC-F45E-4D7F-B99D-7F028092B530}"/>
              </a:ext>
            </a:extLst>
          </p:cNvPr>
          <p:cNvSpPr/>
          <p:nvPr/>
        </p:nvSpPr>
        <p:spPr>
          <a:xfrm>
            <a:off x="235132" y="1132600"/>
            <a:ext cx="2954655" cy="369332"/>
          </a:xfrm>
          <a:prstGeom prst="rect">
            <a:avLst/>
          </a:prstGeom>
        </p:spPr>
        <p:txBody>
          <a:bodyPr wrap="none">
            <a:spAutoFit/>
          </a:bodyPr>
          <a:lstStyle/>
          <a:p>
            <a:r>
              <a:rPr lang="zh-CN" altLang="en-US" dirty="0">
                <a:latin typeface="MicrosoftYaHei"/>
              </a:rPr>
              <a:t>思考如下表达式计算过程？</a:t>
            </a:r>
            <a:endParaRPr lang="zh-CN" altLang="en-US" dirty="0"/>
          </a:p>
        </p:txBody>
      </p:sp>
      <p:sp>
        <p:nvSpPr>
          <p:cNvPr id="4" name="矩形 3">
            <a:extLst>
              <a:ext uri="{FF2B5EF4-FFF2-40B4-BE49-F238E27FC236}">
                <a16:creationId xmlns:a16="http://schemas.microsoft.com/office/drawing/2014/main" id="{01676CDF-CF25-429A-A9C9-6406CF7972FF}"/>
              </a:ext>
            </a:extLst>
          </p:cNvPr>
          <p:cNvSpPr/>
          <p:nvPr/>
        </p:nvSpPr>
        <p:spPr>
          <a:xfrm>
            <a:off x="5152265" y="1132600"/>
            <a:ext cx="1338828" cy="369332"/>
          </a:xfrm>
          <a:prstGeom prst="rect">
            <a:avLst/>
          </a:prstGeom>
        </p:spPr>
        <p:txBody>
          <a:bodyPr wrap="none">
            <a:spAutoFit/>
          </a:bodyPr>
          <a:lstStyle/>
          <a:p>
            <a:r>
              <a:rPr lang="zh-CN" altLang="en-US" dirty="0">
                <a:latin typeface="MicrosoftYaHei"/>
              </a:rPr>
              <a:t>计算过程：</a:t>
            </a:r>
            <a:endParaRPr lang="zh-CN" altLang="en-US" dirty="0"/>
          </a:p>
        </p:txBody>
      </p:sp>
      <p:sp>
        <p:nvSpPr>
          <p:cNvPr id="16" name="矩形: 圆顶角 15">
            <a:extLst>
              <a:ext uri="{FF2B5EF4-FFF2-40B4-BE49-F238E27FC236}">
                <a16:creationId xmlns:a16="http://schemas.microsoft.com/office/drawing/2014/main" id="{9795CC2F-F243-43A6-8EB1-223B73AE871D}"/>
              </a:ext>
            </a:extLst>
          </p:cNvPr>
          <p:cNvSpPr/>
          <p:nvPr/>
        </p:nvSpPr>
        <p:spPr>
          <a:xfrm>
            <a:off x="241239" y="1889122"/>
            <a:ext cx="4585943"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例子</a:t>
            </a:r>
            <a:endParaRPr lang="zh-CN" altLang="en-US" sz="2000" b="1" dirty="0"/>
          </a:p>
        </p:txBody>
      </p:sp>
      <p:sp>
        <p:nvSpPr>
          <p:cNvPr id="17" name="矩形: 圆角 17">
            <a:extLst>
              <a:ext uri="{FF2B5EF4-FFF2-40B4-BE49-F238E27FC236}">
                <a16:creationId xmlns:a16="http://schemas.microsoft.com/office/drawing/2014/main" id="{B1BB577E-D863-4248-8526-4831EF4904E4}"/>
              </a:ext>
            </a:extLst>
          </p:cNvPr>
          <p:cNvSpPr/>
          <p:nvPr/>
        </p:nvSpPr>
        <p:spPr>
          <a:xfrm>
            <a:off x="241239" y="2327239"/>
            <a:ext cx="4585943" cy="14338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pl-PL" altLang="zh-CN" sz="1400" dirty="0">
                <a:solidFill>
                  <a:srgbClr val="C08040"/>
                </a:solidFill>
                <a:latin typeface="Consolas" panose="020B0609020204030204" pitchFamily="49" charset="0"/>
              </a:rPr>
              <a:t>'a' </a:t>
            </a:r>
            <a:r>
              <a:rPr lang="pl-PL" altLang="zh-CN" sz="1400" dirty="0">
                <a:solidFill>
                  <a:srgbClr val="000000"/>
                </a:solidFill>
                <a:latin typeface="Consolas" panose="020B0609020204030204" pitchFamily="49" charset="0"/>
              </a:rPr>
              <a:t>+ 10 + u + d - i / f</a:t>
            </a:r>
            <a:endParaRPr lang="en-US" altLang="zh-CN" sz="1400" dirty="0">
              <a:solidFill>
                <a:srgbClr val="000000"/>
              </a:solidFill>
              <a:latin typeface="Consolas" panose="020B0609020204030204" pitchFamily="49" charset="0"/>
            </a:endParaRPr>
          </a:p>
          <a:p>
            <a:pPr>
              <a:lnSpc>
                <a:spcPct val="150000"/>
              </a:lnSpc>
            </a:pPr>
            <a:endParaRPr lang="pl-PL" altLang="zh-CN" sz="1400" dirty="0">
              <a:solidFill>
                <a:srgbClr val="000000"/>
              </a:solidFill>
              <a:latin typeface="Consolas" panose="020B0609020204030204" pitchFamily="49" charset="0"/>
            </a:endParaRPr>
          </a:p>
          <a:p>
            <a:pPr>
              <a:lnSpc>
                <a:spcPct val="150000"/>
              </a:lnSpc>
            </a:pPr>
            <a:r>
              <a:rPr lang="zh-CN" altLang="en-US" sz="1600" dirty="0">
                <a:solidFill>
                  <a:srgbClr val="000000"/>
                </a:solidFill>
              </a:rPr>
              <a:t>其中 </a:t>
            </a:r>
            <a:r>
              <a:rPr lang="en-US" altLang="zh-CN" sz="1600" dirty="0" err="1">
                <a:solidFill>
                  <a:srgbClr val="000000"/>
                </a:solidFill>
              </a:rPr>
              <a:t>i</a:t>
            </a:r>
            <a:r>
              <a:rPr lang="en-US" altLang="zh-CN" sz="1600" dirty="0">
                <a:solidFill>
                  <a:srgbClr val="000000"/>
                </a:solidFill>
              </a:rPr>
              <a:t> </a:t>
            </a:r>
            <a:r>
              <a:rPr lang="zh-CN" altLang="en-US" sz="1600" dirty="0">
                <a:solidFill>
                  <a:srgbClr val="000000"/>
                </a:solidFill>
              </a:rPr>
              <a:t>是</a:t>
            </a:r>
            <a:r>
              <a:rPr lang="en-US" altLang="zh-CN" sz="1600" dirty="0">
                <a:solidFill>
                  <a:srgbClr val="000000"/>
                </a:solidFill>
              </a:rPr>
              <a:t>int </a:t>
            </a:r>
            <a:r>
              <a:rPr lang="zh-CN" altLang="en-US" sz="1600" dirty="0">
                <a:solidFill>
                  <a:srgbClr val="000000"/>
                </a:solidFill>
              </a:rPr>
              <a:t>类型，</a:t>
            </a:r>
            <a:r>
              <a:rPr lang="en-US" altLang="zh-CN" sz="1600" dirty="0">
                <a:solidFill>
                  <a:srgbClr val="000000"/>
                </a:solidFill>
              </a:rPr>
              <a:t>u </a:t>
            </a:r>
            <a:r>
              <a:rPr lang="zh-CN" altLang="en-US" sz="1600" dirty="0">
                <a:solidFill>
                  <a:srgbClr val="000000"/>
                </a:solidFill>
              </a:rPr>
              <a:t>是</a:t>
            </a:r>
            <a:r>
              <a:rPr lang="en-US" altLang="zh-CN" sz="1600" dirty="0">
                <a:solidFill>
                  <a:srgbClr val="000000"/>
                </a:solidFill>
              </a:rPr>
              <a:t>unsigned int</a:t>
            </a:r>
          </a:p>
          <a:p>
            <a:pPr>
              <a:lnSpc>
                <a:spcPct val="150000"/>
              </a:lnSpc>
            </a:pPr>
            <a:r>
              <a:rPr lang="zh-CN" altLang="en-US" sz="1600" dirty="0">
                <a:solidFill>
                  <a:srgbClr val="000000"/>
                </a:solidFill>
              </a:rPr>
              <a:t>类型，</a:t>
            </a:r>
            <a:r>
              <a:rPr lang="en-US" altLang="zh-CN" sz="1600" dirty="0">
                <a:solidFill>
                  <a:srgbClr val="000000"/>
                </a:solidFill>
              </a:rPr>
              <a:t>f </a:t>
            </a:r>
            <a:r>
              <a:rPr lang="zh-CN" altLang="en-US" sz="1600" dirty="0">
                <a:solidFill>
                  <a:srgbClr val="000000"/>
                </a:solidFill>
              </a:rPr>
              <a:t>是</a:t>
            </a:r>
            <a:r>
              <a:rPr lang="en-US" altLang="zh-CN" sz="1600" dirty="0">
                <a:solidFill>
                  <a:srgbClr val="000000"/>
                </a:solidFill>
              </a:rPr>
              <a:t>float </a:t>
            </a:r>
            <a:r>
              <a:rPr lang="zh-CN" altLang="en-US" sz="1600" dirty="0">
                <a:solidFill>
                  <a:srgbClr val="000000"/>
                </a:solidFill>
              </a:rPr>
              <a:t>类型，</a:t>
            </a:r>
            <a:r>
              <a:rPr lang="en-US" altLang="zh-CN" sz="1600" dirty="0">
                <a:solidFill>
                  <a:srgbClr val="000000"/>
                </a:solidFill>
              </a:rPr>
              <a:t>d </a:t>
            </a:r>
            <a:r>
              <a:rPr lang="zh-CN" altLang="en-US" sz="1600" dirty="0">
                <a:solidFill>
                  <a:srgbClr val="000000"/>
                </a:solidFill>
              </a:rPr>
              <a:t>是</a:t>
            </a:r>
            <a:r>
              <a:rPr lang="en-US" altLang="zh-CN" sz="1600" dirty="0">
                <a:solidFill>
                  <a:srgbClr val="000000"/>
                </a:solidFill>
              </a:rPr>
              <a:t>double </a:t>
            </a:r>
            <a:r>
              <a:rPr lang="zh-CN" altLang="en-US" sz="1600" dirty="0">
                <a:solidFill>
                  <a:srgbClr val="000000"/>
                </a:solidFill>
              </a:rPr>
              <a:t>类型</a:t>
            </a:r>
            <a:endParaRPr lang="zh-CN" altLang="en-US" sz="1600" dirty="0"/>
          </a:p>
        </p:txBody>
      </p:sp>
      <p:sp>
        <p:nvSpPr>
          <p:cNvPr id="12" name="矩形 11">
            <a:extLst>
              <a:ext uri="{FF2B5EF4-FFF2-40B4-BE49-F238E27FC236}">
                <a16:creationId xmlns:a16="http://schemas.microsoft.com/office/drawing/2014/main" id="{189CF7F8-CF97-478A-AD26-2FE7FA2CF42F}"/>
              </a:ext>
            </a:extLst>
          </p:cNvPr>
          <p:cNvSpPr/>
          <p:nvPr/>
        </p:nvSpPr>
        <p:spPr>
          <a:xfrm>
            <a:off x="2286000" y="2828836"/>
            <a:ext cx="4572000" cy="369332"/>
          </a:xfrm>
          <a:prstGeom prst="rect">
            <a:avLst/>
          </a:prstGeom>
        </p:spPr>
        <p:txBody>
          <a:bodyPr>
            <a:spAutoFit/>
          </a:bodyPr>
          <a:lstStyle/>
          <a:p>
            <a:endParaRPr lang="zh-CN" altLang="en-US" dirty="0"/>
          </a:p>
        </p:txBody>
      </p:sp>
      <p:pic>
        <p:nvPicPr>
          <p:cNvPr id="18" name="图片 17">
            <a:extLst>
              <a:ext uri="{FF2B5EF4-FFF2-40B4-BE49-F238E27FC236}">
                <a16:creationId xmlns:a16="http://schemas.microsoft.com/office/drawing/2014/main" id="{62FA10EC-2D80-4712-97B4-EB80957BB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041" y="1744475"/>
            <a:ext cx="3286065" cy="4626152"/>
          </a:xfrm>
          <a:prstGeom prst="rect">
            <a:avLst/>
          </a:prstGeom>
          <a:ln>
            <a:solidFill>
              <a:schemeClr val="accent1"/>
            </a:solidFill>
          </a:ln>
        </p:spPr>
      </p:pic>
      <p:sp>
        <p:nvSpPr>
          <p:cNvPr id="22" name="文本框 21">
            <a:extLst>
              <a:ext uri="{FF2B5EF4-FFF2-40B4-BE49-F238E27FC236}">
                <a16:creationId xmlns:a16="http://schemas.microsoft.com/office/drawing/2014/main" id="{0BD43E87-0CD6-453C-A48A-0E5C93C4DDC9}"/>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算数运算符</a:t>
            </a:r>
          </a:p>
        </p:txBody>
      </p:sp>
      <p:sp>
        <p:nvSpPr>
          <p:cNvPr id="13" name="灯片编号占位符 3">
            <a:extLst>
              <a:ext uri="{FF2B5EF4-FFF2-40B4-BE49-F238E27FC236}">
                <a16:creationId xmlns:a16="http://schemas.microsoft.com/office/drawing/2014/main" id="{D8614D61-D8E1-4619-A4A0-E4C50A0E4897}"/>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8362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B292E24-41AD-4ECF-9108-A649F11E3AE0}"/>
              </a:ext>
            </a:extLst>
          </p:cNvPr>
          <p:cNvSpPr>
            <a:spLocks noGrp="1"/>
          </p:cNvSpPr>
          <p:nvPr>
            <p:ph type="sldNum" sz="quarter" idx="12"/>
          </p:nvPr>
        </p:nvSpPr>
        <p:spPr/>
        <p:txBody>
          <a:bodyPr/>
          <a:lstStyle/>
          <a:p>
            <a:fld id="{6AD33FD5-61D2-4238-98DB-DB8C208BC919}" type="slidenum">
              <a:rPr lang="zh-CN" altLang="en-US" smtClean="0"/>
              <a:t>34</a:t>
            </a:fld>
            <a:endParaRPr lang="zh-CN" altLang="en-US"/>
          </a:p>
        </p:txBody>
      </p:sp>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赋值运算符</a:t>
            </a:r>
          </a:p>
        </p:txBody>
      </p:sp>
      <p:sp>
        <p:nvSpPr>
          <p:cNvPr id="7" name="矩形: 圆顶角 6">
            <a:extLst>
              <a:ext uri="{FF2B5EF4-FFF2-40B4-BE49-F238E27FC236}">
                <a16:creationId xmlns:a16="http://schemas.microsoft.com/office/drawing/2014/main" id="{1CD6E748-DD57-4EAD-AEEE-D2858F8C3C86}"/>
              </a:ext>
            </a:extLst>
          </p:cNvPr>
          <p:cNvSpPr/>
          <p:nvPr/>
        </p:nvSpPr>
        <p:spPr>
          <a:xfrm>
            <a:off x="289913" y="4146823"/>
            <a:ext cx="8548619"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8" name="矩形: 圆角 17">
            <a:extLst>
              <a:ext uri="{FF2B5EF4-FFF2-40B4-BE49-F238E27FC236}">
                <a16:creationId xmlns:a16="http://schemas.microsoft.com/office/drawing/2014/main" id="{CCE2F6B1-359A-4580-B28B-DBECB6A45F43}"/>
              </a:ext>
            </a:extLst>
          </p:cNvPr>
          <p:cNvSpPr/>
          <p:nvPr/>
        </p:nvSpPr>
        <p:spPr>
          <a:xfrm>
            <a:off x="289913" y="4573888"/>
            <a:ext cx="8548619" cy="20186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功能是把赋值符号右侧表达式的值写入到赋值符号左侧的操作对象里面</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左侧操作对象必须是支持写操作的左值</a:t>
            </a:r>
            <a:r>
              <a:rPr lang="en-US" altLang="zh-CN" sz="1600" dirty="0">
                <a:solidFill>
                  <a:schemeClr val="tx1"/>
                </a:solidFill>
              </a:rPr>
              <a:t>, </a:t>
            </a:r>
            <a:r>
              <a:rPr lang="zh-CN" altLang="en-US" sz="1600" dirty="0">
                <a:solidFill>
                  <a:schemeClr val="tx1"/>
                </a:solidFill>
              </a:rPr>
              <a:t>例如</a:t>
            </a:r>
            <a:endParaRPr lang="en-US" altLang="zh-CN" sz="1600" dirty="0">
              <a:solidFill>
                <a:schemeClr val="tx1"/>
              </a:solidFill>
            </a:endParaRPr>
          </a:p>
          <a:p>
            <a:pPr marL="342900" indent="-342900">
              <a:lnSpc>
                <a:spcPct val="150000"/>
              </a:lnSpc>
              <a:buClr>
                <a:srgbClr val="151DC1"/>
              </a:buClr>
              <a:buFont typeface="Wingdings" panose="05000000000000000000" pitchFamily="2" charset="2"/>
              <a:buChar char="l"/>
            </a:pPr>
            <a:endParaRPr lang="en-US" altLang="zh-CN" sz="1600" dirty="0">
              <a:solidFill>
                <a:schemeClr val="tx1"/>
              </a:solidFill>
            </a:endParaRPr>
          </a:p>
          <a:p>
            <a:r>
              <a:rPr lang="en-US" altLang="zh-CN" sz="1600" dirty="0">
                <a:solidFill>
                  <a:srgbClr val="0000FF"/>
                </a:solidFill>
                <a:latin typeface="Consolas" panose="020B0609020204030204" pitchFamily="49" charset="0"/>
              </a:rPr>
              <a:t>   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j = 2;</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j = 10;</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错误：算术表达式为右值</a:t>
            </a:r>
            <a:endParaRPr lang="zh-CN" altLang="en-US" sz="1600" dirty="0">
              <a:latin typeface="Consolas" panose="020B0609020204030204" pitchFamily="49" charset="0"/>
            </a:endParaRPr>
          </a:p>
          <a:p>
            <a:pPr>
              <a:lnSpc>
                <a:spcPct val="150000"/>
              </a:lnSpc>
              <a:buClr>
                <a:srgbClr val="151DC1"/>
              </a:buClr>
            </a:pPr>
            <a:endParaRPr lang="zh-CN" altLang="en-US" sz="1600" dirty="0">
              <a:solidFill>
                <a:schemeClr val="tx1"/>
              </a:solidFill>
            </a:endParaRPr>
          </a:p>
        </p:txBody>
      </p:sp>
      <p:sp>
        <p:nvSpPr>
          <p:cNvPr id="9" name="矩形: 圆角 17">
            <a:extLst>
              <a:ext uri="{FF2B5EF4-FFF2-40B4-BE49-F238E27FC236}">
                <a16:creationId xmlns:a16="http://schemas.microsoft.com/office/drawing/2014/main" id="{C3C749B5-70A7-4B78-9495-4F2F9F2F331F}"/>
              </a:ext>
            </a:extLst>
          </p:cNvPr>
          <p:cNvSpPr/>
          <p:nvPr/>
        </p:nvSpPr>
        <p:spPr>
          <a:xfrm>
            <a:off x="4695094" y="1432415"/>
            <a:ext cx="4143438"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优先级：</a:t>
            </a:r>
            <a:r>
              <a:rPr lang="zh-CN" altLang="en-US" sz="1600" dirty="0">
                <a:solidFill>
                  <a:srgbClr val="FF0000"/>
                </a:solidFill>
              </a:rPr>
              <a:t>赋值运算符</a:t>
            </a:r>
            <a:r>
              <a:rPr lang="en-US" altLang="zh-CN" sz="1600" dirty="0">
                <a:solidFill>
                  <a:schemeClr val="tx1"/>
                </a:solidFill>
              </a:rPr>
              <a:t>&lt; </a:t>
            </a:r>
            <a:r>
              <a:rPr lang="zh-CN" altLang="en-US" sz="1600" dirty="0">
                <a:solidFill>
                  <a:schemeClr val="tx1"/>
                </a:solidFill>
              </a:rPr>
              <a:t>算术运算符</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结合性：</a:t>
            </a:r>
            <a:r>
              <a:rPr lang="zh-CN" altLang="en-US" sz="1600" dirty="0">
                <a:solidFill>
                  <a:srgbClr val="FF0000"/>
                </a:solidFill>
              </a:rPr>
              <a:t>右结合</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结果：</a:t>
            </a:r>
            <a:r>
              <a:rPr lang="zh-CN" altLang="en-US" sz="1600" dirty="0">
                <a:solidFill>
                  <a:srgbClr val="FF0000"/>
                </a:solidFill>
              </a:rPr>
              <a:t>左值</a:t>
            </a:r>
            <a:r>
              <a:rPr lang="zh-CN" altLang="en-US" sz="1600" dirty="0">
                <a:solidFill>
                  <a:schemeClr val="tx1"/>
                </a:solidFill>
              </a:rPr>
              <a:t>（</a:t>
            </a:r>
            <a:r>
              <a:rPr lang="en-US" altLang="zh-CN" sz="1600" dirty="0">
                <a:solidFill>
                  <a:schemeClr val="tx1"/>
                </a:solidFill>
              </a:rPr>
              <a:t>C </a:t>
            </a:r>
            <a:r>
              <a:rPr lang="zh-CN" altLang="en-US" sz="1600" dirty="0">
                <a:solidFill>
                  <a:schemeClr val="tx1"/>
                </a:solidFill>
              </a:rPr>
              <a:t>语言是右值）</a:t>
            </a:r>
          </a:p>
        </p:txBody>
      </p:sp>
      <p:sp>
        <p:nvSpPr>
          <p:cNvPr id="12" name="矩形: 圆顶角 11">
            <a:extLst>
              <a:ext uri="{FF2B5EF4-FFF2-40B4-BE49-F238E27FC236}">
                <a16:creationId xmlns:a16="http://schemas.microsoft.com/office/drawing/2014/main" id="{29D9F6A8-7212-4191-B097-669580FED06C}"/>
              </a:ext>
            </a:extLst>
          </p:cNvPr>
          <p:cNvSpPr/>
          <p:nvPr/>
        </p:nvSpPr>
        <p:spPr>
          <a:xfrm>
            <a:off x="289913" y="1372396"/>
            <a:ext cx="4158994"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Consolas" panose="020B0609020204030204" pitchFamily="49" charset="0"/>
              </a:rPr>
              <a:t>赋值运算符：</a:t>
            </a:r>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13" name="矩形: 圆角 17">
            <a:extLst>
              <a:ext uri="{FF2B5EF4-FFF2-40B4-BE49-F238E27FC236}">
                <a16:creationId xmlns:a16="http://schemas.microsoft.com/office/drawing/2014/main" id="{7CD64531-A739-4A68-8C68-6CC61EAA7FC5}"/>
              </a:ext>
            </a:extLst>
          </p:cNvPr>
          <p:cNvSpPr/>
          <p:nvPr/>
        </p:nvSpPr>
        <p:spPr>
          <a:xfrm>
            <a:off x="289913" y="1825625"/>
            <a:ext cx="4158994" cy="209288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000000"/>
                </a:solidFill>
              </a:rPr>
              <a:t>格式：</a:t>
            </a:r>
            <a:r>
              <a:rPr lang="zh-CN" altLang="en-US" sz="2000" dirty="0">
                <a:solidFill>
                  <a:srgbClr val="FF0000"/>
                </a:solidFill>
              </a:rPr>
              <a:t>对象</a:t>
            </a:r>
            <a:r>
              <a:rPr lang="en-US" altLang="zh-CN" sz="2000" dirty="0">
                <a:solidFill>
                  <a:srgbClr val="FF0000"/>
                </a:solidFill>
              </a:rPr>
              <a:t>= </a:t>
            </a:r>
            <a:r>
              <a:rPr lang="zh-CN" altLang="en-US" sz="2000" dirty="0">
                <a:solidFill>
                  <a:srgbClr val="FF0000"/>
                </a:solidFill>
              </a:rPr>
              <a:t>表达式</a:t>
            </a:r>
            <a:endParaRPr lang="en-US" altLang="zh-CN" sz="2000" dirty="0">
              <a:solidFill>
                <a:srgbClr val="FF0000"/>
              </a:solidFill>
            </a:endParaRPr>
          </a:p>
          <a:p>
            <a:endParaRPr lang="zh-CN" altLang="en-US" sz="2000" dirty="0">
              <a:solidFill>
                <a:srgbClr val="FF0000"/>
              </a:solidFill>
            </a:endParaRPr>
          </a:p>
          <a:p>
            <a:r>
              <a:rPr lang="zh-CN" altLang="en-US" dirty="0">
                <a:solidFill>
                  <a:srgbClr val="000000"/>
                </a:solidFill>
                <a:ea typeface="FangSong" panose="02010609060101010101" pitchFamily="49" charset="-122"/>
              </a:rPr>
              <a:t>例如</a:t>
            </a:r>
          </a:p>
          <a:p>
            <a:r>
              <a:rPr lang="en-US" altLang="zh-CN" dirty="0">
                <a:solidFill>
                  <a:srgbClr val="0000FF"/>
                </a:solidFill>
                <a:latin typeface="Consolas" panose="020B0609020204030204" pitchFamily="49" charset="0"/>
              </a:rPr>
              <a:t>int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2;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对象的初始化</a:t>
            </a:r>
          </a:p>
          <a:p>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5;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对象的赋值</a:t>
            </a:r>
          </a:p>
          <a:p>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+ 6;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ea typeface="FangSong" panose="02010609060101010101" pitchFamily="49" charset="-122"/>
              </a:rPr>
              <a:t>对象的赋值</a:t>
            </a:r>
            <a:endParaRPr lang="zh-CN" altLang="en-US" dirty="0">
              <a:latin typeface="Consolas" panose="020B0609020204030204" pitchFamily="49" charset="0"/>
            </a:endParaRPr>
          </a:p>
          <a:p>
            <a:endParaRPr lang="zh-CN" altLang="en-US" dirty="0">
              <a:latin typeface="Consolas" panose="020B0609020204030204" pitchFamily="49" charset="0"/>
            </a:endParaRPr>
          </a:p>
        </p:txBody>
      </p:sp>
      <p:sp>
        <p:nvSpPr>
          <p:cNvPr id="10" name="灯片编号占位符 3">
            <a:extLst>
              <a:ext uri="{FF2B5EF4-FFF2-40B4-BE49-F238E27FC236}">
                <a16:creationId xmlns:a16="http://schemas.microsoft.com/office/drawing/2014/main" id="{326520FF-2BB9-4BBA-B64B-93A4ADD27504}"/>
              </a:ext>
            </a:extLst>
          </p:cNvPr>
          <p:cNvSpPr txBox="1">
            <a:spLocks/>
          </p:cNvSpPr>
          <p:nvPr/>
        </p:nvSpPr>
        <p:spPr>
          <a:xfrm>
            <a:off x="6590471" y="6357225"/>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151DC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AD33FD5-61D2-4238-98DB-DB8C208BC919}" type="slidenum">
              <a:rPr lang="zh-CN" altLang="en-US" smtClean="0">
                <a:latin typeface="微软雅黑"/>
                <a:ea typeface="微软雅黑"/>
              </a:rPr>
              <a:pPr/>
              <a:t>34</a:t>
            </a:fld>
            <a:endParaRPr lang="zh-CN" altLang="en-US">
              <a:latin typeface="微软雅黑"/>
              <a:ea typeface="微软雅黑"/>
            </a:endParaRPr>
          </a:p>
        </p:txBody>
      </p:sp>
    </p:spTree>
    <p:extLst>
      <p:ext uri="{BB962C8B-B14F-4D97-AF65-F5344CB8AC3E}">
        <p14:creationId xmlns:p14="http://schemas.microsoft.com/office/powerpoint/2010/main" val="262243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顶角 12">
            <a:extLst>
              <a:ext uri="{FF2B5EF4-FFF2-40B4-BE49-F238E27FC236}">
                <a16:creationId xmlns:a16="http://schemas.microsoft.com/office/drawing/2014/main" id="{5219CEC6-25E8-4987-9460-59FBAE94CA8A}"/>
              </a:ext>
            </a:extLst>
          </p:cNvPr>
          <p:cNvSpPr/>
          <p:nvPr/>
        </p:nvSpPr>
        <p:spPr>
          <a:xfrm>
            <a:off x="439950" y="1322540"/>
            <a:ext cx="8493036"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a:ea typeface="微软雅黑"/>
              </a:rPr>
              <a:t>注意</a:t>
            </a:r>
          </a:p>
        </p:txBody>
      </p:sp>
      <p:sp>
        <p:nvSpPr>
          <p:cNvPr id="17" name="矩形: 圆角 17">
            <a:extLst>
              <a:ext uri="{FF2B5EF4-FFF2-40B4-BE49-F238E27FC236}">
                <a16:creationId xmlns:a16="http://schemas.microsoft.com/office/drawing/2014/main" id="{BE68C799-0B29-47BE-8164-0504DC79EE4D}"/>
              </a:ext>
            </a:extLst>
          </p:cNvPr>
          <p:cNvSpPr/>
          <p:nvPr/>
        </p:nvSpPr>
        <p:spPr>
          <a:xfrm>
            <a:off x="439950" y="1805710"/>
            <a:ext cx="8493036" cy="411279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l"/>
            </a:pPr>
            <a:r>
              <a:rPr lang="zh-CN" altLang="en-US" sz="1600" dirty="0">
                <a:solidFill>
                  <a:schemeClr val="tx1"/>
                </a:solidFill>
                <a:latin typeface="MicrosoftYaHei"/>
              </a:rPr>
              <a:t>对象的初始化不是赋值操作，赋值是对象已经定义的情况下，赋一个新值</a:t>
            </a:r>
          </a:p>
          <a:p>
            <a:pPr marL="285750" indent="-285750">
              <a:lnSpc>
                <a:spcPct val="150000"/>
              </a:lnSpc>
              <a:buFont typeface="Wingdings" panose="05000000000000000000" pitchFamily="2" charset="2"/>
              <a:buChar char="l"/>
            </a:pPr>
            <a:r>
              <a:rPr lang="zh-CN" altLang="en-US" sz="1600" dirty="0">
                <a:solidFill>
                  <a:schemeClr val="tx1"/>
                </a:solidFill>
                <a:latin typeface="MicrosoftYaHei"/>
              </a:rPr>
              <a:t>两侧的操作对象的类型不相同，会进行类型转换，但右侧本身的不会发生变化，如</a:t>
            </a:r>
          </a:p>
          <a:p>
            <a:pPr>
              <a:lnSpc>
                <a:spcPct val="150000"/>
              </a:lnSpc>
            </a:pPr>
            <a:r>
              <a:rPr lang="en-US" altLang="zh-CN" sz="1600" dirty="0">
                <a:solidFill>
                  <a:srgbClr val="0000FF"/>
                </a:solidFill>
                <a:latin typeface="Consolas" panose="020B0609020204030204" pitchFamily="49" charset="0"/>
              </a:rPr>
              <a:t>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a:t>
            </a:r>
          </a:p>
          <a:p>
            <a:pPr>
              <a:lnSpc>
                <a:spcPct val="150000"/>
              </a:lnSpc>
            </a:pPr>
            <a:r>
              <a:rPr lang="en-US" altLang="zh-CN" sz="1600" dirty="0">
                <a:solidFill>
                  <a:srgbClr val="0000FF"/>
                </a:solidFill>
                <a:latin typeface="Consolas" panose="020B0609020204030204" pitchFamily="49" charset="0"/>
              </a:rPr>
              <a:t>double </a:t>
            </a:r>
            <a:r>
              <a:rPr lang="en-US" altLang="zh-CN" sz="1600" dirty="0">
                <a:solidFill>
                  <a:srgbClr val="000000"/>
                </a:solidFill>
                <a:latin typeface="Consolas" panose="020B0609020204030204" pitchFamily="49" charset="0"/>
              </a:rPr>
              <a:t>d = 3.14159;</a:t>
            </a:r>
          </a:p>
          <a:p>
            <a:pPr>
              <a:lnSpc>
                <a:spcPct val="150000"/>
              </a:lnSpc>
            </a:pP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d;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表达式的结果的类型是</a:t>
            </a:r>
            <a:r>
              <a:rPr lang="en-US" altLang="zh-CN" sz="1600" dirty="0">
                <a:solidFill>
                  <a:srgbClr val="008000"/>
                </a:solidFill>
                <a:latin typeface="Consolas" panose="020B0609020204030204" pitchFamily="49" charset="0"/>
                <a:ea typeface="FangSong" panose="02010609060101010101" pitchFamily="49" charset="-122"/>
              </a:rPr>
              <a:t>int</a:t>
            </a:r>
            <a:r>
              <a:rPr lang="zh-CN" altLang="en-US" sz="1600" dirty="0">
                <a:solidFill>
                  <a:srgbClr val="008000"/>
                </a:solidFill>
                <a:latin typeface="Consolas" panose="020B0609020204030204" pitchFamily="49" charset="0"/>
                <a:ea typeface="FangSong" panose="02010609060101010101" pitchFamily="49" charset="-122"/>
              </a:rPr>
              <a:t>，值是</a:t>
            </a:r>
            <a:r>
              <a:rPr lang="en-US" altLang="zh-CN" sz="1600" dirty="0">
                <a:solidFill>
                  <a:srgbClr val="008000"/>
                </a:solidFill>
                <a:latin typeface="Consolas" panose="020B0609020204030204" pitchFamily="49" charset="0"/>
                <a:ea typeface="FangSong" panose="02010609060101010101" pitchFamily="49" charset="-122"/>
              </a:rPr>
              <a:t>3</a:t>
            </a:r>
            <a:r>
              <a:rPr lang="zh-CN" altLang="en-US" sz="1600" dirty="0">
                <a:solidFill>
                  <a:srgbClr val="008000"/>
                </a:solidFill>
                <a:latin typeface="Consolas" panose="020B0609020204030204" pitchFamily="49" charset="0"/>
                <a:ea typeface="FangSong" panose="02010609060101010101" pitchFamily="49" charset="-122"/>
              </a:rPr>
              <a:t>，但</a:t>
            </a:r>
            <a:r>
              <a:rPr lang="en-US" altLang="zh-CN" sz="1600" dirty="0">
                <a:solidFill>
                  <a:srgbClr val="008000"/>
                </a:solidFill>
                <a:latin typeface="Consolas" panose="020B0609020204030204" pitchFamily="49" charset="0"/>
                <a:ea typeface="FangSong" panose="02010609060101010101" pitchFamily="49" charset="-122"/>
              </a:rPr>
              <a:t>d</a:t>
            </a:r>
            <a:r>
              <a:rPr lang="zh-CN" altLang="en-US" sz="1600" dirty="0">
                <a:solidFill>
                  <a:srgbClr val="008000"/>
                </a:solidFill>
                <a:latin typeface="Consolas" panose="020B0609020204030204" pitchFamily="49" charset="0"/>
                <a:ea typeface="FangSong" panose="02010609060101010101" pitchFamily="49" charset="-122"/>
              </a:rPr>
              <a:t>的值不变</a:t>
            </a:r>
          </a:p>
          <a:p>
            <a:pPr marL="285750" indent="-285750">
              <a:lnSpc>
                <a:spcPct val="150000"/>
              </a:lnSpc>
              <a:buFont typeface="Wingdings" panose="05000000000000000000" pitchFamily="2" charset="2"/>
              <a:buChar char="l"/>
            </a:pPr>
            <a:r>
              <a:rPr lang="zh-CN" altLang="en-US" sz="1600" dirty="0">
                <a:solidFill>
                  <a:schemeClr val="tx1"/>
                </a:solidFill>
                <a:latin typeface="MicrosoftYaHei"/>
              </a:rPr>
              <a:t>赋值运算满足右结合性，例如</a:t>
            </a:r>
          </a:p>
          <a:p>
            <a:pPr>
              <a:lnSpc>
                <a:spcPct val="150000"/>
              </a:lnSpc>
            </a:pP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j = 5; </a:t>
            </a:r>
            <a:r>
              <a:rPr lang="en-US" altLang="zh-CN" sz="1600" dirty="0">
                <a:solidFill>
                  <a:srgbClr val="008000"/>
                </a:solidFill>
                <a:latin typeface="Consolas" panose="020B0609020204030204" pitchFamily="49" charset="0"/>
              </a:rPr>
              <a:t>//</a:t>
            </a:r>
            <a:r>
              <a:rPr lang="en-US" altLang="zh-CN" sz="1600" dirty="0" err="1">
                <a:solidFill>
                  <a:srgbClr val="008000"/>
                </a:solidFill>
                <a:latin typeface="Consolas" panose="020B0609020204030204" pitchFamily="49" charset="0"/>
              </a:rPr>
              <a:t>i</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j </a:t>
            </a:r>
            <a:r>
              <a:rPr lang="zh-CN" altLang="en-US" sz="1600" dirty="0">
                <a:solidFill>
                  <a:srgbClr val="008000"/>
                </a:solidFill>
                <a:latin typeface="Consolas" panose="020B0609020204030204" pitchFamily="49" charset="0"/>
                <a:ea typeface="FangSong" panose="02010609060101010101" pitchFamily="49" charset="-122"/>
              </a:rPr>
              <a:t>的值都是</a:t>
            </a:r>
            <a:r>
              <a:rPr lang="en-US" altLang="zh-CN" sz="1600" dirty="0">
                <a:solidFill>
                  <a:srgbClr val="008000"/>
                </a:solidFill>
                <a:latin typeface="Consolas" panose="020B0609020204030204" pitchFamily="49" charset="0"/>
                <a:ea typeface="FangSong" panose="02010609060101010101" pitchFamily="49" charset="-122"/>
              </a:rPr>
              <a:t>5</a:t>
            </a:r>
          </a:p>
          <a:p>
            <a:pPr>
              <a:lnSpc>
                <a:spcPct val="150000"/>
              </a:lnSpc>
            </a:pP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根据右结合性，先把</a:t>
            </a:r>
            <a:r>
              <a:rPr lang="en-US" altLang="zh-CN" sz="1600" dirty="0">
                <a:solidFill>
                  <a:srgbClr val="008000"/>
                </a:solidFill>
                <a:latin typeface="Consolas" panose="020B0609020204030204" pitchFamily="49" charset="0"/>
                <a:ea typeface="FangSong" panose="02010609060101010101" pitchFamily="49" charset="-122"/>
              </a:rPr>
              <a:t>5 </a:t>
            </a:r>
            <a:r>
              <a:rPr lang="zh-CN" altLang="en-US" sz="1600" dirty="0">
                <a:solidFill>
                  <a:srgbClr val="008000"/>
                </a:solidFill>
                <a:latin typeface="Consolas" panose="020B0609020204030204" pitchFamily="49" charset="0"/>
                <a:ea typeface="FangSong" panose="02010609060101010101" pitchFamily="49" charset="-122"/>
              </a:rPr>
              <a:t>赋给</a:t>
            </a:r>
            <a:r>
              <a:rPr lang="en-US" altLang="zh-CN" sz="1600" dirty="0">
                <a:solidFill>
                  <a:srgbClr val="008000"/>
                </a:solidFill>
                <a:latin typeface="Consolas" panose="020B0609020204030204" pitchFamily="49" charset="0"/>
                <a:ea typeface="FangSong" panose="02010609060101010101" pitchFamily="49" charset="-122"/>
              </a:rPr>
              <a:t>j </a:t>
            </a:r>
            <a:r>
              <a:rPr lang="zh-CN" altLang="en-US" sz="1600" dirty="0">
                <a:solidFill>
                  <a:srgbClr val="008000"/>
                </a:solidFill>
                <a:latin typeface="Consolas" panose="020B0609020204030204" pitchFamily="49" charset="0"/>
                <a:ea typeface="FangSong" panose="02010609060101010101" pitchFamily="49" charset="-122"/>
              </a:rPr>
              <a:t>，然后把</a:t>
            </a:r>
            <a:r>
              <a:rPr lang="en-US" altLang="zh-CN" sz="1600" dirty="0">
                <a:solidFill>
                  <a:srgbClr val="008000"/>
                </a:solidFill>
                <a:latin typeface="Consolas" panose="020B0609020204030204" pitchFamily="49" charset="0"/>
                <a:ea typeface="FangSong" panose="02010609060101010101" pitchFamily="49" charset="-122"/>
              </a:rPr>
              <a:t>j = 5 </a:t>
            </a:r>
            <a:r>
              <a:rPr lang="zh-CN" altLang="en-US" sz="1600" dirty="0">
                <a:solidFill>
                  <a:srgbClr val="008000"/>
                </a:solidFill>
                <a:latin typeface="Consolas" panose="020B0609020204030204" pitchFamily="49" charset="0"/>
                <a:ea typeface="FangSong" panose="02010609060101010101" pitchFamily="49" charset="-122"/>
              </a:rPr>
              <a:t>的值赋给</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FangSong" panose="02010609060101010101" pitchFamily="49" charset="-122"/>
                <a:ea typeface="FangSong" panose="02010609060101010101" pitchFamily="49" charset="-122"/>
              </a:rPr>
              <a:t>。</a:t>
            </a:r>
          </a:p>
          <a:p>
            <a:pPr marL="285750" indent="-285750">
              <a:lnSpc>
                <a:spcPct val="150000"/>
              </a:lnSpc>
              <a:buFont typeface="Wingdings" panose="05000000000000000000" pitchFamily="2" charset="2"/>
              <a:buChar char="l"/>
            </a:pPr>
            <a:r>
              <a:rPr lang="zh-CN" altLang="en-US" sz="1600" dirty="0">
                <a:solidFill>
                  <a:schemeClr val="tx1"/>
                </a:solidFill>
                <a:latin typeface="MicrosoftYaHei"/>
              </a:rPr>
              <a:t>赋值运算符的优先级是较低，有时需要加上括号才能正确执行，例如：</a:t>
            </a:r>
          </a:p>
          <a:p>
            <a:pPr>
              <a:lnSpc>
                <a:spcPct val="150000"/>
              </a:lnSpc>
            </a:pP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2 + j = 4;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错误：</a:t>
            </a:r>
            <a:r>
              <a:rPr lang="en-US" altLang="zh-CN" sz="1600" dirty="0">
                <a:solidFill>
                  <a:srgbClr val="008000"/>
                </a:solidFill>
                <a:latin typeface="Consolas" panose="020B0609020204030204" pitchFamily="49" charset="0"/>
                <a:ea typeface="FangSong" panose="02010609060101010101" pitchFamily="49" charset="-122"/>
              </a:rPr>
              <a:t>2 + j </a:t>
            </a:r>
            <a:r>
              <a:rPr lang="zh-CN" altLang="en-US" sz="1600" dirty="0">
                <a:solidFill>
                  <a:srgbClr val="008000"/>
                </a:solidFill>
                <a:latin typeface="Consolas" panose="020B0609020204030204" pitchFamily="49" charset="0"/>
                <a:ea typeface="FangSong" panose="02010609060101010101" pitchFamily="49" charset="-122"/>
              </a:rPr>
              <a:t>为右值，不能作为第二个赋值符号的左侧对象</a:t>
            </a:r>
          </a:p>
          <a:p>
            <a:pPr>
              <a:lnSpc>
                <a:spcPct val="150000"/>
              </a:lnSpc>
            </a:pP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2 + (j = 4);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正确：把</a:t>
            </a:r>
            <a:r>
              <a:rPr lang="en-US" altLang="zh-CN" sz="1600" dirty="0">
                <a:solidFill>
                  <a:srgbClr val="008000"/>
                </a:solidFill>
                <a:latin typeface="Consolas" panose="020B0609020204030204" pitchFamily="49" charset="0"/>
                <a:ea typeface="FangSong" panose="02010609060101010101" pitchFamily="49" charset="-122"/>
              </a:rPr>
              <a:t>j = 4 </a:t>
            </a:r>
            <a:r>
              <a:rPr lang="zh-CN" altLang="en-US" sz="1600" dirty="0">
                <a:solidFill>
                  <a:srgbClr val="008000"/>
                </a:solidFill>
                <a:latin typeface="Consolas" panose="020B0609020204030204" pitchFamily="49" charset="0"/>
                <a:ea typeface="FangSong" panose="02010609060101010101" pitchFamily="49" charset="-122"/>
              </a:rPr>
              <a:t>的值加上</a:t>
            </a:r>
            <a:r>
              <a:rPr lang="en-US" altLang="zh-CN" sz="1600" dirty="0">
                <a:solidFill>
                  <a:srgbClr val="008000"/>
                </a:solidFill>
                <a:latin typeface="Consolas" panose="020B0609020204030204" pitchFamily="49" charset="0"/>
                <a:ea typeface="FangSong" panose="02010609060101010101" pitchFamily="49" charset="-122"/>
              </a:rPr>
              <a:t>2</a:t>
            </a:r>
            <a:r>
              <a:rPr lang="zh-CN" altLang="en-US" sz="1600" dirty="0">
                <a:solidFill>
                  <a:srgbClr val="008000"/>
                </a:solidFill>
                <a:latin typeface="Consolas" panose="020B0609020204030204" pitchFamily="49" charset="0"/>
                <a:ea typeface="FangSong" panose="02010609060101010101" pitchFamily="49" charset="-122"/>
              </a:rPr>
              <a:t>赋给</a:t>
            </a:r>
            <a:r>
              <a:rPr lang="en-US" altLang="zh-CN" sz="1600" dirty="0" err="1">
                <a:solidFill>
                  <a:srgbClr val="008000"/>
                </a:solidFill>
                <a:latin typeface="Consolas" panose="020B0609020204030204" pitchFamily="49" charset="0"/>
                <a:ea typeface="FangSong" panose="02010609060101010101" pitchFamily="49" charset="-122"/>
              </a:rPr>
              <a:t>i</a:t>
            </a:r>
            <a:r>
              <a:rPr lang="en-US" altLang="zh-CN" sz="1600" dirty="0">
                <a:solidFill>
                  <a:srgbClr val="008000"/>
                </a:solidFill>
                <a:latin typeface="Consolas" panose="020B0609020204030204" pitchFamily="49" charset="0"/>
                <a:ea typeface="FangSong" panose="02010609060101010101" pitchFamily="49" charset="-122"/>
              </a:rPr>
              <a:t> </a:t>
            </a:r>
            <a:r>
              <a:rPr lang="zh-CN" altLang="en-US" sz="1600" dirty="0">
                <a:solidFill>
                  <a:srgbClr val="008000"/>
                </a:solidFill>
                <a:latin typeface="Consolas" panose="020B0609020204030204" pitchFamily="49" charset="0"/>
                <a:ea typeface="FangSong" panose="02010609060101010101" pitchFamily="49" charset="-122"/>
              </a:rPr>
              <a:t>， </a:t>
            </a:r>
            <a:r>
              <a:rPr lang="en-US" altLang="zh-CN" sz="1600" dirty="0" err="1">
                <a:solidFill>
                  <a:srgbClr val="008000"/>
                </a:solidFill>
                <a:latin typeface="Consolas" panose="020B0609020204030204" pitchFamily="49" charset="0"/>
                <a:ea typeface="FangSong" panose="02010609060101010101" pitchFamily="49" charset="-122"/>
              </a:rPr>
              <a:t>i</a:t>
            </a:r>
            <a:r>
              <a:rPr lang="en-US" altLang="zh-CN" sz="1600" dirty="0">
                <a:solidFill>
                  <a:srgbClr val="008000"/>
                </a:solidFill>
                <a:latin typeface="Consolas" panose="020B0609020204030204" pitchFamily="49" charset="0"/>
                <a:ea typeface="FangSong" panose="02010609060101010101" pitchFamily="49" charset="-122"/>
              </a:rPr>
              <a:t> </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j </a:t>
            </a:r>
            <a:r>
              <a:rPr lang="zh-CN" altLang="en-US" sz="1600" dirty="0">
                <a:solidFill>
                  <a:srgbClr val="008000"/>
                </a:solidFill>
                <a:latin typeface="Consolas" panose="020B0609020204030204" pitchFamily="49" charset="0"/>
                <a:ea typeface="FangSong" panose="02010609060101010101" pitchFamily="49" charset="-122"/>
              </a:rPr>
              <a:t>的值分别为</a:t>
            </a:r>
            <a:r>
              <a:rPr lang="en-US" altLang="zh-CN" sz="1600" dirty="0">
                <a:solidFill>
                  <a:srgbClr val="008000"/>
                </a:solidFill>
                <a:latin typeface="Consolas" panose="020B0609020204030204" pitchFamily="49" charset="0"/>
                <a:ea typeface="FangSong" panose="02010609060101010101" pitchFamily="49" charset="-122"/>
              </a:rPr>
              <a:t>6</a:t>
            </a:r>
            <a:r>
              <a:rPr lang="zh-CN" altLang="en-US" sz="1600" dirty="0">
                <a:solidFill>
                  <a:srgbClr val="008000"/>
                </a:solidFill>
                <a:latin typeface="Consolas" panose="020B0609020204030204" pitchFamily="49" charset="0"/>
                <a:ea typeface="FangSong" panose="02010609060101010101" pitchFamily="49" charset="-122"/>
              </a:rPr>
              <a:t>和</a:t>
            </a:r>
            <a:r>
              <a:rPr lang="en-US" altLang="zh-CN" sz="1600" dirty="0">
                <a:solidFill>
                  <a:srgbClr val="008000"/>
                </a:solidFill>
                <a:latin typeface="Consolas" panose="020B0609020204030204" pitchFamily="49" charset="0"/>
                <a:ea typeface="FangSong" panose="02010609060101010101" pitchFamily="49" charset="-122"/>
              </a:rPr>
              <a:t>4</a:t>
            </a:r>
            <a:endParaRPr lang="zh-CN" altLang="en-US" sz="1600" dirty="0">
              <a:latin typeface="Consolas" panose="020B0609020204030204" pitchFamily="49" charset="0"/>
            </a:endParaRPr>
          </a:p>
        </p:txBody>
      </p:sp>
      <p:sp>
        <p:nvSpPr>
          <p:cNvPr id="8" name="文本框 7">
            <a:extLst>
              <a:ext uri="{FF2B5EF4-FFF2-40B4-BE49-F238E27FC236}">
                <a16:creationId xmlns:a16="http://schemas.microsoft.com/office/drawing/2014/main" id="{77A79F12-A820-4945-8DB2-DE288A44E5F8}"/>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赋值运算符</a:t>
            </a:r>
          </a:p>
        </p:txBody>
      </p:sp>
      <p:sp>
        <p:nvSpPr>
          <p:cNvPr id="5" name="灯片编号占位符 3">
            <a:extLst>
              <a:ext uri="{FF2B5EF4-FFF2-40B4-BE49-F238E27FC236}">
                <a16:creationId xmlns:a16="http://schemas.microsoft.com/office/drawing/2014/main" id="{2B976F3F-6EC0-4939-9E3C-3933DA2C99E9}"/>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57921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a:extLst>
              <a:ext uri="{FF2B5EF4-FFF2-40B4-BE49-F238E27FC236}">
                <a16:creationId xmlns:a16="http://schemas.microsoft.com/office/drawing/2014/main" id="{4534B0B0-38A2-4390-B113-A1C8F6A8ABAB}"/>
              </a:ext>
            </a:extLst>
          </p:cNvPr>
          <p:cNvSpPr/>
          <p:nvPr/>
        </p:nvSpPr>
        <p:spPr>
          <a:xfrm>
            <a:off x="235132" y="2198520"/>
            <a:ext cx="433686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a:solidFill>
                  <a:srgbClr val="000000"/>
                </a:solidFill>
                <a:highlight>
                  <a:srgbClr val="E5F4F8"/>
                </a:highlight>
                <a:latin typeface="Consolas" panose="020B0609020204030204" pitchFamily="49" charset="0"/>
              </a:rPr>
              <a:t>counter;</a:t>
            </a:r>
          </a:p>
          <a:p>
            <a:r>
              <a:rPr lang="en-US" altLang="zh-CN" sz="1600" dirty="0">
                <a:solidFill>
                  <a:srgbClr val="000000"/>
                </a:solidFill>
                <a:highlight>
                  <a:srgbClr val="E5F4F8"/>
                </a:highlight>
                <a:latin typeface="Consolas" panose="020B0609020204030204" pitchFamily="49" charset="0"/>
              </a:rPr>
              <a:t>counter = counter + 5;</a:t>
            </a:r>
            <a:endParaRPr lang="zh-CN" altLang="en-US" sz="1600" dirty="0">
              <a:highlight>
                <a:srgbClr val="E5F4F8"/>
              </a:highlight>
              <a:latin typeface="Consolas" panose="020B06090202040302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1787697"/>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代码一</a:t>
            </a:r>
            <a:endParaRPr lang="zh-CN" altLang="en-US" sz="2000" dirty="0"/>
          </a:p>
        </p:txBody>
      </p:sp>
      <p:sp>
        <p:nvSpPr>
          <p:cNvPr id="17" name="矩形: 圆顶角 16">
            <a:extLst>
              <a:ext uri="{FF2B5EF4-FFF2-40B4-BE49-F238E27FC236}">
                <a16:creationId xmlns:a16="http://schemas.microsoft.com/office/drawing/2014/main" id="{C9D0C854-36D9-49CD-B64D-B492640259C2}"/>
              </a:ext>
            </a:extLst>
          </p:cNvPr>
          <p:cNvSpPr/>
          <p:nvPr/>
        </p:nvSpPr>
        <p:spPr>
          <a:xfrm>
            <a:off x="5146158" y="4265034"/>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小结</a:t>
            </a:r>
          </a:p>
        </p:txBody>
      </p:sp>
      <p:sp>
        <p:nvSpPr>
          <p:cNvPr id="18" name="矩形: 圆角 17">
            <a:extLst>
              <a:ext uri="{FF2B5EF4-FFF2-40B4-BE49-F238E27FC236}">
                <a16:creationId xmlns:a16="http://schemas.microsoft.com/office/drawing/2014/main" id="{AC47A115-12F0-4CDD-8764-FB7BFAB001F5}"/>
              </a:ext>
            </a:extLst>
          </p:cNvPr>
          <p:cNvSpPr/>
          <p:nvPr/>
        </p:nvSpPr>
        <p:spPr>
          <a:xfrm>
            <a:off x="5146158" y="4692099"/>
            <a:ext cx="3756603"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使用复合赋值运算符能够提高运算效率，减少了产生临时对象这一环节</a:t>
            </a:r>
          </a:p>
        </p:txBody>
      </p:sp>
      <p:sp>
        <p:nvSpPr>
          <p:cNvPr id="12" name="文本框 11">
            <a:extLst>
              <a:ext uri="{FF2B5EF4-FFF2-40B4-BE49-F238E27FC236}">
                <a16:creationId xmlns:a16="http://schemas.microsoft.com/office/drawing/2014/main" id="{E6F48329-35E6-4F63-BE88-6F4FB114162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a:t>
            </a:r>
            <a:r>
              <a:rPr lang="zh-CN" altLang="en-US" b="1" dirty="0">
                <a:solidFill>
                  <a:schemeClr val="bg1"/>
                </a:solidFill>
              </a:rPr>
              <a:t> 赋值运算符</a:t>
            </a:r>
          </a:p>
        </p:txBody>
      </p:sp>
      <p:sp>
        <p:nvSpPr>
          <p:cNvPr id="14" name="矩形: 圆角 17">
            <a:extLst>
              <a:ext uri="{FF2B5EF4-FFF2-40B4-BE49-F238E27FC236}">
                <a16:creationId xmlns:a16="http://schemas.microsoft.com/office/drawing/2014/main" id="{457E1D40-85A8-41BE-8EE1-932333FA9F9E}"/>
              </a:ext>
            </a:extLst>
          </p:cNvPr>
          <p:cNvSpPr/>
          <p:nvPr/>
        </p:nvSpPr>
        <p:spPr>
          <a:xfrm>
            <a:off x="235132" y="4265034"/>
            <a:ext cx="4336868" cy="16433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00"/>
                </a:solidFill>
                <a:highlight>
                  <a:srgbClr val="E5F4F8"/>
                </a:highlight>
                <a:latin typeface="Consolas" panose="020B0609020204030204" pitchFamily="49" charset="0"/>
              </a:rPr>
              <a:t>counter += 1;</a:t>
            </a: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等效于</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counter = counter + 1;</a:t>
            </a: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且只需计算一次，提高了计算效率</a:t>
            </a:r>
          </a:p>
          <a:p>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j + 3;</a:t>
            </a: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等效于</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 </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 (j + 3);</a:t>
            </a:r>
            <a:endParaRPr lang="zh-CN" altLang="en-US" sz="1600" dirty="0">
              <a:highlight>
                <a:srgbClr val="E5F4F8"/>
              </a:highlight>
              <a:latin typeface="Consolas" panose="020B0609020204030204" pitchFamily="49" charset="0"/>
            </a:endParaRPr>
          </a:p>
        </p:txBody>
      </p:sp>
      <p:sp>
        <p:nvSpPr>
          <p:cNvPr id="15" name="矩形: 圆顶角 14">
            <a:extLst>
              <a:ext uri="{FF2B5EF4-FFF2-40B4-BE49-F238E27FC236}">
                <a16:creationId xmlns:a16="http://schemas.microsoft.com/office/drawing/2014/main" id="{73AFC6DE-F247-482D-BED1-6DF4A553D2D4}"/>
              </a:ext>
            </a:extLst>
          </p:cNvPr>
          <p:cNvSpPr/>
          <p:nvPr/>
        </p:nvSpPr>
        <p:spPr>
          <a:xfrm>
            <a:off x="235132" y="3854212"/>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19" name="矩形: 圆顶角 18">
            <a:extLst>
              <a:ext uri="{FF2B5EF4-FFF2-40B4-BE49-F238E27FC236}">
                <a16:creationId xmlns:a16="http://schemas.microsoft.com/office/drawing/2014/main" id="{FFDFEF58-37C0-4F19-8A70-C17CD40BF0F8}"/>
              </a:ext>
            </a:extLst>
          </p:cNvPr>
          <p:cNvSpPr/>
          <p:nvPr/>
        </p:nvSpPr>
        <p:spPr>
          <a:xfrm>
            <a:off x="5146158" y="1787697"/>
            <a:ext cx="3756603"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0" name="矩形: 圆角 17">
            <a:extLst>
              <a:ext uri="{FF2B5EF4-FFF2-40B4-BE49-F238E27FC236}">
                <a16:creationId xmlns:a16="http://schemas.microsoft.com/office/drawing/2014/main" id="{69AB7068-039A-4A91-A861-58890BFA6203}"/>
              </a:ext>
            </a:extLst>
          </p:cNvPr>
          <p:cNvSpPr/>
          <p:nvPr/>
        </p:nvSpPr>
        <p:spPr>
          <a:xfrm>
            <a:off x="5146158" y="2214762"/>
            <a:ext cx="3756603"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    第二行代码需要进行两次计算，首先计算</a:t>
            </a:r>
            <a:r>
              <a:rPr lang="en-US" altLang="zh-CN" sz="1600" dirty="0">
                <a:solidFill>
                  <a:schemeClr val="tx1"/>
                </a:solidFill>
                <a:latin typeface="Consolas" panose="020B0609020204030204" pitchFamily="49" charset="0"/>
              </a:rPr>
              <a:t>(couter+5) </a:t>
            </a:r>
            <a:r>
              <a:rPr lang="zh-CN" altLang="en-US" sz="1600" dirty="0">
                <a:solidFill>
                  <a:schemeClr val="tx1"/>
                </a:solidFill>
                <a:latin typeface="Consolas" panose="020B0609020204030204" pitchFamily="49" charset="0"/>
              </a:rPr>
              <a:t>的值，然后再赋值给 </a:t>
            </a:r>
            <a:r>
              <a:rPr lang="en-US" altLang="zh-CN" sz="1600" dirty="0">
                <a:solidFill>
                  <a:schemeClr val="tx1"/>
                </a:solidFill>
                <a:latin typeface="Consolas" panose="020B0609020204030204" pitchFamily="49" charset="0"/>
              </a:rPr>
              <a:t>counter</a:t>
            </a:r>
            <a:r>
              <a:rPr lang="zh-CN" altLang="en-US" sz="1600" dirty="0">
                <a:solidFill>
                  <a:schemeClr val="tx1"/>
                </a:solidFill>
                <a:latin typeface="Consolas" panose="020B0609020204030204" pitchFamily="49" charset="0"/>
              </a:rPr>
              <a:t>。为简化计算，</a:t>
            </a:r>
            <a:r>
              <a:rPr lang="en-US" altLang="zh-CN" sz="1600" dirty="0">
                <a:solidFill>
                  <a:schemeClr val="tx1"/>
                </a:solidFill>
                <a:latin typeface="Consolas" panose="020B0609020204030204" pitchFamily="49" charset="0"/>
              </a:rPr>
              <a:t>C++ </a:t>
            </a:r>
            <a:r>
              <a:rPr lang="zh-CN" altLang="en-US" sz="1600" dirty="0">
                <a:solidFill>
                  <a:schemeClr val="tx1"/>
                </a:solidFill>
                <a:latin typeface="Consolas" panose="020B0609020204030204" pitchFamily="49" charset="0"/>
              </a:rPr>
              <a:t>提供了</a:t>
            </a:r>
            <a:r>
              <a:rPr lang="zh-CN" altLang="en-US" sz="1600" dirty="0">
                <a:solidFill>
                  <a:srgbClr val="FF0000"/>
                </a:solidFill>
                <a:latin typeface="Consolas" panose="020B0609020204030204" pitchFamily="49" charset="0"/>
              </a:rPr>
              <a:t>复合运算符</a:t>
            </a:r>
            <a:r>
              <a:rPr lang="en-US" altLang="zh-CN" sz="1600" dirty="0">
                <a:solidFill>
                  <a:srgbClr val="FF0000"/>
                </a:solidFill>
                <a:latin typeface="Consolas" panose="020B0609020204030204" pitchFamily="49" charset="0"/>
              </a:rPr>
              <a:t>(+= -= /= *= %=)</a:t>
            </a:r>
            <a:endParaRPr lang="zh-CN" altLang="en-US" sz="1600" dirty="0">
              <a:solidFill>
                <a:srgbClr val="FF0000"/>
              </a:solidFill>
              <a:latin typeface="Consolas" panose="020B0609020204030204" pitchFamily="49" charset="0"/>
            </a:endParaRPr>
          </a:p>
        </p:txBody>
      </p:sp>
      <p:sp>
        <p:nvSpPr>
          <p:cNvPr id="11" name="灯片编号占位符 3">
            <a:extLst>
              <a:ext uri="{FF2B5EF4-FFF2-40B4-BE49-F238E27FC236}">
                <a16:creationId xmlns:a16="http://schemas.microsoft.com/office/drawing/2014/main" id="{D157BDC7-887A-4700-A588-260626C01E94}"/>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106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15"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自增自减运算符</a:t>
            </a:r>
          </a:p>
        </p:txBody>
      </p:sp>
      <p:sp>
        <p:nvSpPr>
          <p:cNvPr id="9" name="矩形: 圆角 17">
            <a:extLst>
              <a:ext uri="{FF2B5EF4-FFF2-40B4-BE49-F238E27FC236}">
                <a16:creationId xmlns:a16="http://schemas.microsoft.com/office/drawing/2014/main" id="{C3C749B5-70A7-4B78-9495-4F2F9F2F331F}"/>
              </a:ext>
            </a:extLst>
          </p:cNvPr>
          <p:cNvSpPr/>
          <p:nvPr/>
        </p:nvSpPr>
        <p:spPr>
          <a:xfrm>
            <a:off x="5715000" y="1668674"/>
            <a:ext cx="2975278"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为简化自增</a:t>
            </a:r>
            <a:r>
              <a:rPr lang="en-US" altLang="zh-CN" sz="1600" dirty="0">
                <a:solidFill>
                  <a:schemeClr val="tx1"/>
                </a:solidFill>
              </a:rPr>
              <a:t>1 </a:t>
            </a:r>
            <a:r>
              <a:rPr lang="zh-CN" altLang="en-US" sz="1600" dirty="0">
                <a:solidFill>
                  <a:schemeClr val="tx1"/>
                </a:solidFill>
              </a:rPr>
              <a:t>和自减</a:t>
            </a:r>
            <a:r>
              <a:rPr lang="en-US" altLang="zh-CN" sz="1600" dirty="0">
                <a:solidFill>
                  <a:schemeClr val="tx1"/>
                </a:solidFill>
              </a:rPr>
              <a:t>1 </a:t>
            </a:r>
            <a:r>
              <a:rPr lang="zh-CN" altLang="en-US" sz="1600" dirty="0">
                <a:solidFill>
                  <a:schemeClr val="tx1"/>
                </a:solidFill>
              </a:rPr>
              <a:t>操作，</a:t>
            </a:r>
            <a:r>
              <a:rPr lang="en-US" altLang="zh-CN" sz="1600" dirty="0">
                <a:solidFill>
                  <a:schemeClr val="tx1"/>
                </a:solidFill>
              </a:rPr>
              <a:t>C++ </a:t>
            </a:r>
            <a:r>
              <a:rPr lang="zh-CN" altLang="en-US" sz="1600" dirty="0">
                <a:solidFill>
                  <a:schemeClr val="tx1"/>
                </a:solidFill>
              </a:rPr>
              <a:t>提供了</a:t>
            </a:r>
            <a:r>
              <a:rPr lang="zh-CN" altLang="en-US" sz="1600" dirty="0">
                <a:solidFill>
                  <a:srgbClr val="FF0000"/>
                </a:solidFill>
              </a:rPr>
              <a:t>自增</a:t>
            </a:r>
            <a:r>
              <a:rPr lang="en-US" altLang="zh-CN" sz="1600" dirty="0">
                <a:solidFill>
                  <a:srgbClr val="FF0000"/>
                </a:solidFill>
              </a:rPr>
              <a:t>(++) </a:t>
            </a:r>
            <a:r>
              <a:rPr lang="zh-CN" altLang="en-US" sz="1600" dirty="0">
                <a:solidFill>
                  <a:schemeClr val="tx1"/>
                </a:solidFill>
              </a:rPr>
              <a:t>和</a:t>
            </a:r>
            <a:r>
              <a:rPr lang="zh-CN" altLang="en-US" sz="1600" dirty="0">
                <a:solidFill>
                  <a:srgbClr val="FF0000"/>
                </a:solidFill>
              </a:rPr>
              <a:t>自减</a:t>
            </a:r>
            <a:r>
              <a:rPr lang="en-US" altLang="zh-CN" sz="1600" dirty="0">
                <a:solidFill>
                  <a:srgbClr val="FF0000"/>
                </a:solidFill>
              </a:rPr>
              <a:t>(--) </a:t>
            </a:r>
            <a:r>
              <a:rPr lang="zh-CN" altLang="en-US" sz="1600" dirty="0">
                <a:solidFill>
                  <a:schemeClr val="tx1"/>
                </a:solidFill>
              </a:rPr>
              <a:t>运算符</a:t>
            </a:r>
          </a:p>
        </p:txBody>
      </p:sp>
      <p:sp>
        <p:nvSpPr>
          <p:cNvPr id="10" name="矩形: 圆角 17">
            <a:extLst>
              <a:ext uri="{FF2B5EF4-FFF2-40B4-BE49-F238E27FC236}">
                <a16:creationId xmlns:a16="http://schemas.microsoft.com/office/drawing/2014/main" id="{D6A0B2A5-ADB9-48EE-AD15-78F9971CEA83}"/>
              </a:ext>
            </a:extLst>
          </p:cNvPr>
          <p:cNvSpPr/>
          <p:nvPr/>
        </p:nvSpPr>
        <p:spPr>
          <a:xfrm>
            <a:off x="235132" y="1999332"/>
            <a:ext cx="5304022"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5, j = 6;</a:t>
            </a:r>
          </a:p>
          <a:p>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1;</a:t>
            </a:r>
          </a:p>
          <a:p>
            <a:r>
              <a:rPr lang="en-US" altLang="zh-CN" sz="1600" dirty="0">
                <a:solidFill>
                  <a:srgbClr val="000000"/>
                </a:solidFill>
                <a:highlight>
                  <a:srgbClr val="E5F4F8"/>
                </a:highlight>
                <a:latin typeface="Consolas" panose="020B0609020204030204" pitchFamily="49" charset="0"/>
              </a:rPr>
              <a:t>j -= 1;</a:t>
            </a:r>
            <a:endParaRPr lang="zh-CN" altLang="en-US" sz="1600" dirty="0">
              <a:highlight>
                <a:srgbClr val="E5F4F8"/>
              </a:highlight>
              <a:latin typeface="Consolas" panose="020B0609020204030204" pitchFamily="49" charset="0"/>
            </a:endParaRPr>
          </a:p>
        </p:txBody>
      </p:sp>
      <p:sp>
        <p:nvSpPr>
          <p:cNvPr id="11" name="矩形: 圆顶角 10">
            <a:extLst>
              <a:ext uri="{FF2B5EF4-FFF2-40B4-BE49-F238E27FC236}">
                <a16:creationId xmlns:a16="http://schemas.microsoft.com/office/drawing/2014/main" id="{EBFE93FA-E0A4-4BEF-A29E-987F4F0B29EE}"/>
              </a:ext>
            </a:extLst>
          </p:cNvPr>
          <p:cNvSpPr/>
          <p:nvPr/>
        </p:nvSpPr>
        <p:spPr>
          <a:xfrm>
            <a:off x="235132" y="1588509"/>
            <a:ext cx="530402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代码示例</a:t>
            </a:r>
            <a:endParaRPr lang="zh-CN" altLang="en-US" sz="2000" dirty="0"/>
          </a:p>
        </p:txBody>
      </p:sp>
      <p:sp>
        <p:nvSpPr>
          <p:cNvPr id="14" name="矩形: 圆顶角 13">
            <a:extLst>
              <a:ext uri="{FF2B5EF4-FFF2-40B4-BE49-F238E27FC236}">
                <a16:creationId xmlns:a16="http://schemas.microsoft.com/office/drawing/2014/main" id="{28BD1AAD-C190-425E-BF21-5012DBCB63E0}"/>
              </a:ext>
            </a:extLst>
          </p:cNvPr>
          <p:cNvSpPr/>
          <p:nvPr/>
        </p:nvSpPr>
        <p:spPr>
          <a:xfrm>
            <a:off x="5715000" y="3487023"/>
            <a:ext cx="3123532"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a:ea typeface="微软雅黑"/>
              </a:rPr>
              <a:t>注意</a:t>
            </a:r>
          </a:p>
        </p:txBody>
      </p:sp>
      <p:sp>
        <p:nvSpPr>
          <p:cNvPr id="15" name="矩形: 圆角 17">
            <a:extLst>
              <a:ext uri="{FF2B5EF4-FFF2-40B4-BE49-F238E27FC236}">
                <a16:creationId xmlns:a16="http://schemas.microsoft.com/office/drawing/2014/main" id="{FCC9764E-5D12-4BE3-96BF-054472232DAD}"/>
              </a:ext>
            </a:extLst>
          </p:cNvPr>
          <p:cNvSpPr/>
          <p:nvPr/>
        </p:nvSpPr>
        <p:spPr>
          <a:xfrm>
            <a:off x="5715000" y="3970194"/>
            <a:ext cx="3123532" cy="226485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自增、自减运算符的操作对象必须为左值</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前置版本返回左值对象本身，后置版本将原始值的</a:t>
            </a:r>
          </a:p>
          <a:p>
            <a:pPr marL="285750" indent="-285750">
              <a:lnSpc>
                <a:spcPct val="150000"/>
              </a:lnSpc>
              <a:buClr>
                <a:srgbClr val="151DC1"/>
              </a:buClr>
              <a:buFont typeface="Consolas" panose="020B0609020204030204" pitchFamily="49" charset="0"/>
              <a:buChar char="●"/>
            </a:pPr>
            <a:r>
              <a:rPr lang="zh-CN" altLang="en-US" sz="1600" dirty="0">
                <a:solidFill>
                  <a:schemeClr val="tx1"/>
                </a:solidFill>
              </a:rPr>
              <a:t>副本作为右值返回建议能用前置版本不用后置版本</a:t>
            </a:r>
          </a:p>
        </p:txBody>
      </p:sp>
      <p:sp>
        <p:nvSpPr>
          <p:cNvPr id="16" name="矩形: 圆角 17">
            <a:extLst>
              <a:ext uri="{FF2B5EF4-FFF2-40B4-BE49-F238E27FC236}">
                <a16:creationId xmlns:a16="http://schemas.microsoft.com/office/drawing/2014/main" id="{8C9CEA32-DBFE-4113-A571-9513B4ADA3B0}"/>
              </a:ext>
            </a:extLst>
          </p:cNvPr>
          <p:cNvSpPr/>
          <p:nvPr/>
        </p:nvSpPr>
        <p:spPr>
          <a:xfrm>
            <a:off x="235132" y="3795642"/>
            <a:ext cx="5304022" cy="23724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0, j;</a:t>
            </a: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后置，</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的值自增变为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1</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，表达式</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自增之</a:t>
            </a:r>
          </a:p>
          <a:p>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前的值，即</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j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0</a:t>
            </a: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p>
          <a:p>
            <a:r>
              <a:rPr lang="en-US" altLang="zh-CN" sz="1600" dirty="0">
                <a:solidFill>
                  <a:srgbClr val="008000"/>
                </a:solidFill>
                <a:highlight>
                  <a:srgbClr val="E5F4F8"/>
                </a:highlight>
                <a:latin typeface="Consolas" panose="020B0609020204030204" pitchFamily="49" charset="0"/>
              </a:rPr>
              <a:t>//</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前置，</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的值自增变为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2</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，表达式</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自增之</a:t>
            </a:r>
          </a:p>
          <a:p>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后的值，即</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j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2</a:t>
            </a:r>
            <a:endParaRPr lang="zh-CN" altLang="en-US" sz="1600" dirty="0">
              <a:highlight>
                <a:srgbClr val="E5F4F8"/>
              </a:highlight>
              <a:latin typeface="Consolas" panose="020B0609020204030204" pitchFamily="49" charset="0"/>
            </a:endParaRPr>
          </a:p>
        </p:txBody>
      </p:sp>
      <p:sp>
        <p:nvSpPr>
          <p:cNvPr id="17" name="矩形: 圆顶角 16">
            <a:extLst>
              <a:ext uri="{FF2B5EF4-FFF2-40B4-BE49-F238E27FC236}">
                <a16:creationId xmlns:a16="http://schemas.microsoft.com/office/drawing/2014/main" id="{D366AFA6-EE1C-42A7-9624-85A8C41DA2E3}"/>
              </a:ext>
            </a:extLst>
          </p:cNvPr>
          <p:cNvSpPr/>
          <p:nvPr/>
        </p:nvSpPr>
        <p:spPr>
          <a:xfrm>
            <a:off x="235132" y="3384820"/>
            <a:ext cx="5304022"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5" name="矩形 4">
            <a:extLst>
              <a:ext uri="{FF2B5EF4-FFF2-40B4-BE49-F238E27FC236}">
                <a16:creationId xmlns:a16="http://schemas.microsoft.com/office/drawing/2014/main" id="{9084D00B-51C5-4153-93AE-3FC2F04467D4}"/>
              </a:ext>
            </a:extLst>
          </p:cNvPr>
          <p:cNvSpPr/>
          <p:nvPr/>
        </p:nvSpPr>
        <p:spPr>
          <a:xfrm>
            <a:off x="235132" y="1013766"/>
            <a:ext cx="1569660" cy="369332"/>
          </a:xfrm>
          <a:prstGeom prst="rect">
            <a:avLst/>
          </a:prstGeom>
        </p:spPr>
        <p:txBody>
          <a:bodyPr wrap="none">
            <a:spAutoFit/>
          </a:bodyPr>
          <a:lstStyle/>
          <a:p>
            <a:r>
              <a:rPr lang="zh-CN" altLang="en-US" dirty="0">
                <a:latin typeface="MicrosoftYaHei"/>
              </a:rPr>
              <a:t>观察如下代码</a:t>
            </a:r>
            <a:endParaRPr lang="zh-CN" altLang="en-US" dirty="0"/>
          </a:p>
        </p:txBody>
      </p:sp>
      <p:sp>
        <p:nvSpPr>
          <p:cNvPr id="13" name="灯片编号占位符 3">
            <a:extLst>
              <a:ext uri="{FF2B5EF4-FFF2-40B4-BE49-F238E27FC236}">
                <a16:creationId xmlns:a16="http://schemas.microsoft.com/office/drawing/2014/main" id="{64D56780-A9D1-4F1F-A7AF-3AD1560497EC}"/>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1150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613481CD-924D-4BD0-9B4E-7AE40CB0EDC0}"/>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p>
        </p:txBody>
      </p:sp>
      <p:sp>
        <p:nvSpPr>
          <p:cNvPr id="16" name="矩形: 圆角 17">
            <a:extLst>
              <a:ext uri="{FF2B5EF4-FFF2-40B4-BE49-F238E27FC236}">
                <a16:creationId xmlns:a16="http://schemas.microsoft.com/office/drawing/2014/main" id="{A8665F7C-B2C6-4CB7-B945-452EE1544B59}"/>
              </a:ext>
            </a:extLst>
          </p:cNvPr>
          <p:cNvSpPr/>
          <p:nvPr/>
        </p:nvSpPr>
        <p:spPr>
          <a:xfrm>
            <a:off x="4695094" y="1819275"/>
            <a:ext cx="4143438" cy="11568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p>
          <a:p>
            <a:pPr>
              <a:lnSpc>
                <a:spcPct val="150000"/>
              </a:lnSpc>
              <a:buClr>
                <a:srgbClr val="151DC1"/>
              </a:buClr>
            </a:pPr>
            <a:r>
              <a:rPr lang="zh-CN" altLang="en-US" sz="1600" dirty="0">
                <a:solidFill>
                  <a:schemeClr val="tx1"/>
                </a:solidFill>
              </a:rPr>
              <a:t>赋值运算符 </a:t>
            </a:r>
            <a:r>
              <a:rPr lang="en-US" altLang="zh-CN" sz="1600" dirty="0">
                <a:solidFill>
                  <a:schemeClr val="tx1"/>
                </a:solidFill>
              </a:rPr>
              <a:t>&lt;  </a:t>
            </a:r>
            <a:r>
              <a:rPr lang="zh-CN" altLang="en-US" sz="1600" dirty="0">
                <a:solidFill>
                  <a:srgbClr val="0000FF"/>
                </a:solidFill>
              </a:rPr>
              <a:t>逻辑与 </a:t>
            </a:r>
            <a:r>
              <a:rPr lang="en-US" altLang="zh-CN" sz="1600" dirty="0">
                <a:solidFill>
                  <a:srgbClr val="0000FF"/>
                </a:solidFill>
              </a:rPr>
              <a:t>&amp;&amp;  </a:t>
            </a:r>
            <a:r>
              <a:rPr lang="zh-CN" altLang="en-US" sz="1600" dirty="0">
                <a:solidFill>
                  <a:srgbClr val="0000FF"/>
                </a:solidFill>
              </a:rPr>
              <a:t>、逻辑或 </a:t>
            </a:r>
            <a:r>
              <a:rPr lang="en-US" altLang="zh-CN" sz="1600" dirty="0">
                <a:solidFill>
                  <a:srgbClr val="0000FF"/>
                </a:solidFill>
              </a:rPr>
              <a:t>||  </a:t>
            </a:r>
            <a:r>
              <a:rPr lang="en-US" altLang="zh-CN" sz="1600" dirty="0">
                <a:solidFill>
                  <a:schemeClr val="tx1"/>
                </a:solidFill>
              </a:rPr>
              <a:t>&lt; </a:t>
            </a:r>
            <a:r>
              <a:rPr lang="zh-CN" altLang="en-US" sz="1600" dirty="0">
                <a:solidFill>
                  <a:srgbClr val="FF0000"/>
                </a:solidFill>
              </a:rPr>
              <a:t>关系运算符 </a:t>
            </a:r>
            <a:r>
              <a:rPr lang="en-US" altLang="zh-CN" sz="1600" dirty="0">
                <a:solidFill>
                  <a:schemeClr val="tx1"/>
                </a:solidFill>
              </a:rPr>
              <a:t>&lt;  </a:t>
            </a:r>
            <a:r>
              <a:rPr lang="zh-CN" altLang="en-US" sz="1600" dirty="0">
                <a:solidFill>
                  <a:schemeClr val="tx1"/>
                </a:solidFill>
              </a:rPr>
              <a:t>算术运算符 </a:t>
            </a:r>
            <a:r>
              <a:rPr lang="en-US" altLang="zh-CN" sz="1600" dirty="0">
                <a:solidFill>
                  <a:schemeClr val="tx1"/>
                </a:solidFill>
              </a:rPr>
              <a:t>&lt; </a:t>
            </a:r>
            <a:r>
              <a:rPr lang="zh-CN" altLang="en-US" sz="1600" dirty="0">
                <a:solidFill>
                  <a:srgbClr val="0000FF"/>
                </a:solidFill>
              </a:rPr>
              <a:t>逻辑非 </a:t>
            </a:r>
            <a:r>
              <a:rPr lang="en-US" altLang="zh-CN" sz="1600" dirty="0">
                <a:solidFill>
                  <a:srgbClr val="0000FF"/>
                </a:solidFill>
              </a:rPr>
              <a:t>!</a:t>
            </a:r>
            <a:endParaRPr lang="zh-CN" altLang="en-US" sz="1600" dirty="0">
              <a:solidFill>
                <a:srgbClr val="0000FF"/>
              </a:solidFill>
            </a:endParaRPr>
          </a:p>
        </p:txBody>
      </p:sp>
      <p:graphicFrame>
        <p:nvGraphicFramePr>
          <p:cNvPr id="17" name="内容占位符 3">
            <a:extLst>
              <a:ext uri="{FF2B5EF4-FFF2-40B4-BE49-F238E27FC236}">
                <a16:creationId xmlns:a16="http://schemas.microsoft.com/office/drawing/2014/main" id="{7D8B1504-6581-499F-A531-0D0274F1FF84}"/>
              </a:ext>
            </a:extLst>
          </p:cNvPr>
          <p:cNvGraphicFramePr>
            <a:graphicFrameLocks noGrp="1"/>
          </p:cNvGraphicFramePr>
          <p:nvPr>
            <p:ph idx="1"/>
            <p:extLst>
              <p:ext uri="{D42A27DB-BD31-4B8C-83A1-F6EECF244321}">
                <p14:modId xmlns:p14="http://schemas.microsoft.com/office/powerpoint/2010/main" val="2523214493"/>
              </p:ext>
            </p:extLst>
          </p:nvPr>
        </p:nvGraphicFramePr>
        <p:xfrm>
          <a:off x="246185" y="1760220"/>
          <a:ext cx="4097215" cy="4079240"/>
        </p:xfrm>
        <a:graphic>
          <a:graphicData uri="http://schemas.openxmlformats.org/drawingml/2006/table">
            <a:tbl>
              <a:tblPr firstRow="1" bandRow="1">
                <a:tableStyleId>{5C22544A-7EE6-4342-B048-85BDC9FD1C3A}</a:tableStyleId>
              </a:tblPr>
              <a:tblGrid>
                <a:gridCol w="808892">
                  <a:extLst>
                    <a:ext uri="{9D8B030D-6E8A-4147-A177-3AD203B41FA5}">
                      <a16:colId xmlns:a16="http://schemas.microsoft.com/office/drawing/2014/main" val="2522645969"/>
                    </a:ext>
                  </a:extLst>
                </a:gridCol>
                <a:gridCol w="1107831">
                  <a:extLst>
                    <a:ext uri="{9D8B030D-6E8A-4147-A177-3AD203B41FA5}">
                      <a16:colId xmlns:a16="http://schemas.microsoft.com/office/drawing/2014/main" val="2809789367"/>
                    </a:ext>
                  </a:extLst>
                </a:gridCol>
                <a:gridCol w="914400">
                  <a:extLst>
                    <a:ext uri="{9D8B030D-6E8A-4147-A177-3AD203B41FA5}">
                      <a16:colId xmlns:a16="http://schemas.microsoft.com/office/drawing/2014/main" val="2530576195"/>
                    </a:ext>
                  </a:extLst>
                </a:gridCol>
                <a:gridCol w="1266092">
                  <a:extLst>
                    <a:ext uri="{9D8B030D-6E8A-4147-A177-3AD203B41FA5}">
                      <a16:colId xmlns:a16="http://schemas.microsoft.com/office/drawing/2014/main" val="621358502"/>
                    </a:ext>
                  </a:extLst>
                </a:gridCol>
              </a:tblGrid>
              <a:tr h="370840">
                <a:tc gridSpan="4">
                  <a:txBody>
                    <a:bodyPr/>
                    <a:lstStyle/>
                    <a:p>
                      <a:pPr algn="ctr"/>
                      <a:r>
                        <a:rPr lang="zh-CN" altLang="en-US" sz="1800" b="0" i="0" u="none" strike="noStrike" kern="1200" baseline="0" dirty="0">
                          <a:solidFill>
                            <a:schemeClr val="lt1"/>
                          </a:solidFill>
                          <a:latin typeface="+mn-lt"/>
                          <a:ea typeface="+mn-ea"/>
                          <a:cs typeface="+mn-cs"/>
                        </a:rPr>
                        <a:t>逻辑和关系运算符</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406835929"/>
                  </a:ext>
                </a:extLst>
              </a:tr>
              <a:tr h="370840">
                <a:tc>
                  <a:txBody>
                    <a:bodyPr/>
                    <a:lstStyle/>
                    <a:p>
                      <a:pPr algn="ctr"/>
                      <a:r>
                        <a:rPr lang="zh-CN" altLang="en-US" sz="1600" dirty="0">
                          <a:solidFill>
                            <a:srgbClr val="FF0000"/>
                          </a:solidFill>
                          <a:latin typeface="MicrosoftYaHei"/>
                        </a:rPr>
                        <a:t>运算符</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CN" altLang="en-US" sz="1600" dirty="0">
                          <a:solidFill>
                            <a:srgbClr val="FF0000"/>
                          </a:solidFill>
                          <a:latin typeface="MicrosoftYaHei"/>
                        </a:rPr>
                        <a:t>功能</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CN" altLang="en-US" sz="1600" dirty="0">
                          <a:solidFill>
                            <a:srgbClr val="FF0000"/>
                          </a:solidFill>
                          <a:latin typeface="MicrosoftYaHei"/>
                        </a:rPr>
                        <a:t>属性</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0000"/>
                          </a:solidFill>
                          <a:latin typeface="MicrosoftYaHei"/>
                        </a:rPr>
                        <a:t>优先级</a:t>
                      </a:r>
                      <a:endParaRPr lang="zh-CN" altLang="en-US" sz="16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33002031"/>
                  </a:ext>
                </a:extLst>
              </a:tr>
              <a:tr h="370840">
                <a:tc>
                  <a:txBody>
                    <a:bodyPr/>
                    <a:lstStyle/>
                    <a:p>
                      <a:pPr algn="ctr"/>
                      <a:r>
                        <a:rPr lang="zh-CN" altLang="en-US" sz="1600" dirty="0"/>
                        <a: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逻辑非</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右</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8989321"/>
                  </a:ext>
                </a:extLst>
              </a:tr>
              <a:tr h="370840">
                <a:tc>
                  <a:txBody>
                    <a:bodyPr/>
                    <a:lstStyle/>
                    <a:p>
                      <a:pPr algn="ctr"/>
                      <a:r>
                        <a:rPr lang="en-US" altLang="zh-CN" sz="1600" dirty="0"/>
                        <a:t>&lt;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小于</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&lt;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336521"/>
                  </a:ext>
                </a:extLst>
              </a:tr>
              <a:tr h="370840">
                <a:tc>
                  <a:txBody>
                    <a:bodyPr/>
                    <a:lstStyle/>
                    <a:p>
                      <a:pPr algn="ctr"/>
                      <a:r>
                        <a:rPr lang="en-US" altLang="zh-CN" sz="1600" dirty="0"/>
                        <a:t>&lt;=</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小于等于</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 &lt;= 4</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6760755"/>
                  </a:ext>
                </a:extLst>
              </a:tr>
              <a:tr h="370840">
                <a:tc>
                  <a:txBody>
                    <a:bodyPr/>
                    <a:lstStyle/>
                    <a:p>
                      <a:pPr algn="ctr"/>
                      <a:r>
                        <a:rPr lang="en-US" altLang="zh-CN" sz="1600" dirty="0"/>
                        <a:t>&gt;</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sz="1600" dirty="0"/>
                        <a:t>大于</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600" dirty="0"/>
                        <a:t>5 &gt; 4</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9985460"/>
                  </a:ext>
                </a:extLst>
              </a:tr>
              <a:tr h="370840">
                <a:tc>
                  <a:txBody>
                    <a:bodyPr/>
                    <a:lstStyle/>
                    <a:p>
                      <a:pPr algn="ctr"/>
                      <a:r>
                        <a:rPr lang="en-US" altLang="zh-CN" sz="1600" dirty="0"/>
                        <a:t>&gt;=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大于等于</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&gt;=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518100"/>
                  </a:ext>
                </a:extLst>
              </a:tr>
              <a:tr h="370840">
                <a:tc>
                  <a:txBody>
                    <a:bodyPr/>
                    <a:lstStyle/>
                    <a:p>
                      <a:pPr algn="ctr"/>
                      <a:r>
                        <a:rPr lang="en-US" altLang="zh-CN" sz="1600" dirty="0"/>
                        <a:t>==</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zh-CN" altLang="en-US" sz="1600" dirty="0"/>
                        <a:t>等于</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600" dirty="0"/>
                        <a:t>5 == 4</a:t>
                      </a:r>
                      <a:endParaRPr lang="zh-CN"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5297268"/>
                  </a:ext>
                </a:extLst>
              </a:tr>
              <a:tr h="370840">
                <a:tc>
                  <a:txBody>
                    <a:bodyPr/>
                    <a:lstStyle/>
                    <a:p>
                      <a:pPr algn="ctr"/>
                      <a:r>
                        <a:rPr lang="en-US" altLang="zh-CN" sz="1600" dirty="0"/>
                        <a:t>!=</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不等于</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46806"/>
                  </a:ext>
                </a:extLst>
              </a:tr>
              <a:tr h="370840">
                <a:tc>
                  <a:txBody>
                    <a:bodyPr/>
                    <a:lstStyle/>
                    <a:p>
                      <a:pPr algn="ctr"/>
                      <a:r>
                        <a:rPr lang="en-US" altLang="zh-CN" sz="1600" dirty="0"/>
                        <a:t>&amp;&amp;</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逻辑与</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5&amp;&amp;4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260378"/>
                  </a:ext>
                </a:extLst>
              </a:tr>
              <a:tr h="370840">
                <a:tc>
                  <a:txBody>
                    <a:bodyPr/>
                    <a:lstStyle/>
                    <a:p>
                      <a:pPr algn="ctr"/>
                      <a:r>
                        <a:rPr lang="en-US" altLang="zh-CN" sz="1600" dirty="0"/>
                        <a:t>| |</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dirty="0"/>
                        <a:t>逻辑与</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左</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t>5 | | 4</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7052224"/>
                  </a:ext>
                </a:extLst>
              </a:tr>
            </a:tbl>
          </a:graphicData>
        </a:graphic>
      </p:graphicFrame>
      <p:sp>
        <p:nvSpPr>
          <p:cNvPr id="8" name="矩形: 圆角 17">
            <a:extLst>
              <a:ext uri="{FF2B5EF4-FFF2-40B4-BE49-F238E27FC236}">
                <a16:creationId xmlns:a16="http://schemas.microsoft.com/office/drawing/2014/main" id="{B476F725-5E9F-4DAE-AF4A-42799AFA551B}"/>
              </a:ext>
            </a:extLst>
          </p:cNvPr>
          <p:cNvSpPr/>
          <p:nvPr/>
        </p:nvSpPr>
        <p:spPr>
          <a:xfrm>
            <a:off x="4695094" y="3299162"/>
            <a:ext cx="4143438"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关系运算符内部优先级：</a:t>
            </a:r>
          </a:p>
          <a:p>
            <a:pPr>
              <a:lnSpc>
                <a:spcPct val="150000"/>
              </a:lnSpc>
              <a:buClr>
                <a:srgbClr val="151DC1"/>
              </a:buClr>
            </a:pPr>
            <a:r>
              <a:rPr lang="en-US" altLang="zh-CN" sz="1600" dirty="0">
                <a:solidFill>
                  <a:schemeClr val="tx1"/>
                </a:solidFill>
              </a:rPr>
              <a:t>== </a:t>
            </a:r>
            <a:r>
              <a:rPr lang="zh-CN" altLang="en-US" sz="1600" dirty="0">
                <a:solidFill>
                  <a:schemeClr val="tx1"/>
                </a:solidFill>
              </a:rPr>
              <a:t>和</a:t>
            </a:r>
            <a:r>
              <a:rPr lang="en-US" altLang="zh-CN" sz="1600" dirty="0">
                <a:solidFill>
                  <a:schemeClr val="tx1"/>
                </a:solidFill>
              </a:rPr>
              <a:t>!= </a:t>
            </a:r>
            <a:r>
              <a:rPr lang="zh-CN" altLang="en-US" sz="1600" dirty="0">
                <a:solidFill>
                  <a:srgbClr val="FF0000"/>
                </a:solidFill>
              </a:rPr>
              <a:t>低于</a:t>
            </a:r>
            <a:r>
              <a:rPr lang="en-US" altLang="zh-CN" sz="1600" dirty="0">
                <a:solidFill>
                  <a:schemeClr val="tx1"/>
                </a:solidFill>
              </a:rPr>
              <a:t>&lt;=</a:t>
            </a:r>
            <a:r>
              <a:rPr lang="zh-CN" altLang="en-US" sz="1600" dirty="0">
                <a:solidFill>
                  <a:schemeClr val="tx1"/>
                </a:solidFill>
              </a:rPr>
              <a:t>、</a:t>
            </a:r>
            <a:r>
              <a:rPr lang="en-US" altLang="zh-CN" sz="1600" dirty="0">
                <a:solidFill>
                  <a:schemeClr val="tx1"/>
                </a:solidFill>
              </a:rPr>
              <a:t>&gt; </a:t>
            </a:r>
            <a:r>
              <a:rPr lang="zh-CN" altLang="en-US" sz="1600" dirty="0">
                <a:solidFill>
                  <a:schemeClr val="tx1"/>
                </a:solidFill>
              </a:rPr>
              <a:t>和</a:t>
            </a:r>
            <a:r>
              <a:rPr lang="en-US" altLang="zh-CN" sz="1600" dirty="0">
                <a:solidFill>
                  <a:schemeClr val="tx1"/>
                </a:solidFill>
              </a:rPr>
              <a:t>&gt;=</a:t>
            </a:r>
            <a:endParaRPr lang="zh-CN" altLang="en-US" sz="1600" dirty="0">
              <a:solidFill>
                <a:srgbClr val="FF0000"/>
              </a:solidFill>
            </a:endParaRPr>
          </a:p>
        </p:txBody>
      </p:sp>
      <p:sp>
        <p:nvSpPr>
          <p:cNvPr id="9" name="矩形: 圆角 17">
            <a:extLst>
              <a:ext uri="{FF2B5EF4-FFF2-40B4-BE49-F238E27FC236}">
                <a16:creationId xmlns:a16="http://schemas.microsoft.com/office/drawing/2014/main" id="{8C799CB1-3F0C-4337-AF61-8BCFAFF346F7}"/>
              </a:ext>
            </a:extLst>
          </p:cNvPr>
          <p:cNvSpPr/>
          <p:nvPr/>
        </p:nvSpPr>
        <p:spPr>
          <a:xfrm>
            <a:off x="4695094" y="4451105"/>
            <a:ext cx="4143438" cy="4181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结果：右值</a:t>
            </a:r>
            <a:endParaRPr lang="zh-CN" altLang="en-US" sz="1600" dirty="0">
              <a:solidFill>
                <a:srgbClr val="FF0000"/>
              </a:solidFill>
            </a:endParaRPr>
          </a:p>
        </p:txBody>
      </p:sp>
      <p:sp>
        <p:nvSpPr>
          <p:cNvPr id="7" name="灯片编号占位符 3">
            <a:extLst>
              <a:ext uri="{FF2B5EF4-FFF2-40B4-BE49-F238E27FC236}">
                <a16:creationId xmlns:a16="http://schemas.microsoft.com/office/drawing/2014/main" id="{86E716BA-F5B6-4CEA-8A77-2C4F95432D8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03905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顶角 15">
            <a:extLst>
              <a:ext uri="{FF2B5EF4-FFF2-40B4-BE49-F238E27FC236}">
                <a16:creationId xmlns:a16="http://schemas.microsoft.com/office/drawing/2014/main" id="{9795CC2F-F243-43A6-8EB1-223B73AE871D}"/>
              </a:ext>
            </a:extLst>
          </p:cNvPr>
          <p:cNvSpPr/>
          <p:nvPr/>
        </p:nvSpPr>
        <p:spPr>
          <a:xfrm>
            <a:off x="644997" y="3005799"/>
            <a:ext cx="7854004"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endParaRPr lang="zh-CN" altLang="en-US" sz="2000" b="1" dirty="0"/>
          </a:p>
        </p:txBody>
      </p:sp>
      <p:sp>
        <p:nvSpPr>
          <p:cNvPr id="17" name="矩形: 圆角 17">
            <a:extLst>
              <a:ext uri="{FF2B5EF4-FFF2-40B4-BE49-F238E27FC236}">
                <a16:creationId xmlns:a16="http://schemas.microsoft.com/office/drawing/2014/main" id="{B1BB577E-D863-4248-8526-4831EF4904E4}"/>
              </a:ext>
            </a:extLst>
          </p:cNvPr>
          <p:cNvSpPr/>
          <p:nvPr/>
        </p:nvSpPr>
        <p:spPr>
          <a:xfrm>
            <a:off x="644997" y="3443916"/>
            <a:ext cx="785400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1600" dirty="0">
                <a:solidFill>
                  <a:schemeClr val="tx1"/>
                </a:solidFill>
              </a:rPr>
              <a:t>不能，因为只要</a:t>
            </a:r>
            <a:r>
              <a:rPr lang="en-US" altLang="zh-CN" sz="1600" dirty="0">
                <a:solidFill>
                  <a:schemeClr val="tx1"/>
                </a:solidFill>
              </a:rPr>
              <a:t>k </a:t>
            </a:r>
            <a:r>
              <a:rPr lang="zh-CN" altLang="en-US" sz="1600" dirty="0">
                <a:solidFill>
                  <a:schemeClr val="tx1"/>
                </a:solidFill>
              </a:rPr>
              <a:t>大于等于</a:t>
            </a:r>
            <a:r>
              <a:rPr lang="en-US" altLang="zh-CN" sz="1600" dirty="0">
                <a:solidFill>
                  <a:schemeClr val="tx1"/>
                </a:solidFill>
              </a:rPr>
              <a:t>1</a:t>
            </a:r>
            <a:r>
              <a:rPr lang="zh-CN" altLang="en-US" sz="1600" dirty="0">
                <a:solidFill>
                  <a:schemeClr val="tx1"/>
                </a:solidFill>
              </a:rPr>
              <a:t>，表达式</a:t>
            </a:r>
            <a:r>
              <a:rPr lang="en-US" altLang="zh-CN" sz="1600" dirty="0" err="1">
                <a:solidFill>
                  <a:schemeClr val="tx1"/>
                </a:solidFill>
              </a:rPr>
              <a:t>i</a:t>
            </a:r>
            <a:r>
              <a:rPr lang="en-US" altLang="zh-CN" sz="1600" dirty="0">
                <a:solidFill>
                  <a:schemeClr val="tx1"/>
                </a:solidFill>
              </a:rPr>
              <a:t> &lt;= j &lt;= k </a:t>
            </a:r>
            <a:r>
              <a:rPr lang="zh-CN" altLang="en-US" sz="1600" dirty="0">
                <a:solidFill>
                  <a:schemeClr val="tx1"/>
                </a:solidFill>
              </a:rPr>
              <a:t>的值永远为真，应该使用逻辑与</a:t>
            </a:r>
            <a:r>
              <a:rPr lang="en-US" altLang="zh-CN" sz="1600" dirty="0">
                <a:solidFill>
                  <a:schemeClr val="tx1"/>
                </a:solidFill>
              </a:rPr>
              <a:t>&amp;&amp; </a:t>
            </a:r>
            <a:r>
              <a:rPr lang="zh-CN" altLang="en-US" sz="1600" dirty="0">
                <a:solidFill>
                  <a:schemeClr val="tx1"/>
                </a:solidFill>
              </a:rPr>
              <a:t>构造表达式，即：</a:t>
            </a:r>
            <a:r>
              <a:rPr lang="en-US" altLang="zh-CN" sz="1600" dirty="0" err="1">
                <a:solidFill>
                  <a:schemeClr val="tx1"/>
                </a:solidFill>
              </a:rPr>
              <a:t>i</a:t>
            </a:r>
            <a:r>
              <a:rPr lang="en-US" altLang="zh-CN" sz="1600" dirty="0">
                <a:solidFill>
                  <a:schemeClr val="tx1"/>
                </a:solidFill>
              </a:rPr>
              <a:t> &lt;= j &amp;&amp; j &lt;= k</a:t>
            </a:r>
            <a:endParaRPr lang="zh-CN" altLang="en-US" sz="1600" dirty="0">
              <a:solidFill>
                <a:schemeClr val="tx1"/>
              </a:solidFill>
            </a:endParaRPr>
          </a:p>
        </p:txBody>
      </p:sp>
      <p:sp>
        <p:nvSpPr>
          <p:cNvPr id="12" name="矩形 11">
            <a:extLst>
              <a:ext uri="{FF2B5EF4-FFF2-40B4-BE49-F238E27FC236}">
                <a16:creationId xmlns:a16="http://schemas.microsoft.com/office/drawing/2014/main" id="{189CF7F8-CF97-478A-AD26-2FE7FA2CF42F}"/>
              </a:ext>
            </a:extLst>
          </p:cNvPr>
          <p:cNvSpPr/>
          <p:nvPr/>
        </p:nvSpPr>
        <p:spPr>
          <a:xfrm>
            <a:off x="2286000" y="2828836"/>
            <a:ext cx="4572000" cy="369332"/>
          </a:xfrm>
          <a:prstGeom prst="rect">
            <a:avLst/>
          </a:prstGeom>
        </p:spPr>
        <p:txBody>
          <a:bodyPr>
            <a:spAutoFit/>
          </a:bodyPr>
          <a:lstStyle/>
          <a:p>
            <a:endParaRPr lang="zh-CN" altLang="en-US" dirty="0"/>
          </a:p>
        </p:txBody>
      </p:sp>
      <p:sp>
        <p:nvSpPr>
          <p:cNvPr id="13" name="文本框 12">
            <a:extLst>
              <a:ext uri="{FF2B5EF4-FFF2-40B4-BE49-F238E27FC236}">
                <a16:creationId xmlns:a16="http://schemas.microsoft.com/office/drawing/2014/main" id="{52CB9C7F-A2FC-40A0-B452-5E8380F71D94}"/>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p>
        </p:txBody>
      </p:sp>
      <p:sp>
        <p:nvSpPr>
          <p:cNvPr id="2" name="矩形 1">
            <a:extLst>
              <a:ext uri="{FF2B5EF4-FFF2-40B4-BE49-F238E27FC236}">
                <a16:creationId xmlns:a16="http://schemas.microsoft.com/office/drawing/2014/main" id="{4CFC4E2D-A820-407E-BD8A-543A61F3BF92}"/>
              </a:ext>
            </a:extLst>
          </p:cNvPr>
          <p:cNvSpPr/>
          <p:nvPr/>
        </p:nvSpPr>
        <p:spPr>
          <a:xfrm>
            <a:off x="865569" y="1841854"/>
            <a:ext cx="7276108" cy="369332"/>
          </a:xfrm>
          <a:prstGeom prst="rect">
            <a:avLst/>
          </a:prstGeom>
        </p:spPr>
        <p:txBody>
          <a:bodyPr wrap="square">
            <a:spAutoFit/>
          </a:bodyPr>
          <a:lstStyle/>
          <a:p>
            <a:r>
              <a:rPr lang="zh-CN" altLang="en-US" dirty="0">
                <a:solidFill>
                  <a:srgbClr val="000000"/>
                </a:solidFill>
                <a:latin typeface="MicrosoftYaHei"/>
              </a:rPr>
              <a:t>可以用                   </a:t>
            </a:r>
            <a:r>
              <a:rPr lang="en-US" altLang="zh-CN" dirty="0">
                <a:solidFill>
                  <a:srgbClr val="000000"/>
                </a:solidFill>
                <a:latin typeface="LMMono10-Regular-Identity-H"/>
              </a:rPr>
              <a:t>    </a:t>
            </a:r>
            <a:r>
              <a:rPr lang="zh-CN" altLang="en-US" dirty="0">
                <a:solidFill>
                  <a:srgbClr val="000000"/>
                </a:solidFill>
                <a:latin typeface="MicrosoftYaHei"/>
              </a:rPr>
              <a:t>直接</a:t>
            </a:r>
            <a:r>
              <a:rPr lang="zh-CN" altLang="en-US" dirty="0">
                <a:solidFill>
                  <a:srgbClr val="FF0000"/>
                </a:solidFill>
                <a:latin typeface="MicrosoftYaHei"/>
              </a:rPr>
              <a:t>构造表达式</a:t>
            </a:r>
            <a:r>
              <a:rPr lang="en-US" altLang="zh-CN" i="1" dirty="0">
                <a:solidFill>
                  <a:srgbClr val="000000"/>
                </a:solidFill>
                <a:latin typeface="LMSans10-Oblique-Identity-H"/>
              </a:rPr>
              <a:t>                        </a:t>
            </a:r>
            <a:r>
              <a:rPr lang="zh-CN" altLang="en-US" dirty="0">
                <a:solidFill>
                  <a:srgbClr val="000000"/>
                </a:solidFill>
                <a:latin typeface="MicrosoftYaHei"/>
              </a:rPr>
              <a:t>的逻辑关系吗？</a:t>
            </a:r>
            <a:endParaRPr lang="zh-CN" altLang="en-US" dirty="0"/>
          </a:p>
        </p:txBody>
      </p:sp>
      <p:graphicFrame>
        <p:nvGraphicFramePr>
          <p:cNvPr id="5" name="对象 4">
            <a:extLst>
              <a:ext uri="{FF2B5EF4-FFF2-40B4-BE49-F238E27FC236}">
                <a16:creationId xmlns:a16="http://schemas.microsoft.com/office/drawing/2014/main" id="{BD4CCE69-CA03-4FC4-BCE8-E91D200122CB}"/>
              </a:ext>
            </a:extLst>
          </p:cNvPr>
          <p:cNvGraphicFramePr>
            <a:graphicFrameLocks noChangeAspect="1"/>
          </p:cNvGraphicFramePr>
          <p:nvPr>
            <p:extLst>
              <p:ext uri="{D42A27DB-BD31-4B8C-83A1-F6EECF244321}">
                <p14:modId xmlns:p14="http://schemas.microsoft.com/office/powerpoint/2010/main" val="701611302"/>
              </p:ext>
            </p:extLst>
          </p:nvPr>
        </p:nvGraphicFramePr>
        <p:xfrm>
          <a:off x="4571999" y="1841854"/>
          <a:ext cx="992579" cy="369332"/>
        </p:xfrm>
        <a:graphic>
          <a:graphicData uri="http://schemas.openxmlformats.org/presentationml/2006/ole">
            <mc:AlternateContent xmlns:mc="http://schemas.openxmlformats.org/markup-compatibility/2006">
              <mc:Choice xmlns:v="urn:schemas-microsoft-com:vml" Requires="v">
                <p:oleObj spid="_x0000_s1045" name="Equation" r:id="rId3" imgW="545760" imgH="203040" progId="Equation.DSMT4">
                  <p:embed/>
                </p:oleObj>
              </mc:Choice>
              <mc:Fallback>
                <p:oleObj name="Equation" r:id="rId3" imgW="545760" imgH="203040" progId="Equation.DSMT4">
                  <p:embed/>
                  <p:pic>
                    <p:nvPicPr>
                      <p:cNvPr id="0" name=""/>
                      <p:cNvPicPr/>
                      <p:nvPr/>
                    </p:nvPicPr>
                    <p:blipFill>
                      <a:blip r:embed="rId4"/>
                      <a:stretch>
                        <a:fillRect/>
                      </a:stretch>
                    </p:blipFill>
                    <p:spPr>
                      <a:xfrm>
                        <a:off x="4571999" y="1841854"/>
                        <a:ext cx="992579" cy="36933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D307618D-27CB-40BA-86ED-4AFC2AACC9C9}"/>
              </a:ext>
            </a:extLst>
          </p:cNvPr>
          <p:cNvGraphicFramePr>
            <a:graphicFrameLocks noChangeAspect="1"/>
          </p:cNvGraphicFramePr>
          <p:nvPr>
            <p:extLst>
              <p:ext uri="{D42A27DB-BD31-4B8C-83A1-F6EECF244321}">
                <p14:modId xmlns:p14="http://schemas.microsoft.com/office/powerpoint/2010/main" val="2386118033"/>
              </p:ext>
            </p:extLst>
          </p:nvPr>
        </p:nvGraphicFramePr>
        <p:xfrm>
          <a:off x="1789710" y="1844454"/>
          <a:ext cx="992579" cy="369332"/>
        </p:xfrm>
        <a:graphic>
          <a:graphicData uri="http://schemas.openxmlformats.org/presentationml/2006/ole">
            <mc:AlternateContent xmlns:mc="http://schemas.openxmlformats.org/markup-compatibility/2006">
              <mc:Choice xmlns:v="urn:schemas-microsoft-com:vml" Requires="v">
                <p:oleObj spid="_x0000_s1046" name="Equation" r:id="rId5" imgW="545760" imgH="203040" progId="Equation.DSMT4">
                  <p:embed/>
                </p:oleObj>
              </mc:Choice>
              <mc:Fallback>
                <p:oleObj name="Equation" r:id="rId5" imgW="545760" imgH="203040" progId="Equation.DSMT4">
                  <p:embed/>
                  <p:pic>
                    <p:nvPicPr>
                      <p:cNvPr id="5" name="对象 4">
                        <a:extLst>
                          <a:ext uri="{FF2B5EF4-FFF2-40B4-BE49-F238E27FC236}">
                            <a16:creationId xmlns:a16="http://schemas.microsoft.com/office/drawing/2014/main" id="{BD4CCE69-CA03-4FC4-BCE8-E91D200122CB}"/>
                          </a:ext>
                        </a:extLst>
                      </p:cNvPr>
                      <p:cNvPicPr/>
                      <p:nvPr/>
                    </p:nvPicPr>
                    <p:blipFill>
                      <a:blip r:embed="rId6"/>
                      <a:stretch>
                        <a:fillRect/>
                      </a:stretch>
                    </p:blipFill>
                    <p:spPr>
                      <a:xfrm>
                        <a:off x="1789710" y="1844454"/>
                        <a:ext cx="992579" cy="369332"/>
                      </a:xfrm>
                      <a:prstGeom prst="rect">
                        <a:avLst/>
                      </a:prstGeom>
                    </p:spPr>
                  </p:pic>
                </p:oleObj>
              </mc:Fallback>
            </mc:AlternateContent>
          </a:graphicData>
        </a:graphic>
      </p:graphicFrame>
      <p:sp>
        <p:nvSpPr>
          <p:cNvPr id="9" name="灯片编号占位符 3">
            <a:extLst>
              <a:ext uri="{FF2B5EF4-FFF2-40B4-BE49-F238E27FC236}">
                <a16:creationId xmlns:a16="http://schemas.microsoft.com/office/drawing/2014/main" id="{EAAC2786-3503-49CC-944E-C2584A8465C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96877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sp>
        <p:nvSpPr>
          <p:cNvPr id="18" name="矩形: 圆顶角 17">
            <a:extLst>
              <a:ext uri="{FF2B5EF4-FFF2-40B4-BE49-F238E27FC236}">
                <a16:creationId xmlns:a16="http://schemas.microsoft.com/office/drawing/2014/main" id="{CB8FEBAF-AF34-47D3-BF77-327A403A2A6D}"/>
              </a:ext>
            </a:extLst>
          </p:cNvPr>
          <p:cNvSpPr/>
          <p:nvPr/>
        </p:nvSpPr>
        <p:spPr>
          <a:xfrm>
            <a:off x="219974" y="1462330"/>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 </a:t>
            </a:r>
            <a:r>
              <a:rPr lang="zh-CN" altLang="en-US" sz="2400" dirty="0"/>
              <a:t>字符集</a:t>
            </a:r>
          </a:p>
        </p:txBody>
      </p:sp>
      <p:sp>
        <p:nvSpPr>
          <p:cNvPr id="19" name="矩形: 圆角 17">
            <a:extLst>
              <a:ext uri="{FF2B5EF4-FFF2-40B4-BE49-F238E27FC236}">
                <a16:creationId xmlns:a16="http://schemas.microsoft.com/office/drawing/2014/main" id="{03B71B39-4171-420F-BD93-F503E2100329}"/>
              </a:ext>
            </a:extLst>
          </p:cNvPr>
          <p:cNvSpPr/>
          <p:nvPr/>
        </p:nvSpPr>
        <p:spPr>
          <a:xfrm>
            <a:off x="219974" y="2030839"/>
            <a:ext cx="8704052" cy="8778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包括大小写字母、阿拉伯数字以及符号：</a:t>
            </a:r>
          </a:p>
          <a:p>
            <a:pPr>
              <a:lnSpc>
                <a:spcPct val="150000"/>
              </a:lnSpc>
              <a:buClr>
                <a:srgbClr val="151DC1"/>
              </a:buClr>
            </a:pPr>
            <a:r>
              <a:rPr lang="en-US" altLang="zh-CN" dirty="0">
                <a:solidFill>
                  <a:schemeClr val="tx1"/>
                </a:solidFill>
                <a:latin typeface="Consolas" panose="020B0609020204030204" pitchFamily="49" charset="0"/>
              </a:rPr>
              <a:t>+ – * / = , . _ : ; </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 " ' ~ | ! # % &amp; () [] {} ^ &lt; &gt; </a:t>
            </a:r>
            <a:r>
              <a:rPr lang="zh-CN" altLang="en-US" dirty="0">
                <a:solidFill>
                  <a:schemeClr val="tx1"/>
                </a:solidFill>
                <a:latin typeface="Consolas" panose="020B0609020204030204" pitchFamily="49" charset="0"/>
              </a:rPr>
              <a:t>和空格等</a:t>
            </a:r>
          </a:p>
        </p:txBody>
      </p:sp>
      <p:sp>
        <p:nvSpPr>
          <p:cNvPr id="7" name="文本框 6">
            <a:extLst>
              <a:ext uri="{FF2B5EF4-FFF2-40B4-BE49-F238E27FC236}">
                <a16:creationId xmlns:a16="http://schemas.microsoft.com/office/drawing/2014/main" id="{684BD6D0-E25E-4E23-9D49-F01517EF9818}"/>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8" name="矩形: 圆顶角 7">
            <a:extLst>
              <a:ext uri="{FF2B5EF4-FFF2-40B4-BE49-F238E27FC236}">
                <a16:creationId xmlns:a16="http://schemas.microsoft.com/office/drawing/2014/main" id="{ABCE4AAE-C064-4796-B298-AFABBF7E8A4B}"/>
              </a:ext>
            </a:extLst>
          </p:cNvPr>
          <p:cNvSpPr/>
          <p:nvPr/>
        </p:nvSpPr>
        <p:spPr>
          <a:xfrm>
            <a:off x="219974" y="371785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标识符</a:t>
            </a:r>
          </a:p>
        </p:txBody>
      </p:sp>
      <p:sp>
        <p:nvSpPr>
          <p:cNvPr id="9" name="矩形: 圆角 17">
            <a:extLst>
              <a:ext uri="{FF2B5EF4-FFF2-40B4-BE49-F238E27FC236}">
                <a16:creationId xmlns:a16="http://schemas.microsoft.com/office/drawing/2014/main" id="{F5B86570-2AA7-4BD6-9707-0857866B8800}"/>
              </a:ext>
            </a:extLst>
          </p:cNvPr>
          <p:cNvSpPr/>
          <p:nvPr/>
        </p:nvSpPr>
        <p:spPr>
          <a:xfrm>
            <a:off x="219974" y="4286362"/>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是由用户定义的“单词”，用来给变量、常量、数据类型、函数等命名</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合法的标识符由</a:t>
            </a:r>
            <a:r>
              <a:rPr lang="zh-CN" altLang="en-US" dirty="0">
                <a:solidFill>
                  <a:srgbClr val="FF0000"/>
                </a:solidFill>
                <a:latin typeface="Consolas" panose="020B0609020204030204" pitchFamily="49" charset="0"/>
              </a:rPr>
              <a:t>字母</a:t>
            </a:r>
            <a:r>
              <a:rPr lang="zh-CN" altLang="en-US" dirty="0">
                <a:solidFill>
                  <a:schemeClr val="tx1"/>
                </a:solidFill>
                <a:latin typeface="Consolas" panose="020B0609020204030204" pitchFamily="49" charset="0"/>
              </a:rPr>
              <a:t>、</a:t>
            </a:r>
            <a:r>
              <a:rPr lang="zh-CN" altLang="en-US" dirty="0">
                <a:solidFill>
                  <a:srgbClr val="FF0000"/>
                </a:solidFill>
                <a:latin typeface="Consolas" panose="020B0609020204030204" pitchFamily="49" charset="0"/>
              </a:rPr>
              <a:t>数字</a:t>
            </a:r>
            <a:r>
              <a:rPr lang="zh-CN" altLang="en-US" dirty="0">
                <a:solidFill>
                  <a:schemeClr val="tx1"/>
                </a:solidFill>
                <a:latin typeface="Consolas" panose="020B0609020204030204" pitchFamily="49" charset="0"/>
              </a:rPr>
              <a:t>和</a:t>
            </a:r>
            <a:r>
              <a:rPr lang="zh-CN" altLang="en-US" dirty="0">
                <a:solidFill>
                  <a:srgbClr val="FF0000"/>
                </a:solidFill>
                <a:latin typeface="Consolas" panose="020B0609020204030204" pitchFamily="49" charset="0"/>
              </a:rPr>
              <a:t>下划线</a:t>
            </a:r>
            <a:r>
              <a:rPr lang="zh-CN" altLang="en-US" dirty="0">
                <a:solidFill>
                  <a:schemeClr val="tx1"/>
                </a:solidFill>
                <a:latin typeface="Consolas" panose="020B0609020204030204" pitchFamily="49" charset="0"/>
              </a:rPr>
              <a:t>组成，且必须以</a:t>
            </a:r>
            <a:r>
              <a:rPr lang="zh-CN" altLang="en-US" dirty="0">
                <a:solidFill>
                  <a:srgbClr val="FF0000"/>
                </a:solidFill>
                <a:latin typeface="Consolas" panose="020B0609020204030204" pitchFamily="49" charset="0"/>
              </a:rPr>
              <a:t>字母</a:t>
            </a:r>
            <a:r>
              <a:rPr lang="zh-CN" altLang="en-US" dirty="0">
                <a:solidFill>
                  <a:schemeClr val="tx1"/>
                </a:solidFill>
                <a:latin typeface="Consolas" panose="020B0609020204030204" pitchFamily="49" charset="0"/>
              </a:rPr>
              <a:t>或</a:t>
            </a:r>
            <a:r>
              <a:rPr lang="zh-CN" altLang="en-US" dirty="0">
                <a:solidFill>
                  <a:srgbClr val="FF0000"/>
                </a:solidFill>
                <a:latin typeface="Consolas" panose="020B0609020204030204" pitchFamily="49" charset="0"/>
              </a:rPr>
              <a:t>下划线</a:t>
            </a:r>
            <a:r>
              <a:rPr lang="zh-CN" altLang="en-US" dirty="0">
                <a:solidFill>
                  <a:schemeClr val="tx1"/>
                </a:solidFill>
                <a:latin typeface="Consolas" panose="020B0609020204030204" pitchFamily="49" charset="0"/>
              </a:rPr>
              <a:t>开头</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严格区分大小写，如</a:t>
            </a:r>
            <a:r>
              <a:rPr lang="en-US" altLang="zh-CN" dirty="0">
                <a:solidFill>
                  <a:schemeClr val="tx1"/>
                </a:solidFill>
                <a:latin typeface="Consolas" panose="020B0609020204030204" pitchFamily="49" charset="0"/>
              </a:rPr>
              <a:t>:name</a:t>
            </a:r>
            <a:r>
              <a:rPr lang="zh-CN" altLang="en-US" dirty="0">
                <a:solidFill>
                  <a:schemeClr val="tx1"/>
                </a:solidFill>
                <a:latin typeface="Consolas" panose="020B0609020204030204" pitchFamily="49" charset="0"/>
              </a:rPr>
              <a:t>、</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和</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是三个不同的标识符</a:t>
            </a:r>
          </a:p>
        </p:txBody>
      </p:sp>
      <p:sp>
        <p:nvSpPr>
          <p:cNvPr id="10" name="灯片编号占位符 3">
            <a:extLst>
              <a:ext uri="{FF2B5EF4-FFF2-40B4-BE49-F238E27FC236}">
                <a16:creationId xmlns:a16="http://schemas.microsoft.com/office/drawing/2014/main" id="{A361C56C-1FD9-4562-85F2-6E57F6D80C67}"/>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6099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a:extLst>
              <a:ext uri="{FF2B5EF4-FFF2-40B4-BE49-F238E27FC236}">
                <a16:creationId xmlns:a16="http://schemas.microsoft.com/office/drawing/2014/main" id="{4534B0B0-38A2-4390-B113-A1C8F6A8ABAB}"/>
              </a:ext>
            </a:extLst>
          </p:cNvPr>
          <p:cNvSpPr/>
          <p:nvPr/>
        </p:nvSpPr>
        <p:spPr>
          <a:xfrm>
            <a:off x="235131" y="2291049"/>
            <a:ext cx="5251269" cy="8741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1, j = 2;</a:t>
            </a:r>
          </a:p>
          <a:p>
            <a:r>
              <a:rPr lang="en-US" altLang="zh-CN" sz="1600" dirty="0">
                <a:solidFill>
                  <a:srgbClr val="0000FF"/>
                </a:solidFill>
                <a:highlight>
                  <a:srgbClr val="E5F4F8"/>
                </a:highlight>
                <a:latin typeface="Consolas" panose="020B0609020204030204" pitchFamily="49" charset="0"/>
              </a:rPr>
              <a:t>bool </a:t>
            </a:r>
            <a:r>
              <a:rPr lang="en-US" altLang="zh-CN" sz="1600" dirty="0">
                <a:solidFill>
                  <a:srgbClr val="000000"/>
                </a:solidFill>
                <a:highlight>
                  <a:srgbClr val="E5F4F8"/>
                </a:highlight>
                <a:latin typeface="Consolas" panose="020B0609020204030204" pitchFamily="49" charset="0"/>
              </a:rPr>
              <a:t>b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&amp;&amp; ++j</a:t>
            </a:r>
            <a:r>
              <a:rPr lang="en-US" altLang="zh-CN" sz="1600" dirty="0">
                <a:solidFill>
                  <a:srgbClr val="000000"/>
                </a:solidFill>
                <a:highlight>
                  <a:srgbClr val="E5F4F8"/>
                </a:highlight>
                <a:latin typeface="LMMono8-Regular-Identity-H"/>
              </a:rPr>
              <a:t>;</a:t>
            </a:r>
            <a:endParaRPr lang="zh-CN" altLang="en-US" sz="1600" dirty="0">
              <a:highlight>
                <a:srgbClr val="E5F4F8"/>
              </a:highlight>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1" y="1880226"/>
            <a:ext cx="5251269"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示例代码</a:t>
            </a:r>
          </a:p>
        </p:txBody>
      </p:sp>
      <p:grpSp>
        <p:nvGrpSpPr>
          <p:cNvPr id="12" name="组合 11">
            <a:extLst>
              <a:ext uri="{FF2B5EF4-FFF2-40B4-BE49-F238E27FC236}">
                <a16:creationId xmlns:a16="http://schemas.microsoft.com/office/drawing/2014/main" id="{98218D00-D545-4728-A38F-63E8871AB525}"/>
              </a:ext>
            </a:extLst>
          </p:cNvPr>
          <p:cNvGrpSpPr/>
          <p:nvPr/>
        </p:nvGrpSpPr>
        <p:grpSpPr>
          <a:xfrm>
            <a:off x="6221187" y="1880226"/>
            <a:ext cx="2360106" cy="819332"/>
            <a:chOff x="162346" y="2353192"/>
            <a:chExt cx="8704052" cy="819332"/>
          </a:xfrm>
        </p:grpSpPr>
        <p:sp>
          <p:nvSpPr>
            <p:cNvPr id="13" name="矩形: 圆顶角 12">
              <a:extLst>
                <a:ext uri="{FF2B5EF4-FFF2-40B4-BE49-F238E27FC236}">
                  <a16:creationId xmlns:a16="http://schemas.microsoft.com/office/drawing/2014/main" id="{73E2862E-629F-4731-8C4D-2453804621C3}"/>
                </a:ext>
              </a:extLst>
            </p:cNvPr>
            <p:cNvSpPr/>
            <p:nvPr/>
          </p:nvSpPr>
          <p:spPr>
            <a:xfrm>
              <a:off x="162346" y="2353192"/>
              <a:ext cx="8704052"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提问</a:t>
              </a:r>
            </a:p>
          </p:txBody>
        </p:sp>
        <p:sp>
          <p:nvSpPr>
            <p:cNvPr id="16" name="矩形: 圆角 17">
              <a:extLst>
                <a:ext uri="{FF2B5EF4-FFF2-40B4-BE49-F238E27FC236}">
                  <a16:creationId xmlns:a16="http://schemas.microsoft.com/office/drawing/2014/main" id="{EBB6656F-2D03-48AE-8FA6-9F82A94F272E}"/>
                </a:ext>
              </a:extLst>
            </p:cNvPr>
            <p:cNvSpPr/>
            <p:nvPr/>
          </p:nvSpPr>
          <p:spPr>
            <a:xfrm>
              <a:off x="162346" y="2803192"/>
              <a:ext cx="8704052" cy="3693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chemeClr val="tx1"/>
                  </a:solidFill>
                  <a:latin typeface="Consolas" panose="020B0609020204030204" pitchFamily="49" charset="0"/>
                </a:rPr>
                <a:t>j=2, b=0</a:t>
              </a:r>
              <a:endParaRPr lang="en-US" altLang="zh-CN" sz="1600" dirty="0">
                <a:solidFill>
                  <a:schemeClr val="tx1"/>
                </a:solidFill>
              </a:endParaRPr>
            </a:p>
          </p:txBody>
        </p:sp>
      </p:grpSp>
      <p:sp>
        <p:nvSpPr>
          <p:cNvPr id="5" name="矩形 4">
            <a:extLst>
              <a:ext uri="{FF2B5EF4-FFF2-40B4-BE49-F238E27FC236}">
                <a16:creationId xmlns:a16="http://schemas.microsoft.com/office/drawing/2014/main" id="{404F1CE1-D965-444C-8B0C-A6372F28BEDE}"/>
              </a:ext>
            </a:extLst>
          </p:cNvPr>
          <p:cNvSpPr/>
          <p:nvPr/>
        </p:nvSpPr>
        <p:spPr>
          <a:xfrm>
            <a:off x="421423" y="1305483"/>
            <a:ext cx="3342582" cy="369332"/>
          </a:xfrm>
          <a:prstGeom prst="rect">
            <a:avLst/>
          </a:prstGeom>
        </p:spPr>
        <p:txBody>
          <a:bodyPr wrap="none">
            <a:spAutoFit/>
          </a:bodyPr>
          <a:lstStyle/>
          <a:p>
            <a:r>
              <a:rPr lang="zh-CN" altLang="en-US" dirty="0">
                <a:latin typeface="MicrosoftYaHei"/>
              </a:rPr>
              <a:t>给出以下代码运行后 </a:t>
            </a:r>
            <a:r>
              <a:rPr lang="en-US" altLang="zh-CN" dirty="0">
                <a:latin typeface="LMMono10-Regular-Identity-H"/>
              </a:rPr>
              <a:t>j </a:t>
            </a:r>
            <a:r>
              <a:rPr lang="zh-CN" altLang="en-US" dirty="0">
                <a:latin typeface="MicrosoftYaHei"/>
              </a:rPr>
              <a:t>和 </a:t>
            </a:r>
            <a:r>
              <a:rPr lang="en-US" altLang="zh-CN" dirty="0">
                <a:latin typeface="LMMono10-Regular-Identity-H"/>
              </a:rPr>
              <a:t>b </a:t>
            </a:r>
            <a:r>
              <a:rPr lang="zh-CN" altLang="en-US" dirty="0">
                <a:latin typeface="MicrosoftYaHei"/>
              </a:rPr>
              <a:t>的值</a:t>
            </a:r>
            <a:endParaRPr lang="zh-CN" altLang="en-US" dirty="0"/>
          </a:p>
        </p:txBody>
      </p:sp>
      <p:sp>
        <p:nvSpPr>
          <p:cNvPr id="20" name="矩形: 圆顶角 19">
            <a:extLst>
              <a:ext uri="{FF2B5EF4-FFF2-40B4-BE49-F238E27FC236}">
                <a16:creationId xmlns:a16="http://schemas.microsoft.com/office/drawing/2014/main" id="{357F618F-125F-4B3C-BD87-8AC3F793B3A6}"/>
              </a:ext>
            </a:extLst>
          </p:cNvPr>
          <p:cNvSpPr/>
          <p:nvPr/>
        </p:nvSpPr>
        <p:spPr>
          <a:xfrm>
            <a:off x="235132" y="3571006"/>
            <a:ext cx="834616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&amp;&amp; </a:t>
            </a:r>
            <a:r>
              <a:rPr lang="zh-CN" altLang="en-US" sz="2000" dirty="0"/>
              <a:t>和 </a:t>
            </a:r>
            <a:r>
              <a:rPr lang="en-US" altLang="zh-CN" sz="2000" dirty="0"/>
              <a:t>|| </a:t>
            </a:r>
            <a:r>
              <a:rPr lang="zh-CN" altLang="en-US" sz="2000" dirty="0"/>
              <a:t>运算符的运算规则</a:t>
            </a:r>
          </a:p>
        </p:txBody>
      </p:sp>
      <p:sp>
        <p:nvSpPr>
          <p:cNvPr id="21" name="矩形: 圆角 17">
            <a:extLst>
              <a:ext uri="{FF2B5EF4-FFF2-40B4-BE49-F238E27FC236}">
                <a16:creationId xmlns:a16="http://schemas.microsoft.com/office/drawing/2014/main" id="{DA14734F-6F7B-4BE3-B022-170E6F07613E}"/>
              </a:ext>
            </a:extLst>
          </p:cNvPr>
          <p:cNvSpPr/>
          <p:nvPr/>
        </p:nvSpPr>
        <p:spPr>
          <a:xfrm>
            <a:off x="235132" y="3998071"/>
            <a:ext cx="8346162"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rgbClr val="FF0000"/>
                </a:solidFill>
              </a:rPr>
              <a:t>逻辑与 </a:t>
            </a:r>
            <a:r>
              <a:rPr lang="en-US" altLang="zh-CN" sz="1600" dirty="0">
                <a:solidFill>
                  <a:srgbClr val="FF0000"/>
                </a:solidFill>
              </a:rPr>
              <a:t>&amp;&amp; </a:t>
            </a:r>
            <a:r>
              <a:rPr lang="zh-CN" altLang="en-US" sz="1600" dirty="0">
                <a:solidFill>
                  <a:schemeClr val="tx1"/>
                </a:solidFill>
              </a:rPr>
              <a:t>和</a:t>
            </a:r>
            <a:r>
              <a:rPr lang="zh-CN" altLang="en-US" sz="1600" dirty="0">
                <a:solidFill>
                  <a:srgbClr val="FF0000"/>
                </a:solidFill>
              </a:rPr>
              <a:t>逻辑或 </a:t>
            </a:r>
            <a:r>
              <a:rPr lang="en-US" altLang="zh-CN" sz="1600" dirty="0">
                <a:solidFill>
                  <a:srgbClr val="FF0000"/>
                </a:solidFill>
              </a:rPr>
              <a:t>|| </a:t>
            </a:r>
            <a:r>
              <a:rPr lang="zh-CN" altLang="en-US" sz="1600" dirty="0">
                <a:solidFill>
                  <a:schemeClr val="tx1"/>
                </a:solidFill>
              </a:rPr>
              <a:t>运算符都是先计算左侧对象的值，然后根据左</a:t>
            </a:r>
          </a:p>
          <a:p>
            <a:pPr>
              <a:lnSpc>
                <a:spcPct val="150000"/>
              </a:lnSpc>
              <a:buClr>
                <a:srgbClr val="151DC1"/>
              </a:buClr>
            </a:pPr>
            <a:r>
              <a:rPr lang="zh-CN" altLang="en-US" sz="1600" dirty="0">
                <a:solidFill>
                  <a:schemeClr val="tx1"/>
                </a:solidFill>
              </a:rPr>
              <a:t>侧对象的值判断是否计算右侧运算对象的值，即为</a:t>
            </a:r>
            <a:r>
              <a:rPr lang="zh-CN" altLang="en-US" sz="1600" dirty="0">
                <a:solidFill>
                  <a:srgbClr val="FF0000"/>
                </a:solidFill>
              </a:rPr>
              <a:t>短路求值</a:t>
            </a:r>
          </a:p>
          <a:p>
            <a:pPr marL="342900" indent="-342900">
              <a:lnSpc>
                <a:spcPct val="150000"/>
              </a:lnSpc>
              <a:buClr>
                <a:srgbClr val="151DC1"/>
              </a:buClr>
              <a:buFont typeface="Wingdings" panose="05000000000000000000" pitchFamily="2" charset="2"/>
              <a:buChar char="l"/>
            </a:pPr>
            <a:r>
              <a:rPr lang="en-US" altLang="zh-CN" sz="1600" dirty="0">
                <a:solidFill>
                  <a:schemeClr val="tx1"/>
                </a:solidFill>
              </a:rPr>
              <a:t>&amp;&amp;</a:t>
            </a:r>
            <a:r>
              <a:rPr lang="zh-CN" altLang="en-US" sz="1600" dirty="0">
                <a:solidFill>
                  <a:schemeClr val="tx1"/>
                </a:solidFill>
              </a:rPr>
              <a:t>，仅当左侧运算对象的值为真时，才计算右侧运算对象的值</a:t>
            </a:r>
          </a:p>
          <a:p>
            <a:pPr marL="342900" indent="-342900">
              <a:lnSpc>
                <a:spcPct val="150000"/>
              </a:lnSpc>
              <a:buClr>
                <a:srgbClr val="151DC1"/>
              </a:buClr>
              <a:buFont typeface="Wingdings" panose="05000000000000000000" pitchFamily="2" charset="2"/>
              <a:buChar char="l"/>
            </a:pPr>
            <a:r>
              <a:rPr lang="en-US" altLang="zh-CN" sz="1600" dirty="0">
                <a:solidFill>
                  <a:schemeClr val="tx1"/>
                </a:solidFill>
              </a:rPr>
              <a:t>||</a:t>
            </a:r>
            <a:r>
              <a:rPr lang="zh-CN" altLang="en-US" sz="1600" dirty="0">
                <a:solidFill>
                  <a:schemeClr val="tx1"/>
                </a:solidFill>
              </a:rPr>
              <a:t>，仅当左侧运算对象的值为假时，才计算右侧运算对象的值</a:t>
            </a:r>
          </a:p>
        </p:txBody>
      </p:sp>
      <p:sp>
        <p:nvSpPr>
          <p:cNvPr id="22" name="文本框 21">
            <a:extLst>
              <a:ext uri="{FF2B5EF4-FFF2-40B4-BE49-F238E27FC236}">
                <a16:creationId xmlns:a16="http://schemas.microsoft.com/office/drawing/2014/main" id="{A43EC077-7078-4971-9ACE-B52DC81AEF9D}"/>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p>
        </p:txBody>
      </p:sp>
      <p:sp>
        <p:nvSpPr>
          <p:cNvPr id="11" name="灯片编号占位符 3">
            <a:extLst>
              <a:ext uri="{FF2B5EF4-FFF2-40B4-BE49-F238E27FC236}">
                <a16:creationId xmlns:a16="http://schemas.microsoft.com/office/drawing/2014/main" id="{DBA66F9D-B0AF-486B-85E8-4BBB143DB23C}"/>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92449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43EC077-7078-4971-9ACE-B52DC81AEF9D}"/>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逻辑和关系运算符</a:t>
            </a:r>
          </a:p>
        </p:txBody>
      </p:sp>
      <p:sp>
        <p:nvSpPr>
          <p:cNvPr id="3" name="矩形 2">
            <a:extLst>
              <a:ext uri="{FF2B5EF4-FFF2-40B4-BE49-F238E27FC236}">
                <a16:creationId xmlns:a16="http://schemas.microsoft.com/office/drawing/2014/main" id="{E2700ED1-5A15-4404-9A2E-EE43C9841229}"/>
              </a:ext>
            </a:extLst>
          </p:cNvPr>
          <p:cNvSpPr/>
          <p:nvPr/>
        </p:nvSpPr>
        <p:spPr>
          <a:xfrm>
            <a:off x="998555" y="1575973"/>
            <a:ext cx="6281477" cy="646331"/>
          </a:xfrm>
          <a:prstGeom prst="rect">
            <a:avLst/>
          </a:prstGeom>
        </p:spPr>
        <p:txBody>
          <a:bodyPr wrap="square">
            <a:spAutoFit/>
          </a:bodyPr>
          <a:lstStyle/>
          <a:p>
            <a:r>
              <a:rPr lang="zh-CN" altLang="es-ES" dirty="0"/>
              <a:t>已知</a:t>
            </a:r>
            <a:r>
              <a:rPr lang="zh-CN" altLang="en-US" dirty="0"/>
              <a:t> </a:t>
            </a:r>
            <a:r>
              <a:rPr lang="es-ES" altLang="zh-CN" dirty="0">
                <a:latin typeface="Consolas" panose="020B0609020204030204" pitchFamily="49" charset="0"/>
              </a:rPr>
              <a:t>int a=10, b=20, c=30; float x=1.8, y=2.4;</a:t>
            </a:r>
          </a:p>
          <a:p>
            <a:r>
              <a:rPr lang="zh-CN" altLang="en-US" dirty="0"/>
              <a:t>求解  </a:t>
            </a:r>
            <a:r>
              <a:rPr lang="en-US" altLang="zh-CN" dirty="0">
                <a:latin typeface="Consolas" panose="020B0609020204030204" pitchFamily="49" charset="0"/>
              </a:rPr>
              <a:t>a&lt;b&amp;&amp;x&gt;y||a&lt;b-!c</a:t>
            </a:r>
            <a:endParaRPr lang="zh-CN" altLang="en-US" dirty="0">
              <a:latin typeface="Consolas" panose="020B0609020204030204" pitchFamily="49" charset="0"/>
            </a:endParaRPr>
          </a:p>
        </p:txBody>
      </p:sp>
      <p:sp>
        <p:nvSpPr>
          <p:cNvPr id="4" name="矩形 3">
            <a:extLst>
              <a:ext uri="{FF2B5EF4-FFF2-40B4-BE49-F238E27FC236}">
                <a16:creationId xmlns:a16="http://schemas.microsoft.com/office/drawing/2014/main" id="{EB9E8889-9FB0-48F9-8726-89DE15E74ACC}"/>
              </a:ext>
            </a:extLst>
          </p:cNvPr>
          <p:cNvSpPr/>
          <p:nvPr/>
        </p:nvSpPr>
        <p:spPr>
          <a:xfrm>
            <a:off x="998555" y="2688894"/>
            <a:ext cx="877163" cy="369332"/>
          </a:xfrm>
          <a:prstGeom prst="rect">
            <a:avLst/>
          </a:prstGeom>
        </p:spPr>
        <p:txBody>
          <a:bodyPr wrap="none">
            <a:spAutoFit/>
          </a:bodyPr>
          <a:lstStyle/>
          <a:p>
            <a:r>
              <a:rPr lang="zh-CN" altLang="en-US" dirty="0">
                <a:latin typeface="MicrosoftYaHei"/>
              </a:rPr>
              <a:t>答案：</a:t>
            </a:r>
            <a:endParaRPr lang="zh-CN" altLang="en-US" dirty="0"/>
          </a:p>
        </p:txBody>
      </p:sp>
      <p:pic>
        <p:nvPicPr>
          <p:cNvPr id="9" name="图片 8">
            <a:extLst>
              <a:ext uri="{FF2B5EF4-FFF2-40B4-BE49-F238E27FC236}">
                <a16:creationId xmlns:a16="http://schemas.microsoft.com/office/drawing/2014/main" id="{8AD0A1C9-2677-4FA0-A987-409FBC47B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752" y="2873560"/>
            <a:ext cx="4525082" cy="3368512"/>
          </a:xfrm>
          <a:prstGeom prst="rect">
            <a:avLst/>
          </a:prstGeom>
          <a:ln>
            <a:solidFill>
              <a:schemeClr val="accent1"/>
            </a:solidFill>
          </a:ln>
        </p:spPr>
      </p:pic>
      <p:sp>
        <p:nvSpPr>
          <p:cNvPr id="6" name="灯片编号占位符 3">
            <a:extLst>
              <a:ext uri="{FF2B5EF4-FFF2-40B4-BE49-F238E27FC236}">
                <a16:creationId xmlns:a16="http://schemas.microsoft.com/office/drawing/2014/main" id="{5613D872-DA27-4C8F-B315-CF9A3507C29F}"/>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0516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C12C079-5730-436D-8AA3-311FAF8D3AC5}"/>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a:t>
            </a:r>
            <a:endParaRPr lang="zh-CN" altLang="en-US" b="1" dirty="0">
              <a:solidFill>
                <a:schemeClr val="bg1"/>
              </a:solidFill>
            </a:endParaRPr>
          </a:p>
        </p:txBody>
      </p:sp>
      <p:sp>
        <p:nvSpPr>
          <p:cNvPr id="5" name="矩形 4">
            <a:extLst>
              <a:ext uri="{FF2B5EF4-FFF2-40B4-BE49-F238E27FC236}">
                <a16:creationId xmlns:a16="http://schemas.microsoft.com/office/drawing/2014/main" id="{ABACA55C-E2BF-4DC1-BF42-F916B72A59BA}"/>
              </a:ext>
            </a:extLst>
          </p:cNvPr>
          <p:cNvSpPr/>
          <p:nvPr/>
        </p:nvSpPr>
        <p:spPr>
          <a:xfrm>
            <a:off x="3853179" y="992805"/>
            <a:ext cx="646331" cy="369332"/>
          </a:xfrm>
          <a:prstGeom prst="rect">
            <a:avLst/>
          </a:prstGeom>
        </p:spPr>
        <p:txBody>
          <a:bodyPr wrap="none">
            <a:spAutoFit/>
          </a:bodyPr>
          <a:lstStyle/>
          <a:p>
            <a:r>
              <a:rPr lang="zh-CN" altLang="en-US" dirty="0">
                <a:solidFill>
                  <a:srgbClr val="0000FF"/>
                </a:solidFill>
                <a:latin typeface="MicrosoftYaHei"/>
              </a:rPr>
              <a:t>练习</a:t>
            </a:r>
            <a:endParaRPr lang="zh-CN" altLang="en-US" dirty="0"/>
          </a:p>
        </p:txBody>
      </p:sp>
      <p:sp>
        <p:nvSpPr>
          <p:cNvPr id="6" name="矩形 5">
            <a:extLst>
              <a:ext uri="{FF2B5EF4-FFF2-40B4-BE49-F238E27FC236}">
                <a16:creationId xmlns:a16="http://schemas.microsoft.com/office/drawing/2014/main" id="{5B0CAF11-2351-4863-ADC2-EECD2E247E58}"/>
              </a:ext>
            </a:extLst>
          </p:cNvPr>
          <p:cNvSpPr/>
          <p:nvPr/>
        </p:nvSpPr>
        <p:spPr>
          <a:xfrm>
            <a:off x="334105" y="1374591"/>
            <a:ext cx="7684477" cy="2124364"/>
          </a:xfrm>
          <a:prstGeom prst="rect">
            <a:avLst/>
          </a:prstGeom>
        </p:spPr>
        <p:txBody>
          <a:bodyPr wrap="square">
            <a:spAutoFit/>
          </a:bodyPr>
          <a:lstStyle/>
          <a:p>
            <a:pPr>
              <a:lnSpc>
                <a:spcPct val="150000"/>
              </a:lnSpc>
            </a:pPr>
            <a:r>
              <a:rPr lang="en-US" altLang="zh-CN" dirty="0"/>
              <a:t>1. </a:t>
            </a:r>
            <a:r>
              <a:rPr lang="zh-CN" altLang="en-US" dirty="0"/>
              <a:t>已知</a:t>
            </a:r>
            <a:r>
              <a:rPr lang="en-US" altLang="zh-CN" dirty="0">
                <a:latin typeface="Consolas" panose="020B0609020204030204" pitchFamily="49" charset="0"/>
              </a:rPr>
              <a:t>int a=1,b=5,c=2,d=6; </a:t>
            </a:r>
            <a:r>
              <a:rPr lang="zh-CN" altLang="en-US" dirty="0"/>
              <a:t>求解下列表达式及相应对象的的值</a:t>
            </a:r>
          </a:p>
          <a:p>
            <a:pPr>
              <a:lnSpc>
                <a:spcPct val="150000"/>
              </a:lnSpc>
            </a:pPr>
            <a:r>
              <a:rPr lang="pt-BR" altLang="zh-CN" dirty="0">
                <a:latin typeface="Consolas" panose="020B0609020204030204" pitchFamily="49" charset="0"/>
              </a:rPr>
              <a:t>(1)a+b&gt;c+d (2)a=(b=4)+(c=6)</a:t>
            </a:r>
          </a:p>
          <a:p>
            <a:pPr>
              <a:lnSpc>
                <a:spcPct val="150000"/>
              </a:lnSpc>
            </a:pPr>
            <a:r>
              <a:rPr lang="pt-BR" altLang="zh-CN" dirty="0">
                <a:latin typeface="Consolas" panose="020B0609020204030204" pitchFamily="49" charset="0"/>
              </a:rPr>
              <a:t>(3)a+=c=b*a (4)d=(a++)-(++b)+c--</a:t>
            </a:r>
          </a:p>
          <a:p>
            <a:pPr>
              <a:lnSpc>
                <a:spcPct val="150000"/>
              </a:lnSpc>
            </a:pPr>
            <a:r>
              <a:rPr lang="en-US" altLang="zh-CN" dirty="0">
                <a:latin typeface="Consolas" panose="020B0609020204030204" pitchFamily="49" charset="0"/>
              </a:rPr>
              <a:t>(5)--a||b&lt;d&amp;&amp;c--</a:t>
            </a:r>
          </a:p>
          <a:p>
            <a:pPr>
              <a:lnSpc>
                <a:spcPct val="150000"/>
              </a:lnSpc>
            </a:pPr>
            <a:r>
              <a:rPr lang="en-US" altLang="zh-CN" dirty="0"/>
              <a:t>2. </a:t>
            </a:r>
            <a:r>
              <a:rPr lang="zh-CN" altLang="en-US" dirty="0"/>
              <a:t>逻辑表达式的构造：</a:t>
            </a:r>
            <a:r>
              <a:rPr lang="en-US" altLang="zh-CN" dirty="0">
                <a:latin typeface="Consolas" panose="020B0609020204030204" pitchFamily="49" charset="0"/>
              </a:rPr>
              <a:t>a </a:t>
            </a:r>
            <a:r>
              <a:rPr lang="zh-CN" altLang="en-US" dirty="0"/>
              <a:t>和 </a:t>
            </a:r>
            <a:r>
              <a:rPr lang="en-US" altLang="zh-CN" dirty="0">
                <a:latin typeface="Consolas" panose="020B0609020204030204" pitchFamily="49" charset="0"/>
              </a:rPr>
              <a:t>b</a:t>
            </a:r>
            <a:r>
              <a:rPr lang="en-US" altLang="zh-CN" dirty="0"/>
              <a:t> </a:t>
            </a:r>
            <a:r>
              <a:rPr lang="zh-CN" altLang="en-US" dirty="0"/>
              <a:t>之一为</a:t>
            </a:r>
            <a:r>
              <a:rPr lang="en-US" altLang="zh-CN" dirty="0"/>
              <a:t>0</a:t>
            </a:r>
            <a:r>
              <a:rPr lang="zh-CN" altLang="en-US" dirty="0"/>
              <a:t>，但不同时为</a:t>
            </a:r>
            <a:r>
              <a:rPr lang="en-US" altLang="zh-CN" dirty="0"/>
              <a:t>0</a:t>
            </a:r>
            <a:endParaRPr lang="zh-CN" altLang="en-US" dirty="0"/>
          </a:p>
        </p:txBody>
      </p:sp>
      <p:sp>
        <p:nvSpPr>
          <p:cNvPr id="10" name="矩形 9">
            <a:extLst>
              <a:ext uri="{FF2B5EF4-FFF2-40B4-BE49-F238E27FC236}">
                <a16:creationId xmlns:a16="http://schemas.microsoft.com/office/drawing/2014/main" id="{B9B22409-54CB-4D18-BDC3-327A02C7A0B9}"/>
              </a:ext>
            </a:extLst>
          </p:cNvPr>
          <p:cNvSpPr/>
          <p:nvPr/>
        </p:nvSpPr>
        <p:spPr>
          <a:xfrm>
            <a:off x="334105" y="3764218"/>
            <a:ext cx="9864972" cy="2951898"/>
          </a:xfrm>
          <a:prstGeom prst="rect">
            <a:avLst/>
          </a:prstGeom>
        </p:spPr>
        <p:txBody>
          <a:bodyPr wrap="square">
            <a:spAutoFit/>
          </a:bodyPr>
          <a:lstStyle/>
          <a:p>
            <a:pPr>
              <a:lnSpc>
                <a:spcPct val="150000"/>
              </a:lnSpc>
            </a:pPr>
            <a:r>
              <a:rPr lang="en-US" altLang="zh-CN" dirty="0">
                <a:solidFill>
                  <a:srgbClr val="0000FF"/>
                </a:solidFill>
              </a:rPr>
              <a:t>1.(1) </a:t>
            </a:r>
            <a:r>
              <a:rPr lang="zh-CN" altLang="en-US" dirty="0">
                <a:solidFill>
                  <a:srgbClr val="0000FF"/>
                </a:solidFill>
              </a:rPr>
              <a:t>表达式的值为</a:t>
            </a:r>
            <a:r>
              <a:rPr lang="en-US" altLang="zh-CN" dirty="0">
                <a:solidFill>
                  <a:srgbClr val="0000FF"/>
                </a:solidFill>
              </a:rPr>
              <a:t>0</a:t>
            </a:r>
            <a:r>
              <a:rPr lang="zh-CN" altLang="en-US" dirty="0">
                <a:solidFill>
                  <a:srgbClr val="0000FF"/>
                </a:solidFill>
              </a:rPr>
              <a:t>，</a:t>
            </a:r>
            <a:r>
              <a:rPr lang="en-US" altLang="zh-CN" dirty="0" err="1">
                <a:solidFill>
                  <a:srgbClr val="0000FF"/>
                </a:solidFill>
              </a:rPr>
              <a:t>a,b,c,d</a:t>
            </a:r>
            <a:r>
              <a:rPr lang="en-US" altLang="zh-CN" dirty="0">
                <a:solidFill>
                  <a:srgbClr val="0000FF"/>
                </a:solidFill>
              </a:rPr>
              <a:t> </a:t>
            </a:r>
            <a:r>
              <a:rPr lang="zh-CN" altLang="en-US" dirty="0">
                <a:solidFill>
                  <a:srgbClr val="0000FF"/>
                </a:solidFill>
              </a:rPr>
              <a:t>不变</a:t>
            </a:r>
          </a:p>
          <a:p>
            <a:pPr>
              <a:lnSpc>
                <a:spcPct val="150000"/>
              </a:lnSpc>
            </a:pPr>
            <a:r>
              <a:rPr lang="en-US" altLang="zh-CN" dirty="0">
                <a:solidFill>
                  <a:srgbClr val="0000FF"/>
                </a:solidFill>
              </a:rPr>
              <a:t>  (2) </a:t>
            </a:r>
            <a:r>
              <a:rPr lang="zh-CN" altLang="en-US" dirty="0">
                <a:solidFill>
                  <a:srgbClr val="0000FF"/>
                </a:solidFill>
              </a:rPr>
              <a:t>表达式的值为</a:t>
            </a:r>
            <a:r>
              <a:rPr lang="en-US" altLang="zh-CN" dirty="0">
                <a:solidFill>
                  <a:srgbClr val="0000FF"/>
                </a:solidFill>
              </a:rPr>
              <a:t>10</a:t>
            </a:r>
            <a:r>
              <a:rPr lang="zh-CN" altLang="en-US" dirty="0">
                <a:solidFill>
                  <a:srgbClr val="0000FF"/>
                </a:solidFill>
              </a:rPr>
              <a:t>，</a:t>
            </a:r>
            <a:r>
              <a:rPr lang="en-US" altLang="zh-CN" dirty="0">
                <a:solidFill>
                  <a:srgbClr val="0000FF"/>
                </a:solidFill>
              </a:rPr>
              <a:t>a=10,b=4,c=6</a:t>
            </a:r>
          </a:p>
          <a:p>
            <a:pPr>
              <a:lnSpc>
                <a:spcPct val="150000"/>
              </a:lnSpc>
            </a:pPr>
            <a:r>
              <a:rPr lang="en-US" altLang="zh-CN" dirty="0">
                <a:solidFill>
                  <a:srgbClr val="0000FF"/>
                </a:solidFill>
              </a:rPr>
              <a:t>  (3) </a:t>
            </a:r>
            <a:r>
              <a:rPr lang="zh-CN" altLang="en-US" dirty="0">
                <a:solidFill>
                  <a:srgbClr val="0000FF"/>
                </a:solidFill>
              </a:rPr>
              <a:t>表达式的值为</a:t>
            </a:r>
            <a:r>
              <a:rPr lang="en-US" altLang="zh-CN" dirty="0">
                <a:solidFill>
                  <a:srgbClr val="0000FF"/>
                </a:solidFill>
              </a:rPr>
              <a:t>6</a:t>
            </a:r>
            <a:r>
              <a:rPr lang="zh-CN" altLang="en-US" dirty="0">
                <a:solidFill>
                  <a:srgbClr val="0000FF"/>
                </a:solidFill>
              </a:rPr>
              <a:t>，</a:t>
            </a:r>
            <a:r>
              <a:rPr lang="en-US" altLang="zh-CN" dirty="0">
                <a:solidFill>
                  <a:srgbClr val="0000FF"/>
                </a:solidFill>
              </a:rPr>
              <a:t>a=6,b=5,c=5</a:t>
            </a:r>
          </a:p>
          <a:p>
            <a:pPr>
              <a:lnSpc>
                <a:spcPct val="150000"/>
              </a:lnSpc>
            </a:pPr>
            <a:r>
              <a:rPr lang="en-US" altLang="zh-CN" dirty="0">
                <a:solidFill>
                  <a:srgbClr val="0000FF"/>
                </a:solidFill>
              </a:rPr>
              <a:t>  (4) </a:t>
            </a:r>
            <a:r>
              <a:rPr lang="zh-CN" altLang="en-US" dirty="0">
                <a:solidFill>
                  <a:srgbClr val="0000FF"/>
                </a:solidFill>
              </a:rPr>
              <a:t>表达式的值为</a:t>
            </a:r>
            <a:r>
              <a:rPr lang="en-US" altLang="zh-CN" dirty="0">
                <a:solidFill>
                  <a:srgbClr val="0000FF"/>
                </a:solidFill>
              </a:rPr>
              <a:t>-3</a:t>
            </a:r>
            <a:r>
              <a:rPr lang="zh-CN" altLang="en-US" dirty="0">
                <a:solidFill>
                  <a:srgbClr val="0000FF"/>
                </a:solidFill>
              </a:rPr>
              <a:t>，</a:t>
            </a:r>
            <a:r>
              <a:rPr lang="en-US" altLang="zh-CN" dirty="0">
                <a:solidFill>
                  <a:srgbClr val="0000FF"/>
                </a:solidFill>
              </a:rPr>
              <a:t>a=2,b=6,c=1,d=-3</a:t>
            </a:r>
          </a:p>
          <a:p>
            <a:pPr>
              <a:lnSpc>
                <a:spcPct val="150000"/>
              </a:lnSpc>
            </a:pPr>
            <a:r>
              <a:rPr lang="en-US" altLang="zh-CN" dirty="0">
                <a:solidFill>
                  <a:srgbClr val="0000FF"/>
                </a:solidFill>
              </a:rPr>
              <a:t>  (5) </a:t>
            </a:r>
            <a:r>
              <a:rPr lang="zh-CN" altLang="en-US" dirty="0">
                <a:solidFill>
                  <a:srgbClr val="0000FF"/>
                </a:solidFill>
              </a:rPr>
              <a:t>表达式的值为</a:t>
            </a:r>
            <a:r>
              <a:rPr lang="en-US" altLang="zh-CN" dirty="0">
                <a:solidFill>
                  <a:srgbClr val="0000FF"/>
                </a:solidFill>
              </a:rPr>
              <a:t>1</a:t>
            </a:r>
            <a:r>
              <a:rPr lang="zh-CN" altLang="en-US" dirty="0">
                <a:solidFill>
                  <a:srgbClr val="0000FF"/>
                </a:solidFill>
              </a:rPr>
              <a:t>，</a:t>
            </a:r>
            <a:r>
              <a:rPr lang="en-US" altLang="zh-CN" dirty="0">
                <a:solidFill>
                  <a:srgbClr val="0000FF"/>
                </a:solidFill>
              </a:rPr>
              <a:t>a=0,b=5,c=1,d=6</a:t>
            </a:r>
          </a:p>
          <a:p>
            <a:pPr>
              <a:lnSpc>
                <a:spcPct val="150000"/>
              </a:lnSpc>
            </a:pPr>
            <a:r>
              <a:rPr lang="en-US" altLang="zh-CN" dirty="0">
                <a:solidFill>
                  <a:srgbClr val="0000FF"/>
                </a:solidFill>
              </a:rPr>
              <a:t>2. </a:t>
            </a:r>
            <a:r>
              <a:rPr lang="zh-CN" altLang="en-US" dirty="0">
                <a:solidFill>
                  <a:srgbClr val="0000FF"/>
                </a:solidFill>
              </a:rPr>
              <a:t>答案一：</a:t>
            </a:r>
            <a:r>
              <a:rPr lang="en-US" altLang="zh-CN" dirty="0">
                <a:solidFill>
                  <a:srgbClr val="0000FF"/>
                </a:solidFill>
                <a:latin typeface="Consolas" panose="020B0609020204030204" pitchFamily="49" charset="0"/>
              </a:rPr>
              <a:t>a==0&amp;&amp;b!=0||a!=0&amp;&amp;b==0 </a:t>
            </a:r>
            <a:r>
              <a:rPr lang="zh-CN" altLang="en-US" dirty="0">
                <a:solidFill>
                  <a:srgbClr val="0000FF"/>
                </a:solidFill>
              </a:rPr>
              <a:t>等价于 </a:t>
            </a:r>
            <a:r>
              <a:rPr lang="en-US" altLang="zh-CN" dirty="0">
                <a:solidFill>
                  <a:srgbClr val="0000FF"/>
                </a:solidFill>
                <a:latin typeface="Consolas" panose="020B0609020204030204" pitchFamily="49" charset="0"/>
              </a:rPr>
              <a:t>!a&amp;&amp;b||a&amp;&amp;!b</a:t>
            </a:r>
          </a:p>
          <a:p>
            <a:pPr>
              <a:lnSpc>
                <a:spcPct val="150000"/>
              </a:lnSpc>
            </a:pPr>
            <a:r>
              <a:rPr lang="zh-CN" altLang="pt-BR" dirty="0">
                <a:solidFill>
                  <a:srgbClr val="0000FF"/>
                </a:solidFill>
              </a:rPr>
              <a:t>    答案二：</a:t>
            </a:r>
            <a:r>
              <a:rPr lang="pt-BR" altLang="zh-CN" dirty="0">
                <a:solidFill>
                  <a:srgbClr val="0000FF"/>
                </a:solidFill>
                <a:latin typeface="Consolas" panose="020B0609020204030204" pitchFamily="49" charset="0"/>
              </a:rPr>
              <a:t>a*b==0&amp;&amp;a+b!=0</a:t>
            </a:r>
            <a:endParaRPr lang="zh-CN" altLang="en-US" dirty="0">
              <a:latin typeface="Consolas" panose="020B0609020204030204" pitchFamily="49" charset="0"/>
            </a:endParaRPr>
          </a:p>
        </p:txBody>
      </p:sp>
      <p:sp>
        <p:nvSpPr>
          <p:cNvPr id="8" name="灯片编号占位符 3">
            <a:extLst>
              <a:ext uri="{FF2B5EF4-FFF2-40B4-BE49-F238E27FC236}">
                <a16:creationId xmlns:a16="http://schemas.microsoft.com/office/drawing/2014/main" id="{14CFE559-F987-4FC1-9068-618436932061}"/>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66569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逗号运算符</a:t>
            </a:r>
          </a:p>
        </p:txBody>
      </p:sp>
      <p:sp>
        <p:nvSpPr>
          <p:cNvPr id="9" name="矩形: 圆角 17">
            <a:extLst>
              <a:ext uri="{FF2B5EF4-FFF2-40B4-BE49-F238E27FC236}">
                <a16:creationId xmlns:a16="http://schemas.microsoft.com/office/drawing/2014/main" id="{C3C749B5-70A7-4B78-9495-4F2F9F2F331F}"/>
              </a:ext>
            </a:extLst>
          </p:cNvPr>
          <p:cNvSpPr/>
          <p:nvPr/>
        </p:nvSpPr>
        <p:spPr>
          <a:xfrm>
            <a:off x="3851031" y="2340864"/>
            <a:ext cx="5057836"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优先级：</a:t>
            </a:r>
          </a:p>
          <a:p>
            <a:pPr>
              <a:lnSpc>
                <a:spcPct val="150000"/>
              </a:lnSpc>
              <a:buClr>
                <a:srgbClr val="151DC1"/>
              </a:buClr>
            </a:pPr>
            <a:r>
              <a:rPr lang="zh-CN" altLang="en-US" sz="1600" dirty="0">
                <a:solidFill>
                  <a:srgbClr val="FF0000"/>
                </a:solidFill>
              </a:rPr>
              <a:t>逗号运算符</a:t>
            </a:r>
            <a:r>
              <a:rPr lang="en-US" altLang="zh-CN" sz="1600" dirty="0">
                <a:solidFill>
                  <a:schemeClr val="tx1"/>
                </a:solidFill>
              </a:rPr>
              <a:t>&lt; </a:t>
            </a:r>
            <a:r>
              <a:rPr lang="zh-CN" altLang="en-US" sz="1600" dirty="0">
                <a:solidFill>
                  <a:schemeClr val="tx1"/>
                </a:solidFill>
              </a:rPr>
              <a:t>赋值运算符</a:t>
            </a:r>
            <a:r>
              <a:rPr lang="en-US" altLang="zh-CN" sz="1600" dirty="0">
                <a:solidFill>
                  <a:schemeClr val="tx1"/>
                </a:solidFill>
              </a:rPr>
              <a:t>&lt; </a:t>
            </a:r>
            <a:r>
              <a:rPr lang="zh-CN" altLang="en-US" sz="1600" dirty="0">
                <a:solidFill>
                  <a:schemeClr val="tx1"/>
                </a:solidFill>
              </a:rPr>
              <a:t>关系运算符</a:t>
            </a:r>
            <a:r>
              <a:rPr lang="en-US" altLang="zh-CN" sz="1600" dirty="0">
                <a:solidFill>
                  <a:schemeClr val="tx1"/>
                </a:solidFill>
              </a:rPr>
              <a:t>&lt; </a:t>
            </a:r>
            <a:r>
              <a:rPr lang="zh-CN" altLang="en-US" sz="1600" dirty="0">
                <a:solidFill>
                  <a:schemeClr val="tx1"/>
                </a:solidFill>
              </a:rPr>
              <a:t>算术运算符</a:t>
            </a:r>
          </a:p>
        </p:txBody>
      </p:sp>
      <p:sp>
        <p:nvSpPr>
          <p:cNvPr id="10" name="矩形: 圆角 17">
            <a:extLst>
              <a:ext uri="{FF2B5EF4-FFF2-40B4-BE49-F238E27FC236}">
                <a16:creationId xmlns:a16="http://schemas.microsoft.com/office/drawing/2014/main" id="{D6A0B2A5-ADB9-48EE-AD15-78F9971CEA83}"/>
              </a:ext>
            </a:extLst>
          </p:cNvPr>
          <p:cNvSpPr/>
          <p:nvPr/>
        </p:nvSpPr>
        <p:spPr>
          <a:xfrm>
            <a:off x="235133" y="2737886"/>
            <a:ext cx="3264206"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highlight>
                  <a:srgbClr val="E5F4F8"/>
                </a:highlight>
                <a:latin typeface="Consolas" panose="020B0609020204030204" pitchFamily="49" charset="0"/>
              </a:rPr>
              <a:t>exp1, exp2, ...</a:t>
            </a:r>
            <a:endParaRPr lang="zh-CN" altLang="en-US" sz="1600" dirty="0">
              <a:solidFill>
                <a:schemeClr val="tx1"/>
              </a:solidFill>
              <a:highlight>
                <a:srgbClr val="E5F4F8"/>
              </a:highlight>
              <a:latin typeface="Consolas" panose="020B0609020204030204" pitchFamily="49" charset="0"/>
            </a:endParaRPr>
          </a:p>
        </p:txBody>
      </p:sp>
      <p:sp>
        <p:nvSpPr>
          <p:cNvPr id="11" name="矩形: 圆顶角 10">
            <a:extLst>
              <a:ext uri="{FF2B5EF4-FFF2-40B4-BE49-F238E27FC236}">
                <a16:creationId xmlns:a16="http://schemas.microsoft.com/office/drawing/2014/main" id="{EBFE93FA-E0A4-4BEF-A29E-987F4F0B29EE}"/>
              </a:ext>
            </a:extLst>
          </p:cNvPr>
          <p:cNvSpPr/>
          <p:nvPr/>
        </p:nvSpPr>
        <p:spPr>
          <a:xfrm>
            <a:off x="235133" y="2327063"/>
            <a:ext cx="32642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格式如下</a:t>
            </a:r>
            <a:endParaRPr lang="zh-CN" altLang="en-US" sz="2000" dirty="0"/>
          </a:p>
        </p:txBody>
      </p:sp>
      <p:sp>
        <p:nvSpPr>
          <p:cNvPr id="16" name="矩形: 圆角 17">
            <a:extLst>
              <a:ext uri="{FF2B5EF4-FFF2-40B4-BE49-F238E27FC236}">
                <a16:creationId xmlns:a16="http://schemas.microsoft.com/office/drawing/2014/main" id="{8C9CEA32-DBFE-4113-A571-9513B4ADA3B0}"/>
              </a:ext>
            </a:extLst>
          </p:cNvPr>
          <p:cNvSpPr/>
          <p:nvPr/>
        </p:nvSpPr>
        <p:spPr>
          <a:xfrm>
            <a:off x="235133" y="4534196"/>
            <a:ext cx="3264206" cy="11970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j;</a:t>
            </a:r>
          </a:p>
          <a:p>
            <a:r>
              <a:rPr lang="pl-PL" altLang="zh-CN" sz="1600" dirty="0">
                <a:solidFill>
                  <a:srgbClr val="000000"/>
                </a:solidFill>
                <a:highlight>
                  <a:srgbClr val="E5F4F8"/>
                </a:highlight>
                <a:latin typeface="Consolas" panose="020B0609020204030204" pitchFamily="49" charset="0"/>
              </a:rPr>
              <a:t>i = (j=3, j+=6, 5+6);</a:t>
            </a:r>
          </a:p>
          <a:p>
            <a:r>
              <a:rPr lang="en-US" altLang="zh-CN" sz="1600" dirty="0">
                <a:solidFill>
                  <a:srgbClr val="008000"/>
                </a:solidFill>
                <a:highlight>
                  <a:srgbClr val="E5F4F8"/>
                </a:highlight>
                <a:latin typeface="Consolas" panose="020B0609020204030204" pitchFamily="49" charset="0"/>
              </a:rPr>
              <a:t>// </a:t>
            </a:r>
            <a:r>
              <a:rPr lang="en-US" altLang="zh-CN" sz="1600" dirty="0" err="1">
                <a:solidFill>
                  <a:srgbClr val="008000"/>
                </a:solidFill>
                <a:highlight>
                  <a:srgbClr val="E5F4F8"/>
                </a:highlight>
                <a:latin typeface="Consolas" panose="020B0609020204030204" pitchFamily="49" charset="0"/>
              </a:rPr>
              <a:t>i</a:t>
            </a:r>
            <a:r>
              <a:rPr lang="en-US" altLang="zh-CN" sz="1600" dirty="0">
                <a:solidFill>
                  <a:srgbClr val="008000"/>
                </a:solidFill>
                <a:highlight>
                  <a:srgbClr val="E5F4F8"/>
                </a:highlight>
                <a:latin typeface="Consolas" panose="020B0609020204030204" pitchFamily="49" charset="0"/>
              </a:rPr>
              <a:t>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11, j </a:t>
            </a:r>
            <a:r>
              <a:rPr lang="zh-CN" altLang="en-US" sz="1600"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sz="1600" dirty="0">
                <a:solidFill>
                  <a:srgbClr val="008000"/>
                </a:solidFill>
                <a:highlight>
                  <a:srgbClr val="E5F4F8"/>
                </a:highlight>
                <a:latin typeface="Consolas" panose="020B0609020204030204" pitchFamily="49" charset="0"/>
                <a:ea typeface="FangSong" panose="02010609060101010101" pitchFamily="49" charset="-122"/>
              </a:rPr>
              <a:t>9</a:t>
            </a:r>
            <a:endParaRPr lang="zh-CN" altLang="en-US" sz="1600" dirty="0">
              <a:highlight>
                <a:srgbClr val="E5F4F8"/>
              </a:highlight>
              <a:latin typeface="Consolas" panose="020B0609020204030204" pitchFamily="49" charset="0"/>
            </a:endParaRPr>
          </a:p>
        </p:txBody>
      </p:sp>
      <p:sp>
        <p:nvSpPr>
          <p:cNvPr id="17" name="矩形: 圆顶角 16">
            <a:extLst>
              <a:ext uri="{FF2B5EF4-FFF2-40B4-BE49-F238E27FC236}">
                <a16:creationId xmlns:a16="http://schemas.microsoft.com/office/drawing/2014/main" id="{D366AFA6-EE1C-42A7-9624-85A8C41DA2E3}"/>
              </a:ext>
            </a:extLst>
          </p:cNvPr>
          <p:cNvSpPr/>
          <p:nvPr/>
        </p:nvSpPr>
        <p:spPr>
          <a:xfrm>
            <a:off x="235133" y="4123374"/>
            <a:ext cx="32642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例如</a:t>
            </a:r>
            <a:endParaRPr lang="zh-CN" altLang="en-US" sz="2000" dirty="0"/>
          </a:p>
        </p:txBody>
      </p:sp>
      <p:sp>
        <p:nvSpPr>
          <p:cNvPr id="2" name="矩形 1">
            <a:extLst>
              <a:ext uri="{FF2B5EF4-FFF2-40B4-BE49-F238E27FC236}">
                <a16:creationId xmlns:a16="http://schemas.microsoft.com/office/drawing/2014/main" id="{E5346E13-58CE-4DFB-92F6-7631DCEBD328}"/>
              </a:ext>
            </a:extLst>
          </p:cNvPr>
          <p:cNvSpPr/>
          <p:nvPr/>
        </p:nvSpPr>
        <p:spPr>
          <a:xfrm>
            <a:off x="365799" y="1203491"/>
            <a:ext cx="7487123" cy="646331"/>
          </a:xfrm>
          <a:prstGeom prst="rect">
            <a:avLst/>
          </a:prstGeom>
        </p:spPr>
        <p:txBody>
          <a:bodyPr wrap="square">
            <a:spAutoFit/>
          </a:bodyPr>
          <a:lstStyle/>
          <a:p>
            <a:r>
              <a:rPr lang="zh-CN" altLang="en-US" dirty="0">
                <a:solidFill>
                  <a:srgbClr val="000000"/>
                </a:solidFill>
                <a:latin typeface="MicrosoftYaHei"/>
              </a:rPr>
              <a:t>逗号表达式：由逗号运算符连接起来的表达式。</a:t>
            </a:r>
            <a:r>
              <a:rPr lang="zh-CN" altLang="en-US" dirty="0">
                <a:solidFill>
                  <a:srgbClr val="FF0000"/>
                </a:solidFill>
                <a:latin typeface="MicrosoftYaHei"/>
              </a:rPr>
              <a:t>从左向右</a:t>
            </a:r>
            <a:r>
              <a:rPr lang="zh-CN" altLang="en-US" dirty="0">
                <a:solidFill>
                  <a:srgbClr val="000000"/>
                </a:solidFill>
                <a:latin typeface="MicrosoftYaHei"/>
              </a:rPr>
              <a:t>依次计算每个运算对象，结果为</a:t>
            </a:r>
            <a:r>
              <a:rPr lang="zh-CN" altLang="en-US" dirty="0">
                <a:solidFill>
                  <a:srgbClr val="FF0000"/>
                </a:solidFill>
                <a:latin typeface="MicrosoftYaHei"/>
              </a:rPr>
              <a:t>最右边</a:t>
            </a:r>
            <a:r>
              <a:rPr lang="zh-CN" altLang="en-US" dirty="0">
                <a:solidFill>
                  <a:srgbClr val="000000"/>
                </a:solidFill>
                <a:latin typeface="MicrosoftYaHei"/>
              </a:rPr>
              <a:t>的运算对象</a:t>
            </a:r>
            <a:endParaRPr lang="zh-CN" altLang="en-US" dirty="0"/>
          </a:p>
        </p:txBody>
      </p:sp>
      <p:sp>
        <p:nvSpPr>
          <p:cNvPr id="18" name="矩形: 圆顶角 17">
            <a:extLst>
              <a:ext uri="{FF2B5EF4-FFF2-40B4-BE49-F238E27FC236}">
                <a16:creationId xmlns:a16="http://schemas.microsoft.com/office/drawing/2014/main" id="{0EC0B106-4EBD-455A-A2A5-202592B98C6A}"/>
              </a:ext>
            </a:extLst>
          </p:cNvPr>
          <p:cNvSpPr/>
          <p:nvPr/>
        </p:nvSpPr>
        <p:spPr>
          <a:xfrm>
            <a:off x="3851031" y="4110763"/>
            <a:ext cx="5057836"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9" name="矩形: 圆角 17">
            <a:extLst>
              <a:ext uri="{FF2B5EF4-FFF2-40B4-BE49-F238E27FC236}">
                <a16:creationId xmlns:a16="http://schemas.microsoft.com/office/drawing/2014/main" id="{B9BB612D-EC4A-4113-99EE-AE3B230A8920}"/>
              </a:ext>
            </a:extLst>
          </p:cNvPr>
          <p:cNvSpPr/>
          <p:nvPr/>
        </p:nvSpPr>
        <p:spPr>
          <a:xfrm>
            <a:off x="3851031" y="4537828"/>
            <a:ext cx="5057836"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逗号表达式的值是最右边表达式的值</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rPr>
              <a:t>在所有的运算符中，逗号运算符的优先级最低</a:t>
            </a:r>
          </a:p>
        </p:txBody>
      </p:sp>
      <p:sp>
        <p:nvSpPr>
          <p:cNvPr id="13" name="灯片编号占位符 3">
            <a:extLst>
              <a:ext uri="{FF2B5EF4-FFF2-40B4-BE49-F238E27FC236}">
                <a16:creationId xmlns:a16="http://schemas.microsoft.com/office/drawing/2014/main" id="{36E6505E-575D-4A49-98DF-80991169E3BE}"/>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78471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条件运算符</a:t>
            </a:r>
          </a:p>
        </p:txBody>
      </p:sp>
      <p:sp>
        <p:nvSpPr>
          <p:cNvPr id="10" name="矩形: 圆角 17">
            <a:extLst>
              <a:ext uri="{FF2B5EF4-FFF2-40B4-BE49-F238E27FC236}">
                <a16:creationId xmlns:a16="http://schemas.microsoft.com/office/drawing/2014/main" id="{D6A0B2A5-ADB9-48EE-AD15-78F9971CEA83}"/>
              </a:ext>
            </a:extLst>
          </p:cNvPr>
          <p:cNvSpPr/>
          <p:nvPr/>
        </p:nvSpPr>
        <p:spPr>
          <a:xfrm>
            <a:off x="235133" y="2081383"/>
            <a:ext cx="3872288"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lumMod val="95000"/>
                    <a:lumOff val="5000"/>
                  </a:schemeClr>
                </a:solidFill>
                <a:highlight>
                  <a:srgbClr val="E5F4F8"/>
                </a:highlight>
                <a:latin typeface="Consolas" panose="020B0609020204030204" pitchFamily="49" charset="0"/>
              </a:rPr>
              <a:t>cond</a:t>
            </a:r>
            <a:r>
              <a:rPr lang="en-US" altLang="zh-CN" dirty="0">
                <a:solidFill>
                  <a:schemeClr val="tx1">
                    <a:lumMod val="95000"/>
                    <a:lumOff val="5000"/>
                  </a:schemeClr>
                </a:solidFill>
                <a:highlight>
                  <a:srgbClr val="E5F4F8"/>
                </a:highlight>
                <a:latin typeface="Consolas" panose="020B0609020204030204" pitchFamily="49" charset="0"/>
              </a:rPr>
              <a:t> ? expr1 : expr2</a:t>
            </a:r>
            <a:endParaRPr lang="zh-CN" altLang="en-US" sz="1600" dirty="0">
              <a:solidFill>
                <a:schemeClr val="tx1">
                  <a:lumMod val="95000"/>
                  <a:lumOff val="5000"/>
                </a:schemeClr>
              </a:solidFill>
              <a:highlight>
                <a:srgbClr val="E5F4F8"/>
              </a:highlight>
              <a:latin typeface="Consolas" panose="020B0609020204030204" pitchFamily="49" charset="0"/>
            </a:endParaRPr>
          </a:p>
        </p:txBody>
      </p:sp>
      <p:sp>
        <p:nvSpPr>
          <p:cNvPr id="11" name="矩形: 圆顶角 10">
            <a:extLst>
              <a:ext uri="{FF2B5EF4-FFF2-40B4-BE49-F238E27FC236}">
                <a16:creationId xmlns:a16="http://schemas.microsoft.com/office/drawing/2014/main" id="{EBFE93FA-E0A4-4BEF-A29E-987F4F0B29EE}"/>
              </a:ext>
            </a:extLst>
          </p:cNvPr>
          <p:cNvSpPr/>
          <p:nvPr/>
        </p:nvSpPr>
        <p:spPr>
          <a:xfrm>
            <a:off x="235133" y="1670560"/>
            <a:ext cx="387228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格式如下</a:t>
            </a:r>
            <a:endParaRPr lang="zh-CN" altLang="en-US" sz="2000" dirty="0"/>
          </a:p>
        </p:txBody>
      </p:sp>
      <p:sp>
        <p:nvSpPr>
          <p:cNvPr id="16" name="矩形: 圆角 17">
            <a:extLst>
              <a:ext uri="{FF2B5EF4-FFF2-40B4-BE49-F238E27FC236}">
                <a16:creationId xmlns:a16="http://schemas.microsoft.com/office/drawing/2014/main" id="{8C9CEA32-DBFE-4113-A571-9513B4ADA3B0}"/>
              </a:ext>
            </a:extLst>
          </p:cNvPr>
          <p:cNvSpPr/>
          <p:nvPr/>
        </p:nvSpPr>
        <p:spPr>
          <a:xfrm>
            <a:off x="4421135" y="2081382"/>
            <a:ext cx="4512711" cy="11970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0000FF"/>
                </a:solidFill>
                <a:highlight>
                  <a:srgbClr val="E5F4F8"/>
                </a:highlight>
                <a:latin typeface="Consolas" panose="020B0609020204030204" pitchFamily="49" charset="0"/>
              </a:rPr>
              <a:t>int </a:t>
            </a:r>
            <a:r>
              <a:rPr lang="en-US" altLang="zh-CN" sz="1600" dirty="0">
                <a:solidFill>
                  <a:srgbClr val="000000"/>
                </a:solidFill>
                <a:highlight>
                  <a:srgbClr val="E5F4F8"/>
                </a:highlight>
                <a:latin typeface="Consolas" panose="020B0609020204030204" pitchFamily="49" charset="0"/>
              </a:rPr>
              <a:t>a=4, b=5, c=6, max;</a:t>
            </a:r>
          </a:p>
          <a:p>
            <a:pPr>
              <a:lnSpc>
                <a:spcPct val="150000"/>
              </a:lnSpc>
            </a:pPr>
            <a:r>
              <a:rPr lang="pt-BR" altLang="zh-CN" sz="1600" dirty="0">
                <a:solidFill>
                  <a:srgbClr val="000000"/>
                </a:solidFill>
                <a:highlight>
                  <a:srgbClr val="E5F4F8"/>
                </a:highlight>
                <a:latin typeface="Consolas" panose="020B0609020204030204" pitchFamily="49" charset="0"/>
              </a:rPr>
              <a:t>max=a&gt;b?(a&gt;c?a:c):(b&gt;c?b:c);</a:t>
            </a:r>
            <a:endParaRPr lang="zh-CN" altLang="en-US" sz="1600" dirty="0">
              <a:highlight>
                <a:srgbClr val="E5F4F8"/>
              </a:highlight>
              <a:latin typeface="Consolas" panose="020B0609020204030204" pitchFamily="49" charset="0"/>
            </a:endParaRPr>
          </a:p>
        </p:txBody>
      </p:sp>
      <p:sp>
        <p:nvSpPr>
          <p:cNvPr id="17" name="矩形: 圆顶角 16">
            <a:extLst>
              <a:ext uri="{FF2B5EF4-FFF2-40B4-BE49-F238E27FC236}">
                <a16:creationId xmlns:a16="http://schemas.microsoft.com/office/drawing/2014/main" id="{D366AFA6-EE1C-42A7-9624-85A8C41DA2E3}"/>
              </a:ext>
            </a:extLst>
          </p:cNvPr>
          <p:cNvSpPr/>
          <p:nvPr/>
        </p:nvSpPr>
        <p:spPr>
          <a:xfrm>
            <a:off x="4421135" y="1670560"/>
            <a:ext cx="4512711"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条件运算符允许</a:t>
            </a:r>
            <a:r>
              <a:rPr lang="zh-CN" altLang="en-US" dirty="0">
                <a:solidFill>
                  <a:srgbClr val="FF0000"/>
                </a:solidFill>
              </a:rPr>
              <a:t>嵌套使用</a:t>
            </a:r>
            <a:r>
              <a:rPr lang="zh-CN" altLang="en-US" dirty="0"/>
              <a:t>，如</a:t>
            </a:r>
            <a:endParaRPr lang="zh-CN" altLang="en-US" sz="2000" dirty="0"/>
          </a:p>
        </p:txBody>
      </p:sp>
      <p:sp>
        <p:nvSpPr>
          <p:cNvPr id="18" name="矩形: 圆顶角 17">
            <a:extLst>
              <a:ext uri="{FF2B5EF4-FFF2-40B4-BE49-F238E27FC236}">
                <a16:creationId xmlns:a16="http://schemas.microsoft.com/office/drawing/2014/main" id="{0EC0B106-4EBD-455A-A2A5-202592B98C6A}"/>
              </a:ext>
            </a:extLst>
          </p:cNvPr>
          <p:cNvSpPr/>
          <p:nvPr/>
        </p:nvSpPr>
        <p:spPr>
          <a:xfrm>
            <a:off x="4421136" y="3493437"/>
            <a:ext cx="4512712"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19" name="矩形: 圆角 17">
            <a:extLst>
              <a:ext uri="{FF2B5EF4-FFF2-40B4-BE49-F238E27FC236}">
                <a16:creationId xmlns:a16="http://schemas.microsoft.com/office/drawing/2014/main" id="{B9BB612D-EC4A-4113-99EE-AE3B230A8920}"/>
              </a:ext>
            </a:extLst>
          </p:cNvPr>
          <p:cNvSpPr/>
          <p:nvPr/>
        </p:nvSpPr>
        <p:spPr>
          <a:xfrm>
            <a:off x="4421136" y="3920502"/>
            <a:ext cx="4512712" cy="78752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rPr>
              <a:t>由于会降低程序的可读性，条件运算符不宜嵌套使用</a:t>
            </a:r>
          </a:p>
        </p:txBody>
      </p:sp>
      <p:sp>
        <p:nvSpPr>
          <p:cNvPr id="4" name="矩形 3">
            <a:extLst>
              <a:ext uri="{FF2B5EF4-FFF2-40B4-BE49-F238E27FC236}">
                <a16:creationId xmlns:a16="http://schemas.microsoft.com/office/drawing/2014/main" id="{ED4CED05-9D36-4FFD-A239-671637CB7928}"/>
              </a:ext>
            </a:extLst>
          </p:cNvPr>
          <p:cNvSpPr/>
          <p:nvPr/>
        </p:nvSpPr>
        <p:spPr>
          <a:xfrm>
            <a:off x="1867236" y="1020639"/>
            <a:ext cx="3549370" cy="369332"/>
          </a:xfrm>
          <a:prstGeom prst="rect">
            <a:avLst/>
          </a:prstGeom>
        </p:spPr>
        <p:txBody>
          <a:bodyPr wrap="none">
            <a:spAutoFit/>
          </a:bodyPr>
          <a:lstStyle/>
          <a:p>
            <a:r>
              <a:rPr lang="zh-CN" altLang="en-US" dirty="0">
                <a:solidFill>
                  <a:srgbClr val="FF0000"/>
                </a:solidFill>
              </a:rPr>
              <a:t>条件运算符</a:t>
            </a:r>
            <a:r>
              <a:rPr lang="en-US" altLang="zh-CN" dirty="0">
                <a:solidFill>
                  <a:srgbClr val="FF0000"/>
                </a:solidFill>
              </a:rPr>
              <a:t>(?:) </a:t>
            </a:r>
            <a:r>
              <a:rPr lang="zh-CN" altLang="en-US" dirty="0">
                <a:solidFill>
                  <a:srgbClr val="000000"/>
                </a:solidFill>
              </a:rPr>
              <a:t>唯一的三目运算符</a:t>
            </a:r>
            <a:endParaRPr lang="zh-CN" altLang="en-US" dirty="0"/>
          </a:p>
        </p:txBody>
      </p:sp>
      <p:pic>
        <p:nvPicPr>
          <p:cNvPr id="13" name="图片 12">
            <a:extLst>
              <a:ext uri="{FF2B5EF4-FFF2-40B4-BE49-F238E27FC236}">
                <a16:creationId xmlns:a16="http://schemas.microsoft.com/office/drawing/2014/main" id="{24C08D72-6B8C-48F6-AB61-2F1CAAE3E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74" y="3201466"/>
            <a:ext cx="3492805" cy="3364825"/>
          </a:xfrm>
          <a:prstGeom prst="rect">
            <a:avLst/>
          </a:prstGeom>
          <a:ln>
            <a:solidFill>
              <a:schemeClr val="accent1"/>
            </a:solidFill>
          </a:ln>
        </p:spPr>
      </p:pic>
      <p:sp>
        <p:nvSpPr>
          <p:cNvPr id="12" name="灯片编号占位符 3">
            <a:extLst>
              <a:ext uri="{FF2B5EF4-FFF2-40B4-BE49-F238E27FC236}">
                <a16:creationId xmlns:a16="http://schemas.microsoft.com/office/drawing/2014/main" id="{3492CD51-005A-43CA-853A-39355DF87684}"/>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7687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sizeof </a:t>
            </a:r>
            <a:r>
              <a:rPr lang="zh-CN" altLang="en-US" b="1" dirty="0">
                <a:solidFill>
                  <a:schemeClr val="bg1"/>
                </a:solidFill>
              </a:rPr>
              <a:t>运算符</a:t>
            </a:r>
          </a:p>
        </p:txBody>
      </p:sp>
      <p:sp>
        <p:nvSpPr>
          <p:cNvPr id="14" name="矩形: 圆顶角 13">
            <a:extLst>
              <a:ext uri="{FF2B5EF4-FFF2-40B4-BE49-F238E27FC236}">
                <a16:creationId xmlns:a16="http://schemas.microsoft.com/office/drawing/2014/main" id="{28BD1AAD-C190-425E-BF21-5012DBCB63E0}"/>
              </a:ext>
            </a:extLst>
          </p:cNvPr>
          <p:cNvSpPr/>
          <p:nvPr/>
        </p:nvSpPr>
        <p:spPr>
          <a:xfrm>
            <a:off x="5521569" y="2572621"/>
            <a:ext cx="3316963" cy="450000"/>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defRPr/>
            </a:pPr>
            <a:r>
              <a:rPr lang="zh-CN" altLang="en-US" sz="2000" dirty="0">
                <a:solidFill>
                  <a:prstClr val="white"/>
                </a:solidFill>
                <a:latin typeface="微软雅黑"/>
                <a:ea typeface="微软雅黑"/>
              </a:rPr>
              <a:t>注意</a:t>
            </a:r>
          </a:p>
        </p:txBody>
      </p:sp>
      <p:sp>
        <p:nvSpPr>
          <p:cNvPr id="15" name="矩形: 圆角 17">
            <a:extLst>
              <a:ext uri="{FF2B5EF4-FFF2-40B4-BE49-F238E27FC236}">
                <a16:creationId xmlns:a16="http://schemas.microsoft.com/office/drawing/2014/main" id="{FCC9764E-5D12-4BE3-96BF-054472232DAD}"/>
              </a:ext>
            </a:extLst>
          </p:cNvPr>
          <p:cNvSpPr/>
          <p:nvPr/>
        </p:nvSpPr>
        <p:spPr>
          <a:xfrm>
            <a:off x="5521569" y="3055792"/>
            <a:ext cx="3316963" cy="15261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en-US" altLang="zh-CN" sz="1600" dirty="0">
                <a:solidFill>
                  <a:schemeClr val="tx1"/>
                </a:solidFill>
              </a:rPr>
              <a:t>sizeof(expr) </a:t>
            </a:r>
            <a:r>
              <a:rPr lang="zh-CN" altLang="en-US" sz="1600" dirty="0">
                <a:solidFill>
                  <a:schemeClr val="tx1"/>
                </a:solidFill>
              </a:rPr>
              <a:t>形式只是返回表达式结果的数据类型的字节数，并不会实际运算表达式，因此左边执行完输出语句后，</a:t>
            </a:r>
            <a:r>
              <a:rPr lang="en-US" altLang="zh-CN" sz="1600" dirty="0" err="1">
                <a:solidFill>
                  <a:schemeClr val="tx1"/>
                </a:solidFill>
              </a:rPr>
              <a:t>i</a:t>
            </a:r>
            <a:r>
              <a:rPr lang="en-US" altLang="zh-CN" sz="1600" dirty="0">
                <a:solidFill>
                  <a:schemeClr val="tx1"/>
                </a:solidFill>
              </a:rPr>
              <a:t> </a:t>
            </a:r>
            <a:r>
              <a:rPr lang="zh-CN" altLang="en-US" sz="1600" dirty="0">
                <a:solidFill>
                  <a:schemeClr val="tx1"/>
                </a:solidFill>
              </a:rPr>
              <a:t>的值仍然为</a:t>
            </a:r>
            <a:r>
              <a:rPr lang="en-US" altLang="zh-CN" sz="1600" dirty="0">
                <a:solidFill>
                  <a:schemeClr val="tx1"/>
                </a:solidFill>
              </a:rPr>
              <a:t>0</a:t>
            </a:r>
            <a:endParaRPr lang="zh-CN" altLang="en-US" sz="1600" dirty="0">
              <a:solidFill>
                <a:schemeClr val="tx1"/>
              </a:solidFill>
            </a:endParaRPr>
          </a:p>
        </p:txBody>
      </p:sp>
      <p:sp>
        <p:nvSpPr>
          <p:cNvPr id="16" name="矩形: 圆角 17">
            <a:extLst>
              <a:ext uri="{FF2B5EF4-FFF2-40B4-BE49-F238E27FC236}">
                <a16:creationId xmlns:a16="http://schemas.microsoft.com/office/drawing/2014/main" id="{8C9CEA32-DBFE-4113-A571-9513B4ADA3B0}"/>
              </a:ext>
            </a:extLst>
          </p:cNvPr>
          <p:cNvSpPr/>
          <p:nvPr/>
        </p:nvSpPr>
        <p:spPr>
          <a:xfrm>
            <a:off x="235132" y="2881240"/>
            <a:ext cx="5093006" cy="30975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000000"/>
                </a:solidFill>
                <a:highlight>
                  <a:srgbClr val="E5F4F8"/>
                </a:highlight>
                <a:latin typeface="Consolas" panose="020B0609020204030204" pitchFamily="49" charset="0"/>
                <a:ea typeface="FangSong" panose="02010609060101010101" pitchFamily="49" charset="-122"/>
              </a:rPr>
              <a:t>格式：</a:t>
            </a:r>
          </a:p>
          <a:p>
            <a:pPr>
              <a:lnSpc>
                <a:spcPct val="150000"/>
              </a:lnSpc>
            </a:pPr>
            <a:r>
              <a:rPr lang="en-US" altLang="zh-CN" dirty="0">
                <a:solidFill>
                  <a:srgbClr val="0000FF"/>
                </a:solidFill>
                <a:highlight>
                  <a:srgbClr val="E5F4F8"/>
                </a:highlight>
                <a:latin typeface="Consolas" panose="020B0609020204030204" pitchFamily="49" charset="0"/>
                <a:ea typeface="FangSong" panose="02010609060101010101" pitchFamily="49" charset="-122"/>
              </a:rPr>
              <a:t>sizeof </a:t>
            </a:r>
            <a:r>
              <a:rPr lang="en-US" altLang="zh-CN" dirty="0">
                <a:solidFill>
                  <a:srgbClr val="000000"/>
                </a:solidFill>
                <a:highlight>
                  <a:srgbClr val="E5F4F8"/>
                </a:highlight>
                <a:latin typeface="Consolas" panose="020B0609020204030204" pitchFamily="49" charset="0"/>
                <a:ea typeface="FangSong" panose="02010609060101010101" pitchFamily="49" charset="-122"/>
              </a:rPr>
              <a:t>(type) </a:t>
            </a:r>
            <a:r>
              <a:rPr lang="zh-CN" altLang="en-US" dirty="0">
                <a:solidFill>
                  <a:srgbClr val="000000"/>
                </a:solidFill>
                <a:highlight>
                  <a:srgbClr val="E5F4F8"/>
                </a:highlight>
                <a:latin typeface="Consolas" panose="020B0609020204030204" pitchFamily="49" charset="0"/>
                <a:ea typeface="FangSong" panose="02010609060101010101" pitchFamily="49" charset="-122"/>
              </a:rPr>
              <a:t>或</a:t>
            </a:r>
          </a:p>
          <a:p>
            <a:pPr>
              <a:lnSpc>
                <a:spcPct val="150000"/>
              </a:lnSpc>
            </a:pPr>
            <a:r>
              <a:rPr lang="en-US" altLang="zh-CN" dirty="0">
                <a:solidFill>
                  <a:srgbClr val="0000FF"/>
                </a:solidFill>
                <a:highlight>
                  <a:srgbClr val="E5F4F8"/>
                </a:highlight>
                <a:latin typeface="Consolas" panose="020B0609020204030204" pitchFamily="49" charset="0"/>
                <a:ea typeface="FangSong" panose="02010609060101010101" pitchFamily="49" charset="-122"/>
              </a:rPr>
              <a:t>sizeof </a:t>
            </a:r>
            <a:r>
              <a:rPr lang="en-US" altLang="zh-CN" dirty="0">
                <a:solidFill>
                  <a:srgbClr val="000000"/>
                </a:solidFill>
                <a:highlight>
                  <a:srgbClr val="E5F4F8"/>
                </a:highlight>
                <a:latin typeface="Consolas" panose="020B0609020204030204" pitchFamily="49" charset="0"/>
                <a:ea typeface="FangSong" panose="02010609060101010101" pitchFamily="49" charset="-122"/>
              </a:rPr>
              <a:t>(expr)</a:t>
            </a:r>
          </a:p>
          <a:p>
            <a:pPr>
              <a:lnSpc>
                <a:spcPct val="150000"/>
              </a:lnSpc>
            </a:pPr>
            <a:r>
              <a:rPr lang="zh-CN" altLang="en-US" dirty="0">
                <a:solidFill>
                  <a:srgbClr val="000000"/>
                </a:solidFill>
                <a:highlight>
                  <a:srgbClr val="E5F4F8"/>
                </a:highlight>
                <a:latin typeface="Consolas" panose="020B0609020204030204" pitchFamily="49" charset="0"/>
                <a:ea typeface="FangSong" panose="02010609060101010101" pitchFamily="49" charset="-122"/>
              </a:rPr>
              <a:t>例如：</a:t>
            </a:r>
          </a:p>
          <a:p>
            <a:pPr>
              <a:lnSpc>
                <a:spcPct val="150000"/>
              </a:lnSpc>
            </a:pPr>
            <a:r>
              <a:rPr lang="en-US" altLang="zh-CN" dirty="0">
                <a:solidFill>
                  <a:srgbClr val="000000"/>
                </a:solidFill>
                <a:highlight>
                  <a:srgbClr val="E5F4F8"/>
                </a:highlight>
                <a:latin typeface="Consolas" panose="020B0609020204030204" pitchFamily="49" charset="0"/>
                <a:ea typeface="FangSong" panose="02010609060101010101" pitchFamily="49" charset="-122"/>
              </a:rPr>
              <a:t>cout &lt;&lt; </a:t>
            </a:r>
            <a:r>
              <a:rPr lang="en-US" altLang="zh-CN" dirty="0">
                <a:solidFill>
                  <a:srgbClr val="0000FF"/>
                </a:solidFill>
                <a:highlight>
                  <a:srgbClr val="E5F4F8"/>
                </a:highlight>
                <a:latin typeface="Consolas" panose="020B0609020204030204" pitchFamily="49" charset="0"/>
                <a:ea typeface="FangSong" panose="02010609060101010101" pitchFamily="49" charset="-122"/>
              </a:rPr>
              <a:t>sizeof </a:t>
            </a:r>
            <a:r>
              <a:rPr lang="en-US" altLang="zh-CN" dirty="0">
                <a:solidFill>
                  <a:srgbClr val="000000"/>
                </a:solidFill>
                <a:highlight>
                  <a:srgbClr val="E5F4F8"/>
                </a:highlight>
                <a:latin typeface="Consolas" panose="020B0609020204030204" pitchFamily="49" charset="0"/>
                <a:ea typeface="FangSong" panose="02010609060101010101" pitchFamily="49" charset="-122"/>
              </a:rPr>
              <a:t>(</a:t>
            </a:r>
            <a:r>
              <a:rPr lang="en-US" altLang="zh-CN" dirty="0">
                <a:solidFill>
                  <a:srgbClr val="0000FF"/>
                </a:solidFill>
                <a:highlight>
                  <a:srgbClr val="E5F4F8"/>
                </a:highlight>
                <a:latin typeface="Consolas" panose="020B0609020204030204" pitchFamily="49" charset="0"/>
                <a:ea typeface="FangSong" panose="02010609060101010101" pitchFamily="49" charset="-122"/>
              </a:rPr>
              <a:t>int</a:t>
            </a:r>
            <a:r>
              <a:rPr lang="en-US" altLang="zh-CN" dirty="0">
                <a:solidFill>
                  <a:srgbClr val="000000"/>
                </a:solidFill>
                <a:highlight>
                  <a:srgbClr val="E5F4F8"/>
                </a:highlight>
                <a:latin typeface="Consolas" panose="020B0609020204030204" pitchFamily="49" charset="0"/>
                <a:ea typeface="FangSong" panose="02010609060101010101" pitchFamily="49" charset="-122"/>
              </a:rPr>
              <a:t>);</a:t>
            </a:r>
            <a:r>
              <a:rPr lang="en-US" altLang="zh-CN" dirty="0">
                <a:solidFill>
                  <a:srgbClr val="008000"/>
                </a:solidFill>
                <a:highlight>
                  <a:srgbClr val="E5F4F8"/>
                </a:highlight>
                <a:latin typeface="Consolas" panose="020B0609020204030204" pitchFamily="49" charset="0"/>
                <a:ea typeface="FangSong" panose="02010609060101010101" pitchFamily="49" charset="-122"/>
              </a:rPr>
              <a:t>//</a:t>
            </a:r>
            <a:r>
              <a:rPr lang="zh-CN" altLang="en-US" dirty="0">
                <a:solidFill>
                  <a:srgbClr val="008000"/>
                </a:solidFill>
                <a:highlight>
                  <a:srgbClr val="E5F4F8"/>
                </a:highlight>
                <a:latin typeface="Consolas" panose="020B0609020204030204" pitchFamily="49" charset="0"/>
                <a:ea typeface="FangSong" panose="02010609060101010101" pitchFamily="49" charset="-122"/>
              </a:rPr>
              <a:t>输出</a:t>
            </a:r>
            <a:r>
              <a:rPr lang="en-US" altLang="zh-CN" dirty="0">
                <a:solidFill>
                  <a:srgbClr val="008000"/>
                </a:solidFill>
                <a:highlight>
                  <a:srgbClr val="E5F4F8"/>
                </a:highlight>
                <a:latin typeface="Consolas" panose="020B0609020204030204" pitchFamily="49" charset="0"/>
                <a:ea typeface="FangSong" panose="02010609060101010101" pitchFamily="49" charset="-122"/>
              </a:rPr>
              <a:t>4</a:t>
            </a:r>
          </a:p>
          <a:p>
            <a:pPr>
              <a:lnSpc>
                <a:spcPct val="150000"/>
              </a:lnSpc>
            </a:pPr>
            <a:r>
              <a:rPr lang="en-US" altLang="zh-CN" dirty="0">
                <a:solidFill>
                  <a:srgbClr val="0000FF"/>
                </a:solidFill>
                <a:highlight>
                  <a:srgbClr val="E5F4F8"/>
                </a:highlight>
                <a:latin typeface="Consolas" panose="020B0609020204030204" pitchFamily="49" charset="0"/>
                <a:ea typeface="FangSong" panose="02010609060101010101" pitchFamily="49" charset="-122"/>
              </a:rPr>
              <a:t>int </a:t>
            </a:r>
            <a:r>
              <a:rPr lang="en-US" altLang="zh-CN" dirty="0" err="1">
                <a:solidFill>
                  <a:srgbClr val="000000"/>
                </a:solidFill>
                <a:highlight>
                  <a:srgbClr val="E5F4F8"/>
                </a:highlight>
                <a:latin typeface="Consolas" panose="020B0609020204030204" pitchFamily="49" charset="0"/>
                <a:ea typeface="FangSong" panose="02010609060101010101" pitchFamily="49" charset="-122"/>
              </a:rPr>
              <a:t>i</a:t>
            </a:r>
            <a:r>
              <a:rPr lang="en-US" altLang="zh-CN" dirty="0">
                <a:solidFill>
                  <a:srgbClr val="000000"/>
                </a:solidFill>
                <a:highlight>
                  <a:srgbClr val="E5F4F8"/>
                </a:highlight>
                <a:latin typeface="Consolas" panose="020B0609020204030204" pitchFamily="49" charset="0"/>
                <a:ea typeface="FangSong" panose="02010609060101010101" pitchFamily="49" charset="-122"/>
              </a:rPr>
              <a:t>=0;</a:t>
            </a:r>
          </a:p>
          <a:p>
            <a:pPr>
              <a:lnSpc>
                <a:spcPct val="150000"/>
              </a:lnSpc>
            </a:pPr>
            <a:r>
              <a:rPr lang="en-US" altLang="zh-CN" dirty="0">
                <a:solidFill>
                  <a:srgbClr val="000000"/>
                </a:solidFill>
                <a:highlight>
                  <a:srgbClr val="E5F4F8"/>
                </a:highlight>
                <a:latin typeface="Consolas" panose="020B0609020204030204" pitchFamily="49" charset="0"/>
                <a:ea typeface="FangSong" panose="02010609060101010101" pitchFamily="49" charset="-122"/>
              </a:rPr>
              <a:t>cout &lt;&lt; </a:t>
            </a:r>
            <a:r>
              <a:rPr lang="en-US" altLang="zh-CN" dirty="0">
                <a:solidFill>
                  <a:srgbClr val="0000FF"/>
                </a:solidFill>
                <a:highlight>
                  <a:srgbClr val="E5F4F8"/>
                </a:highlight>
                <a:latin typeface="Consolas" panose="020B0609020204030204" pitchFamily="49" charset="0"/>
                <a:ea typeface="FangSong" panose="02010609060101010101" pitchFamily="49" charset="-122"/>
              </a:rPr>
              <a:t>sizeof </a:t>
            </a:r>
            <a:r>
              <a:rPr lang="en-US" altLang="zh-CN" dirty="0">
                <a:solidFill>
                  <a:srgbClr val="000000"/>
                </a:solidFill>
                <a:highlight>
                  <a:srgbClr val="E5F4F8"/>
                </a:highlight>
                <a:latin typeface="Consolas" panose="020B0609020204030204" pitchFamily="49" charset="0"/>
                <a:ea typeface="FangSong" panose="02010609060101010101" pitchFamily="49" charset="-122"/>
              </a:rPr>
              <a:t>(++</a:t>
            </a:r>
            <a:r>
              <a:rPr lang="en-US" altLang="zh-CN" dirty="0" err="1">
                <a:solidFill>
                  <a:srgbClr val="000000"/>
                </a:solidFill>
                <a:highlight>
                  <a:srgbClr val="E5F4F8"/>
                </a:highlight>
                <a:latin typeface="Consolas" panose="020B0609020204030204" pitchFamily="49" charset="0"/>
                <a:ea typeface="FangSong" panose="02010609060101010101" pitchFamily="49" charset="-122"/>
              </a:rPr>
              <a:t>i</a:t>
            </a:r>
            <a:r>
              <a:rPr lang="en-US" altLang="zh-CN" dirty="0">
                <a:solidFill>
                  <a:srgbClr val="000000"/>
                </a:solidFill>
                <a:highlight>
                  <a:srgbClr val="E5F4F8"/>
                </a:highlight>
                <a:latin typeface="Consolas" panose="020B0609020204030204" pitchFamily="49" charset="0"/>
                <a:ea typeface="FangSong" panose="02010609060101010101" pitchFamily="49" charset="-122"/>
              </a:rPr>
              <a:t>);</a:t>
            </a:r>
            <a:r>
              <a:rPr lang="en-US" altLang="zh-CN" dirty="0">
                <a:solidFill>
                  <a:srgbClr val="008000"/>
                </a:solidFill>
                <a:highlight>
                  <a:srgbClr val="E5F4F8"/>
                </a:highlight>
                <a:latin typeface="Consolas" panose="020B0609020204030204" pitchFamily="49" charset="0"/>
                <a:ea typeface="FangSong" panose="02010609060101010101" pitchFamily="49" charset="-122"/>
              </a:rPr>
              <a:t>//</a:t>
            </a:r>
            <a:r>
              <a:rPr lang="zh-CN" altLang="en-US" dirty="0">
                <a:solidFill>
                  <a:srgbClr val="008000"/>
                </a:solidFill>
                <a:highlight>
                  <a:srgbClr val="E5F4F8"/>
                </a:highlight>
                <a:latin typeface="Consolas" panose="020B0609020204030204" pitchFamily="49" charset="0"/>
                <a:ea typeface="FangSong" panose="02010609060101010101" pitchFamily="49" charset="-122"/>
              </a:rPr>
              <a:t>输出</a:t>
            </a:r>
            <a:r>
              <a:rPr lang="en-US" altLang="zh-CN" dirty="0">
                <a:solidFill>
                  <a:srgbClr val="008000"/>
                </a:solidFill>
                <a:highlight>
                  <a:srgbClr val="E5F4F8"/>
                </a:highlight>
                <a:latin typeface="Consolas" panose="020B0609020204030204" pitchFamily="49" charset="0"/>
                <a:ea typeface="FangSong" panose="02010609060101010101" pitchFamily="49" charset="-122"/>
              </a:rPr>
              <a:t>4</a:t>
            </a:r>
            <a:r>
              <a:rPr lang="zh-CN" altLang="en-US" dirty="0">
                <a:solidFill>
                  <a:srgbClr val="008000"/>
                </a:solidFill>
                <a:highlight>
                  <a:srgbClr val="E5F4F8"/>
                </a:highlight>
                <a:latin typeface="Consolas" panose="020B0609020204030204" pitchFamily="49" charset="0"/>
                <a:ea typeface="FangSong" panose="02010609060101010101" pitchFamily="49" charset="-122"/>
              </a:rPr>
              <a:t>，</a:t>
            </a:r>
            <a:r>
              <a:rPr lang="en-US" altLang="zh-CN" dirty="0" err="1">
                <a:solidFill>
                  <a:srgbClr val="008000"/>
                </a:solidFill>
                <a:highlight>
                  <a:srgbClr val="E5F4F8"/>
                </a:highlight>
                <a:latin typeface="Consolas" panose="020B0609020204030204" pitchFamily="49" charset="0"/>
                <a:ea typeface="FangSong" panose="02010609060101010101" pitchFamily="49" charset="-122"/>
              </a:rPr>
              <a:t>i</a:t>
            </a:r>
            <a:r>
              <a:rPr lang="en-US" altLang="zh-CN" dirty="0">
                <a:solidFill>
                  <a:srgbClr val="008000"/>
                </a:solidFill>
                <a:highlight>
                  <a:srgbClr val="E5F4F8"/>
                </a:highlight>
                <a:latin typeface="Consolas" panose="020B0609020204030204" pitchFamily="49" charset="0"/>
                <a:ea typeface="FangSong" panose="02010609060101010101" pitchFamily="49" charset="-122"/>
              </a:rPr>
              <a:t> </a:t>
            </a:r>
            <a:r>
              <a:rPr lang="zh-CN" altLang="en-US" dirty="0">
                <a:solidFill>
                  <a:srgbClr val="008000"/>
                </a:solidFill>
                <a:highlight>
                  <a:srgbClr val="E5F4F8"/>
                </a:highlight>
                <a:latin typeface="Consolas" panose="020B0609020204030204" pitchFamily="49" charset="0"/>
                <a:ea typeface="FangSong" panose="02010609060101010101" pitchFamily="49" charset="-122"/>
              </a:rPr>
              <a:t>的值为</a:t>
            </a:r>
            <a:r>
              <a:rPr lang="en-US" altLang="zh-CN" dirty="0">
                <a:solidFill>
                  <a:srgbClr val="008000"/>
                </a:solidFill>
                <a:highlight>
                  <a:srgbClr val="E5F4F8"/>
                </a:highlight>
                <a:latin typeface="Consolas" panose="020B0609020204030204" pitchFamily="49" charset="0"/>
                <a:ea typeface="FangSong" panose="02010609060101010101" pitchFamily="49" charset="-122"/>
              </a:rPr>
              <a:t>0</a:t>
            </a:r>
            <a:endParaRPr lang="zh-CN" altLang="en-US" dirty="0">
              <a:highlight>
                <a:srgbClr val="E5F4F8"/>
              </a:highlight>
              <a:latin typeface="Consolas" panose="020B0609020204030204" pitchFamily="49" charset="0"/>
            </a:endParaRPr>
          </a:p>
        </p:txBody>
      </p:sp>
      <p:sp>
        <p:nvSpPr>
          <p:cNvPr id="17" name="矩形: 圆顶角 16">
            <a:extLst>
              <a:ext uri="{FF2B5EF4-FFF2-40B4-BE49-F238E27FC236}">
                <a16:creationId xmlns:a16="http://schemas.microsoft.com/office/drawing/2014/main" id="{D366AFA6-EE1C-42A7-9624-85A8C41DA2E3}"/>
              </a:ext>
            </a:extLst>
          </p:cNvPr>
          <p:cNvSpPr/>
          <p:nvPr/>
        </p:nvSpPr>
        <p:spPr>
          <a:xfrm>
            <a:off x="235132" y="2470418"/>
            <a:ext cx="5093006"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一般格式</a:t>
            </a:r>
          </a:p>
        </p:txBody>
      </p:sp>
      <p:sp>
        <p:nvSpPr>
          <p:cNvPr id="2" name="矩形 1">
            <a:extLst>
              <a:ext uri="{FF2B5EF4-FFF2-40B4-BE49-F238E27FC236}">
                <a16:creationId xmlns:a16="http://schemas.microsoft.com/office/drawing/2014/main" id="{C4727AC6-0E51-4891-86D8-9A7118C329C1}"/>
              </a:ext>
            </a:extLst>
          </p:cNvPr>
          <p:cNvSpPr/>
          <p:nvPr/>
        </p:nvSpPr>
        <p:spPr>
          <a:xfrm>
            <a:off x="435848" y="1559539"/>
            <a:ext cx="6580414" cy="369332"/>
          </a:xfrm>
          <a:prstGeom prst="rect">
            <a:avLst/>
          </a:prstGeom>
        </p:spPr>
        <p:txBody>
          <a:bodyPr wrap="square">
            <a:spAutoFit/>
          </a:bodyPr>
          <a:lstStyle/>
          <a:p>
            <a:r>
              <a:rPr lang="en-US" altLang="zh-CN" dirty="0">
                <a:solidFill>
                  <a:srgbClr val="FF0000"/>
                </a:solidFill>
                <a:latin typeface="LMMono10-Regular-Identity-H"/>
              </a:rPr>
              <a:t>sizeof </a:t>
            </a:r>
            <a:r>
              <a:rPr lang="zh-CN" altLang="en-US" dirty="0">
                <a:solidFill>
                  <a:srgbClr val="FF0000"/>
                </a:solidFill>
                <a:latin typeface="MicrosoftYaHei"/>
              </a:rPr>
              <a:t>运算符</a:t>
            </a:r>
            <a:r>
              <a:rPr lang="zh-CN" altLang="en-US" dirty="0">
                <a:solidFill>
                  <a:srgbClr val="000000"/>
                </a:solidFill>
                <a:latin typeface="MicrosoftYaHei"/>
              </a:rPr>
              <a:t>返回一个表达式或一个类型所占内存的字节数</a:t>
            </a:r>
            <a:endParaRPr lang="zh-CN" altLang="en-US" dirty="0"/>
          </a:p>
        </p:txBody>
      </p:sp>
      <p:sp>
        <p:nvSpPr>
          <p:cNvPr id="9" name="灯片编号占位符 3">
            <a:extLst>
              <a:ext uri="{FF2B5EF4-FFF2-40B4-BE49-F238E27FC236}">
                <a16:creationId xmlns:a16="http://schemas.microsoft.com/office/drawing/2014/main" id="{6C855551-2443-4989-8801-8F2EFFBF282D}"/>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767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sizeof </a:t>
            </a:r>
            <a:r>
              <a:rPr lang="zh-CN" altLang="en-US" b="1" dirty="0">
                <a:solidFill>
                  <a:schemeClr val="bg1"/>
                </a:solidFill>
              </a:rPr>
              <a:t>运算符</a:t>
            </a:r>
          </a:p>
        </p:txBody>
      </p:sp>
      <p:sp>
        <p:nvSpPr>
          <p:cNvPr id="4" name="矩形 3">
            <a:extLst>
              <a:ext uri="{FF2B5EF4-FFF2-40B4-BE49-F238E27FC236}">
                <a16:creationId xmlns:a16="http://schemas.microsoft.com/office/drawing/2014/main" id="{B9DEA522-7822-4DCF-9115-76A1DD06F726}"/>
              </a:ext>
            </a:extLst>
          </p:cNvPr>
          <p:cNvSpPr/>
          <p:nvPr/>
        </p:nvSpPr>
        <p:spPr>
          <a:xfrm>
            <a:off x="756138" y="1300968"/>
            <a:ext cx="6910754" cy="874407"/>
          </a:xfrm>
          <a:prstGeom prst="rect">
            <a:avLst/>
          </a:prstGeom>
        </p:spPr>
        <p:txBody>
          <a:bodyPr wrap="square">
            <a:spAutoFit/>
          </a:bodyPr>
          <a:lstStyle/>
          <a:p>
            <a:pPr marL="342900" indent="-342900">
              <a:lnSpc>
                <a:spcPct val="150000"/>
              </a:lnSpc>
              <a:buClr>
                <a:srgbClr val="151DC1"/>
              </a:buClr>
              <a:buFont typeface="Wingdings" panose="05000000000000000000" pitchFamily="2" charset="2"/>
              <a:buChar char="l"/>
            </a:pPr>
            <a:r>
              <a:rPr lang="zh-CN" altLang="en-US" dirty="0"/>
              <a:t>位运算符： </a:t>
            </a:r>
            <a:r>
              <a:rPr lang="en-US" altLang="zh-CN" dirty="0"/>
              <a:t>~ </a:t>
            </a:r>
            <a:r>
              <a:rPr lang="zh-CN" altLang="en-US" dirty="0"/>
              <a:t>、</a:t>
            </a:r>
            <a:r>
              <a:rPr lang="en-US" altLang="zh-CN" dirty="0"/>
              <a:t>&lt;&lt; </a:t>
            </a:r>
            <a:r>
              <a:rPr lang="zh-CN" altLang="en-US" dirty="0"/>
              <a:t>、</a:t>
            </a:r>
            <a:r>
              <a:rPr lang="en-US" altLang="zh-CN" dirty="0"/>
              <a:t>&gt;&gt; </a:t>
            </a:r>
            <a:r>
              <a:rPr lang="zh-CN" altLang="en-US" dirty="0"/>
              <a:t>、</a:t>
            </a:r>
            <a:r>
              <a:rPr lang="en-US" altLang="zh-CN" dirty="0"/>
              <a:t>&amp; </a:t>
            </a:r>
            <a:r>
              <a:rPr lang="zh-CN" altLang="en-US" dirty="0"/>
              <a:t>、</a:t>
            </a:r>
            <a:r>
              <a:rPr lang="en-US" altLang="zh-CN" dirty="0"/>
              <a:t>| </a:t>
            </a:r>
            <a:r>
              <a:rPr lang="zh-CN" altLang="en-US" dirty="0"/>
              <a:t>、</a:t>
            </a:r>
            <a:r>
              <a:rPr lang="en-US" altLang="zh-CN" dirty="0"/>
              <a:t>^</a:t>
            </a:r>
            <a:r>
              <a:rPr lang="zh-CN" altLang="en-US" dirty="0"/>
              <a:t>（优先级由高到低）</a:t>
            </a:r>
          </a:p>
          <a:p>
            <a:pPr marL="342900" indent="-342900">
              <a:lnSpc>
                <a:spcPct val="150000"/>
              </a:lnSpc>
              <a:buClr>
                <a:srgbClr val="151DC1"/>
              </a:buClr>
              <a:buFont typeface="Wingdings" panose="05000000000000000000" pitchFamily="2" charset="2"/>
              <a:buChar char="l"/>
            </a:pPr>
            <a:r>
              <a:rPr lang="zh-CN" altLang="en-US" dirty="0"/>
              <a:t>运算的对象是</a:t>
            </a:r>
            <a:r>
              <a:rPr lang="zh-CN" altLang="en-US" dirty="0">
                <a:solidFill>
                  <a:srgbClr val="FF0000"/>
                </a:solidFill>
              </a:rPr>
              <a:t>整型对象</a:t>
            </a:r>
            <a:r>
              <a:rPr lang="zh-CN" altLang="en-US" dirty="0"/>
              <a:t>，处理二进制数</a:t>
            </a:r>
          </a:p>
        </p:txBody>
      </p:sp>
      <p:graphicFrame>
        <p:nvGraphicFramePr>
          <p:cNvPr id="5" name="表格 4">
            <a:extLst>
              <a:ext uri="{FF2B5EF4-FFF2-40B4-BE49-F238E27FC236}">
                <a16:creationId xmlns:a16="http://schemas.microsoft.com/office/drawing/2014/main" id="{D7C55322-BFA6-41AD-93F8-6B3C39C1A662}"/>
              </a:ext>
            </a:extLst>
          </p:cNvPr>
          <p:cNvGraphicFramePr>
            <a:graphicFrameLocks noGrp="1"/>
          </p:cNvGraphicFramePr>
          <p:nvPr>
            <p:extLst>
              <p:ext uri="{D42A27DB-BD31-4B8C-83A1-F6EECF244321}">
                <p14:modId xmlns:p14="http://schemas.microsoft.com/office/powerpoint/2010/main" val="1245098819"/>
              </p:ext>
            </p:extLst>
          </p:nvPr>
        </p:nvGraphicFramePr>
        <p:xfrm>
          <a:off x="181653" y="2321169"/>
          <a:ext cx="8780694" cy="3235864"/>
        </p:xfrm>
        <a:graphic>
          <a:graphicData uri="http://schemas.openxmlformats.org/drawingml/2006/table">
            <a:tbl>
              <a:tblPr firstRow="1" bandRow="1">
                <a:tableStyleId>{5C22544A-7EE6-4342-B048-85BDC9FD1C3A}</a:tableStyleId>
              </a:tblPr>
              <a:tblGrid>
                <a:gridCol w="386861">
                  <a:extLst>
                    <a:ext uri="{9D8B030D-6E8A-4147-A177-3AD203B41FA5}">
                      <a16:colId xmlns:a16="http://schemas.microsoft.com/office/drawing/2014/main" val="2090855916"/>
                    </a:ext>
                  </a:extLst>
                </a:gridCol>
                <a:gridCol w="439616">
                  <a:extLst>
                    <a:ext uri="{9D8B030D-6E8A-4147-A177-3AD203B41FA5}">
                      <a16:colId xmlns:a16="http://schemas.microsoft.com/office/drawing/2014/main" val="4231128952"/>
                    </a:ext>
                  </a:extLst>
                </a:gridCol>
                <a:gridCol w="2162908">
                  <a:extLst>
                    <a:ext uri="{9D8B030D-6E8A-4147-A177-3AD203B41FA5}">
                      <a16:colId xmlns:a16="http://schemas.microsoft.com/office/drawing/2014/main" val="1560018906"/>
                    </a:ext>
                  </a:extLst>
                </a:gridCol>
                <a:gridCol w="650630">
                  <a:extLst>
                    <a:ext uri="{9D8B030D-6E8A-4147-A177-3AD203B41FA5}">
                      <a16:colId xmlns:a16="http://schemas.microsoft.com/office/drawing/2014/main" val="2399084373"/>
                    </a:ext>
                  </a:extLst>
                </a:gridCol>
                <a:gridCol w="2180493">
                  <a:extLst>
                    <a:ext uri="{9D8B030D-6E8A-4147-A177-3AD203B41FA5}">
                      <a16:colId xmlns:a16="http://schemas.microsoft.com/office/drawing/2014/main" val="304487069"/>
                    </a:ext>
                  </a:extLst>
                </a:gridCol>
                <a:gridCol w="808892">
                  <a:extLst>
                    <a:ext uri="{9D8B030D-6E8A-4147-A177-3AD203B41FA5}">
                      <a16:colId xmlns:a16="http://schemas.microsoft.com/office/drawing/2014/main" val="4229139613"/>
                    </a:ext>
                  </a:extLst>
                </a:gridCol>
                <a:gridCol w="2151294">
                  <a:extLst>
                    <a:ext uri="{9D8B030D-6E8A-4147-A177-3AD203B41FA5}">
                      <a16:colId xmlns:a16="http://schemas.microsoft.com/office/drawing/2014/main" val="1135400420"/>
                    </a:ext>
                  </a:extLst>
                </a:gridCol>
              </a:tblGrid>
              <a:tr h="404483">
                <a:tc gridSpan="7">
                  <a:txBody>
                    <a:bodyPr/>
                    <a:lstStyle/>
                    <a:p>
                      <a:pPr algn="ctr"/>
                      <a:r>
                        <a:rPr lang="en-US" altLang="zh-CN" sz="1600" dirty="0">
                          <a:latin typeface="Consolas" panose="020B0609020204030204" pitchFamily="49" charset="0"/>
                        </a:rPr>
                        <a:t>short a = 3, b = 5;</a:t>
                      </a:r>
                      <a:endParaRPr lang="zh-CN" altLang="en-US" sz="1600" dirty="0">
                        <a:latin typeface="Consolas" panose="020B0609020204030204" pitchFamily="49" charset="0"/>
                      </a:endParaRPr>
                    </a:p>
                  </a:txBody>
                  <a:tcPr>
                    <a:solidFill>
                      <a:srgbClr val="151DC1"/>
                    </a:solidFill>
                  </a:tcPr>
                </a:tc>
                <a:tc hMerge="1">
                  <a:txBody>
                    <a:bodyPr/>
                    <a:lstStyle/>
                    <a:p>
                      <a:pPr algn="r"/>
                      <a:endParaRPr lang="zh-CN" altLang="en-US" sz="1600">
                        <a:latin typeface="+mn-lt"/>
                      </a:endParaRPr>
                    </a:p>
                  </a:txBody>
                  <a:tcPr/>
                </a:tc>
                <a:tc hMerge="1">
                  <a:txBody>
                    <a:bodyPr/>
                    <a:lstStyle/>
                    <a:p>
                      <a:pPr algn="r"/>
                      <a:endParaRPr lang="zh-CN" altLang="en-US" sz="1600" dirty="0">
                        <a:latin typeface="+mn-lt"/>
                      </a:endParaRPr>
                    </a:p>
                  </a:txBody>
                  <a:tcPr/>
                </a:tc>
                <a:tc hMerge="1">
                  <a:txBody>
                    <a:bodyPr/>
                    <a:lstStyle/>
                    <a:p>
                      <a:pPr algn="r"/>
                      <a:endParaRPr lang="zh-CN" altLang="en-US" sz="1600">
                        <a:latin typeface="+mn-lt"/>
                      </a:endParaRPr>
                    </a:p>
                  </a:txBody>
                  <a:tcPr/>
                </a:tc>
                <a:tc hMerge="1">
                  <a:txBody>
                    <a:bodyPr/>
                    <a:lstStyle/>
                    <a:p>
                      <a:pPr algn="r"/>
                      <a:endParaRPr lang="zh-CN" altLang="en-US" sz="1600" dirty="0">
                        <a:latin typeface="+mn-lt"/>
                      </a:endParaRPr>
                    </a:p>
                  </a:txBody>
                  <a:tcPr/>
                </a:tc>
                <a:tc hMerge="1">
                  <a:txBody>
                    <a:bodyPr/>
                    <a:lstStyle/>
                    <a:p>
                      <a:pPr algn="r"/>
                      <a:endParaRPr lang="zh-CN" altLang="en-US" sz="1600" dirty="0">
                        <a:latin typeface="+mn-lt"/>
                      </a:endParaRPr>
                    </a:p>
                  </a:txBody>
                  <a:tcPr/>
                </a:tc>
                <a:tc hMerge="1">
                  <a:txBody>
                    <a:bodyPr/>
                    <a:lstStyle/>
                    <a:p>
                      <a:pPr algn="r"/>
                      <a:endParaRPr lang="zh-CN" altLang="en-US" sz="1600" dirty="0">
                        <a:latin typeface="+mn-lt"/>
                      </a:endParaRPr>
                    </a:p>
                  </a:txBody>
                  <a:tcPr/>
                </a:tc>
                <a:extLst>
                  <a:ext uri="{0D108BD9-81ED-4DB2-BD59-A6C34878D82A}">
                    <a16:rowId xmlns:a16="http://schemas.microsoft.com/office/drawing/2014/main" val="2584546490"/>
                  </a:ext>
                </a:extLst>
              </a:tr>
              <a:tr h="404483">
                <a:tc>
                  <a:txBody>
                    <a:bodyPr/>
                    <a:lstStyle/>
                    <a:p>
                      <a:pPr algn="r"/>
                      <a:r>
                        <a:rPr lang="en-US" altLang="zh-CN" sz="1600" dirty="0">
                          <a:latin typeface="+mn-lt"/>
                        </a:rPr>
                        <a:t>b</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lnB w="12700" cap="flat" cmpd="sng" algn="ctr">
                      <a:solidFill>
                        <a:schemeClr val="tx1"/>
                      </a:solidFill>
                      <a:prstDash val="solid"/>
                      <a:round/>
                      <a:headEnd type="none" w="med" len="med"/>
                      <a:tailEnd type="none" w="med" len="med"/>
                    </a:lnB>
                    <a:solidFill>
                      <a:schemeClr val="accent1">
                        <a:tint val="40000"/>
                        <a:alpha val="50000"/>
                      </a:schemeClr>
                    </a:solidFill>
                  </a:tcPr>
                </a:tc>
                <a:tc>
                  <a:txBody>
                    <a:bodyPr/>
                    <a:lstStyle/>
                    <a:p>
                      <a:pPr algn="r"/>
                      <a:r>
                        <a:rPr lang="en-US" altLang="zh-CN" sz="1600" dirty="0">
                          <a:latin typeface="+mn-lt"/>
                        </a:rPr>
                        <a:t>&lt;&lt;1</a:t>
                      </a:r>
                      <a:endParaRPr lang="zh-CN" altLang="en-US" sz="1600" dirty="0">
                        <a:latin typeface="+mn-lt"/>
                      </a:endParaRPr>
                    </a:p>
                  </a:txBody>
                  <a:tcPr>
                    <a:solidFill>
                      <a:schemeClr val="accent1">
                        <a:tint val="40000"/>
                        <a:alpha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lnB w="12700" cap="flat" cmpd="sng" algn="ctr">
                      <a:solidFill>
                        <a:schemeClr val="tx1"/>
                      </a:solidFill>
                      <a:prstDash val="solid"/>
                      <a:round/>
                      <a:headEnd type="none" w="med" len="med"/>
                      <a:tailEnd type="none" w="med" len="med"/>
                    </a:lnB>
                    <a:solidFill>
                      <a:schemeClr val="accent1">
                        <a:tint val="40000"/>
                        <a:alpha val="50000"/>
                      </a:schemeClr>
                    </a:solidFill>
                  </a:tcPr>
                </a:tc>
                <a:tc>
                  <a:txBody>
                    <a:bodyPr/>
                    <a:lstStyle/>
                    <a:p>
                      <a:pPr algn="r"/>
                      <a:r>
                        <a:rPr lang="en-US" altLang="zh-CN" sz="1600" dirty="0">
                          <a:latin typeface="+mn-lt"/>
                        </a:rPr>
                        <a:t>&gt;&gt;1</a:t>
                      </a:r>
                      <a:endParaRPr lang="zh-CN" altLang="en-US" sz="1600" dirty="0">
                        <a:latin typeface="+mn-lt"/>
                      </a:endParaRPr>
                    </a:p>
                  </a:txBody>
                  <a:tcPr>
                    <a:solidFill>
                      <a:schemeClr val="accent1">
                        <a:tint val="40000"/>
                        <a:alpha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00000000 00000101</a:t>
                      </a:r>
                      <a:endParaRPr lang="zh-CN" altLang="en-US" sz="1600" dirty="0">
                        <a:latin typeface="+mn-lt"/>
                      </a:endParaRPr>
                    </a:p>
                  </a:txBody>
                  <a:tcPr>
                    <a:solidFill>
                      <a:schemeClr val="accent1">
                        <a:tint val="40000"/>
                        <a:alpha val="50000"/>
                      </a:schemeClr>
                    </a:solidFill>
                  </a:tcPr>
                </a:tc>
                <a:extLst>
                  <a:ext uri="{0D108BD9-81ED-4DB2-BD59-A6C34878D82A}">
                    <a16:rowId xmlns:a16="http://schemas.microsoft.com/office/drawing/2014/main" val="392699654"/>
                  </a:ext>
                </a:extLst>
              </a:tr>
              <a:tr h="404483">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b="0" i="0" u="none" strike="noStrike" kern="1200" baseline="0" dirty="0">
                          <a:solidFill>
                            <a:schemeClr val="dk1"/>
                          </a:solidFill>
                          <a:latin typeface="+mn-lt"/>
                          <a:ea typeface="+mn-ea"/>
                          <a:cs typeface="+mn-cs"/>
                        </a:rPr>
                        <a:t>11111111 11111010</a:t>
                      </a:r>
                      <a:endParaRPr lang="zh-CN" altLang="en-US" sz="1600" dirty="0">
                        <a:latin typeface="+mn-lt"/>
                      </a:endParaRPr>
                    </a:p>
                  </a:txBody>
                  <a:tcPr>
                    <a:lnT w="12700" cap="flat" cmpd="sng" algn="ctr">
                      <a:solidFill>
                        <a:schemeClr val="tx1"/>
                      </a:solidFill>
                      <a:prstDash val="solid"/>
                      <a:round/>
                      <a:headEnd type="none" w="med" len="med"/>
                      <a:tailEnd type="none" w="med" len="med"/>
                    </a:lnT>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dirty="0">
                          <a:latin typeface="+mn-lt"/>
                        </a:rPr>
                        <a:t>00000000 00001010</a:t>
                      </a:r>
                      <a:endParaRPr lang="zh-CN" altLang="en-US" sz="1600" dirty="0">
                        <a:latin typeface="+mn-lt"/>
                      </a:endParaRPr>
                    </a:p>
                  </a:txBody>
                  <a:tcPr>
                    <a:lnT w="12700" cap="flat" cmpd="sng" algn="ctr">
                      <a:solidFill>
                        <a:schemeClr val="tx1"/>
                      </a:solidFill>
                      <a:prstDash val="solid"/>
                      <a:round/>
                      <a:headEnd type="none" w="med" len="med"/>
                      <a:tailEnd type="none" w="med" len="med"/>
                    </a:lnT>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00000000 00000010</a:t>
                      </a:r>
                      <a:endParaRPr lang="zh-CN" altLang="en-US" sz="1600" dirty="0">
                        <a:latin typeface="+mn-lt"/>
                      </a:endParaRPr>
                    </a:p>
                  </a:txBody>
                  <a:tcPr>
                    <a:solidFill>
                      <a:schemeClr val="accent1">
                        <a:tint val="20000"/>
                        <a:alpha val="50000"/>
                      </a:schemeClr>
                    </a:solidFill>
                  </a:tcPr>
                </a:tc>
                <a:extLst>
                  <a:ext uri="{0D108BD9-81ED-4DB2-BD59-A6C34878D82A}">
                    <a16:rowId xmlns:a16="http://schemas.microsoft.com/office/drawing/2014/main" val="2422609486"/>
                  </a:ext>
                </a:extLst>
              </a:tr>
              <a:tr h="404483">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-6</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10</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2</a:t>
                      </a:r>
                      <a:endParaRPr lang="zh-CN" altLang="en-US" sz="1600" dirty="0">
                        <a:latin typeface="+mn-lt"/>
                      </a:endParaRPr>
                    </a:p>
                  </a:txBody>
                  <a:tcPr>
                    <a:solidFill>
                      <a:schemeClr val="accent1">
                        <a:tint val="40000"/>
                        <a:alpha val="50000"/>
                      </a:schemeClr>
                    </a:solidFill>
                  </a:tcPr>
                </a:tc>
                <a:extLst>
                  <a:ext uri="{0D108BD9-81ED-4DB2-BD59-A6C34878D82A}">
                    <a16:rowId xmlns:a16="http://schemas.microsoft.com/office/drawing/2014/main" val="2276515964"/>
                  </a:ext>
                </a:extLst>
              </a:tr>
              <a:tr h="404483">
                <a:tc>
                  <a:txBody>
                    <a:bodyPr/>
                    <a:lstStyle/>
                    <a:p>
                      <a:pPr algn="r"/>
                      <a:r>
                        <a:rPr lang="en-US" altLang="zh-CN" sz="1600" dirty="0">
                          <a:latin typeface="+mn-lt"/>
                        </a:rPr>
                        <a:t>a</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00000000 00000011</a:t>
                      </a:r>
                      <a:endParaRPr lang="zh-CN" altLang="en-US" sz="1600" dirty="0">
                        <a:latin typeface="+mn-lt"/>
                      </a:endParaRPr>
                    </a:p>
                  </a:txBody>
                  <a:tcPr>
                    <a:solidFill>
                      <a:schemeClr val="accent1">
                        <a:tint val="20000"/>
                        <a:alpha val="50000"/>
                      </a:schemeClr>
                    </a:solidFill>
                  </a:tcPr>
                </a:tc>
                <a:extLst>
                  <a:ext uri="{0D108BD9-81ED-4DB2-BD59-A6C34878D82A}">
                    <a16:rowId xmlns:a16="http://schemas.microsoft.com/office/drawing/2014/main" val="3228203462"/>
                  </a:ext>
                </a:extLst>
              </a:tr>
              <a:tr h="404483">
                <a:tc>
                  <a:txBody>
                    <a:bodyPr/>
                    <a:lstStyle/>
                    <a:p>
                      <a:pPr algn="r"/>
                      <a:r>
                        <a:rPr lang="en-US" altLang="zh-CN" sz="1600" dirty="0">
                          <a:latin typeface="+mn-lt"/>
                        </a:rPr>
                        <a:t>b</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&amp;</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a:t>
                      </a: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00000000 00000101</a:t>
                      </a:r>
                      <a:endParaRPr lang="zh-CN" altLang="en-US" sz="1600" dirty="0">
                        <a:latin typeface="+mn-lt"/>
                      </a:endParaRPr>
                    </a:p>
                  </a:txBody>
                  <a:tcPr>
                    <a:solidFill>
                      <a:schemeClr val="accent1">
                        <a:tint val="40000"/>
                        <a:alpha val="50000"/>
                      </a:schemeClr>
                    </a:solidFill>
                  </a:tcPr>
                </a:tc>
                <a:extLst>
                  <a:ext uri="{0D108BD9-81ED-4DB2-BD59-A6C34878D82A}">
                    <a16:rowId xmlns:a16="http://schemas.microsoft.com/office/drawing/2014/main" val="3453963211"/>
                  </a:ext>
                </a:extLst>
              </a:tr>
              <a:tr h="404483">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endParaRPr lang="zh-CN" altLang="en-US" sz="1600" dirty="0">
                        <a:latin typeface="+mn-lt"/>
                      </a:endParaRPr>
                    </a:p>
                  </a:txBody>
                  <a:tcPr>
                    <a:solidFill>
                      <a:schemeClr val="accent1">
                        <a:tint val="20000"/>
                        <a:alpha val="50000"/>
                      </a:schemeClr>
                    </a:solidFill>
                  </a:tcPr>
                </a:tc>
                <a:tc>
                  <a:txBody>
                    <a:bodyPr/>
                    <a:lstStyle/>
                    <a:p>
                      <a:pPr algn="r"/>
                      <a:r>
                        <a:rPr lang="en-US" altLang="zh-CN" sz="1600" dirty="0">
                          <a:latin typeface="+mn-lt"/>
                        </a:rPr>
                        <a:t>00000000 00000001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00000000 00000111</a:t>
                      </a:r>
                      <a:endParaRPr lang="zh-CN" altLang="en-US" sz="1600" dirty="0">
                        <a:latin typeface="+mn-lt"/>
                      </a:endParaRPr>
                    </a:p>
                  </a:txBody>
                  <a:tcPr>
                    <a:solidFill>
                      <a:schemeClr val="accent1">
                        <a:tint val="20000"/>
                        <a:alpha val="50000"/>
                      </a:schemeClr>
                    </a:solidFill>
                  </a:tcPr>
                </a:tc>
                <a:tc>
                  <a:txBody>
                    <a:bodyPr/>
                    <a:lstStyle/>
                    <a:p>
                      <a:pPr algn="r"/>
                      <a:endParaRPr lang="zh-CN" altLang="en-US" sz="1600">
                        <a:latin typeface="+mn-lt"/>
                      </a:endParaRPr>
                    </a:p>
                  </a:txBody>
                  <a:tcPr>
                    <a:solidFill>
                      <a:schemeClr val="accent1">
                        <a:tint val="20000"/>
                        <a:alpha val="50000"/>
                      </a:schemeClr>
                    </a:solidFill>
                  </a:tcPr>
                </a:tc>
                <a:tc>
                  <a:txBody>
                    <a:bodyPr/>
                    <a:lstStyle/>
                    <a:p>
                      <a:pPr algn="r"/>
                      <a:r>
                        <a:rPr lang="en-US" altLang="zh-CN" sz="1600" dirty="0">
                          <a:latin typeface="+mn-lt"/>
                        </a:rPr>
                        <a:t>00000000 00000110</a:t>
                      </a:r>
                      <a:endParaRPr lang="zh-CN" altLang="en-US" sz="1600" dirty="0">
                        <a:latin typeface="+mn-lt"/>
                      </a:endParaRPr>
                    </a:p>
                  </a:txBody>
                  <a:tcPr>
                    <a:solidFill>
                      <a:schemeClr val="accent1">
                        <a:tint val="20000"/>
                        <a:alpha val="50000"/>
                      </a:schemeClr>
                    </a:solidFill>
                  </a:tcPr>
                </a:tc>
                <a:extLst>
                  <a:ext uri="{0D108BD9-81ED-4DB2-BD59-A6C34878D82A}">
                    <a16:rowId xmlns:a16="http://schemas.microsoft.com/office/drawing/2014/main" val="2027061400"/>
                  </a:ext>
                </a:extLst>
              </a:tr>
              <a:tr h="404483">
                <a:tc>
                  <a:txBody>
                    <a:bodyPr/>
                    <a:lstStyle/>
                    <a:p>
                      <a:pPr algn="r"/>
                      <a:endParaRPr lang="zh-CN" altLang="en-US" sz="1600">
                        <a:latin typeface="+mn-lt"/>
                      </a:endParaRPr>
                    </a:p>
                  </a:txBody>
                  <a:tcPr>
                    <a:solidFill>
                      <a:schemeClr val="accent1">
                        <a:tint val="40000"/>
                        <a:alpha val="50000"/>
                      </a:schemeClr>
                    </a:solidFill>
                  </a:tcPr>
                </a:tc>
                <a:tc>
                  <a:txBody>
                    <a:bodyPr/>
                    <a:lstStyle/>
                    <a:p>
                      <a:pPr algn="r"/>
                      <a:endParaRPr lang="zh-CN" altLang="en-US" sz="1600" dirty="0">
                        <a:latin typeface="+mn-lt"/>
                      </a:endParaRPr>
                    </a:p>
                  </a:txBody>
                  <a:tcPr>
                    <a:solidFill>
                      <a:schemeClr val="accent1">
                        <a:tint val="40000"/>
                        <a:alpha val="50000"/>
                      </a:schemeClr>
                    </a:solidFill>
                  </a:tcPr>
                </a:tc>
                <a:tc>
                  <a:txBody>
                    <a:bodyPr/>
                    <a:lstStyle/>
                    <a:p>
                      <a:pPr algn="r"/>
                      <a:r>
                        <a:rPr lang="en-US" altLang="zh-CN" sz="1600" dirty="0">
                          <a:latin typeface="+mn-lt"/>
                        </a:rPr>
                        <a:t>1</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7</a:t>
                      </a:r>
                      <a:endParaRPr lang="zh-CN" altLang="en-US" sz="1600" dirty="0">
                        <a:latin typeface="+mn-lt"/>
                      </a:endParaRPr>
                    </a:p>
                  </a:txBody>
                  <a:tcPr>
                    <a:solidFill>
                      <a:schemeClr val="accent1">
                        <a:tint val="40000"/>
                        <a:alpha val="50000"/>
                      </a:schemeClr>
                    </a:solidFill>
                  </a:tcPr>
                </a:tc>
                <a:tc>
                  <a:txBody>
                    <a:bodyPr/>
                    <a:lstStyle/>
                    <a:p>
                      <a:pPr algn="r"/>
                      <a:endParaRPr lang="zh-CN" altLang="en-US" sz="1600">
                        <a:latin typeface="+mn-lt"/>
                      </a:endParaRPr>
                    </a:p>
                  </a:txBody>
                  <a:tcPr>
                    <a:solidFill>
                      <a:schemeClr val="accent1">
                        <a:tint val="40000"/>
                        <a:alpha val="50000"/>
                      </a:schemeClr>
                    </a:solidFill>
                  </a:tcPr>
                </a:tc>
                <a:tc>
                  <a:txBody>
                    <a:bodyPr/>
                    <a:lstStyle/>
                    <a:p>
                      <a:pPr algn="r"/>
                      <a:r>
                        <a:rPr lang="en-US" altLang="zh-CN" sz="1600" dirty="0">
                          <a:latin typeface="+mn-lt"/>
                        </a:rPr>
                        <a:t>6</a:t>
                      </a:r>
                      <a:endParaRPr lang="zh-CN" altLang="en-US" sz="1600" dirty="0">
                        <a:latin typeface="+mn-lt"/>
                      </a:endParaRPr>
                    </a:p>
                  </a:txBody>
                  <a:tcPr>
                    <a:solidFill>
                      <a:schemeClr val="accent1">
                        <a:tint val="40000"/>
                        <a:alpha val="50000"/>
                      </a:schemeClr>
                    </a:solidFill>
                  </a:tcPr>
                </a:tc>
                <a:extLst>
                  <a:ext uri="{0D108BD9-81ED-4DB2-BD59-A6C34878D82A}">
                    <a16:rowId xmlns:a16="http://schemas.microsoft.com/office/drawing/2014/main" val="4036033186"/>
                  </a:ext>
                </a:extLst>
              </a:tr>
            </a:tbl>
          </a:graphicData>
        </a:graphic>
      </p:graphicFrame>
      <p:sp>
        <p:nvSpPr>
          <p:cNvPr id="9" name="灯片编号占位符 3">
            <a:extLst>
              <a:ext uri="{FF2B5EF4-FFF2-40B4-BE49-F238E27FC236}">
                <a16:creationId xmlns:a16="http://schemas.microsoft.com/office/drawing/2014/main" id="{8991380C-7682-4B21-A4F1-11B40C98C622}"/>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83536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a:extLst>
              <a:ext uri="{FF2B5EF4-FFF2-40B4-BE49-F238E27FC236}">
                <a16:creationId xmlns:a16="http://schemas.microsoft.com/office/drawing/2014/main" id="{4534B0B0-38A2-4390-B113-A1C8F6A8ABAB}"/>
              </a:ext>
            </a:extLst>
          </p:cNvPr>
          <p:cNvSpPr/>
          <p:nvPr/>
        </p:nvSpPr>
        <p:spPr>
          <a:xfrm>
            <a:off x="235132" y="2291049"/>
            <a:ext cx="3897253" cy="9746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highlight>
                  <a:srgbClr val="E5F4F8"/>
                </a:highlight>
                <a:latin typeface="Consolas" panose="020B0609020204030204" pitchFamily="49" charset="0"/>
              </a:rPr>
              <a:t>int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0, j;</a:t>
            </a:r>
          </a:p>
          <a:p>
            <a:r>
              <a:rPr lang="en-US" altLang="zh-CN" sz="1600" dirty="0">
                <a:solidFill>
                  <a:srgbClr val="000000"/>
                </a:solidFill>
                <a:highlight>
                  <a:srgbClr val="E5F4F8"/>
                </a:highlight>
                <a:latin typeface="Consolas" panose="020B0609020204030204" pitchFamily="49" charset="0"/>
              </a:rPr>
              <a:t>j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 * 2 + </a:t>
            </a:r>
            <a:r>
              <a:rPr lang="en-US" altLang="zh-CN" sz="1600" dirty="0" err="1">
                <a:solidFill>
                  <a:srgbClr val="000000"/>
                </a:solidFill>
                <a:highlight>
                  <a:srgbClr val="E5F4F8"/>
                </a:highlight>
                <a:latin typeface="Consolas" panose="020B0609020204030204" pitchFamily="49" charset="0"/>
              </a:rPr>
              <a:t>i</a:t>
            </a:r>
            <a:r>
              <a:rPr lang="en-US" altLang="zh-CN" sz="1600" dirty="0">
                <a:solidFill>
                  <a:srgbClr val="000000"/>
                </a:solidFill>
                <a:highlight>
                  <a:srgbClr val="E5F4F8"/>
                </a:highlight>
                <a:latin typeface="Consolas" panose="020B0609020204030204" pitchFamily="49" charset="0"/>
              </a:rPr>
              <a:t>++;</a:t>
            </a:r>
            <a:endParaRPr lang="zh-CN" altLang="en-US" sz="1600" dirty="0">
              <a:highlight>
                <a:srgbClr val="E5F4F8"/>
              </a:highlight>
              <a:latin typeface="Consolas" panose="020B06090202040302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1880226"/>
            <a:ext cx="3897253"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示例代码</a:t>
            </a:r>
            <a:endParaRPr lang="zh-CN" altLang="en-US" sz="2000" dirty="0"/>
          </a:p>
        </p:txBody>
      </p:sp>
      <p:sp>
        <p:nvSpPr>
          <p:cNvPr id="10" name="矩形: 圆顶角 9">
            <a:extLst>
              <a:ext uri="{FF2B5EF4-FFF2-40B4-BE49-F238E27FC236}">
                <a16:creationId xmlns:a16="http://schemas.microsoft.com/office/drawing/2014/main" id="{0113CE53-E7F7-4087-B282-2BDB4485C6A9}"/>
              </a:ext>
            </a:extLst>
          </p:cNvPr>
          <p:cNvSpPr/>
          <p:nvPr/>
        </p:nvSpPr>
        <p:spPr>
          <a:xfrm>
            <a:off x="235133" y="3676538"/>
            <a:ext cx="3897253"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问题</a:t>
            </a:r>
          </a:p>
        </p:txBody>
      </p:sp>
      <p:sp>
        <p:nvSpPr>
          <p:cNvPr id="11" name="矩形: 圆角 17">
            <a:extLst>
              <a:ext uri="{FF2B5EF4-FFF2-40B4-BE49-F238E27FC236}">
                <a16:creationId xmlns:a16="http://schemas.microsoft.com/office/drawing/2014/main" id="{8F8D840A-8DFF-4DB6-986D-3CBB837BB3CE}"/>
              </a:ext>
            </a:extLst>
          </p:cNvPr>
          <p:cNvSpPr/>
          <p:nvPr/>
        </p:nvSpPr>
        <p:spPr>
          <a:xfrm>
            <a:off x="235133" y="4114655"/>
            <a:ext cx="3897253" cy="115993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是先计算</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还是</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*2</a:t>
            </a:r>
            <a:r>
              <a:rPr lang="zh-CN" altLang="en-US" sz="1600" dirty="0">
                <a:solidFill>
                  <a:schemeClr val="tx1"/>
                </a:solidFill>
                <a:latin typeface="Consolas" panose="020B0609020204030204" pitchFamily="49" charset="0"/>
              </a:rPr>
              <a:t>，如果先计算表达式</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*2 </a:t>
            </a:r>
            <a:r>
              <a:rPr lang="zh-CN" altLang="en-US" sz="1600" dirty="0">
                <a:solidFill>
                  <a:schemeClr val="tx1"/>
                </a:solidFill>
                <a:latin typeface="Consolas" panose="020B0609020204030204" pitchFamily="49" charset="0"/>
              </a:rPr>
              <a:t>再计算表达式</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，那么结果为</a:t>
            </a:r>
            <a:r>
              <a:rPr lang="en-US" altLang="zh-CN" sz="1600" dirty="0">
                <a:solidFill>
                  <a:schemeClr val="tx1"/>
                </a:solidFill>
                <a:latin typeface="Consolas" panose="020B0609020204030204" pitchFamily="49" charset="0"/>
              </a:rPr>
              <a:t>0</a:t>
            </a:r>
            <a:r>
              <a:rPr lang="zh-CN" altLang="en-US" sz="1600" dirty="0">
                <a:solidFill>
                  <a:schemeClr val="tx1"/>
                </a:solidFill>
                <a:latin typeface="Consolas" panose="020B0609020204030204" pitchFamily="49" charset="0"/>
              </a:rPr>
              <a:t>；反过来，结果则为</a:t>
            </a:r>
            <a:r>
              <a:rPr lang="en-US" altLang="zh-CN" sz="1600" dirty="0">
                <a:solidFill>
                  <a:schemeClr val="tx1"/>
                </a:solidFill>
                <a:latin typeface="Consolas" panose="020B0609020204030204" pitchFamily="49" charset="0"/>
              </a:rPr>
              <a:t>2?</a:t>
            </a:r>
            <a:endParaRPr lang="zh-CN" altLang="en-US" sz="1600" dirty="0">
              <a:solidFill>
                <a:schemeClr val="tx1"/>
              </a:solidFill>
              <a:latin typeface="Consolas" panose="020B0609020204030204" pitchFamily="49" charset="0"/>
            </a:endParaRPr>
          </a:p>
        </p:txBody>
      </p:sp>
      <p:sp>
        <p:nvSpPr>
          <p:cNvPr id="17" name="矩形: 圆顶角 16">
            <a:extLst>
              <a:ext uri="{FF2B5EF4-FFF2-40B4-BE49-F238E27FC236}">
                <a16:creationId xmlns:a16="http://schemas.microsoft.com/office/drawing/2014/main" id="{C9D0C854-36D9-49CD-B64D-B492640259C2}"/>
              </a:ext>
            </a:extLst>
          </p:cNvPr>
          <p:cNvSpPr/>
          <p:nvPr/>
        </p:nvSpPr>
        <p:spPr>
          <a:xfrm>
            <a:off x="4712678" y="3664655"/>
            <a:ext cx="4190084"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建议</a:t>
            </a:r>
          </a:p>
        </p:txBody>
      </p:sp>
      <p:sp>
        <p:nvSpPr>
          <p:cNvPr id="18" name="矩形: 圆角 17">
            <a:extLst>
              <a:ext uri="{FF2B5EF4-FFF2-40B4-BE49-F238E27FC236}">
                <a16:creationId xmlns:a16="http://schemas.microsoft.com/office/drawing/2014/main" id="{AC47A115-12F0-4CDD-8764-FB7BFAB001F5}"/>
              </a:ext>
            </a:extLst>
          </p:cNvPr>
          <p:cNvSpPr/>
          <p:nvPr/>
        </p:nvSpPr>
        <p:spPr>
          <a:xfrm>
            <a:off x="4712678" y="4091720"/>
            <a:ext cx="419008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1600" dirty="0">
                <a:solidFill>
                  <a:schemeClr val="tx1"/>
                </a:solidFill>
                <a:latin typeface="Consolas" panose="020B0609020204030204" pitchFamily="49" charset="0"/>
              </a:rPr>
              <a:t>在复合表达式中，不要出现对同一个对象既读又写的情况，容易出错</a:t>
            </a:r>
          </a:p>
        </p:txBody>
      </p:sp>
      <p:sp>
        <p:nvSpPr>
          <p:cNvPr id="12" name="文本框 11">
            <a:extLst>
              <a:ext uri="{FF2B5EF4-FFF2-40B4-BE49-F238E27FC236}">
                <a16:creationId xmlns:a16="http://schemas.microsoft.com/office/drawing/2014/main" id="{DD4CE40F-3EAF-42B9-9AA5-F882C344757B}"/>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2.5 </a:t>
            </a:r>
            <a:r>
              <a:rPr lang="zh-CN" altLang="en-US" sz="3200" b="1" dirty="0">
                <a:solidFill>
                  <a:schemeClr val="bg1"/>
                </a:solidFill>
              </a:rPr>
              <a:t>表达式 </a:t>
            </a:r>
            <a:r>
              <a:rPr lang="en-US" altLang="zh-CN" b="1" dirty="0">
                <a:solidFill>
                  <a:schemeClr val="bg1"/>
                </a:solidFill>
              </a:rPr>
              <a:t>— </a:t>
            </a:r>
            <a:r>
              <a:rPr lang="zh-CN" altLang="en-US" b="1" dirty="0">
                <a:solidFill>
                  <a:schemeClr val="bg1"/>
                </a:solidFill>
              </a:rPr>
              <a:t>求值顺序</a:t>
            </a:r>
          </a:p>
        </p:txBody>
      </p:sp>
      <p:sp>
        <p:nvSpPr>
          <p:cNvPr id="2" name="矩形 1">
            <a:extLst>
              <a:ext uri="{FF2B5EF4-FFF2-40B4-BE49-F238E27FC236}">
                <a16:creationId xmlns:a16="http://schemas.microsoft.com/office/drawing/2014/main" id="{97530C46-F28B-452D-9898-BA92D427564B}"/>
              </a:ext>
            </a:extLst>
          </p:cNvPr>
          <p:cNvSpPr/>
          <p:nvPr/>
        </p:nvSpPr>
        <p:spPr>
          <a:xfrm>
            <a:off x="235132" y="1178168"/>
            <a:ext cx="1107996" cy="369332"/>
          </a:xfrm>
          <a:prstGeom prst="rect">
            <a:avLst/>
          </a:prstGeom>
        </p:spPr>
        <p:txBody>
          <a:bodyPr wrap="none">
            <a:spAutoFit/>
          </a:bodyPr>
          <a:lstStyle/>
          <a:p>
            <a:r>
              <a:rPr lang="zh-CN" altLang="en-US" dirty="0">
                <a:solidFill>
                  <a:srgbClr val="FF0000"/>
                </a:solidFill>
                <a:latin typeface="MicrosoftYaHei"/>
              </a:rPr>
              <a:t>求值次序</a:t>
            </a:r>
            <a:endParaRPr lang="zh-CN" altLang="en-US" dirty="0"/>
          </a:p>
        </p:txBody>
      </p:sp>
      <p:sp>
        <p:nvSpPr>
          <p:cNvPr id="14" name="矩形: 圆顶角 13">
            <a:extLst>
              <a:ext uri="{FF2B5EF4-FFF2-40B4-BE49-F238E27FC236}">
                <a16:creationId xmlns:a16="http://schemas.microsoft.com/office/drawing/2014/main" id="{39123826-F201-451D-A819-1F1B22A6E41B}"/>
              </a:ext>
            </a:extLst>
          </p:cNvPr>
          <p:cNvSpPr/>
          <p:nvPr/>
        </p:nvSpPr>
        <p:spPr>
          <a:xfrm>
            <a:off x="4712678" y="1880226"/>
            <a:ext cx="4190084" cy="450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答案</a:t>
            </a:r>
            <a:endParaRPr lang="zh-CN" altLang="en-US" sz="2000" b="1" dirty="0"/>
          </a:p>
        </p:txBody>
      </p:sp>
      <p:sp>
        <p:nvSpPr>
          <p:cNvPr id="15" name="矩形: 圆角 17">
            <a:extLst>
              <a:ext uri="{FF2B5EF4-FFF2-40B4-BE49-F238E27FC236}">
                <a16:creationId xmlns:a16="http://schemas.microsoft.com/office/drawing/2014/main" id="{05AD779F-9448-49B8-956E-C687300F9DA5}"/>
              </a:ext>
            </a:extLst>
          </p:cNvPr>
          <p:cNvSpPr/>
          <p:nvPr/>
        </p:nvSpPr>
        <p:spPr>
          <a:xfrm>
            <a:off x="4712678" y="2318343"/>
            <a:ext cx="4190084" cy="7906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VS </a:t>
            </a:r>
            <a:r>
              <a:rPr lang="zh-CN" altLang="en-US" sz="1600" dirty="0">
                <a:solidFill>
                  <a:schemeClr val="tx1"/>
                </a:solidFill>
                <a:latin typeface="Consolas" panose="020B0609020204030204" pitchFamily="49" charset="0"/>
              </a:rPr>
              <a:t>编译器，</a:t>
            </a:r>
            <a:r>
              <a:rPr lang="en-US" altLang="zh-CN" sz="1600" dirty="0">
                <a:solidFill>
                  <a:schemeClr val="tx1"/>
                </a:solidFill>
                <a:latin typeface="Consolas" panose="020B0609020204030204" pitchFamily="49" charset="0"/>
              </a:rPr>
              <a:t>j </a:t>
            </a:r>
            <a:r>
              <a:rPr lang="zh-CN" altLang="en-US" sz="1600" dirty="0">
                <a:solidFill>
                  <a:schemeClr val="tx1"/>
                </a:solidFill>
                <a:latin typeface="Consolas" panose="020B0609020204030204" pitchFamily="49" charset="0"/>
              </a:rPr>
              <a:t>的值为</a:t>
            </a:r>
            <a:r>
              <a:rPr lang="en-US" altLang="zh-CN" sz="1600" dirty="0">
                <a:solidFill>
                  <a:schemeClr val="tx1"/>
                </a:solidFill>
                <a:latin typeface="Consolas" panose="020B0609020204030204" pitchFamily="49" charset="0"/>
              </a:rPr>
              <a:t>0</a:t>
            </a:r>
          </a:p>
          <a:p>
            <a:pPr marL="285750" indent="-285750">
              <a:lnSpc>
                <a:spcPct val="150000"/>
              </a:lnSpc>
              <a:buClr>
                <a:srgbClr val="151DC1"/>
              </a:buClr>
              <a:buFont typeface="Consolas" panose="020B0609020204030204" pitchFamily="49" charset="0"/>
              <a:buChar char="●"/>
            </a:pPr>
            <a:r>
              <a:rPr lang="en-US" altLang="zh-CN" sz="1600" dirty="0">
                <a:solidFill>
                  <a:schemeClr val="tx1"/>
                </a:solidFill>
                <a:latin typeface="Consolas" panose="020B0609020204030204" pitchFamily="49" charset="0"/>
              </a:rPr>
              <a:t>GCC </a:t>
            </a:r>
            <a:r>
              <a:rPr lang="zh-CN" altLang="en-US" sz="1600" dirty="0">
                <a:solidFill>
                  <a:schemeClr val="tx1"/>
                </a:solidFill>
                <a:latin typeface="Consolas" panose="020B0609020204030204" pitchFamily="49" charset="0"/>
              </a:rPr>
              <a:t>编译器，</a:t>
            </a:r>
            <a:r>
              <a:rPr lang="en-US" altLang="zh-CN" sz="1600" dirty="0">
                <a:solidFill>
                  <a:schemeClr val="tx1"/>
                </a:solidFill>
                <a:latin typeface="Consolas" panose="020B0609020204030204" pitchFamily="49" charset="0"/>
              </a:rPr>
              <a:t>j </a:t>
            </a:r>
            <a:r>
              <a:rPr lang="zh-CN" altLang="en-US" sz="1600" dirty="0">
                <a:solidFill>
                  <a:schemeClr val="tx1"/>
                </a:solidFill>
                <a:latin typeface="Consolas" panose="020B0609020204030204" pitchFamily="49" charset="0"/>
              </a:rPr>
              <a:t>的值为</a:t>
            </a:r>
            <a:r>
              <a:rPr lang="en-US" altLang="zh-CN" sz="1600" dirty="0">
                <a:solidFill>
                  <a:schemeClr val="tx1"/>
                </a:solidFill>
                <a:latin typeface="Consolas" panose="020B0609020204030204" pitchFamily="49" charset="0"/>
              </a:rPr>
              <a:t>2</a:t>
            </a:r>
            <a:endParaRPr lang="zh-CN" altLang="en-US" sz="1600" dirty="0">
              <a:solidFill>
                <a:schemeClr val="tx1"/>
              </a:solidFill>
              <a:latin typeface="Consolas" panose="020B0609020204030204" pitchFamily="49" charset="0"/>
            </a:endParaRPr>
          </a:p>
        </p:txBody>
      </p:sp>
      <p:sp>
        <p:nvSpPr>
          <p:cNvPr id="13" name="灯片编号占位符 3">
            <a:extLst>
              <a:ext uri="{FF2B5EF4-FFF2-40B4-BE49-F238E27FC236}">
                <a16:creationId xmlns:a16="http://schemas.microsoft.com/office/drawing/2014/main" id="{49956AC0-AFEF-4DA6-AB95-BEA67070F914}"/>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41145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隐形转换</a:t>
            </a:r>
          </a:p>
        </p:txBody>
      </p:sp>
      <p:sp>
        <p:nvSpPr>
          <p:cNvPr id="9" name="矩形: 圆顶角 8">
            <a:extLst>
              <a:ext uri="{FF2B5EF4-FFF2-40B4-BE49-F238E27FC236}">
                <a16:creationId xmlns:a16="http://schemas.microsoft.com/office/drawing/2014/main" id="{B420CF52-89C7-4D7D-B39D-7EC6557BCFFB}"/>
              </a:ext>
            </a:extLst>
          </p:cNvPr>
          <p:cNvSpPr/>
          <p:nvPr/>
        </p:nvSpPr>
        <p:spPr>
          <a:xfrm>
            <a:off x="949569" y="3429000"/>
            <a:ext cx="7280031"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隐式转换</a:t>
            </a:r>
          </a:p>
        </p:txBody>
      </p:sp>
      <p:sp>
        <p:nvSpPr>
          <p:cNvPr id="10" name="矩形: 圆角 17">
            <a:extLst>
              <a:ext uri="{FF2B5EF4-FFF2-40B4-BE49-F238E27FC236}">
                <a16:creationId xmlns:a16="http://schemas.microsoft.com/office/drawing/2014/main" id="{8A7D8A1B-A011-46BF-B5C5-C7B9738CC826}"/>
              </a:ext>
            </a:extLst>
          </p:cNvPr>
          <p:cNvSpPr/>
          <p:nvPr/>
        </p:nvSpPr>
        <p:spPr>
          <a:xfrm>
            <a:off x="949569" y="3882229"/>
            <a:ext cx="7280031" cy="15292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比 </a:t>
            </a:r>
            <a:r>
              <a:rPr lang="en-US" altLang="zh-CN" sz="1600" dirty="0">
                <a:solidFill>
                  <a:schemeClr val="tx1"/>
                </a:solidFill>
                <a:latin typeface="Consolas" panose="020B0609020204030204" pitchFamily="49" charset="0"/>
              </a:rPr>
              <a:t>int </a:t>
            </a:r>
            <a:r>
              <a:rPr lang="zh-CN" altLang="en-US" sz="1600" dirty="0">
                <a:solidFill>
                  <a:schemeClr val="tx1"/>
                </a:solidFill>
                <a:latin typeface="Consolas" panose="020B0609020204030204" pitchFamily="49" charset="0"/>
              </a:rPr>
              <a:t>类型小的整型类型提升为较大的整型类型</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将表达式的值转换为布尔值</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初始化过程中，初始值转换成定义对象的类型</a:t>
            </a:r>
          </a:p>
          <a:p>
            <a:pPr marL="342900" indent="-342900">
              <a:lnSpc>
                <a:spcPct val="150000"/>
              </a:lnSpc>
              <a:buClr>
                <a:srgbClr val="151DC1"/>
              </a:buClr>
              <a:buFont typeface="Wingdings" panose="05000000000000000000" pitchFamily="2" charset="2"/>
              <a:buChar char="l"/>
            </a:pPr>
            <a:r>
              <a:rPr lang="zh-CN" altLang="en-US" sz="1600" dirty="0">
                <a:solidFill>
                  <a:schemeClr val="tx1"/>
                </a:solidFill>
                <a:latin typeface="Consolas" panose="020B0609020204030204" pitchFamily="49" charset="0"/>
              </a:rPr>
              <a:t>算术表达式中，运算结果转换为运算对象中最宽（大）的数据类型</a:t>
            </a:r>
          </a:p>
        </p:txBody>
      </p:sp>
      <p:sp>
        <p:nvSpPr>
          <p:cNvPr id="11" name="左大括号 10">
            <a:extLst>
              <a:ext uri="{FF2B5EF4-FFF2-40B4-BE49-F238E27FC236}">
                <a16:creationId xmlns:a16="http://schemas.microsoft.com/office/drawing/2014/main" id="{677A15D3-DEBD-4630-A0B3-AEB8C7253EC9}"/>
              </a:ext>
            </a:extLst>
          </p:cNvPr>
          <p:cNvSpPr/>
          <p:nvPr/>
        </p:nvSpPr>
        <p:spPr>
          <a:xfrm>
            <a:off x="3507118" y="1732293"/>
            <a:ext cx="395467" cy="9333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9AFC88D-B535-4576-BB25-051B64E2D564}"/>
              </a:ext>
            </a:extLst>
          </p:cNvPr>
          <p:cNvSpPr/>
          <p:nvPr/>
        </p:nvSpPr>
        <p:spPr>
          <a:xfrm>
            <a:off x="3830747" y="1732292"/>
            <a:ext cx="184731" cy="369332"/>
          </a:xfrm>
          <a:prstGeom prst="rect">
            <a:avLst/>
          </a:prstGeom>
        </p:spPr>
        <p:txBody>
          <a:bodyPr wrap="none">
            <a:spAutoFit/>
          </a:bodyPr>
          <a:lstStyle/>
          <a:p>
            <a:endParaRPr lang="zh-CN" altLang="en-US" dirty="0"/>
          </a:p>
        </p:txBody>
      </p:sp>
      <p:sp>
        <p:nvSpPr>
          <p:cNvPr id="18" name="矩形 17">
            <a:extLst>
              <a:ext uri="{FF2B5EF4-FFF2-40B4-BE49-F238E27FC236}">
                <a16:creationId xmlns:a16="http://schemas.microsoft.com/office/drawing/2014/main" id="{90BEE9EB-0AAC-4D9E-8971-2AE0F8E18913}"/>
              </a:ext>
            </a:extLst>
          </p:cNvPr>
          <p:cNvSpPr/>
          <p:nvPr/>
        </p:nvSpPr>
        <p:spPr>
          <a:xfrm>
            <a:off x="2297038" y="2014286"/>
            <a:ext cx="1107996" cy="369332"/>
          </a:xfrm>
          <a:prstGeom prst="rect">
            <a:avLst/>
          </a:prstGeom>
        </p:spPr>
        <p:txBody>
          <a:bodyPr wrap="none">
            <a:spAutoFit/>
          </a:bodyPr>
          <a:lstStyle/>
          <a:p>
            <a:r>
              <a:rPr lang="zh-CN" altLang="en-US" dirty="0">
                <a:latin typeface="MicrosoftYaHei"/>
              </a:rPr>
              <a:t>类型转换</a:t>
            </a:r>
            <a:endParaRPr lang="zh-CN" altLang="en-US" dirty="0"/>
          </a:p>
        </p:txBody>
      </p:sp>
      <p:sp>
        <p:nvSpPr>
          <p:cNvPr id="19" name="矩形 18">
            <a:extLst>
              <a:ext uri="{FF2B5EF4-FFF2-40B4-BE49-F238E27FC236}">
                <a16:creationId xmlns:a16="http://schemas.microsoft.com/office/drawing/2014/main" id="{C3B7A604-D000-4C1D-87DD-50CAEE19778C}"/>
              </a:ext>
            </a:extLst>
          </p:cNvPr>
          <p:cNvSpPr/>
          <p:nvPr/>
        </p:nvSpPr>
        <p:spPr>
          <a:xfrm>
            <a:off x="3902586" y="1661492"/>
            <a:ext cx="1338828" cy="369332"/>
          </a:xfrm>
          <a:prstGeom prst="rect">
            <a:avLst/>
          </a:prstGeom>
        </p:spPr>
        <p:txBody>
          <a:bodyPr wrap="square">
            <a:spAutoFit/>
          </a:bodyPr>
          <a:lstStyle/>
          <a:p>
            <a:r>
              <a:rPr lang="zh-CN" altLang="en-US" dirty="0"/>
              <a:t>隐形转换</a:t>
            </a:r>
          </a:p>
        </p:txBody>
      </p:sp>
      <p:sp>
        <p:nvSpPr>
          <p:cNvPr id="20" name="矩形 19">
            <a:extLst>
              <a:ext uri="{FF2B5EF4-FFF2-40B4-BE49-F238E27FC236}">
                <a16:creationId xmlns:a16="http://schemas.microsoft.com/office/drawing/2014/main" id="{4563FF1F-83EC-4825-9607-9C35AD32497F}"/>
              </a:ext>
            </a:extLst>
          </p:cNvPr>
          <p:cNvSpPr/>
          <p:nvPr/>
        </p:nvSpPr>
        <p:spPr>
          <a:xfrm>
            <a:off x="3923112" y="2424881"/>
            <a:ext cx="2954655" cy="369332"/>
          </a:xfrm>
          <a:prstGeom prst="rect">
            <a:avLst/>
          </a:prstGeom>
        </p:spPr>
        <p:txBody>
          <a:bodyPr wrap="none">
            <a:spAutoFit/>
          </a:bodyPr>
          <a:lstStyle/>
          <a:p>
            <a:r>
              <a:rPr lang="zh-CN" altLang="en-US" dirty="0"/>
              <a:t>显式转换（强制类型转化）</a:t>
            </a:r>
          </a:p>
        </p:txBody>
      </p:sp>
      <p:sp>
        <p:nvSpPr>
          <p:cNvPr id="13" name="灯片编号占位符 3">
            <a:extLst>
              <a:ext uri="{FF2B5EF4-FFF2-40B4-BE49-F238E27FC236}">
                <a16:creationId xmlns:a16="http://schemas.microsoft.com/office/drawing/2014/main" id="{647E9A63-4513-4D69-ACDB-F3AB1266014F}"/>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3583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隐形转换</a:t>
            </a:r>
          </a:p>
        </p:txBody>
      </p:sp>
      <p:sp>
        <p:nvSpPr>
          <p:cNvPr id="2" name="矩形 1">
            <a:extLst>
              <a:ext uri="{FF2B5EF4-FFF2-40B4-BE49-F238E27FC236}">
                <a16:creationId xmlns:a16="http://schemas.microsoft.com/office/drawing/2014/main" id="{070CAE1A-9901-42FD-BD58-2E65A5426F97}"/>
              </a:ext>
            </a:extLst>
          </p:cNvPr>
          <p:cNvSpPr/>
          <p:nvPr/>
        </p:nvSpPr>
        <p:spPr>
          <a:xfrm>
            <a:off x="3151569" y="1415533"/>
            <a:ext cx="2723823" cy="369332"/>
          </a:xfrm>
          <a:prstGeom prst="rect">
            <a:avLst/>
          </a:prstGeom>
        </p:spPr>
        <p:txBody>
          <a:bodyPr wrap="none">
            <a:spAutoFit/>
          </a:bodyPr>
          <a:lstStyle/>
          <a:p>
            <a:r>
              <a:rPr lang="zh-CN" altLang="en-US" dirty="0">
                <a:solidFill>
                  <a:srgbClr val="0000FF"/>
                </a:solidFill>
                <a:latin typeface="MicrosoftYaHei"/>
              </a:rPr>
              <a:t>混合运算的类型转换规则</a:t>
            </a:r>
            <a:endParaRPr lang="zh-CN" altLang="en-US" dirty="0"/>
          </a:p>
        </p:txBody>
      </p:sp>
      <p:pic>
        <p:nvPicPr>
          <p:cNvPr id="5" name="图片 4">
            <a:extLst>
              <a:ext uri="{FF2B5EF4-FFF2-40B4-BE49-F238E27FC236}">
                <a16:creationId xmlns:a16="http://schemas.microsoft.com/office/drawing/2014/main" id="{EA663570-3620-4CED-BA17-14EC8EE3A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078" y="2055901"/>
            <a:ext cx="3215843" cy="4183993"/>
          </a:xfrm>
          <a:prstGeom prst="rect">
            <a:avLst/>
          </a:prstGeom>
          <a:ln>
            <a:solidFill>
              <a:schemeClr val="tx1"/>
            </a:solidFill>
          </a:ln>
        </p:spPr>
      </p:pic>
      <p:sp>
        <p:nvSpPr>
          <p:cNvPr id="7" name="灯片编号占位符 3">
            <a:extLst>
              <a:ext uri="{FF2B5EF4-FFF2-40B4-BE49-F238E27FC236}">
                <a16:creationId xmlns:a16="http://schemas.microsoft.com/office/drawing/2014/main" id="{2A50B9B1-32D7-4155-B09A-ABECD0ADD34B}"/>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7968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9" name="组合 18">
            <a:extLst>
              <a:ext uri="{FF2B5EF4-FFF2-40B4-BE49-F238E27FC236}">
                <a16:creationId xmlns:a16="http://schemas.microsoft.com/office/drawing/2014/main" id="{67A2773C-D4D8-475E-9DC6-0B5291D563E5}"/>
              </a:ext>
            </a:extLst>
          </p:cNvPr>
          <p:cNvGrpSpPr/>
          <p:nvPr/>
        </p:nvGrpSpPr>
        <p:grpSpPr>
          <a:xfrm>
            <a:off x="219974" y="2071789"/>
            <a:ext cx="8704052" cy="2315240"/>
            <a:chOff x="219974" y="529029"/>
            <a:chExt cx="8704052" cy="2315240"/>
          </a:xfrm>
        </p:grpSpPr>
        <p:sp>
          <p:nvSpPr>
            <p:cNvPr id="20" name="矩形: 圆顶角 19">
              <a:extLst>
                <a:ext uri="{FF2B5EF4-FFF2-40B4-BE49-F238E27FC236}">
                  <a16:creationId xmlns:a16="http://schemas.microsoft.com/office/drawing/2014/main" id="{B1D3E942-E8A5-4ECA-A7DA-29F1A7A4531D}"/>
                </a:ext>
              </a:extLst>
            </p:cNvPr>
            <p:cNvSpPr/>
            <p:nvPr/>
          </p:nvSpPr>
          <p:spPr>
            <a:xfrm>
              <a:off x="219974" y="529029"/>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标识符命名小建议</a:t>
              </a:r>
            </a:p>
          </p:txBody>
        </p:sp>
        <p:sp>
          <p:nvSpPr>
            <p:cNvPr id="21" name="矩形: 圆角 17">
              <a:extLst>
                <a:ext uri="{FF2B5EF4-FFF2-40B4-BE49-F238E27FC236}">
                  <a16:creationId xmlns:a16="http://schemas.microsoft.com/office/drawing/2014/main" id="{F4998C81-04C4-4AF5-B7DB-4ED38698D403}"/>
                </a:ext>
              </a:extLst>
            </p:cNvPr>
            <p:cNvSpPr/>
            <p:nvPr/>
          </p:nvSpPr>
          <p:spPr>
            <a:xfrm>
              <a:off x="219974" y="1135403"/>
              <a:ext cx="8704052" cy="17088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对象名一般小写，如 </a:t>
              </a:r>
              <a:r>
                <a:rPr lang="en-US" altLang="zh-CN" dirty="0">
                  <a:solidFill>
                    <a:schemeClr val="tx1"/>
                  </a:solidFill>
                  <a:latin typeface="Consolas" panose="020B0609020204030204" pitchFamily="49" charset="0"/>
                </a:rPr>
                <a:t>name, </a:t>
              </a:r>
              <a:r>
                <a:rPr lang="zh-CN" altLang="en-US" dirty="0">
                  <a:solidFill>
                    <a:schemeClr val="tx1"/>
                  </a:solidFill>
                  <a:latin typeface="Consolas" panose="020B0609020204030204" pitchFamily="49" charset="0"/>
                </a:rPr>
                <a:t>而不是 </a:t>
              </a:r>
              <a:r>
                <a:rPr lang="en-US" altLang="zh-CN" dirty="0">
                  <a:solidFill>
                    <a:schemeClr val="tx1"/>
                  </a:solidFill>
                  <a:latin typeface="Consolas" panose="020B0609020204030204" pitchFamily="49" charset="0"/>
                </a:rPr>
                <a:t>NAME</a:t>
              </a:r>
              <a:r>
                <a:rPr lang="zh-CN" altLang="en-US" dirty="0">
                  <a:solidFill>
                    <a:schemeClr val="tx1"/>
                  </a:solidFill>
                  <a:latin typeface="Consolas" panose="020B0609020204030204" pitchFamily="49" charset="0"/>
                </a:rPr>
                <a:t>；</a:t>
              </a:r>
            </a:p>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应使用能帮助记忆的名字，如 </a:t>
              </a:r>
              <a:r>
                <a:rPr lang="en-US" altLang="zh-CN" dirty="0">
                  <a:solidFill>
                    <a:schemeClr val="tx1"/>
                  </a:solidFill>
                  <a:latin typeface="Consolas" panose="020B0609020204030204" pitchFamily="49" charset="0"/>
                </a:rPr>
                <a:t>salary</a:t>
              </a:r>
              <a:r>
                <a:rPr lang="zh-CN" altLang="en-US" dirty="0">
                  <a:solidFill>
                    <a:schemeClr val="tx1"/>
                  </a:solidFill>
                  <a:latin typeface="Consolas" panose="020B0609020204030204" pitchFamily="49" charset="0"/>
                </a:rPr>
                <a:t>，而不是 </a:t>
              </a:r>
              <a:r>
                <a:rPr lang="en-US" altLang="zh-CN" dirty="0">
                  <a:solidFill>
                    <a:schemeClr val="tx1"/>
                  </a:solidFill>
                  <a:latin typeface="Consolas" panose="020B0609020204030204" pitchFamily="49" charset="0"/>
                </a:rPr>
                <a:t>s</a:t>
              </a:r>
              <a:r>
                <a:rPr lang="zh-CN" altLang="en-US" dirty="0">
                  <a:solidFill>
                    <a:schemeClr val="tx1"/>
                  </a:solidFill>
                  <a:latin typeface="Consolas" panose="020B0609020204030204" pitchFamily="49" charset="0"/>
                </a:rPr>
                <a:t>；</a:t>
              </a:r>
            </a:p>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有多个单词组成时，单词之间可用下划线或是内嵌单词的第一个</a:t>
              </a:r>
            </a:p>
            <a:p>
              <a:pPr marL="285750" indent="-285750">
                <a:lnSpc>
                  <a:spcPct val="150000"/>
                </a:lnSpc>
                <a:buClr>
                  <a:srgbClr val="151DC1"/>
                </a:buClr>
                <a:buFont typeface="Consolas" panose="020B0609020204030204" pitchFamily="49" charset="0"/>
                <a:buChar char="●"/>
              </a:pPr>
              <a:r>
                <a:rPr lang="zh-CN" altLang="en-US" dirty="0">
                  <a:solidFill>
                    <a:schemeClr val="tx1"/>
                  </a:solidFill>
                  <a:latin typeface="Consolas" panose="020B0609020204030204" pitchFamily="49" charset="0"/>
                </a:rPr>
                <a:t>字母大写：如 </a:t>
              </a:r>
              <a:r>
                <a:rPr lang="en-US" altLang="zh-CN" dirty="0" err="1">
                  <a:solidFill>
                    <a:schemeClr val="tx1"/>
                  </a:solidFill>
                  <a:latin typeface="Consolas" panose="020B0609020204030204" pitchFamily="49" charset="0"/>
                </a:rPr>
                <a:t>student_name</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或 </a:t>
              </a:r>
              <a:r>
                <a:rPr lang="en-US" altLang="zh-CN" dirty="0" err="1">
                  <a:solidFill>
                    <a:schemeClr val="tx1"/>
                  </a:solidFill>
                  <a:latin typeface="Consolas" panose="020B0609020204030204" pitchFamily="49" charset="0"/>
                </a:rPr>
                <a:t>studentName</a:t>
              </a:r>
              <a:r>
                <a:rPr lang="zh-CN" altLang="en-US" dirty="0">
                  <a:solidFill>
                    <a:schemeClr val="tx1"/>
                  </a:solidFill>
                  <a:latin typeface="Consolas" panose="020B0609020204030204" pitchFamily="49" charset="0"/>
                </a:rPr>
                <a:t>。</a:t>
              </a:r>
              <a:r>
                <a:rPr lang="zh-CN" altLang="en-US" dirty="0">
                  <a:solidFill>
                    <a:srgbClr val="000000"/>
                  </a:solidFill>
                  <a:latin typeface="Consolas" panose="020B0609020204030204" pitchFamily="49" charset="0"/>
                </a:rPr>
                <a:t>。</a:t>
              </a:r>
              <a:endParaRPr lang="en-US" altLang="zh-CN" dirty="0">
                <a:solidFill>
                  <a:schemeClr val="tx1"/>
                </a:solidFill>
              </a:endParaRPr>
            </a:p>
          </p:txBody>
        </p:sp>
      </p:grpSp>
      <p:sp>
        <p:nvSpPr>
          <p:cNvPr id="7" name="灯片编号占位符 3">
            <a:extLst>
              <a:ext uri="{FF2B5EF4-FFF2-40B4-BE49-F238E27FC236}">
                <a16:creationId xmlns:a16="http://schemas.microsoft.com/office/drawing/2014/main" id="{5FE25BD7-15A1-4484-A429-1F6EB4E5C6D7}"/>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2715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77153E-1CC0-4474-BE0B-04B55C6BF051}"/>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显式转换</a:t>
            </a:r>
          </a:p>
        </p:txBody>
      </p:sp>
      <p:sp>
        <p:nvSpPr>
          <p:cNvPr id="9" name="矩形: 圆顶角 8">
            <a:extLst>
              <a:ext uri="{FF2B5EF4-FFF2-40B4-BE49-F238E27FC236}">
                <a16:creationId xmlns:a16="http://schemas.microsoft.com/office/drawing/2014/main" id="{B420CF52-89C7-4D7D-B39D-7EC6557BCFFB}"/>
              </a:ext>
            </a:extLst>
          </p:cNvPr>
          <p:cNvSpPr/>
          <p:nvPr/>
        </p:nvSpPr>
        <p:spPr>
          <a:xfrm>
            <a:off x="284446" y="2158944"/>
            <a:ext cx="8575107" cy="45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几种转换方式的应用</a:t>
            </a:r>
          </a:p>
        </p:txBody>
      </p:sp>
      <p:sp>
        <p:nvSpPr>
          <p:cNvPr id="10" name="矩形: 圆角 17">
            <a:extLst>
              <a:ext uri="{FF2B5EF4-FFF2-40B4-BE49-F238E27FC236}">
                <a16:creationId xmlns:a16="http://schemas.microsoft.com/office/drawing/2014/main" id="{8A7D8A1B-A011-46BF-B5C5-C7B9738CC826}"/>
              </a:ext>
            </a:extLst>
          </p:cNvPr>
          <p:cNvSpPr/>
          <p:nvPr/>
        </p:nvSpPr>
        <p:spPr>
          <a:xfrm>
            <a:off x="284446" y="2612173"/>
            <a:ext cx="8575107" cy="3868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151DC1"/>
              </a:buClr>
              <a:buFont typeface="Wingdings" panose="05000000000000000000" pitchFamily="2" charset="2"/>
              <a:buChar char="l"/>
            </a:pPr>
            <a:r>
              <a:rPr lang="en-US" altLang="zh-CN" sz="1600" dirty="0" err="1">
                <a:solidFill>
                  <a:schemeClr val="tx1"/>
                </a:solidFill>
                <a:latin typeface="Consolas" panose="020B0609020204030204" pitchFamily="49" charset="0"/>
              </a:rPr>
              <a:t>static_cast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在算术表达式中的应用</a:t>
            </a:r>
          </a:p>
          <a:p>
            <a:pPr>
              <a:lnSpc>
                <a:spcPct val="150000"/>
              </a:lnSpc>
              <a:buClr>
                <a:srgbClr val="151DC1"/>
              </a:buClr>
            </a:pPr>
            <a:r>
              <a:rPr lang="zh-CN" altLang="en-US" sz="1600" dirty="0">
                <a:solidFill>
                  <a:schemeClr val="tx1"/>
                </a:solidFill>
                <a:latin typeface="Consolas" panose="020B0609020204030204" pitchFamily="49" charset="0"/>
              </a:rPr>
              <a:t>        执行浮点数操作，如</a:t>
            </a:r>
            <a:r>
              <a:rPr lang="en-US" altLang="zh-CN" sz="1600" dirty="0">
                <a:solidFill>
                  <a:schemeClr val="tx1"/>
                </a:solidFill>
                <a:latin typeface="Consolas" panose="020B0609020204030204" pitchFamily="49" charset="0"/>
              </a:rPr>
              <a:t>:</a:t>
            </a:r>
          </a:p>
          <a:p>
            <a:pPr>
              <a:lnSpc>
                <a:spcPct val="150000"/>
              </a:lnSpc>
              <a:buClr>
                <a:srgbClr val="151DC1"/>
              </a:buClr>
            </a:pPr>
            <a:endParaRPr lang="en-US" altLang="zh-CN" sz="1600" dirty="0">
              <a:solidFill>
                <a:schemeClr val="tx1"/>
              </a:solidFill>
              <a:latin typeface="Consolas" panose="020B0609020204030204" pitchFamily="49" charset="0"/>
            </a:endParaRPr>
          </a:p>
          <a:p>
            <a:r>
              <a:rPr lang="en-US" altLang="zh-CN" sz="1600" dirty="0">
                <a:solidFill>
                  <a:srgbClr val="0000FF"/>
                </a:solidFill>
                <a:latin typeface="Consolas" panose="020B0609020204030204" pitchFamily="49" charset="0"/>
              </a:rPr>
              <a:t>        int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5, j = 3;</a:t>
            </a:r>
          </a:p>
          <a:p>
            <a:r>
              <a:rPr lang="en-US" altLang="zh-CN" sz="1600" dirty="0">
                <a:solidFill>
                  <a:srgbClr val="0000FF"/>
                </a:solidFill>
                <a:latin typeface="Consolas" panose="020B0609020204030204" pitchFamily="49" charset="0"/>
              </a:rPr>
              <a:t>        double </a:t>
            </a:r>
            <a:r>
              <a:rPr lang="en-US" altLang="zh-CN" sz="1600" dirty="0">
                <a:solidFill>
                  <a:srgbClr val="000000"/>
                </a:solidFill>
                <a:latin typeface="Consolas" panose="020B0609020204030204" pitchFamily="49" charset="0"/>
              </a:rPr>
              <a:t>k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err="1">
                <a:solidFill>
                  <a:srgbClr val="0000FF"/>
                </a:solidFill>
                <a:latin typeface="Consolas" panose="020B0609020204030204" pitchFamily="49" charset="0"/>
              </a:rPr>
              <a:t>static_cast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&gt;(j);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强制将</a:t>
            </a:r>
            <a:r>
              <a:rPr lang="en-US" altLang="zh-CN" sz="1600" dirty="0">
                <a:solidFill>
                  <a:srgbClr val="008000"/>
                </a:solidFill>
                <a:latin typeface="Consolas" panose="020B0609020204030204" pitchFamily="49" charset="0"/>
                <a:ea typeface="FangSong" panose="02010609060101010101" pitchFamily="49" charset="-122"/>
              </a:rPr>
              <a:t>j </a:t>
            </a:r>
            <a:r>
              <a:rPr lang="zh-CN" altLang="en-US" sz="1600" dirty="0">
                <a:solidFill>
                  <a:srgbClr val="008000"/>
                </a:solidFill>
                <a:latin typeface="Consolas" panose="020B0609020204030204" pitchFamily="49" charset="0"/>
                <a:ea typeface="FangSong" panose="02010609060101010101" pitchFamily="49" charset="-122"/>
              </a:rPr>
              <a:t>转化为</a:t>
            </a:r>
            <a:r>
              <a:rPr lang="en-US" altLang="zh-CN" sz="1600" dirty="0">
                <a:solidFill>
                  <a:srgbClr val="008000"/>
                </a:solidFill>
                <a:latin typeface="Consolas" panose="020B0609020204030204" pitchFamily="49" charset="0"/>
                <a:ea typeface="FangSong" panose="02010609060101010101" pitchFamily="49" charset="-122"/>
              </a:rPr>
              <a:t>double </a:t>
            </a:r>
            <a:r>
              <a:rPr lang="zh-CN" altLang="en-US" sz="1600" dirty="0">
                <a:solidFill>
                  <a:srgbClr val="008000"/>
                </a:solidFill>
                <a:latin typeface="Consolas" panose="020B0609020204030204" pitchFamily="49" charset="0"/>
                <a:ea typeface="FangSong" panose="02010609060101010101" pitchFamily="49" charset="-122"/>
              </a:rPr>
              <a:t>类型</a:t>
            </a:r>
            <a:endParaRPr lang="en-US" altLang="zh-CN" sz="1600" dirty="0">
              <a:solidFill>
                <a:srgbClr val="008000"/>
              </a:solidFill>
              <a:latin typeface="Consolas" panose="020B0609020204030204" pitchFamily="49" charset="0"/>
              <a:ea typeface="FangSong" panose="02010609060101010101" pitchFamily="49" charset="-122"/>
            </a:endParaRPr>
          </a:p>
          <a:p>
            <a:endParaRPr lang="en-US" altLang="zh-CN" sz="1600" dirty="0">
              <a:solidFill>
                <a:schemeClr val="tx1"/>
              </a:solidFill>
              <a:latin typeface="Consolas" panose="020B0609020204030204" pitchFamily="49" charset="0"/>
            </a:endParaRPr>
          </a:p>
          <a:p>
            <a:pPr>
              <a:lnSpc>
                <a:spcPct val="150000"/>
              </a:lnSpc>
              <a:buClr>
                <a:srgbClr val="151DC1"/>
              </a:buClr>
            </a:pPr>
            <a:r>
              <a:rPr lang="zh-CN" altLang="en-US" sz="1600" dirty="0">
                <a:solidFill>
                  <a:schemeClr val="tx1"/>
                </a:solidFill>
                <a:latin typeface="Consolas" panose="020B0609020204030204" pitchFamily="49" charset="0"/>
              </a:rPr>
              <a:t>        告诉编译器我们有意将宽类型转换成窄类型，请关闭警告信息，例如：</a:t>
            </a:r>
            <a:endParaRPr lang="en-US" altLang="zh-CN"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endParaRPr lang="en-US" altLang="zh-CN" sz="1600" dirty="0">
              <a:solidFill>
                <a:schemeClr val="tx1"/>
              </a:solidFill>
              <a:latin typeface="Consolas" panose="020B0609020204030204" pitchFamily="49" charset="0"/>
            </a:endParaRPr>
          </a:p>
          <a:p>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double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5., j = 3.;</a:t>
            </a:r>
          </a:p>
          <a:p>
            <a:r>
              <a:rPr lang="en-US" altLang="zh-CN" sz="1600" dirty="0">
                <a:solidFill>
                  <a:srgbClr val="0000FF"/>
                </a:solidFill>
                <a:latin typeface="Consolas" panose="020B0609020204030204" pitchFamily="49" charset="0"/>
              </a:rPr>
              <a:t>        int </a:t>
            </a:r>
            <a:r>
              <a:rPr lang="en-US" altLang="zh-CN" sz="1600" dirty="0">
                <a:solidFill>
                  <a:srgbClr val="000000"/>
                </a:solidFill>
                <a:latin typeface="Consolas" panose="020B0609020204030204" pitchFamily="49" charset="0"/>
              </a:rPr>
              <a:t>k = </a:t>
            </a:r>
            <a:r>
              <a:rPr lang="en-US" altLang="zh-CN" sz="1600" dirty="0" err="1">
                <a:solidFill>
                  <a:srgbClr val="0000FF"/>
                </a:solidFill>
                <a:latin typeface="Consolas" panose="020B0609020204030204" pitchFamily="49" charset="0"/>
              </a:rPr>
              <a:t>static_cast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j);</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强制将</a:t>
            </a:r>
            <a:r>
              <a:rPr lang="en-US" altLang="zh-CN" sz="1600" dirty="0" err="1">
                <a:solidFill>
                  <a:srgbClr val="008000"/>
                </a:solidFill>
                <a:latin typeface="Consolas" panose="020B0609020204030204" pitchFamily="49" charset="0"/>
                <a:ea typeface="FangSong" panose="02010609060101010101" pitchFamily="49" charset="-122"/>
              </a:rPr>
              <a:t>i</a:t>
            </a:r>
            <a:r>
              <a:rPr lang="en-US" altLang="zh-CN" sz="1600" dirty="0">
                <a:solidFill>
                  <a:srgbClr val="008000"/>
                </a:solidFill>
                <a:latin typeface="Consolas" panose="020B0609020204030204" pitchFamily="49" charset="0"/>
                <a:ea typeface="FangSong" panose="02010609060101010101" pitchFamily="49" charset="-122"/>
              </a:rPr>
              <a:t> / j </a:t>
            </a:r>
            <a:r>
              <a:rPr lang="zh-CN" altLang="en-US" sz="1600" dirty="0">
                <a:solidFill>
                  <a:srgbClr val="008000"/>
                </a:solidFill>
                <a:latin typeface="Consolas" panose="020B0609020204030204" pitchFamily="49" charset="0"/>
                <a:ea typeface="FangSong" panose="02010609060101010101" pitchFamily="49" charset="-122"/>
              </a:rPr>
              <a:t>的结果转化为</a:t>
            </a:r>
            <a:r>
              <a:rPr lang="en-US" altLang="zh-CN" sz="1600" dirty="0">
                <a:solidFill>
                  <a:srgbClr val="008000"/>
                </a:solidFill>
                <a:latin typeface="Consolas" panose="020B0609020204030204" pitchFamily="49" charset="0"/>
                <a:ea typeface="FangSong" panose="02010609060101010101" pitchFamily="49" charset="-122"/>
              </a:rPr>
              <a:t>int</a:t>
            </a:r>
            <a:endParaRPr lang="zh-CN" altLang="en-US" sz="1600" dirty="0">
              <a:latin typeface="Consolas" panose="020B0609020204030204" pitchFamily="49" charset="0"/>
            </a:endParaRPr>
          </a:p>
          <a:p>
            <a:pPr>
              <a:lnSpc>
                <a:spcPct val="150000"/>
              </a:lnSpc>
              <a:buClr>
                <a:srgbClr val="151DC1"/>
              </a:buClr>
            </a:pPr>
            <a:endParaRPr lang="zh-CN" altLang="en-US" sz="1600" dirty="0">
              <a:solidFill>
                <a:schemeClr val="tx1"/>
              </a:solidFill>
              <a:latin typeface="Consolas" panose="020B0609020204030204" pitchFamily="49" charset="0"/>
            </a:endParaRPr>
          </a:p>
          <a:p>
            <a:pPr marL="342900" indent="-342900">
              <a:lnSpc>
                <a:spcPct val="150000"/>
              </a:lnSpc>
              <a:buClr>
                <a:srgbClr val="151DC1"/>
              </a:buClr>
              <a:buFont typeface="Wingdings" panose="05000000000000000000" pitchFamily="2" charset="2"/>
              <a:buChar char="l"/>
            </a:pPr>
            <a:r>
              <a:rPr lang="en-US" altLang="zh-CN" sz="1600" dirty="0" err="1">
                <a:solidFill>
                  <a:schemeClr val="tx1"/>
                </a:solidFill>
                <a:latin typeface="Consolas" panose="020B0609020204030204" pitchFamily="49" charset="0"/>
              </a:rPr>
              <a:t>const_cast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常用来去掉对象的</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属性，即把</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对象转换为非</a:t>
            </a:r>
            <a:r>
              <a:rPr lang="en-US" altLang="zh-CN" sz="1600" dirty="0">
                <a:solidFill>
                  <a:schemeClr val="tx1"/>
                </a:solidFill>
                <a:latin typeface="Consolas" panose="020B0609020204030204" pitchFamily="49" charset="0"/>
              </a:rPr>
              <a:t>const </a:t>
            </a:r>
            <a:r>
              <a:rPr lang="zh-CN" altLang="en-US" sz="1600" dirty="0">
                <a:solidFill>
                  <a:schemeClr val="tx1"/>
                </a:solidFill>
                <a:latin typeface="Consolas" panose="020B0609020204030204" pitchFamily="49" charset="0"/>
              </a:rPr>
              <a:t>对象</a:t>
            </a:r>
          </a:p>
        </p:txBody>
      </p:sp>
      <p:sp>
        <p:nvSpPr>
          <p:cNvPr id="12" name="矩形 11">
            <a:extLst>
              <a:ext uri="{FF2B5EF4-FFF2-40B4-BE49-F238E27FC236}">
                <a16:creationId xmlns:a16="http://schemas.microsoft.com/office/drawing/2014/main" id="{79AFC88D-B535-4576-BB25-051B64E2D564}"/>
              </a:ext>
            </a:extLst>
          </p:cNvPr>
          <p:cNvSpPr/>
          <p:nvPr/>
        </p:nvSpPr>
        <p:spPr>
          <a:xfrm>
            <a:off x="3830747" y="1732292"/>
            <a:ext cx="184731" cy="369332"/>
          </a:xfrm>
          <a:prstGeom prst="rect">
            <a:avLst/>
          </a:prstGeom>
        </p:spPr>
        <p:txBody>
          <a:bodyPr wrap="none">
            <a:spAutoFit/>
          </a:bodyPr>
          <a:lstStyle/>
          <a:p>
            <a:endParaRPr lang="zh-CN" altLang="en-US" dirty="0"/>
          </a:p>
        </p:txBody>
      </p:sp>
      <p:sp>
        <p:nvSpPr>
          <p:cNvPr id="2" name="矩形 1">
            <a:extLst>
              <a:ext uri="{FF2B5EF4-FFF2-40B4-BE49-F238E27FC236}">
                <a16:creationId xmlns:a16="http://schemas.microsoft.com/office/drawing/2014/main" id="{72DEFA3B-C26E-46E7-BA38-F04031795336}"/>
              </a:ext>
            </a:extLst>
          </p:cNvPr>
          <p:cNvSpPr/>
          <p:nvPr/>
        </p:nvSpPr>
        <p:spPr>
          <a:xfrm>
            <a:off x="949569" y="1280526"/>
            <a:ext cx="7080414" cy="646331"/>
          </a:xfrm>
          <a:prstGeom prst="rect">
            <a:avLst/>
          </a:prstGeom>
        </p:spPr>
        <p:txBody>
          <a:bodyPr wrap="square">
            <a:spAutoFit/>
          </a:bodyPr>
          <a:lstStyle/>
          <a:p>
            <a:r>
              <a:rPr lang="zh-CN" altLang="en-US" dirty="0">
                <a:solidFill>
                  <a:srgbClr val="000000"/>
                </a:solidFill>
                <a:latin typeface="MicrosoftYaHei"/>
              </a:rPr>
              <a:t>显示转换方式：</a:t>
            </a:r>
          </a:p>
          <a:p>
            <a:r>
              <a:rPr lang="en-US" altLang="zh-CN" dirty="0" err="1">
                <a:solidFill>
                  <a:srgbClr val="FF0000"/>
                </a:solidFill>
                <a:latin typeface="Consolas" panose="020B0609020204030204" pitchFamily="49" charset="0"/>
              </a:rPr>
              <a:t>static_cast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dynamic_cast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const_cast</a:t>
            </a:r>
            <a:r>
              <a:rPr lang="zh-CN" altLang="en-US"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reinterpret_cast</a:t>
            </a:r>
            <a:endParaRPr lang="zh-CN" altLang="en-US" dirty="0">
              <a:latin typeface="Consolas" panose="020B0609020204030204" pitchFamily="49" charset="0"/>
            </a:endParaRPr>
          </a:p>
        </p:txBody>
      </p:sp>
      <p:sp>
        <p:nvSpPr>
          <p:cNvPr id="8" name="灯片编号占位符 3">
            <a:extLst>
              <a:ext uri="{FF2B5EF4-FFF2-40B4-BE49-F238E27FC236}">
                <a16:creationId xmlns:a16="http://schemas.microsoft.com/office/drawing/2014/main" id="{8546AA27-DF94-47F8-83EB-56D20928E32B}"/>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77046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7">
            <a:extLst>
              <a:ext uri="{FF2B5EF4-FFF2-40B4-BE49-F238E27FC236}">
                <a16:creationId xmlns:a16="http://schemas.microsoft.com/office/drawing/2014/main" id="{4534B0B0-38A2-4390-B113-A1C8F6A8ABAB}"/>
              </a:ext>
            </a:extLst>
          </p:cNvPr>
          <p:cNvSpPr/>
          <p:nvPr/>
        </p:nvSpPr>
        <p:spPr>
          <a:xfrm>
            <a:off x="235132" y="2291049"/>
            <a:ext cx="4336868" cy="31250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F4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000000"/>
                </a:solidFill>
                <a:highlight>
                  <a:srgbClr val="E5F4F8"/>
                </a:highlight>
                <a:latin typeface="Consolas" panose="020B0609020204030204" pitchFamily="49" charset="0"/>
              </a:rPr>
              <a:t>格式：</a:t>
            </a:r>
          </a:p>
          <a:p>
            <a:pPr>
              <a:lnSpc>
                <a:spcPct val="150000"/>
              </a:lnSpc>
            </a:pPr>
            <a:r>
              <a:rPr lang="en-US" altLang="zh-CN" dirty="0">
                <a:solidFill>
                  <a:srgbClr val="000000"/>
                </a:solidFill>
                <a:highlight>
                  <a:srgbClr val="E5F4F8"/>
                </a:highlight>
                <a:latin typeface="Consolas" panose="020B0609020204030204" pitchFamily="49" charset="0"/>
              </a:rPr>
              <a:t>type (expr) </a:t>
            </a:r>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FangSong" panose="02010609060101010101" pitchFamily="49" charset="-122"/>
              </a:rPr>
              <a:t>函数方式，或者</a:t>
            </a:r>
          </a:p>
          <a:p>
            <a:pPr>
              <a:lnSpc>
                <a:spcPct val="150000"/>
              </a:lnSpc>
            </a:pPr>
            <a:r>
              <a:rPr lang="en-US" altLang="zh-CN" dirty="0">
                <a:solidFill>
                  <a:srgbClr val="000000"/>
                </a:solidFill>
                <a:highlight>
                  <a:srgbClr val="E5F4F8"/>
                </a:highlight>
                <a:latin typeface="Consolas" panose="020B0609020204030204" pitchFamily="49" charset="0"/>
              </a:rPr>
              <a:t>(type) expr </a:t>
            </a:r>
            <a:r>
              <a:rPr lang="en-US" altLang="zh-CN" dirty="0">
                <a:solidFill>
                  <a:srgbClr val="008000"/>
                </a:solidFill>
                <a:highlight>
                  <a:srgbClr val="E5F4F8"/>
                </a:highlight>
                <a:latin typeface="Consolas" panose="020B0609020204030204" pitchFamily="49" charset="0"/>
              </a:rPr>
              <a:t>//C</a:t>
            </a:r>
            <a:r>
              <a:rPr lang="zh-CN" altLang="en-US" dirty="0">
                <a:solidFill>
                  <a:srgbClr val="008000"/>
                </a:solidFill>
                <a:highlight>
                  <a:srgbClr val="E5F4F8"/>
                </a:highlight>
                <a:latin typeface="Consolas" panose="020B0609020204030204" pitchFamily="49" charset="0"/>
                <a:ea typeface="FangSong" panose="02010609060101010101" pitchFamily="49" charset="-122"/>
              </a:rPr>
              <a:t>语言方式</a:t>
            </a:r>
          </a:p>
          <a:p>
            <a:pPr>
              <a:lnSpc>
                <a:spcPct val="150000"/>
              </a:lnSpc>
            </a:pPr>
            <a:r>
              <a:rPr lang="zh-CN" altLang="en-US" dirty="0">
                <a:solidFill>
                  <a:srgbClr val="000000"/>
                </a:solidFill>
                <a:highlight>
                  <a:srgbClr val="E5F4F8"/>
                </a:highlight>
                <a:latin typeface="Consolas" panose="020B0609020204030204" pitchFamily="49" charset="0"/>
              </a:rPr>
              <a:t>例如：</a:t>
            </a:r>
          </a:p>
          <a:p>
            <a:pPr>
              <a:lnSpc>
                <a:spcPct val="150000"/>
              </a:lnSpc>
            </a:pP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k = i / (</a:t>
            </a:r>
            <a:r>
              <a:rPr lang="fr-FR" altLang="zh-CN" dirty="0">
                <a:solidFill>
                  <a:srgbClr val="0000FF"/>
                </a:solidFill>
                <a:highlight>
                  <a:srgbClr val="E5F4F8"/>
                </a:highlight>
                <a:latin typeface="Consolas" panose="020B0609020204030204" pitchFamily="49" charset="0"/>
              </a:rPr>
              <a:t>double</a:t>
            </a:r>
            <a:r>
              <a:rPr lang="fr-FR" altLang="zh-CN" dirty="0">
                <a:solidFill>
                  <a:srgbClr val="000000"/>
                </a:solidFill>
                <a:highlight>
                  <a:srgbClr val="E5F4F8"/>
                </a:highlight>
                <a:latin typeface="Consolas" panose="020B0609020204030204" pitchFamily="49" charset="0"/>
              </a:rPr>
              <a:t>)j;</a:t>
            </a:r>
          </a:p>
          <a:p>
            <a:pPr>
              <a:lnSpc>
                <a:spcPct val="150000"/>
              </a:lnSpc>
            </a:pPr>
            <a:r>
              <a:rPr lang="en-US" altLang="zh-CN" dirty="0">
                <a:solidFill>
                  <a:srgbClr val="008000"/>
                </a:solidFill>
                <a:highlight>
                  <a:srgbClr val="E5F4F8"/>
                </a:highlight>
                <a:latin typeface="Consolas" panose="020B0609020204030204" pitchFamily="49" charset="0"/>
              </a:rPr>
              <a:t>//</a:t>
            </a:r>
            <a:r>
              <a:rPr lang="zh-CN" altLang="en-US" dirty="0">
                <a:solidFill>
                  <a:srgbClr val="008000"/>
                </a:solidFill>
                <a:highlight>
                  <a:srgbClr val="E5F4F8"/>
                </a:highlight>
                <a:latin typeface="Consolas" panose="020B0609020204030204" pitchFamily="49" charset="0"/>
                <a:ea typeface="FangSong" panose="02010609060101010101" pitchFamily="49" charset="-122"/>
              </a:rPr>
              <a:t>强制将</a:t>
            </a:r>
            <a:r>
              <a:rPr lang="en-US" altLang="zh-CN" dirty="0">
                <a:solidFill>
                  <a:srgbClr val="008000"/>
                </a:solidFill>
                <a:highlight>
                  <a:srgbClr val="E5F4F8"/>
                </a:highlight>
                <a:latin typeface="Consolas" panose="020B0609020204030204" pitchFamily="49" charset="0"/>
                <a:ea typeface="FangSong" panose="02010609060101010101" pitchFamily="49" charset="-122"/>
              </a:rPr>
              <a:t>j </a:t>
            </a:r>
            <a:r>
              <a:rPr lang="zh-CN" altLang="en-US" dirty="0">
                <a:solidFill>
                  <a:srgbClr val="008000"/>
                </a:solidFill>
                <a:highlight>
                  <a:srgbClr val="E5F4F8"/>
                </a:highlight>
                <a:latin typeface="Consolas" panose="020B0609020204030204" pitchFamily="49" charset="0"/>
                <a:ea typeface="FangSong" panose="02010609060101010101" pitchFamily="49" charset="-122"/>
              </a:rPr>
              <a:t>转化为</a:t>
            </a:r>
            <a:r>
              <a:rPr lang="en-US" altLang="zh-CN" dirty="0">
                <a:solidFill>
                  <a:srgbClr val="008000"/>
                </a:solidFill>
                <a:highlight>
                  <a:srgbClr val="E5F4F8"/>
                </a:highlight>
                <a:latin typeface="Consolas" panose="020B0609020204030204" pitchFamily="49" charset="0"/>
                <a:ea typeface="FangSong" panose="02010609060101010101" pitchFamily="49" charset="-122"/>
              </a:rPr>
              <a:t>double </a:t>
            </a:r>
            <a:r>
              <a:rPr lang="zh-CN" altLang="en-US" dirty="0">
                <a:solidFill>
                  <a:srgbClr val="008000"/>
                </a:solidFill>
                <a:highlight>
                  <a:srgbClr val="E5F4F8"/>
                </a:highlight>
                <a:latin typeface="Consolas" panose="020B0609020204030204" pitchFamily="49" charset="0"/>
                <a:ea typeface="FangSong" panose="02010609060101010101" pitchFamily="49" charset="-122"/>
              </a:rPr>
              <a:t>类型</a:t>
            </a:r>
          </a:p>
          <a:p>
            <a:pPr>
              <a:lnSpc>
                <a:spcPct val="150000"/>
              </a:lnSpc>
            </a:pP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k = i / </a:t>
            </a:r>
            <a:r>
              <a:rPr lang="fr-FR" altLang="zh-CN" dirty="0">
                <a:solidFill>
                  <a:srgbClr val="0000FF"/>
                </a:solidFill>
                <a:highlight>
                  <a:srgbClr val="E5F4F8"/>
                </a:highlight>
                <a:latin typeface="Consolas" panose="020B0609020204030204" pitchFamily="49" charset="0"/>
              </a:rPr>
              <a:t>double </a:t>
            </a:r>
            <a:r>
              <a:rPr lang="fr-FR" altLang="zh-CN" dirty="0">
                <a:solidFill>
                  <a:srgbClr val="000000"/>
                </a:solidFill>
                <a:highlight>
                  <a:srgbClr val="E5F4F8"/>
                </a:highlight>
                <a:latin typeface="Consolas" panose="020B0609020204030204" pitchFamily="49" charset="0"/>
              </a:rPr>
              <a:t>(j);</a:t>
            </a:r>
            <a:endParaRPr lang="zh-CN" altLang="en-US" dirty="0">
              <a:highlight>
                <a:srgbClr val="E5F4F8"/>
              </a:highlight>
              <a:latin typeface="Consolas" panose="020B0609020204030204" pitchFamily="49" charset="0"/>
            </a:endParaRPr>
          </a:p>
        </p:txBody>
      </p:sp>
      <p:sp>
        <p:nvSpPr>
          <p:cNvPr id="8" name="矩形: 圆顶角 7">
            <a:extLst>
              <a:ext uri="{FF2B5EF4-FFF2-40B4-BE49-F238E27FC236}">
                <a16:creationId xmlns:a16="http://schemas.microsoft.com/office/drawing/2014/main" id="{85FD67CB-220D-4931-A6D9-0F084B637867}"/>
              </a:ext>
            </a:extLst>
          </p:cNvPr>
          <p:cNvSpPr/>
          <p:nvPr/>
        </p:nvSpPr>
        <p:spPr>
          <a:xfrm>
            <a:off x="235132" y="1880226"/>
            <a:ext cx="4336868" cy="450000"/>
          </a:xfrm>
          <a:prstGeom prst="round2SameRect">
            <a:avLst>
              <a:gd name="adj1" fmla="val 20076"/>
              <a:gd name="adj2" fmla="val 0"/>
            </a:avLst>
          </a:prstGeom>
          <a:solidFill>
            <a:srgbClr val="0094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例如</a:t>
            </a:r>
          </a:p>
        </p:txBody>
      </p:sp>
      <p:sp>
        <p:nvSpPr>
          <p:cNvPr id="17" name="矩形: 圆顶角 16">
            <a:extLst>
              <a:ext uri="{FF2B5EF4-FFF2-40B4-BE49-F238E27FC236}">
                <a16:creationId xmlns:a16="http://schemas.microsoft.com/office/drawing/2014/main" id="{C9D0C854-36D9-49CD-B64D-B492640259C2}"/>
              </a:ext>
            </a:extLst>
          </p:cNvPr>
          <p:cNvSpPr/>
          <p:nvPr/>
        </p:nvSpPr>
        <p:spPr>
          <a:xfrm>
            <a:off x="4718784" y="1880226"/>
            <a:ext cx="4190084" cy="45000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提示</a:t>
            </a:r>
          </a:p>
        </p:txBody>
      </p:sp>
      <p:sp>
        <p:nvSpPr>
          <p:cNvPr id="18" name="矩形: 圆角 17">
            <a:extLst>
              <a:ext uri="{FF2B5EF4-FFF2-40B4-BE49-F238E27FC236}">
                <a16:creationId xmlns:a16="http://schemas.microsoft.com/office/drawing/2014/main" id="{AC47A115-12F0-4CDD-8764-FB7BFAB001F5}"/>
              </a:ext>
            </a:extLst>
          </p:cNvPr>
          <p:cNvSpPr/>
          <p:nvPr/>
        </p:nvSpPr>
        <p:spPr>
          <a:xfrm>
            <a:off x="4718784" y="2307291"/>
            <a:ext cx="4190084" cy="30074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1600" dirty="0">
                <a:solidFill>
                  <a:schemeClr val="tx1"/>
                </a:solidFill>
                <a:latin typeface="Consolas" panose="020B0609020204030204" pitchFamily="49" charset="0"/>
              </a:rPr>
              <a:t>类型转换不会改变对象本身的值，如：</a:t>
            </a:r>
            <a:endParaRPr lang="en-US" altLang="zh-CN" sz="1600" dirty="0">
              <a:solidFill>
                <a:schemeClr val="tx1"/>
              </a:solidFill>
              <a:latin typeface="Consolas" panose="020B0609020204030204" pitchFamily="49" charset="0"/>
            </a:endParaRPr>
          </a:p>
          <a:p>
            <a:pPr>
              <a:lnSpc>
                <a:spcPct val="150000"/>
              </a:lnSpc>
              <a:buClr>
                <a:srgbClr val="151DC1"/>
              </a:buClr>
            </a:pPr>
            <a:endParaRPr lang="en-US" altLang="zh-CN" sz="1600" dirty="0">
              <a:solidFill>
                <a:schemeClr val="tx1"/>
              </a:solidFill>
              <a:latin typeface="Consolas" panose="020B0609020204030204" pitchFamily="49" charset="0"/>
            </a:endParaRPr>
          </a:p>
          <a:p>
            <a:pPr>
              <a:lnSpc>
                <a:spcPct val="150000"/>
              </a:lnSpc>
            </a:pPr>
            <a:r>
              <a:rPr lang="en-US" altLang="zh-CN" sz="1600" dirty="0">
                <a:solidFill>
                  <a:srgbClr val="0000FF"/>
                </a:solidFill>
                <a:latin typeface="Consolas" panose="020B0609020204030204" pitchFamily="49" charset="0"/>
              </a:rPr>
              <a:t>double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5.;</a:t>
            </a:r>
          </a:p>
          <a:p>
            <a:pPr>
              <a:lnSpc>
                <a:spcPct val="150000"/>
              </a:lnSpc>
            </a:pP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j =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pPr>
              <a:lnSpc>
                <a:spcPct val="150000"/>
              </a:lnSpc>
            </a:pP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将</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Consolas" panose="020B0609020204030204" pitchFamily="49" charset="0"/>
                <a:ea typeface="FangSong" panose="02010609060101010101" pitchFamily="49" charset="-122"/>
              </a:rPr>
              <a:t>的结果转化为</a:t>
            </a:r>
            <a:r>
              <a:rPr lang="en-US" altLang="zh-CN" sz="1600" dirty="0">
                <a:solidFill>
                  <a:srgbClr val="008000"/>
                </a:solidFill>
                <a:latin typeface="Consolas" panose="020B0609020204030204" pitchFamily="49" charset="0"/>
                <a:ea typeface="FangSong" panose="02010609060101010101" pitchFamily="49" charset="-122"/>
              </a:rPr>
              <a:t>int,</a:t>
            </a:r>
            <a:r>
              <a:rPr lang="zh-CN" altLang="en-US" sz="1600" dirty="0">
                <a:solidFill>
                  <a:srgbClr val="008000"/>
                </a:solidFill>
                <a:latin typeface="Consolas" panose="020B0609020204030204" pitchFamily="49" charset="0"/>
                <a:ea typeface="FangSong" panose="02010609060101010101" pitchFamily="49" charset="-122"/>
              </a:rPr>
              <a:t>但</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Consolas" panose="020B0609020204030204" pitchFamily="49" charset="0"/>
                <a:ea typeface="FangSong" panose="02010609060101010101" pitchFamily="49" charset="-122"/>
              </a:rPr>
              <a:t>的值不变</a:t>
            </a:r>
          </a:p>
          <a:p>
            <a:pPr>
              <a:lnSpc>
                <a:spcPct val="150000"/>
              </a:lnSpc>
            </a:pPr>
            <a:r>
              <a:rPr lang="en-US" altLang="zh-CN" sz="1600" dirty="0">
                <a:solidFill>
                  <a:srgbClr val="0000FF"/>
                </a:solidFill>
                <a:latin typeface="Consolas" panose="020B0609020204030204" pitchFamily="49" charset="0"/>
              </a:rPr>
              <a:t>int </a:t>
            </a:r>
            <a:r>
              <a:rPr lang="en-US" altLang="zh-CN" sz="1600" dirty="0">
                <a:solidFill>
                  <a:srgbClr val="000000"/>
                </a:solidFill>
                <a:latin typeface="Consolas" panose="020B0609020204030204" pitchFamily="49" charset="0"/>
              </a:rPr>
              <a:t>k = </a:t>
            </a:r>
            <a:r>
              <a:rPr lang="en-US" altLang="zh-CN" sz="1600" dirty="0" err="1">
                <a:solidFill>
                  <a:srgbClr val="0000FF"/>
                </a:solidFill>
                <a:latin typeface="Consolas" panose="020B0609020204030204" pitchFamily="49" charset="0"/>
              </a:rPr>
              <a:t>static_cast</a:t>
            </a:r>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&gt;(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pPr>
              <a:lnSpc>
                <a:spcPct val="150000"/>
              </a:lnSpc>
            </a:pP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ea typeface="FangSong" panose="02010609060101010101" pitchFamily="49" charset="-122"/>
              </a:rPr>
              <a:t>强制将</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Consolas" panose="020B0609020204030204" pitchFamily="49" charset="0"/>
                <a:ea typeface="FangSong" panose="02010609060101010101" pitchFamily="49" charset="-122"/>
              </a:rPr>
              <a:t>的结果转化为</a:t>
            </a:r>
            <a:r>
              <a:rPr lang="en-US" altLang="zh-CN" sz="1600" dirty="0">
                <a:solidFill>
                  <a:srgbClr val="008000"/>
                </a:solidFill>
                <a:latin typeface="Consolas" panose="020B0609020204030204" pitchFamily="49" charset="0"/>
                <a:ea typeface="FangSong" panose="02010609060101010101" pitchFamily="49" charset="-122"/>
              </a:rPr>
              <a:t>int,</a:t>
            </a:r>
            <a:r>
              <a:rPr lang="zh-CN" altLang="en-US" sz="1600" dirty="0">
                <a:solidFill>
                  <a:srgbClr val="008000"/>
                </a:solidFill>
                <a:latin typeface="Consolas" panose="020B0609020204030204" pitchFamily="49" charset="0"/>
                <a:ea typeface="FangSong" panose="02010609060101010101" pitchFamily="49" charset="-122"/>
              </a:rPr>
              <a:t>但</a:t>
            </a:r>
            <a:r>
              <a:rPr lang="en-US" altLang="zh-CN" sz="1600" dirty="0" err="1">
                <a:solidFill>
                  <a:srgbClr val="008000"/>
                </a:solidFill>
                <a:latin typeface="Consolas" panose="020B0609020204030204" pitchFamily="49" charset="0"/>
                <a:ea typeface="FangSong" panose="02010609060101010101" pitchFamily="49" charset="-122"/>
              </a:rPr>
              <a:t>i</a:t>
            </a:r>
            <a:r>
              <a:rPr lang="zh-CN" altLang="en-US" sz="1600" dirty="0">
                <a:solidFill>
                  <a:srgbClr val="008000"/>
                </a:solidFill>
                <a:latin typeface="Consolas" panose="020B0609020204030204" pitchFamily="49" charset="0"/>
                <a:ea typeface="FangSong" panose="02010609060101010101" pitchFamily="49" charset="-122"/>
              </a:rPr>
              <a:t>的值不变</a:t>
            </a:r>
            <a:endParaRPr lang="zh-CN" altLang="en-US" sz="1600" dirty="0">
              <a:latin typeface="Consolas" panose="020B0609020204030204" pitchFamily="49" charset="0"/>
            </a:endParaRPr>
          </a:p>
          <a:p>
            <a:pPr>
              <a:lnSpc>
                <a:spcPct val="150000"/>
              </a:lnSpc>
              <a:buClr>
                <a:srgbClr val="151DC1"/>
              </a:buClr>
            </a:pPr>
            <a:endParaRPr lang="zh-CN" altLang="en-US" sz="1600" dirty="0">
              <a:solidFill>
                <a:schemeClr val="tx1"/>
              </a:solidFill>
              <a:latin typeface="Consolas" panose="020B0609020204030204" pitchFamily="49" charset="0"/>
            </a:endParaRPr>
          </a:p>
        </p:txBody>
      </p:sp>
      <p:sp>
        <p:nvSpPr>
          <p:cNvPr id="13" name="文本框 12">
            <a:extLst>
              <a:ext uri="{FF2B5EF4-FFF2-40B4-BE49-F238E27FC236}">
                <a16:creationId xmlns:a16="http://schemas.microsoft.com/office/drawing/2014/main" id="{8645AA1C-656B-4D83-895C-46172073D514}"/>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2.6 </a:t>
            </a:r>
            <a:r>
              <a:rPr lang="zh-CN" altLang="en-US" sz="3200" b="1" dirty="0">
                <a:solidFill>
                  <a:schemeClr val="bg1"/>
                </a:solidFill>
              </a:rPr>
              <a:t>类型转换 </a:t>
            </a:r>
            <a:r>
              <a:rPr lang="en-US" altLang="zh-CN" b="1" dirty="0">
                <a:solidFill>
                  <a:schemeClr val="bg1"/>
                </a:solidFill>
              </a:rPr>
              <a:t>— </a:t>
            </a:r>
            <a:r>
              <a:rPr lang="zh-CN" altLang="en-US" b="1" dirty="0">
                <a:solidFill>
                  <a:schemeClr val="bg1"/>
                </a:solidFill>
              </a:rPr>
              <a:t>显式转换</a:t>
            </a:r>
          </a:p>
        </p:txBody>
      </p:sp>
      <p:sp>
        <p:nvSpPr>
          <p:cNvPr id="3" name="矩形 2">
            <a:extLst>
              <a:ext uri="{FF2B5EF4-FFF2-40B4-BE49-F238E27FC236}">
                <a16:creationId xmlns:a16="http://schemas.microsoft.com/office/drawing/2014/main" id="{C3C32237-1DC4-485C-9BD1-360B4275D59F}"/>
              </a:ext>
            </a:extLst>
          </p:cNvPr>
          <p:cNvSpPr/>
          <p:nvPr/>
        </p:nvSpPr>
        <p:spPr>
          <a:xfrm>
            <a:off x="889411" y="1284737"/>
            <a:ext cx="2262158" cy="369332"/>
          </a:xfrm>
          <a:prstGeom prst="rect">
            <a:avLst/>
          </a:prstGeom>
        </p:spPr>
        <p:txBody>
          <a:bodyPr wrap="none">
            <a:spAutoFit/>
          </a:bodyPr>
          <a:lstStyle/>
          <a:p>
            <a:r>
              <a:rPr lang="zh-CN" altLang="en-US" dirty="0">
                <a:solidFill>
                  <a:srgbClr val="0000FF"/>
                </a:solidFill>
                <a:latin typeface="MicrosoftYaHei"/>
              </a:rPr>
              <a:t>其他的类型转换方式</a:t>
            </a:r>
            <a:endParaRPr lang="zh-CN" altLang="en-US" dirty="0"/>
          </a:p>
        </p:txBody>
      </p:sp>
      <p:sp>
        <p:nvSpPr>
          <p:cNvPr id="9" name="灯片编号占位符 3">
            <a:extLst>
              <a:ext uri="{FF2B5EF4-FFF2-40B4-BE49-F238E27FC236}">
                <a16:creationId xmlns:a16="http://schemas.microsoft.com/office/drawing/2014/main" id="{971A27B3-B69F-4663-BC17-59650EDF220D}"/>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9575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0C6729-F8DF-4E8D-9466-69F7B43FDB92}"/>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6537D9BC-7764-4E65-B820-0594BB316AA2}"/>
              </a:ext>
            </a:extLst>
          </p:cNvPr>
          <p:cNvSpPr/>
          <p:nvPr/>
        </p:nvSpPr>
        <p:spPr>
          <a:xfrm>
            <a:off x="3248561" y="3170297"/>
            <a:ext cx="2646878" cy="830997"/>
          </a:xfrm>
          <a:prstGeom prst="rect">
            <a:avLst/>
          </a:prstGeom>
        </p:spPr>
        <p:txBody>
          <a:bodyPr wrap="none">
            <a:spAutoFit/>
          </a:bodyPr>
          <a:lstStyle/>
          <a:p>
            <a:r>
              <a:rPr lang="zh-CN" altLang="en-US" sz="4800" dirty="0">
                <a:latin typeface="MicrosoftYaHei"/>
              </a:rPr>
              <a:t>本章结束</a:t>
            </a:r>
            <a:endParaRPr lang="zh-CN" altLang="en-US" sz="4800" dirty="0"/>
          </a:p>
        </p:txBody>
      </p:sp>
      <p:sp>
        <p:nvSpPr>
          <p:cNvPr id="5" name="灯片编号占位符 3">
            <a:extLst>
              <a:ext uri="{FF2B5EF4-FFF2-40B4-BE49-F238E27FC236}">
                <a16:creationId xmlns:a16="http://schemas.microsoft.com/office/drawing/2014/main" id="{C4E34FAD-C6D6-4028-B696-EC77181509ED}"/>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181475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sp>
        <p:nvSpPr>
          <p:cNvPr id="9" name="矩形: 圆顶角 8">
            <a:extLst>
              <a:ext uri="{FF2B5EF4-FFF2-40B4-BE49-F238E27FC236}">
                <a16:creationId xmlns:a16="http://schemas.microsoft.com/office/drawing/2014/main" id="{9593D4AA-DC80-477E-8656-B4A8C4FEAA8C}"/>
              </a:ext>
            </a:extLst>
          </p:cNvPr>
          <p:cNvSpPr/>
          <p:nvPr/>
        </p:nvSpPr>
        <p:spPr>
          <a:xfrm>
            <a:off x="219974" y="2141599"/>
            <a:ext cx="8704052" cy="577651"/>
          </a:xfrm>
          <a:prstGeom prst="round2SameRect">
            <a:avLst>
              <a:gd name="adj1" fmla="val 20076"/>
              <a:gd name="adj2" fmla="val 0"/>
            </a:avLst>
          </a:prstGeom>
          <a:solidFill>
            <a:srgbClr val="262686">
              <a:alpha val="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FF"/>
                </a:solidFill>
              </a:rPr>
              <a:t>关键字</a:t>
            </a:r>
          </a:p>
        </p:txBody>
      </p:sp>
      <p:sp>
        <p:nvSpPr>
          <p:cNvPr id="10" name="矩形: 圆角 17">
            <a:extLst>
              <a:ext uri="{FF2B5EF4-FFF2-40B4-BE49-F238E27FC236}">
                <a16:creationId xmlns:a16="http://schemas.microsoft.com/office/drawing/2014/main" id="{04B465AB-BD59-4AB4-81E3-EE152565D290}"/>
              </a:ext>
            </a:extLst>
          </p:cNvPr>
          <p:cNvSpPr/>
          <p:nvPr/>
        </p:nvSpPr>
        <p:spPr>
          <a:xfrm>
            <a:off x="219974" y="2710108"/>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alpha val="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C++ </a:t>
            </a:r>
            <a:r>
              <a:rPr lang="zh-CN" altLang="en-US" dirty="0">
                <a:solidFill>
                  <a:schemeClr val="tx1"/>
                </a:solidFill>
                <a:latin typeface="Consolas" panose="020B0609020204030204" pitchFamily="49" charset="0"/>
              </a:rPr>
              <a:t>语言定义的一些供自身使用、且有特殊含义的英文单词</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关键字不能用作用户自定义标识符</a:t>
            </a:r>
          </a:p>
          <a:p>
            <a:pPr marL="342900" indent="-342900">
              <a:lnSpc>
                <a:spcPct val="1500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关键字全部由小写字母组成</a:t>
            </a:r>
          </a:p>
        </p:txBody>
      </p:sp>
      <p:sp>
        <p:nvSpPr>
          <p:cNvPr id="6" name="灯片编号占位符 3">
            <a:extLst>
              <a:ext uri="{FF2B5EF4-FFF2-40B4-BE49-F238E27FC236}">
                <a16:creationId xmlns:a16="http://schemas.microsoft.com/office/drawing/2014/main" id="{7272B151-18C5-440E-A740-6696D025F57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597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6E3D269-65F4-4155-A722-CD0D51C8C01F}"/>
              </a:ext>
            </a:extLst>
          </p:cNvPr>
          <p:cNvSpPr>
            <a:spLocks noGrp="1"/>
          </p:cNvSpPr>
          <p:nvPr>
            <p:ph idx="1"/>
          </p:nvPr>
        </p:nvSpPr>
        <p:spPr>
          <a:xfrm>
            <a:off x="361806" y="1509329"/>
            <a:ext cx="8153544" cy="4351338"/>
          </a:xfrm>
          <a:ln>
            <a:solidFill>
              <a:srgbClr val="00B0F0"/>
            </a:solidFill>
          </a:ln>
        </p:spPr>
        <p:txBody>
          <a:bodyPr>
            <a:normAutofit fontScale="55000" lnSpcReduction="20000"/>
          </a:bodyPr>
          <a:lstStyle/>
          <a:p>
            <a:pPr>
              <a:buFont typeface="Wingdings" panose="05000000000000000000" pitchFamily="2" charset="2"/>
              <a:buChar char="l"/>
            </a:pPr>
            <a:r>
              <a:rPr lang="en-US" altLang="zh-CN" sz="2700" dirty="0"/>
              <a:t>alignas</a:t>
            </a:r>
            <a:r>
              <a:rPr lang="en-US" altLang="zh-CN" dirty="0"/>
              <a:t> </a:t>
            </a:r>
            <a:endParaRPr lang="en-US" altLang="zh-CN" sz="1100" dirty="0"/>
          </a:p>
          <a:p>
            <a:r>
              <a:rPr lang="en-US" altLang="zh-CN" dirty="0">
                <a:solidFill>
                  <a:srgbClr val="FF0000"/>
                </a:solidFill>
              </a:rPr>
              <a:t>break</a:t>
            </a:r>
          </a:p>
          <a:p>
            <a:pPr>
              <a:buFont typeface="Wingdings" panose="05000000000000000000" pitchFamily="2" charset="2"/>
              <a:buChar char="l"/>
            </a:pPr>
            <a:r>
              <a:rPr lang="en-US" altLang="zh-CN" dirty="0"/>
              <a:t>char32_t </a:t>
            </a:r>
          </a:p>
          <a:p>
            <a:r>
              <a:rPr lang="en-US" altLang="zh-CN" dirty="0">
                <a:solidFill>
                  <a:srgbClr val="FF0000"/>
                </a:solidFill>
              </a:rPr>
              <a:t>continue</a:t>
            </a:r>
            <a:r>
              <a:rPr lang="en-US" altLang="zh-CN" dirty="0"/>
              <a:t> </a:t>
            </a:r>
          </a:p>
          <a:p>
            <a:r>
              <a:rPr lang="en-US" altLang="zh-CN" dirty="0">
                <a:solidFill>
                  <a:srgbClr val="FF0000"/>
                </a:solidFill>
              </a:rPr>
              <a:t>double</a:t>
            </a:r>
          </a:p>
          <a:p>
            <a:pPr>
              <a:buFont typeface="Wingdings" panose="05000000000000000000" pitchFamily="2" charset="2"/>
              <a:buChar char="n"/>
            </a:pPr>
            <a:r>
              <a:rPr lang="en-US" altLang="zh-CN" dirty="0"/>
              <a:t>export</a:t>
            </a:r>
          </a:p>
          <a:p>
            <a:r>
              <a:rPr lang="en-US" altLang="zh-CN" dirty="0"/>
              <a:t>friend</a:t>
            </a:r>
          </a:p>
          <a:p>
            <a:r>
              <a:rPr lang="en-US" altLang="zh-CN" dirty="0">
                <a:solidFill>
                  <a:srgbClr val="FF0000"/>
                </a:solidFill>
              </a:rPr>
              <a:t>long</a:t>
            </a:r>
          </a:p>
          <a:p>
            <a:pPr>
              <a:buFont typeface="Wingdings" panose="05000000000000000000" pitchFamily="2" charset="2"/>
              <a:buChar char="l"/>
            </a:pPr>
            <a:r>
              <a:rPr lang="en-US" altLang="zh-CN" dirty="0"/>
              <a:t>nullptr</a:t>
            </a:r>
          </a:p>
          <a:p>
            <a:pPr>
              <a:buFont typeface="Wingdings" panose="05000000000000000000" pitchFamily="2" charset="2"/>
              <a:buChar char="u"/>
            </a:pPr>
            <a:r>
              <a:rPr lang="en-US" altLang="zh-CN" dirty="0"/>
              <a:t>register</a:t>
            </a:r>
          </a:p>
          <a:p>
            <a:pPr>
              <a:buFont typeface="Wingdings" panose="05000000000000000000" pitchFamily="2" charset="2"/>
              <a:buChar char="n"/>
            </a:pPr>
            <a:r>
              <a:rPr lang="en-US" altLang="zh-CN" dirty="0">
                <a:solidFill>
                  <a:srgbClr val="FF0000"/>
                </a:solidFill>
              </a:rPr>
              <a:t>sizeof</a:t>
            </a:r>
          </a:p>
          <a:p>
            <a:r>
              <a:rPr lang="en-US" altLang="zh-CN" dirty="0">
                <a:solidFill>
                  <a:srgbClr val="FF0000"/>
                </a:solidFill>
              </a:rPr>
              <a:t>switch </a:t>
            </a:r>
          </a:p>
          <a:p>
            <a:r>
              <a:rPr lang="en-US" altLang="zh-CN" dirty="0">
                <a:solidFill>
                  <a:srgbClr val="FF0000"/>
                </a:solidFill>
              </a:rPr>
              <a:t>true</a:t>
            </a:r>
          </a:p>
          <a:p>
            <a:r>
              <a:rPr lang="en-US" altLang="zh-CN" dirty="0"/>
              <a:t>union</a:t>
            </a:r>
          </a:p>
          <a:p>
            <a:r>
              <a:rPr lang="en-US" altLang="zh-CN" dirty="0"/>
              <a:t>volatile</a:t>
            </a:r>
            <a:endParaRPr lang="zh-CN" altLang="en-US" dirty="0"/>
          </a:p>
        </p:txBody>
      </p:sp>
      <p:sp>
        <p:nvSpPr>
          <p:cNvPr id="8" name="内容占位符 3">
            <a:extLst>
              <a:ext uri="{FF2B5EF4-FFF2-40B4-BE49-F238E27FC236}">
                <a16:creationId xmlns:a16="http://schemas.microsoft.com/office/drawing/2014/main" id="{AFEB07C5-03CA-4B49-90C3-4AFAD4441574}"/>
              </a:ext>
            </a:extLst>
          </p:cNvPr>
          <p:cNvSpPr txBox="1">
            <a:spLocks/>
          </p:cNvSpPr>
          <p:nvPr/>
        </p:nvSpPr>
        <p:spPr>
          <a:xfrm>
            <a:off x="1963271" y="1509329"/>
            <a:ext cx="5051483"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en-US" altLang="zh-CN" dirty="0"/>
              <a:t>alignof</a:t>
            </a:r>
          </a:p>
          <a:p>
            <a:r>
              <a:rPr lang="en-US" altLang="zh-CN" dirty="0">
                <a:solidFill>
                  <a:srgbClr val="FF0000"/>
                </a:solidFill>
              </a:rPr>
              <a:t>case</a:t>
            </a:r>
          </a:p>
          <a:p>
            <a:pPr>
              <a:buFont typeface="Wingdings" panose="05000000000000000000" pitchFamily="2" charset="2"/>
              <a:buChar char="n"/>
            </a:pPr>
            <a:r>
              <a:rPr lang="en-US" altLang="zh-CN" dirty="0"/>
              <a:t>class</a:t>
            </a:r>
          </a:p>
          <a:p>
            <a:pPr>
              <a:buFont typeface="Wingdings" panose="05000000000000000000" pitchFamily="2" charset="2"/>
              <a:buChar char="l"/>
            </a:pPr>
            <a:r>
              <a:rPr lang="en-US" altLang="zh-CN" dirty="0"/>
              <a:t>decltype</a:t>
            </a:r>
          </a:p>
          <a:p>
            <a:r>
              <a:rPr lang="en-US" altLang="zh-CN" dirty="0" err="1"/>
              <a:t>dynamic_cast</a:t>
            </a:r>
            <a:endParaRPr lang="en-US" altLang="zh-CN" dirty="0"/>
          </a:p>
          <a:p>
            <a:pPr>
              <a:buFont typeface="Wingdings" panose="05000000000000000000" pitchFamily="2" charset="2"/>
              <a:buChar char="n"/>
            </a:pPr>
            <a:r>
              <a:rPr lang="en-US" altLang="zh-CN" dirty="0"/>
              <a:t>extern</a:t>
            </a:r>
          </a:p>
          <a:p>
            <a:r>
              <a:rPr lang="en-US" altLang="zh-CN" dirty="0">
                <a:solidFill>
                  <a:srgbClr val="FF0000"/>
                </a:solidFill>
              </a:rPr>
              <a:t>if</a:t>
            </a:r>
            <a:r>
              <a:rPr lang="en-US" altLang="zh-CN" dirty="0"/>
              <a:t>  </a:t>
            </a:r>
          </a:p>
          <a:p>
            <a:pPr>
              <a:buFont typeface="Wingdings" panose="05000000000000000000" pitchFamily="2" charset="2"/>
              <a:buChar char="n"/>
            </a:pPr>
            <a:r>
              <a:rPr lang="en-US" altLang="zh-CN" dirty="0"/>
              <a:t>mutable</a:t>
            </a:r>
          </a:p>
          <a:p>
            <a:r>
              <a:rPr lang="en-US" altLang="zh-CN" dirty="0"/>
              <a:t>operator</a:t>
            </a:r>
          </a:p>
          <a:p>
            <a:r>
              <a:rPr lang="en-US" altLang="zh-CN" dirty="0" err="1"/>
              <a:t>reinterpret_cast</a:t>
            </a:r>
            <a:endParaRPr lang="en-US" altLang="zh-CN" dirty="0"/>
          </a:p>
          <a:p>
            <a:r>
              <a:rPr lang="en-US" altLang="zh-CN" dirty="0"/>
              <a:t>static </a:t>
            </a:r>
          </a:p>
          <a:p>
            <a:r>
              <a:rPr lang="en-US" altLang="zh-CN" dirty="0"/>
              <a:t>template </a:t>
            </a:r>
          </a:p>
          <a:p>
            <a:r>
              <a:rPr lang="en-US" altLang="zh-CN" dirty="0"/>
              <a:t>try  </a:t>
            </a:r>
          </a:p>
          <a:p>
            <a:r>
              <a:rPr lang="en-US" altLang="zh-CN" dirty="0">
                <a:solidFill>
                  <a:srgbClr val="FF0000"/>
                </a:solidFill>
              </a:rPr>
              <a:t>unsigned </a:t>
            </a:r>
            <a:r>
              <a:rPr lang="en-US" altLang="zh-CN" dirty="0"/>
              <a:t> </a:t>
            </a:r>
          </a:p>
          <a:p>
            <a:r>
              <a:rPr lang="en-US" altLang="zh-CN" dirty="0" err="1"/>
              <a:t>wchar_t</a:t>
            </a:r>
            <a:r>
              <a:rPr lang="en-US" altLang="zh-CN" dirty="0"/>
              <a:t>  </a:t>
            </a:r>
            <a:endParaRPr lang="zh-CN" altLang="en-US" dirty="0"/>
          </a:p>
        </p:txBody>
      </p:sp>
      <p:sp>
        <p:nvSpPr>
          <p:cNvPr id="9" name="内容占位符 3">
            <a:extLst>
              <a:ext uri="{FF2B5EF4-FFF2-40B4-BE49-F238E27FC236}">
                <a16:creationId xmlns:a16="http://schemas.microsoft.com/office/drawing/2014/main" id="{2135773E-E3D1-4ECE-9BAA-706118B878D3}"/>
              </a:ext>
            </a:extLst>
          </p:cNvPr>
          <p:cNvSpPr txBox="1">
            <a:spLocks/>
          </p:cNvSpPr>
          <p:nvPr/>
        </p:nvSpPr>
        <p:spPr>
          <a:xfrm>
            <a:off x="3932209" y="1509329"/>
            <a:ext cx="1541274"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asm</a:t>
            </a:r>
            <a:endParaRPr lang="en-US" altLang="zh-CN" dirty="0"/>
          </a:p>
          <a:p>
            <a:r>
              <a:rPr lang="en-US" altLang="zh-CN" dirty="0"/>
              <a:t>catch </a:t>
            </a:r>
          </a:p>
          <a:p>
            <a:r>
              <a:rPr lang="en-US" altLang="zh-CN" dirty="0">
                <a:solidFill>
                  <a:srgbClr val="FF0000"/>
                </a:solidFill>
              </a:rPr>
              <a:t>const </a:t>
            </a:r>
          </a:p>
          <a:p>
            <a:pPr>
              <a:buFont typeface="Wingdings" panose="05000000000000000000" pitchFamily="2" charset="2"/>
              <a:buChar char="n"/>
            </a:pPr>
            <a:r>
              <a:rPr lang="en-US" altLang="zh-CN" dirty="0">
                <a:solidFill>
                  <a:srgbClr val="FF0000"/>
                </a:solidFill>
              </a:rPr>
              <a:t>default</a:t>
            </a:r>
          </a:p>
          <a:p>
            <a:r>
              <a:rPr lang="en-US" altLang="zh-CN" dirty="0">
                <a:solidFill>
                  <a:srgbClr val="FF0000"/>
                </a:solidFill>
              </a:rPr>
              <a:t>else </a:t>
            </a:r>
          </a:p>
          <a:p>
            <a:r>
              <a:rPr lang="en-US" altLang="zh-CN" dirty="0">
                <a:solidFill>
                  <a:srgbClr val="FF0000"/>
                </a:solidFill>
              </a:rPr>
              <a:t>false</a:t>
            </a:r>
          </a:p>
          <a:p>
            <a:r>
              <a:rPr lang="en-US" altLang="zh-CN" dirty="0" err="1"/>
              <a:t>goto</a:t>
            </a:r>
            <a:endParaRPr lang="en-US" altLang="zh-CN" dirty="0"/>
          </a:p>
          <a:p>
            <a:r>
              <a:rPr lang="en-US" altLang="zh-CN" dirty="0"/>
              <a:t>namespace</a:t>
            </a:r>
          </a:p>
          <a:p>
            <a:r>
              <a:rPr lang="en-US" altLang="zh-CN" dirty="0"/>
              <a:t>private</a:t>
            </a:r>
          </a:p>
          <a:p>
            <a:r>
              <a:rPr lang="en-US" altLang="zh-CN" dirty="0">
                <a:solidFill>
                  <a:srgbClr val="FF0000"/>
                </a:solidFill>
              </a:rPr>
              <a:t>return</a:t>
            </a:r>
          </a:p>
          <a:p>
            <a:r>
              <a:rPr lang="en-US" altLang="zh-CN" dirty="0" err="1"/>
              <a:t>static_cast</a:t>
            </a:r>
            <a:endParaRPr lang="en-US" altLang="zh-CN" dirty="0"/>
          </a:p>
          <a:p>
            <a:r>
              <a:rPr lang="en-US" altLang="zh-CN" dirty="0"/>
              <a:t>this</a:t>
            </a:r>
          </a:p>
          <a:p>
            <a:r>
              <a:rPr lang="en-US" altLang="zh-CN" dirty="0"/>
              <a:t>typedef</a:t>
            </a:r>
          </a:p>
          <a:p>
            <a:pPr>
              <a:buFont typeface="Wingdings" panose="05000000000000000000" pitchFamily="2" charset="2"/>
              <a:buChar char="n"/>
            </a:pPr>
            <a:r>
              <a:rPr lang="en-US" altLang="zh-CN" dirty="0">
                <a:solidFill>
                  <a:srgbClr val="FF0000"/>
                </a:solidFill>
              </a:rPr>
              <a:t>using</a:t>
            </a:r>
          </a:p>
          <a:p>
            <a:r>
              <a:rPr lang="en-US" altLang="zh-CN" dirty="0">
                <a:solidFill>
                  <a:srgbClr val="FF0000"/>
                </a:solidFill>
              </a:rPr>
              <a:t>while</a:t>
            </a:r>
            <a:endParaRPr lang="zh-CN" altLang="en-US" dirty="0">
              <a:solidFill>
                <a:srgbClr val="FF0000"/>
              </a:solidFill>
            </a:endParaRPr>
          </a:p>
        </p:txBody>
      </p:sp>
      <p:sp>
        <p:nvSpPr>
          <p:cNvPr id="10" name="内容占位符 3">
            <a:extLst>
              <a:ext uri="{FF2B5EF4-FFF2-40B4-BE49-F238E27FC236}">
                <a16:creationId xmlns:a16="http://schemas.microsoft.com/office/drawing/2014/main" id="{689ABE4B-A1DB-42C9-8365-40FB5F80B8B3}"/>
              </a:ext>
            </a:extLst>
          </p:cNvPr>
          <p:cNvSpPr txBox="1">
            <a:spLocks/>
          </p:cNvSpPr>
          <p:nvPr/>
        </p:nvSpPr>
        <p:spPr>
          <a:xfrm>
            <a:off x="5473482" y="1509329"/>
            <a:ext cx="1654724"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dirty="0"/>
              <a:t>auto</a:t>
            </a:r>
          </a:p>
          <a:p>
            <a:pPr>
              <a:buFont typeface="Wingdings" panose="05000000000000000000" pitchFamily="2" charset="2"/>
              <a:buChar char="l"/>
            </a:pPr>
            <a:r>
              <a:rPr lang="en-US" altLang="zh-CN" dirty="0"/>
              <a:t>char16_t </a:t>
            </a:r>
          </a:p>
          <a:p>
            <a:pPr>
              <a:buFont typeface="Wingdings" panose="05000000000000000000" pitchFamily="2" charset="2"/>
              <a:buChar char="l"/>
            </a:pPr>
            <a:r>
              <a:rPr lang="en-US" altLang="zh-CN" dirty="0"/>
              <a:t>constexpr </a:t>
            </a:r>
          </a:p>
          <a:p>
            <a:pPr>
              <a:buFont typeface="Wingdings" panose="05000000000000000000" pitchFamily="2" charset="2"/>
              <a:buChar char="n"/>
            </a:pPr>
            <a:r>
              <a:rPr lang="en-US" altLang="zh-CN" dirty="0"/>
              <a:t>deletey</a:t>
            </a:r>
          </a:p>
          <a:p>
            <a:r>
              <a:rPr lang="en-US" altLang="zh-CN" dirty="0" err="1"/>
              <a:t>enum</a:t>
            </a:r>
            <a:r>
              <a:rPr lang="en-US" altLang="zh-CN" dirty="0"/>
              <a:t> </a:t>
            </a:r>
          </a:p>
          <a:p>
            <a:r>
              <a:rPr lang="en-US" altLang="zh-CN" dirty="0">
                <a:solidFill>
                  <a:srgbClr val="FF0000"/>
                </a:solidFill>
              </a:rPr>
              <a:t>float</a:t>
            </a:r>
          </a:p>
          <a:p>
            <a:pPr>
              <a:buFont typeface="Wingdings" panose="05000000000000000000" pitchFamily="2" charset="2"/>
              <a:buChar char="n"/>
            </a:pPr>
            <a:r>
              <a:rPr lang="en-US" altLang="zh-CN" dirty="0"/>
              <a:t>inline</a:t>
            </a:r>
          </a:p>
          <a:p>
            <a:pPr>
              <a:buFont typeface="Wingdings" panose="05000000000000000000" pitchFamily="2" charset="2"/>
              <a:buChar char="l"/>
            </a:pPr>
            <a:r>
              <a:rPr lang="en-US" altLang="zh-CN" dirty="0"/>
              <a:t>noexcept</a:t>
            </a:r>
          </a:p>
          <a:p>
            <a:r>
              <a:rPr lang="en-US" altLang="zh-CN" dirty="0"/>
              <a:t>protected</a:t>
            </a:r>
          </a:p>
          <a:p>
            <a:r>
              <a:rPr lang="en-US" altLang="zh-CN" dirty="0">
                <a:solidFill>
                  <a:srgbClr val="FF0000"/>
                </a:solidFill>
              </a:rPr>
              <a:t>short</a:t>
            </a:r>
          </a:p>
          <a:p>
            <a:pPr>
              <a:buFont typeface="Wingdings" panose="05000000000000000000" pitchFamily="2" charset="2"/>
              <a:buChar char="l"/>
            </a:pPr>
            <a:r>
              <a:rPr lang="en-US" altLang="zh-CN" dirty="0"/>
              <a:t>static_assert</a:t>
            </a:r>
          </a:p>
          <a:p>
            <a:pPr>
              <a:buFont typeface="Wingdings" panose="05000000000000000000" pitchFamily="2" charset="2"/>
              <a:buChar char="l"/>
            </a:pPr>
            <a:r>
              <a:rPr lang="en-US" altLang="zh-CN" dirty="0"/>
              <a:t>thread_local</a:t>
            </a:r>
          </a:p>
          <a:p>
            <a:r>
              <a:rPr lang="en-US" altLang="zh-CN" dirty="0" err="1"/>
              <a:t>typeid</a:t>
            </a:r>
            <a:endParaRPr lang="en-US" altLang="zh-CN" dirty="0"/>
          </a:p>
          <a:p>
            <a:r>
              <a:rPr lang="en-US" altLang="zh-CN" dirty="0"/>
              <a:t>virtual</a:t>
            </a:r>
          </a:p>
        </p:txBody>
      </p:sp>
      <p:sp>
        <p:nvSpPr>
          <p:cNvPr id="11" name="内容占位符 3">
            <a:extLst>
              <a:ext uri="{FF2B5EF4-FFF2-40B4-BE49-F238E27FC236}">
                <a16:creationId xmlns:a16="http://schemas.microsoft.com/office/drawing/2014/main" id="{E4D5D7C6-96DF-41D5-BF59-5FE1EFB35AAD}"/>
              </a:ext>
            </a:extLst>
          </p:cNvPr>
          <p:cNvSpPr txBox="1">
            <a:spLocks/>
          </p:cNvSpPr>
          <p:nvPr/>
        </p:nvSpPr>
        <p:spPr>
          <a:xfrm>
            <a:off x="7128205" y="1509329"/>
            <a:ext cx="1653989"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rPr>
              <a:t>bool</a:t>
            </a:r>
          </a:p>
          <a:p>
            <a:r>
              <a:rPr lang="en-US" altLang="zh-CN" dirty="0">
                <a:solidFill>
                  <a:srgbClr val="FF0000"/>
                </a:solidFill>
              </a:rPr>
              <a:t>char </a:t>
            </a:r>
          </a:p>
          <a:p>
            <a:r>
              <a:rPr lang="en-US" altLang="zh-CN" dirty="0" err="1"/>
              <a:t>const_cast</a:t>
            </a:r>
            <a:r>
              <a:rPr lang="en-US" altLang="zh-CN" dirty="0"/>
              <a:t> </a:t>
            </a:r>
          </a:p>
          <a:p>
            <a:r>
              <a:rPr lang="en-US" altLang="zh-CN" dirty="0">
                <a:solidFill>
                  <a:srgbClr val="FF0000"/>
                </a:solidFill>
              </a:rPr>
              <a:t>do</a:t>
            </a:r>
          </a:p>
          <a:p>
            <a:r>
              <a:rPr lang="en-US" altLang="zh-CN" dirty="0"/>
              <a:t>explicit </a:t>
            </a:r>
          </a:p>
          <a:p>
            <a:r>
              <a:rPr lang="en-US" altLang="zh-CN" dirty="0">
                <a:solidFill>
                  <a:srgbClr val="FF0000"/>
                </a:solidFill>
              </a:rPr>
              <a:t>for</a:t>
            </a:r>
          </a:p>
          <a:p>
            <a:r>
              <a:rPr lang="en-US" altLang="zh-CN" dirty="0">
                <a:solidFill>
                  <a:srgbClr val="FF0000"/>
                </a:solidFill>
              </a:rPr>
              <a:t>int</a:t>
            </a:r>
          </a:p>
          <a:p>
            <a:r>
              <a:rPr lang="en-US" altLang="zh-CN" dirty="0"/>
              <a:t>new</a:t>
            </a:r>
          </a:p>
          <a:p>
            <a:r>
              <a:rPr lang="en-US" altLang="zh-CN" dirty="0"/>
              <a:t>public</a:t>
            </a:r>
          </a:p>
          <a:p>
            <a:r>
              <a:rPr lang="en-US" altLang="zh-CN" dirty="0">
                <a:solidFill>
                  <a:srgbClr val="FF0000"/>
                </a:solidFill>
              </a:rPr>
              <a:t>signed</a:t>
            </a:r>
          </a:p>
          <a:p>
            <a:pPr>
              <a:buFont typeface="Wingdings" panose="05000000000000000000" pitchFamily="2" charset="2"/>
              <a:buChar char="n"/>
            </a:pPr>
            <a:r>
              <a:rPr lang="en-US" altLang="zh-CN" dirty="0"/>
              <a:t>struct</a:t>
            </a:r>
          </a:p>
          <a:p>
            <a:r>
              <a:rPr lang="en-US" altLang="zh-CN" dirty="0"/>
              <a:t>throw</a:t>
            </a:r>
          </a:p>
          <a:p>
            <a:r>
              <a:rPr lang="en-US" altLang="zh-CN" dirty="0" err="1"/>
              <a:t>typename</a:t>
            </a:r>
            <a:endParaRPr lang="en-US" altLang="zh-CN" dirty="0"/>
          </a:p>
          <a:p>
            <a:r>
              <a:rPr lang="en-US" altLang="zh-CN" dirty="0">
                <a:solidFill>
                  <a:srgbClr val="FF0000"/>
                </a:solidFill>
              </a:rPr>
              <a:t>void</a:t>
            </a:r>
          </a:p>
        </p:txBody>
      </p:sp>
      <p:sp>
        <p:nvSpPr>
          <p:cNvPr id="5" name="矩形 4">
            <a:extLst>
              <a:ext uri="{FF2B5EF4-FFF2-40B4-BE49-F238E27FC236}">
                <a16:creationId xmlns:a16="http://schemas.microsoft.com/office/drawing/2014/main" id="{7EF0BCF5-DCF5-4D2D-9044-6422D3B873A8}"/>
              </a:ext>
            </a:extLst>
          </p:cNvPr>
          <p:cNvSpPr/>
          <p:nvPr/>
        </p:nvSpPr>
        <p:spPr>
          <a:xfrm>
            <a:off x="3677916" y="1139997"/>
            <a:ext cx="1285993" cy="369332"/>
          </a:xfrm>
          <a:prstGeom prst="rect">
            <a:avLst/>
          </a:prstGeom>
        </p:spPr>
        <p:txBody>
          <a:bodyPr wrap="none">
            <a:spAutoFit/>
          </a:bodyPr>
          <a:lstStyle/>
          <a:p>
            <a:r>
              <a:rPr lang="en-US" altLang="zh-CN" dirty="0">
                <a:solidFill>
                  <a:srgbClr val="0000FF"/>
                </a:solidFill>
                <a:latin typeface="LMSans10-Regular-Identity-H"/>
              </a:rPr>
              <a:t>C++ </a:t>
            </a:r>
            <a:r>
              <a:rPr lang="zh-CN" altLang="en-US" dirty="0">
                <a:solidFill>
                  <a:srgbClr val="0000FF"/>
                </a:solidFill>
                <a:latin typeface="MicrosoftYaHei"/>
              </a:rPr>
              <a:t>关键字</a:t>
            </a:r>
            <a:endParaRPr lang="zh-CN" altLang="en-US" dirty="0"/>
          </a:p>
        </p:txBody>
      </p:sp>
      <p:sp>
        <p:nvSpPr>
          <p:cNvPr id="6" name="矩形 5">
            <a:extLst>
              <a:ext uri="{FF2B5EF4-FFF2-40B4-BE49-F238E27FC236}">
                <a16:creationId xmlns:a16="http://schemas.microsoft.com/office/drawing/2014/main" id="{3F3A48C6-4F31-49BC-8FB7-C682EE0DD567}"/>
              </a:ext>
            </a:extLst>
          </p:cNvPr>
          <p:cNvSpPr/>
          <p:nvPr/>
        </p:nvSpPr>
        <p:spPr>
          <a:xfrm>
            <a:off x="712647" y="5968230"/>
            <a:ext cx="5930537" cy="830997"/>
          </a:xfrm>
          <a:prstGeom prst="rect">
            <a:avLst/>
          </a:prstGeom>
        </p:spPr>
        <p:txBody>
          <a:bodyPr wrap="square">
            <a:spAutoFit/>
          </a:bodyPr>
          <a:lstStyle/>
          <a:p>
            <a:pPr marL="285750" indent="-285750">
              <a:buFont typeface="Wingdings" panose="05000000000000000000" pitchFamily="2" charset="2"/>
              <a:buChar char="l"/>
            </a:pPr>
            <a:r>
              <a:rPr lang="en-US" altLang="zh-CN" sz="1600" dirty="0">
                <a:latin typeface="LMSans8-Regular-Identity-H"/>
              </a:rPr>
              <a:t>C++11 </a:t>
            </a:r>
            <a:r>
              <a:rPr lang="zh-CN" altLang="en-US" sz="1600" dirty="0">
                <a:latin typeface="MicrosoftYaHei"/>
              </a:rPr>
              <a:t>标准新增关键字。</a:t>
            </a:r>
          </a:p>
          <a:p>
            <a:pPr marL="285750" indent="-285750">
              <a:buFont typeface="Wingdings" panose="05000000000000000000" pitchFamily="2" charset="2"/>
              <a:buChar char="n"/>
            </a:pPr>
            <a:r>
              <a:rPr lang="zh-CN" altLang="en-US" sz="1600" dirty="0">
                <a:latin typeface="MicrosoftYaHei"/>
              </a:rPr>
              <a:t>在</a:t>
            </a:r>
            <a:r>
              <a:rPr lang="en-US" altLang="zh-CN" sz="1600" dirty="0">
                <a:latin typeface="LMSans8-Regular-Identity-H"/>
              </a:rPr>
              <a:t>C++11 </a:t>
            </a:r>
            <a:r>
              <a:rPr lang="zh-CN" altLang="en-US" sz="1600" dirty="0">
                <a:latin typeface="MicrosoftYaHei"/>
              </a:rPr>
              <a:t>标准下含义发生了变化或者增加了新含义。</a:t>
            </a:r>
          </a:p>
          <a:p>
            <a:pPr marL="285750" indent="-285750">
              <a:buFont typeface="Wingdings" panose="05000000000000000000" pitchFamily="2" charset="2"/>
              <a:buChar char="u"/>
            </a:pPr>
            <a:r>
              <a:rPr lang="zh-CN" altLang="en-US" sz="1600" dirty="0">
                <a:latin typeface="MicrosoftYaHei"/>
              </a:rPr>
              <a:t>在</a:t>
            </a:r>
            <a:r>
              <a:rPr lang="en-US" altLang="zh-CN" sz="1600" dirty="0">
                <a:latin typeface="LMSans8-Regular-Identity-H"/>
              </a:rPr>
              <a:t>C++17 </a:t>
            </a:r>
            <a:r>
              <a:rPr lang="zh-CN" altLang="en-US" sz="1600" dirty="0">
                <a:latin typeface="MicrosoftYaHei"/>
              </a:rPr>
              <a:t>标准下含义发生了变化。</a:t>
            </a:r>
            <a:endParaRPr lang="zh-CN" altLang="en-US" sz="1600" dirty="0"/>
          </a:p>
        </p:txBody>
      </p:sp>
      <p:sp>
        <p:nvSpPr>
          <p:cNvPr id="14" name="文本框 13">
            <a:extLst>
              <a:ext uri="{FF2B5EF4-FFF2-40B4-BE49-F238E27FC236}">
                <a16:creationId xmlns:a16="http://schemas.microsoft.com/office/drawing/2014/main" id="{F7D0F3F8-54C8-4E04-A74C-68253F1B4B1E}"/>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12" name="灯片编号占位符 3">
            <a:extLst>
              <a:ext uri="{FF2B5EF4-FFF2-40B4-BE49-F238E27FC236}">
                <a16:creationId xmlns:a16="http://schemas.microsoft.com/office/drawing/2014/main" id="{001C5D59-C384-4227-9ED9-BBCD090B925D}"/>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25792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a:extLst>
              <a:ext uri="{FF2B5EF4-FFF2-40B4-BE49-F238E27FC236}">
                <a16:creationId xmlns:a16="http://schemas.microsoft.com/office/drawing/2014/main" id="{9AB9F55B-1D1F-4D39-84E4-09F98D9A86DD}"/>
              </a:ext>
            </a:extLst>
          </p:cNvPr>
          <p:cNvSpPr>
            <a:spLocks noGrp="1"/>
          </p:cNvSpPr>
          <p:nvPr>
            <p:ph idx="1"/>
          </p:nvPr>
        </p:nvSpPr>
        <p:spPr>
          <a:xfrm>
            <a:off x="2260690" y="2031456"/>
            <a:ext cx="4622619" cy="3033758"/>
          </a:xfrm>
        </p:spPr>
        <p:txBody>
          <a:bodyPr>
            <a:normAutofit/>
          </a:bodyPr>
          <a:lstStyle/>
          <a:p>
            <a:pPr marL="0" indent="0">
              <a:lnSpc>
                <a:spcPct val="150000"/>
              </a:lnSpc>
              <a:buNone/>
            </a:pPr>
            <a:r>
              <a:rPr lang="en-US" altLang="zh-CN" sz="1800" dirty="0"/>
              <a:t>MyFile  </a:t>
            </a:r>
          </a:p>
          <a:p>
            <a:pPr marL="0" indent="0">
              <a:lnSpc>
                <a:spcPct val="150000"/>
              </a:lnSpc>
              <a:buNone/>
            </a:pPr>
            <a:r>
              <a:rPr lang="en-US" altLang="zh-CN" sz="1800" dirty="0"/>
              <a:t>Salary 94  </a:t>
            </a:r>
          </a:p>
          <a:p>
            <a:pPr marL="0" indent="0">
              <a:lnSpc>
                <a:spcPct val="150000"/>
              </a:lnSpc>
              <a:buNone/>
            </a:pPr>
            <a:r>
              <a:rPr lang="en-US" altLang="zh-CN" sz="1800" dirty="0"/>
              <a:t>amount  </a:t>
            </a:r>
          </a:p>
          <a:p>
            <a:pPr marL="0" indent="0">
              <a:lnSpc>
                <a:spcPct val="150000"/>
              </a:lnSpc>
              <a:buNone/>
            </a:pPr>
            <a:r>
              <a:rPr lang="en-US" altLang="zh-CN" sz="1800" dirty="0"/>
              <a:t>void  </a:t>
            </a:r>
          </a:p>
          <a:p>
            <a:pPr marL="0" indent="0">
              <a:lnSpc>
                <a:spcPct val="150000"/>
              </a:lnSpc>
              <a:buNone/>
            </a:pPr>
            <a:r>
              <a:rPr lang="en-US" altLang="zh-CN" sz="1800" dirty="0" err="1"/>
              <a:t>Num_of_Student</a:t>
            </a:r>
            <a:r>
              <a:rPr lang="en-US" altLang="zh-CN" sz="1800" dirty="0"/>
              <a:t>  </a:t>
            </a:r>
            <a:endParaRPr lang="zh-CN" altLang="en-US" sz="1800" dirty="0"/>
          </a:p>
        </p:txBody>
      </p:sp>
      <p:sp>
        <p:nvSpPr>
          <p:cNvPr id="24" name="文本框 23">
            <a:extLst>
              <a:ext uri="{FF2B5EF4-FFF2-40B4-BE49-F238E27FC236}">
                <a16:creationId xmlns:a16="http://schemas.microsoft.com/office/drawing/2014/main" id="{52E83DC9-DCFE-49A6-BAFE-CCB6FF3B6108}"/>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25" name="矩形 24">
            <a:extLst>
              <a:ext uri="{FF2B5EF4-FFF2-40B4-BE49-F238E27FC236}">
                <a16:creationId xmlns:a16="http://schemas.microsoft.com/office/drawing/2014/main" id="{C3DAAFD8-20BA-4EED-8AF5-F15E9F45EAC4}"/>
              </a:ext>
            </a:extLst>
          </p:cNvPr>
          <p:cNvSpPr/>
          <p:nvPr/>
        </p:nvSpPr>
        <p:spPr>
          <a:xfrm>
            <a:off x="1745432" y="1098172"/>
            <a:ext cx="4216219" cy="369332"/>
          </a:xfrm>
          <a:prstGeom prst="rect">
            <a:avLst/>
          </a:prstGeom>
        </p:spPr>
        <p:txBody>
          <a:bodyPr wrap="none">
            <a:spAutoFit/>
          </a:bodyPr>
          <a:lstStyle/>
          <a:p>
            <a:r>
              <a:rPr lang="zh-CN" altLang="en-US" dirty="0">
                <a:latin typeface="MicrosoftYaHei"/>
              </a:rPr>
              <a:t>例：判断下面哪些是合法的用户标示符</a:t>
            </a:r>
            <a:r>
              <a:rPr lang="en-US" altLang="zh-CN" dirty="0">
                <a:latin typeface="LMSans10-Regular-Identity-H"/>
              </a:rPr>
              <a:t>?</a:t>
            </a:r>
            <a:endParaRPr lang="zh-CN" altLang="en-US" dirty="0"/>
          </a:p>
        </p:txBody>
      </p:sp>
      <p:sp>
        <p:nvSpPr>
          <p:cNvPr id="26" name="内容占位符 22">
            <a:extLst>
              <a:ext uri="{FF2B5EF4-FFF2-40B4-BE49-F238E27FC236}">
                <a16:creationId xmlns:a16="http://schemas.microsoft.com/office/drawing/2014/main" id="{E7580786-0EDB-49FF-B007-087706C2AFB8}"/>
              </a:ext>
            </a:extLst>
          </p:cNvPr>
          <p:cNvSpPr txBox="1">
            <a:spLocks/>
          </p:cNvSpPr>
          <p:nvPr/>
        </p:nvSpPr>
        <p:spPr>
          <a:xfrm>
            <a:off x="4822642" y="2031456"/>
            <a:ext cx="4622619" cy="303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dirty="0"/>
              <a:t>94Salary</a:t>
            </a:r>
          </a:p>
          <a:p>
            <a:pPr marL="0" indent="0">
              <a:lnSpc>
                <a:spcPct val="150000"/>
              </a:lnSpc>
              <a:buFont typeface="Arial" panose="020B0604020202020204" pitchFamily="34" charset="0"/>
              <a:buNone/>
            </a:pPr>
            <a:r>
              <a:rPr lang="en-US" altLang="zh-CN" sz="1800" dirty="0"/>
              <a:t>Salary94</a:t>
            </a:r>
          </a:p>
          <a:p>
            <a:pPr marL="0" indent="0">
              <a:lnSpc>
                <a:spcPct val="150000"/>
              </a:lnSpc>
              <a:buFont typeface="Arial" panose="020B0604020202020204" pitchFamily="34" charset="0"/>
              <a:buNone/>
            </a:pPr>
            <a:r>
              <a:rPr lang="en-US" altLang="zh-CN" sz="1800" dirty="0"/>
              <a:t>$amount</a:t>
            </a:r>
          </a:p>
          <a:p>
            <a:pPr marL="0" indent="0">
              <a:lnSpc>
                <a:spcPct val="150000"/>
              </a:lnSpc>
              <a:buFont typeface="Arial" panose="020B0604020202020204" pitchFamily="34" charset="0"/>
              <a:buNone/>
            </a:pPr>
            <a:r>
              <a:rPr lang="en-US" altLang="zh-CN" sz="1800" dirty="0"/>
              <a:t>f3.5</a:t>
            </a:r>
          </a:p>
          <a:p>
            <a:pPr marL="0" indent="0">
              <a:lnSpc>
                <a:spcPct val="150000"/>
              </a:lnSpc>
              <a:buFont typeface="Arial" panose="020B0604020202020204" pitchFamily="34" charset="0"/>
              <a:buNone/>
            </a:pPr>
            <a:r>
              <a:rPr lang="en-US" altLang="zh-CN" sz="1800" dirty="0"/>
              <a:t>name_5</a:t>
            </a:r>
            <a:endParaRPr lang="zh-CN" altLang="en-US" sz="1800" dirty="0"/>
          </a:p>
        </p:txBody>
      </p:sp>
      <p:sp>
        <p:nvSpPr>
          <p:cNvPr id="7" name="灯片编号占位符 3">
            <a:extLst>
              <a:ext uri="{FF2B5EF4-FFF2-40B4-BE49-F238E27FC236}">
                <a16:creationId xmlns:a16="http://schemas.microsoft.com/office/drawing/2014/main" id="{E44F58A8-B0AB-413D-8619-22DF7E5C26F3}"/>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371178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2">
            <a:extLst>
              <a:ext uri="{FF2B5EF4-FFF2-40B4-BE49-F238E27FC236}">
                <a16:creationId xmlns:a16="http://schemas.microsoft.com/office/drawing/2014/main" id="{9AB9F55B-1D1F-4D39-84E4-09F98D9A86DD}"/>
              </a:ext>
            </a:extLst>
          </p:cNvPr>
          <p:cNvSpPr>
            <a:spLocks noGrp="1"/>
          </p:cNvSpPr>
          <p:nvPr>
            <p:ph idx="1"/>
          </p:nvPr>
        </p:nvSpPr>
        <p:spPr>
          <a:xfrm>
            <a:off x="2260690" y="2031456"/>
            <a:ext cx="4622619" cy="3033758"/>
          </a:xfrm>
        </p:spPr>
        <p:txBody>
          <a:bodyPr>
            <a:normAutofit/>
          </a:bodyPr>
          <a:lstStyle/>
          <a:p>
            <a:pPr marL="0" indent="0">
              <a:lnSpc>
                <a:spcPct val="150000"/>
              </a:lnSpc>
              <a:buNone/>
            </a:pPr>
            <a:r>
              <a:rPr lang="en-US" altLang="zh-CN" sz="1800" dirty="0">
                <a:solidFill>
                  <a:srgbClr val="0000FF"/>
                </a:solidFill>
              </a:rPr>
              <a:t>MyFile</a:t>
            </a:r>
            <a:r>
              <a:rPr lang="en-US" altLang="zh-CN" sz="1800" dirty="0"/>
              <a:t>  </a:t>
            </a:r>
          </a:p>
          <a:p>
            <a:pPr marL="0" indent="0">
              <a:lnSpc>
                <a:spcPct val="150000"/>
              </a:lnSpc>
              <a:buNone/>
            </a:pPr>
            <a:r>
              <a:rPr lang="en-US" altLang="zh-CN" sz="1800" strike="sngStrike" dirty="0"/>
              <a:t>Salary 94  </a:t>
            </a:r>
          </a:p>
          <a:p>
            <a:pPr marL="0" indent="0">
              <a:lnSpc>
                <a:spcPct val="150000"/>
              </a:lnSpc>
              <a:buNone/>
            </a:pPr>
            <a:r>
              <a:rPr lang="en-US" altLang="zh-CN" sz="1800" dirty="0">
                <a:solidFill>
                  <a:srgbClr val="0000FF"/>
                </a:solidFill>
              </a:rPr>
              <a:t>amount</a:t>
            </a:r>
            <a:r>
              <a:rPr lang="en-US" altLang="zh-CN" sz="1800" dirty="0"/>
              <a:t>  </a:t>
            </a:r>
          </a:p>
          <a:p>
            <a:pPr marL="0" indent="0">
              <a:lnSpc>
                <a:spcPct val="150000"/>
              </a:lnSpc>
              <a:buNone/>
            </a:pPr>
            <a:r>
              <a:rPr lang="en-US" altLang="zh-CN" sz="1800" strike="sngStrike" dirty="0">
                <a:effectLst>
                  <a:outerShdw blurRad="38100" dist="38100" dir="2700000" algn="tl">
                    <a:srgbClr val="000000">
                      <a:alpha val="43137"/>
                    </a:srgbClr>
                  </a:outerShdw>
                </a:effectLst>
              </a:rPr>
              <a:t>void  </a:t>
            </a:r>
          </a:p>
          <a:p>
            <a:pPr marL="0" indent="0">
              <a:lnSpc>
                <a:spcPct val="150000"/>
              </a:lnSpc>
              <a:buNone/>
            </a:pPr>
            <a:r>
              <a:rPr lang="en-US" altLang="zh-CN" sz="1800" dirty="0" err="1">
                <a:solidFill>
                  <a:srgbClr val="0000FF"/>
                </a:solidFill>
              </a:rPr>
              <a:t>Num_of_Student</a:t>
            </a:r>
            <a:r>
              <a:rPr lang="en-US" altLang="zh-CN" sz="1800" dirty="0">
                <a:solidFill>
                  <a:srgbClr val="0000FF"/>
                </a:solidFill>
              </a:rPr>
              <a:t>  </a:t>
            </a:r>
            <a:endParaRPr lang="zh-CN" altLang="en-US" sz="1800" dirty="0">
              <a:solidFill>
                <a:srgbClr val="0000FF"/>
              </a:solidFill>
            </a:endParaRPr>
          </a:p>
        </p:txBody>
      </p:sp>
      <p:sp>
        <p:nvSpPr>
          <p:cNvPr id="24" name="文本框 23">
            <a:extLst>
              <a:ext uri="{FF2B5EF4-FFF2-40B4-BE49-F238E27FC236}">
                <a16:creationId xmlns:a16="http://schemas.microsoft.com/office/drawing/2014/main" id="{52E83DC9-DCFE-49A6-BAFE-CCB6FF3B6108}"/>
              </a:ext>
            </a:extLst>
          </p:cNvPr>
          <p:cNvSpPr txBox="1"/>
          <p:nvPr/>
        </p:nvSpPr>
        <p:spPr>
          <a:xfrm>
            <a:off x="81952" y="155276"/>
            <a:ext cx="6139234" cy="584775"/>
          </a:xfrm>
          <a:prstGeom prst="rect">
            <a:avLst/>
          </a:prstGeom>
          <a:noFill/>
        </p:spPr>
        <p:txBody>
          <a:bodyPr wrap="square" rtlCol="0">
            <a:spAutoFit/>
          </a:bodyPr>
          <a:lstStyle/>
          <a:p>
            <a:r>
              <a:rPr lang="en-US" altLang="zh-CN" sz="3200" b="1" dirty="0">
                <a:solidFill>
                  <a:schemeClr val="bg1"/>
                </a:solidFill>
              </a:rPr>
              <a:t>2.1 C++ </a:t>
            </a:r>
            <a:r>
              <a:rPr lang="zh-CN" altLang="en-US" sz="3200" b="1" dirty="0">
                <a:solidFill>
                  <a:schemeClr val="bg1"/>
                </a:solidFill>
              </a:rPr>
              <a:t>语句基本元素</a:t>
            </a:r>
          </a:p>
        </p:txBody>
      </p:sp>
      <p:sp>
        <p:nvSpPr>
          <p:cNvPr id="25" name="矩形 24">
            <a:extLst>
              <a:ext uri="{FF2B5EF4-FFF2-40B4-BE49-F238E27FC236}">
                <a16:creationId xmlns:a16="http://schemas.microsoft.com/office/drawing/2014/main" id="{C3DAAFD8-20BA-4EED-8AF5-F15E9F45EAC4}"/>
              </a:ext>
            </a:extLst>
          </p:cNvPr>
          <p:cNvSpPr/>
          <p:nvPr/>
        </p:nvSpPr>
        <p:spPr>
          <a:xfrm>
            <a:off x="1745432" y="1098172"/>
            <a:ext cx="4216219" cy="369332"/>
          </a:xfrm>
          <a:prstGeom prst="rect">
            <a:avLst/>
          </a:prstGeom>
        </p:spPr>
        <p:txBody>
          <a:bodyPr wrap="none">
            <a:spAutoFit/>
          </a:bodyPr>
          <a:lstStyle/>
          <a:p>
            <a:r>
              <a:rPr lang="zh-CN" altLang="en-US" dirty="0">
                <a:latin typeface="MicrosoftYaHei"/>
              </a:rPr>
              <a:t>例：判断下面哪些是合法的用户标示符</a:t>
            </a:r>
            <a:r>
              <a:rPr lang="en-US" altLang="zh-CN" dirty="0">
                <a:latin typeface="LMSans10-Regular-Identity-H"/>
              </a:rPr>
              <a:t>?</a:t>
            </a:r>
            <a:endParaRPr lang="zh-CN" altLang="en-US" dirty="0"/>
          </a:p>
        </p:txBody>
      </p:sp>
      <p:sp>
        <p:nvSpPr>
          <p:cNvPr id="26" name="内容占位符 22">
            <a:extLst>
              <a:ext uri="{FF2B5EF4-FFF2-40B4-BE49-F238E27FC236}">
                <a16:creationId xmlns:a16="http://schemas.microsoft.com/office/drawing/2014/main" id="{E7580786-0EDB-49FF-B007-087706C2AFB8}"/>
              </a:ext>
            </a:extLst>
          </p:cNvPr>
          <p:cNvSpPr txBox="1">
            <a:spLocks/>
          </p:cNvSpPr>
          <p:nvPr/>
        </p:nvSpPr>
        <p:spPr>
          <a:xfrm>
            <a:off x="4822642" y="2031456"/>
            <a:ext cx="4622619" cy="303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strike="sngStrike" dirty="0"/>
              <a:t>94Salary</a:t>
            </a:r>
          </a:p>
          <a:p>
            <a:pPr marL="0" indent="0">
              <a:lnSpc>
                <a:spcPct val="150000"/>
              </a:lnSpc>
              <a:buFont typeface="Arial" panose="020B0604020202020204" pitchFamily="34" charset="0"/>
              <a:buNone/>
            </a:pPr>
            <a:r>
              <a:rPr lang="en-US" altLang="zh-CN" sz="1800" dirty="0">
                <a:solidFill>
                  <a:srgbClr val="0000FF"/>
                </a:solidFill>
              </a:rPr>
              <a:t>Salary94</a:t>
            </a:r>
          </a:p>
          <a:p>
            <a:pPr marL="0" indent="0">
              <a:lnSpc>
                <a:spcPct val="150000"/>
              </a:lnSpc>
              <a:buFont typeface="Arial" panose="020B0604020202020204" pitchFamily="34" charset="0"/>
              <a:buNone/>
            </a:pPr>
            <a:r>
              <a:rPr lang="en-US" altLang="zh-CN" sz="1800" strike="sngStrike" dirty="0"/>
              <a:t>$amount</a:t>
            </a:r>
          </a:p>
          <a:p>
            <a:pPr marL="0" indent="0">
              <a:lnSpc>
                <a:spcPct val="150000"/>
              </a:lnSpc>
              <a:buFont typeface="Arial" panose="020B0604020202020204" pitchFamily="34" charset="0"/>
              <a:buNone/>
            </a:pPr>
            <a:r>
              <a:rPr lang="en-US" altLang="zh-CN" sz="1800" strike="sngStrike" dirty="0"/>
              <a:t>f3.5</a:t>
            </a:r>
          </a:p>
          <a:p>
            <a:pPr marL="0" indent="0">
              <a:lnSpc>
                <a:spcPct val="150000"/>
              </a:lnSpc>
              <a:buFont typeface="Arial" panose="020B0604020202020204" pitchFamily="34" charset="0"/>
              <a:buNone/>
            </a:pPr>
            <a:r>
              <a:rPr lang="en-US" altLang="zh-CN" sz="1800" dirty="0">
                <a:solidFill>
                  <a:srgbClr val="0000FF"/>
                </a:solidFill>
              </a:rPr>
              <a:t>name_5</a:t>
            </a:r>
            <a:endParaRPr lang="zh-CN" altLang="en-US" sz="1800" dirty="0">
              <a:solidFill>
                <a:srgbClr val="0000FF"/>
              </a:solidFill>
            </a:endParaRPr>
          </a:p>
        </p:txBody>
      </p:sp>
      <p:sp>
        <p:nvSpPr>
          <p:cNvPr id="6" name="灯片编号占位符 3">
            <a:extLst>
              <a:ext uri="{FF2B5EF4-FFF2-40B4-BE49-F238E27FC236}">
                <a16:creationId xmlns:a16="http://schemas.microsoft.com/office/drawing/2014/main" id="{5599374B-7E72-4E62-AA6C-FC5DD1D86ACC}"/>
              </a:ext>
            </a:extLst>
          </p:cNvPr>
          <p:cNvSpPr>
            <a:spLocks noGrp="1"/>
          </p:cNvSpPr>
          <p:nvPr>
            <p:ph type="sldNum" sz="quarter" idx="12"/>
          </p:nvPr>
        </p:nvSpPr>
        <p:spPr>
          <a:xfrm>
            <a:off x="6590471" y="635722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Tree>
    <p:extLst>
      <p:ext uri="{BB962C8B-B14F-4D97-AF65-F5344CB8AC3E}">
        <p14:creationId xmlns:p14="http://schemas.microsoft.com/office/powerpoint/2010/main" val="2276201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2429</TotalTime>
  <Words>5447</Words>
  <Application>Microsoft Office PowerPoint</Application>
  <PresentationFormat>全屏显示(4:3)</PresentationFormat>
  <Paragraphs>846</Paragraphs>
  <Slides>52</Slides>
  <Notes>10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70" baseType="lpstr">
      <vt:lpstr>FangSong</vt:lpstr>
      <vt:lpstr>LMMono10-Regular-Identity-H</vt:lpstr>
      <vt:lpstr>LMMono8-Regular-Identity-H</vt:lpstr>
      <vt:lpstr>LMMono9-Regular-Identity-H</vt:lpstr>
      <vt:lpstr>LMSans10-Oblique-Identity-H</vt:lpstr>
      <vt:lpstr>LMSans10-Regular-Identity-H</vt:lpstr>
      <vt:lpstr>LMSans8-Regular-Identity-H</vt:lpstr>
      <vt:lpstr>LMSans9-Regular-Identity-H</vt:lpstr>
      <vt:lpstr>MicrosoftYaHei</vt:lpstr>
      <vt:lpstr>等线</vt:lpstr>
      <vt:lpstr>微软雅黑</vt:lpstr>
      <vt:lpstr>Arial</vt:lpstr>
      <vt:lpstr>Consolas</vt:lpstr>
      <vt:lpstr>Courier New</vt:lpstr>
      <vt:lpstr>Wingdings</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Li</cp:lastModifiedBy>
  <cp:revision>111</cp:revision>
  <dcterms:created xsi:type="dcterms:W3CDTF">2019-01-17T01:34:51Z</dcterms:created>
  <dcterms:modified xsi:type="dcterms:W3CDTF">2019-02-15T00:43:25Z</dcterms:modified>
</cp:coreProperties>
</file>