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260" r:id="rId3"/>
    <p:sldId id="258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6" r:id="rId45"/>
    <p:sldId id="308" r:id="rId46"/>
    <p:sldId id="309" r:id="rId47"/>
    <p:sldId id="310" r:id="rId48"/>
    <p:sldId id="311" r:id="rId49"/>
    <p:sldId id="312" r:id="rId50"/>
    <p:sldId id="313" r:id="rId51"/>
    <p:sldId id="325" r:id="rId52"/>
    <p:sldId id="314" r:id="rId53"/>
    <p:sldId id="315" r:id="rId54"/>
    <p:sldId id="316" r:id="rId55"/>
    <p:sldId id="317" r:id="rId56"/>
    <p:sldId id="319" r:id="rId57"/>
    <p:sldId id="320" r:id="rId58"/>
    <p:sldId id="321" r:id="rId59"/>
    <p:sldId id="322" r:id="rId60"/>
    <p:sldId id="324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FE5"/>
    <a:srgbClr val="006000"/>
    <a:srgbClr val="E9E9F3"/>
    <a:srgbClr val="262686"/>
    <a:srgbClr val="E5F4F8"/>
    <a:srgbClr val="0094B5"/>
    <a:srgbClr val="F9E5E5"/>
    <a:srgbClr val="BF0000"/>
    <a:srgbClr val="E5F2FF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2300"/>
    </p:cViewPr>
  </p:sorter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A0E224A-26B9-4F4A-B5CA-F9FEEB6698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89E65-7340-4A72-83C8-E41632E6A1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6ADB-824E-45FA-A747-878E47232BC7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018A51-4E9E-44D2-A44C-5E453AA39F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F0634-7C0B-4707-81CC-29D09A49B9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92C8-E642-46CD-8FB0-D0F7160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83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E184-144E-4463-9ECF-3C331BE81FB7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8746-A2D9-4C89-AF5D-41A84BDD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17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A91EB528-1B2B-45E6-B6AC-83F250A66531}"/>
              </a:ext>
            </a:extLst>
          </p:cNvPr>
          <p:cNvSpPr/>
          <p:nvPr userDrawn="1"/>
        </p:nvSpPr>
        <p:spPr>
          <a:xfrm>
            <a:off x="349369" y="1212911"/>
            <a:ext cx="8445261" cy="1103252"/>
          </a:xfrm>
          <a:prstGeom prst="roundRect">
            <a:avLst/>
          </a:prstGeom>
          <a:solidFill>
            <a:srgbClr val="151DC1"/>
          </a:solidFill>
          <a:ln>
            <a:solidFill>
              <a:srgbClr val="151D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82A-D1DC-4330-ACF2-9FF544A42A0E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0466" y="6383729"/>
            <a:ext cx="2057400" cy="365125"/>
          </a:xfrm>
        </p:spPr>
        <p:txBody>
          <a:bodyPr/>
          <a:lstStyle>
            <a:lvl1pPr>
              <a:defRPr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7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8ED-0AAC-433B-B669-AC4006EE5CCA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429-D3D2-4C58-9FE5-F213EFD7604D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20" y="106986"/>
            <a:ext cx="6974874" cy="68103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D5C-8927-4036-B92A-D9F195A44A7D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3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BB35-41E1-485B-AB2D-FE13E300DDA9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23" y="214141"/>
            <a:ext cx="5244928" cy="46689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607" y="1108933"/>
            <a:ext cx="3886200" cy="5068030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3333B2"/>
                </a:solidFill>
              </a:defRPr>
            </a:lvl1pPr>
            <a:lvl2pPr marL="685800" indent="-228600">
              <a:buClr>
                <a:srgbClr val="262686"/>
              </a:buClr>
              <a:buFont typeface="微软雅黑" panose="020B0503020204020204" pitchFamily="34" charset="-122"/>
              <a:buChar char="●"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08933"/>
            <a:ext cx="3886200" cy="506803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409F-01A2-4EE2-932A-74C5D455EDEA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8697" y="6383729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8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D3FE-91C7-4F95-9CED-1958A9FBB9D6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6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721-762C-41FF-B61C-2C971383CC1A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8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C9B-5820-4710-8BB1-A553E3B61713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6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AB9-0B26-4FD9-8099-46B321E0AE9E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0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DAA-C670-4986-90B4-2EF0B0FBD6C8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9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E585790-AE73-4DA0-8615-0A83EC0F9437}"/>
              </a:ext>
            </a:extLst>
          </p:cNvPr>
          <p:cNvSpPr/>
          <p:nvPr userDrawn="1"/>
        </p:nvSpPr>
        <p:spPr>
          <a:xfrm>
            <a:off x="0" y="0"/>
            <a:ext cx="9144000" cy="845389"/>
          </a:xfrm>
          <a:prstGeom prst="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47B-B5B7-431A-A1BF-925FADB3C544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83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6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45.xml"/><Relationship Id="rId3" Type="http://schemas.openxmlformats.org/officeDocument/2006/relationships/slide" Target="slide5.xml"/><Relationship Id="rId7" Type="http://schemas.openxmlformats.org/officeDocument/2006/relationships/slide" Target="slide20.xml"/><Relationship Id="rId12" Type="http://schemas.openxmlformats.org/officeDocument/2006/relationships/slide" Target="slide4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35.xml"/><Relationship Id="rId5" Type="http://schemas.openxmlformats.org/officeDocument/2006/relationships/slide" Target="slide8.xml"/><Relationship Id="rId15" Type="http://schemas.openxmlformats.org/officeDocument/2006/relationships/slide" Target="slide52.xml"/><Relationship Id="rId10" Type="http://schemas.openxmlformats.org/officeDocument/2006/relationships/slide" Target="slide31.xml"/><Relationship Id="rId4" Type="http://schemas.openxmlformats.org/officeDocument/2006/relationships/slide" Target="slide6.xml"/><Relationship Id="rId9" Type="http://schemas.openxmlformats.org/officeDocument/2006/relationships/slide" Target="slide27.xml"/><Relationship Id="rId14" Type="http://schemas.openxmlformats.org/officeDocument/2006/relationships/slide" Target="slide4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938BF-89D7-4BCB-87EB-2683E11E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86A34A-B5C2-49C6-8E90-EAA5F0BF97E4}"/>
              </a:ext>
            </a:extLst>
          </p:cNvPr>
          <p:cNvSpPr txBox="1"/>
          <p:nvPr/>
        </p:nvSpPr>
        <p:spPr>
          <a:xfrm>
            <a:off x="2186248" y="1483743"/>
            <a:ext cx="477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第三章 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380140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D8979B-0CE8-4CE2-BD3A-5717E2EB0E4F}"/>
              </a:ext>
            </a:extLst>
          </p:cNvPr>
          <p:cNvGrpSpPr/>
          <p:nvPr/>
        </p:nvGrpSpPr>
        <p:grpSpPr>
          <a:xfrm>
            <a:off x="219974" y="1911927"/>
            <a:ext cx="8704052" cy="3509488"/>
            <a:chOff x="219974" y="2242666"/>
            <a:chExt cx="8704052" cy="3509488"/>
          </a:xfrm>
        </p:grpSpPr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A0AC8610-1741-46C7-82BF-0B43D6681DF8}"/>
                </a:ext>
              </a:extLst>
            </p:cNvPr>
            <p:cNvSpPr/>
            <p:nvPr/>
          </p:nvSpPr>
          <p:spPr>
            <a:xfrm>
              <a:off x="219974" y="2242666"/>
              <a:ext cx="8704052" cy="379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练习：找出下面程序段中的错误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9158F7E-4474-4357-A8D2-74A98654C818}"/>
                </a:ext>
              </a:extLst>
            </p:cNvPr>
            <p:cNvSpPr/>
            <p:nvPr/>
          </p:nvSpPr>
          <p:spPr>
            <a:xfrm>
              <a:off x="219974" y="2612833"/>
              <a:ext cx="8704052" cy="313932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spAutoFit/>
            </a:bodyPr>
            <a:lstStyle/>
            <a:p>
              <a:endParaRPr lang="nn-NO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r>
                <a:rPr lang="nn-NO" dirty="0">
                  <a:solidFill>
                    <a:schemeClr val="tx1"/>
                  </a:solidFill>
                  <a:latin typeface="Consolas" panose="020B0609020204030204" pitchFamily="49" charset="0"/>
                </a:rPr>
                <a:t>1.</a:t>
              </a:r>
              <a:r>
                <a:rPr lang="nn-NO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(val1 != val2)</a:t>
              </a:r>
            </a:p>
            <a:p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val1 = val2</a:t>
              </a:r>
            </a:p>
            <a:p>
              <a:r>
                <a:rPr lang="nn-NO" dirty="0">
                  <a:solidFill>
                    <a:srgbClr val="0000FF"/>
                  </a:solidFill>
                  <a:latin typeface="Consolas" panose="020B0609020204030204" pitchFamily="49" charset="0"/>
                </a:rPr>
                <a:t>	else	</a:t>
              </a:r>
              <a:endParaRPr lang="nn-NO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val1 = val2 = </a:t>
              </a:r>
              <a:r>
                <a:rPr lang="nn-NO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b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2.	</a:t>
              </a:r>
              <a:r>
                <a:rPr lang="nn-NO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(val1 = </a:t>
              </a:r>
              <a:r>
                <a:rPr lang="nn-NO" dirty="0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nn-NO" dirty="0">
                  <a:solidFill>
                    <a:srgbClr val="008000"/>
                  </a:solidFill>
                  <a:latin typeface="Consolas" panose="020B0609020204030204" pitchFamily="49" charset="0"/>
                </a:rPr>
                <a:t>	//如果val等于10</a:t>
              </a:r>
              <a:endParaRPr lang="nn-NO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value = </a:t>
              </a:r>
              <a:r>
                <a:rPr lang="nn-NO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</a:p>
            <a:p>
              <a:endParaRPr 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3.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(val1 &lt; val2)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		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执行以下两个语句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val1 =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；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val2 =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b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4.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val1 &lt; val2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cin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&gt;&gt; val1 &gt;&gt;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nn-NO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nn-NO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nn-NO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37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D8979B-0CE8-4CE2-BD3A-5717E2EB0E4F}"/>
              </a:ext>
            </a:extLst>
          </p:cNvPr>
          <p:cNvGrpSpPr/>
          <p:nvPr/>
        </p:nvGrpSpPr>
        <p:grpSpPr>
          <a:xfrm>
            <a:off x="219974" y="3166845"/>
            <a:ext cx="8704052" cy="731076"/>
            <a:chOff x="219974" y="2251089"/>
            <a:chExt cx="8704052" cy="731076"/>
          </a:xfrm>
        </p:grpSpPr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A0AC8610-1741-46C7-82BF-0B43D6681DF8}"/>
                </a:ext>
              </a:extLst>
            </p:cNvPr>
            <p:cNvSpPr/>
            <p:nvPr/>
          </p:nvSpPr>
          <p:spPr>
            <a:xfrm>
              <a:off x="219974" y="2251089"/>
              <a:ext cx="8704052" cy="370885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例</a:t>
              </a:r>
              <a:r>
                <a:rPr lang="en-US" altLang="zh-CN" sz="2000" dirty="0"/>
                <a:t>3.1</a:t>
              </a:r>
              <a:r>
                <a:rPr lang="zh-CN" altLang="en-US" sz="2000" dirty="0"/>
                <a:t>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9158F7E-4474-4357-A8D2-74A98654C818}"/>
                </a:ext>
              </a:extLst>
            </p:cNvPr>
            <p:cNvSpPr/>
            <p:nvPr/>
          </p:nvSpPr>
          <p:spPr>
            <a:xfrm>
              <a:off x="219974" y="2612833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判断一个整数是否大于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0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且是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的倍数。</a:t>
              </a:r>
              <a:endParaRPr lang="nn-NO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4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D8979B-0CE8-4CE2-BD3A-5717E2EB0E4F}"/>
              </a:ext>
            </a:extLst>
          </p:cNvPr>
          <p:cNvGrpSpPr/>
          <p:nvPr/>
        </p:nvGrpSpPr>
        <p:grpSpPr>
          <a:xfrm>
            <a:off x="219974" y="1175643"/>
            <a:ext cx="8704052" cy="4815827"/>
            <a:chOff x="219974" y="2044323"/>
            <a:chExt cx="8704052" cy="4815827"/>
          </a:xfrm>
        </p:grpSpPr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A0AC8610-1741-46C7-82BF-0B43D6681DF8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代码清单</a:t>
              </a:r>
              <a:r>
                <a:rPr lang="en-US" altLang="zh-CN" sz="2000" dirty="0"/>
                <a:t>3.1</a:t>
              </a:r>
              <a:r>
                <a:rPr lang="zh-CN" altLang="en-US" sz="2000" dirty="0"/>
                <a:t>，例</a:t>
              </a:r>
              <a:r>
                <a:rPr lang="en-US" altLang="zh-CN" sz="2000" dirty="0"/>
                <a:t>3.1</a:t>
              </a:r>
              <a:r>
                <a:rPr lang="zh-CN" altLang="en-US" sz="2000" dirty="0"/>
                <a:t>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9158F7E-4474-4357-A8D2-74A98654C818}"/>
                </a:ext>
              </a:extLst>
            </p:cNvPr>
            <p:cNvSpPr/>
            <p:nvPr/>
          </p:nvSpPr>
          <p:spPr>
            <a:xfrm>
              <a:off x="219974" y="2612833"/>
              <a:ext cx="8704052" cy="424731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1 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&lt;iostream&gt;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2 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 namespace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std;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3 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main()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4 	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n;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5 		</a:t>
              </a:r>
              <a:r>
                <a:rPr lang="en-US" altLang="zh-CN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>
                  <a:solidFill>
                    <a:srgbClr val="C08040"/>
                  </a:solidFill>
                  <a:latin typeface="Consolas" panose="020B0609020204030204" pitchFamily="49" charset="0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请输入一个整数</a:t>
              </a:r>
              <a:r>
                <a:rPr lang="en-US" altLang="zh-CN" dirty="0">
                  <a:solidFill>
                    <a:srgbClr val="C0804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n:"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6 	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cin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&gt;&gt; n;</a:t>
              </a:r>
            </a:p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7 		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 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 &gt; 0 &amp;&amp; n % 3 == 0) { </a:t>
              </a:r>
              <a:r>
                <a:rPr lang="pt-BR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//n</a:t>
              </a:r>
              <a:r>
                <a:rPr lang="pt-BR" dirty="0">
                  <a:solidFill>
                    <a:srgbClr val="00800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大于0且被3整除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8 		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Consolas" panose="020B0609020204030204" pitchFamily="49" charset="0"/>
                </a:rPr>
                <a:t>"Yes"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9 		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10 	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11 		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Consolas" panose="020B0609020204030204" pitchFamily="49" charset="0"/>
                </a:rPr>
                <a:t>"No"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12 		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13 	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0;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14 	}</a:t>
              </a:r>
            </a:p>
            <a:p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示例：输入：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7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输出：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No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输入：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9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输出：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Yes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94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C1C10-85E3-4501-8582-71CFE634DF56}"/>
              </a:ext>
            </a:extLst>
          </p:cNvPr>
          <p:cNvGrpSpPr/>
          <p:nvPr/>
        </p:nvGrpSpPr>
        <p:grpSpPr>
          <a:xfrm>
            <a:off x="219974" y="1175643"/>
            <a:ext cx="8704052" cy="1214840"/>
            <a:chOff x="219974" y="2044323"/>
            <a:chExt cx="8704052" cy="1214840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97802BD2-4179-4127-B7A9-27C3A9BF1C47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嵌套的</a:t>
              </a:r>
              <a:r>
                <a:rPr lang="en-US" altLang="zh-CN" sz="2000" dirty="0"/>
                <a:t>if </a:t>
              </a:r>
              <a:r>
                <a:rPr lang="zh-CN" altLang="en-US" sz="2000" dirty="0"/>
                <a:t>语句</a:t>
              </a:r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A1681AFC-B2E6-4C58-9CA4-A4E84A581647}"/>
                </a:ext>
              </a:extLst>
            </p:cNvPr>
            <p:cNvSpPr/>
            <p:nvPr/>
          </p:nvSpPr>
          <p:spPr>
            <a:xfrm>
              <a:off x="219974" y="2612832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有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两个以上分支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时，选用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嵌套的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if 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语句结构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内嵌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if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语句既可以嵌套在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if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语句中，也可以嵌套在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else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语句中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D8979B-0CE8-4CE2-BD3A-5717E2EB0E4F}"/>
              </a:ext>
            </a:extLst>
          </p:cNvPr>
          <p:cNvGrpSpPr/>
          <p:nvPr/>
        </p:nvGrpSpPr>
        <p:grpSpPr>
          <a:xfrm>
            <a:off x="219974" y="3322592"/>
            <a:ext cx="8704052" cy="1491840"/>
            <a:chOff x="219974" y="2044323"/>
            <a:chExt cx="8704052" cy="1491840"/>
          </a:xfrm>
        </p:grpSpPr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A0AC8610-1741-46C7-82BF-0B43D6681DF8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例</a:t>
              </a:r>
              <a:r>
                <a:rPr lang="en-US" altLang="zh-CN" sz="2000" dirty="0"/>
                <a:t>3.2</a:t>
              </a:r>
              <a:r>
                <a:rPr lang="zh-CN" altLang="en-US" sz="2000" dirty="0"/>
                <a:t>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9158F7E-4474-4357-A8D2-74A98654C818}"/>
                </a:ext>
              </a:extLst>
            </p:cNvPr>
            <p:cNvSpPr/>
            <p:nvPr/>
          </p:nvSpPr>
          <p:spPr>
            <a:xfrm>
              <a:off x="219974" y="2612833"/>
              <a:ext cx="8704052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将百分制的成绩转换成五级制，如果成绩在 </a:t>
              </a:r>
              <a:r>
                <a:rPr lang="en-US" altLang="zh-CN" dirty="0">
                  <a:solidFill>
                    <a:schemeClr val="tx1"/>
                  </a:solidFill>
                </a:rPr>
                <a:t>90 </a:t>
              </a:r>
              <a:r>
                <a:rPr lang="zh-CN" altLang="en-US" dirty="0">
                  <a:solidFill>
                    <a:schemeClr val="tx1"/>
                  </a:solidFill>
                </a:rPr>
                <a:t>分到 </a:t>
              </a:r>
              <a:r>
                <a:rPr lang="en-US" altLang="zh-CN" dirty="0">
                  <a:solidFill>
                    <a:schemeClr val="tx1"/>
                  </a:solidFill>
                </a:rPr>
                <a:t>100 </a:t>
              </a:r>
              <a:r>
                <a:rPr lang="zh-CN" altLang="en-US" dirty="0">
                  <a:solidFill>
                    <a:schemeClr val="tx1"/>
                  </a:solidFill>
                </a:rPr>
                <a:t>分范围内（包括 </a:t>
              </a:r>
              <a:r>
                <a:rPr lang="en-US" altLang="zh-CN" dirty="0">
                  <a:solidFill>
                    <a:schemeClr val="tx1"/>
                  </a:solidFill>
                </a:rPr>
                <a:t>90 </a:t>
              </a:r>
              <a:r>
                <a:rPr lang="zh-CN" altLang="en-US" dirty="0">
                  <a:solidFill>
                    <a:schemeClr val="tx1"/>
                  </a:solidFill>
                </a:rPr>
                <a:t>分和</a:t>
              </a:r>
              <a:r>
                <a:rPr lang="en-US" altLang="zh-CN" dirty="0">
                  <a:solidFill>
                    <a:schemeClr val="tx1"/>
                  </a:solidFill>
                </a:rPr>
                <a:t>100 </a:t>
              </a:r>
              <a:r>
                <a:rPr lang="zh-CN" altLang="en-US" dirty="0">
                  <a:solidFill>
                    <a:schemeClr val="tx1"/>
                  </a:solidFill>
                </a:rPr>
                <a:t>分），则转换成</a:t>
              </a:r>
              <a:r>
                <a:rPr lang="en-US" altLang="zh-CN" dirty="0">
                  <a:solidFill>
                    <a:schemeClr val="tx1"/>
                  </a:solidFill>
                </a:rPr>
                <a:t>A 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80 </a:t>
              </a:r>
              <a:r>
                <a:rPr lang="zh-CN" altLang="en-US" dirty="0">
                  <a:solidFill>
                    <a:schemeClr val="tx1"/>
                  </a:solidFill>
                </a:rPr>
                <a:t>分到 </a:t>
              </a:r>
              <a:r>
                <a:rPr lang="en-US" altLang="zh-CN" dirty="0">
                  <a:solidFill>
                    <a:schemeClr val="tx1"/>
                  </a:solidFill>
                </a:rPr>
                <a:t>90 </a:t>
              </a:r>
              <a:r>
                <a:rPr lang="zh-CN" altLang="en-US" dirty="0">
                  <a:solidFill>
                    <a:schemeClr val="tx1"/>
                  </a:solidFill>
                </a:rPr>
                <a:t>分为</a:t>
              </a:r>
              <a:r>
                <a:rPr lang="en-US" altLang="zh-CN" dirty="0">
                  <a:solidFill>
                    <a:schemeClr val="tx1"/>
                  </a:solidFill>
                </a:rPr>
                <a:t>B </a:t>
              </a:r>
              <a:r>
                <a:rPr lang="zh-CN" altLang="en-US" dirty="0">
                  <a:solidFill>
                    <a:schemeClr val="tx1"/>
                  </a:solidFill>
                </a:rPr>
                <a:t>（包括 </a:t>
              </a:r>
              <a:r>
                <a:rPr lang="en-US" altLang="zh-CN" dirty="0">
                  <a:solidFill>
                    <a:schemeClr val="tx1"/>
                  </a:solidFill>
                </a:rPr>
                <a:t>80 </a:t>
              </a:r>
              <a:r>
                <a:rPr lang="zh-CN" altLang="en-US" dirty="0">
                  <a:solidFill>
                    <a:schemeClr val="tx1"/>
                  </a:solidFill>
                </a:rPr>
                <a:t>分不包括 </a:t>
              </a:r>
              <a:r>
                <a:rPr lang="en-US" altLang="zh-CN" dirty="0">
                  <a:solidFill>
                    <a:schemeClr val="tx1"/>
                  </a:solidFill>
                </a:rPr>
                <a:t>90 </a:t>
              </a:r>
              <a:r>
                <a:rPr lang="zh-CN" altLang="en-US" dirty="0">
                  <a:solidFill>
                    <a:schemeClr val="tx1"/>
                  </a:solidFill>
                </a:rPr>
                <a:t>分），依次类推， </a:t>
              </a:r>
              <a:r>
                <a:rPr lang="en-US" altLang="zh-CN" dirty="0">
                  <a:solidFill>
                    <a:schemeClr val="tx1"/>
                  </a:solidFill>
                </a:rPr>
                <a:t>60 </a:t>
              </a:r>
              <a:r>
                <a:rPr lang="zh-CN" altLang="en-US" dirty="0">
                  <a:solidFill>
                    <a:schemeClr val="tx1"/>
                  </a:solidFill>
                </a:rPr>
                <a:t>分以下为</a:t>
              </a:r>
              <a:r>
                <a:rPr lang="en-US" altLang="zh-CN" dirty="0">
                  <a:solidFill>
                    <a:schemeClr val="tx1"/>
                  </a:solidFill>
                </a:rPr>
                <a:t>F</a:t>
              </a:r>
              <a:r>
                <a:rPr lang="zh-CN" altLang="en-US" dirty="0">
                  <a:solidFill>
                    <a:schemeClr val="tx1"/>
                  </a:solidFill>
                </a:rPr>
                <a:t>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62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D8979B-0CE8-4CE2-BD3A-5717E2EB0E4F}"/>
              </a:ext>
            </a:extLst>
          </p:cNvPr>
          <p:cNvGrpSpPr/>
          <p:nvPr/>
        </p:nvGrpSpPr>
        <p:grpSpPr>
          <a:xfrm>
            <a:off x="219974" y="1175643"/>
            <a:ext cx="8704052" cy="3984830"/>
            <a:chOff x="219974" y="2044323"/>
            <a:chExt cx="8704052" cy="3984830"/>
          </a:xfrm>
        </p:grpSpPr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A0AC8610-1741-46C7-82BF-0B43D6681DF8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代码清单</a:t>
              </a:r>
              <a:r>
                <a:rPr lang="en-US" altLang="zh-CN" sz="2000" dirty="0"/>
                <a:t>3.2</a:t>
              </a:r>
              <a:r>
                <a:rPr lang="zh-CN" altLang="en-US" sz="2000" dirty="0"/>
                <a:t>，例</a:t>
              </a:r>
              <a:r>
                <a:rPr lang="en-US" altLang="zh-CN" sz="2000" dirty="0"/>
                <a:t>3.2</a:t>
              </a:r>
              <a:r>
                <a:rPr lang="zh-CN" altLang="en-US" sz="2000" dirty="0"/>
                <a:t>：</a:t>
              </a:r>
              <a:endParaRPr lang="zh-CN" altLang="en-US" sz="2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9158F7E-4474-4357-A8D2-74A98654C818}"/>
                </a:ext>
              </a:extLst>
            </p:cNvPr>
            <p:cNvSpPr/>
            <p:nvPr/>
          </p:nvSpPr>
          <p:spPr>
            <a:xfrm>
              <a:off x="219974" y="2612833"/>
              <a:ext cx="8704052" cy="341632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&lt;iostream&gt;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3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4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unsigned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score;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5 		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请输入一个分数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6 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&gt;&gt; score;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7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(score &lt; 60)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8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"F"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9 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10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else if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(score &lt; 70)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11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"D"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12 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13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else if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(score &lt; 80)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14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"C"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15 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16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else if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(score &lt; 90)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17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"B"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18 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19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else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20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"A"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21 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22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0;</a:t>
              </a:r>
            </a:p>
            <a:p>
              <a:pPr marL="342900" indent="-342900">
                <a:buAutoNum type="arabicPlain" startAt="23"/>
              </a:pP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pPr marL="342900" indent="-342900">
                <a:buAutoNum type="arabicPlain" startAt="23"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E9B0BFC-0ADE-4A85-8197-63C7863F2FB1}"/>
              </a:ext>
            </a:extLst>
          </p:cNvPr>
          <p:cNvSpPr/>
          <p:nvPr/>
        </p:nvSpPr>
        <p:spPr>
          <a:xfrm>
            <a:off x="4527003" y="4815976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示例：输入</a:t>
            </a:r>
            <a:r>
              <a:rPr lang="en-US" altLang="zh-CN" dirty="0">
                <a:latin typeface="LMMono10-Regular-Identity-H"/>
                <a:ea typeface="FangSong" panose="02010609060101010101" pitchFamily="49" charset="-122"/>
              </a:rPr>
              <a:t>76 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输出：</a:t>
            </a:r>
            <a:r>
              <a:rPr lang="en-US" altLang="zh-CN" dirty="0">
                <a:latin typeface="LMMono10-Regular-Identity-H"/>
                <a:ea typeface="FangSong" panose="02010609060101010101" pitchFamily="49" charset="-122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C1C10-85E3-4501-8582-71CFE634DF56}"/>
              </a:ext>
            </a:extLst>
          </p:cNvPr>
          <p:cNvGrpSpPr/>
          <p:nvPr/>
        </p:nvGrpSpPr>
        <p:grpSpPr>
          <a:xfrm>
            <a:off x="219974" y="1175644"/>
            <a:ext cx="8704052" cy="3331078"/>
            <a:chOff x="219974" y="2044324"/>
            <a:chExt cx="8704052" cy="3331078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97802BD2-4179-4127-B7A9-27C3A9BF1C47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避免悬垂</a:t>
              </a:r>
              <a:r>
                <a:rPr lang="en-US" altLang="zh-CN" sz="2000" dirty="0"/>
                <a:t>else</a:t>
              </a:r>
              <a:endParaRPr lang="zh-CN" altLang="en-US" sz="2000" dirty="0"/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A1681AFC-B2E6-4C58-9CA4-A4E84A581647}"/>
                </a:ext>
              </a:extLst>
            </p:cNvPr>
            <p:cNvSpPr/>
            <p:nvPr/>
          </p:nvSpPr>
          <p:spPr>
            <a:xfrm>
              <a:off x="219974" y="2513080"/>
              <a:ext cx="8704052" cy="286232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3333B2"/>
                </a:buClr>
                <a:buFontTx/>
                <a:buChar char="●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上例中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if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else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语句个数相同，若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if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语句数目多于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else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语句数目，就会出现</a:t>
              </a:r>
              <a:r>
                <a:rPr lang="en-US" dirty="0">
                  <a:solidFill>
                    <a:srgbClr val="000000"/>
                  </a:solidFill>
                  <a:latin typeface="LMMono10-Regular-Identity-H"/>
                </a:rPr>
                <a:t>else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dirty="0">
                  <a:solidFill>
                    <a:srgbClr val="000000"/>
                  </a:solidFill>
                  <a:latin typeface="LMMono10-Regular-Identity-H"/>
                </a:rPr>
                <a:t>if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匹配的问题，也称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悬垂</a:t>
              </a:r>
              <a:r>
                <a:rPr lang="en-US" dirty="0" err="1">
                  <a:solidFill>
                    <a:srgbClr val="FF0000"/>
                  </a:solidFill>
                  <a:latin typeface="LMMono10-Regular-Identity-H"/>
                </a:rPr>
                <a:t>else</a:t>
              </a:r>
              <a:r>
                <a:rPr lang="en-US" dirty="0" err="1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（</a:t>
              </a:r>
              <a:r>
                <a:rPr lang="en-US" dirty="0" err="1">
                  <a:solidFill>
                    <a:srgbClr val="FF0000"/>
                  </a:solidFill>
                  <a:latin typeface="LMMono10-Regular-Identity-H"/>
                  <a:ea typeface="FangSong" panose="02010609060101010101" pitchFamily="49" charset="-122"/>
                </a:rPr>
                <a:t>dangling</a:t>
              </a:r>
              <a:r>
                <a:rPr lang="en-US" dirty="0">
                  <a:solidFill>
                    <a:srgbClr val="FF0000"/>
                  </a:solidFill>
                  <a:latin typeface="LMMono10-Regular-Identity-H"/>
                  <a:ea typeface="FangSong" panose="02010609060101010101" pitchFamily="49" charset="-122"/>
                </a:rPr>
                <a:t> else</a:t>
              </a:r>
              <a:r>
                <a:rPr lang="en-US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）</a:t>
              </a:r>
              <a:r>
                <a:rPr lang="en-US" dirty="0">
                  <a:solidFill>
                    <a:srgbClr val="000000"/>
                  </a:solidFill>
                  <a:latin typeface="MicrosoftYaHei"/>
                  <a:ea typeface="FangSong" panose="02010609060101010101" pitchFamily="49" charset="-122"/>
                </a:rPr>
                <a:t>。</a:t>
              </a:r>
            </a:p>
            <a:p>
              <a:pPr marL="285750" indent="-285750">
                <a:buClr>
                  <a:srgbClr val="3333B2"/>
                </a:buClr>
                <a:buFontTx/>
                <a:buChar char="●"/>
              </a:pP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C++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规定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else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和离它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最近的尚未匹配的 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if 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匹配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，如：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3333B2"/>
                </a:buClr>
                <a:buFontTx/>
                <a:buChar char="●"/>
              </a:pP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(n %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//n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被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2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整除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(n %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//n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被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3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整除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"n </a:t>
              </a:r>
              <a:r>
                <a:rPr lang="zh-CN" alt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是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6 </a:t>
              </a:r>
              <a:r>
                <a:rPr lang="zh-CN" alt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的倍数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//n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被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2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整除但不能被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3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整除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"n </a:t>
              </a:r>
              <a:r>
                <a:rPr lang="zh-CN" alt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是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2 </a:t>
              </a:r>
              <a:r>
                <a:rPr lang="zh-CN" alt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的倍数不是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3 </a:t>
              </a:r>
              <a:r>
                <a:rPr lang="zh-CN" alt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的倍数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8EF6C6F-F1F1-40DD-953B-4D30E790A1EC}"/>
              </a:ext>
            </a:extLst>
          </p:cNvPr>
          <p:cNvGrpSpPr/>
          <p:nvPr/>
        </p:nvGrpSpPr>
        <p:grpSpPr>
          <a:xfrm>
            <a:off x="219974" y="4610683"/>
            <a:ext cx="8704052" cy="1065212"/>
            <a:chOff x="219974" y="2044324"/>
            <a:chExt cx="8704052" cy="1065212"/>
          </a:xfrm>
        </p:grpSpPr>
        <p:sp>
          <p:nvSpPr>
            <p:cNvPr id="14" name="矩形: 圆顶角 13">
              <a:extLst>
                <a:ext uri="{FF2B5EF4-FFF2-40B4-BE49-F238E27FC236}">
                  <a16:creationId xmlns:a16="http://schemas.microsoft.com/office/drawing/2014/main" id="{C5B1BC3E-B2A6-4AFD-A6D6-EDE7CE4A7806}"/>
                </a:ext>
              </a:extLst>
            </p:cNvPr>
            <p:cNvSpPr/>
            <p:nvPr/>
          </p:nvSpPr>
          <p:spPr>
            <a:xfrm>
              <a:off x="219974" y="2044324"/>
              <a:ext cx="8704052" cy="41851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8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思考：</a:t>
              </a:r>
              <a:endParaRPr lang="zh-CN" altLang="en-US" sz="2400" dirty="0"/>
            </a:p>
          </p:txBody>
        </p:sp>
        <p:sp>
          <p:nvSpPr>
            <p:cNvPr id="15" name="矩形: 圆角 17">
              <a:extLst>
                <a:ext uri="{FF2B5EF4-FFF2-40B4-BE49-F238E27FC236}">
                  <a16:creationId xmlns:a16="http://schemas.microsoft.com/office/drawing/2014/main" id="{1F3DABB2-0D6B-4EF5-9796-3226A5CDF7BB}"/>
                </a:ext>
              </a:extLst>
            </p:cNvPr>
            <p:cNvSpPr/>
            <p:nvPr/>
          </p:nvSpPr>
          <p:spPr>
            <a:xfrm>
              <a:off x="219974" y="2463205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F2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为什么</a:t>
              </a:r>
              <a:r>
                <a:rPr lang="en-US" altLang="zh-CN" dirty="0">
                  <a:solidFill>
                    <a:schemeClr val="tx1"/>
                  </a:solidFill>
                </a:rPr>
                <a:t>else </a:t>
              </a:r>
              <a:r>
                <a:rPr lang="zh-CN" altLang="en-US" dirty="0">
                  <a:solidFill>
                    <a:schemeClr val="tx1"/>
                  </a:solidFill>
                </a:rPr>
                <a:t>语句数目不能多于</a:t>
              </a:r>
              <a:r>
                <a:rPr lang="en-US" altLang="zh-CN" dirty="0">
                  <a:solidFill>
                    <a:schemeClr val="tx1"/>
                  </a:solidFill>
                </a:rPr>
                <a:t>if </a:t>
              </a:r>
              <a:r>
                <a:rPr lang="zh-CN" altLang="en-US" dirty="0">
                  <a:solidFill>
                    <a:schemeClr val="tx1"/>
                  </a:solidFill>
                </a:rPr>
                <a:t>语句数目？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r>
                <a:rPr lang="en-US" altLang="zh-CN" dirty="0">
                  <a:solidFill>
                    <a:schemeClr val="tx1"/>
                  </a:solidFill>
                </a:rPr>
                <a:t>&gt;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8D472CA-816C-4754-B200-A1EFB6AEB15E}"/>
              </a:ext>
            </a:extLst>
          </p:cNvPr>
          <p:cNvSpPr txBox="1"/>
          <p:nvPr/>
        </p:nvSpPr>
        <p:spPr>
          <a:xfrm>
            <a:off x="598516" y="5313024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因为</a:t>
            </a:r>
            <a:r>
              <a:rPr lang="en-US" altLang="zh-CN" dirty="0"/>
              <a:t>else </a:t>
            </a:r>
            <a:r>
              <a:rPr lang="zh-CN" altLang="en-US" dirty="0"/>
              <a:t>可以省略，而</a:t>
            </a:r>
            <a:r>
              <a:rPr lang="en-US" altLang="zh-CN" dirty="0"/>
              <a:t>if </a:t>
            </a:r>
            <a:r>
              <a:rPr lang="zh-CN" altLang="en-US" dirty="0"/>
              <a:t>不能省略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9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C1C10-85E3-4501-8582-71CFE634DF56}"/>
              </a:ext>
            </a:extLst>
          </p:cNvPr>
          <p:cNvGrpSpPr/>
          <p:nvPr/>
        </p:nvGrpSpPr>
        <p:grpSpPr>
          <a:xfrm>
            <a:off x="219974" y="1175644"/>
            <a:ext cx="8704052" cy="3331078"/>
            <a:chOff x="219974" y="2044324"/>
            <a:chExt cx="8704052" cy="3331078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97802BD2-4179-4127-B7A9-27C3A9BF1C47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避免悬垂</a:t>
              </a:r>
              <a:r>
                <a:rPr lang="en-US" altLang="zh-CN" sz="2000" dirty="0"/>
                <a:t>else</a:t>
              </a:r>
              <a:endParaRPr lang="zh-CN" altLang="en-US" sz="2000" dirty="0"/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A1681AFC-B2E6-4C58-9CA4-A4E84A581647}"/>
                </a:ext>
              </a:extLst>
            </p:cNvPr>
            <p:cNvSpPr/>
            <p:nvPr/>
          </p:nvSpPr>
          <p:spPr>
            <a:xfrm>
              <a:off x="219974" y="2513080"/>
              <a:ext cx="8704052" cy="286232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3333B2"/>
                </a:buClr>
                <a:buFontTx/>
                <a:buChar char="●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根据原则，上例中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else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会和第二个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if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匹配，若我们的本意是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else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和第一个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if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匹配，则相应代码如下：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3333B2"/>
                </a:buClr>
                <a:buFontTx/>
                <a:buChar char="●"/>
              </a:pP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(n %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(n %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"n </a:t>
              </a:r>
              <a:r>
                <a:rPr lang="zh-CN" alt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是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6 </a:t>
              </a:r>
              <a:r>
                <a:rPr lang="zh-CN" alt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的倍数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//n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不能被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2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整除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"n </a:t>
              </a:r>
              <a:r>
                <a:rPr lang="zh-CN" alt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不是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2 </a:t>
              </a:r>
              <a:r>
                <a:rPr lang="zh-CN" alt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的倍数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6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D8979B-0CE8-4CE2-BD3A-5717E2EB0E4F}"/>
              </a:ext>
            </a:extLst>
          </p:cNvPr>
          <p:cNvGrpSpPr/>
          <p:nvPr/>
        </p:nvGrpSpPr>
        <p:grpSpPr>
          <a:xfrm>
            <a:off x="219974" y="1175643"/>
            <a:ext cx="8704052" cy="1491840"/>
            <a:chOff x="219974" y="2044323"/>
            <a:chExt cx="8704052" cy="1491840"/>
          </a:xfrm>
        </p:grpSpPr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A0AC8610-1741-46C7-82BF-0B43D6681DF8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例</a:t>
              </a:r>
              <a:r>
                <a:rPr lang="en-US" altLang="zh-CN" sz="2000" dirty="0"/>
                <a:t>3.3</a:t>
              </a:r>
              <a:r>
                <a:rPr lang="zh-CN" altLang="en-US" sz="2000" dirty="0"/>
                <a:t>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F9158F7E-4474-4357-A8D2-74A98654C818}"/>
                    </a:ext>
                  </a:extLst>
                </p:cNvPr>
                <p:cNvSpPr/>
                <p:nvPr/>
              </p:nvSpPr>
              <p:spPr>
                <a:xfrm>
                  <a:off x="219974" y="2612833"/>
                  <a:ext cx="8704052" cy="923330"/>
                </a:xfrm>
                <a:custGeom>
                  <a:avLst/>
                  <a:gdLst>
                    <a:gd name="connsiteX0" fmla="*/ 0 w 8704052"/>
                    <a:gd name="connsiteY0" fmla="*/ 149608 h 2074717"/>
                    <a:gd name="connsiteX1" fmla="*/ 149608 w 8704052"/>
                    <a:gd name="connsiteY1" fmla="*/ 0 h 2074717"/>
                    <a:gd name="connsiteX2" fmla="*/ 8554444 w 8704052"/>
                    <a:gd name="connsiteY2" fmla="*/ 0 h 2074717"/>
                    <a:gd name="connsiteX3" fmla="*/ 8704052 w 8704052"/>
                    <a:gd name="connsiteY3" fmla="*/ 149608 h 2074717"/>
                    <a:gd name="connsiteX4" fmla="*/ 8704052 w 8704052"/>
                    <a:gd name="connsiteY4" fmla="*/ 1925109 h 2074717"/>
                    <a:gd name="connsiteX5" fmla="*/ 8554444 w 8704052"/>
                    <a:gd name="connsiteY5" fmla="*/ 2074717 h 2074717"/>
                    <a:gd name="connsiteX6" fmla="*/ 149608 w 8704052"/>
                    <a:gd name="connsiteY6" fmla="*/ 2074717 h 2074717"/>
                    <a:gd name="connsiteX7" fmla="*/ 0 w 8704052"/>
                    <a:gd name="connsiteY7" fmla="*/ 1925109 h 2074717"/>
                    <a:gd name="connsiteX8" fmla="*/ 0 w 8704052"/>
                    <a:gd name="connsiteY8" fmla="*/ 149608 h 2074717"/>
                    <a:gd name="connsiteX0" fmla="*/ 0 w 8704052"/>
                    <a:gd name="connsiteY0" fmla="*/ 195256 h 2120365"/>
                    <a:gd name="connsiteX1" fmla="*/ 8554444 w 8704052"/>
                    <a:gd name="connsiteY1" fmla="*/ 45648 h 2120365"/>
                    <a:gd name="connsiteX2" fmla="*/ 8704052 w 8704052"/>
                    <a:gd name="connsiteY2" fmla="*/ 195256 h 2120365"/>
                    <a:gd name="connsiteX3" fmla="*/ 8704052 w 8704052"/>
                    <a:gd name="connsiteY3" fmla="*/ 1970757 h 2120365"/>
                    <a:gd name="connsiteX4" fmla="*/ 8554444 w 8704052"/>
                    <a:gd name="connsiteY4" fmla="*/ 2120365 h 2120365"/>
                    <a:gd name="connsiteX5" fmla="*/ 149608 w 8704052"/>
                    <a:gd name="connsiteY5" fmla="*/ 2120365 h 2120365"/>
                    <a:gd name="connsiteX6" fmla="*/ 0 w 8704052"/>
                    <a:gd name="connsiteY6" fmla="*/ 1970757 h 2120365"/>
                    <a:gd name="connsiteX7" fmla="*/ 0 w 8704052"/>
                    <a:gd name="connsiteY7" fmla="*/ 195256 h 2120365"/>
                    <a:gd name="connsiteX0" fmla="*/ 0 w 8704052"/>
                    <a:gd name="connsiteY0" fmla="*/ 140268 h 2224127"/>
                    <a:gd name="connsiteX1" fmla="*/ 8554444 w 8704052"/>
                    <a:gd name="connsiteY1" fmla="*/ 149410 h 2224127"/>
                    <a:gd name="connsiteX2" fmla="*/ 8704052 w 8704052"/>
                    <a:gd name="connsiteY2" fmla="*/ 299018 h 2224127"/>
                    <a:gd name="connsiteX3" fmla="*/ 8704052 w 8704052"/>
                    <a:gd name="connsiteY3" fmla="*/ 2074519 h 2224127"/>
                    <a:gd name="connsiteX4" fmla="*/ 8554444 w 8704052"/>
                    <a:gd name="connsiteY4" fmla="*/ 2224127 h 2224127"/>
                    <a:gd name="connsiteX5" fmla="*/ 149608 w 8704052"/>
                    <a:gd name="connsiteY5" fmla="*/ 2224127 h 2224127"/>
                    <a:gd name="connsiteX6" fmla="*/ 0 w 8704052"/>
                    <a:gd name="connsiteY6" fmla="*/ 2074519 h 2224127"/>
                    <a:gd name="connsiteX7" fmla="*/ 0 w 8704052"/>
                    <a:gd name="connsiteY7" fmla="*/ 140268 h 2224127"/>
                    <a:gd name="connsiteX0" fmla="*/ 0 w 8704052"/>
                    <a:gd name="connsiteY0" fmla="*/ 0 h 2083859"/>
                    <a:gd name="connsiteX1" fmla="*/ 8554444 w 8704052"/>
                    <a:gd name="connsiteY1" fmla="*/ 9142 h 2083859"/>
                    <a:gd name="connsiteX2" fmla="*/ 8704052 w 8704052"/>
                    <a:gd name="connsiteY2" fmla="*/ 158750 h 2083859"/>
                    <a:gd name="connsiteX3" fmla="*/ 8704052 w 8704052"/>
                    <a:gd name="connsiteY3" fmla="*/ 1934251 h 2083859"/>
                    <a:gd name="connsiteX4" fmla="*/ 8554444 w 8704052"/>
                    <a:gd name="connsiteY4" fmla="*/ 2083859 h 2083859"/>
                    <a:gd name="connsiteX5" fmla="*/ 149608 w 8704052"/>
                    <a:gd name="connsiteY5" fmla="*/ 2083859 h 2083859"/>
                    <a:gd name="connsiteX6" fmla="*/ 0 w 8704052"/>
                    <a:gd name="connsiteY6" fmla="*/ 1934251 h 2083859"/>
                    <a:gd name="connsiteX7" fmla="*/ 0 w 8704052"/>
                    <a:gd name="connsiteY7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587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90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699290 w 8704052"/>
                    <a:gd name="connsiteY1" fmla="*/ 4763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04052" h="2083859">
                      <a:moveTo>
                        <a:pt x="0" y="0"/>
                      </a:moveTo>
                      <a:lnTo>
                        <a:pt x="8699290" y="4763"/>
                      </a:lnTo>
                      <a:cubicBezTo>
                        <a:pt x="8700877" y="647926"/>
                        <a:pt x="8702465" y="1291088"/>
                        <a:pt x="8704052" y="1934251"/>
                      </a:cubicBezTo>
                      <a:cubicBezTo>
                        <a:pt x="8704052" y="2016877"/>
                        <a:pt x="8637070" y="2083859"/>
                        <a:pt x="8554444" y="2083859"/>
                      </a:cubicBezTo>
                      <a:lnTo>
                        <a:pt x="149608" y="2083859"/>
                      </a:lnTo>
                      <a:cubicBezTo>
                        <a:pt x="66982" y="2083859"/>
                        <a:pt x="0" y="2016877"/>
                        <a:pt x="0" y="1934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FE5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t" anchorCtr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求一元二次方程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altLang="zh-CN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0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zh-CN" altLang="en-US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的根。</a:t>
                  </a:r>
                </a:p>
                <a:p>
                  <a:endParaRPr lang="en-US" altLang="zh-CN" dirty="0">
                    <a:solidFill>
                      <a:srgbClr val="000000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zh-CN" altLang="en-US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提示</a:t>
                  </a:r>
                  <a:r>
                    <a:rPr lang="zh-CN" altLang="en-US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：创建对象存放方程系数 → 计算判别式 → 根据判别式处理</a:t>
                  </a:r>
                  <a:endParaRPr lang="en-US" dirty="0">
                    <a:solidFill>
                      <a:srgbClr val="00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F9158F7E-4474-4357-A8D2-74A98654C8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74" y="2612833"/>
                  <a:ext cx="8704052" cy="923330"/>
                </a:xfrm>
                <a:custGeom>
                  <a:avLst/>
                  <a:gdLst>
                    <a:gd name="connsiteX0" fmla="*/ 0 w 8704052"/>
                    <a:gd name="connsiteY0" fmla="*/ 149608 h 2074717"/>
                    <a:gd name="connsiteX1" fmla="*/ 149608 w 8704052"/>
                    <a:gd name="connsiteY1" fmla="*/ 0 h 2074717"/>
                    <a:gd name="connsiteX2" fmla="*/ 8554444 w 8704052"/>
                    <a:gd name="connsiteY2" fmla="*/ 0 h 2074717"/>
                    <a:gd name="connsiteX3" fmla="*/ 8704052 w 8704052"/>
                    <a:gd name="connsiteY3" fmla="*/ 149608 h 2074717"/>
                    <a:gd name="connsiteX4" fmla="*/ 8704052 w 8704052"/>
                    <a:gd name="connsiteY4" fmla="*/ 1925109 h 2074717"/>
                    <a:gd name="connsiteX5" fmla="*/ 8554444 w 8704052"/>
                    <a:gd name="connsiteY5" fmla="*/ 2074717 h 2074717"/>
                    <a:gd name="connsiteX6" fmla="*/ 149608 w 8704052"/>
                    <a:gd name="connsiteY6" fmla="*/ 2074717 h 2074717"/>
                    <a:gd name="connsiteX7" fmla="*/ 0 w 8704052"/>
                    <a:gd name="connsiteY7" fmla="*/ 1925109 h 2074717"/>
                    <a:gd name="connsiteX8" fmla="*/ 0 w 8704052"/>
                    <a:gd name="connsiteY8" fmla="*/ 149608 h 2074717"/>
                    <a:gd name="connsiteX0" fmla="*/ 0 w 8704052"/>
                    <a:gd name="connsiteY0" fmla="*/ 195256 h 2120365"/>
                    <a:gd name="connsiteX1" fmla="*/ 8554444 w 8704052"/>
                    <a:gd name="connsiteY1" fmla="*/ 45648 h 2120365"/>
                    <a:gd name="connsiteX2" fmla="*/ 8704052 w 8704052"/>
                    <a:gd name="connsiteY2" fmla="*/ 195256 h 2120365"/>
                    <a:gd name="connsiteX3" fmla="*/ 8704052 w 8704052"/>
                    <a:gd name="connsiteY3" fmla="*/ 1970757 h 2120365"/>
                    <a:gd name="connsiteX4" fmla="*/ 8554444 w 8704052"/>
                    <a:gd name="connsiteY4" fmla="*/ 2120365 h 2120365"/>
                    <a:gd name="connsiteX5" fmla="*/ 149608 w 8704052"/>
                    <a:gd name="connsiteY5" fmla="*/ 2120365 h 2120365"/>
                    <a:gd name="connsiteX6" fmla="*/ 0 w 8704052"/>
                    <a:gd name="connsiteY6" fmla="*/ 1970757 h 2120365"/>
                    <a:gd name="connsiteX7" fmla="*/ 0 w 8704052"/>
                    <a:gd name="connsiteY7" fmla="*/ 195256 h 2120365"/>
                    <a:gd name="connsiteX0" fmla="*/ 0 w 8704052"/>
                    <a:gd name="connsiteY0" fmla="*/ 140268 h 2224127"/>
                    <a:gd name="connsiteX1" fmla="*/ 8554444 w 8704052"/>
                    <a:gd name="connsiteY1" fmla="*/ 149410 h 2224127"/>
                    <a:gd name="connsiteX2" fmla="*/ 8704052 w 8704052"/>
                    <a:gd name="connsiteY2" fmla="*/ 299018 h 2224127"/>
                    <a:gd name="connsiteX3" fmla="*/ 8704052 w 8704052"/>
                    <a:gd name="connsiteY3" fmla="*/ 2074519 h 2224127"/>
                    <a:gd name="connsiteX4" fmla="*/ 8554444 w 8704052"/>
                    <a:gd name="connsiteY4" fmla="*/ 2224127 h 2224127"/>
                    <a:gd name="connsiteX5" fmla="*/ 149608 w 8704052"/>
                    <a:gd name="connsiteY5" fmla="*/ 2224127 h 2224127"/>
                    <a:gd name="connsiteX6" fmla="*/ 0 w 8704052"/>
                    <a:gd name="connsiteY6" fmla="*/ 2074519 h 2224127"/>
                    <a:gd name="connsiteX7" fmla="*/ 0 w 8704052"/>
                    <a:gd name="connsiteY7" fmla="*/ 140268 h 2224127"/>
                    <a:gd name="connsiteX0" fmla="*/ 0 w 8704052"/>
                    <a:gd name="connsiteY0" fmla="*/ 0 h 2083859"/>
                    <a:gd name="connsiteX1" fmla="*/ 8554444 w 8704052"/>
                    <a:gd name="connsiteY1" fmla="*/ 9142 h 2083859"/>
                    <a:gd name="connsiteX2" fmla="*/ 8704052 w 8704052"/>
                    <a:gd name="connsiteY2" fmla="*/ 158750 h 2083859"/>
                    <a:gd name="connsiteX3" fmla="*/ 8704052 w 8704052"/>
                    <a:gd name="connsiteY3" fmla="*/ 1934251 h 2083859"/>
                    <a:gd name="connsiteX4" fmla="*/ 8554444 w 8704052"/>
                    <a:gd name="connsiteY4" fmla="*/ 2083859 h 2083859"/>
                    <a:gd name="connsiteX5" fmla="*/ 149608 w 8704052"/>
                    <a:gd name="connsiteY5" fmla="*/ 2083859 h 2083859"/>
                    <a:gd name="connsiteX6" fmla="*/ 0 w 8704052"/>
                    <a:gd name="connsiteY6" fmla="*/ 1934251 h 2083859"/>
                    <a:gd name="connsiteX7" fmla="*/ 0 w 8704052"/>
                    <a:gd name="connsiteY7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587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90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699290 w 8704052"/>
                    <a:gd name="connsiteY1" fmla="*/ 4763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04052" h="2083859">
                      <a:moveTo>
                        <a:pt x="0" y="0"/>
                      </a:moveTo>
                      <a:lnTo>
                        <a:pt x="8699290" y="4763"/>
                      </a:lnTo>
                      <a:cubicBezTo>
                        <a:pt x="8700877" y="647926"/>
                        <a:pt x="8702465" y="1291088"/>
                        <a:pt x="8704052" y="1934251"/>
                      </a:cubicBezTo>
                      <a:cubicBezTo>
                        <a:pt x="8704052" y="2016877"/>
                        <a:pt x="8637070" y="2083859"/>
                        <a:pt x="8554444" y="2083859"/>
                      </a:cubicBezTo>
                      <a:lnTo>
                        <a:pt x="149608" y="2083859"/>
                      </a:lnTo>
                      <a:cubicBezTo>
                        <a:pt x="66982" y="2083859"/>
                        <a:pt x="0" y="2016877"/>
                        <a:pt x="0" y="1934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E1E3C86-D9CD-4B86-9B28-98C880A1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86" y="2823772"/>
            <a:ext cx="5641383" cy="3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1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D8979B-0CE8-4CE2-BD3A-5717E2EB0E4F}"/>
              </a:ext>
            </a:extLst>
          </p:cNvPr>
          <p:cNvGrpSpPr/>
          <p:nvPr/>
        </p:nvGrpSpPr>
        <p:grpSpPr>
          <a:xfrm>
            <a:off x="219974" y="1175643"/>
            <a:ext cx="8704052" cy="5092825"/>
            <a:chOff x="219974" y="2044323"/>
            <a:chExt cx="8704052" cy="5092825"/>
          </a:xfrm>
        </p:grpSpPr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A0AC8610-1741-46C7-82BF-0B43D6681DF8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代码清单</a:t>
              </a:r>
              <a:r>
                <a:rPr lang="en-US" altLang="zh-CN" sz="2000" dirty="0"/>
                <a:t>3.3</a:t>
              </a:r>
              <a:r>
                <a:rPr lang="zh-CN" altLang="en-US" sz="2000" dirty="0"/>
                <a:t>，例</a:t>
              </a:r>
              <a:r>
                <a:rPr lang="en-US" altLang="zh-CN" sz="2000" dirty="0"/>
                <a:t>3.3</a:t>
              </a:r>
              <a:r>
                <a:rPr lang="zh-CN" altLang="en-US" sz="2000" dirty="0"/>
                <a:t>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9158F7E-4474-4357-A8D2-74A98654C818}"/>
                </a:ext>
              </a:extLst>
            </p:cNvPr>
            <p:cNvSpPr/>
            <p:nvPr/>
          </p:nvSpPr>
          <p:spPr>
            <a:xfrm>
              <a:off x="219974" y="2612833"/>
              <a:ext cx="8704052" cy="45243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&lt;iostream&gt;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cmath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&gt;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用于求平方根函数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sqrt</a:t>
              </a:r>
              <a:r>
                <a:rPr 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第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12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行代码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3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4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5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a,b,c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创建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3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个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double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类型对象存放三个系数值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6 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请输入</a:t>
              </a:r>
              <a:r>
                <a:rPr lang="en-US" dirty="0" err="1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a,b,c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:"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7 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&gt;&gt; a &gt;&gt; b &gt;&gt; c;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8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(a != 0)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9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delta = b*b - 4 * a*c;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10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(delta &gt; 0)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11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x1, x2;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需要时创建对象</a:t>
              </a:r>
            </a:p>
            <a:p>
              <a:r>
                <a:rPr lang="sv-SE" dirty="0">
                  <a:solidFill>
                    <a:srgbClr val="000000"/>
                  </a:solidFill>
                  <a:latin typeface="LMSans9-Regular-Identity-H"/>
                </a:rPr>
                <a:t>12 				</a:t>
              </a:r>
              <a:r>
                <a:rPr lang="sv-SE" dirty="0">
                  <a:solidFill>
                    <a:srgbClr val="000000"/>
                  </a:solidFill>
                  <a:latin typeface="LMMono9-Regular-Identity-H"/>
                </a:rPr>
                <a:t>delta = sqrt(delta); </a:t>
              </a:r>
              <a:r>
                <a:rPr lang="sv-SE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sv-SE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求</a:t>
              </a:r>
              <a:r>
                <a:rPr lang="sv-SE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delta</a:t>
              </a:r>
              <a:r>
                <a:rPr lang="sv-SE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的平方根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13 	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x1 = (-b + delta) / (2 * a);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14 	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x2 = (-b - delta) / (2 * a);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15 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方程有两个实根：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x1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", 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 x2 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16 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098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D8979B-0CE8-4CE2-BD3A-5717E2EB0E4F}"/>
              </a:ext>
            </a:extLst>
          </p:cNvPr>
          <p:cNvGrpSpPr/>
          <p:nvPr/>
        </p:nvGrpSpPr>
        <p:grpSpPr>
          <a:xfrm>
            <a:off x="219974" y="1175643"/>
            <a:ext cx="8704052" cy="4261829"/>
            <a:chOff x="219974" y="2044323"/>
            <a:chExt cx="8704052" cy="4261829"/>
          </a:xfrm>
        </p:grpSpPr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A0AC8610-1741-46C7-82BF-0B43D6681DF8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代码清单</a:t>
              </a:r>
              <a:r>
                <a:rPr lang="en-US" altLang="zh-CN" sz="2000" dirty="0"/>
                <a:t>3.3</a:t>
              </a:r>
              <a:r>
                <a:rPr lang="zh-CN" altLang="en-US" sz="2000" dirty="0"/>
                <a:t>，例</a:t>
              </a:r>
              <a:r>
                <a:rPr lang="en-US" altLang="zh-CN" sz="2000" dirty="0"/>
                <a:t>3.3</a:t>
              </a:r>
              <a:r>
                <a:rPr lang="zh-CN" altLang="en-US" sz="2000" dirty="0"/>
                <a:t>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9158F7E-4474-4357-A8D2-74A98654C818}"/>
                </a:ext>
              </a:extLst>
            </p:cNvPr>
            <p:cNvSpPr/>
            <p:nvPr/>
          </p:nvSpPr>
          <p:spPr>
            <a:xfrm>
              <a:off x="219974" y="2612833"/>
              <a:ext cx="8704052" cy="369331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17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else if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(delta &lt; 0)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18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方程无实根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19 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20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else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21 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方程有两个相同的实根：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 -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b / (2 * a) 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22 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23 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24 		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else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{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二次项系数不能为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25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"a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不能为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0"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26 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27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0;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28 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zh-CN" altLang="en-US" dirty="0">
                  <a:solidFill>
                    <a:schemeClr val="tx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示例：输入</a:t>
              </a:r>
              <a:r>
                <a:rPr lang="en-US" altLang="zh-CN" dirty="0">
                  <a:solidFill>
                    <a:schemeClr val="tx1"/>
                  </a:solidFill>
                  <a:latin typeface="LMMono10-Regular-Identity-H"/>
                  <a:ea typeface="FangSong" panose="02010609060101010101" pitchFamily="49" charset="-122"/>
                </a:rPr>
                <a:t>a = 1, b = -4, c = 4 </a:t>
              </a:r>
              <a:r>
                <a:rPr lang="zh-CN" altLang="en-US" dirty="0">
                  <a:solidFill>
                    <a:schemeClr val="tx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输出：方程有两个相同的实根：</a:t>
              </a:r>
              <a:r>
                <a:rPr lang="en-US" altLang="zh-CN" dirty="0">
                  <a:solidFill>
                    <a:schemeClr val="tx1"/>
                  </a:solidFill>
                  <a:latin typeface="LMMono10-Regular-Identity-H"/>
                  <a:ea typeface="FangSong" panose="02010609060101010101" pitchFamily="49" charset="-122"/>
                </a:rPr>
                <a:t>2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02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E11C7-AE26-48A8-8680-9487D662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39CF73-6F96-4557-80B0-3EF1BBAE0B5C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09A1B2-BDFC-40B9-ACCE-7A1E4D32D79E}"/>
              </a:ext>
            </a:extLst>
          </p:cNvPr>
          <p:cNvSpPr txBox="1"/>
          <p:nvPr/>
        </p:nvSpPr>
        <p:spPr>
          <a:xfrm>
            <a:off x="552090" y="1305416"/>
            <a:ext cx="27238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3333B2"/>
                </a:solidFill>
                <a:hlinkClick r:id="rId2" action="ppaction://hlinksldjump"/>
              </a:rPr>
              <a:t>语句</a:t>
            </a:r>
            <a:endParaRPr lang="en-US" altLang="zh-CN" dirty="0">
              <a:solidFill>
                <a:srgbClr val="3333B2"/>
              </a:solidFill>
            </a:endParaRPr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2" action="ppaction://hlinksldjump"/>
              </a:rPr>
              <a:t>空语句</a:t>
            </a:r>
            <a:endParaRPr lang="en-US" altLang="zh-CN" dirty="0"/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3" action="ppaction://hlinksldjump"/>
              </a:rPr>
              <a:t>复合语句</a:t>
            </a:r>
            <a:endParaRPr lang="en-US" altLang="zh-CN" dirty="0"/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4" action="ppaction://hlinksldjump"/>
              </a:rPr>
              <a:t>控制语句作用域</a:t>
            </a:r>
            <a:endParaRPr lang="en-US" altLang="zh-CN" dirty="0">
              <a:solidFill>
                <a:srgbClr val="3333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B2"/>
                </a:solidFill>
              </a:rPr>
              <a:t>2.  </a:t>
            </a:r>
            <a:r>
              <a:rPr lang="zh-CN" altLang="en-US" dirty="0">
                <a:solidFill>
                  <a:srgbClr val="3333B2"/>
                </a:solidFill>
                <a:hlinkClick r:id="rId5" action="ppaction://hlinksldjump"/>
              </a:rPr>
              <a:t>分支结构</a:t>
            </a:r>
            <a:endParaRPr lang="en-US" altLang="zh-CN" dirty="0">
              <a:solidFill>
                <a:srgbClr val="3333B2"/>
              </a:solidFill>
            </a:endParaRPr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hlinkClick r:id="rId6" action="ppaction://hlinksldjump"/>
              </a:rPr>
              <a:t>if </a:t>
            </a:r>
            <a:r>
              <a:rPr lang="zh-CN" altLang="en-US" dirty="0">
                <a:hlinkClick r:id="rId6" action="ppaction://hlinksldjump"/>
              </a:rPr>
              <a:t>语句</a:t>
            </a:r>
            <a:endParaRPr lang="en-US" altLang="zh-CN" dirty="0"/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hlinkClick r:id="rId7" action="ppaction://hlinksldjump"/>
              </a:rPr>
              <a:t>switch </a:t>
            </a:r>
            <a:r>
              <a:rPr lang="zh-CN" altLang="en-US" dirty="0">
                <a:hlinkClick r:id="rId7" action="ppaction://hlinksldjump"/>
              </a:rPr>
              <a:t>语句</a:t>
            </a:r>
            <a:endParaRPr lang="en-US" altLang="zh-CN" dirty="0">
              <a:solidFill>
                <a:srgbClr val="3333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B2"/>
                </a:solidFill>
              </a:rPr>
              <a:t>3.  </a:t>
            </a:r>
            <a:r>
              <a:rPr lang="zh-CN" altLang="en-US" dirty="0">
                <a:solidFill>
                  <a:srgbClr val="3333B2"/>
                </a:solidFill>
                <a:hlinkClick r:id="rId8" action="ppaction://hlinksldjump"/>
              </a:rPr>
              <a:t>循环结构</a:t>
            </a:r>
            <a:endParaRPr lang="en-US" altLang="zh-CN" dirty="0">
              <a:solidFill>
                <a:srgbClr val="3333B2"/>
              </a:solidFill>
            </a:endParaRPr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9" action="ppaction://hlinksldjump"/>
              </a:rPr>
              <a:t>while</a:t>
            </a:r>
            <a:r>
              <a:rPr lang="en-US" dirty="0">
                <a:hlinkClick r:id="rId9" action="ppaction://hlinksldjump"/>
              </a:rPr>
              <a:t> </a:t>
            </a:r>
            <a:r>
              <a:rPr lang="zh-CN" altLang="en-US" dirty="0">
                <a:hlinkClick r:id="rId9" action="ppaction://hlinksldjump"/>
              </a:rPr>
              <a:t>语句</a:t>
            </a:r>
            <a:endParaRPr lang="en-US" altLang="zh-CN" dirty="0"/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hlinkClick r:id="rId10" action="ppaction://hlinksldjump"/>
              </a:rPr>
              <a:t>do</a:t>
            </a:r>
            <a:r>
              <a:rPr lang="zh-CN" altLang="en-US" dirty="0">
                <a:hlinkClick r:id="rId10" action="ppaction://hlinksldjump"/>
              </a:rPr>
              <a:t> </a:t>
            </a:r>
            <a:r>
              <a:rPr lang="en-US" altLang="zh-CN" dirty="0">
                <a:hlinkClick r:id="rId10" action="ppaction://hlinksldjump"/>
              </a:rPr>
              <a:t>while</a:t>
            </a:r>
            <a:r>
              <a:rPr lang="en-US" dirty="0">
                <a:hlinkClick r:id="rId10" action="ppaction://hlinksldjump"/>
              </a:rPr>
              <a:t> </a:t>
            </a:r>
            <a:r>
              <a:rPr lang="zh-CN" altLang="en-US" dirty="0">
                <a:hlinkClick r:id="rId10" action="ppaction://hlinksldjump"/>
              </a:rPr>
              <a:t>语句</a:t>
            </a:r>
            <a:endParaRPr lang="en-US" altLang="zh-CN" dirty="0"/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11" action="ppaction://hlinksldjump"/>
              </a:rPr>
              <a:t>For</a:t>
            </a:r>
            <a:r>
              <a:rPr lang="zh-CN" altLang="en-US" dirty="0">
                <a:hlinkClick r:id="rId11" action="ppaction://hlinksldjump"/>
              </a:rPr>
              <a:t>语句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B2"/>
                </a:solidFill>
              </a:rPr>
              <a:t>4.  </a:t>
            </a:r>
            <a:r>
              <a:rPr lang="zh-CN" altLang="en-US" dirty="0">
                <a:solidFill>
                  <a:srgbClr val="3333B2"/>
                </a:solidFill>
                <a:hlinkClick r:id="rId12" action="ppaction://hlinksldjump"/>
              </a:rPr>
              <a:t>跳转语句</a:t>
            </a:r>
            <a:endParaRPr lang="en-US" altLang="zh-CN" dirty="0">
              <a:solidFill>
                <a:srgbClr val="3333B2"/>
              </a:solidFill>
            </a:endParaRPr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13" action="ppaction://hlinksldjump"/>
              </a:rPr>
              <a:t>b</a:t>
            </a:r>
            <a:r>
              <a:rPr lang="en-US" dirty="0">
                <a:hlinkClick r:id="rId13" action="ppaction://hlinksldjump"/>
              </a:rPr>
              <a:t>reak </a:t>
            </a:r>
            <a:r>
              <a:rPr lang="zh-CN" altLang="en-US" dirty="0">
                <a:hlinkClick r:id="rId13" action="ppaction://hlinksldjump"/>
              </a:rPr>
              <a:t>语句</a:t>
            </a:r>
            <a:endParaRPr lang="en-US" altLang="zh-CN" dirty="0"/>
          </a:p>
          <a:p>
            <a:pPr marL="9144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14" action="ppaction://hlinksldjump"/>
              </a:rPr>
              <a:t>continue </a:t>
            </a:r>
            <a:r>
              <a:rPr lang="zh-CN" altLang="en-US" dirty="0">
                <a:hlinkClick r:id="rId14" action="ppaction://hlinksldjump"/>
              </a:rPr>
              <a:t>语句</a:t>
            </a:r>
            <a:endParaRPr lang="en-US" altLang="zh-CN" dirty="0">
              <a:solidFill>
                <a:srgbClr val="3333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B2"/>
                </a:solidFill>
              </a:rPr>
              <a:t>5.  </a:t>
            </a:r>
            <a:r>
              <a:rPr lang="zh-CN" altLang="en-US" dirty="0">
                <a:solidFill>
                  <a:srgbClr val="3333B2"/>
                </a:solidFill>
                <a:hlinkClick r:id="rId15" action="ppaction://hlinksldjump"/>
              </a:rPr>
              <a:t>嵌套结构和应用实例</a:t>
            </a:r>
            <a:endParaRPr lang="en-US" altLang="zh-CN" dirty="0">
              <a:solidFill>
                <a:srgbClr val="3333B2"/>
              </a:solidFill>
            </a:endParaRPr>
          </a:p>
          <a:p>
            <a:pPr marL="457200">
              <a:buClr>
                <a:srgbClr val="151DC1"/>
              </a:buClr>
              <a:buSzPct val="80000"/>
            </a:pPr>
            <a:endParaRPr lang="en-US" altLang="zh-CN" dirty="0"/>
          </a:p>
          <a:p>
            <a:pPr marL="457200" indent="-457200"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4044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C1C10-85E3-4501-8582-71CFE634DF56}"/>
              </a:ext>
            </a:extLst>
          </p:cNvPr>
          <p:cNvGrpSpPr/>
          <p:nvPr/>
        </p:nvGrpSpPr>
        <p:grpSpPr>
          <a:xfrm>
            <a:off x="219974" y="1175644"/>
            <a:ext cx="8704052" cy="4716073"/>
            <a:chOff x="219974" y="2044324"/>
            <a:chExt cx="8704052" cy="4716073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97802BD2-4179-4127-B7A9-27C3A9BF1C47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/>
                <a:t>switch </a:t>
              </a:r>
              <a:r>
                <a:rPr lang="zh-CN" altLang="en-US" sz="2000" dirty="0"/>
                <a:t>分支结构格式：</a:t>
              </a:r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A1681AFC-B2E6-4C58-9CA4-A4E84A581647}"/>
                </a:ext>
              </a:extLst>
            </p:cNvPr>
            <p:cNvSpPr/>
            <p:nvPr/>
          </p:nvSpPr>
          <p:spPr>
            <a:xfrm>
              <a:off x="219974" y="2513080"/>
              <a:ext cx="8704052" cy="424731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/*...*/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score;</a:t>
              </a:r>
            </a:p>
            <a:p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cin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&gt;&gt; score;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(score/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){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9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1"/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1"/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"B"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default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"F"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/*...*/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—switch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0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C1C10-85E3-4501-8582-71CFE634DF56}"/>
              </a:ext>
            </a:extLst>
          </p:cNvPr>
          <p:cNvGrpSpPr/>
          <p:nvPr/>
        </p:nvGrpSpPr>
        <p:grpSpPr>
          <a:xfrm>
            <a:off x="219974" y="1175644"/>
            <a:ext cx="8704052" cy="4716073"/>
            <a:chOff x="219974" y="2044324"/>
            <a:chExt cx="8704052" cy="4716073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97802BD2-4179-4127-B7A9-27C3A9BF1C47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/>
                <a:t>switch </a:t>
              </a:r>
              <a:r>
                <a:rPr lang="zh-CN" altLang="en-US" sz="2000" dirty="0"/>
                <a:t>语句语法规则：</a:t>
              </a:r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A1681AFC-B2E6-4C58-9CA4-A4E84A581647}"/>
                </a:ext>
              </a:extLst>
            </p:cNvPr>
            <p:cNvSpPr/>
            <p:nvPr/>
          </p:nvSpPr>
          <p:spPr>
            <a:xfrm>
              <a:off x="219974" y="2513080"/>
              <a:ext cx="8704052" cy="424731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3333B2"/>
                </a:buClr>
                <a:buFont typeface="微软雅黑" panose="020B0503020204020204" pitchFamily="34" charset="-122"/>
                <a:buChar char="●"/>
              </a:pPr>
              <a:r>
                <a:rPr lang="zh-CN" altLang="en-US" dirty="0">
                  <a:solidFill>
                    <a:schemeClr val="tx1"/>
                  </a:solidFill>
                </a:rPr>
                <a:t>每个开关入口可以</a:t>
              </a:r>
              <a:r>
                <a:rPr lang="zh-CN" altLang="en-US" dirty="0">
                  <a:solidFill>
                    <a:srgbClr val="FF0000"/>
                  </a:solidFill>
                </a:rPr>
                <a:t>对应多个标签值</a:t>
              </a:r>
              <a:r>
                <a:rPr lang="zh-CN" altLang="en-US" dirty="0">
                  <a:solidFill>
                    <a:schemeClr val="tx1"/>
                  </a:solidFill>
                </a:rPr>
                <a:t>，执行相同的操作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lvl="1"/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/*...*/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(score /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9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/*...*/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285750" indent="-285750">
                <a:buClr>
                  <a:srgbClr val="3333B2"/>
                </a:buClr>
                <a:buFont typeface="微软雅黑" panose="020B0503020204020204" pitchFamily="34" charset="-122"/>
                <a:buChar char="●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case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标签的值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必须为整型常量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，且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每个标签值必须不同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，否则会引发语法错误：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9.0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报错：表达式必须为整型常量表达式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报错：标签值已经出现在次开关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"B"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—switch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97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C1C10-85E3-4501-8582-71CFE634DF56}"/>
              </a:ext>
            </a:extLst>
          </p:cNvPr>
          <p:cNvGrpSpPr/>
          <p:nvPr/>
        </p:nvGrpSpPr>
        <p:grpSpPr>
          <a:xfrm>
            <a:off x="219974" y="1175644"/>
            <a:ext cx="8704052" cy="4162075"/>
            <a:chOff x="219974" y="2044324"/>
            <a:chExt cx="8704052" cy="4162075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97802BD2-4179-4127-B7A9-27C3A9BF1C47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/>
                <a:t>switch </a:t>
              </a:r>
              <a:r>
                <a:rPr lang="zh-CN" altLang="en-US" sz="2000" dirty="0"/>
                <a:t>语句语法规则：</a:t>
              </a:r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A1681AFC-B2E6-4C58-9CA4-A4E84A581647}"/>
                </a:ext>
              </a:extLst>
            </p:cNvPr>
            <p:cNvSpPr/>
            <p:nvPr/>
          </p:nvSpPr>
          <p:spPr>
            <a:xfrm>
              <a:off x="219974" y="2513080"/>
              <a:ext cx="8704052" cy="369331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3333B2"/>
                </a:buClr>
                <a:buFont typeface="微软雅黑" panose="020B0503020204020204" pitchFamily="34" charset="-122"/>
                <a:buChar char="●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break</a:t>
              </a:r>
              <a:r>
                <a:rPr lang="zh-CN" altLang="en-US" dirty="0">
                  <a:solidFill>
                    <a:schemeClr val="tx1"/>
                  </a:solidFill>
                </a:rPr>
                <a:t>语句需根据需要谨慎选择。如果因疏忽，忘记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break</a:t>
              </a:r>
              <a:r>
                <a:rPr lang="zh-CN" altLang="en-US" dirty="0">
                  <a:solidFill>
                    <a:schemeClr val="tx1"/>
                  </a:solidFill>
                </a:rPr>
                <a:t>语句，可能带来灾难性的逻辑错误：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lvl="1"/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/*...*/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"B"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7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"C"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/*...*/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buClr>
                  <a:srgbClr val="3333B2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当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score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在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分数段内时，比如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85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分，会得到如下错误的输出：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buClr>
                  <a:srgbClr val="3333B2"/>
                </a:buClr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</a:p>
            <a:p>
              <a:pPr>
                <a:buClr>
                  <a:srgbClr val="3333B2"/>
                </a:buClr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—switch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44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C1C10-85E3-4501-8582-71CFE634DF56}"/>
              </a:ext>
            </a:extLst>
          </p:cNvPr>
          <p:cNvGrpSpPr/>
          <p:nvPr/>
        </p:nvGrpSpPr>
        <p:grpSpPr>
          <a:xfrm>
            <a:off x="219974" y="1175644"/>
            <a:ext cx="8704052" cy="2777080"/>
            <a:chOff x="219974" y="2044324"/>
            <a:chExt cx="8704052" cy="2777080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97802BD2-4179-4127-B7A9-27C3A9BF1C47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/>
                <a:t>switch </a:t>
              </a:r>
              <a:r>
                <a:rPr lang="zh-CN" altLang="en-US" sz="2000" dirty="0"/>
                <a:t>语句语法规则：</a:t>
              </a:r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A1681AFC-B2E6-4C58-9CA4-A4E84A581647}"/>
                </a:ext>
              </a:extLst>
            </p:cNvPr>
            <p:cNvSpPr/>
            <p:nvPr/>
          </p:nvSpPr>
          <p:spPr>
            <a:xfrm>
              <a:off x="219974" y="2513080"/>
              <a:ext cx="8704052" cy="230832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3333B2"/>
                </a:buClr>
                <a:buFont typeface="微软雅黑" panose="020B0503020204020204" pitchFamily="34" charset="-122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开关语句里面定义对象时需要使用花括号。例如：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 =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'B'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7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2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c =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'C'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修改在前面标签处定义的对象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buClr>
                  <a:srgbClr val="3333B2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编译正确，但当进入开关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case 7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时，由于对象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未定义，出现错误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—switch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55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C1C10-85E3-4501-8582-71CFE634DF56}"/>
              </a:ext>
            </a:extLst>
          </p:cNvPr>
          <p:cNvGrpSpPr/>
          <p:nvPr/>
        </p:nvGrpSpPr>
        <p:grpSpPr>
          <a:xfrm>
            <a:off x="219974" y="1175644"/>
            <a:ext cx="8704052" cy="3331078"/>
            <a:chOff x="219974" y="2044324"/>
            <a:chExt cx="8704052" cy="3331078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97802BD2-4179-4127-B7A9-27C3A9BF1C47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/>
                <a:t>switch </a:t>
              </a:r>
              <a:r>
                <a:rPr lang="zh-CN" altLang="en-US" sz="2000" dirty="0"/>
                <a:t>语句语法规则：</a:t>
              </a:r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A1681AFC-B2E6-4C58-9CA4-A4E84A581647}"/>
                </a:ext>
              </a:extLst>
            </p:cNvPr>
            <p:cNvSpPr/>
            <p:nvPr/>
          </p:nvSpPr>
          <p:spPr>
            <a:xfrm>
              <a:off x="219974" y="2513080"/>
              <a:ext cx="8704052" cy="286232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3333B2"/>
                </a:buClr>
                <a:buFont typeface="微软雅黑" panose="020B0503020204020204" pitchFamily="34" charset="-122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开关语句里面定义对象时需要使用花括号。例如：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:{</a:t>
              </a: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 =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'B'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对象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c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只在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case 8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的作用域内可见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7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2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c =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'C'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修改在前面标签处定义的对象，报错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buClr>
                  <a:srgbClr val="3333B2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编译错误，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case 7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处对象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未定义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—switch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80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C1C10-85E3-4501-8582-71CFE634DF56}"/>
              </a:ext>
            </a:extLst>
          </p:cNvPr>
          <p:cNvGrpSpPr/>
          <p:nvPr/>
        </p:nvGrpSpPr>
        <p:grpSpPr>
          <a:xfrm>
            <a:off x="219974" y="1175644"/>
            <a:ext cx="8704052" cy="4439074"/>
            <a:chOff x="219974" y="2044324"/>
            <a:chExt cx="8704052" cy="4439074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97802BD2-4179-4127-B7A9-27C3A9BF1C47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代码清单</a:t>
              </a:r>
              <a:r>
                <a:rPr lang="en-US" altLang="zh-CN" sz="2000" dirty="0"/>
                <a:t>3.4</a:t>
              </a:r>
              <a:r>
                <a:rPr lang="zh-CN" altLang="en-US" sz="2000" dirty="0"/>
                <a:t>，使用</a:t>
              </a:r>
              <a:r>
                <a:rPr lang="en-US" altLang="zh-CN" sz="2000" dirty="0"/>
                <a:t>switch </a:t>
              </a:r>
              <a:r>
                <a:rPr lang="zh-CN" altLang="en-US" sz="2000" dirty="0"/>
                <a:t>语句解决例</a:t>
              </a:r>
              <a:r>
                <a:rPr lang="en-US" altLang="zh-CN" sz="2000" dirty="0"/>
                <a:t>3.2</a:t>
              </a:r>
              <a:endParaRPr lang="zh-CN" altLang="en-US" sz="2000" dirty="0"/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A1681AFC-B2E6-4C58-9CA4-A4E84A581647}"/>
                </a:ext>
              </a:extLst>
            </p:cNvPr>
            <p:cNvSpPr/>
            <p:nvPr/>
          </p:nvSpPr>
          <p:spPr>
            <a:xfrm>
              <a:off x="219974" y="2513080"/>
              <a:ext cx="8704052" cy="397031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&lt;iostream&gt;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3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4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score;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5 		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请输入一个分数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6 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&gt;&gt; score;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7 		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整型值表达式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8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switch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(score/10){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9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9: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10: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10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"A"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11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12 		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常量标签值后面紧跟冒号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13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8: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14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"B"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15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16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7: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17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"C"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18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19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6: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20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"D"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21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22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default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: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23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"F"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24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25 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26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0;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27 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—switch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5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C1C10-85E3-4501-8582-71CFE634DF56}"/>
              </a:ext>
            </a:extLst>
          </p:cNvPr>
          <p:cNvGrpSpPr/>
          <p:nvPr/>
        </p:nvGrpSpPr>
        <p:grpSpPr>
          <a:xfrm>
            <a:off x="219974" y="1177504"/>
            <a:ext cx="8704052" cy="1390226"/>
            <a:chOff x="219974" y="2046184"/>
            <a:chExt cx="8704052" cy="1390226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97802BD2-4179-4127-B7A9-27C3A9BF1C47}"/>
                </a:ext>
              </a:extLst>
            </p:cNvPr>
            <p:cNvSpPr/>
            <p:nvPr/>
          </p:nvSpPr>
          <p:spPr>
            <a:xfrm>
              <a:off x="219974" y="204618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94B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三种循环结构：</a:t>
              </a:r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A1681AFC-B2E6-4C58-9CA4-A4E84A581647}"/>
                </a:ext>
              </a:extLst>
            </p:cNvPr>
            <p:cNvSpPr/>
            <p:nvPr/>
          </p:nvSpPr>
          <p:spPr>
            <a:xfrm>
              <a:off x="219974" y="2513080"/>
              <a:ext cx="8704052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F4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marL="285750" indent="-285750">
                <a:buClr>
                  <a:srgbClr val="3333B2"/>
                </a:buClr>
                <a:buFontTx/>
                <a:buChar char="●"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</a:t>
              </a:r>
            </a:p>
            <a:p>
              <a:pPr marL="285750" indent="-285750">
                <a:buClr>
                  <a:srgbClr val="3333B2"/>
                </a:buClr>
                <a:buFontTx/>
                <a:buChar char="●"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 while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</a:t>
              </a:r>
            </a:p>
            <a:p>
              <a:pPr marL="285750" indent="-285750">
                <a:buClr>
                  <a:srgbClr val="3333B2"/>
                </a:buClr>
                <a:buFontTx/>
                <a:buChar char="●"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rgbClr val="0000FF"/>
                  </a:solidFill>
                  <a:latin typeface="LMMono10-Regular-Identity-H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22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C1C10-85E3-4501-8582-71CFE634DF56}"/>
              </a:ext>
            </a:extLst>
          </p:cNvPr>
          <p:cNvGrpSpPr/>
          <p:nvPr/>
        </p:nvGrpSpPr>
        <p:grpSpPr>
          <a:xfrm>
            <a:off x="219974" y="2732957"/>
            <a:ext cx="3878201" cy="1392086"/>
            <a:chOff x="219974" y="2044324"/>
            <a:chExt cx="8704052" cy="1392086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97802BD2-4179-4127-B7A9-27C3A9BF1C47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/>
                <a:t>while </a:t>
              </a:r>
              <a:r>
                <a:rPr lang="zh-CN" altLang="en-US" sz="2000" dirty="0"/>
                <a:t>语句语法格式</a:t>
              </a:r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A1681AFC-B2E6-4C58-9CA4-A4E84A581647}"/>
                </a:ext>
              </a:extLst>
            </p:cNvPr>
            <p:cNvSpPr/>
            <p:nvPr/>
          </p:nvSpPr>
          <p:spPr>
            <a:xfrm>
              <a:off x="219974" y="2513080"/>
              <a:ext cx="8704052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(expr) {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条件表达式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statement;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循环体语句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—while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F4F013-3E06-429C-A11D-0A409CD7F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967" y="1338349"/>
            <a:ext cx="4537130" cy="41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50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—while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28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B12EA8-3574-4728-A16A-3A310254FC0C}"/>
              </a:ext>
            </a:extLst>
          </p:cNvPr>
          <p:cNvGrpSpPr/>
          <p:nvPr/>
        </p:nvGrpSpPr>
        <p:grpSpPr>
          <a:xfrm>
            <a:off x="219974" y="1175644"/>
            <a:ext cx="8707895" cy="2775220"/>
            <a:chOff x="219974" y="2044324"/>
            <a:chExt cx="8707895" cy="2775220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1374EE0A-F812-4324-95D9-E38CD02AE159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练习：</a:t>
              </a:r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D414524C-9922-4215-A258-AEA6DA962B65}"/>
                </a:ext>
              </a:extLst>
            </p:cNvPr>
            <p:cNvSpPr/>
            <p:nvPr/>
          </p:nvSpPr>
          <p:spPr>
            <a:xfrm>
              <a:off x="223817" y="2511220"/>
              <a:ext cx="8704052" cy="230832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下面程序段的运行结果是（）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lvl="1"/>
              <a:r>
                <a:rPr lang="es-E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s-E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</a:t>
              </a:r>
              <a:r>
                <a:rPr lang="es-ES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s-E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y = </a:t>
              </a:r>
              <a:r>
                <a:rPr lang="es-ES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s-E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s-E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s-E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(x &lt; </a:t>
              </a:r>
              <a:r>
                <a:rPr lang="es-ES" dirty="0">
                  <a:solidFill>
                    <a:srgbClr val="09885A"/>
                  </a:solidFill>
                  <a:latin typeface="Consolas" panose="020B0609020204030204" pitchFamily="49" charset="0"/>
                </a:rPr>
                <a:t>15</a:t>
              </a:r>
              <a:r>
                <a:rPr lang="es-E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2"/>
              <a:r>
                <a:rPr lang="es-ES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++y;</a:t>
              </a:r>
            </a:p>
            <a:p>
              <a:pPr lvl="2"/>
              <a:r>
                <a:rPr lang="es-ES" dirty="0">
                  <a:solidFill>
                    <a:srgbClr val="000000"/>
                  </a:solidFill>
                  <a:latin typeface="Consolas" panose="020B0609020204030204" pitchFamily="49" charset="0"/>
                </a:rPr>
                <a:t>x += </a:t>
              </a:r>
              <a:r>
                <a:rPr lang="es-ES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s-E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s-E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s-ES" dirty="0">
                  <a:solidFill>
                    <a:srgbClr val="000000"/>
                  </a:solidFill>
                  <a:latin typeface="Consolas" panose="020B0609020204030204" pitchFamily="49" charset="0"/>
                </a:rPr>
                <a:t>cout &lt;&lt; y &lt;&lt; endl;</a:t>
              </a:r>
            </a:p>
            <a:p>
              <a:pPr lvl="1"/>
              <a:endParaRPr lang="es-E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DF24EDE-9A34-41B9-A05A-604B4CA8D1DA}"/>
              </a:ext>
            </a:extLst>
          </p:cNvPr>
          <p:cNvSpPr txBox="1"/>
          <p:nvPr/>
        </p:nvSpPr>
        <p:spPr>
          <a:xfrm>
            <a:off x="714895" y="358153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答案：</a:t>
            </a:r>
            <a:r>
              <a:rPr lang="en-US" altLang="zh-CN" dirty="0">
                <a:latin typeface="LMMono10-Regular-Identity-H"/>
                <a:ea typeface="FangSong" panose="02010609060101010101" pitchFamily="49" charset="-122"/>
              </a:rPr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5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—while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B12EA8-3574-4728-A16A-3A310254FC0C}"/>
              </a:ext>
            </a:extLst>
          </p:cNvPr>
          <p:cNvGrpSpPr/>
          <p:nvPr/>
        </p:nvGrpSpPr>
        <p:grpSpPr>
          <a:xfrm>
            <a:off x="219974" y="1175644"/>
            <a:ext cx="8707895" cy="1910689"/>
            <a:chOff x="219974" y="2044324"/>
            <a:chExt cx="8707895" cy="1910689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1374EE0A-F812-4324-95D9-E38CD02AE159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例</a:t>
              </a:r>
              <a:r>
                <a:rPr lang="en-US" altLang="zh-CN" sz="2000" dirty="0"/>
                <a:t>3.4</a:t>
              </a:r>
              <a:r>
                <a:rPr lang="zh-CN" altLang="en-US" sz="2000" dirty="0"/>
                <a:t>：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: 圆角 17">
                  <a:extLst>
                    <a:ext uri="{FF2B5EF4-FFF2-40B4-BE49-F238E27FC236}">
                      <a16:creationId xmlns:a16="http://schemas.microsoft.com/office/drawing/2014/main" id="{D414524C-9922-4215-A258-AEA6DA962B65}"/>
                    </a:ext>
                  </a:extLst>
                </p:cNvPr>
                <p:cNvSpPr/>
                <p:nvPr/>
              </p:nvSpPr>
              <p:spPr>
                <a:xfrm>
                  <a:off x="223817" y="2511220"/>
                  <a:ext cx="8704052" cy="1443793"/>
                </a:xfrm>
                <a:custGeom>
                  <a:avLst/>
                  <a:gdLst>
                    <a:gd name="connsiteX0" fmla="*/ 0 w 8704052"/>
                    <a:gd name="connsiteY0" fmla="*/ 149608 h 2074717"/>
                    <a:gd name="connsiteX1" fmla="*/ 149608 w 8704052"/>
                    <a:gd name="connsiteY1" fmla="*/ 0 h 2074717"/>
                    <a:gd name="connsiteX2" fmla="*/ 8554444 w 8704052"/>
                    <a:gd name="connsiteY2" fmla="*/ 0 h 2074717"/>
                    <a:gd name="connsiteX3" fmla="*/ 8704052 w 8704052"/>
                    <a:gd name="connsiteY3" fmla="*/ 149608 h 2074717"/>
                    <a:gd name="connsiteX4" fmla="*/ 8704052 w 8704052"/>
                    <a:gd name="connsiteY4" fmla="*/ 1925109 h 2074717"/>
                    <a:gd name="connsiteX5" fmla="*/ 8554444 w 8704052"/>
                    <a:gd name="connsiteY5" fmla="*/ 2074717 h 2074717"/>
                    <a:gd name="connsiteX6" fmla="*/ 149608 w 8704052"/>
                    <a:gd name="connsiteY6" fmla="*/ 2074717 h 2074717"/>
                    <a:gd name="connsiteX7" fmla="*/ 0 w 8704052"/>
                    <a:gd name="connsiteY7" fmla="*/ 1925109 h 2074717"/>
                    <a:gd name="connsiteX8" fmla="*/ 0 w 8704052"/>
                    <a:gd name="connsiteY8" fmla="*/ 149608 h 2074717"/>
                    <a:gd name="connsiteX0" fmla="*/ 0 w 8704052"/>
                    <a:gd name="connsiteY0" fmla="*/ 195256 h 2120365"/>
                    <a:gd name="connsiteX1" fmla="*/ 8554444 w 8704052"/>
                    <a:gd name="connsiteY1" fmla="*/ 45648 h 2120365"/>
                    <a:gd name="connsiteX2" fmla="*/ 8704052 w 8704052"/>
                    <a:gd name="connsiteY2" fmla="*/ 195256 h 2120365"/>
                    <a:gd name="connsiteX3" fmla="*/ 8704052 w 8704052"/>
                    <a:gd name="connsiteY3" fmla="*/ 1970757 h 2120365"/>
                    <a:gd name="connsiteX4" fmla="*/ 8554444 w 8704052"/>
                    <a:gd name="connsiteY4" fmla="*/ 2120365 h 2120365"/>
                    <a:gd name="connsiteX5" fmla="*/ 149608 w 8704052"/>
                    <a:gd name="connsiteY5" fmla="*/ 2120365 h 2120365"/>
                    <a:gd name="connsiteX6" fmla="*/ 0 w 8704052"/>
                    <a:gd name="connsiteY6" fmla="*/ 1970757 h 2120365"/>
                    <a:gd name="connsiteX7" fmla="*/ 0 w 8704052"/>
                    <a:gd name="connsiteY7" fmla="*/ 195256 h 2120365"/>
                    <a:gd name="connsiteX0" fmla="*/ 0 w 8704052"/>
                    <a:gd name="connsiteY0" fmla="*/ 140268 h 2224127"/>
                    <a:gd name="connsiteX1" fmla="*/ 8554444 w 8704052"/>
                    <a:gd name="connsiteY1" fmla="*/ 149410 h 2224127"/>
                    <a:gd name="connsiteX2" fmla="*/ 8704052 w 8704052"/>
                    <a:gd name="connsiteY2" fmla="*/ 299018 h 2224127"/>
                    <a:gd name="connsiteX3" fmla="*/ 8704052 w 8704052"/>
                    <a:gd name="connsiteY3" fmla="*/ 2074519 h 2224127"/>
                    <a:gd name="connsiteX4" fmla="*/ 8554444 w 8704052"/>
                    <a:gd name="connsiteY4" fmla="*/ 2224127 h 2224127"/>
                    <a:gd name="connsiteX5" fmla="*/ 149608 w 8704052"/>
                    <a:gd name="connsiteY5" fmla="*/ 2224127 h 2224127"/>
                    <a:gd name="connsiteX6" fmla="*/ 0 w 8704052"/>
                    <a:gd name="connsiteY6" fmla="*/ 2074519 h 2224127"/>
                    <a:gd name="connsiteX7" fmla="*/ 0 w 8704052"/>
                    <a:gd name="connsiteY7" fmla="*/ 140268 h 2224127"/>
                    <a:gd name="connsiteX0" fmla="*/ 0 w 8704052"/>
                    <a:gd name="connsiteY0" fmla="*/ 0 h 2083859"/>
                    <a:gd name="connsiteX1" fmla="*/ 8554444 w 8704052"/>
                    <a:gd name="connsiteY1" fmla="*/ 9142 h 2083859"/>
                    <a:gd name="connsiteX2" fmla="*/ 8704052 w 8704052"/>
                    <a:gd name="connsiteY2" fmla="*/ 158750 h 2083859"/>
                    <a:gd name="connsiteX3" fmla="*/ 8704052 w 8704052"/>
                    <a:gd name="connsiteY3" fmla="*/ 1934251 h 2083859"/>
                    <a:gd name="connsiteX4" fmla="*/ 8554444 w 8704052"/>
                    <a:gd name="connsiteY4" fmla="*/ 2083859 h 2083859"/>
                    <a:gd name="connsiteX5" fmla="*/ 149608 w 8704052"/>
                    <a:gd name="connsiteY5" fmla="*/ 2083859 h 2083859"/>
                    <a:gd name="connsiteX6" fmla="*/ 0 w 8704052"/>
                    <a:gd name="connsiteY6" fmla="*/ 1934251 h 2083859"/>
                    <a:gd name="connsiteX7" fmla="*/ 0 w 8704052"/>
                    <a:gd name="connsiteY7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587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90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699290 w 8704052"/>
                    <a:gd name="connsiteY1" fmla="*/ 4763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04052" h="2083859">
                      <a:moveTo>
                        <a:pt x="0" y="0"/>
                      </a:moveTo>
                      <a:lnTo>
                        <a:pt x="8699290" y="4763"/>
                      </a:lnTo>
                      <a:cubicBezTo>
                        <a:pt x="8700877" y="647926"/>
                        <a:pt x="8702465" y="1291088"/>
                        <a:pt x="8704052" y="1934251"/>
                      </a:cubicBezTo>
                      <a:cubicBezTo>
                        <a:pt x="8704052" y="2016877"/>
                        <a:pt x="8637070" y="2083859"/>
                        <a:pt x="8554444" y="2083859"/>
                      </a:cubicBezTo>
                      <a:lnTo>
                        <a:pt x="149608" y="2083859"/>
                      </a:lnTo>
                      <a:cubicBezTo>
                        <a:pt x="66982" y="2083859"/>
                        <a:pt x="0" y="2016877"/>
                        <a:pt x="0" y="1934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FE5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t" anchorCtr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</a:rPr>
                    <a:t>根据以下公式利用迭代法求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的近似值，最后一项小于或等于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时停止。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lvl="1"/>
                  <a:endParaRPr 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pPr lvl="1"/>
                  <a:endParaRPr 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矩形: 圆角 17">
                  <a:extLst>
                    <a:ext uri="{FF2B5EF4-FFF2-40B4-BE49-F238E27FC236}">
                      <a16:creationId xmlns:a16="http://schemas.microsoft.com/office/drawing/2014/main" id="{D414524C-9922-4215-A258-AEA6DA962B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17" y="2511220"/>
                  <a:ext cx="8704052" cy="1443793"/>
                </a:xfrm>
                <a:custGeom>
                  <a:avLst/>
                  <a:gdLst>
                    <a:gd name="connsiteX0" fmla="*/ 0 w 8704052"/>
                    <a:gd name="connsiteY0" fmla="*/ 149608 h 2074717"/>
                    <a:gd name="connsiteX1" fmla="*/ 149608 w 8704052"/>
                    <a:gd name="connsiteY1" fmla="*/ 0 h 2074717"/>
                    <a:gd name="connsiteX2" fmla="*/ 8554444 w 8704052"/>
                    <a:gd name="connsiteY2" fmla="*/ 0 h 2074717"/>
                    <a:gd name="connsiteX3" fmla="*/ 8704052 w 8704052"/>
                    <a:gd name="connsiteY3" fmla="*/ 149608 h 2074717"/>
                    <a:gd name="connsiteX4" fmla="*/ 8704052 w 8704052"/>
                    <a:gd name="connsiteY4" fmla="*/ 1925109 h 2074717"/>
                    <a:gd name="connsiteX5" fmla="*/ 8554444 w 8704052"/>
                    <a:gd name="connsiteY5" fmla="*/ 2074717 h 2074717"/>
                    <a:gd name="connsiteX6" fmla="*/ 149608 w 8704052"/>
                    <a:gd name="connsiteY6" fmla="*/ 2074717 h 2074717"/>
                    <a:gd name="connsiteX7" fmla="*/ 0 w 8704052"/>
                    <a:gd name="connsiteY7" fmla="*/ 1925109 h 2074717"/>
                    <a:gd name="connsiteX8" fmla="*/ 0 w 8704052"/>
                    <a:gd name="connsiteY8" fmla="*/ 149608 h 2074717"/>
                    <a:gd name="connsiteX0" fmla="*/ 0 w 8704052"/>
                    <a:gd name="connsiteY0" fmla="*/ 195256 h 2120365"/>
                    <a:gd name="connsiteX1" fmla="*/ 8554444 w 8704052"/>
                    <a:gd name="connsiteY1" fmla="*/ 45648 h 2120365"/>
                    <a:gd name="connsiteX2" fmla="*/ 8704052 w 8704052"/>
                    <a:gd name="connsiteY2" fmla="*/ 195256 h 2120365"/>
                    <a:gd name="connsiteX3" fmla="*/ 8704052 w 8704052"/>
                    <a:gd name="connsiteY3" fmla="*/ 1970757 h 2120365"/>
                    <a:gd name="connsiteX4" fmla="*/ 8554444 w 8704052"/>
                    <a:gd name="connsiteY4" fmla="*/ 2120365 h 2120365"/>
                    <a:gd name="connsiteX5" fmla="*/ 149608 w 8704052"/>
                    <a:gd name="connsiteY5" fmla="*/ 2120365 h 2120365"/>
                    <a:gd name="connsiteX6" fmla="*/ 0 w 8704052"/>
                    <a:gd name="connsiteY6" fmla="*/ 1970757 h 2120365"/>
                    <a:gd name="connsiteX7" fmla="*/ 0 w 8704052"/>
                    <a:gd name="connsiteY7" fmla="*/ 195256 h 2120365"/>
                    <a:gd name="connsiteX0" fmla="*/ 0 w 8704052"/>
                    <a:gd name="connsiteY0" fmla="*/ 140268 h 2224127"/>
                    <a:gd name="connsiteX1" fmla="*/ 8554444 w 8704052"/>
                    <a:gd name="connsiteY1" fmla="*/ 149410 h 2224127"/>
                    <a:gd name="connsiteX2" fmla="*/ 8704052 w 8704052"/>
                    <a:gd name="connsiteY2" fmla="*/ 299018 h 2224127"/>
                    <a:gd name="connsiteX3" fmla="*/ 8704052 w 8704052"/>
                    <a:gd name="connsiteY3" fmla="*/ 2074519 h 2224127"/>
                    <a:gd name="connsiteX4" fmla="*/ 8554444 w 8704052"/>
                    <a:gd name="connsiteY4" fmla="*/ 2224127 h 2224127"/>
                    <a:gd name="connsiteX5" fmla="*/ 149608 w 8704052"/>
                    <a:gd name="connsiteY5" fmla="*/ 2224127 h 2224127"/>
                    <a:gd name="connsiteX6" fmla="*/ 0 w 8704052"/>
                    <a:gd name="connsiteY6" fmla="*/ 2074519 h 2224127"/>
                    <a:gd name="connsiteX7" fmla="*/ 0 w 8704052"/>
                    <a:gd name="connsiteY7" fmla="*/ 140268 h 2224127"/>
                    <a:gd name="connsiteX0" fmla="*/ 0 w 8704052"/>
                    <a:gd name="connsiteY0" fmla="*/ 0 h 2083859"/>
                    <a:gd name="connsiteX1" fmla="*/ 8554444 w 8704052"/>
                    <a:gd name="connsiteY1" fmla="*/ 9142 h 2083859"/>
                    <a:gd name="connsiteX2" fmla="*/ 8704052 w 8704052"/>
                    <a:gd name="connsiteY2" fmla="*/ 158750 h 2083859"/>
                    <a:gd name="connsiteX3" fmla="*/ 8704052 w 8704052"/>
                    <a:gd name="connsiteY3" fmla="*/ 1934251 h 2083859"/>
                    <a:gd name="connsiteX4" fmla="*/ 8554444 w 8704052"/>
                    <a:gd name="connsiteY4" fmla="*/ 2083859 h 2083859"/>
                    <a:gd name="connsiteX5" fmla="*/ 149608 w 8704052"/>
                    <a:gd name="connsiteY5" fmla="*/ 2083859 h 2083859"/>
                    <a:gd name="connsiteX6" fmla="*/ 0 w 8704052"/>
                    <a:gd name="connsiteY6" fmla="*/ 1934251 h 2083859"/>
                    <a:gd name="connsiteX7" fmla="*/ 0 w 8704052"/>
                    <a:gd name="connsiteY7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587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90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699290 w 8704052"/>
                    <a:gd name="connsiteY1" fmla="*/ 4763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04052" h="2083859">
                      <a:moveTo>
                        <a:pt x="0" y="0"/>
                      </a:moveTo>
                      <a:lnTo>
                        <a:pt x="8699290" y="4763"/>
                      </a:lnTo>
                      <a:cubicBezTo>
                        <a:pt x="8700877" y="647926"/>
                        <a:pt x="8702465" y="1291088"/>
                        <a:pt x="8704052" y="1934251"/>
                      </a:cubicBezTo>
                      <a:cubicBezTo>
                        <a:pt x="8704052" y="2016877"/>
                        <a:pt x="8637070" y="2083859"/>
                        <a:pt x="8554444" y="2083859"/>
                      </a:cubicBezTo>
                      <a:lnTo>
                        <a:pt x="149608" y="2083859"/>
                      </a:lnTo>
                      <a:cubicBezTo>
                        <a:pt x="66982" y="2083859"/>
                        <a:pt x="0" y="2016877"/>
                        <a:pt x="0" y="1934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560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前言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B61B02-45B5-4868-9441-E60FE4231117}"/>
              </a:ext>
            </a:extLst>
          </p:cNvPr>
          <p:cNvGrpSpPr/>
          <p:nvPr/>
        </p:nvGrpSpPr>
        <p:grpSpPr>
          <a:xfrm>
            <a:off x="219974" y="1585346"/>
            <a:ext cx="8704052" cy="2258827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0EECF05-7E8E-4003-9462-39E780DBE63E}"/>
                </a:ext>
              </a:extLst>
            </p:cNvPr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9E3786C5-8038-4110-A537-1E881413DDED}"/>
                </a:ext>
              </a:extLst>
            </p:cNvPr>
            <p:cNvSpPr/>
            <p:nvPr/>
          </p:nvSpPr>
          <p:spPr>
            <a:xfrm>
              <a:off x="219974" y="1617782"/>
              <a:ext cx="8704052" cy="53867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000" dirty="0"/>
              <a:t>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6CD6A1-65F1-4C75-9155-448302CD6042}"/>
              </a:ext>
            </a:extLst>
          </p:cNvPr>
          <p:cNvSpPr/>
          <p:nvPr/>
        </p:nvSpPr>
        <p:spPr>
          <a:xfrm>
            <a:off x="629728" y="2173395"/>
            <a:ext cx="6383548" cy="167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掌握基本语句控制结构的语法和特点；</a:t>
            </a:r>
            <a:endParaRPr lang="en-US" altLang="zh-CN" dirty="0">
              <a:solidFill>
                <a:srgbClr val="000000"/>
              </a:solidFill>
              <a:latin typeface="MicrosoftYaHei"/>
            </a:endParaRPr>
          </a:p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学会运用基本控制结构解决简单问题；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理解并能够运用</a:t>
            </a:r>
            <a:r>
              <a:rPr lang="zh-CN" altLang="en-US" dirty="0">
                <a:solidFill>
                  <a:srgbClr val="FF0000"/>
                </a:solidFill>
              </a:rPr>
              <a:t>递推法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穷举法</a:t>
            </a:r>
            <a:r>
              <a:rPr lang="zh-CN" altLang="en-US" dirty="0"/>
              <a:t>解决实际应用问题。   </a:t>
            </a:r>
          </a:p>
        </p:txBody>
      </p:sp>
    </p:spTree>
    <p:extLst>
      <p:ext uri="{BB962C8B-B14F-4D97-AF65-F5344CB8AC3E}">
        <p14:creationId xmlns:p14="http://schemas.microsoft.com/office/powerpoint/2010/main" val="975827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—while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30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B12EA8-3574-4728-A16A-3A310254FC0C}"/>
              </a:ext>
            </a:extLst>
          </p:cNvPr>
          <p:cNvGrpSpPr/>
          <p:nvPr/>
        </p:nvGrpSpPr>
        <p:grpSpPr>
          <a:xfrm>
            <a:off x="219974" y="1175644"/>
            <a:ext cx="8707895" cy="4991211"/>
            <a:chOff x="219974" y="2044324"/>
            <a:chExt cx="8707895" cy="4991211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1374EE0A-F812-4324-95D9-E38CD02AE159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代码清单</a:t>
              </a:r>
              <a:r>
                <a:rPr lang="en-US" altLang="zh-CN" sz="2000" dirty="0"/>
                <a:t>3.5</a:t>
              </a:r>
              <a:r>
                <a:rPr lang="zh-CN" altLang="en-US" sz="2000" dirty="0"/>
                <a:t>，例</a:t>
              </a:r>
              <a:r>
                <a:rPr lang="en-US" altLang="zh-CN" sz="2000" dirty="0"/>
                <a:t>3.4</a:t>
              </a:r>
              <a:r>
                <a:rPr lang="zh-CN" altLang="en-US" sz="2000" dirty="0"/>
                <a:t>：</a:t>
              </a:r>
              <a:endParaRPr lang="zh-CN" altLang="en-US" sz="2800" dirty="0"/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D414524C-9922-4215-A258-AEA6DA962B65}"/>
                </a:ext>
              </a:extLst>
            </p:cNvPr>
            <p:cNvSpPr/>
            <p:nvPr/>
          </p:nvSpPr>
          <p:spPr>
            <a:xfrm>
              <a:off x="223817" y="2511220"/>
              <a:ext cx="8704052" cy="45243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&lt;iostream&gt;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#include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iomanip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&gt;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库函数</a:t>
              </a:r>
              <a:r>
                <a:rPr lang="en-US" dirty="0" err="1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setprecision</a:t>
              </a:r>
              <a:endParaRPr lang="en-US" dirty="0">
                <a:solidFill>
                  <a:srgbClr val="008000"/>
                </a:solidFill>
                <a:latin typeface="LMMono9-Regular-Identity-H"/>
                <a:ea typeface="FangSong" panose="02010609060101010101" pitchFamily="49" charset="-122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3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4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5 		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//sum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存放数列前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i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项的和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, x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存放当前项的值，注意初始值</a:t>
              </a:r>
            </a:p>
            <a:p>
              <a:r>
                <a:rPr lang="fr-FR" dirty="0">
                  <a:solidFill>
                    <a:srgbClr val="000000"/>
                  </a:solidFill>
                  <a:latin typeface="LMSans9-Regular-Identity-H"/>
                </a:rPr>
                <a:t>6 		</a:t>
              </a:r>
              <a:r>
                <a:rPr lang="fr-FR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fr-FR" dirty="0">
                  <a:solidFill>
                    <a:srgbClr val="000000"/>
                  </a:solidFill>
                  <a:latin typeface="LMMono9-Regular-Identity-H"/>
                </a:rPr>
                <a:t>sum=0,x=1;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7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= 1;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求解第</a:t>
              </a:r>
              <a:r>
                <a:rPr lang="en-US" dirty="0" err="1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i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项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8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(x &gt; 1.0E-10)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9 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sum += x;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10 			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++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在当前项基础上计算下一项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11 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x *= (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- 1.) / (2 *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- 1);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注意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1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后面的小数点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12 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//fixed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和</a:t>
              </a:r>
              <a:r>
                <a:rPr lang="en-US" dirty="0" err="1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setprecision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用于控制输出精度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13 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"pi="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&lt;&lt;fixed&lt;&lt;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setprecision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(10)&lt;&lt;2*sum&lt;&lt;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 </a:t>
              </a:r>
            </a:p>
            <a:p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		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输出结果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pi=3.1415926533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14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0;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15 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b="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400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C1C10-85E3-4501-8582-71CFE634DF56}"/>
              </a:ext>
            </a:extLst>
          </p:cNvPr>
          <p:cNvGrpSpPr/>
          <p:nvPr/>
        </p:nvGrpSpPr>
        <p:grpSpPr>
          <a:xfrm>
            <a:off x="219974" y="2732957"/>
            <a:ext cx="5000419" cy="1392086"/>
            <a:chOff x="219974" y="2044324"/>
            <a:chExt cx="8704052" cy="1392086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97802BD2-4179-4127-B7A9-27C3A9BF1C47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/>
                <a:t>do while </a:t>
              </a:r>
              <a:r>
                <a:rPr lang="zh-CN" altLang="en-US" sz="2000" dirty="0"/>
                <a:t>语句语法格式</a:t>
              </a:r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A1681AFC-B2E6-4C58-9CA4-A4E84A581647}"/>
                </a:ext>
              </a:extLst>
            </p:cNvPr>
            <p:cNvSpPr/>
            <p:nvPr/>
          </p:nvSpPr>
          <p:spPr>
            <a:xfrm>
              <a:off x="219974" y="2513080"/>
              <a:ext cx="8704052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do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	statement;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循环体语句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(expr);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条件表达式，注意以分号结束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—do while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D7F080-96B6-42D3-AA40-6E123EAE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603" y="1766454"/>
            <a:ext cx="2902471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14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C1C10-85E3-4501-8582-71CFE634DF56}"/>
              </a:ext>
            </a:extLst>
          </p:cNvPr>
          <p:cNvGrpSpPr/>
          <p:nvPr/>
        </p:nvGrpSpPr>
        <p:grpSpPr>
          <a:xfrm>
            <a:off x="219974" y="2732957"/>
            <a:ext cx="5000419" cy="1392086"/>
            <a:chOff x="219974" y="2044324"/>
            <a:chExt cx="8704052" cy="1392086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97802BD2-4179-4127-B7A9-27C3A9BF1C47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例</a:t>
              </a:r>
              <a:r>
                <a:rPr lang="en-US" altLang="zh-CN" sz="2000" dirty="0"/>
                <a:t>3.5</a:t>
              </a:r>
              <a:r>
                <a:rPr lang="zh-CN" altLang="en-US" sz="2000" dirty="0"/>
                <a:t>：</a:t>
              </a:r>
              <a:endParaRPr lang="zh-CN" altLang="en-US" sz="2800" dirty="0"/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A1681AFC-B2E6-4C58-9CA4-A4E84A581647}"/>
                </a:ext>
              </a:extLst>
            </p:cNvPr>
            <p:cNvSpPr/>
            <p:nvPr/>
          </p:nvSpPr>
          <p:spPr>
            <a:xfrm>
              <a:off x="219974" y="2513080"/>
              <a:ext cx="8704052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输入一段文本，统计数字字符个数。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：程序主要流程如右图所示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—do while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4BC85A-CC84-41E6-A310-ECB78682A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43" y="1022020"/>
            <a:ext cx="3053148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50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—do while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33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B12EA8-3574-4728-A16A-3A310254FC0C}"/>
              </a:ext>
            </a:extLst>
          </p:cNvPr>
          <p:cNvGrpSpPr/>
          <p:nvPr/>
        </p:nvGrpSpPr>
        <p:grpSpPr>
          <a:xfrm>
            <a:off x="219974" y="1175644"/>
            <a:ext cx="8707895" cy="4190992"/>
            <a:chOff x="219974" y="2044324"/>
            <a:chExt cx="8707895" cy="4190992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1374EE0A-F812-4324-95D9-E38CD02AE159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代码清单</a:t>
              </a:r>
              <a:r>
                <a:rPr lang="en-US" altLang="zh-CN" sz="2000" dirty="0"/>
                <a:t>3.6</a:t>
              </a:r>
              <a:r>
                <a:rPr lang="zh-CN" altLang="en-US" sz="2000" dirty="0"/>
                <a:t>，例</a:t>
              </a:r>
              <a:r>
                <a:rPr lang="en-US" altLang="zh-CN" sz="2000" dirty="0"/>
                <a:t>3.5</a:t>
              </a:r>
              <a:r>
                <a:rPr lang="zh-CN" altLang="en-US" sz="2000" dirty="0"/>
                <a:t>：</a:t>
              </a:r>
              <a:endParaRPr lang="zh-CN" altLang="en-US" sz="2800" dirty="0"/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D414524C-9922-4215-A258-AEA6DA962B65}"/>
                </a:ext>
              </a:extLst>
            </p:cNvPr>
            <p:cNvSpPr/>
            <p:nvPr/>
          </p:nvSpPr>
          <p:spPr>
            <a:xfrm>
              <a:off x="223817" y="2511220"/>
              <a:ext cx="8704052" cy="372409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&lt;iostream&gt;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3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4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cnt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= 0;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5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x;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6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do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{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7 			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x =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cin.get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();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获取终端输入的任意一个字符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8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(x &gt;=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'0'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&amp;&amp;x &lt;=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'9'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) ++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cnt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9 		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}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(x != EOF);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//EOF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为输入流结束标志，组合键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Ctrl+z</a:t>
              </a:r>
              <a:endParaRPr lang="en-US" altLang="zh-CN" dirty="0">
                <a:solidFill>
                  <a:srgbClr val="008000"/>
                </a:solidFill>
                <a:latin typeface="LMMono9-Regular-Identity-H"/>
                <a:ea typeface="FangSong" panose="02010609060101010101" pitchFamily="49" charset="-122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10 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数字字符个数为： 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cnt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 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11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0;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12 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输入：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ab12345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输出：数字字符个数为：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5</a:t>
              </a:r>
              <a:endParaRPr lang="en-US" b="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505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—do while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34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B12EA8-3574-4728-A16A-3A310254FC0C}"/>
              </a:ext>
            </a:extLst>
          </p:cNvPr>
          <p:cNvGrpSpPr/>
          <p:nvPr/>
        </p:nvGrpSpPr>
        <p:grpSpPr>
          <a:xfrm>
            <a:off x="219974" y="1175644"/>
            <a:ext cx="8707895" cy="4437214"/>
            <a:chOff x="219974" y="2044324"/>
            <a:chExt cx="8707895" cy="4437214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1374EE0A-F812-4324-95D9-E38CD02AE159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练习：</a:t>
              </a:r>
              <a:endParaRPr lang="zh-CN" altLang="en-US" sz="2800" dirty="0"/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D414524C-9922-4215-A258-AEA6DA962B65}"/>
                </a:ext>
              </a:extLst>
            </p:cNvPr>
            <p:cNvSpPr/>
            <p:nvPr/>
          </p:nvSpPr>
          <p:spPr>
            <a:xfrm>
              <a:off x="223817" y="2511220"/>
              <a:ext cx="8704052" cy="397031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1. </a:t>
              </a:r>
              <a:r>
                <a:rPr lang="zh-CN" altLang="en-US" dirty="0">
                  <a:solidFill>
                    <a:srgbClr val="000000"/>
                  </a:solidFill>
                  <a:ea typeface="FangSong" panose="02010609060101010101" pitchFamily="49" charset="-122"/>
                </a:rPr>
                <a:t>下面程序段中的循环执行几次？</a:t>
              </a:r>
            </a:p>
            <a:p>
              <a:pPr lvl="1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x = -1;</a:t>
              </a:r>
            </a:p>
            <a:p>
              <a:pPr lvl="1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x = x * x;</a:t>
              </a:r>
            </a:p>
            <a:p>
              <a:pPr lvl="1"/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(!x);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A. </a:t>
              </a:r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死循环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B. </a:t>
              </a:r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执行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3 </a:t>
              </a:r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次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C. </a:t>
              </a:r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执行一次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D. </a:t>
              </a:r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有语法错误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2. </a:t>
              </a:r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下面程序段的输出结果是？</a:t>
              </a:r>
            </a:p>
            <a:p>
              <a:pPr lvl="1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y = 10;</a:t>
              </a:r>
            </a:p>
            <a:p>
              <a:pPr lvl="1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y--;</a:t>
              </a:r>
            </a:p>
            <a:p>
              <a:pPr lvl="1"/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(--y);</a:t>
              </a:r>
            </a:p>
            <a:p>
              <a:pPr lvl="1"/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y-- &lt;&lt; 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Mono10-Regular-Identity-H"/>
                </a:rPr>
                <a:t>A.-1  B.1  C.8  D.0</a:t>
              </a:r>
            </a:p>
            <a:p>
              <a:endParaRPr lang="en-US" b="0" dirty="0">
                <a:solidFill>
                  <a:srgbClr val="000000"/>
                </a:solidFill>
                <a:latin typeface="LMMono10-Regular-Identity-H"/>
                <a:ea typeface="Cambria Math" panose="02040503050406030204" pitchFamily="18" charset="0"/>
              </a:endParaRPr>
            </a:p>
            <a:p>
              <a:endParaRPr lang="en-US" b="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D632308-D335-4600-BBB3-527BEF2A1DBC}"/>
              </a:ext>
            </a:extLst>
          </p:cNvPr>
          <p:cNvSpPr txBox="1"/>
          <p:nvPr/>
        </p:nvSpPr>
        <p:spPr>
          <a:xfrm>
            <a:off x="399011" y="521546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答案：</a:t>
            </a:r>
            <a:r>
              <a:rPr lang="en-US" altLang="zh-CN" dirty="0"/>
              <a:t>1.</a:t>
            </a:r>
            <a:r>
              <a:rPr lang="en-US" dirty="0"/>
              <a:t>C   2.D</a:t>
            </a:r>
          </a:p>
        </p:txBody>
      </p:sp>
    </p:spTree>
    <p:extLst>
      <p:ext uri="{BB962C8B-B14F-4D97-AF65-F5344CB8AC3E}">
        <p14:creationId xmlns:p14="http://schemas.microsoft.com/office/powerpoint/2010/main" val="370368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C1C10-85E3-4501-8582-71CFE634DF56}"/>
              </a:ext>
            </a:extLst>
          </p:cNvPr>
          <p:cNvGrpSpPr/>
          <p:nvPr/>
        </p:nvGrpSpPr>
        <p:grpSpPr>
          <a:xfrm>
            <a:off x="219974" y="2025071"/>
            <a:ext cx="5000419" cy="2807858"/>
            <a:chOff x="219974" y="2044324"/>
            <a:chExt cx="8704052" cy="2807858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97802BD2-4179-4127-B7A9-27C3A9BF1C47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/>
                <a:t>for </a:t>
              </a:r>
              <a:r>
                <a:rPr lang="zh-CN" altLang="en-US" sz="2000" dirty="0"/>
                <a:t>语句语法格式</a:t>
              </a:r>
            </a:p>
          </p:txBody>
        </p:sp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A1681AFC-B2E6-4C58-9CA4-A4E84A581647}"/>
                </a:ext>
              </a:extLst>
            </p:cNvPr>
            <p:cNvSpPr/>
            <p:nvPr/>
          </p:nvSpPr>
          <p:spPr>
            <a:xfrm>
              <a:off x="219974" y="2513080"/>
              <a:ext cx="8704052" cy="233910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(expr1; expr2; expr3){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statement;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例如，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1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到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100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累加求和：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 = 0;</a:t>
              </a:r>
            </a:p>
            <a:p>
              <a:r>
                <a:rPr lang="nn-NO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nn-NO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i = 1; i &lt;= 100; ++i){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sum +=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—for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C996B8-20EB-49BC-9768-34531FCFE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590" y="1587731"/>
            <a:ext cx="297985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84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—for</a:t>
            </a:r>
            <a:r>
              <a:rPr lang="zh-CN" altLang="en-US" sz="1800" dirty="0"/>
              <a:t> 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36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B12EA8-3574-4728-A16A-3A310254FC0C}"/>
              </a:ext>
            </a:extLst>
          </p:cNvPr>
          <p:cNvGrpSpPr/>
          <p:nvPr/>
        </p:nvGrpSpPr>
        <p:grpSpPr>
          <a:xfrm>
            <a:off x="219974" y="1175644"/>
            <a:ext cx="8707895" cy="836228"/>
            <a:chOff x="219974" y="2044324"/>
            <a:chExt cx="8707895" cy="836228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1374EE0A-F812-4324-95D9-E38CD02AE159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for </a:t>
              </a:r>
              <a:r>
                <a:rPr lang="zh-CN" altLang="en-US" sz="2000" dirty="0"/>
                <a:t>非常灵活，可以有多种形式</a:t>
              </a:r>
              <a:endParaRPr lang="zh-CN" altLang="en-US" sz="2800" dirty="0"/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D414524C-9922-4215-A258-AEA6DA962B65}"/>
                </a:ext>
              </a:extLst>
            </p:cNvPr>
            <p:cNvSpPr/>
            <p:nvPr/>
          </p:nvSpPr>
          <p:spPr>
            <a:xfrm>
              <a:off x="223817" y="2511220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marL="285750" indent="-285750">
                <a:buFontTx/>
                <a:buChar char="●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可以省略任意一个表达式，但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分号不能省略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：</a:t>
              </a:r>
              <a:endParaRPr lang="en-US" b="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F2A1BF-CA13-46E8-9908-4FD7D36E1956}"/>
              </a:ext>
            </a:extLst>
          </p:cNvPr>
          <p:cNvGrpSpPr/>
          <p:nvPr/>
        </p:nvGrpSpPr>
        <p:grpSpPr>
          <a:xfrm>
            <a:off x="354442" y="2842179"/>
            <a:ext cx="8569584" cy="1477328"/>
            <a:chOff x="456514" y="4308683"/>
            <a:chExt cx="8569584" cy="1477328"/>
          </a:xfrm>
        </p:grpSpPr>
        <p:sp>
          <p:nvSpPr>
            <p:cNvPr id="13" name="矩形: 圆角 17">
              <a:extLst>
                <a:ext uri="{FF2B5EF4-FFF2-40B4-BE49-F238E27FC236}">
                  <a16:creationId xmlns:a16="http://schemas.microsoft.com/office/drawing/2014/main" id="{A6CD59CD-B808-430F-A884-2F13CB49715F}"/>
                </a:ext>
              </a:extLst>
            </p:cNvPr>
            <p:cNvSpPr/>
            <p:nvPr/>
          </p:nvSpPr>
          <p:spPr>
            <a:xfrm>
              <a:off x="456514" y="4308683"/>
              <a:ext cx="2823018" cy="147732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numCol="1" rtlCol="0" anchor="t" anchorCtr="0">
              <a:spAutoFit/>
            </a:bodyPr>
            <a:lstStyle/>
            <a:p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int i(1),sum(0);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for(;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&lt;=100; ++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sum +=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LMSans10-Regular-Identity-H"/>
                </a:rPr>
                <a:t>//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省略表达式</a:t>
              </a:r>
              <a:r>
                <a:rPr lang="en-US" dirty="0">
                  <a:solidFill>
                    <a:srgbClr val="FF0000"/>
                  </a:solidFill>
                  <a:latin typeface="LMMono10-Regular-Identity-H"/>
                </a:rPr>
                <a:t>expr1</a:t>
              </a:r>
              <a:endParaRPr lang="en-US" b="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EBE8C0B8-9F7C-420A-BCFB-5B9A930FD100}"/>
                </a:ext>
              </a:extLst>
            </p:cNvPr>
            <p:cNvSpPr/>
            <p:nvPr/>
          </p:nvSpPr>
          <p:spPr>
            <a:xfrm>
              <a:off x="3329797" y="4308683"/>
              <a:ext cx="2823018" cy="147732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numCol="1" rtlCol="0" anchor="t" anchorCtr="0">
              <a:spAutoFit/>
            </a:bodyPr>
            <a:lstStyle/>
            <a:p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int i(1),sum(0);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for(;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&lt;=100; ){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sum +=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//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注意不是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++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省略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expr1 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和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expr3</a:t>
              </a:r>
              <a:endParaRPr lang="en-US" b="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  <p:sp>
          <p:nvSpPr>
            <p:cNvPr id="22" name="矩形: 圆角 17">
              <a:extLst>
                <a:ext uri="{FF2B5EF4-FFF2-40B4-BE49-F238E27FC236}">
                  <a16:creationId xmlns:a16="http://schemas.microsoft.com/office/drawing/2014/main" id="{A8FB9B5D-175E-4572-854E-B9EB293AC9D7}"/>
                </a:ext>
              </a:extLst>
            </p:cNvPr>
            <p:cNvSpPr/>
            <p:nvPr/>
          </p:nvSpPr>
          <p:spPr>
            <a:xfrm>
              <a:off x="6203080" y="4308683"/>
              <a:ext cx="2823018" cy="147732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numCol="1" rtlCol="0" anchor="t" anchorCtr="0">
              <a:spAutoFit/>
            </a:bodyPr>
            <a:lstStyle/>
            <a:p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int i(1),sum(0);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for(; ; ){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sum +=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if(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&gt;100) break;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三个全部省略</a:t>
              </a:r>
              <a:endParaRPr lang="en-US" b="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763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—for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37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B12EA8-3574-4728-A16A-3A310254FC0C}"/>
              </a:ext>
            </a:extLst>
          </p:cNvPr>
          <p:cNvGrpSpPr/>
          <p:nvPr/>
        </p:nvGrpSpPr>
        <p:grpSpPr>
          <a:xfrm>
            <a:off x="219974" y="1175644"/>
            <a:ext cx="8707895" cy="1667225"/>
            <a:chOff x="219974" y="2044324"/>
            <a:chExt cx="8707895" cy="1667225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1374EE0A-F812-4324-95D9-E38CD02AE159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for </a:t>
              </a:r>
              <a:r>
                <a:rPr lang="zh-CN" altLang="en-US" sz="2000" dirty="0"/>
                <a:t>非常灵活，可以有多种形式</a:t>
              </a:r>
              <a:endParaRPr lang="zh-CN" altLang="en-US" sz="2800" dirty="0"/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D414524C-9922-4215-A258-AEA6DA962B65}"/>
                </a:ext>
              </a:extLst>
            </p:cNvPr>
            <p:cNvSpPr/>
            <p:nvPr/>
          </p:nvSpPr>
          <p:spPr>
            <a:xfrm>
              <a:off x="223817" y="2511220"/>
              <a:ext cx="8704052" cy="120032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marL="285750" indent="-285750">
                <a:buFontTx/>
                <a:buChar char="●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表达式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expr1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可以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定义多个对象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，表达式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expr3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可以是任意表达式：</a:t>
              </a:r>
            </a:p>
            <a:p>
              <a:pPr lvl="1"/>
              <a:r>
                <a:rPr lang="nn-NO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 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nn-NO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i = 1, j = 100; i &lt; j; ++i, --j) {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sum +=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j;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b="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8367EFA-1F82-4D70-A0E8-1D90B7C43C25}"/>
              </a:ext>
            </a:extLst>
          </p:cNvPr>
          <p:cNvGrpSpPr/>
          <p:nvPr/>
        </p:nvGrpSpPr>
        <p:grpSpPr>
          <a:xfrm>
            <a:off x="219974" y="3388284"/>
            <a:ext cx="8707895" cy="836228"/>
            <a:chOff x="219974" y="2044324"/>
            <a:chExt cx="8707895" cy="836228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B3CD0A3B-55A9-43E3-AB76-EEE4B07ED682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B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注意：</a:t>
              </a:r>
              <a:endParaRPr lang="zh-CN" altLang="en-US" sz="2800" dirty="0"/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DAA2680B-3BD2-494D-A400-E9ECB76B7D66}"/>
                </a:ext>
              </a:extLst>
            </p:cNvPr>
            <p:cNvSpPr/>
            <p:nvPr/>
          </p:nvSpPr>
          <p:spPr>
            <a:xfrm>
              <a:off x="223817" y="2511220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虽然上述表达式可以省略，但是需要在合适的位置添加相应功能的语句。</a:t>
              </a:r>
              <a:endParaRPr lang="en-US" b="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025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—for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38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B12EA8-3574-4728-A16A-3A310254FC0C}"/>
              </a:ext>
            </a:extLst>
          </p:cNvPr>
          <p:cNvGrpSpPr/>
          <p:nvPr/>
        </p:nvGrpSpPr>
        <p:grpSpPr>
          <a:xfrm>
            <a:off x="219974" y="1175644"/>
            <a:ext cx="8707895" cy="2836776"/>
            <a:chOff x="219974" y="2044324"/>
            <a:chExt cx="8707895" cy="2836776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1374EE0A-F812-4324-95D9-E38CD02AE159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练习：</a:t>
              </a:r>
              <a:endParaRPr lang="zh-CN" altLang="en-US" sz="2800" dirty="0"/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D414524C-9922-4215-A258-AEA6DA962B65}"/>
                </a:ext>
              </a:extLst>
            </p:cNvPr>
            <p:cNvSpPr/>
            <p:nvPr/>
          </p:nvSpPr>
          <p:spPr>
            <a:xfrm>
              <a:off x="223817" y="2511220"/>
              <a:ext cx="8704052" cy="236988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1.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下面程序段中的循环执行几次？</a:t>
              </a:r>
            </a:p>
            <a:p>
              <a:pPr lvl="1"/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/*...*/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a,b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(a = 0,b = 5;a &lt;= b+1;a += 2,b--)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a 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/*...*/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Mono10-Regular-Identity-H"/>
                </a:rPr>
                <a:t>A.3  B.2  C.1  D.0</a:t>
              </a:r>
            </a:p>
            <a:p>
              <a:endParaRPr lang="en-US" b="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9D582B-4E08-4AFD-AA59-111421F46262}"/>
              </a:ext>
            </a:extLst>
          </p:cNvPr>
          <p:cNvSpPr txBox="1"/>
          <p:nvPr/>
        </p:nvSpPr>
        <p:spPr>
          <a:xfrm>
            <a:off x="274423" y="364308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答案：</a:t>
            </a:r>
            <a:r>
              <a:rPr lang="en-US" altLang="zh-CN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28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—for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39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B12EA8-3574-4728-A16A-3A310254FC0C}"/>
              </a:ext>
            </a:extLst>
          </p:cNvPr>
          <p:cNvGrpSpPr/>
          <p:nvPr/>
        </p:nvGrpSpPr>
        <p:grpSpPr>
          <a:xfrm>
            <a:off x="219974" y="1175644"/>
            <a:ext cx="8707895" cy="3113774"/>
            <a:chOff x="219974" y="2044324"/>
            <a:chExt cx="8707895" cy="3113774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1374EE0A-F812-4324-95D9-E38CD02AE159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练习：</a:t>
              </a:r>
              <a:endParaRPr lang="zh-CN" altLang="en-US" sz="2800" dirty="0"/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D414524C-9922-4215-A258-AEA6DA962B65}"/>
                </a:ext>
              </a:extLst>
            </p:cNvPr>
            <p:cNvSpPr/>
            <p:nvPr/>
          </p:nvSpPr>
          <p:spPr>
            <a:xfrm>
              <a:off x="223817" y="2511220"/>
              <a:ext cx="8704052" cy="264687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2.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下面程序段运行结束后，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K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的值是？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main() {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j, k;</a:t>
              </a:r>
            </a:p>
            <a:p>
              <a:pPr lvl="1"/>
              <a:r>
                <a:rPr lang="nn-NO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 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(i = 0, j = 10; i &lt;= j; i++, j--)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k =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j;</a:t>
              </a:r>
            </a:p>
            <a:p>
              <a:pPr lvl="1"/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k &lt;&lt;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>
                <a:solidFill>
                  <a:srgbClr val="008000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rgbClr val="000000"/>
                  </a:solidFill>
                  <a:latin typeface="LMMono10-Regular-Identity-H"/>
                </a:rPr>
                <a:t>A.3  B.2  C.1  D.0</a:t>
              </a:r>
            </a:p>
            <a:p>
              <a:endParaRPr lang="en-US" b="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263C359-9B2E-4258-BF0F-834C9F81A140}"/>
              </a:ext>
            </a:extLst>
          </p:cNvPr>
          <p:cNvSpPr txBox="1"/>
          <p:nvPr/>
        </p:nvSpPr>
        <p:spPr>
          <a:xfrm>
            <a:off x="274423" y="392008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答案：</a:t>
            </a:r>
            <a:r>
              <a:rPr lang="en-US" altLang="zh-CN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1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语句</a:t>
            </a:r>
            <a:r>
              <a:rPr lang="en-US" altLang="zh-CN" sz="1800" dirty="0"/>
              <a:t>—</a:t>
            </a:r>
            <a:r>
              <a:rPr lang="zh-CN" altLang="en-US" sz="1800" dirty="0"/>
              <a:t>空语句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2A9A32-EC13-4FFD-A76E-B2A9ED8C8879}"/>
              </a:ext>
            </a:extLst>
          </p:cNvPr>
          <p:cNvGrpSpPr/>
          <p:nvPr/>
        </p:nvGrpSpPr>
        <p:grpSpPr>
          <a:xfrm>
            <a:off x="219974" y="1049193"/>
            <a:ext cx="8704052" cy="1943390"/>
            <a:chOff x="219974" y="1604514"/>
            <a:chExt cx="8704052" cy="1812272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9158F7E-4474-4357-A8D2-74A98654C818}"/>
                </a:ext>
              </a:extLst>
            </p:cNvPr>
            <p:cNvSpPr/>
            <p:nvPr/>
          </p:nvSpPr>
          <p:spPr>
            <a:xfrm>
              <a:off x="219974" y="1604514"/>
              <a:ext cx="8704052" cy="1812272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A0AC8610-1741-46C7-82BF-0B43D6681DF8}"/>
                </a:ext>
              </a:extLst>
            </p:cNvPr>
            <p:cNvSpPr/>
            <p:nvPr/>
          </p:nvSpPr>
          <p:spPr>
            <a:xfrm>
              <a:off x="219974" y="1617782"/>
              <a:ext cx="8704052" cy="53867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588169E8-D16B-4C5E-9FB7-697E06CC0CD0}"/>
              </a:ext>
            </a:extLst>
          </p:cNvPr>
          <p:cNvSpPr/>
          <p:nvPr/>
        </p:nvSpPr>
        <p:spPr>
          <a:xfrm>
            <a:off x="293298" y="117940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语句</a:t>
            </a:r>
            <a:r>
              <a:rPr lang="zh-CN" altLang="en-US" sz="2000" dirty="0"/>
              <a:t>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D044C6A-5B87-4E55-A2F4-EC7217C2843C}"/>
              </a:ext>
            </a:extLst>
          </p:cNvPr>
          <p:cNvSpPr/>
          <p:nvPr/>
        </p:nvSpPr>
        <p:spPr>
          <a:xfrm>
            <a:off x="629727" y="1618074"/>
            <a:ext cx="8048759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rgbClr val="151DC1"/>
              </a:buClr>
              <a:buSzPct val="80000"/>
            </a:pPr>
            <a:r>
              <a:rPr lang="zh-CN" altLang="en-US" dirty="0"/>
              <a:t>表达式后面加上分号就变成了一个表达式语句（</a:t>
            </a:r>
            <a:r>
              <a:rPr lang="en-US" altLang="zh-CN" dirty="0"/>
              <a:t>expression statement</a:t>
            </a:r>
            <a:r>
              <a:rPr lang="zh-CN" altLang="en-US" dirty="0"/>
              <a:t>）。如：</a:t>
            </a:r>
            <a:endParaRPr lang="en-US" altLang="zh-CN" dirty="0">
              <a:solidFill>
                <a:srgbClr val="000000"/>
              </a:solidFill>
              <a:latin typeface="MicrosoftYaHei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151DC1"/>
              </a:buClr>
              <a:buSzPct val="80000"/>
            </a:pPr>
            <a:r>
              <a:rPr lang="en-US" altLang="zh-CN" dirty="0"/>
              <a:t>	</a:t>
            </a:r>
            <a:r>
              <a:rPr lang="en-US" altLang="zh-CN" dirty="0">
                <a:latin typeface="Consolas" panose="020B0609020204030204" pitchFamily="49" charset="0"/>
              </a:rPr>
              <a:t>counter + 1;</a:t>
            </a:r>
            <a:r>
              <a:rPr lang="en-US" altLang="zh-CN" dirty="0"/>
              <a:t> //</a:t>
            </a:r>
            <a:r>
              <a:rPr lang="zh-CN" altLang="en-US" dirty="0"/>
              <a:t>一条没有实际意义的表达式语句</a:t>
            </a:r>
            <a:endParaRPr lang="en-US" altLang="zh-CN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151DC1"/>
              </a:buClr>
              <a:buSzPct val="80000"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counter += 1</a:t>
            </a:r>
            <a:r>
              <a:rPr lang="en-US" dirty="0"/>
              <a:t>; //</a:t>
            </a:r>
            <a:r>
              <a:rPr lang="zh-CN" altLang="en-US" dirty="0"/>
              <a:t>一条有用的复合赋值语句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FE1370E-7E40-4DCD-9922-D4627ADF1E87}"/>
              </a:ext>
            </a:extLst>
          </p:cNvPr>
          <p:cNvGrpSpPr/>
          <p:nvPr/>
        </p:nvGrpSpPr>
        <p:grpSpPr>
          <a:xfrm>
            <a:off x="219974" y="3199349"/>
            <a:ext cx="8704052" cy="1943390"/>
            <a:chOff x="219974" y="1604514"/>
            <a:chExt cx="8704052" cy="1812272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C838C3F-99FA-4580-9565-7DBDCF98180E}"/>
                </a:ext>
              </a:extLst>
            </p:cNvPr>
            <p:cNvSpPr/>
            <p:nvPr/>
          </p:nvSpPr>
          <p:spPr>
            <a:xfrm>
              <a:off x="219974" y="1604514"/>
              <a:ext cx="8704052" cy="1812272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31EF4281-2845-4EE2-8BAB-57281A3528C1}"/>
                </a:ext>
              </a:extLst>
            </p:cNvPr>
            <p:cNvSpPr/>
            <p:nvPr/>
          </p:nvSpPr>
          <p:spPr>
            <a:xfrm>
              <a:off x="219974" y="1617782"/>
              <a:ext cx="8704052" cy="53867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1495B12C-6E72-432D-9CAE-8812F0D629F3}"/>
              </a:ext>
            </a:extLst>
          </p:cNvPr>
          <p:cNvSpPr/>
          <p:nvPr/>
        </p:nvSpPr>
        <p:spPr>
          <a:xfrm>
            <a:off x="293298" y="332956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空语句</a:t>
            </a:r>
            <a:r>
              <a:rPr lang="zh-CN" altLang="en-US" sz="2000" dirty="0"/>
              <a:t>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16934A-62A8-4C6A-99AA-8A13532CAD6C}"/>
              </a:ext>
            </a:extLst>
          </p:cNvPr>
          <p:cNvSpPr/>
          <p:nvPr/>
        </p:nvSpPr>
        <p:spPr>
          <a:xfrm>
            <a:off x="629727" y="3768230"/>
            <a:ext cx="8048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dirty="0"/>
              <a:t>只有一个分号构成的语句，如：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/>
              <a:t>//</a:t>
            </a:r>
            <a:r>
              <a:rPr lang="zh-CN" altLang="en-US" dirty="0"/>
              <a:t>空语句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dirty="0"/>
              <a:t>空语句不会执行任何操作，如：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latin typeface="Consolas" panose="020B0609020204030204" pitchFamily="49" charset="0"/>
              </a:rPr>
              <a:t>counter += 1;;</a:t>
            </a:r>
            <a:r>
              <a:rPr lang="en-US" altLang="zh-CN" dirty="0"/>
              <a:t> //</a:t>
            </a:r>
            <a:r>
              <a:rPr lang="zh-CN" altLang="en-US" dirty="0"/>
              <a:t>第二个分号不会影响该语句的执行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DD61F9B-A8CB-4915-A08E-DCC9EE2814D5}"/>
              </a:ext>
            </a:extLst>
          </p:cNvPr>
          <p:cNvSpPr/>
          <p:nvPr/>
        </p:nvSpPr>
        <p:spPr>
          <a:xfrm>
            <a:off x="1562793" y="5523212"/>
            <a:ext cx="2784763" cy="439574"/>
          </a:xfrm>
          <a:prstGeom prst="roundRect">
            <a:avLst/>
          </a:prstGeom>
          <a:solidFill>
            <a:srgbClr val="80F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是否可以随意使用分号？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98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40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B12EA8-3574-4728-A16A-3A310254FC0C}"/>
              </a:ext>
            </a:extLst>
          </p:cNvPr>
          <p:cNvGrpSpPr/>
          <p:nvPr/>
        </p:nvGrpSpPr>
        <p:grpSpPr>
          <a:xfrm>
            <a:off x="219974" y="1175644"/>
            <a:ext cx="8707895" cy="4775768"/>
            <a:chOff x="219974" y="2044324"/>
            <a:chExt cx="8707895" cy="4775768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1374EE0A-F812-4324-95D9-E38CD02AE159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练习：</a:t>
              </a:r>
              <a:endParaRPr lang="zh-CN" altLang="en-US" sz="2800" dirty="0"/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D414524C-9922-4215-A258-AEA6DA962B65}"/>
                </a:ext>
              </a:extLst>
            </p:cNvPr>
            <p:cNvSpPr/>
            <p:nvPr/>
          </p:nvSpPr>
          <p:spPr>
            <a:xfrm>
              <a:off x="223817" y="2511220"/>
              <a:ext cx="8704052" cy="430887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3.</a:t>
              </a:r>
              <a:r>
                <a:rPr lang="zh-CN" altLang="en-US" sz="2000" dirty="0">
                  <a:solidFill>
                    <a:schemeClr val="tx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下列语句中，哪一个不是无限循环？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A. 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=100;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while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(1)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{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=i%100;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if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&gt; 100)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B. 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(; ;)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C. 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short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k=32765;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do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k++; k++;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(k&gt;0);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D. 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short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=32765;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while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++%2)||(i%2))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++;</a:t>
              </a:r>
            </a:p>
            <a:p>
              <a:endParaRPr lang="en-US" sz="20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B5E9BC6-3274-42A1-B7E4-DD4F65A3301A}"/>
              </a:ext>
            </a:extLst>
          </p:cNvPr>
          <p:cNvSpPr txBox="1"/>
          <p:nvPr/>
        </p:nvSpPr>
        <p:spPr>
          <a:xfrm>
            <a:off x="498763" y="560863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答案：</a:t>
            </a:r>
            <a:r>
              <a:rPr lang="en-US" altLang="zh-CN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8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r>
              <a:rPr lang="en-US" altLang="zh-CN" sz="1800" dirty="0"/>
              <a:t>—for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41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B12EA8-3574-4728-A16A-3A310254FC0C}"/>
              </a:ext>
            </a:extLst>
          </p:cNvPr>
          <p:cNvGrpSpPr/>
          <p:nvPr/>
        </p:nvGrpSpPr>
        <p:grpSpPr>
          <a:xfrm>
            <a:off x="219974" y="1175644"/>
            <a:ext cx="8707895" cy="1667225"/>
            <a:chOff x="219974" y="2044324"/>
            <a:chExt cx="8707895" cy="1667225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1374EE0A-F812-4324-95D9-E38CD02AE159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循环语句的选择原则</a:t>
              </a:r>
              <a:endParaRPr lang="zh-CN" altLang="en-US" sz="2800" dirty="0"/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D414524C-9922-4215-A258-AEA6DA962B65}"/>
                </a:ext>
              </a:extLst>
            </p:cNvPr>
            <p:cNvSpPr/>
            <p:nvPr/>
          </p:nvSpPr>
          <p:spPr>
            <a:xfrm>
              <a:off x="223817" y="2511220"/>
              <a:ext cx="8704052" cy="120032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循环次数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确定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，选择</a:t>
              </a:r>
              <a:r>
                <a:rPr lang="en-US" altLang="zh-CN" dirty="0">
                  <a:solidFill>
                    <a:srgbClr val="FF0000"/>
                  </a:solidFill>
                  <a:latin typeface="LMMono10-Regular-Identity-H"/>
                </a:rPr>
                <a:t>for 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语句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循环次数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不确定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选择</a:t>
              </a:r>
              <a:r>
                <a:rPr lang="en-US" dirty="0">
                  <a:solidFill>
                    <a:srgbClr val="FF0000"/>
                  </a:solidFill>
                  <a:latin typeface="LMMono10-Regular-Identity-H"/>
                </a:rPr>
                <a:t>while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或</a:t>
              </a:r>
              <a:r>
                <a:rPr lang="en-US" dirty="0">
                  <a:solidFill>
                    <a:srgbClr val="FF0000"/>
                  </a:solidFill>
                  <a:latin typeface="LMMono10-Regular-Identity-H"/>
                </a:rPr>
                <a:t>do while 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语句</a:t>
              </a:r>
              <a:endParaRPr lang="en-US" altLang="zh-CN" dirty="0">
                <a:solidFill>
                  <a:srgbClr val="FF0000"/>
                </a:solidFill>
                <a:latin typeface="MicrosoftYaHei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循环体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至少执行一次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，选择</a:t>
              </a:r>
              <a:r>
                <a:rPr lang="en-US" altLang="zh-CN" dirty="0">
                  <a:solidFill>
                    <a:srgbClr val="FF0000"/>
                  </a:solidFill>
                  <a:latin typeface="LMMono9-Regular-Identity-H"/>
                </a:rPr>
                <a:t>do while 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语句</a:t>
              </a:r>
              <a:endParaRPr lang="en-US" altLang="zh-CN" dirty="0">
                <a:solidFill>
                  <a:srgbClr val="FF0000"/>
                </a:solidFill>
                <a:latin typeface="MicrosoftYaHei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循环体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一次也不执行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，选择</a:t>
              </a:r>
              <a:r>
                <a:rPr lang="en-US" altLang="zh-CN" dirty="0">
                  <a:solidFill>
                    <a:srgbClr val="FF0000"/>
                  </a:solidFill>
                  <a:latin typeface="LMMono9-Regular-Identity-H"/>
                </a:rPr>
                <a:t>while 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语句</a:t>
              </a:r>
              <a:endParaRPr lang="en-US" sz="2000" b="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813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42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B12EA8-3574-4728-A16A-3A310254FC0C}"/>
              </a:ext>
            </a:extLst>
          </p:cNvPr>
          <p:cNvGrpSpPr/>
          <p:nvPr/>
        </p:nvGrpSpPr>
        <p:grpSpPr>
          <a:xfrm>
            <a:off x="219974" y="1175644"/>
            <a:ext cx="8707895" cy="2098112"/>
            <a:chOff x="219974" y="2044324"/>
            <a:chExt cx="8707895" cy="2098112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1374EE0A-F812-4324-95D9-E38CD02AE159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例</a:t>
              </a:r>
              <a:r>
                <a:rPr lang="en-US" altLang="zh-CN" sz="2000" dirty="0"/>
                <a:t>3.6</a:t>
              </a:r>
              <a:r>
                <a:rPr lang="zh-CN" altLang="en-US" sz="2000" dirty="0"/>
                <a:t>：</a:t>
              </a:r>
              <a:endParaRPr lang="zh-CN" altLang="en-US" sz="2800" dirty="0"/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D414524C-9922-4215-A258-AEA6DA962B65}"/>
                </a:ext>
              </a:extLst>
            </p:cNvPr>
            <p:cNvSpPr/>
            <p:nvPr/>
          </p:nvSpPr>
          <p:spPr>
            <a:xfrm>
              <a:off x="223817" y="2511220"/>
              <a:ext cx="8704052" cy="163121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猜数字游戏。程序随机选择一个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0-100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之间的一个数，玩家来猜测程序选择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的数，如果猜对了，游戏结束，否则玩家继续猜测，直到猜中为止。对于家的每一次猜测，需要给出相应的提示信息：猜对了、猜大了或猜小了。</a:t>
              </a:r>
              <a:endParaRPr lang="en-US" altLang="zh-CN" sz="20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endParaRPr lang="zh-CN" altLang="en-US" sz="20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r>
                <a:rPr lang="zh-CN" altLang="en-US" sz="2000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提示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：根据猜测次数，选择合适的循环语句</a:t>
              </a:r>
              <a:endParaRPr lang="en-US" sz="20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949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43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B12EA8-3574-4728-A16A-3A310254FC0C}"/>
              </a:ext>
            </a:extLst>
          </p:cNvPr>
          <p:cNvGrpSpPr/>
          <p:nvPr/>
        </p:nvGrpSpPr>
        <p:grpSpPr>
          <a:xfrm>
            <a:off x="219974" y="1175644"/>
            <a:ext cx="8707895" cy="5391321"/>
            <a:chOff x="219974" y="2044324"/>
            <a:chExt cx="8707895" cy="5391321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1374EE0A-F812-4324-95D9-E38CD02AE159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FFFFFF"/>
                  </a:solidFill>
                  <a:latin typeface="MicrosoftYaHei"/>
                </a:rPr>
                <a:t>代码清单</a:t>
              </a:r>
              <a:r>
                <a:rPr lang="en-US" altLang="zh-CN" sz="2000" dirty="0">
                  <a:solidFill>
                    <a:srgbClr val="FFFFFF"/>
                  </a:solidFill>
                  <a:latin typeface="LMSans12-Regular-Identity-H"/>
                </a:rPr>
                <a:t>3.7</a:t>
              </a:r>
              <a:r>
                <a:rPr lang="zh-CN" altLang="en-US" sz="2000" dirty="0">
                  <a:solidFill>
                    <a:srgbClr val="FFFFFF"/>
                  </a:solidFill>
                  <a:latin typeface="MicrosoftYaHei"/>
                </a:rPr>
                <a:t>，例</a:t>
              </a:r>
              <a:r>
                <a:rPr lang="en-US" altLang="zh-CN" sz="2000" dirty="0">
                  <a:solidFill>
                    <a:srgbClr val="FFFFFF"/>
                  </a:solidFill>
                  <a:latin typeface="LMSans12-Regular-Identity-H"/>
                </a:rPr>
                <a:t>3.6</a:t>
              </a:r>
              <a:r>
                <a:rPr lang="zh-CN" altLang="en-US" sz="2000" dirty="0">
                  <a:solidFill>
                    <a:srgbClr val="FFFFFF"/>
                  </a:solidFill>
                  <a:latin typeface="MicrosoftYaHei"/>
                </a:rPr>
                <a:t>：</a:t>
              </a:r>
              <a:endParaRPr lang="zh-CN" altLang="en-US" sz="2800" dirty="0"/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D414524C-9922-4215-A258-AEA6DA962B65}"/>
                </a:ext>
              </a:extLst>
            </p:cNvPr>
            <p:cNvSpPr/>
            <p:nvPr/>
          </p:nvSpPr>
          <p:spPr>
            <a:xfrm>
              <a:off x="223817" y="2511220"/>
              <a:ext cx="8704052" cy="49244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using namespace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main(){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		</a:t>
              </a:r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srand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(time(0));</a:t>
              </a:r>
              <a:r>
                <a:rPr lang="en-US" altLang="zh-CN" sz="16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6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系统当前时间作为随机数发生器的种子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	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target = rand() % 100;</a:t>
              </a:r>
              <a:r>
                <a:rPr lang="en-US" sz="16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6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获取一个</a:t>
              </a:r>
              <a:r>
                <a:rPr lang="en-US" altLang="zh-CN" sz="16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[0-100)</a:t>
              </a:r>
              <a:r>
                <a:rPr lang="zh-CN" altLang="en-US" sz="16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内的随机数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 	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guess;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 		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&lt;&lt; </a:t>
              </a:r>
              <a:r>
                <a:rPr 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"`</a:t>
              </a:r>
              <a:r>
                <a:rPr lang="zh-CN" alt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请猜</a:t>
              </a:r>
              <a:r>
                <a:rPr lang="en-US" altLang="zh-CN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0-100</a:t>
              </a:r>
              <a:r>
                <a:rPr lang="zh-CN" alt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之内的数</a:t>
              </a:r>
              <a:r>
                <a:rPr lang="en-US" altLang="zh-CN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`" 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 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 	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 			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cin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&gt;&gt; guess;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 		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(guess &lt; target) 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 				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&lt;&lt; </a:t>
              </a:r>
              <a:r>
                <a:rPr 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zh-CN" alt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猜小了</a:t>
              </a:r>
              <a:r>
                <a:rPr lang="en-US" altLang="zh-CN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 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 			}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 		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 if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(guess &gt; target) 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 				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&lt;&lt; </a:t>
              </a:r>
              <a:r>
                <a:rPr 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zh-CN" alt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猜大了</a:t>
              </a:r>
              <a:r>
                <a:rPr lang="en-US" altLang="zh-CN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 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 			}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 		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 				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&lt;&lt; </a:t>
              </a:r>
              <a:r>
                <a:rPr 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zh-CN" altLang="en-US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恭喜！猜对了！</a:t>
              </a:r>
              <a:r>
                <a:rPr lang="en-US" altLang="zh-CN" sz="1600" dirty="0">
                  <a:solidFill>
                    <a:srgbClr val="C08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 </a:t>
              </a:r>
              <a:r>
                <a:rPr lang="en-US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 		}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 	} 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(guess != target); </a:t>
              </a:r>
              <a:r>
                <a:rPr lang="en-US" sz="16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6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猜中时游戏结束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 	</a:t>
              </a:r>
              <a:r>
                <a:rPr lang="en-US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 </a:t>
              </a:r>
              <a:r>
                <a:rPr 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0;}</a:t>
              </a:r>
              <a:endPara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917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跳转语句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44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B12EA8-3574-4728-A16A-3A310254FC0C}"/>
              </a:ext>
            </a:extLst>
          </p:cNvPr>
          <p:cNvGrpSpPr/>
          <p:nvPr/>
        </p:nvGrpSpPr>
        <p:grpSpPr>
          <a:xfrm>
            <a:off x="219974" y="1175644"/>
            <a:ext cx="8707895" cy="2621332"/>
            <a:chOff x="219974" y="2044324"/>
            <a:chExt cx="8707895" cy="2621332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1374EE0A-F812-4324-95D9-E38CD02AE159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94B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FFFFFF"/>
                  </a:solidFill>
                  <a:latin typeface="MicrosoftYaHei"/>
                </a:rPr>
                <a:t>跳转语句用于中断当前的执行顺序，包括：</a:t>
              </a:r>
              <a:endParaRPr lang="zh-CN" altLang="en-US" sz="2800" dirty="0"/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D414524C-9922-4215-A258-AEA6DA962B65}"/>
                </a:ext>
              </a:extLst>
            </p:cNvPr>
            <p:cNvSpPr/>
            <p:nvPr/>
          </p:nvSpPr>
          <p:spPr>
            <a:xfrm>
              <a:off x="223817" y="2511220"/>
              <a:ext cx="8704052" cy="215443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F4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00FF"/>
                  </a:solidFill>
                  <a:latin typeface="LMMono10-Regular-Identity-H"/>
                </a:rPr>
                <a:t>break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语句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00FF"/>
                  </a:solidFill>
                  <a:latin typeface="LMMono10-Regular-Identity-H"/>
                </a:rPr>
                <a:t>return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语句：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main(){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0;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/*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返回一个整型值*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/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00FF"/>
                  </a:solidFill>
                  <a:latin typeface="LMMono10-Regular-Identity-H"/>
                </a:rPr>
                <a:t>continue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语句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rgbClr val="000000"/>
                  </a:solidFill>
                  <a:latin typeface="LMMono10-Regular-Identity-H"/>
                </a:rPr>
                <a:t>goto</a:t>
              </a:r>
              <a:r>
                <a:rPr lang="en-US" sz="2000" dirty="0">
                  <a:solidFill>
                    <a:srgbClr val="000000"/>
                  </a:solidFill>
                  <a:latin typeface="LMMono10-Regular-Identity-H"/>
                </a:rPr>
                <a:t>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语句（不作介绍）</a:t>
              </a:r>
              <a:endParaRPr lang="en-US" sz="28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687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跳转语句</a:t>
            </a:r>
            <a:r>
              <a:rPr lang="en-US" altLang="zh-CN" sz="1800" dirty="0"/>
              <a:t>—break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45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B12EA8-3574-4728-A16A-3A310254FC0C}"/>
              </a:ext>
            </a:extLst>
          </p:cNvPr>
          <p:cNvGrpSpPr/>
          <p:nvPr/>
        </p:nvGrpSpPr>
        <p:grpSpPr>
          <a:xfrm>
            <a:off x="219974" y="1175644"/>
            <a:ext cx="8707895" cy="1482559"/>
            <a:chOff x="219974" y="2044324"/>
            <a:chExt cx="8707895" cy="1482559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1374EE0A-F812-4324-95D9-E38CD02AE159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FFFFFF"/>
                  </a:solidFill>
                  <a:latin typeface="LMMono12-Regular-Identity-H"/>
                </a:rPr>
                <a:t>break </a:t>
              </a:r>
              <a:r>
                <a:rPr lang="zh-CN" altLang="en-US" sz="2000" dirty="0">
                  <a:solidFill>
                    <a:srgbClr val="FFFFFF"/>
                  </a:solidFill>
                  <a:latin typeface="MicrosoftYaHei"/>
                </a:rPr>
                <a:t>语句</a:t>
              </a:r>
              <a:endParaRPr lang="zh-CN" altLang="en-US" sz="2800" dirty="0"/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D414524C-9922-4215-A258-AEA6DA962B65}"/>
                </a:ext>
              </a:extLst>
            </p:cNvPr>
            <p:cNvSpPr/>
            <p:nvPr/>
          </p:nvSpPr>
          <p:spPr>
            <a:xfrm>
              <a:off x="223817" y="2511220"/>
              <a:ext cx="8704052" cy="101566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LMMono10-Regular-Identity-H"/>
                </a:rPr>
                <a:t>break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语句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只能用于</a:t>
              </a:r>
              <a:r>
                <a:rPr lang="en-US" sz="2000" dirty="0">
                  <a:solidFill>
                    <a:srgbClr val="FF0000"/>
                  </a:solidFill>
                  <a:latin typeface="LMMono10-Regular-Identity-H"/>
                </a:rPr>
                <a:t>switch 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语句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或</a:t>
              </a:r>
              <a:r>
                <a:rPr lang="zh-CN" altLang="en-US" sz="2000" dirty="0">
                  <a:solidFill>
                    <a:srgbClr val="FF0000"/>
                  </a:solidFill>
                  <a:latin typeface="MicrosoftYaHei"/>
                </a:rPr>
                <a:t>循环语句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中，用来跳出离它最近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的</a:t>
              </a:r>
              <a:r>
                <a:rPr lang="en-US" sz="2000" dirty="0">
                  <a:solidFill>
                    <a:srgbClr val="000000"/>
                  </a:solidFill>
                  <a:latin typeface="LMMono10-Regular-Identity-H"/>
                </a:rPr>
                <a:t>switch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语句或终止循环的执行，它的作用域仅限离它最近的</a:t>
              </a:r>
              <a:r>
                <a:rPr lang="en-US" sz="2000" dirty="0">
                  <a:solidFill>
                    <a:srgbClr val="000000"/>
                  </a:solidFill>
                  <a:latin typeface="LMMono10-Regular-Identity-H"/>
                </a:rPr>
                <a:t>switch </a:t>
              </a: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语句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或循环语句。</a:t>
              </a:r>
              <a:endParaRPr lang="en-US" sz="28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5D8AA-70CE-4659-B9EF-CB2D98D3EEDA}"/>
              </a:ext>
            </a:extLst>
          </p:cNvPr>
          <p:cNvGrpSpPr/>
          <p:nvPr/>
        </p:nvGrpSpPr>
        <p:grpSpPr>
          <a:xfrm>
            <a:off x="219974" y="3125099"/>
            <a:ext cx="8707895" cy="2713665"/>
            <a:chOff x="219974" y="2044324"/>
            <a:chExt cx="8707895" cy="2713665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FAF3673E-0009-4D9D-B8CC-0F35E7CCE41E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FFFFFF"/>
                  </a:solidFill>
                  <a:latin typeface="LMMono12-Regular-Identity-H"/>
                </a:rPr>
                <a:t>练习：</a:t>
              </a:r>
              <a:endParaRPr lang="zh-CN" altLang="en-US" sz="28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CA37263E-492B-4894-BAD3-1B81A1B251D0}"/>
                </a:ext>
              </a:extLst>
            </p:cNvPr>
            <p:cNvSpPr/>
            <p:nvPr/>
          </p:nvSpPr>
          <p:spPr>
            <a:xfrm>
              <a:off x="223817" y="2511220"/>
              <a:ext cx="8704052" cy="224676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1.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下面程序段的运行结果是？</a:t>
              </a:r>
              <a:endParaRPr lang="zh-CN" altLang="en-US" sz="24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r>
                <a:rPr lang="es-E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s-E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a = 10, y = 0;</a:t>
              </a:r>
            </a:p>
            <a:p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 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a += 2; y += a;</a:t>
              </a:r>
            </a:p>
            <a:p>
              <a:pPr lvl="1"/>
              <a:r>
                <a:rPr lang="es-E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cout&lt;&lt;</a:t>
              </a:r>
              <a:r>
                <a:rPr lang="es-ES" sz="2000" dirty="0">
                  <a:solidFill>
                    <a:srgbClr val="C08040"/>
                  </a:solidFill>
                  <a:latin typeface="Consolas" panose="020B0609020204030204" pitchFamily="49" charset="0"/>
                </a:rPr>
                <a:t>"a="</a:t>
              </a:r>
              <a:r>
                <a:rPr lang="es-E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&lt;&lt;a&lt;&lt;</a:t>
              </a:r>
              <a:r>
                <a:rPr lang="es-ES" sz="2000" dirty="0">
                  <a:solidFill>
                    <a:srgbClr val="C08040"/>
                  </a:solidFill>
                  <a:latin typeface="Consolas" panose="020B0609020204030204" pitchFamily="49" charset="0"/>
                </a:rPr>
                <a:t>","</a:t>
              </a:r>
              <a:r>
                <a:rPr lang="es-E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&lt;&lt;</a:t>
              </a:r>
              <a:r>
                <a:rPr lang="es-ES" sz="2000" dirty="0">
                  <a:solidFill>
                    <a:srgbClr val="C08040"/>
                  </a:solidFill>
                  <a:latin typeface="Consolas" panose="020B0609020204030204" pitchFamily="49" charset="0"/>
                </a:rPr>
                <a:t>"y="</a:t>
              </a:r>
              <a:r>
                <a:rPr lang="es-E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&lt;&lt;y&lt;&lt; endl;</a:t>
              </a:r>
            </a:p>
            <a:p>
              <a:pPr lvl="1"/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(y &gt; 50) </a:t>
              </a:r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 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(a = 14);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A0F6452-48BE-4EDE-8501-8B913DFD1C43}"/>
              </a:ext>
            </a:extLst>
          </p:cNvPr>
          <p:cNvSpPr txBox="1"/>
          <p:nvPr/>
        </p:nvSpPr>
        <p:spPr>
          <a:xfrm>
            <a:off x="5928926" y="3972609"/>
            <a:ext cx="13724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答案：</a:t>
            </a:r>
          </a:p>
          <a:p>
            <a:r>
              <a:rPr lang="en-US" dirty="0"/>
              <a:t>a=12,y=12</a:t>
            </a:r>
          </a:p>
          <a:p>
            <a:r>
              <a:rPr lang="en-US" dirty="0"/>
              <a:t>a=16,y=28</a:t>
            </a:r>
          </a:p>
          <a:p>
            <a:r>
              <a:rPr lang="en-US" dirty="0"/>
              <a:t>a=16,y=44</a:t>
            </a:r>
          </a:p>
          <a:p>
            <a:r>
              <a:rPr lang="en-US" dirty="0"/>
              <a:t>a=16,y=60</a:t>
            </a:r>
          </a:p>
        </p:txBody>
      </p:sp>
    </p:spTree>
    <p:extLst>
      <p:ext uri="{BB962C8B-B14F-4D97-AF65-F5344CB8AC3E}">
        <p14:creationId xmlns:p14="http://schemas.microsoft.com/office/powerpoint/2010/main" val="288466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跳转语句</a:t>
            </a:r>
            <a:r>
              <a:rPr lang="en-US" altLang="zh-CN" sz="1800" dirty="0"/>
              <a:t>—break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46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5D8AA-70CE-4659-B9EF-CB2D98D3EEDA}"/>
              </a:ext>
            </a:extLst>
          </p:cNvPr>
          <p:cNvGrpSpPr/>
          <p:nvPr/>
        </p:nvGrpSpPr>
        <p:grpSpPr>
          <a:xfrm>
            <a:off x="219974" y="1175644"/>
            <a:ext cx="8707895" cy="1790335"/>
            <a:chOff x="219974" y="2044324"/>
            <a:chExt cx="8707895" cy="1790335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FAF3673E-0009-4D9D-B8CC-0F35E7CCE41E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示例：</a:t>
              </a:r>
              <a:endParaRPr lang="zh-CN" altLang="en-US" sz="28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CA37263E-492B-4894-BAD3-1B81A1B251D0}"/>
                </a:ext>
              </a:extLst>
            </p:cNvPr>
            <p:cNvSpPr/>
            <p:nvPr/>
          </p:nvSpPr>
          <p:spPr>
            <a:xfrm>
              <a:off x="223817" y="2511220"/>
              <a:ext cx="8704052" cy="132343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将例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3.6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改造成由</a:t>
              </a:r>
              <a:r>
                <a:rPr lang="en-US" sz="2000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while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内嵌一个</a:t>
              </a:r>
              <a:r>
                <a:rPr lang="en-US" sz="2000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switch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结构来说明</a:t>
              </a:r>
              <a:r>
                <a:rPr lang="en-US" sz="2000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break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语句的用法</a:t>
              </a:r>
              <a:endParaRPr lang="en-US" altLang="zh-CN" sz="20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endParaRPr lang="zh-CN" altLang="en-US" sz="20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r>
                <a:rPr lang="zh-CN" altLang="en-US" sz="2000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提示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：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switch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结构需要整型值表达式，可根据玩家猜测的数字与电脑给出的数字的大小关系进行转换</a:t>
              </a:r>
              <a:endParaRPr lang="en-US" sz="28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021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跳转语句</a:t>
            </a:r>
            <a:r>
              <a:rPr lang="en-US" altLang="zh-CN" sz="1800" dirty="0"/>
              <a:t>—break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47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5D8AA-70CE-4659-B9EF-CB2D98D3EEDA}"/>
              </a:ext>
            </a:extLst>
          </p:cNvPr>
          <p:cNvGrpSpPr/>
          <p:nvPr/>
        </p:nvGrpSpPr>
        <p:grpSpPr>
          <a:xfrm>
            <a:off x="219974" y="1175644"/>
            <a:ext cx="8707895" cy="5483654"/>
            <a:chOff x="219974" y="2044324"/>
            <a:chExt cx="8707895" cy="5483654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FAF3673E-0009-4D9D-B8CC-0F35E7CCE41E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代码清单</a:t>
              </a:r>
              <a:r>
                <a:rPr lang="en-US" altLang="zh-CN" sz="2000" dirty="0"/>
                <a:t>3.8</a:t>
              </a:r>
              <a:r>
                <a:rPr lang="zh-CN" altLang="en-US" sz="2000" dirty="0"/>
                <a:t>，例</a:t>
              </a:r>
              <a:r>
                <a:rPr lang="en-US" altLang="zh-CN" sz="2000" dirty="0"/>
                <a:t>3.6</a:t>
              </a:r>
              <a:r>
                <a:rPr lang="zh-CN" altLang="en-US" sz="2000" dirty="0"/>
                <a:t>：</a:t>
              </a:r>
              <a:endParaRPr lang="zh-CN" altLang="en-US" sz="28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CA37263E-492B-4894-BAD3-1B81A1B251D0}"/>
                </a:ext>
              </a:extLst>
            </p:cNvPr>
            <p:cNvSpPr/>
            <p:nvPr/>
          </p:nvSpPr>
          <p:spPr>
            <a:xfrm>
              <a:off x="223817" y="2511220"/>
              <a:ext cx="8704052" cy="501675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 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main(){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3 		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系统当前时间作为随机数发生器的种子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4 		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srand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(time(0));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5 		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获取一个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0-100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内的随机数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6 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target = rand() % 100;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7 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guess;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8 		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sz="2000" dirty="0">
                  <a:solidFill>
                    <a:srgbClr val="C08040"/>
                  </a:solidFill>
                  <a:latin typeface="LMMono9-Regular-Identity-H"/>
                </a:rPr>
                <a:t>"`</a:t>
              </a:r>
              <a:r>
                <a:rPr lang="zh-CN" altLang="en-US" sz="2000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请猜</a:t>
              </a:r>
              <a:r>
                <a:rPr lang="en-US" altLang="zh-CN" sz="2000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0-100</a:t>
              </a:r>
              <a:r>
                <a:rPr lang="zh-CN" altLang="en-US" sz="2000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之内的数</a:t>
              </a:r>
              <a:r>
                <a:rPr lang="en-US" altLang="zh-CN" sz="2000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`"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endl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9 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while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(1) {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10 			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&gt;&gt; guess;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11 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val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= (guess &gt; target) - (guess &lt; target);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12 			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将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guess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和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target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的大小关系转化为三个数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13 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switch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val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){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14 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-1: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15 				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sz="2000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猜小了</a:t>
              </a:r>
              <a:r>
                <a:rPr lang="en-US" altLang="zh-CN" sz="2000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endl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16 	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跳出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switch</a:t>
              </a:r>
              <a:endParaRPr lang="en-US" sz="28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5505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跳转语句</a:t>
            </a:r>
            <a:r>
              <a:rPr lang="en-US" altLang="zh-CN" sz="1800" dirty="0"/>
              <a:t>—break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48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5D8AA-70CE-4659-B9EF-CB2D98D3EEDA}"/>
              </a:ext>
            </a:extLst>
          </p:cNvPr>
          <p:cNvGrpSpPr/>
          <p:nvPr/>
        </p:nvGrpSpPr>
        <p:grpSpPr>
          <a:xfrm>
            <a:off x="219974" y="1175644"/>
            <a:ext cx="8707895" cy="4868101"/>
            <a:chOff x="219974" y="2044324"/>
            <a:chExt cx="8707895" cy="4868101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FAF3673E-0009-4D9D-B8CC-0F35E7CCE41E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代码清单</a:t>
              </a:r>
              <a:r>
                <a:rPr lang="en-US" altLang="zh-CN" sz="2000" dirty="0"/>
                <a:t>3.8</a:t>
              </a:r>
              <a:r>
                <a:rPr lang="zh-CN" altLang="en-US" sz="2000" dirty="0"/>
                <a:t>，例</a:t>
              </a:r>
              <a:r>
                <a:rPr lang="en-US" altLang="zh-CN" sz="2000" dirty="0"/>
                <a:t>3.6</a:t>
              </a:r>
              <a:r>
                <a:rPr lang="zh-CN" altLang="en-US" sz="2000" dirty="0"/>
                <a:t>：</a:t>
              </a:r>
              <a:endParaRPr lang="zh-CN" altLang="en-US" sz="28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CA37263E-492B-4894-BAD3-1B81A1B251D0}"/>
                </a:ext>
              </a:extLst>
            </p:cNvPr>
            <p:cNvSpPr/>
            <p:nvPr/>
          </p:nvSpPr>
          <p:spPr>
            <a:xfrm>
              <a:off x="223817" y="2511220"/>
              <a:ext cx="8704052" cy="440120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17 	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1: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18 				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sz="2000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猜大了</a:t>
              </a:r>
              <a:r>
                <a:rPr lang="en-US" altLang="zh-CN" sz="2000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endl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19 	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; 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跳出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switch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20 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default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: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21 				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sz="2000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sz="2000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恭喜！ 猜对了！</a:t>
              </a:r>
              <a:r>
                <a:rPr lang="en-US" altLang="zh-CN" sz="2000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 </a:t>
              </a:r>
              <a:r>
                <a:rPr lang="en-US" altLang="zh-CN" sz="2000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endl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LMSans9-Regular-Identity-H"/>
                </a:rPr>
                <a:t>22 				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跳出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switch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23 	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24 			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//switch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结束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25 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val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== 0) {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26 	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跳出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while</a:t>
              </a:r>
              <a:r>
                <a:rPr 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游戏结束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27 			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28 		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//while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结束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29 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0;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30 	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sz="28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366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跳转语句</a:t>
            </a:r>
            <a:r>
              <a:rPr lang="en-US" sz="1800" dirty="0">
                <a:solidFill>
                  <a:srgbClr val="FFFFFF"/>
                </a:solidFill>
                <a:latin typeface="MicrosoftYaHei"/>
              </a:rPr>
              <a:t>—</a:t>
            </a:r>
            <a:r>
              <a:rPr lang="en-US" sz="1800" dirty="0">
                <a:solidFill>
                  <a:srgbClr val="FFFFFF"/>
                </a:solidFill>
                <a:latin typeface="LMMono9-Regular-Identity-H"/>
              </a:rPr>
              <a:t>continue </a:t>
            </a:r>
            <a:r>
              <a:rPr lang="zh-CN" altLang="en-US" sz="1800" dirty="0">
                <a:solidFill>
                  <a:srgbClr val="FFFFFF"/>
                </a:solidFill>
                <a:latin typeface="MicrosoftYaHei"/>
              </a:rPr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49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5D8AA-70CE-4659-B9EF-CB2D98D3EEDA}"/>
              </a:ext>
            </a:extLst>
          </p:cNvPr>
          <p:cNvGrpSpPr/>
          <p:nvPr/>
        </p:nvGrpSpPr>
        <p:grpSpPr>
          <a:xfrm>
            <a:off x="219974" y="2489055"/>
            <a:ext cx="8707895" cy="4006326"/>
            <a:chOff x="219974" y="2044324"/>
            <a:chExt cx="8707895" cy="4006326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FAF3673E-0009-4D9D-B8CC-0F35E7CCE41E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例如：</a:t>
              </a:r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CA37263E-492B-4894-BAD3-1B81A1B251D0}"/>
                </a:ext>
              </a:extLst>
            </p:cNvPr>
            <p:cNvSpPr/>
            <p:nvPr/>
          </p:nvSpPr>
          <p:spPr>
            <a:xfrm>
              <a:off x="223817" y="2511220"/>
              <a:ext cx="8704052" cy="35394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当</a:t>
              </a:r>
              <a:r>
                <a:rPr lang="en-US" altLang="zh-CN" sz="2000" dirty="0" err="1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i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为奇数，输出</a:t>
              </a:r>
              <a:r>
                <a:rPr lang="zh-CN" altLang="en-US" sz="2000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*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#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，为偶数时无输出</a:t>
              </a:r>
            </a:p>
            <a:p>
              <a:r>
                <a:rPr lang="nn-NO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 </a:t>
              </a:r>
              <a:r>
                <a:rPr lang="nn-NO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nn-NO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nn-NO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i = 0; i &lt; 5; ++i) {</a:t>
              </a:r>
            </a:p>
            <a:p>
              <a:pPr lvl="1"/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% 2) {</a:t>
              </a:r>
            </a:p>
            <a:p>
              <a:pPr lvl="1"/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2000" dirty="0">
                  <a:solidFill>
                    <a:srgbClr val="C08040"/>
                  </a:solidFill>
                  <a:latin typeface="Consolas" panose="020B0609020204030204" pitchFamily="49" charset="0"/>
                </a:rPr>
                <a:t>"*"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2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打印符号*，然后再打印符号</a:t>
              </a:r>
              <a:r>
                <a:rPr lang="en-US" altLang="zh-CN" sz="2000" dirty="0">
                  <a:solidFill>
                    <a:srgbClr val="00800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#</a:t>
              </a:r>
            </a:p>
            <a:p>
              <a:pPr lvl="1"/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 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continue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2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结束当前迭代，跳转到</a:t>
              </a:r>
              <a:r>
                <a:rPr lang="en-US" sz="2000" dirty="0">
                  <a:solidFill>
                    <a:srgbClr val="00800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for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语句，执行</a:t>
              </a:r>
              <a:r>
                <a:rPr lang="en-US" altLang="zh-CN" sz="2000" dirty="0">
                  <a:solidFill>
                    <a:srgbClr val="00800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++</a:t>
              </a:r>
              <a:r>
                <a:rPr lang="en-US" sz="2000" dirty="0" err="1">
                  <a:solidFill>
                    <a:srgbClr val="008000"/>
                  </a:solidFill>
                  <a:latin typeface="Consolas" panose="020B0609020204030204" pitchFamily="49" charset="0"/>
                  <a:ea typeface="FangSong" panose="02010609060101010101" pitchFamily="49" charset="-122"/>
                </a:rPr>
                <a:t>i</a:t>
              </a:r>
              <a:endPara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FangSong" panose="02010609060101010101" pitchFamily="49" charset="-122"/>
              </a:endParaRPr>
            </a:p>
            <a:p>
              <a:pPr lvl="1"/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2000" dirty="0">
                  <a:solidFill>
                    <a:srgbClr val="C08040"/>
                  </a:solidFill>
                  <a:latin typeface="Consolas" panose="020B0609020204030204" pitchFamily="49" charset="0"/>
                </a:rPr>
                <a:t>"#"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输出结果：</a:t>
              </a:r>
              <a:r>
                <a:rPr lang="zh-CN" altLang="en-US" sz="2000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*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#*#</a:t>
              </a:r>
              <a:endParaRPr lang="en-US" sz="24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4538B75-8BD1-4FF9-86B8-F93E6DC05C88}"/>
              </a:ext>
            </a:extLst>
          </p:cNvPr>
          <p:cNvGrpSpPr/>
          <p:nvPr/>
        </p:nvGrpSpPr>
        <p:grpSpPr>
          <a:xfrm>
            <a:off x="219974" y="1175644"/>
            <a:ext cx="8707895" cy="1113227"/>
            <a:chOff x="219974" y="2044324"/>
            <a:chExt cx="8707895" cy="1113227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4A9CE935-DBE3-4C49-BA3A-E02508A7F806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FFFFFF"/>
                  </a:solidFill>
                  <a:latin typeface="LMMono12-Regular-Identity-H"/>
                </a:rPr>
                <a:t>continue </a:t>
              </a:r>
              <a:r>
                <a:rPr lang="zh-CN" altLang="en-US" sz="2000" dirty="0">
                  <a:solidFill>
                    <a:srgbClr val="FFFFFF"/>
                  </a:solidFill>
                  <a:latin typeface="MicrosoftYaHei"/>
                </a:rPr>
                <a:t>语句</a:t>
              </a:r>
              <a:endParaRPr lang="zh-CN" altLang="en-US" sz="2000" dirty="0"/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23FFA22E-FAED-4C64-B21D-C2CAAA6B548B}"/>
                </a:ext>
              </a:extLst>
            </p:cNvPr>
            <p:cNvSpPr/>
            <p:nvPr/>
          </p:nvSpPr>
          <p:spPr>
            <a:xfrm>
              <a:off x="223817" y="2511220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LMMono10-Regular-Identity-H"/>
                </a:rPr>
                <a:t>continue 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语句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只在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循环结构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中有作用，用来终止当前操作，进入下一次循环。</a:t>
              </a:r>
              <a:r>
                <a:rPr lang="en-US" dirty="0">
                  <a:solidFill>
                    <a:srgbClr val="000000"/>
                  </a:solidFill>
                  <a:latin typeface="LMMono10-Regular-Identity-H"/>
                </a:rPr>
                <a:t>continue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语句的作用域仅作用于离它最近的循环</a:t>
              </a:r>
              <a:endParaRPr lang="en-US" sz="2000" b="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45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语句</a:t>
            </a:r>
            <a:r>
              <a:rPr lang="en-US" altLang="zh-CN" sz="1800" dirty="0"/>
              <a:t>—</a:t>
            </a:r>
            <a:r>
              <a:rPr lang="zh-CN" altLang="en-US" sz="1800" dirty="0"/>
              <a:t>复合语句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2A9A32-EC13-4FFD-A76E-B2A9ED8C8879}"/>
              </a:ext>
            </a:extLst>
          </p:cNvPr>
          <p:cNvGrpSpPr/>
          <p:nvPr/>
        </p:nvGrpSpPr>
        <p:grpSpPr>
          <a:xfrm>
            <a:off x="219974" y="2030094"/>
            <a:ext cx="8704052" cy="3273426"/>
            <a:chOff x="219974" y="1604513"/>
            <a:chExt cx="8704052" cy="3052572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9158F7E-4474-4357-A8D2-74A98654C818}"/>
                </a:ext>
              </a:extLst>
            </p:cNvPr>
            <p:cNvSpPr/>
            <p:nvPr/>
          </p:nvSpPr>
          <p:spPr>
            <a:xfrm>
              <a:off x="219974" y="1604513"/>
              <a:ext cx="8704052" cy="3052572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</a:rPr>
                <a:t>复合语句</a:t>
              </a:r>
              <a:r>
                <a:rPr lang="zh-CN" altLang="en-US" dirty="0">
                  <a:solidFill>
                    <a:schemeClr val="tx1"/>
                  </a:solidFill>
                </a:rPr>
                <a:t>（</a:t>
              </a:r>
              <a:r>
                <a:rPr lang="en-US" dirty="0">
                  <a:solidFill>
                    <a:schemeClr val="tx1"/>
                  </a:solidFill>
                </a:rPr>
                <a:t>compound statement）</a:t>
              </a:r>
              <a:r>
                <a:rPr lang="zh-CN" altLang="en-US" dirty="0">
                  <a:solidFill>
                    <a:schemeClr val="tx1"/>
                  </a:solidFill>
                </a:rPr>
                <a:t>指用</a:t>
              </a:r>
              <a:r>
                <a:rPr lang="zh-CN" altLang="en-US" dirty="0">
                  <a:solidFill>
                    <a:srgbClr val="FF0000"/>
                  </a:solidFill>
                </a:rPr>
                <a:t>花括号</a:t>
              </a:r>
              <a:r>
                <a:rPr lang="zh-CN" altLang="en-US" dirty="0">
                  <a:solidFill>
                    <a:schemeClr val="tx1"/>
                  </a:solidFill>
                </a:rPr>
                <a:t>括起来的语句和声明序列，也被称作</a:t>
              </a:r>
              <a:r>
                <a:rPr lang="zh-CN" altLang="en-US" dirty="0">
                  <a:solidFill>
                    <a:srgbClr val="FF0000"/>
                  </a:solidFill>
                </a:rPr>
                <a:t>语句块</a:t>
              </a:r>
              <a:r>
                <a:rPr lang="zh-CN" altLang="en-US" dirty="0">
                  <a:solidFill>
                    <a:schemeClr val="tx1"/>
                  </a:solidFill>
                </a:rPr>
                <a:t>。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/>
                  </a:solidFill>
                </a:rPr>
                <a:t>在块内引入的名字只在块内可见，如：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lvl="3"/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{ 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语句块开始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3"/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int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 = </a:t>
              </a:r>
              <a:r>
                <a:rPr lang="en-US" altLang="zh-CN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定义一个对象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3"/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	/*...*/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3"/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语句块结束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A0AC8610-1741-46C7-82BF-0B43D6681DF8}"/>
                </a:ext>
              </a:extLst>
            </p:cNvPr>
            <p:cNvSpPr/>
            <p:nvPr/>
          </p:nvSpPr>
          <p:spPr>
            <a:xfrm>
              <a:off x="219974" y="1617782"/>
              <a:ext cx="8704052" cy="53867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复合语句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390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跳转语句</a:t>
            </a:r>
            <a:r>
              <a:rPr lang="en-US" sz="1800" dirty="0">
                <a:solidFill>
                  <a:srgbClr val="FFFFFF"/>
                </a:solidFill>
                <a:latin typeface="MicrosoftYaHei"/>
              </a:rPr>
              <a:t>—</a:t>
            </a:r>
            <a:r>
              <a:rPr lang="en-US" sz="1800" dirty="0">
                <a:solidFill>
                  <a:srgbClr val="FFFFFF"/>
                </a:solidFill>
                <a:latin typeface="LMMono9-Regular-Identity-H"/>
              </a:rPr>
              <a:t>continue </a:t>
            </a:r>
            <a:r>
              <a:rPr lang="zh-CN" altLang="en-US" sz="1800" dirty="0">
                <a:solidFill>
                  <a:srgbClr val="FFFFFF"/>
                </a:solidFill>
                <a:latin typeface="MicrosoftYaHei"/>
              </a:rPr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50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5D8AA-70CE-4659-B9EF-CB2D98D3EEDA}"/>
              </a:ext>
            </a:extLst>
          </p:cNvPr>
          <p:cNvGrpSpPr/>
          <p:nvPr/>
        </p:nvGrpSpPr>
        <p:grpSpPr>
          <a:xfrm>
            <a:off x="219974" y="1175644"/>
            <a:ext cx="8707895" cy="5298988"/>
            <a:chOff x="219974" y="2044324"/>
            <a:chExt cx="8707895" cy="5298988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FAF3673E-0009-4D9D-B8CC-0F35E7CCE41E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练习：</a:t>
              </a:r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CA37263E-492B-4894-BAD3-1B81A1B251D0}"/>
                </a:ext>
              </a:extLst>
            </p:cNvPr>
            <p:cNvSpPr/>
            <p:nvPr/>
          </p:nvSpPr>
          <p:spPr>
            <a:xfrm>
              <a:off x="223817" y="2511220"/>
              <a:ext cx="8704052" cy="483209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LMMono10-Regular-Identity-H"/>
                </a:rPr>
                <a:t>1. </a:t>
              </a:r>
              <a:r>
                <a:rPr lang="zh-CN" altLang="en-US" sz="24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下面程序段的输出结果是什么？</a:t>
              </a:r>
            </a:p>
            <a:p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main(){</a:t>
              </a:r>
            </a:p>
            <a:p>
              <a:pPr lvl="1"/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x(0);</a:t>
              </a:r>
            </a:p>
            <a:p>
              <a:pPr lvl="1"/>
              <a:r>
                <a:rPr lang="nn-NO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nn-NO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nn-NO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nn-NO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i=0; i&lt;2; i++){</a:t>
              </a:r>
            </a:p>
            <a:p>
              <a:pPr lvl="2"/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x++;</a:t>
              </a:r>
            </a:p>
            <a:p>
              <a:pPr lvl="2"/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j=0; j&lt;=3; </a:t>
              </a:r>
              <a:r>
                <a:rPr lang="en-US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j++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){</a:t>
              </a:r>
            </a:p>
            <a:p>
              <a:pPr lvl="2"/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(j%2) </a:t>
              </a:r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continue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x++;</a:t>
              </a:r>
            </a:p>
            <a:p>
              <a:pPr lvl="2"/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x++;</a:t>
              </a:r>
            </a:p>
            <a:p>
              <a:pPr lvl="1"/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&lt;&lt;x&lt;&lt;</a:t>
              </a:r>
              <a:r>
                <a:rPr lang="en-US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0;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Mono10-Regular-Identity-H"/>
                </a:rPr>
                <a:t>A. x = 4 B. x = 8 C. x = 6 D. x = 12</a:t>
              </a:r>
              <a:endParaRPr lang="en-US" sz="24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EC3596B-BEF0-418C-9160-C08EEBC59913}"/>
              </a:ext>
            </a:extLst>
          </p:cNvPr>
          <p:cNvSpPr txBox="1"/>
          <p:nvPr/>
        </p:nvSpPr>
        <p:spPr>
          <a:xfrm>
            <a:off x="5328458" y="364097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答案：</a:t>
            </a:r>
            <a:r>
              <a:rPr lang="en-US" altLang="zh-CN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跳转语句</a:t>
            </a:r>
            <a:r>
              <a:rPr lang="en-US" sz="1800" dirty="0">
                <a:solidFill>
                  <a:srgbClr val="FFFFFF"/>
                </a:solidFill>
                <a:latin typeface="MicrosoftYaHei"/>
              </a:rPr>
              <a:t>—</a:t>
            </a:r>
            <a:r>
              <a:rPr lang="en-US" sz="1800" dirty="0">
                <a:solidFill>
                  <a:srgbClr val="FFFFFF"/>
                </a:solidFill>
                <a:latin typeface="LMMono9-Regular-Identity-H"/>
              </a:rPr>
              <a:t>continue </a:t>
            </a:r>
            <a:r>
              <a:rPr lang="zh-CN" altLang="en-US" sz="1800" dirty="0">
                <a:solidFill>
                  <a:srgbClr val="FFFFFF"/>
                </a:solidFill>
                <a:latin typeface="MicrosoftYaHei"/>
              </a:rPr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51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5D8AA-70CE-4659-B9EF-CB2D98D3EEDA}"/>
              </a:ext>
            </a:extLst>
          </p:cNvPr>
          <p:cNvGrpSpPr/>
          <p:nvPr/>
        </p:nvGrpSpPr>
        <p:grpSpPr>
          <a:xfrm>
            <a:off x="219974" y="1175644"/>
            <a:ext cx="8707895" cy="4744990"/>
            <a:chOff x="219974" y="2044324"/>
            <a:chExt cx="8707895" cy="4744990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FAF3673E-0009-4D9D-B8CC-0F35E7CCE41E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练习：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CA37263E-492B-4894-BAD3-1B81A1B251D0}"/>
                </a:ext>
              </a:extLst>
            </p:cNvPr>
            <p:cNvSpPr/>
            <p:nvPr/>
          </p:nvSpPr>
          <p:spPr>
            <a:xfrm>
              <a:off x="223817" y="2511220"/>
              <a:ext cx="8704052" cy="427809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</a:rPr>
                <a:t>2.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下面程序段的输出结果是什么？</a:t>
              </a:r>
              <a:endParaRPr lang="zh-CN" altLang="en-US" sz="28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k=0;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c=</a:t>
              </a:r>
              <a:r>
                <a:rPr lang="en-US" dirty="0">
                  <a:solidFill>
                    <a:srgbClr val="C08040"/>
                  </a:solidFill>
                  <a:latin typeface="Consolas" panose="020B0609020204030204" pitchFamily="49" charset="0"/>
                </a:rPr>
                <a:t>'A'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2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c++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){</a:t>
              </a:r>
            </a:p>
            <a:p>
              <a:pPr lvl="3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 </a:t>
              </a:r>
              <a:r>
                <a:rPr lang="en-US" dirty="0">
                  <a:solidFill>
                    <a:srgbClr val="C08040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 err="1">
                  <a:solidFill>
                    <a:srgbClr val="C08040"/>
                  </a:solidFill>
                  <a:latin typeface="Consolas" panose="020B0609020204030204" pitchFamily="49" charset="0"/>
                </a:rPr>
                <a:t>A'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:k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3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 </a:t>
              </a:r>
              <a:r>
                <a:rPr lang="en-US" dirty="0">
                  <a:solidFill>
                    <a:srgbClr val="C08040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 err="1">
                  <a:solidFill>
                    <a:srgbClr val="C08040"/>
                  </a:solidFill>
                  <a:latin typeface="Consolas" panose="020B0609020204030204" pitchFamily="49" charset="0"/>
                </a:rPr>
                <a:t>B'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:k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--;</a:t>
              </a:r>
            </a:p>
            <a:p>
              <a:pPr lvl="3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 </a:t>
              </a:r>
              <a:r>
                <a:rPr lang="en-US" dirty="0">
                  <a:solidFill>
                    <a:srgbClr val="C08040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 err="1">
                  <a:solidFill>
                    <a:srgbClr val="C08040"/>
                  </a:solidFill>
                  <a:latin typeface="Consolas" panose="020B0609020204030204" pitchFamily="49" charset="0"/>
                </a:rPr>
                <a:t>C'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:k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+=2;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3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 </a:t>
              </a:r>
              <a:r>
                <a:rPr lang="en-US" dirty="0">
                  <a:solidFill>
                    <a:srgbClr val="C08040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 err="1">
                  <a:solidFill>
                    <a:srgbClr val="C08040"/>
                  </a:solidFill>
                  <a:latin typeface="Consolas" panose="020B0609020204030204" pitchFamily="49" charset="0"/>
                </a:rPr>
                <a:t>D'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:k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=k%2;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continue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3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 </a:t>
              </a:r>
              <a:r>
                <a:rPr lang="en-US" dirty="0">
                  <a:solidFill>
                    <a:srgbClr val="C08040"/>
                  </a:solidFill>
                  <a:latin typeface="Consolas" panose="020B0609020204030204" pitchFamily="49" charset="0"/>
                </a:rPr>
                <a:t>'</a:t>
              </a:r>
              <a:r>
                <a:rPr lang="en-US" dirty="0" err="1">
                  <a:solidFill>
                    <a:srgbClr val="C08040"/>
                  </a:solidFill>
                  <a:latin typeface="Consolas" panose="020B0609020204030204" pitchFamily="49" charset="0"/>
                </a:rPr>
                <a:t>E'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:k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=k*10;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3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default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:k=k/3;</a:t>
              </a:r>
            </a:p>
            <a:p>
              <a:pPr lvl="2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2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k++;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(c&lt;</a:t>
              </a:r>
              <a:r>
                <a:rPr lang="en-US" dirty="0">
                  <a:solidFill>
                    <a:srgbClr val="C08040"/>
                  </a:solidFill>
                  <a:latin typeface="Consolas" panose="020B0609020204030204" pitchFamily="49" charset="0"/>
                </a:rPr>
                <a:t>'G'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1"/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&lt;&lt;k&lt;&lt;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dirty="0" err="1">
                  <a:solidFill>
                    <a:srgbClr val="000000"/>
                  </a:solidFill>
                  <a:latin typeface="LMMono10-Regular-Identity-H"/>
                </a:rPr>
                <a:t>A.k</a:t>
              </a:r>
              <a:r>
                <a:rPr lang="en-US" sz="2000" dirty="0">
                  <a:solidFill>
                    <a:srgbClr val="000000"/>
                  </a:solidFill>
                  <a:latin typeface="LMMono10-Regular-Identity-H"/>
                </a:rPr>
                <a:t> = 3  </a:t>
              </a:r>
              <a:r>
                <a:rPr lang="en-US" sz="2000" dirty="0" err="1">
                  <a:solidFill>
                    <a:srgbClr val="000000"/>
                  </a:solidFill>
                  <a:latin typeface="LMMono10-Regular-Identity-H"/>
                </a:rPr>
                <a:t>B.k</a:t>
              </a:r>
              <a:r>
                <a:rPr lang="en-US" sz="2000" dirty="0">
                  <a:solidFill>
                    <a:srgbClr val="000000"/>
                  </a:solidFill>
                  <a:latin typeface="LMMono10-Regular-Identity-H"/>
                </a:rPr>
                <a:t> = 4  </a:t>
              </a:r>
              <a:r>
                <a:rPr lang="en-US" sz="2000" dirty="0" err="1">
                  <a:solidFill>
                    <a:srgbClr val="000000"/>
                  </a:solidFill>
                  <a:latin typeface="LMMono10-Regular-Identity-H"/>
                </a:rPr>
                <a:t>C.k</a:t>
              </a:r>
              <a:r>
                <a:rPr lang="en-US" sz="2000" dirty="0">
                  <a:solidFill>
                    <a:srgbClr val="000000"/>
                  </a:solidFill>
                  <a:latin typeface="LMMono10-Regular-Identity-H"/>
                </a:rPr>
                <a:t> = 2  </a:t>
              </a:r>
              <a:r>
                <a:rPr lang="en-US" sz="2000" dirty="0" err="1">
                  <a:solidFill>
                    <a:srgbClr val="000000"/>
                  </a:solidFill>
                  <a:latin typeface="LMMono10-Regular-Identity-H"/>
                </a:rPr>
                <a:t>D.k</a:t>
              </a:r>
              <a:r>
                <a:rPr lang="en-US" sz="2000" dirty="0">
                  <a:solidFill>
                    <a:srgbClr val="000000"/>
                  </a:solidFill>
                  <a:latin typeface="LMMono10-Regular-Identity-H"/>
                </a:rPr>
                <a:t> = 0</a:t>
              </a:r>
              <a:endParaRPr lang="en-US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EC3596B-BEF0-418C-9160-C08EEBC59913}"/>
              </a:ext>
            </a:extLst>
          </p:cNvPr>
          <p:cNvSpPr txBox="1"/>
          <p:nvPr/>
        </p:nvSpPr>
        <p:spPr>
          <a:xfrm>
            <a:off x="5328458" y="364097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答案：</a:t>
            </a:r>
            <a:r>
              <a:rPr lang="en-US" altLang="zh-CN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52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5D8AA-70CE-4659-B9EF-CB2D98D3EEDA}"/>
              </a:ext>
            </a:extLst>
          </p:cNvPr>
          <p:cNvGrpSpPr/>
          <p:nvPr/>
        </p:nvGrpSpPr>
        <p:grpSpPr>
          <a:xfrm>
            <a:off x="219974" y="1175644"/>
            <a:ext cx="8707895" cy="1174782"/>
            <a:chOff x="219974" y="2044324"/>
            <a:chExt cx="8707895" cy="1174782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FAF3673E-0009-4D9D-B8CC-0F35E7CCE41E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例</a:t>
              </a:r>
              <a:r>
                <a:rPr lang="en-US" altLang="zh-CN" sz="2000" dirty="0"/>
                <a:t>3.7</a:t>
              </a:r>
              <a:r>
                <a:rPr lang="zh-CN" altLang="en-US" sz="2000" dirty="0"/>
                <a:t>：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CA37263E-492B-4894-BAD3-1B81A1B251D0}"/>
                </a:ext>
              </a:extLst>
            </p:cNvPr>
            <p:cNvSpPr/>
            <p:nvPr/>
          </p:nvSpPr>
          <p:spPr>
            <a:xfrm>
              <a:off x="223817" y="2511220"/>
              <a:ext cx="8704052" cy="7078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将坐标系顺时针旋转</a:t>
              </a:r>
              <a:r>
                <a:rPr lang="en-US" altLang="zh-CN" sz="2000" dirty="0">
                  <a:solidFill>
                    <a:srgbClr val="000000"/>
                  </a:solidFill>
                  <a:latin typeface="LMMono10-Regular-Identity-H"/>
                  <a:ea typeface="FangSong" panose="02010609060101010101" pitchFamily="49" charset="-122"/>
                </a:rPr>
                <a:t>90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度，画出</a:t>
              </a:r>
              <a:r>
                <a:rPr lang="en-US" altLang="zh-CN" sz="2000" dirty="0">
                  <a:solidFill>
                    <a:srgbClr val="000000"/>
                  </a:solidFill>
                  <a:latin typeface="LMRoman10-Regular-Identity-H"/>
                  <a:ea typeface="FangSong" panose="02010609060101010101" pitchFamily="49" charset="-122"/>
                </a:rPr>
                <a:t>sin</a:t>
              </a:r>
              <a:r>
                <a:rPr lang="en-US" altLang="zh-CN" sz="2000" dirty="0">
                  <a:solidFill>
                    <a:srgbClr val="000000"/>
                  </a:solidFill>
                  <a:latin typeface="CMR10"/>
                  <a:ea typeface="FangSong" panose="02010609060101010101" pitchFamily="49" charset="-122"/>
                </a:rPr>
                <a:t>(</a:t>
              </a:r>
              <a:r>
                <a:rPr lang="en-US" altLang="zh-CN" sz="2000" i="1" dirty="0">
                  <a:solidFill>
                    <a:srgbClr val="000000"/>
                  </a:solidFill>
                  <a:latin typeface="LMSans10-Oblique-Identity-H"/>
                  <a:ea typeface="FangSong" panose="02010609060101010101" pitchFamily="49" charset="-122"/>
                </a:rPr>
                <a:t>x</a:t>
              </a:r>
              <a:r>
                <a:rPr lang="en-US" altLang="zh-CN" sz="2000" dirty="0">
                  <a:solidFill>
                    <a:srgbClr val="000000"/>
                  </a:solidFill>
                  <a:latin typeface="CMR10"/>
                  <a:ea typeface="FangSong" panose="02010609060101010101" pitchFamily="49" charset="-122"/>
                </a:rPr>
                <a:t>)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在</a:t>
              </a:r>
              <a:r>
                <a:rPr lang="en-US" altLang="zh-CN" sz="2000" i="1" dirty="0">
                  <a:solidFill>
                    <a:srgbClr val="000000"/>
                  </a:solidFill>
                  <a:latin typeface="LMSans10-Oblique-Identity-H"/>
                  <a:ea typeface="FangSong" panose="02010609060101010101" pitchFamily="49" charset="-122"/>
                </a:rPr>
                <a:t>x </a:t>
              </a:r>
              <a:r>
                <a:rPr lang="en-US" altLang="zh-CN" sz="2000" i="1" dirty="0">
                  <a:solidFill>
                    <a:srgbClr val="000000"/>
                  </a:solidFill>
                  <a:latin typeface="CMSY10"/>
                  <a:ea typeface="FangSong" panose="02010609060101010101" pitchFamily="49" charset="-122"/>
                </a:rPr>
                <a:t>2 </a:t>
              </a:r>
              <a:r>
                <a:rPr lang="en-US" altLang="zh-CN" sz="2000" dirty="0">
                  <a:solidFill>
                    <a:srgbClr val="000000"/>
                  </a:solidFill>
                  <a:latin typeface="CMR10"/>
                  <a:ea typeface="FangSong" panose="02010609060101010101" pitchFamily="49" charset="-122"/>
                </a:rPr>
                <a:t>[0</a:t>
              </a:r>
              <a:r>
                <a:rPr lang="en-US" altLang="zh-CN" sz="2000" i="1" dirty="0">
                  <a:solidFill>
                    <a:srgbClr val="000000"/>
                  </a:solidFill>
                  <a:latin typeface="CMMI10"/>
                  <a:ea typeface="FangSong" panose="02010609060101010101" pitchFamily="49" charset="-122"/>
                </a:rPr>
                <a:t>; </a:t>
              </a:r>
              <a:r>
                <a:rPr lang="en-US" altLang="zh-CN" sz="2000" dirty="0">
                  <a:solidFill>
                    <a:srgbClr val="000000"/>
                  </a:solidFill>
                  <a:latin typeface="CMR10"/>
                  <a:ea typeface="FangSong" panose="02010609060101010101" pitchFamily="49" charset="-122"/>
                </a:rPr>
                <a:t>2] 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之间的曲线，如右图所示。</a:t>
              </a:r>
            </a:p>
            <a:p>
              <a:r>
                <a:rPr lang="zh-CN" altLang="en-US" sz="2000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提示</a:t>
              </a:r>
              <a:r>
                <a:rPr lang="zh-CN" altLang="en-US" sz="2000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：程序主要流程如左图所示</a:t>
              </a:r>
              <a:endParaRPr lang="en-US" sz="20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3BC6744-1DE3-453C-A140-18B4B10A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34" y="2712026"/>
            <a:ext cx="2679875" cy="35910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44FA8D-9818-4189-A40D-5F13DE64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386" y="2878754"/>
            <a:ext cx="3160621" cy="325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70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53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5D8AA-70CE-4659-B9EF-CB2D98D3EEDA}"/>
              </a:ext>
            </a:extLst>
          </p:cNvPr>
          <p:cNvGrpSpPr/>
          <p:nvPr/>
        </p:nvGrpSpPr>
        <p:grpSpPr>
          <a:xfrm>
            <a:off x="219974" y="1175644"/>
            <a:ext cx="8707895" cy="4868101"/>
            <a:chOff x="219974" y="2044324"/>
            <a:chExt cx="8707895" cy="4868101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FAF3673E-0009-4D9D-B8CC-0F35E7CCE41E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代码清单</a:t>
              </a:r>
              <a:r>
                <a:rPr lang="en-US" altLang="zh-CN" sz="2000" dirty="0"/>
                <a:t>3.9</a:t>
              </a:r>
              <a:r>
                <a:rPr lang="zh-CN" altLang="en-US" sz="2000" dirty="0"/>
                <a:t>，例</a:t>
              </a:r>
              <a:r>
                <a:rPr lang="en-US" altLang="zh-CN" sz="2000" dirty="0"/>
                <a:t>3.7</a:t>
              </a:r>
              <a:r>
                <a:rPr lang="zh-CN" altLang="en-US" sz="2000" dirty="0"/>
                <a:t>：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CA37263E-492B-4894-BAD3-1B81A1B251D0}"/>
                </a:ext>
              </a:extLst>
            </p:cNvPr>
            <p:cNvSpPr/>
            <p:nvPr/>
          </p:nvSpPr>
          <p:spPr>
            <a:xfrm>
              <a:off x="223817" y="2511220"/>
              <a:ext cx="8704052" cy="440120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2 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3 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step = 0.2; 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//x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增加的步长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4 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x = 0; 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//x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从</a:t>
              </a:r>
              <a:r>
                <a:rPr lang="en-US" altLang="zh-CN" sz="2000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0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开始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5 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(x &lt; 6.28) { 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画一个周期的曲线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6 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val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= 30*(sin(x)+1);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计算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sin(x)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左侧的空格数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7 	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= 0;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&lt;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val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; ++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) 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画出所有空格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8 				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sz="2000" dirty="0">
                  <a:solidFill>
                    <a:srgbClr val="C08040"/>
                  </a:solidFill>
                  <a:latin typeface="LMMono9-Regular-Identity-H"/>
                </a:rPr>
                <a:t>" "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9 			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10 			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sz="2000" dirty="0">
                  <a:solidFill>
                    <a:srgbClr val="C08040"/>
                  </a:solidFill>
                  <a:latin typeface="LMMono9-Regular-Identity-H"/>
                </a:rPr>
                <a:t>"*"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&lt;&lt; </a:t>
              </a:r>
              <a:r>
                <a:rPr lang="en-US" sz="2000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在相应的位置打印</a:t>
              </a:r>
              <a:r>
                <a:rPr lang="zh-CN" altLang="en-US" sz="2000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*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11 			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x += step; 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sz="2000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处理下一个</a:t>
              </a:r>
              <a:r>
                <a:rPr lang="en-US" sz="2000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x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12 		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13 		</a:t>
              </a:r>
              <a:r>
                <a:rPr lang="en-US" sz="2000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0;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LMSans9-Regular-Identity-H"/>
                </a:rPr>
                <a:t>14 	</a:t>
              </a:r>
              <a:r>
                <a:rPr lang="en-US" sz="2000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sz="2000" dirty="0">
                <a:solidFill>
                  <a:srgbClr val="000000"/>
                </a:solidFill>
                <a:latin typeface="LMMono10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049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54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5D8AA-70CE-4659-B9EF-CB2D98D3EEDA}"/>
              </a:ext>
            </a:extLst>
          </p:cNvPr>
          <p:cNvGrpSpPr/>
          <p:nvPr/>
        </p:nvGrpSpPr>
        <p:grpSpPr>
          <a:xfrm>
            <a:off x="219974" y="1175644"/>
            <a:ext cx="8707895" cy="867006"/>
            <a:chOff x="219974" y="2044324"/>
            <a:chExt cx="8707895" cy="867006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FAF3673E-0009-4D9D-B8CC-0F35E7CCE41E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例</a:t>
              </a:r>
              <a:r>
                <a:rPr lang="en-US" altLang="zh-CN" sz="2000" dirty="0"/>
                <a:t>3.8</a:t>
              </a:r>
              <a:r>
                <a:rPr lang="zh-CN" altLang="en-US" sz="2000" dirty="0"/>
                <a:t>：石头剪刀布游戏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CA37263E-492B-4894-BAD3-1B81A1B251D0}"/>
                </a:ext>
              </a:extLst>
            </p:cNvPr>
            <p:cNvSpPr/>
            <p:nvPr/>
          </p:nvSpPr>
          <p:spPr>
            <a:xfrm>
              <a:off x="223817" y="2511220"/>
              <a:ext cx="8704052" cy="4001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玩家和电脑出法相减结果如右图所示。</a:t>
              </a:r>
              <a:endParaRPr lang="en-US" sz="2000" dirty="0">
                <a:solidFill>
                  <a:schemeClr val="tx1"/>
                </a:solidFill>
                <a:latin typeface="LMMono10-Regular-Identity-H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2A0C73C-3950-4A11-B9D2-DD92614D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77" y="2952390"/>
            <a:ext cx="4227968" cy="20942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41C5E8-CCFB-4B70-996C-25BFE559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063" y="2295405"/>
            <a:ext cx="3594962" cy="43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877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55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5D8AA-70CE-4659-B9EF-CB2D98D3EEDA}"/>
              </a:ext>
            </a:extLst>
          </p:cNvPr>
          <p:cNvGrpSpPr/>
          <p:nvPr/>
        </p:nvGrpSpPr>
        <p:grpSpPr>
          <a:xfrm>
            <a:off x="219974" y="1175644"/>
            <a:ext cx="8707895" cy="5268210"/>
            <a:chOff x="219974" y="2044324"/>
            <a:chExt cx="8707895" cy="5268210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FAF3673E-0009-4D9D-B8CC-0F35E7CCE41E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代码清单</a:t>
              </a:r>
              <a:r>
                <a:rPr lang="en-US" altLang="zh-CN" sz="2000" dirty="0"/>
                <a:t>3.10</a:t>
              </a:r>
              <a:r>
                <a:rPr lang="zh-CN" altLang="en-US" sz="2000" dirty="0"/>
                <a:t>，例</a:t>
              </a:r>
              <a:r>
                <a:rPr lang="en-US" altLang="zh-CN" sz="2000" dirty="0"/>
                <a:t>3.8</a:t>
              </a:r>
              <a:r>
                <a:rPr lang="zh-CN" altLang="en-US" sz="2000" dirty="0"/>
                <a:t>：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CA37263E-492B-4894-BAD3-1B81A1B251D0}"/>
                </a:ext>
              </a:extLst>
            </p:cNvPr>
            <p:cNvSpPr/>
            <p:nvPr/>
          </p:nvSpPr>
          <p:spPr>
            <a:xfrm>
              <a:off x="223817" y="2511220"/>
              <a:ext cx="8704052" cy="480131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 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srand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(time(0));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3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(1)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4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computer, you;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5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do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6 	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computer = rand() % 3;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7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do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8 	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请出手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, 0(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石头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), 1(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剪刀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), 2(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布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)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：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9 	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&gt;&gt; you;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10 	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 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(you &lt; 0 || you &gt; 2);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如果输入有误，从新输入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11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switch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(you - computer)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12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0: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13 	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平手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14 	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15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1: 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-2: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16 	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你输了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!"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17 	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sz="2000" dirty="0">
                <a:solidFill>
                  <a:schemeClr val="tx1"/>
                </a:solidFill>
                <a:latin typeface="LMMono10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454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56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5D8AA-70CE-4659-B9EF-CB2D98D3EEDA}"/>
              </a:ext>
            </a:extLst>
          </p:cNvPr>
          <p:cNvGrpSpPr/>
          <p:nvPr/>
        </p:nvGrpSpPr>
        <p:grpSpPr>
          <a:xfrm>
            <a:off x="219974" y="1175644"/>
            <a:ext cx="8707895" cy="3913994"/>
            <a:chOff x="219974" y="2044324"/>
            <a:chExt cx="8707895" cy="3913994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FAF3673E-0009-4D9D-B8CC-0F35E7CCE41E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代码清单</a:t>
              </a:r>
              <a:r>
                <a:rPr lang="en-US" altLang="zh-CN" sz="2000" dirty="0"/>
                <a:t>3.10</a:t>
              </a:r>
              <a:r>
                <a:rPr lang="zh-CN" altLang="en-US" sz="2000" dirty="0"/>
                <a:t>，例</a:t>
              </a:r>
              <a:r>
                <a:rPr lang="en-US" altLang="zh-CN" sz="2000" dirty="0"/>
                <a:t>3.8</a:t>
              </a:r>
              <a:r>
                <a:rPr lang="zh-CN" altLang="en-US" sz="2000" dirty="0"/>
                <a:t>：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CA37263E-492B-4894-BAD3-1B81A1B251D0}"/>
                </a:ext>
              </a:extLst>
            </p:cNvPr>
            <p:cNvSpPr/>
            <p:nvPr/>
          </p:nvSpPr>
          <p:spPr>
            <a:xfrm>
              <a:off x="223817" y="2511220"/>
              <a:ext cx="8704052" cy="344709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18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-1: 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case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2: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19 	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你赢了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!"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20 	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21 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 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(computer == you);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双方出法相同，继续出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22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&lt;&lt;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还要玩吗？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Y/N:"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23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play;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24 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cin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&gt;&gt; play;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25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(play ==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'N'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|| play == 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'n'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) 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26 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27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0;</a:t>
              </a:r>
            </a:p>
            <a:p>
              <a:pPr marL="342900" indent="-342900">
                <a:buAutoNum type="arabicPlain" startAt="28"/>
              </a:pP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endParaRPr lang="en-US" sz="2000" dirty="0">
                <a:solidFill>
                  <a:schemeClr val="tx1"/>
                </a:solidFill>
                <a:latin typeface="LMMono10-Regular-Identity-H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BA3E277-456D-4235-9368-ED3E2B8218FD}"/>
              </a:ext>
            </a:extLst>
          </p:cNvPr>
          <p:cNvSpPr txBox="1"/>
          <p:nvPr/>
        </p:nvSpPr>
        <p:spPr>
          <a:xfrm>
            <a:off x="274423" y="4720306"/>
            <a:ext cx="579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如何让电脑更聪明？提示：尝试人工智能</a:t>
            </a:r>
            <a:r>
              <a:rPr lang="en-US" altLang="zh-CN" dirty="0">
                <a:solidFill>
                  <a:srgbClr val="000000"/>
                </a:solidFill>
                <a:latin typeface="LMSans10-Regular-Identity-H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MicrosoftYaHei"/>
              </a:rPr>
              <a:t>强化学习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57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5D8AA-70CE-4659-B9EF-CB2D98D3EEDA}"/>
              </a:ext>
            </a:extLst>
          </p:cNvPr>
          <p:cNvGrpSpPr/>
          <p:nvPr/>
        </p:nvGrpSpPr>
        <p:grpSpPr>
          <a:xfrm>
            <a:off x="219974" y="1175644"/>
            <a:ext cx="8707895" cy="1944224"/>
            <a:chOff x="219974" y="2044324"/>
            <a:chExt cx="8707895" cy="1944224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FAF3673E-0009-4D9D-B8CC-0F35E7CCE41E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例</a:t>
              </a:r>
              <a:r>
                <a:rPr lang="en-US" altLang="zh-CN" sz="2000" dirty="0"/>
                <a:t>3.9</a:t>
              </a:r>
              <a:r>
                <a:rPr lang="zh-CN" altLang="en-US" sz="2000" dirty="0"/>
                <a:t>：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CA37263E-492B-4894-BAD3-1B81A1B251D0}"/>
                </a:ext>
              </a:extLst>
            </p:cNvPr>
            <p:cNvSpPr/>
            <p:nvPr/>
          </p:nvSpPr>
          <p:spPr>
            <a:xfrm>
              <a:off x="223817" y="2511220"/>
              <a:ext cx="8704052" cy="147732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公元前五世纪，我国古代数学家张丘建在</a:t>
              </a:r>
              <a:r>
                <a:rPr lang="en-US" altLang="zh-CN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《</a:t>
              </a:r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算经</a:t>
              </a:r>
              <a:r>
                <a:rPr lang="en-US" altLang="zh-CN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》</a:t>
              </a:r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一书中提出了（百钱百鸡）：</a:t>
              </a:r>
            </a:p>
            <a:p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鸡翁一值钱五，鸡母一值钱三，鸡雏三值钱一。百钱买百鸡，问鸡翁、鸡母、</a:t>
              </a:r>
            </a:p>
            <a:p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鸡雏各几何？</a:t>
              </a:r>
            </a:p>
            <a:p>
              <a:r>
                <a:rPr lang="zh-CN" altLang="en-US" dirty="0">
                  <a:solidFill>
                    <a:srgbClr val="FF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提示</a:t>
              </a:r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：穷举法：对可能是解的众多候选解按某种顺序进行逐一列举和检验，从</a:t>
              </a:r>
            </a:p>
            <a:p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中找出符合要求的解。本例穷举示意图如下图所示。</a:t>
              </a:r>
              <a:endParaRPr lang="en-US" sz="2000" dirty="0">
                <a:solidFill>
                  <a:schemeClr val="tx1"/>
                </a:solidFill>
                <a:latin typeface="LMMono10-Regular-Identity-H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1B34D8E-7F43-4ACB-B7BF-89ED38D2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716" y="3265606"/>
            <a:ext cx="4746567" cy="2416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13C1170-0311-412D-9A3E-DE579ABDC224}"/>
              </a:ext>
            </a:extLst>
          </p:cNvPr>
          <p:cNvSpPr/>
          <p:nvPr/>
        </p:nvSpPr>
        <p:spPr>
          <a:xfrm>
            <a:off x="274424" y="5682356"/>
            <a:ext cx="8649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上图中公鸡、母鸡、小鸡数目分别为：</a:t>
            </a:r>
            <a:r>
              <a:rPr lang="en-US" altLang="zh-CN" dirty="0">
                <a:latin typeface="LMMono10-Regular-Identity-H"/>
                <a:ea typeface="FangSong" panose="02010609060101010101" pitchFamily="49" charset="-122"/>
              </a:rPr>
              <a:t>4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dirty="0">
                <a:latin typeface="LMMono10-Regular-Identity-H"/>
                <a:ea typeface="FangSong" panose="02010609060101010101" pitchFamily="49" charset="-122"/>
              </a:rPr>
              <a:t>18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dirty="0">
                <a:latin typeface="LMMono10-Regular-Identity-H"/>
                <a:ea typeface="FangSong" panose="02010609060101010101" pitchFamily="49" charset="-122"/>
              </a:rPr>
              <a:t>78 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是一种符合要求的结果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993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58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5D8AA-70CE-4659-B9EF-CB2D98D3EEDA}"/>
              </a:ext>
            </a:extLst>
          </p:cNvPr>
          <p:cNvGrpSpPr/>
          <p:nvPr/>
        </p:nvGrpSpPr>
        <p:grpSpPr>
          <a:xfrm>
            <a:off x="219974" y="1175644"/>
            <a:ext cx="8707895" cy="4991211"/>
            <a:chOff x="219974" y="2044324"/>
            <a:chExt cx="8707895" cy="4991211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FAF3673E-0009-4D9D-B8CC-0F35E7CCE41E}"/>
                </a:ext>
              </a:extLst>
            </p:cNvPr>
            <p:cNvSpPr/>
            <p:nvPr/>
          </p:nvSpPr>
          <p:spPr>
            <a:xfrm>
              <a:off x="219974" y="2044324"/>
              <a:ext cx="8704052" cy="4668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代码清单</a:t>
              </a:r>
              <a:r>
                <a:rPr lang="en-US" altLang="zh-CN" sz="2000" dirty="0"/>
                <a:t>3.11</a:t>
              </a:r>
              <a:r>
                <a:rPr lang="zh-CN" altLang="en-US" sz="2000" dirty="0"/>
                <a:t>，例</a:t>
              </a:r>
              <a:r>
                <a:rPr lang="en-US" altLang="zh-CN" sz="2000" dirty="0"/>
                <a:t>3.9</a:t>
              </a:r>
              <a:r>
                <a:rPr lang="zh-CN" altLang="en-US" sz="2000" dirty="0"/>
                <a:t>：</a:t>
              </a:r>
              <a:endParaRPr lang="zh-CN" altLang="en-US" sz="2400" dirty="0"/>
            </a:p>
          </p:txBody>
        </p:sp>
        <p:sp>
          <p:nvSpPr>
            <p:cNvPr id="12" name="矩形: 圆角 17">
              <a:extLst>
                <a:ext uri="{FF2B5EF4-FFF2-40B4-BE49-F238E27FC236}">
                  <a16:creationId xmlns:a16="http://schemas.microsoft.com/office/drawing/2014/main" id="{CA37263E-492B-4894-BAD3-1B81A1B251D0}"/>
                </a:ext>
              </a:extLst>
            </p:cNvPr>
            <p:cNvSpPr/>
            <p:nvPr/>
          </p:nvSpPr>
          <p:spPr>
            <a:xfrm>
              <a:off x="223817" y="2511220"/>
              <a:ext cx="8704052" cy="45243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std;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2 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3 		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公鸡、母鸡最大数目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4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max_rst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= 100 / 5,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max_hen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= 100 / 3;</a:t>
              </a:r>
            </a:p>
            <a:p>
              <a:r>
                <a:rPr lang="nn-NO" dirty="0">
                  <a:solidFill>
                    <a:srgbClr val="000000"/>
                  </a:solidFill>
                  <a:latin typeface="LMSans9-Regular-Identity-H"/>
                </a:rPr>
                <a:t>5 		</a:t>
              </a:r>
              <a:r>
                <a:rPr lang="nn-NO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nn-NO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nn-NO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nn-NO" dirty="0">
                  <a:solidFill>
                    <a:srgbClr val="000000"/>
                  </a:solidFill>
                  <a:latin typeface="LMMono9-Regular-Identity-H"/>
                </a:rPr>
                <a:t>i = 0; i &lt; max_rst; ++i)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6 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j = 0; j &lt;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max_hen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 ++j)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7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k = 100 -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- j; </a:t>
              </a:r>
              <a:r>
                <a:rPr lang="en-US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小鸡数目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Sans9-Regular-Identity-H"/>
                </a:rPr>
                <a:t>8 				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跳过不能被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3</a:t>
              </a:r>
              <a:r>
                <a:rPr lang="zh-CN" altLang="en-US" dirty="0">
                  <a:solidFill>
                    <a:srgbClr val="008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整除的数，执行流程跳转到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FangSong" panose="02010609060101010101" pitchFamily="49" charset="-122"/>
                </a:rPr>
                <a:t>++j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9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(k % 3) 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continue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10 		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(5 * 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 + 3 * j + k / 3 == 100)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11 					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公鸡：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 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母鸡：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j&lt;&lt;</a:t>
              </a:r>
              <a:r>
                <a:rPr lang="en-US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 </a:t>
              </a:r>
              <a:r>
                <a:rPr lang="zh-CN" altLang="en-US" dirty="0">
                  <a:solidFill>
                    <a:srgbClr val="C0804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小鸡：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FangSong" panose="02010609060101010101" pitchFamily="49" charset="-122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&lt;&lt;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k&lt;&lt;</a:t>
              </a:r>
              <a:r>
                <a:rPr lang="en-US" dirty="0" err="1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endl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  <a:ea typeface="FangSong" panose="02010609060101010101" pitchFamily="49" charset="-122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12 	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13 	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14 	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15 		</a:t>
              </a:r>
              <a:r>
                <a:rPr lang="en-US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0;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LMSans9-Regular-Identity-H"/>
                </a:rPr>
                <a:t>16 	</a:t>
              </a:r>
              <a:r>
                <a:rPr lang="en-US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sz="2000" dirty="0">
                <a:solidFill>
                  <a:schemeClr val="tx1"/>
                </a:solidFill>
                <a:latin typeface="LMMono10-Regular-Identity-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187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嵌套结构和应用实例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12" name="矩形: 圆角 17">
            <a:extLst>
              <a:ext uri="{FF2B5EF4-FFF2-40B4-BE49-F238E27FC236}">
                <a16:creationId xmlns:a16="http://schemas.microsoft.com/office/drawing/2014/main" id="{CA37263E-492B-4894-BAD3-1B81A1B251D0}"/>
              </a:ext>
            </a:extLst>
          </p:cNvPr>
          <p:cNvSpPr/>
          <p:nvPr/>
        </p:nvSpPr>
        <p:spPr>
          <a:xfrm>
            <a:off x="223817" y="1642540"/>
            <a:ext cx="8704052" cy="1477328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F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输出：</a:t>
            </a:r>
          </a:p>
          <a:p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公鸡：</a:t>
            </a:r>
            <a:r>
              <a:rPr lang="en-US" altLang="zh-CN" dirty="0">
                <a:solidFill>
                  <a:schemeClr val="tx1"/>
                </a:solidFill>
                <a:latin typeface="LMMono10-Regular-Identity-H"/>
                <a:ea typeface="FangSong" panose="02010609060101010101" pitchFamily="49" charset="-122"/>
              </a:rPr>
              <a:t>0 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母鸡：</a:t>
            </a:r>
            <a:r>
              <a:rPr lang="en-US" altLang="zh-CN" dirty="0">
                <a:solidFill>
                  <a:schemeClr val="tx1"/>
                </a:solidFill>
                <a:latin typeface="LMMono10-Regular-Identity-H"/>
                <a:ea typeface="FangSong" panose="02010609060101010101" pitchFamily="49" charset="-122"/>
              </a:rPr>
              <a:t>25 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小鸡：</a:t>
            </a:r>
            <a:r>
              <a:rPr lang="en-US" altLang="zh-CN" dirty="0">
                <a:solidFill>
                  <a:schemeClr val="tx1"/>
                </a:solidFill>
                <a:latin typeface="LMMono10-Regular-Identity-H"/>
                <a:ea typeface="FangSong" panose="02010609060101010101" pitchFamily="49" charset="-122"/>
              </a:rPr>
              <a:t>75</a:t>
            </a:r>
          </a:p>
          <a:p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公鸡：</a:t>
            </a:r>
            <a:r>
              <a:rPr lang="en-US" altLang="zh-CN" dirty="0">
                <a:solidFill>
                  <a:schemeClr val="tx1"/>
                </a:solidFill>
                <a:latin typeface="LMMono10-Regular-Identity-H"/>
                <a:ea typeface="FangSong" panose="02010609060101010101" pitchFamily="49" charset="-122"/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母鸡：</a:t>
            </a:r>
            <a:r>
              <a:rPr lang="en-US" altLang="zh-CN" dirty="0">
                <a:solidFill>
                  <a:schemeClr val="tx1"/>
                </a:solidFill>
                <a:latin typeface="LMMono10-Regular-Identity-H"/>
                <a:ea typeface="FangSong" panose="02010609060101010101" pitchFamily="49" charset="-122"/>
              </a:rPr>
              <a:t>18 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小鸡：</a:t>
            </a:r>
            <a:r>
              <a:rPr lang="en-US" altLang="zh-CN" dirty="0">
                <a:solidFill>
                  <a:schemeClr val="tx1"/>
                </a:solidFill>
                <a:latin typeface="LMMono10-Regular-Identity-H"/>
                <a:ea typeface="FangSong" panose="02010609060101010101" pitchFamily="49" charset="-122"/>
              </a:rPr>
              <a:t>78</a:t>
            </a:r>
          </a:p>
          <a:p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公鸡：</a:t>
            </a:r>
            <a:r>
              <a:rPr lang="en-US" altLang="zh-CN" dirty="0">
                <a:solidFill>
                  <a:schemeClr val="tx1"/>
                </a:solidFill>
                <a:latin typeface="LMMono10-Regular-Identity-H"/>
                <a:ea typeface="FangSong" panose="02010609060101010101" pitchFamily="49" charset="-122"/>
              </a:rPr>
              <a:t>8 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母鸡：</a:t>
            </a:r>
            <a:r>
              <a:rPr lang="en-US" altLang="zh-CN" dirty="0">
                <a:solidFill>
                  <a:schemeClr val="tx1"/>
                </a:solidFill>
                <a:latin typeface="LMMono10-Regular-Identity-H"/>
                <a:ea typeface="FangSong" panose="02010609060101010101" pitchFamily="49" charset="-122"/>
              </a:rPr>
              <a:t>11 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小鸡：</a:t>
            </a:r>
            <a:r>
              <a:rPr lang="en-US" altLang="zh-CN" dirty="0">
                <a:solidFill>
                  <a:schemeClr val="tx1"/>
                </a:solidFill>
                <a:latin typeface="LMMono10-Regular-Identity-H"/>
                <a:ea typeface="FangSong" panose="02010609060101010101" pitchFamily="49" charset="-122"/>
              </a:rPr>
              <a:t>81</a:t>
            </a:r>
          </a:p>
          <a:p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公鸡：</a:t>
            </a:r>
            <a:r>
              <a:rPr lang="en-US" altLang="zh-CN" dirty="0">
                <a:solidFill>
                  <a:schemeClr val="tx1"/>
                </a:solidFill>
                <a:latin typeface="LMMono10-Regular-Identity-H"/>
                <a:ea typeface="FangSong" panose="02010609060101010101" pitchFamily="49" charset="-122"/>
              </a:rPr>
              <a:t>12 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母鸡：</a:t>
            </a:r>
            <a:r>
              <a:rPr lang="en-US" altLang="zh-CN" dirty="0">
                <a:solidFill>
                  <a:schemeClr val="tx1"/>
                </a:solidFill>
                <a:latin typeface="LMMono10-Regular-Identity-H"/>
                <a:ea typeface="FangSong" panose="02010609060101010101" pitchFamily="49" charset="-122"/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小鸡：</a:t>
            </a:r>
            <a:r>
              <a:rPr lang="en-US" altLang="zh-CN" dirty="0">
                <a:solidFill>
                  <a:schemeClr val="tx1"/>
                </a:solidFill>
                <a:latin typeface="LMMono10-Regular-Identity-H"/>
                <a:ea typeface="FangSong" panose="02010609060101010101" pitchFamily="49" charset="-122"/>
              </a:rPr>
              <a:t>84</a:t>
            </a:r>
            <a:endParaRPr lang="en-US" sz="2000" dirty="0">
              <a:solidFill>
                <a:schemeClr val="tx1"/>
              </a:solidFill>
              <a:latin typeface="LMMono10-Regular-Identity-H"/>
            </a:endParaRPr>
          </a:p>
        </p:txBody>
      </p:sp>
    </p:spTree>
    <p:extLst>
      <p:ext uri="{BB962C8B-B14F-4D97-AF65-F5344CB8AC3E}">
        <p14:creationId xmlns:p14="http://schemas.microsoft.com/office/powerpoint/2010/main" val="187345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语句</a:t>
            </a:r>
            <a:r>
              <a:rPr lang="en-US" altLang="zh-CN" sz="1800" dirty="0"/>
              <a:t>—</a:t>
            </a:r>
            <a:r>
              <a:rPr lang="zh-CN" altLang="en-US" sz="1800" dirty="0"/>
              <a:t>控制结构语句作用域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D8979B-0CE8-4CE2-BD3A-5717E2EB0E4F}"/>
              </a:ext>
            </a:extLst>
          </p:cNvPr>
          <p:cNvGrpSpPr/>
          <p:nvPr/>
        </p:nvGrpSpPr>
        <p:grpSpPr>
          <a:xfrm>
            <a:off x="219974" y="2044323"/>
            <a:ext cx="8704052" cy="2353613"/>
            <a:chOff x="219974" y="2044323"/>
            <a:chExt cx="8704052" cy="2353613"/>
          </a:xfrm>
        </p:grpSpPr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A0AC8610-1741-46C7-82BF-0B43D6681DF8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/>
                <a:t>C++ </a:t>
              </a:r>
              <a:r>
                <a:rPr lang="zh-CN" altLang="en-US" sz="2000" dirty="0"/>
                <a:t>控制结构语句包括：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9158F7E-4474-4357-A8D2-74A98654C818}"/>
                </a:ext>
              </a:extLst>
            </p:cNvPr>
            <p:cNvSpPr/>
            <p:nvPr/>
          </p:nvSpPr>
          <p:spPr>
            <a:xfrm>
              <a:off x="219974" y="2612832"/>
              <a:ext cx="8704052" cy="178510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Clr>
                  <a:srgbClr val="262686"/>
                </a:buClr>
                <a:buFontTx/>
                <a:buChar char="●"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</a:t>
              </a:r>
            </a:p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Clr>
                  <a:srgbClr val="262686"/>
                </a:buClr>
                <a:buFontTx/>
                <a:buChar char="●"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</a:t>
              </a:r>
            </a:p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Clr>
                  <a:srgbClr val="262686"/>
                </a:buClr>
                <a:buFontTx/>
                <a:buChar char="●"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</a:t>
              </a:r>
            </a:p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Clr>
                  <a:srgbClr val="262686"/>
                </a:buClr>
                <a:buFontTx/>
                <a:buChar char="●"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语句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这些控制语句的作用域只包括紧跟其后的一条语句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0548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C42FBEA-026F-4E05-B54D-D2EEE01E4B26}"/>
              </a:ext>
            </a:extLst>
          </p:cNvPr>
          <p:cNvSpPr/>
          <p:nvPr/>
        </p:nvSpPr>
        <p:spPr>
          <a:xfrm>
            <a:off x="2940784" y="2921169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latin typeface="MicrosoftYaHei"/>
              </a:rPr>
              <a:t>本章结束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0753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语句</a:t>
            </a:r>
            <a:r>
              <a:rPr lang="en-US" altLang="zh-CN" sz="1800" dirty="0"/>
              <a:t>—</a:t>
            </a:r>
            <a:r>
              <a:rPr lang="zh-CN" altLang="en-US" sz="1800" dirty="0"/>
              <a:t>控制结构语句作用域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D8979B-0CE8-4CE2-BD3A-5717E2EB0E4F}"/>
              </a:ext>
            </a:extLst>
          </p:cNvPr>
          <p:cNvGrpSpPr/>
          <p:nvPr/>
        </p:nvGrpSpPr>
        <p:grpSpPr>
          <a:xfrm>
            <a:off x="219974" y="1175643"/>
            <a:ext cx="8704052" cy="1491840"/>
            <a:chOff x="219974" y="2044323"/>
            <a:chExt cx="8704052" cy="1491840"/>
          </a:xfrm>
        </p:grpSpPr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A0AC8610-1741-46C7-82BF-0B43D6681DF8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下面</a:t>
              </a:r>
              <a:r>
                <a:rPr lang="en-US" altLang="zh-CN" sz="2000" dirty="0"/>
                <a:t>while </a:t>
              </a:r>
              <a:r>
                <a:rPr lang="zh-CN" altLang="en-US" sz="2000" dirty="0"/>
                <a:t>语句的作用域是什么？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9158F7E-4474-4357-A8D2-74A98654C818}"/>
                </a:ext>
              </a:extLst>
            </p:cNvPr>
            <p:cNvSpPr/>
            <p:nvPr/>
          </p:nvSpPr>
          <p:spPr>
            <a:xfrm>
              <a:off x="219974" y="2612833"/>
              <a:ext cx="8704052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(counter &lt;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++counter;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 += counter;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37D666-FF06-42AA-9BA5-45145E3212CC}"/>
              </a:ext>
            </a:extLst>
          </p:cNvPr>
          <p:cNvGrpSpPr/>
          <p:nvPr/>
        </p:nvGrpSpPr>
        <p:grpSpPr>
          <a:xfrm>
            <a:off x="219974" y="3323789"/>
            <a:ext cx="8704052" cy="1768838"/>
            <a:chOff x="219974" y="2044323"/>
            <a:chExt cx="8704052" cy="1768838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9A8D7270-2EFD-4879-B990-C3D745DAD96E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可用花括号扩展其作用域，如：</a:t>
              </a:r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33161CA3-75DF-45B0-8D41-578F1B88F0C6}"/>
                </a:ext>
              </a:extLst>
            </p:cNvPr>
            <p:cNvSpPr/>
            <p:nvPr/>
          </p:nvSpPr>
          <p:spPr>
            <a:xfrm>
              <a:off x="219974" y="2612832"/>
              <a:ext cx="8704052" cy="120032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(counter &lt; </a:t>
              </a:r>
              <a:r>
                <a:rPr lang="en-US" dirty="0">
                  <a:solidFill>
                    <a:srgbClr val="09885A"/>
                  </a:solidFill>
                  <a:latin typeface="Consolas" panose="020B0609020204030204" pitchFamily="49" charset="0"/>
                </a:rPr>
                <a:t>10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){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//while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作用域从这里开始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	++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counter;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sum += counter;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//while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作用域到这里结束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98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D8979B-0CE8-4CE2-BD3A-5717E2EB0E4F}"/>
              </a:ext>
            </a:extLst>
          </p:cNvPr>
          <p:cNvGrpSpPr/>
          <p:nvPr/>
        </p:nvGrpSpPr>
        <p:grpSpPr>
          <a:xfrm>
            <a:off x="219974" y="1175643"/>
            <a:ext cx="8704052" cy="1491357"/>
            <a:chOff x="219974" y="2044323"/>
            <a:chExt cx="8704052" cy="1491357"/>
          </a:xfrm>
        </p:grpSpPr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A0AC8610-1741-46C7-82BF-0B43D6681DF8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94B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/>
                <a:t>C++ </a:t>
              </a:r>
              <a:r>
                <a:rPr lang="zh-CN" altLang="en-US" sz="2000" dirty="0"/>
                <a:t>提供了两种分支形式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9158F7E-4474-4357-A8D2-74A98654C818}"/>
                </a:ext>
              </a:extLst>
            </p:cNvPr>
            <p:cNvSpPr/>
            <p:nvPr/>
          </p:nvSpPr>
          <p:spPr>
            <a:xfrm>
              <a:off x="219974" y="2612833"/>
              <a:ext cx="8704052" cy="92284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F4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语句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switch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语句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94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386C-9D76-42C4-858F-06075BF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分支结构</a:t>
            </a:r>
            <a:r>
              <a:rPr lang="en-US" altLang="zh-CN" sz="1800" dirty="0"/>
              <a:t>—if </a:t>
            </a:r>
            <a:r>
              <a:rPr lang="zh-CN" altLang="en-US" sz="1800" dirty="0"/>
              <a:t>语句</a:t>
            </a: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CCB8015-E0AB-46CD-A1AF-AEA331A2421E}"/>
              </a:ext>
            </a:extLst>
          </p:cNvPr>
          <p:cNvGrpSpPr/>
          <p:nvPr/>
        </p:nvGrpSpPr>
        <p:grpSpPr>
          <a:xfrm>
            <a:off x="274423" y="1404851"/>
            <a:ext cx="4847326" cy="1317493"/>
            <a:chOff x="219974" y="2227811"/>
            <a:chExt cx="4847326" cy="1317493"/>
          </a:xfrm>
        </p:grpSpPr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A0AC8610-1741-46C7-82BF-0B43D6681DF8}"/>
                </a:ext>
              </a:extLst>
            </p:cNvPr>
            <p:cNvSpPr/>
            <p:nvPr/>
          </p:nvSpPr>
          <p:spPr>
            <a:xfrm>
              <a:off x="219974" y="2227811"/>
              <a:ext cx="4847326" cy="39416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/>
                <a:t>if </a:t>
              </a:r>
              <a:r>
                <a:rPr lang="zh-CN" altLang="en-US" sz="2000" dirty="0"/>
                <a:t>语句的语法格式：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9158F7E-4474-4357-A8D2-74A98654C818}"/>
                </a:ext>
              </a:extLst>
            </p:cNvPr>
            <p:cNvSpPr/>
            <p:nvPr/>
          </p:nvSpPr>
          <p:spPr>
            <a:xfrm>
              <a:off x="219974" y="2621974"/>
              <a:ext cx="4847326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(expr) {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条件表达式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statement;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语句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6D28719-D68B-4D82-9432-50FB5D85B22B}"/>
              </a:ext>
            </a:extLst>
          </p:cNvPr>
          <p:cNvGrpSpPr/>
          <p:nvPr/>
        </p:nvGrpSpPr>
        <p:grpSpPr>
          <a:xfrm>
            <a:off x="274423" y="3116507"/>
            <a:ext cx="4847326" cy="2420712"/>
            <a:chOff x="426823" y="1562027"/>
            <a:chExt cx="4847326" cy="2420712"/>
          </a:xfrm>
        </p:grpSpPr>
        <p:sp>
          <p:nvSpPr>
            <p:cNvPr id="9" name="矩形: 圆顶角 8">
              <a:extLst>
                <a:ext uri="{FF2B5EF4-FFF2-40B4-BE49-F238E27FC236}">
                  <a16:creationId xmlns:a16="http://schemas.microsoft.com/office/drawing/2014/main" id="{DC21D4FE-3962-4122-B271-E37F3FDED171}"/>
                </a:ext>
              </a:extLst>
            </p:cNvPr>
            <p:cNvSpPr/>
            <p:nvPr/>
          </p:nvSpPr>
          <p:spPr>
            <a:xfrm>
              <a:off x="426823" y="1562027"/>
              <a:ext cx="4847326" cy="38938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/>
                <a:t>else </a:t>
              </a:r>
              <a:r>
                <a:rPr lang="zh-CN" altLang="en-US" sz="2000" dirty="0"/>
                <a:t>分支结构格式：</a:t>
              </a:r>
            </a:p>
          </p:txBody>
        </p:sp>
        <p:sp>
          <p:nvSpPr>
            <p:cNvPr id="10" name="矩形: 圆角 17">
              <a:extLst>
                <a:ext uri="{FF2B5EF4-FFF2-40B4-BE49-F238E27FC236}">
                  <a16:creationId xmlns:a16="http://schemas.microsoft.com/office/drawing/2014/main" id="{CFCA457B-2380-40B8-AF51-D7763273913C}"/>
                </a:ext>
              </a:extLst>
            </p:cNvPr>
            <p:cNvSpPr/>
            <p:nvPr/>
          </p:nvSpPr>
          <p:spPr>
            <a:xfrm>
              <a:off x="426823" y="1951414"/>
              <a:ext cx="4847326" cy="20313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(expr)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statement1;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分支语句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statement2;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分支语句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建议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：尽量使用花括号改善程序的可读性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AF511B6-9489-40BC-959A-770EED475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89" y="1510188"/>
            <a:ext cx="3184788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0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</TotalTime>
  <Words>2595</Words>
  <Application>Microsoft Office PowerPoint</Application>
  <PresentationFormat>全屏显示(4:3)</PresentationFormat>
  <Paragraphs>768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80" baseType="lpstr">
      <vt:lpstr>CMMI10</vt:lpstr>
      <vt:lpstr>CMR10</vt:lpstr>
      <vt:lpstr>CMSY10</vt:lpstr>
      <vt:lpstr>FangSong</vt:lpstr>
      <vt:lpstr>LMMono10-Regular-Identity-H</vt:lpstr>
      <vt:lpstr>LMMono12-Regular-Identity-H</vt:lpstr>
      <vt:lpstr>LMMono9-Regular-Identity-H</vt:lpstr>
      <vt:lpstr>LMRoman10-Regular-Identity-H</vt:lpstr>
      <vt:lpstr>LMSans10-Oblique-Identity-H</vt:lpstr>
      <vt:lpstr>LMSans10-Regular-Identity-H</vt:lpstr>
      <vt:lpstr>LMSans12-Regular-Identity-H</vt:lpstr>
      <vt:lpstr>LMSans9-Regular-Identity-H</vt:lpstr>
      <vt:lpstr>MicrosoftYaHei</vt:lpstr>
      <vt:lpstr>等线</vt:lpstr>
      <vt:lpstr>微软雅黑</vt:lpstr>
      <vt:lpstr>Arial</vt:lpstr>
      <vt:lpstr>Cambria Math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3.1 语句—空语句</vt:lpstr>
      <vt:lpstr>3.1 语句—复合语句</vt:lpstr>
      <vt:lpstr>3.1 语句—控制结构语句作用域</vt:lpstr>
      <vt:lpstr>3.1 语句—控制结构语句作用域</vt:lpstr>
      <vt:lpstr>3.2 分支结构</vt:lpstr>
      <vt:lpstr>3.2 分支结构—if 语句</vt:lpstr>
      <vt:lpstr>3.2 分支结构—if 语句</vt:lpstr>
      <vt:lpstr>3.2 分支结构—if 语句</vt:lpstr>
      <vt:lpstr>3.2 分支结构—if 语句</vt:lpstr>
      <vt:lpstr>3.2 分支结构—if 语句</vt:lpstr>
      <vt:lpstr>3.2 分支结构—if 语句</vt:lpstr>
      <vt:lpstr>3.2 分支结构—if 语句</vt:lpstr>
      <vt:lpstr>3.2 分支结构—if 语句</vt:lpstr>
      <vt:lpstr>3.2 分支结构—if 语句</vt:lpstr>
      <vt:lpstr>3.2 分支结构—if 语句</vt:lpstr>
      <vt:lpstr>3.2 分支结构—if 语句</vt:lpstr>
      <vt:lpstr>3.2 分支结构—switch 语句</vt:lpstr>
      <vt:lpstr>3.2 分支结构—switch 语句</vt:lpstr>
      <vt:lpstr>3.2 分支结构—switch 语句</vt:lpstr>
      <vt:lpstr>3.2 分支结构—switch 语句</vt:lpstr>
      <vt:lpstr>3.2 分支结构—switch 语句</vt:lpstr>
      <vt:lpstr>3.2 分支结构—switch 语句</vt:lpstr>
      <vt:lpstr>3.3 循环结构</vt:lpstr>
      <vt:lpstr>3.3 循环结构—while 语句</vt:lpstr>
      <vt:lpstr>3.3 循环结构—while 语句</vt:lpstr>
      <vt:lpstr>3.3 循环结构—while 语句</vt:lpstr>
      <vt:lpstr>3.3 循环结构—while 语句</vt:lpstr>
      <vt:lpstr>3.3 循环结构—do while 语句</vt:lpstr>
      <vt:lpstr>3.3 循环结构—do while 语句</vt:lpstr>
      <vt:lpstr>3.3 循环结构—do while 语句</vt:lpstr>
      <vt:lpstr>3.3 循环结构—do while 语句</vt:lpstr>
      <vt:lpstr>3.3 循环结构—for 语句</vt:lpstr>
      <vt:lpstr>3.3 循环结构—for 语句</vt:lpstr>
      <vt:lpstr>3.3 循环结构—for 语句</vt:lpstr>
      <vt:lpstr>3.3 循环结构—for 语句</vt:lpstr>
      <vt:lpstr>3.3 循环结构—for 语句</vt:lpstr>
      <vt:lpstr>3.3 循环结构</vt:lpstr>
      <vt:lpstr>3.3 循环结构—for 语句</vt:lpstr>
      <vt:lpstr>3.3 循环结构</vt:lpstr>
      <vt:lpstr>3.3 循环结构</vt:lpstr>
      <vt:lpstr>3.4 跳转语句</vt:lpstr>
      <vt:lpstr>3.4 跳转语句—break 语句</vt:lpstr>
      <vt:lpstr>3.4 跳转语句—break 语句</vt:lpstr>
      <vt:lpstr>3.4 跳转语句—break 语句</vt:lpstr>
      <vt:lpstr>3.4 跳转语句—break 语句</vt:lpstr>
      <vt:lpstr>3.4 跳转语句—continue 语句</vt:lpstr>
      <vt:lpstr>3.4 跳转语句—continue 语句</vt:lpstr>
      <vt:lpstr>3.4 跳转语句—continue 语句</vt:lpstr>
      <vt:lpstr>3.5 嵌套结构和应用实例</vt:lpstr>
      <vt:lpstr>3.5 嵌套结构和应用实例</vt:lpstr>
      <vt:lpstr>3.5 嵌套结构和应用实例</vt:lpstr>
      <vt:lpstr>3.5 嵌套结构和应用实例</vt:lpstr>
      <vt:lpstr>3.5 嵌套结构和应用实例</vt:lpstr>
      <vt:lpstr>3.5 嵌套结构和应用实例</vt:lpstr>
      <vt:lpstr>3.5 嵌套结构和应用实例</vt:lpstr>
      <vt:lpstr>3.5 嵌套结构和应用实例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刘永峰</dc:creator>
  <cp:lastModifiedBy>Li</cp:lastModifiedBy>
  <cp:revision>645</cp:revision>
  <dcterms:created xsi:type="dcterms:W3CDTF">2019-01-17T01:34:51Z</dcterms:created>
  <dcterms:modified xsi:type="dcterms:W3CDTF">2019-02-14T06:53:47Z</dcterms:modified>
</cp:coreProperties>
</file>