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301" r:id="rId12"/>
    <p:sldId id="303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5" r:id="rId61"/>
    <p:sldId id="354" r:id="rId62"/>
    <p:sldId id="356" r:id="rId63"/>
    <p:sldId id="357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260" r:id="rId73"/>
    <p:sldId id="259" r:id="rId74"/>
    <p:sldId id="262" r:id="rId75"/>
    <p:sldId id="263" r:id="rId76"/>
    <p:sldId id="264" r:id="rId77"/>
    <p:sldId id="265" r:id="rId78"/>
    <p:sldId id="266" r:id="rId79"/>
    <p:sldId id="267" r:id="rId80"/>
    <p:sldId id="268" r:id="rId81"/>
    <p:sldId id="269" r:id="rId82"/>
    <p:sldId id="270" r:id="rId83"/>
    <p:sldId id="271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1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6FC"/>
    <a:srgbClr val="3399FF"/>
    <a:srgbClr val="F7E7E5"/>
    <a:srgbClr val="33CC33"/>
    <a:srgbClr val="00FF00"/>
    <a:srgbClr val="151DC1"/>
    <a:srgbClr val="0000FF"/>
    <a:srgbClr val="FCF6EE"/>
    <a:srgbClr val="E0AB5B"/>
    <a:srgbClr val="21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E224A-26B9-4F4A-B5CA-F9FEEB669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89E65-7340-4A72-83C8-E41632E6A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18A51-4E9E-44D2-A44C-5E453AA3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F0634-7C0B-4707-81CC-29D09A49B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C7AD1-598D-42C1-B839-EC832A5BA60F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705FF-A3B8-41C1-A2B4-C14AD3C0545A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51C78-9C74-48B7-8B9C-0B143BCDC8C2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4CF2C-6301-4FD2-A14A-2A4383B392FD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7C3CD-5C56-4A52-9A8B-094DC17D60CE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E3A0A-F853-40CC-B101-AED29CA29D96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94F9221-26CC-4778-922C-682D99F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684A218F-D787-4066-919E-8011A72D12FD}"/>
              </a:ext>
            </a:extLst>
          </p:cNvPr>
          <p:cNvSpPr txBox="1">
            <a:spLocks/>
          </p:cNvSpPr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1.xml"/><Relationship Id="rId18" Type="http://schemas.openxmlformats.org/officeDocument/2006/relationships/slide" Target="slide63.xml"/><Relationship Id="rId26" Type="http://schemas.openxmlformats.org/officeDocument/2006/relationships/slide" Target="slide87.xml"/><Relationship Id="rId3" Type="http://schemas.openxmlformats.org/officeDocument/2006/relationships/slide" Target="slide8.xml"/><Relationship Id="rId21" Type="http://schemas.openxmlformats.org/officeDocument/2006/relationships/slide" Target="slide73.xml"/><Relationship Id="rId7" Type="http://schemas.openxmlformats.org/officeDocument/2006/relationships/slide" Target="slide16.xml"/><Relationship Id="rId12" Type="http://schemas.openxmlformats.org/officeDocument/2006/relationships/slide" Target="slide30.xml"/><Relationship Id="rId17" Type="http://schemas.openxmlformats.org/officeDocument/2006/relationships/slide" Target="slide62.xml"/><Relationship Id="rId25" Type="http://schemas.openxmlformats.org/officeDocument/2006/relationships/slide" Target="slide86.xml"/><Relationship Id="rId2" Type="http://schemas.openxmlformats.org/officeDocument/2006/relationships/slide" Target="slide4.xml"/><Relationship Id="rId16" Type="http://schemas.openxmlformats.org/officeDocument/2006/relationships/slide" Target="slide51.xml"/><Relationship Id="rId20" Type="http://schemas.openxmlformats.org/officeDocument/2006/relationships/slide" Target="slide72.xml"/><Relationship Id="rId29" Type="http://schemas.openxmlformats.org/officeDocument/2006/relationships/slide" Target="slide9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24" Type="http://schemas.openxmlformats.org/officeDocument/2006/relationships/slide" Target="slide85.xml"/><Relationship Id="rId5" Type="http://schemas.openxmlformats.org/officeDocument/2006/relationships/slide" Target="slide12.xml"/><Relationship Id="rId15" Type="http://schemas.openxmlformats.org/officeDocument/2006/relationships/slide" Target="slide40.xml"/><Relationship Id="rId23" Type="http://schemas.openxmlformats.org/officeDocument/2006/relationships/slide" Target="slide82.xml"/><Relationship Id="rId28" Type="http://schemas.openxmlformats.org/officeDocument/2006/relationships/slide" Target="slide96.xml"/><Relationship Id="rId10" Type="http://schemas.openxmlformats.org/officeDocument/2006/relationships/slide" Target="slide25.xml"/><Relationship Id="rId19" Type="http://schemas.openxmlformats.org/officeDocument/2006/relationships/slide" Target="slide65.xml"/><Relationship Id="rId4" Type="http://schemas.openxmlformats.org/officeDocument/2006/relationships/slide" Target="slide9.xml"/><Relationship Id="rId9" Type="http://schemas.openxmlformats.org/officeDocument/2006/relationships/slide" Target="slide21.xml"/><Relationship Id="rId14" Type="http://schemas.openxmlformats.org/officeDocument/2006/relationships/slide" Target="slide33.xml"/><Relationship Id="rId22" Type="http://schemas.openxmlformats.org/officeDocument/2006/relationships/slide" Target="slide75.xml"/><Relationship Id="rId27" Type="http://schemas.openxmlformats.org/officeDocument/2006/relationships/slide" Target="slide8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38BF-89D7-4BCB-87EB-2683E11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6A34A-B5C2-49C6-8E90-EAA5F0BF97E4}"/>
              </a:ext>
            </a:extLst>
          </p:cNvPr>
          <p:cNvSpPr txBox="1"/>
          <p:nvPr/>
        </p:nvSpPr>
        <p:spPr>
          <a:xfrm>
            <a:off x="951470" y="1459030"/>
            <a:ext cx="746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</a:rPr>
              <a:t>4</a:t>
            </a:r>
            <a:r>
              <a:rPr lang="zh-CN" altLang="en-US" sz="3200" dirty="0">
                <a:solidFill>
                  <a:schemeClr val="bg1"/>
                </a:solidFill>
              </a:rPr>
              <a:t>章  复合类型、</a:t>
            </a:r>
            <a:r>
              <a:rPr lang="en-US" altLang="zh-CN" sz="3200" dirty="0">
                <a:solidFill>
                  <a:schemeClr val="bg1"/>
                </a:solidFill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vector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0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735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4.1.2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auto 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2F3433-2A81-48FC-8037-509A33AA45E1}"/>
              </a:ext>
            </a:extLst>
          </p:cNvPr>
          <p:cNvGrpSpPr/>
          <p:nvPr/>
        </p:nvGrpSpPr>
        <p:grpSpPr>
          <a:xfrm>
            <a:off x="219974" y="1012684"/>
            <a:ext cx="8704052" cy="5228375"/>
            <a:chOff x="219974" y="2044323"/>
            <a:chExt cx="8704052" cy="5228375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E9DB7E6F-39D1-4AE9-A976-CA59F498CB46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以下程序的输出结果是？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3F116B49-6212-4B4A-9CE2-3D727AE139CB}"/>
                </a:ext>
              </a:extLst>
            </p:cNvPr>
            <p:cNvSpPr/>
            <p:nvPr/>
          </p:nvSpPr>
          <p:spPr>
            <a:xfrm>
              <a:off x="219974" y="2612833"/>
              <a:ext cx="8704052" cy="4659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1.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0, 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 = b;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"b="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b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2.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0, 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 = b;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"b="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b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55EC64A-0C7C-4B3D-AA4D-A7F1C71501B9}"/>
              </a:ext>
            </a:extLst>
          </p:cNvPr>
          <p:cNvSpPr/>
          <p:nvPr/>
        </p:nvSpPr>
        <p:spPr>
          <a:xfrm>
            <a:off x="5485795" y="3515587"/>
            <a:ext cx="2547492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/>
              <a:t>答案： 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a=0,b=0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3BA706-553F-45F6-9E8C-91AB8608C06F}"/>
              </a:ext>
            </a:extLst>
          </p:cNvPr>
          <p:cNvSpPr/>
          <p:nvPr/>
        </p:nvSpPr>
        <p:spPr>
          <a:xfrm>
            <a:off x="5485795" y="5712229"/>
            <a:ext cx="3182281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a=100, b=100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61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100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0AC068-E1DA-4403-9C08-A4CD6A31C6DE}"/>
              </a:ext>
            </a:extLst>
          </p:cNvPr>
          <p:cNvSpPr txBox="1"/>
          <p:nvPr/>
        </p:nvSpPr>
        <p:spPr>
          <a:xfrm>
            <a:off x="3453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216296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735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4.1.2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auto 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2F3433-2A81-48FC-8037-509A33AA45E1}"/>
              </a:ext>
            </a:extLst>
          </p:cNvPr>
          <p:cNvGrpSpPr/>
          <p:nvPr/>
        </p:nvGrpSpPr>
        <p:grpSpPr>
          <a:xfrm>
            <a:off x="219974" y="1874293"/>
            <a:ext cx="8704052" cy="2920051"/>
            <a:chOff x="219974" y="2044323"/>
            <a:chExt cx="8704052" cy="2920051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E9DB7E6F-39D1-4AE9-A976-CA59F498CB46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3F116B49-6212-4B4A-9CE2-3D727AE139CB}"/>
                </a:ext>
              </a:extLst>
            </p:cNvPr>
            <p:cNvSpPr/>
            <p:nvPr/>
          </p:nvSpPr>
          <p:spPr>
            <a:xfrm>
              <a:off x="219974" y="2612833"/>
              <a:ext cx="8704052" cy="2351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3.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以下程序有错误吗？若有，则错在哪里？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b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C7B6E4B-DE4C-48A4-8C5A-CE7890E67560}"/>
              </a:ext>
            </a:extLst>
          </p:cNvPr>
          <p:cNvSpPr/>
          <p:nvPr/>
        </p:nvSpPr>
        <p:spPr>
          <a:xfrm>
            <a:off x="293298" y="5188926"/>
            <a:ext cx="819253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zh-CN" altLang="en-US" sz="2000" b="1" dirty="0">
                <a:solidFill>
                  <a:srgbClr val="FF0000"/>
                </a:solidFill>
              </a:rPr>
              <a:t>语句</a:t>
            </a:r>
            <a:r>
              <a:rPr lang="en-US" altLang="zh-CN" sz="2000" b="1" dirty="0">
                <a:solidFill>
                  <a:srgbClr val="FF0000"/>
                </a:solidFill>
              </a:rPr>
              <a:t>b=100</a:t>
            </a:r>
            <a:r>
              <a:rPr lang="zh-CN" altLang="en-US" sz="2000" b="1" dirty="0">
                <a:solidFill>
                  <a:srgbClr val="FF0000"/>
                </a:solidFill>
              </a:rPr>
              <a:t>；错误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const</a:t>
            </a:r>
            <a:r>
              <a:rPr lang="zh-CN" altLang="en-US" sz="2000" b="1" dirty="0"/>
              <a:t>引用，无法修改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23531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4.1.3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—decltype 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193212"/>
            <a:ext cx="8704052" cy="3354617"/>
            <a:chOff x="219974" y="2044323"/>
            <a:chExt cx="8704052" cy="3354617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decltype </a:t>
              </a:r>
              <a:r>
                <a:rPr lang="zh-CN" altLang="en-US" sz="2400" dirty="0"/>
                <a:t>和引用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28146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decltype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能够根据表达式的类型来定义对象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如果表达式是一个对象，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decltype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会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推导出对象的类型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如果表达式是一个引用，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decltype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也会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推导出引用类型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&amp;r1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(r1) 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//r2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引用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(r1 + 0) r3;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//r3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C84E1-D791-4A0B-9FFB-74ED6FD29720}"/>
              </a:ext>
            </a:extLst>
          </p:cNvPr>
          <p:cNvGrpSpPr/>
          <p:nvPr/>
        </p:nvGrpSpPr>
        <p:grpSpPr>
          <a:xfrm>
            <a:off x="219974" y="4862747"/>
            <a:ext cx="8704052" cy="1401814"/>
            <a:chOff x="219974" y="2044323"/>
            <a:chExt cx="8704052" cy="1401814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36C14815-B9F2-4C64-8FEC-B8A20FF28DDB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注意：对象名加上圆括号推导出引用</a:t>
              </a:r>
              <a:endParaRPr lang="zh-CN" altLang="en-US" sz="2400" dirty="0"/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1DAFA66-4396-49D0-87EB-544CB33DDC5E}"/>
                </a:ext>
              </a:extLst>
            </p:cNvPr>
            <p:cNvSpPr/>
            <p:nvPr/>
          </p:nvSpPr>
          <p:spPr>
            <a:xfrm>
              <a:off x="219974" y="2612832"/>
              <a:ext cx="8704052" cy="8333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)) r2;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r2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引用，必须初始化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289378"/>
            <a:ext cx="8704052" cy="2431287"/>
            <a:chOff x="219974" y="2044323"/>
            <a:chExt cx="8704052" cy="2431287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右值引用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89128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绑定到右值的引用，通过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来定义。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i+1;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rr1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为右值引用，绑定到一个临时对象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rr2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为右值引用，不能绑定到左值对象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B5E464-46F0-41AB-903C-BCC4E56E9FEF}"/>
              </a:ext>
            </a:extLst>
          </p:cNvPr>
          <p:cNvGrpSpPr/>
          <p:nvPr/>
        </p:nvGrpSpPr>
        <p:grpSpPr>
          <a:xfrm>
            <a:off x="293298" y="4106183"/>
            <a:ext cx="8704052" cy="1506547"/>
            <a:chOff x="219974" y="2044323"/>
            <a:chExt cx="8704052" cy="1506547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BDC51EE4-C9FF-4159-BBD8-152F2AEF16B2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右值引用功能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442F83B-972A-41B8-A1F0-FDE3DEDC74F3}"/>
                </a:ext>
              </a:extLst>
            </p:cNvPr>
            <p:cNvSpPr/>
            <p:nvPr/>
          </p:nvSpPr>
          <p:spPr>
            <a:xfrm>
              <a:off x="219974" y="2584323"/>
              <a:ext cx="8704052" cy="9665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程序员可以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操纵右值对象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，尤其是临时对象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可以通过右值引用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获取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即将消亡的右值对象的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资源</a:t>
              </a:r>
              <a:r>
                <a:rPr lang="zh-CN" altLang="en-US" sz="2000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1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2167895"/>
            <a:ext cx="8704052" cy="2522209"/>
            <a:chOff x="219974" y="2044323"/>
            <a:chExt cx="8704052" cy="2522209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33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思考：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9822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F6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以下代码会出现什么情况？为什么？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i+1;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&amp;&amp;rr3 = rr1;</a:t>
              </a:r>
              <a:r>
                <a:rPr lang="en-US" altLang="zh-CN" sz="2000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2C61A19-E759-4E9D-89F6-32496E4BAFCC}"/>
              </a:ext>
            </a:extLst>
          </p:cNvPr>
          <p:cNvSpPr/>
          <p:nvPr/>
        </p:nvSpPr>
        <p:spPr>
          <a:xfrm>
            <a:off x="219974" y="4977663"/>
            <a:ext cx="5741257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LMMono9-Regular-Identity-H"/>
              </a:rPr>
              <a:t>编译器报错：</a:t>
            </a:r>
            <a:r>
              <a:rPr lang="en-US" altLang="zh-CN" sz="2000" b="1" dirty="0">
                <a:solidFill>
                  <a:schemeClr val="bg1"/>
                </a:solidFill>
                <a:latin typeface="LMMono9-Regular-Identity-H"/>
              </a:rPr>
              <a:t>rr1</a:t>
            </a:r>
            <a:r>
              <a:rPr lang="zh-CN" altLang="en-US" sz="2000" b="1" dirty="0">
                <a:solidFill>
                  <a:schemeClr val="bg1"/>
                </a:solidFill>
                <a:latin typeface="LMMono9-Regular-Identity-H"/>
              </a:rPr>
              <a:t>为左值，</a:t>
            </a:r>
            <a:r>
              <a:rPr lang="en-US" altLang="zh-CN" sz="2000" b="1" dirty="0">
                <a:solidFill>
                  <a:schemeClr val="bg1"/>
                </a:solidFill>
                <a:latin typeface="LMMono9-Regular-Identity-H"/>
              </a:rPr>
              <a:t>rr3</a:t>
            </a:r>
            <a:r>
              <a:rPr lang="zh-CN" altLang="en-US" sz="2000" b="1" dirty="0">
                <a:solidFill>
                  <a:schemeClr val="bg1"/>
                </a:solidFill>
                <a:latin typeface="LMMono9-Regular-Identity-H"/>
              </a:rPr>
              <a:t>不能绑定到左值对象</a:t>
            </a:r>
            <a:endParaRPr lang="en-US" altLang="zh-CN" sz="2000" b="1" dirty="0">
              <a:solidFill>
                <a:schemeClr val="bg1"/>
              </a:solidFill>
              <a:latin typeface="LMMono9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316845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146650" y="1160638"/>
            <a:ext cx="8704052" cy="1968211"/>
            <a:chOff x="219974" y="2044323"/>
            <a:chExt cx="8704052" cy="196821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将左值显式转换成右值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&amp;&amp;rr3 = std::move(rr1);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转换成右值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有时候有些左值对象具有“临时性”，可以像右值一样使用。如只会使用一次的左值对象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B5E464-46F0-41AB-903C-BCC4E56E9FEF}"/>
              </a:ext>
            </a:extLst>
          </p:cNvPr>
          <p:cNvGrpSpPr/>
          <p:nvPr/>
        </p:nvGrpSpPr>
        <p:grpSpPr>
          <a:xfrm>
            <a:off x="146650" y="3429000"/>
            <a:ext cx="8704052" cy="2892952"/>
            <a:chOff x="219974" y="2044323"/>
            <a:chExt cx="8704052" cy="2892952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BDC51EE4-C9FF-4159-BBD8-152F2AEF16B2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通用引用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442F83B-972A-41B8-A1F0-FDE3DEDC74F3}"/>
                </a:ext>
              </a:extLst>
            </p:cNvPr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右值引用声明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与类型推导结合，变成一种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通用引用类型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，可与右值或左值绑定：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10;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//rr1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为右值引用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//rr2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为左值引用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8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635367"/>
            <a:ext cx="8704052" cy="3999537"/>
            <a:chOff x="219974" y="2044323"/>
            <a:chExt cx="8704052" cy="3999537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访问数据的方式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345953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直接访问：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对象名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：本质上是数据所在的内存空间的地址映射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间接访问：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：通过引用访问已经存在的对象的内容，效果上与使用原对象名对数 据的读写相同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：把数据的内存地址存放到专门存放地址的对象中，通过地址对象对数据进行访问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65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4.2.1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167129"/>
            <a:ext cx="8704052" cy="1968211"/>
            <a:chOff x="219974" y="2044323"/>
            <a:chExt cx="8704052" cy="196821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指针语法格式：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的地址初始化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通过取址符（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&amp;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）获取一个对象的地址，把其存放到一个指针对象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23BE80-AB51-4AFC-95AF-C1E120B3B315}"/>
              </a:ext>
            </a:extLst>
          </p:cNvPr>
          <p:cNvGrpSpPr/>
          <p:nvPr/>
        </p:nvGrpSpPr>
        <p:grpSpPr>
          <a:xfrm>
            <a:off x="219974" y="3648144"/>
            <a:ext cx="4166675" cy="1954895"/>
            <a:chOff x="219974" y="2056680"/>
            <a:chExt cx="3833043" cy="1954895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FD75B14A-D029-4A9D-A5CF-F85DF61F00AE}"/>
                </a:ext>
              </a:extLst>
            </p:cNvPr>
            <p:cNvSpPr/>
            <p:nvPr/>
          </p:nvSpPr>
          <p:spPr>
            <a:xfrm>
              <a:off x="219975" y="2056680"/>
              <a:ext cx="383304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上述代码实现的功能：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1063ED9F-C87C-43C0-86AA-0F3C00E61BCC}"/>
                </a:ext>
              </a:extLst>
            </p:cNvPr>
            <p:cNvSpPr/>
            <p:nvPr/>
          </p:nvSpPr>
          <p:spPr>
            <a:xfrm>
              <a:off x="219974" y="2586954"/>
              <a:ext cx="3833043" cy="14246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定义一个指向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类型对象的指针对象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ptr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中存放的是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的地址，指向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。示意图如右图所示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919424A-DFAC-4CD8-93C7-345299E09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49" y="3722661"/>
            <a:ext cx="3581705" cy="18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4.2.1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074962"/>
            <a:ext cx="8704052" cy="1964621"/>
            <a:chOff x="219974" y="2044323"/>
            <a:chExt cx="8704052" cy="196462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解引用操作符（*）：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4246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如果要访问指针指向对象的内容，通过解引用操作符（</a:t>
              </a:r>
              <a:r>
                <a:rPr lang="zh-CN" altLang="en-US" sz="2000" dirty="0">
                  <a:solidFill>
                    <a:srgbClr val="FF0000"/>
                  </a:solidFill>
                  <a:latin typeface="LMMono10-Regular-Identity-H"/>
                </a:rPr>
                <a:t>*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）来实现：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读操作，读取对象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的内容，输出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写操作，修改对象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的内容，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的值变为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CF08F3-50D0-4966-A9F6-49D0DCA5527D}"/>
              </a:ext>
            </a:extLst>
          </p:cNvPr>
          <p:cNvGrpSpPr/>
          <p:nvPr/>
        </p:nvGrpSpPr>
        <p:grpSpPr>
          <a:xfrm>
            <a:off x="219974" y="3170006"/>
            <a:ext cx="8704052" cy="3083300"/>
            <a:chOff x="219974" y="2044323"/>
            <a:chExt cx="8704052" cy="3083300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6A4F4E57-E57A-404F-B958-CB7D1BADC652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提示：巧读符号</a:t>
              </a:r>
              <a:endParaRPr lang="zh-CN" altLang="en-US" sz="2400" dirty="0"/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EC3F7864-FCD8-428F-A98B-9F87E0AFF26A}"/>
                </a:ext>
              </a:extLst>
            </p:cNvPr>
            <p:cNvSpPr/>
            <p:nvPr/>
          </p:nvSpPr>
          <p:spPr>
            <a:xfrm>
              <a:off x="219974" y="2612832"/>
              <a:ext cx="8704052" cy="251479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</a:rPr>
                <a:t>*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紧跟类型说明，为指针或引用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</a:rPr>
                <a:t>*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出现在表达式中，为解引用或取址符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例如：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//*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紧随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，故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为指针；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&amp;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在表达式中，故为取址符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 =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//&amp;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紧随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，故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ref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为引用；</a:t>
              </a:r>
              <a:r>
                <a:rPr lang="zh-CN" altLang="en-US" dirty="0">
                  <a:solidFill>
                    <a:srgbClr val="008000"/>
                  </a:solidFill>
                  <a:latin typeface="LMMono9-Regular-Identity-H"/>
                </a:rPr>
                <a:t>*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在表达式中，故为解引用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6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4.2.1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054596"/>
            <a:ext cx="8704052" cy="5199865"/>
            <a:chOff x="219974" y="2044323"/>
            <a:chExt cx="8704052" cy="5199865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定义指针对象需注意：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4659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指针的类型必须和所指向的对象的类型一致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的类型不匹配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定义多个相同类型的指针对象，每个对象名前面都要加</a:t>
              </a:r>
              <a:r>
                <a:rPr lang="zh-CN" altLang="en-US" sz="2000" dirty="0">
                  <a:solidFill>
                    <a:srgbClr val="FF0000"/>
                  </a:solidFill>
                  <a:latin typeface="LMSans10-Regular-Identity-H"/>
                </a:rPr>
                <a:t>*</a:t>
              </a:r>
              <a:br>
                <a:rPr lang="zh-CN" altLang="en-US" sz="2000" dirty="0">
                  <a:solidFill>
                    <a:srgbClr val="FF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*ptr1, *ptr2;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ptr2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为指针对象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无具体的指向对象时，需用</a:t>
              </a:r>
              <a:r>
                <a:rPr lang="en-US" altLang="zh-CN" sz="2000" dirty="0" err="1">
                  <a:solidFill>
                    <a:srgbClr val="FF0000"/>
                  </a:solidFill>
                  <a:latin typeface="LMMono10-Regular-Identity-H"/>
                </a:rPr>
                <a:t>nullptr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来初始化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nullptr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为空指针，没有指向任何对象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ptr2;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//ptr2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为野指针，有潜在危险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3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E11C7-AE26-48A8-8680-9487D66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9CF73-6F96-4557-80B0-3EF1BBAE0B5C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50A48F-4883-4512-A82A-06892F388C6C}"/>
              </a:ext>
            </a:extLst>
          </p:cNvPr>
          <p:cNvGrpSpPr/>
          <p:nvPr/>
        </p:nvGrpSpPr>
        <p:grpSpPr>
          <a:xfrm>
            <a:off x="1174356" y="1128558"/>
            <a:ext cx="3177671" cy="1713445"/>
            <a:chOff x="552090" y="1303327"/>
            <a:chExt cx="3177671" cy="1713445"/>
          </a:xfrm>
        </p:grpSpPr>
        <p:sp>
          <p:nvSpPr>
            <p:cNvPr id="12" name="文本框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0D457661-DE2D-47EB-8971-C3F7DD422B01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1.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引用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565614-773A-42A3-BC7B-494B56ADB8C8}"/>
                </a:ext>
              </a:extLst>
            </p:cNvPr>
            <p:cNvSpPr txBox="1"/>
            <p:nvPr/>
          </p:nvSpPr>
          <p:spPr>
            <a:xfrm>
              <a:off x="928777" y="1715325"/>
              <a:ext cx="2800984" cy="1301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3" action="ppaction://hlinksldjump"/>
                </a:rPr>
                <a:t>引用</a:t>
              </a:r>
              <a:r>
                <a:rPr lang="en-US" altLang="zh-CN" dirty="0">
                  <a:solidFill>
                    <a:srgbClr val="000000"/>
                  </a:solidFill>
                  <a:hlinkClick r:id="rId3" action="ppaction://hlinksldjump"/>
                </a:rPr>
                <a:t>const</a:t>
              </a:r>
              <a:r>
                <a:rPr lang="zh-CN" altLang="en-US" dirty="0">
                  <a:solidFill>
                    <a:srgbClr val="000000"/>
                  </a:solidFill>
                  <a:hlinkClick r:id="rId3" action="ppaction://hlinksldjump"/>
                </a:rPr>
                <a:t>对象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4" action="ppaction://hlinksldjump"/>
                </a:rPr>
                <a:t>auto</a:t>
              </a:r>
              <a:r>
                <a:rPr lang="zh-CN" altLang="en-US" dirty="0">
                  <a:solidFill>
                    <a:srgbClr val="000000"/>
                  </a:solidFill>
                  <a:hlinkClick r:id="rId4" action="ppaction://hlinksldjump"/>
                </a:rPr>
                <a:t>和引用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5" action="ppaction://hlinksldjump"/>
                </a:rPr>
                <a:t>decltype</a:t>
              </a:r>
              <a:r>
                <a:rPr lang="zh-CN" altLang="en-US" dirty="0">
                  <a:solidFill>
                    <a:srgbClr val="000000"/>
                  </a:solidFill>
                  <a:hlinkClick r:id="rId5" action="ppaction://hlinksldjump"/>
                </a:rPr>
                <a:t>和引用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6" action="ppaction://hlinksldjump"/>
                </a:rPr>
                <a:t>右值引用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4C2E15-74B0-4D1D-8683-ADF38850CF4F}"/>
              </a:ext>
            </a:extLst>
          </p:cNvPr>
          <p:cNvGrpSpPr/>
          <p:nvPr/>
        </p:nvGrpSpPr>
        <p:grpSpPr>
          <a:xfrm>
            <a:off x="1174354" y="2879839"/>
            <a:ext cx="2958861" cy="2328998"/>
            <a:chOff x="552090" y="1303327"/>
            <a:chExt cx="2958861" cy="2328998"/>
          </a:xfrm>
        </p:grpSpPr>
        <p:sp>
          <p:nvSpPr>
            <p:cNvPr id="23" name="文本框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0B0323AE-F773-4A2D-8453-B1D827560059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2.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指针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ABE7D3-E36A-48D5-B057-5CBE6956C298}"/>
                </a:ext>
              </a:extLst>
            </p:cNvPr>
            <p:cNvSpPr txBox="1"/>
            <p:nvPr/>
          </p:nvSpPr>
          <p:spPr>
            <a:xfrm>
              <a:off x="928777" y="1715325"/>
              <a:ext cx="2582174" cy="191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8" action="ppaction://hlinksldjump"/>
                </a:rPr>
                <a:t>指针定义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9" action="ppaction://hlinksldjump"/>
                </a:rPr>
                <a:t>const</a:t>
              </a:r>
              <a:r>
                <a:rPr lang="zh-CN" altLang="en-US" dirty="0">
                  <a:solidFill>
                    <a:srgbClr val="000000"/>
                  </a:solidFill>
                  <a:hlinkClick r:id="rId9" action="ppaction://hlinksldjump"/>
                </a:rPr>
                <a:t>和指针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0" action="ppaction://hlinksldjump"/>
                </a:rPr>
                <a:t>指针和类型推导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11" action="ppaction://hlinksldjump"/>
                </a:rPr>
                <a:t>void</a:t>
              </a:r>
              <a:r>
                <a:rPr lang="zh-CN" altLang="en-US" dirty="0">
                  <a:solidFill>
                    <a:srgbClr val="000000"/>
                  </a:solidFill>
                  <a:hlinkClick r:id="rId11" action="ppaction://hlinksldjump"/>
                </a:rPr>
                <a:t>指针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2" action="ppaction://hlinksldjump"/>
                </a:rPr>
                <a:t>多级指针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3" action="ppaction://hlinksldjump"/>
                </a:rPr>
                <a:t>引用和指针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EF2BC9-407D-4E28-81BE-6C4CD7E97C4B}"/>
              </a:ext>
            </a:extLst>
          </p:cNvPr>
          <p:cNvGrpSpPr/>
          <p:nvPr/>
        </p:nvGrpSpPr>
        <p:grpSpPr>
          <a:xfrm>
            <a:off x="1174354" y="5266870"/>
            <a:ext cx="2958861" cy="1347685"/>
            <a:chOff x="552090" y="1303327"/>
            <a:chExt cx="2958861" cy="1347685"/>
          </a:xfrm>
        </p:grpSpPr>
        <p:sp>
          <p:nvSpPr>
            <p:cNvPr id="26" name="文本框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B81C02-15F2-481C-9EE9-5612B3F21040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3.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数组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C256E6-B231-4967-9F83-0BE1AADBE604}"/>
                </a:ext>
              </a:extLst>
            </p:cNvPr>
            <p:cNvSpPr txBox="1"/>
            <p:nvPr/>
          </p:nvSpPr>
          <p:spPr>
            <a:xfrm>
              <a:off x="928777" y="1727682"/>
              <a:ext cx="24075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4" action="ppaction://hlinksldjump"/>
                </a:rPr>
                <a:t>定义和初始化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5" action="ppaction://hlinksldjump"/>
                </a:rPr>
                <a:t>访问数组元素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6" action="ppaction://hlinksldjump"/>
                </a:rPr>
                <a:t>多维数组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9067504-5767-4714-A15D-CD72CC6BCE68}"/>
              </a:ext>
            </a:extLst>
          </p:cNvPr>
          <p:cNvGrpSpPr/>
          <p:nvPr/>
        </p:nvGrpSpPr>
        <p:grpSpPr>
          <a:xfrm>
            <a:off x="5010783" y="1163656"/>
            <a:ext cx="3335548" cy="1097891"/>
            <a:chOff x="552090" y="1303327"/>
            <a:chExt cx="3335548" cy="1097891"/>
          </a:xfrm>
        </p:grpSpPr>
        <p:sp>
          <p:nvSpPr>
            <p:cNvPr id="15" name="文本框 14">
              <a:hlinkClick r:id="rId17" action="ppaction://hlinksldjump"/>
              <a:extLst>
                <a:ext uri="{FF2B5EF4-FFF2-40B4-BE49-F238E27FC236}">
                  <a16:creationId xmlns:a16="http://schemas.microsoft.com/office/drawing/2014/main" id="{6A848EA5-D771-42F5-B77F-7AECBA0652DB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4.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指针和数组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893DEE-F374-4CD9-A1C2-F652816D3F4E}"/>
                </a:ext>
              </a:extLst>
            </p:cNvPr>
            <p:cNvSpPr txBox="1"/>
            <p:nvPr/>
          </p:nvSpPr>
          <p:spPr>
            <a:xfrm>
              <a:off x="928777" y="1715325"/>
              <a:ext cx="2958861" cy="68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8" action="ppaction://hlinksldjump"/>
                </a:rPr>
                <a:t>指针指向数组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9" action="ppaction://hlinksldjump"/>
                </a:rPr>
                <a:t>利用指针访问数组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A39420-B19E-48AA-8608-E52613CD17EF}"/>
              </a:ext>
            </a:extLst>
          </p:cNvPr>
          <p:cNvGrpSpPr/>
          <p:nvPr/>
        </p:nvGrpSpPr>
        <p:grpSpPr>
          <a:xfrm>
            <a:off x="5010783" y="2386353"/>
            <a:ext cx="3773940" cy="1380954"/>
            <a:chOff x="552090" y="1303327"/>
            <a:chExt cx="4099280" cy="1380954"/>
          </a:xfrm>
        </p:grpSpPr>
        <p:sp>
          <p:nvSpPr>
            <p:cNvPr id="18" name="文本框 17">
              <a:hlinkClick r:id="rId20" action="ppaction://hlinksldjump"/>
              <a:extLst>
                <a:ext uri="{FF2B5EF4-FFF2-40B4-BE49-F238E27FC236}">
                  <a16:creationId xmlns:a16="http://schemas.microsoft.com/office/drawing/2014/main" id="{DA763780-DDAA-4E7F-AC3A-3663557C8EE1}"/>
                </a:ext>
              </a:extLst>
            </p:cNvPr>
            <p:cNvSpPr txBox="1"/>
            <p:nvPr/>
          </p:nvSpPr>
          <p:spPr>
            <a:xfrm>
              <a:off x="552090" y="1303327"/>
              <a:ext cx="2958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5. string</a:t>
              </a:r>
              <a:r>
                <a:rPr lang="zh-CN" altLang="en-US" sz="2000" dirty="0">
                  <a:solidFill>
                    <a:srgbClr val="151DC1"/>
                  </a:solidFill>
                </a:rPr>
                <a:t>类型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C80E451-544C-437D-88B3-1E7503FDDF08}"/>
                </a:ext>
              </a:extLst>
            </p:cNvPr>
            <p:cNvSpPr txBox="1"/>
            <p:nvPr/>
          </p:nvSpPr>
          <p:spPr>
            <a:xfrm>
              <a:off x="928777" y="1690611"/>
              <a:ext cx="3722593" cy="99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1" action="ppaction://hlinksldjump"/>
                </a:rPr>
                <a:t>定义和初始化</a:t>
              </a:r>
              <a:r>
                <a:rPr lang="en-US" altLang="zh-CN" dirty="0">
                  <a:solidFill>
                    <a:srgbClr val="000000"/>
                  </a:solidFill>
                  <a:hlinkClick r:id="rId21" action="ppaction://hlinksldjump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hlinkClick r:id="rId21" action="ppaction://hlinksldjump"/>
                </a:rPr>
                <a:t>对象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22" action="ppaction://hlinksldjump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hlinkClick r:id="rId22" action="ppaction://hlinksldjump"/>
                </a:rPr>
                <a:t>类型常用操作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23" action="ppaction://hlinksldjump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hlinkClick r:id="rId23" action="ppaction://hlinksldjump"/>
                </a:rPr>
                <a:t>风格字符串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E6D173-EC63-4000-9463-7F4D5FD458E6}"/>
              </a:ext>
            </a:extLst>
          </p:cNvPr>
          <p:cNvGrpSpPr/>
          <p:nvPr/>
        </p:nvGrpSpPr>
        <p:grpSpPr>
          <a:xfrm>
            <a:off x="5010783" y="3848791"/>
            <a:ext cx="3933035" cy="1380954"/>
            <a:chOff x="552090" y="1303327"/>
            <a:chExt cx="3933035" cy="1380954"/>
          </a:xfrm>
        </p:grpSpPr>
        <p:sp>
          <p:nvSpPr>
            <p:cNvPr id="28" name="文本框 27">
              <a:hlinkClick r:id="rId24" action="ppaction://hlinksldjump"/>
              <a:extLst>
                <a:ext uri="{FF2B5EF4-FFF2-40B4-BE49-F238E27FC236}">
                  <a16:creationId xmlns:a16="http://schemas.microsoft.com/office/drawing/2014/main" id="{E8125A59-167B-483A-9013-BB3F39B6E0B6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6. vector</a:t>
              </a:r>
              <a:r>
                <a:rPr lang="zh-CN" altLang="en-US" sz="2000" dirty="0">
                  <a:solidFill>
                    <a:srgbClr val="151DC1"/>
                  </a:solidFill>
                </a:rPr>
                <a:t>类型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AC19CBC-692C-4C4F-A1C1-4E0CD39196B6}"/>
                </a:ext>
              </a:extLst>
            </p:cNvPr>
            <p:cNvSpPr txBox="1"/>
            <p:nvPr/>
          </p:nvSpPr>
          <p:spPr>
            <a:xfrm>
              <a:off x="928777" y="1690611"/>
              <a:ext cx="3556348" cy="99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5" action="ppaction://hlinksldjump"/>
                </a:rPr>
                <a:t>定义和初始化</a:t>
              </a:r>
              <a:r>
                <a:rPr lang="en-US" altLang="zh-CN" dirty="0">
                  <a:solidFill>
                    <a:srgbClr val="000000"/>
                  </a:solidFill>
                  <a:hlinkClick r:id="rId25" action="ppaction://hlinksldjump"/>
                </a:rPr>
                <a:t>vector</a:t>
              </a:r>
              <a:r>
                <a:rPr lang="zh-CN" altLang="en-US" dirty="0">
                  <a:solidFill>
                    <a:srgbClr val="000000"/>
                  </a:solidFill>
                  <a:hlinkClick r:id="rId25" action="ppaction://hlinksldjump"/>
                </a:rPr>
                <a:t>对象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26" action="ppaction://hlinksldjump"/>
                </a:rPr>
                <a:t>vector</a:t>
              </a:r>
              <a:r>
                <a:rPr lang="zh-CN" altLang="en-US" dirty="0">
                  <a:solidFill>
                    <a:srgbClr val="000000"/>
                  </a:solidFill>
                  <a:hlinkClick r:id="rId26" action="ppaction://hlinksldjump"/>
                </a:rPr>
                <a:t>类型常用操作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7" action="ppaction://hlinksldjump"/>
                </a:rPr>
                <a:t>使用迭代器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4534DB-9EE8-444E-B609-F6F152984F7E}"/>
              </a:ext>
            </a:extLst>
          </p:cNvPr>
          <p:cNvGrpSpPr/>
          <p:nvPr/>
        </p:nvGrpSpPr>
        <p:grpSpPr>
          <a:xfrm>
            <a:off x="5010782" y="5349507"/>
            <a:ext cx="2958861" cy="1061685"/>
            <a:chOff x="5010782" y="5416182"/>
            <a:chExt cx="2958861" cy="1061685"/>
          </a:xfrm>
        </p:grpSpPr>
        <p:sp>
          <p:nvSpPr>
            <p:cNvPr id="31" name="文本框 30">
              <a:hlinkClick r:id="rId28" action="ppaction://hlinksldjump"/>
              <a:extLst>
                <a:ext uri="{FF2B5EF4-FFF2-40B4-BE49-F238E27FC236}">
                  <a16:creationId xmlns:a16="http://schemas.microsoft.com/office/drawing/2014/main" id="{28D29460-CEAC-4CF2-98DA-BFBE4913B91C}"/>
                </a:ext>
              </a:extLst>
            </p:cNvPr>
            <p:cNvSpPr txBox="1"/>
            <p:nvPr/>
          </p:nvSpPr>
          <p:spPr>
            <a:xfrm>
              <a:off x="5010782" y="5416182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7.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枚举类型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043F50-1E17-4E42-BE56-26E6AC823C6B}"/>
                </a:ext>
              </a:extLst>
            </p:cNvPr>
            <p:cNvSpPr txBox="1"/>
            <p:nvPr/>
          </p:nvSpPr>
          <p:spPr>
            <a:xfrm>
              <a:off x="5387470" y="5831536"/>
              <a:ext cx="2407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8" action="ppaction://hlinksldjump"/>
                </a:rPr>
                <a:t>定义枚举类型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9" action="ppaction://hlinksldjump"/>
                </a:rPr>
                <a:t>使用枚举类型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4.2.2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改变指向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2196393"/>
            <a:ext cx="8704052" cy="2426286"/>
            <a:chOff x="219974" y="2044323"/>
            <a:chExt cx="8704052" cy="242628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改变指针指向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10, j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*ptr1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*ptr2 = &amp;j;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ptr2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ptr2;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改变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的指向，使其指向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= &amp;j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nullptr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改变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的指向，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变成空指针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19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972132"/>
            <a:ext cx="8704052" cy="2426286"/>
            <a:chOff x="219974" y="2044323"/>
            <a:chExt cx="8704052" cy="242628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和指针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修饰符，使其不能修改所指向对象的值，即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指向 </a:t>
              </a:r>
              <a:r>
                <a:rPr lang="en-US" altLang="zh-CN" sz="2000" dirty="0">
                  <a:solidFill>
                    <a:srgbClr val="FF0000"/>
                  </a:solidFill>
                  <a:latin typeface="LMSans10-Regular-Identity-H"/>
                </a:rPr>
                <a:t>const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对象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的指针。例如：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10,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指向常量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ci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37949F0-8AA1-4B50-B00F-CBC837721119}"/>
              </a:ext>
            </a:extLst>
          </p:cNvPr>
          <p:cNvGrpSpPr/>
          <p:nvPr/>
        </p:nvGrpSpPr>
        <p:grpSpPr>
          <a:xfrm>
            <a:off x="219974" y="3512382"/>
            <a:ext cx="8704052" cy="2169846"/>
            <a:chOff x="219974" y="2044323"/>
            <a:chExt cx="8704052" cy="2169846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6657CEF0-3406-484E-AF79-5A65B89C80FA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47D94ABF-3ABE-4D96-8D2D-3D530C2736A1}"/>
                </a:ext>
              </a:extLst>
            </p:cNvPr>
            <p:cNvSpPr/>
            <p:nvPr/>
          </p:nvSpPr>
          <p:spPr>
            <a:xfrm>
              <a:off x="219974" y="2612833"/>
              <a:ext cx="8704052" cy="1601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下面语句有错误吗？若有，则错在哪里？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30;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*c = &amp;a;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*c = 100;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6E8D270-8672-4F90-8B74-4BE2D9A1F58B}"/>
              </a:ext>
            </a:extLst>
          </p:cNvPr>
          <p:cNvSpPr txBox="1"/>
          <p:nvPr/>
        </p:nvSpPr>
        <p:spPr>
          <a:xfrm>
            <a:off x="219974" y="5825914"/>
            <a:ext cx="597612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答案：</a:t>
            </a:r>
            <a:r>
              <a:rPr lang="zh-CN" altLang="en-US" sz="2000" b="1" dirty="0">
                <a:solidFill>
                  <a:srgbClr val="FF0000"/>
                </a:solidFill>
              </a:rPr>
              <a:t>语句*</a:t>
            </a:r>
            <a:r>
              <a:rPr lang="en-US" altLang="zh-CN" sz="2000" b="1" dirty="0">
                <a:solidFill>
                  <a:srgbClr val="FF0000"/>
                </a:solidFill>
              </a:rPr>
              <a:t>c=100</a:t>
            </a:r>
            <a:r>
              <a:rPr lang="zh-CN" altLang="en-US" sz="2000" b="1" dirty="0">
                <a:solidFill>
                  <a:srgbClr val="FF0000"/>
                </a:solidFill>
              </a:rPr>
              <a:t>；错误</a:t>
            </a:r>
            <a:r>
              <a:rPr lang="zh-CN" altLang="en-US" sz="2000" b="1" dirty="0">
                <a:solidFill>
                  <a:schemeClr val="bg1"/>
                </a:solidFill>
              </a:rPr>
              <a:t>，不能修改指向对象的值</a:t>
            </a:r>
          </a:p>
        </p:txBody>
      </p:sp>
    </p:spTree>
    <p:extLst>
      <p:ext uri="{BB962C8B-B14F-4D97-AF65-F5344CB8AC3E}">
        <p14:creationId xmlns:p14="http://schemas.microsoft.com/office/powerpoint/2010/main" val="40487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965560"/>
            <a:ext cx="8704052" cy="3349615"/>
            <a:chOff x="219974" y="2044323"/>
            <a:chExt cx="8704052" cy="3349615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和指针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2809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修饰符修饰的指针对象，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可以改变指向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，甚至指向非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对象。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10,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指向常量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ci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指向另外一个常量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还可以指向一个非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60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81DD35-AFD7-4797-B905-14DBA1EB9C42}"/>
              </a:ext>
            </a:extLst>
          </p:cNvPr>
          <p:cNvGrpSpPr/>
          <p:nvPr/>
        </p:nvGrpSpPr>
        <p:grpSpPr>
          <a:xfrm>
            <a:off x="219974" y="1308407"/>
            <a:ext cx="8704052" cy="3566382"/>
            <a:chOff x="219974" y="2044323"/>
            <a:chExt cx="8704052" cy="3566382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48AEB7BB-278E-4FA3-BA94-60C5DDFD365F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7113F3F7-16E9-427C-AAD6-7E3439DF11E5}"/>
                </a:ext>
              </a:extLst>
            </p:cNvPr>
            <p:cNvSpPr/>
            <p:nvPr/>
          </p:nvSpPr>
          <p:spPr>
            <a:xfrm>
              <a:off x="219974" y="2612833"/>
              <a:ext cx="8704052" cy="299787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下面语句有错误吗？若有，则错在哪里？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30;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*c = &amp;a;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b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c = &amp;b;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*c = 100;</a:t>
              </a:r>
              <a:r>
                <a:rPr lang="en-US" altLang="zh-CN" sz="2000" dirty="0"/>
                <a:t> 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C317638-87AC-4124-8321-AE21E3716BD7}"/>
              </a:ext>
            </a:extLst>
          </p:cNvPr>
          <p:cNvSpPr txBox="1"/>
          <p:nvPr/>
        </p:nvSpPr>
        <p:spPr>
          <a:xfrm>
            <a:off x="219974" y="5068948"/>
            <a:ext cx="6033361" cy="9612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答案：</a:t>
            </a:r>
            <a:r>
              <a:rPr lang="zh-CN" altLang="en-US" sz="2000" b="1" dirty="0">
                <a:solidFill>
                  <a:srgbClr val="FF0000"/>
                </a:solidFill>
              </a:rPr>
              <a:t>语句*</a:t>
            </a:r>
            <a:r>
              <a:rPr lang="en-US" altLang="zh-CN" sz="2000" b="1" dirty="0">
                <a:solidFill>
                  <a:srgbClr val="FF0000"/>
                </a:solidFill>
              </a:rPr>
              <a:t>c=100</a:t>
            </a:r>
            <a:r>
              <a:rPr lang="zh-CN" altLang="en-US" sz="2000" b="1" dirty="0">
                <a:solidFill>
                  <a:srgbClr val="FF0000"/>
                </a:solidFill>
              </a:rPr>
              <a:t>；错误</a:t>
            </a:r>
            <a:r>
              <a:rPr lang="zh-CN" altLang="en-US" sz="2000" b="1" dirty="0">
                <a:solidFill>
                  <a:schemeClr val="bg1"/>
                </a:solidFill>
              </a:rPr>
              <a:t>，可以指向非</a:t>
            </a:r>
            <a:r>
              <a:rPr lang="en-US" altLang="zh-CN" sz="2000" b="1" dirty="0">
                <a:solidFill>
                  <a:schemeClr val="bg1"/>
                </a:solidFill>
              </a:rPr>
              <a:t>const</a:t>
            </a:r>
            <a:r>
              <a:rPr lang="zh-CN" altLang="en-US" sz="2000" b="1" dirty="0">
                <a:solidFill>
                  <a:schemeClr val="bg1"/>
                </a:solidFill>
              </a:rPr>
              <a:t>对象， 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>
                <a:solidFill>
                  <a:schemeClr val="bg1"/>
                </a:solidFill>
              </a:rPr>
              <a:t>但依然不能修改指向对象的值</a:t>
            </a:r>
          </a:p>
        </p:txBody>
      </p:sp>
    </p:spTree>
    <p:extLst>
      <p:ext uri="{BB962C8B-B14F-4D97-AF65-F5344CB8AC3E}">
        <p14:creationId xmlns:p14="http://schemas.microsoft.com/office/powerpoint/2010/main" val="5684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983249"/>
            <a:ext cx="8704052" cy="1555663"/>
            <a:chOff x="219974" y="2044323"/>
            <a:chExt cx="8704052" cy="1555663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和指针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0156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一个普通指针，不能指向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10,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不能指向常量</a:t>
              </a:r>
              <a:r>
                <a:rPr lang="zh-CN" altLang="en-US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FA9990-7897-46B3-9114-0FD8B22847DC}"/>
              </a:ext>
            </a:extLst>
          </p:cNvPr>
          <p:cNvGrpSpPr/>
          <p:nvPr/>
        </p:nvGrpSpPr>
        <p:grpSpPr>
          <a:xfrm>
            <a:off x="219974" y="2710234"/>
            <a:ext cx="8704052" cy="2171216"/>
            <a:chOff x="219974" y="2044323"/>
            <a:chExt cx="8704052" cy="2171216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6000038A-1264-4115-A84C-DE8E86283370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指针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F4EE0687-ACBA-47B8-8AEE-7DB82210A25A}"/>
                </a:ext>
              </a:extLst>
            </p:cNvPr>
            <p:cNvSpPr/>
            <p:nvPr/>
          </p:nvSpPr>
          <p:spPr>
            <a:xfrm>
              <a:off x="219974" y="2584323"/>
              <a:ext cx="8704052" cy="163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不允许改变指向的指针，语法格式：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定义时初始化，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只能指向对象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&amp;j;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错误：不能改变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的指向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正确：可以通过</a:t>
              </a:r>
              <a:r>
                <a:rPr lang="zh-CN" altLang="en-US" dirty="0">
                  <a:solidFill>
                    <a:srgbClr val="008000"/>
                  </a:solidFill>
                  <a:latin typeface="LMMono9-Regular-Identity-H"/>
                </a:rPr>
                <a:t>*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修改其指向的对象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</a:t>
              </a:r>
              <a:r>
                <a:rPr lang="zh-CN" altLang="en-US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62CDC4-B813-43DF-BD5F-E065D66F777B}"/>
              </a:ext>
            </a:extLst>
          </p:cNvPr>
          <p:cNvGrpSpPr/>
          <p:nvPr/>
        </p:nvGrpSpPr>
        <p:grpSpPr>
          <a:xfrm>
            <a:off x="219974" y="5078983"/>
            <a:ext cx="8704052" cy="1555663"/>
            <a:chOff x="219974" y="2044323"/>
            <a:chExt cx="8704052" cy="1555663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81333F3D-BD3C-4236-9336-874092C51742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指向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对象的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指针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1338529-11BF-432A-8942-4BDF82F4F698}"/>
                </a:ext>
              </a:extLst>
            </p:cNvPr>
            <p:cNvSpPr/>
            <p:nvPr/>
          </p:nvSpPr>
          <p:spPr>
            <a:xfrm>
              <a:off x="219974" y="2584323"/>
              <a:ext cx="8704052" cy="10156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cptrc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是一个指向常量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的常量指针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第一个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修饰符表明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cptrc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为一个指向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对象的指针，第二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修饰符表明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cptrc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不能改变指向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4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2196393"/>
            <a:ext cx="8704052" cy="2892952"/>
            <a:chOff x="219974" y="2044323"/>
            <a:chExt cx="8704052" cy="289295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auto </a:t>
              </a:r>
              <a:r>
                <a:rPr lang="zh-CN" altLang="en-US" sz="2400" dirty="0"/>
                <a:t>可自动推导出指针类型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如果表达式的值是地址值，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可以自动推导出指针类型：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ci=10;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//p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*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pc = &amp;ci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//pc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int *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属性被保留</a:t>
              </a:r>
              <a:r>
                <a:rPr lang="zh-CN" altLang="en-US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05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FC854D-D828-4B05-98FD-18B1A161CD7D}"/>
              </a:ext>
            </a:extLst>
          </p:cNvPr>
          <p:cNvGrpSpPr/>
          <p:nvPr/>
        </p:nvGrpSpPr>
        <p:grpSpPr>
          <a:xfrm>
            <a:off x="150963" y="1734728"/>
            <a:ext cx="8842074" cy="3474304"/>
            <a:chOff x="81952" y="2044323"/>
            <a:chExt cx="8842074" cy="3474304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70B88A9F-8F41-4258-868C-A15404498FA2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BFB8F770-1B1D-43ED-8048-C3F8D00AE0E3}"/>
                </a:ext>
              </a:extLst>
            </p:cNvPr>
            <p:cNvSpPr/>
            <p:nvPr/>
          </p:nvSpPr>
          <p:spPr>
            <a:xfrm>
              <a:off x="81952" y="2612832"/>
              <a:ext cx="8842074" cy="290579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符号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&amp;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zh-CN" altLang="en-US" sz="2000" dirty="0">
                  <a:solidFill>
                    <a:srgbClr val="FF0000"/>
                  </a:solidFill>
                  <a:latin typeface="LMMono10-Regular-Identity-H"/>
                </a:rPr>
                <a:t>*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从属于对象名，并不是类型名的一部分，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只是一个“占位符”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同一条语句中定义多个对象时，对象类型必须一致，例如：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(0);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//auto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ptr2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auto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的推导类型不一致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 ref2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: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auto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int;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 ptr2: auto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407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885F05-6932-4E1E-A705-60EFEE21C9BD}"/>
              </a:ext>
            </a:extLst>
          </p:cNvPr>
          <p:cNvGrpSpPr/>
          <p:nvPr/>
        </p:nvGrpSpPr>
        <p:grpSpPr>
          <a:xfrm>
            <a:off x="219974" y="1039719"/>
            <a:ext cx="8704052" cy="3843381"/>
            <a:chOff x="219974" y="2044323"/>
            <a:chExt cx="8704052" cy="384338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C0BFE23E-D01E-4272-9B13-A6A4E6CE56FF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929EC2CA-6F74-43F0-8E6C-FB6318FCB144}"/>
                </a:ext>
              </a:extLst>
            </p:cNvPr>
            <p:cNvSpPr/>
            <p:nvPr/>
          </p:nvSpPr>
          <p:spPr>
            <a:xfrm>
              <a:off x="219974" y="261283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以下程序的输出结果为？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 = 1, n = 2, *p = &amp;m, *r;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q = &amp;n;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 = p;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q;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q = r;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m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n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*p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*q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38AA90A-34BD-4D2A-8E2A-7119B5124964}"/>
              </a:ext>
            </a:extLst>
          </p:cNvPr>
          <p:cNvSpPr txBox="1"/>
          <p:nvPr/>
        </p:nvSpPr>
        <p:spPr>
          <a:xfrm>
            <a:off x="293298" y="5249771"/>
            <a:ext cx="2040943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1, 2, 2, 1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66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2196393"/>
            <a:ext cx="8704052" cy="2426286"/>
            <a:chOff x="219974" y="2044323"/>
            <a:chExt cx="8704052" cy="242628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 </a:t>
              </a:r>
              <a:r>
                <a:rPr lang="en-US" altLang="zh-CN" sz="2400" dirty="0"/>
                <a:t>decltype </a:t>
              </a:r>
              <a:r>
                <a:rPr lang="zh-CN" altLang="en-US" sz="2400" dirty="0"/>
                <a:t>进行指针类型推导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ptr2;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//ptr2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refi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refi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&amp;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，必须初始化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(*ptr+0) j;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36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4.2.5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—void</a:t>
            </a:r>
            <a:r>
              <a:rPr lang="zh-CN" altLang="en-US" sz="2000" dirty="0">
                <a:solidFill>
                  <a:schemeClr val="bg1"/>
                </a:solidFill>
              </a:rPr>
              <a:t>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032110"/>
            <a:ext cx="8704052" cy="2171216"/>
            <a:chOff x="219974" y="2044323"/>
            <a:chExt cx="8704052" cy="217121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void </a:t>
              </a:r>
              <a:r>
                <a:rPr lang="zh-CN" altLang="en-US" sz="2400" dirty="0"/>
                <a:t>指针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63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4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能够指向任何类型的对象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x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void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&amp;x;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可以存放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double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类型对象的地址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也可以存放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类型对象的地址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10CD3B-DFDB-47BE-956D-5BBEA1F0B175}"/>
              </a:ext>
            </a:extLst>
          </p:cNvPr>
          <p:cNvGrpSpPr/>
          <p:nvPr/>
        </p:nvGrpSpPr>
        <p:grpSpPr>
          <a:xfrm>
            <a:off x="219974" y="3383096"/>
            <a:ext cx="8704052" cy="3276943"/>
            <a:chOff x="81952" y="2044323"/>
            <a:chExt cx="8842074" cy="3276943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D6DDC54D-AF0E-4DA3-A35C-3219AC011596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0095CDCC-C001-4487-B996-3B9FEE7F4A99}"/>
                </a:ext>
              </a:extLst>
            </p:cNvPr>
            <p:cNvSpPr/>
            <p:nvPr/>
          </p:nvSpPr>
          <p:spPr>
            <a:xfrm>
              <a:off x="81952" y="2612832"/>
              <a:ext cx="8842074" cy="27084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4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将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void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指针赋值给普通指针，必须确保它们指向的对象类型相同，需要进行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类型转换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例如：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x = 0,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&amp;x;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void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&amp;x;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报错：不能直接将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void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指针赋值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double *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类型的指针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ts val="24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正确语句：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static_cast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*&gt;(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4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458764-7A6E-49C3-BEAB-5FC57CCA7E7C}"/>
              </a:ext>
            </a:extLst>
          </p:cNvPr>
          <p:cNvGrpSpPr/>
          <p:nvPr/>
        </p:nvGrpSpPr>
        <p:grpSpPr>
          <a:xfrm>
            <a:off x="219974" y="2321230"/>
            <a:ext cx="8704052" cy="2458386"/>
            <a:chOff x="219973" y="2044323"/>
            <a:chExt cx="8704053" cy="2458386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FB4E7AFD-1E16-4902-8BB5-33DD61911475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703719F6-64D3-4430-8C8F-B14777474A32}"/>
                </a:ext>
              </a:extLst>
            </p:cNvPr>
            <p:cNvSpPr/>
            <p:nvPr/>
          </p:nvSpPr>
          <p:spPr>
            <a:xfrm>
              <a:off x="219973" y="2612833"/>
              <a:ext cx="8704051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理解指针和引用的工作机理；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掌握指针、引用和数组的使用方法；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理解指针与数组的关系，能够运用指针访问数组元素；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学会运用数组、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解决实际问题。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82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4.2.6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多级指针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144249"/>
            <a:ext cx="8704052" cy="3295498"/>
            <a:chOff x="219974" y="2044323"/>
            <a:chExt cx="8704052" cy="3295498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二级指针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27554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将一个指针对象的地址存放到另一个指针对象中即构成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多级指针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二级指针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)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格式如下：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1,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用指针对象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的地址初始化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pptr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可用三种方式访问对象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'\t'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'\t'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67CAEE-7BCC-4F85-BE9C-EB5D9F0F3CB4}"/>
              </a:ext>
            </a:extLst>
          </p:cNvPr>
          <p:cNvGrpSpPr/>
          <p:nvPr/>
        </p:nvGrpSpPr>
        <p:grpSpPr>
          <a:xfrm>
            <a:off x="219974" y="4727586"/>
            <a:ext cx="8704052" cy="1368304"/>
            <a:chOff x="219974" y="2044323"/>
            <a:chExt cx="8704052" cy="1368304"/>
          </a:xfrm>
        </p:grpSpPr>
        <p:sp>
          <p:nvSpPr>
            <p:cNvPr id="14" name="矩形: 圆顶角 13">
              <a:extLst>
                <a:ext uri="{FF2B5EF4-FFF2-40B4-BE49-F238E27FC236}">
                  <a16:creationId xmlns:a16="http://schemas.microsoft.com/office/drawing/2014/main" id="{E5E2D331-A33C-4AA3-9DDA-1665E07A6D20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三级指针</a:t>
              </a:r>
            </a:p>
          </p:txBody>
        </p:sp>
        <p:sp>
          <p:nvSpPr>
            <p:cNvPr id="15" name="矩形: 圆角 17">
              <a:extLst>
                <a:ext uri="{FF2B5EF4-FFF2-40B4-BE49-F238E27FC236}">
                  <a16:creationId xmlns:a16="http://schemas.microsoft.com/office/drawing/2014/main" id="{C6653C66-7A6E-497A-A65D-F09BC65A6153}"/>
                </a:ext>
              </a:extLst>
            </p:cNvPr>
            <p:cNvSpPr/>
            <p:nvPr/>
          </p:nvSpPr>
          <p:spPr>
            <a:xfrm>
              <a:off x="219974" y="2584323"/>
              <a:ext cx="8704052" cy="8283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4.2.7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引用和指针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297890"/>
            <a:ext cx="8704052" cy="4446069"/>
            <a:chOff x="219974" y="2044323"/>
            <a:chExt cx="8704052" cy="4446069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引用和指针的区别：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39060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定义引用时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必须初始化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，定义指针时不需要初始化：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j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错误：引用在定义时需要给定初始值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不存在空引用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。引用必须与有效的内存单元关联，指针可以为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nullptr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；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赋值行为不同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。对引用赋值修改与其相绑定的对象的值，对指针赋值改变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其指向的对象，例如：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j = 1, &amp;r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 = 4;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修改与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相绑定的对象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&amp;j;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修改指针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的值，使其指向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502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4.2.7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引用和指针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524842"/>
            <a:ext cx="8704052" cy="2522466"/>
            <a:chOff x="219974" y="2044323"/>
            <a:chExt cx="8704052" cy="252246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引用和指针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9824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的行为实际上类似于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的行为，可以把引用看作是支持自动解引用操作的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不允许指针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指向其他对象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引用 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只能与 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绑定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BB6A1A3-F718-4D0E-85AC-1428DB5F8EC7}"/>
              </a:ext>
            </a:extLst>
          </p:cNvPr>
          <p:cNvGrpSpPr/>
          <p:nvPr/>
        </p:nvGrpSpPr>
        <p:grpSpPr>
          <a:xfrm>
            <a:off x="219974" y="4587308"/>
            <a:ext cx="8704052" cy="1015683"/>
            <a:chOff x="81952" y="2044323"/>
            <a:chExt cx="8842074" cy="1015683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7FD6B07-E4F1-461C-83EA-A452BC4827B4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建议：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E4543371-83EB-4D16-B8E1-73B06C13E228}"/>
                </a:ext>
              </a:extLst>
            </p:cNvPr>
            <p:cNvSpPr/>
            <p:nvPr/>
          </p:nvSpPr>
          <p:spPr>
            <a:xfrm>
              <a:off x="81952" y="2612832"/>
              <a:ext cx="8842074" cy="44717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能用引用的地方，不要用指针。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3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297890"/>
            <a:ext cx="8704052" cy="2141336"/>
            <a:chOff x="219974" y="2044323"/>
            <a:chExt cx="8704052" cy="214133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</a:t>
              </a:r>
              <a:r>
                <a:rPr lang="en-US" altLang="zh-CN" sz="2400" dirty="0"/>
                <a:t>—</a:t>
              </a:r>
              <a:r>
                <a:rPr lang="zh-CN" altLang="en-US" sz="2400" dirty="0">
                  <a:solidFill>
                    <a:srgbClr val="FFC000"/>
                  </a:solidFill>
                </a:rPr>
                <a:t>处理批量数据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601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数组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是由有限个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同类型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元素组成的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有序集合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，所有元素顺序存放在一段连续的内存空间中。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如下定义一个存储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5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个整型元素的数组：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</a:t>
              </a:r>
              <a:r>
                <a:rPr lang="zh-CN" altLang="en-US" sz="24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C42057B-8F33-4112-A7C3-B293EA26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7" y="4170414"/>
            <a:ext cx="3296110" cy="1705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48259F-2DCE-4E87-95BF-B4A1B3889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82" y="3640004"/>
            <a:ext cx="3152851" cy="25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619166"/>
            <a:ext cx="8704052" cy="3814871"/>
            <a:chOff x="219974" y="2044323"/>
            <a:chExt cx="8704052" cy="381487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数组长度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数组长度必须为大于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的整型常量表达式：</a:t>
              </a:r>
              <a:r>
                <a:rPr lang="zh-CN" altLang="en-US" sz="2000" dirty="0"/>
                <a:t> </a:t>
              </a:r>
              <a:br>
                <a:rPr lang="zh-CN" altLang="en-US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unsigned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错误，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cnt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不是常量表达式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常量表达式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int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正确：存放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10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个整形数据的数组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float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[10.];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错误：数组长度必须为整数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其中，第三行代码中的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代替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376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643879"/>
            <a:ext cx="8704052" cy="3811280"/>
            <a:chOff x="219974" y="2044323"/>
            <a:chExt cx="8704052" cy="3811280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327128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未显式初始化，则用默认的方式初始化。通常采用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列表初始化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数组元素：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= {1, 2, 3, 4, 5};</a:t>
              </a: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显式初始化部分数组元素：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= {1, 2, 3};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等价于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[5] = {1, 2, 3, 0, 0}</a:t>
              </a: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编译器可以根据列表中提供的元素的个数，推断数组的长度：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的长度为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428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183227"/>
            <a:ext cx="8704052" cy="2429876"/>
            <a:chOff x="219974" y="2044323"/>
            <a:chExt cx="8704052" cy="242987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字符数组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采用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字符串字面值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来初始化，例如：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name[]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自动添加字符串结束符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’\0’</a:t>
              </a: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这种方式等价于：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name[] = {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'L'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's'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'h'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'a'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'\0'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19F575-1EAA-4C32-861B-EE586BC51ED0}"/>
              </a:ext>
            </a:extLst>
          </p:cNvPr>
          <p:cNvGrpSpPr/>
          <p:nvPr/>
        </p:nvGrpSpPr>
        <p:grpSpPr>
          <a:xfrm>
            <a:off x="219974" y="3889649"/>
            <a:ext cx="8704052" cy="1785124"/>
            <a:chOff x="81952" y="2044323"/>
            <a:chExt cx="8842074" cy="1785124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D1E49672-90E1-4C67-9081-277AF01BCD63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7214F454-6DC2-4DEC-BCA4-B839459487CC}"/>
                </a:ext>
              </a:extLst>
            </p:cNvPr>
            <p:cNvSpPr/>
            <p:nvPr/>
          </p:nvSpPr>
          <p:spPr>
            <a:xfrm>
              <a:off x="81952" y="2612832"/>
              <a:ext cx="8842074" cy="1216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上面的语句是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初始化操作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不是赋值操作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。不能将字符串常量赋值给一个数组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name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 数组不允许赋值操作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19F575-1EAA-4C32-861B-EE586BC51ED0}"/>
              </a:ext>
            </a:extLst>
          </p:cNvPr>
          <p:cNvGrpSpPr/>
          <p:nvPr/>
        </p:nvGrpSpPr>
        <p:grpSpPr>
          <a:xfrm>
            <a:off x="217584" y="2301772"/>
            <a:ext cx="8708832" cy="2550975"/>
            <a:chOff x="81952" y="2044323"/>
            <a:chExt cx="8842074" cy="2550975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D1E49672-90E1-4C67-9081-277AF01BCD63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注意：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7214F454-6DC2-4DEC-BCA4-B839459487CC}"/>
                </a:ext>
              </a:extLst>
            </p:cNvPr>
            <p:cNvSpPr/>
            <p:nvPr/>
          </p:nvSpPr>
          <p:spPr>
            <a:xfrm>
              <a:off x="81952" y="2612832"/>
              <a:ext cx="8842074" cy="19824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不能用一个数组初始化另外一个数组，也不能用一个数组赋值给另外一个数组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n1[]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n2[] = n1;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不能用数组初始化数组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n2 = n1;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数组不能执行赋值操作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56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783046"/>
            <a:ext cx="8704052" cy="3811280"/>
            <a:chOff x="219974" y="2044323"/>
            <a:chExt cx="8704052" cy="3811280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复杂数组的定义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327128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数组元素的类型是指针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即指针数组：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定义一个含有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类型元素的数组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int*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类型元素的数组，每个元素都是指针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数组指向其他数组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即数组指针：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)[5]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类型元素的数组的指针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数组引用其他数组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即数组的引用：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)[5]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的一个引用定义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799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2190819"/>
            <a:ext cx="8704052" cy="2508103"/>
            <a:chOff x="219974" y="2044323"/>
            <a:chExt cx="8704052" cy="2508103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定义一个指向 </a:t>
              </a:r>
              <a:r>
                <a:rPr lang="en-US" altLang="zh-CN" sz="2400" dirty="0" err="1"/>
                <a:t>arrp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的指针或引用：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96810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[5];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 *(*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parrp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)[5]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 *(&amp;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rarrp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)[5]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 err="1">
                  <a:solidFill>
                    <a:srgbClr val="000000"/>
                  </a:solidFill>
                  <a:latin typeface="LMMono10-Regular-Identity-H"/>
                </a:rPr>
                <a:t>parrp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10-Regular-Identity-H"/>
                </a:rPr>
                <a:t>rarrp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分别为指向指针数组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的指针和引用。</a:t>
              </a:r>
              <a:r>
                <a:rPr lang="zh-CN" altLang="en-US" sz="24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64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458764-7A6E-49C3-BEAB-5FC57CCA7E7C}"/>
              </a:ext>
            </a:extLst>
          </p:cNvPr>
          <p:cNvGrpSpPr/>
          <p:nvPr/>
        </p:nvGrpSpPr>
        <p:grpSpPr>
          <a:xfrm>
            <a:off x="219970" y="5253755"/>
            <a:ext cx="8704052" cy="1082631"/>
            <a:chOff x="219973" y="2044323"/>
            <a:chExt cx="8704053" cy="1082631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FB4E7AFD-1E16-4902-8BB5-33DD61911475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说明：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703719F6-64D3-4430-8C8F-B14777474A32}"/>
                </a:ext>
              </a:extLst>
            </p:cNvPr>
            <p:cNvSpPr/>
            <p:nvPr/>
          </p:nvSpPr>
          <p:spPr>
            <a:xfrm>
              <a:off x="219973" y="2586954"/>
              <a:ext cx="8704051" cy="5400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C++11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引入了右值引用，如无提示，引用默认为左值引用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4F8754-C2B4-47D4-8C31-F2F4E81EB315}"/>
              </a:ext>
            </a:extLst>
          </p:cNvPr>
          <p:cNvGrpSpPr/>
          <p:nvPr/>
        </p:nvGrpSpPr>
        <p:grpSpPr>
          <a:xfrm>
            <a:off x="219970" y="2937916"/>
            <a:ext cx="8704052" cy="2045977"/>
            <a:chOff x="219974" y="2044323"/>
            <a:chExt cx="8704052" cy="1423941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D0FF802B-B008-4237-B39B-B0924169A220}"/>
                </a:ext>
              </a:extLst>
            </p:cNvPr>
            <p:cNvSpPr/>
            <p:nvPr/>
          </p:nvSpPr>
          <p:spPr>
            <a:xfrm>
              <a:off x="219974" y="2044323"/>
              <a:ext cx="8704052" cy="3758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DCD5B211-DBB9-4FF6-9640-DFD44BF205D5}"/>
                </a:ext>
              </a:extLst>
            </p:cNvPr>
            <p:cNvSpPr/>
            <p:nvPr/>
          </p:nvSpPr>
          <p:spPr>
            <a:xfrm>
              <a:off x="219974" y="2453626"/>
              <a:ext cx="8704052" cy="10146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为已创建的对象取一个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别名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只将别名绑定到所引用的对象，对象的内容不会复制给引用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函数间共享局部对象的重要途径，对于提高程序的效率有重要作用</a:t>
              </a:r>
              <a:r>
                <a:rPr lang="zh-CN" altLang="en-US" dirty="0"/>
                <a:t> 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0" y="1194717"/>
            <a:ext cx="8704052" cy="1533710"/>
            <a:chOff x="219974" y="2044323"/>
            <a:chExt cx="8704052" cy="1533710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复合类型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612832"/>
              <a:ext cx="8704052" cy="96520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复合类型是指基于其它类型定义的类型，包括指针、引用、数组、函数、类、联合体和枚举类型等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7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297890"/>
            <a:ext cx="8704052" cy="1758026"/>
            <a:chOff x="219974" y="2044323"/>
            <a:chExt cx="8704052" cy="175802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通过下标操作符 </a:t>
              </a:r>
              <a:r>
                <a:rPr lang="en-US" altLang="zh-CN" sz="2400" dirty="0"/>
                <a:t>[ ] </a:t>
              </a:r>
              <a:r>
                <a:rPr lang="zh-CN" altLang="en-US" sz="2400" dirty="0"/>
                <a:t>访问数组元素：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2180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={1, 2, 3, 4, 5} 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 = 10;                  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写操作：修改第一个元素的值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 &lt;&lt;</a:t>
              </a:r>
              <a:r>
                <a:rPr lang="en-US" altLang="zh-CN" sz="2000" dirty="0">
                  <a:solidFill>
                    <a:srgbClr val="FFC000"/>
                  </a:solidFill>
                  <a:latin typeface="LMMono9-Regular-Identity-H"/>
                </a:rPr>
                <a:t>“  “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[4]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读操作，输出结果为：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10, 5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19F575-1EAA-4C32-861B-EE586BC51ED0}"/>
              </a:ext>
            </a:extLst>
          </p:cNvPr>
          <p:cNvGrpSpPr/>
          <p:nvPr/>
        </p:nvGrpSpPr>
        <p:grpSpPr>
          <a:xfrm>
            <a:off x="219974" y="3486988"/>
            <a:ext cx="8704052" cy="1785124"/>
            <a:chOff x="81952" y="2044323"/>
            <a:chExt cx="8842074" cy="1785124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D1E49672-90E1-4C67-9081-277AF01BCD63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7214F454-6DC2-4DEC-BCA4-B839459487CC}"/>
                </a:ext>
              </a:extLst>
            </p:cNvPr>
            <p:cNvSpPr/>
            <p:nvPr/>
          </p:nvSpPr>
          <p:spPr>
            <a:xfrm>
              <a:off x="81952" y="2612832"/>
              <a:ext cx="8842074" cy="1216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C++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不检查下标索引值是否有效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编译器不提示错误，程序可以运行，输出为：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-858993460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7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521564"/>
            <a:ext cx="8704052" cy="3814871"/>
            <a:chOff x="219974" y="2044323"/>
            <a:chExt cx="8704052" cy="381487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范围 </a:t>
              </a:r>
              <a:r>
                <a:rPr lang="en-US" altLang="zh-CN" sz="2400" dirty="0"/>
                <a:t>for</a:t>
              </a:r>
              <a:r>
                <a:rPr lang="zh-CN" altLang="en-US" sz="2400" dirty="0"/>
                <a:t>（</a:t>
              </a:r>
              <a:r>
                <a:rPr lang="en-US" altLang="zh-CN" sz="2400" dirty="0"/>
                <a:t>range for</a:t>
              </a:r>
              <a:r>
                <a:rPr lang="zh-CN" altLang="en-US" sz="2400" dirty="0"/>
                <a:t>） 语句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语法格式如下：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decl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: expr){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statement;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}</a:t>
              </a: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expr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必须是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对象序列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，比如数组、容器（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vector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）或字符串（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decl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是与序列中数据元素类型相同的对象，通常用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来推导数据元素的类型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9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6D7F6E-0013-49CE-8515-7C50FF38BD88}"/>
              </a:ext>
            </a:extLst>
          </p:cNvPr>
          <p:cNvGrpSpPr/>
          <p:nvPr/>
        </p:nvGrpSpPr>
        <p:grpSpPr>
          <a:xfrm>
            <a:off x="219974" y="1175643"/>
            <a:ext cx="8704052" cy="2458386"/>
            <a:chOff x="219974" y="2044323"/>
            <a:chExt cx="8704052" cy="2458386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3ACC96ED-2220-44FE-806B-70F27BEE1BEF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F947608D-86D7-4E11-A618-B086EA8E592C}"/>
                </a:ext>
              </a:extLst>
            </p:cNvPr>
            <p:cNvSpPr/>
            <p:nvPr/>
          </p:nvSpPr>
          <p:spPr>
            <a:xfrm>
              <a:off x="219974" y="261283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[5]={1,2,3,4,5};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定义并初始化一个含有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个整型数的数组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中当前元素的副本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打印输出当前获取的整数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61B3D28-C3F7-47F3-8868-862B151A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8" y="3865059"/>
            <a:ext cx="1980000" cy="23760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53D326-0A38-4036-80C0-65E52376701C}"/>
              </a:ext>
            </a:extLst>
          </p:cNvPr>
          <p:cNvGrpSpPr/>
          <p:nvPr/>
        </p:nvGrpSpPr>
        <p:grpSpPr>
          <a:xfrm>
            <a:off x="3022643" y="3810196"/>
            <a:ext cx="5901383" cy="2430863"/>
            <a:chOff x="-624494" y="2044323"/>
            <a:chExt cx="5407113" cy="2430863"/>
          </a:xfrm>
        </p:grpSpPr>
        <p:sp>
          <p:nvSpPr>
            <p:cNvPr id="14" name="矩形: 圆顶角 13">
              <a:extLst>
                <a:ext uri="{FF2B5EF4-FFF2-40B4-BE49-F238E27FC236}">
                  <a16:creationId xmlns:a16="http://schemas.microsoft.com/office/drawing/2014/main" id="{86A40B57-F7C0-4BFA-9F36-A6B1043415DB}"/>
                </a:ext>
              </a:extLst>
            </p:cNvPr>
            <p:cNvSpPr/>
            <p:nvPr/>
          </p:nvSpPr>
          <p:spPr>
            <a:xfrm>
              <a:off x="-624494" y="2044323"/>
              <a:ext cx="5407113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33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思考：</a:t>
              </a:r>
            </a:p>
          </p:txBody>
        </p:sp>
        <p:sp>
          <p:nvSpPr>
            <p:cNvPr id="15" name="矩形: 圆角 17">
              <a:extLst>
                <a:ext uri="{FF2B5EF4-FFF2-40B4-BE49-F238E27FC236}">
                  <a16:creationId xmlns:a16="http://schemas.microsoft.com/office/drawing/2014/main" id="{EE15D663-653A-4665-919A-40438912250E}"/>
                </a:ext>
              </a:extLst>
            </p:cNvPr>
            <p:cNvSpPr/>
            <p:nvPr/>
          </p:nvSpPr>
          <p:spPr>
            <a:xfrm>
              <a:off x="-624494" y="2585310"/>
              <a:ext cx="5407113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F6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上述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range for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语句可以对对象的内容进行修改吗？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2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2224646"/>
            <a:ext cx="8704052" cy="2429876"/>
            <a:chOff x="219974" y="2044323"/>
            <a:chExt cx="8704052" cy="242987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 </a:t>
              </a:r>
              <a:r>
                <a:rPr lang="en-US" altLang="zh-CN" sz="2400" dirty="0"/>
                <a:t>range for </a:t>
              </a:r>
              <a:r>
                <a:rPr lang="zh-CN" altLang="en-US" sz="2400" dirty="0"/>
                <a:t>对数组元素进行写操作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需将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decl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声明为引用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中当前元素的引用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写操作：每一个元素设置为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4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24DEF1-9D66-4C8C-A092-53C92327FCCB}"/>
              </a:ext>
            </a:extLst>
          </p:cNvPr>
          <p:cNvGrpSpPr/>
          <p:nvPr/>
        </p:nvGrpSpPr>
        <p:grpSpPr>
          <a:xfrm>
            <a:off x="219974" y="948012"/>
            <a:ext cx="8704052" cy="1996401"/>
            <a:chOff x="219974" y="2044323"/>
            <a:chExt cx="8704052" cy="1996401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F5EEE8B7-84BB-43F1-AC36-16CD1D632A25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BE3EB999-2B45-41B6-9EE4-55D7C36830E8}"/>
                </a:ext>
              </a:extLst>
            </p:cNvPr>
            <p:cNvSpPr/>
            <p:nvPr/>
          </p:nvSpPr>
          <p:spPr>
            <a:xfrm>
              <a:off x="219974" y="2612833"/>
              <a:ext cx="8704052" cy="142789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计算一个班级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名学生的数学科目的平均成绩和标准差。学生成绩随机生成。</a:t>
              </a:r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：标准差公式：</a:t>
              </a:r>
              <a:endParaRPr lang="en-US" altLang="zh-CN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D355D3A-A03D-410A-B63D-59A5B1DE3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03510"/>
              </p:ext>
            </p:extLst>
          </p:nvPr>
        </p:nvGraphicFramePr>
        <p:xfrm>
          <a:off x="3105499" y="1986159"/>
          <a:ext cx="2169101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3" imgW="1091880" imgH="660240" progId="Equation.DSMT4">
                  <p:embed/>
                </p:oleObj>
              </mc:Choice>
              <mc:Fallback>
                <p:oleObj name="Equation" r:id="rId3" imgW="1091880" imgH="660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7E57905-BECB-4184-8159-FC1826539F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499" y="1986159"/>
                        <a:ext cx="2169101" cy="84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585A3E3A-3025-42F2-A5D7-76E9AF4C37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00" y="3041632"/>
            <a:ext cx="1872000" cy="36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765870-63D7-4C7F-B327-9C0FAD87A96E}"/>
              </a:ext>
            </a:extLst>
          </p:cNvPr>
          <p:cNvGrpSpPr/>
          <p:nvPr/>
        </p:nvGrpSpPr>
        <p:grpSpPr>
          <a:xfrm>
            <a:off x="219974" y="1052073"/>
            <a:ext cx="8704052" cy="5295445"/>
            <a:chOff x="219974" y="2044323"/>
            <a:chExt cx="8704052" cy="5295445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7B6DB70E-71E2-4860-9541-3B38CFB90C5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26F36785-7718-4398-AA5E-7EC59920E39B}"/>
                </a:ext>
              </a:extLst>
            </p:cNvPr>
            <p:cNvSpPr/>
            <p:nvPr/>
          </p:nvSpPr>
          <p:spPr>
            <a:xfrm>
              <a:off x="219974" y="2612833"/>
              <a:ext cx="8704052" cy="472693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cstdlib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3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4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(0);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使用固定种子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每次运行得到一样的结果， 有助于调式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6 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30;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7 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score[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];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定义一个数组，存放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30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个学生的成绩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8 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mean = 0;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存放平均分数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,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初始值必须为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9 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i:score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 {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使用范围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for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语句访问，注意引用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不能丢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10      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50 + rand() % 51;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成绩随机分布在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50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之间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11      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mean +=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累加每一个学生成绩到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mean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里面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12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13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mean /=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计算平均成绩</a:t>
              </a:r>
              <a:r>
                <a:rPr lang="zh-CN" altLang="en-US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614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765870-63D7-4C7F-B327-9C0FAD87A96E}"/>
              </a:ext>
            </a:extLst>
          </p:cNvPr>
          <p:cNvGrpSpPr/>
          <p:nvPr/>
        </p:nvGrpSpPr>
        <p:grpSpPr>
          <a:xfrm>
            <a:off x="219974" y="1677356"/>
            <a:ext cx="8704052" cy="3503288"/>
            <a:chOff x="219974" y="2044323"/>
            <a:chExt cx="8704052" cy="3503288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7B6DB70E-71E2-4860-9541-3B38CFB90C5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26F36785-7718-4398-AA5E-7EC59920E39B}"/>
                </a:ext>
              </a:extLst>
            </p:cNvPr>
            <p:cNvSpPr/>
            <p:nvPr/>
          </p:nvSpPr>
          <p:spPr>
            <a:xfrm>
              <a:off x="219974" y="2612833"/>
              <a:ext cx="8704052" cy="293477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14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dev = 0;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15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16      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dev += pow(score[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]- mean,2);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函数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pow(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x,a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)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计算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x^a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17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18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dev = sqrt(dev /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19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平均成绩： 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 mean &lt;&lt;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zh-CN" altLang="en-US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标准差： 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 dev &lt;&lt;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20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21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970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765870-63D7-4C7F-B327-9C0FAD87A96E}"/>
              </a:ext>
            </a:extLst>
          </p:cNvPr>
          <p:cNvGrpSpPr/>
          <p:nvPr/>
        </p:nvGrpSpPr>
        <p:grpSpPr>
          <a:xfrm>
            <a:off x="219974" y="1837994"/>
            <a:ext cx="8704052" cy="2915178"/>
            <a:chOff x="219974" y="2044323"/>
            <a:chExt cx="8704052" cy="2915178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7B6DB70E-71E2-4860-9541-3B38CFB90C5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4.2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26F36785-7718-4398-AA5E-7EC59920E39B}"/>
                </a:ext>
              </a:extLst>
            </p:cNvPr>
            <p:cNvSpPr/>
            <p:nvPr/>
          </p:nvSpPr>
          <p:spPr>
            <a:xfrm>
              <a:off x="219974" y="2612833"/>
              <a:ext cx="8704052" cy="234666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8</a:t>
              </a:r>
              <a:r>
                <a:rPr lang="en-US" altLang="zh-CN" sz="2000" i="1" dirty="0">
                  <a:solidFill>
                    <a:srgbClr val="000000"/>
                  </a:solidFill>
                  <a:latin typeface="CMSY10"/>
                </a:rPr>
                <a:t>×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8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的国际象棋棋盘上摆放八个皇后，使其不能相互攻击，即任意两个皇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后不得处在同一行、同一列或者同一对角斜线上。下图所示是一种符合条件的摆放方案。本题计算出一种方案即可。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：用回溯法求解。回溯法基本思想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: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当探索到某一步时，发现原先选择并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不优或达不到目标，就退回一步重新选择，即走不通就退回重新走。</a:t>
              </a:r>
              <a:r>
                <a:rPr lang="zh-CN" altLang="en-US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570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765870-63D7-4C7F-B327-9C0FAD87A96E}"/>
              </a:ext>
            </a:extLst>
          </p:cNvPr>
          <p:cNvGrpSpPr/>
          <p:nvPr/>
        </p:nvGrpSpPr>
        <p:grpSpPr>
          <a:xfrm>
            <a:off x="286519" y="1153738"/>
            <a:ext cx="5199512" cy="2073666"/>
            <a:chOff x="219973" y="2044323"/>
            <a:chExt cx="4957507" cy="207366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7B6DB70E-71E2-4860-9541-3B38CFB90C54}"/>
                </a:ext>
              </a:extLst>
            </p:cNvPr>
            <p:cNvSpPr/>
            <p:nvPr/>
          </p:nvSpPr>
          <p:spPr>
            <a:xfrm>
              <a:off x="219974" y="2044323"/>
              <a:ext cx="4957506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4.2</a:t>
              </a:r>
              <a:r>
                <a:rPr lang="zh-CN" altLang="en-US" sz="2400" dirty="0"/>
                <a:t>：解的表示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26F36785-7718-4398-AA5E-7EC59920E39B}"/>
                </a:ext>
              </a:extLst>
            </p:cNvPr>
            <p:cNvSpPr/>
            <p:nvPr/>
          </p:nvSpPr>
          <p:spPr>
            <a:xfrm>
              <a:off x="219973" y="2612833"/>
              <a:ext cx="4957507" cy="15051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用一个数组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que[8]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来存放每一个皇后的位置，如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que[0]=3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代表第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行的皇后在第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列。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que[8] = {3, 6, 2, 7, 1, 4, 0, 5};</a:t>
              </a:r>
              <a:r>
                <a:rPr lang="en-US" altLang="zh-CN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2CC8C4-0661-4697-A683-174005E5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97" y="1915226"/>
            <a:ext cx="3129442" cy="313662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293F490-BEDC-4731-ACAB-423900E2AEC5}"/>
              </a:ext>
            </a:extLst>
          </p:cNvPr>
          <p:cNvGrpSpPr/>
          <p:nvPr/>
        </p:nvGrpSpPr>
        <p:grpSpPr>
          <a:xfrm>
            <a:off x="286519" y="3584006"/>
            <a:ext cx="5199512" cy="2935695"/>
            <a:chOff x="81951" y="2044323"/>
            <a:chExt cx="4957505" cy="2935695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B61789AE-2997-43B1-B82B-F781CC802734}"/>
                </a:ext>
              </a:extLst>
            </p:cNvPr>
            <p:cNvSpPr/>
            <p:nvPr/>
          </p:nvSpPr>
          <p:spPr>
            <a:xfrm>
              <a:off x="81952" y="2044323"/>
              <a:ext cx="495750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冲突情况：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B57F6FC3-2F96-4806-9B40-131AEFEEC38E}"/>
                </a:ext>
              </a:extLst>
            </p:cNvPr>
            <p:cNvSpPr/>
            <p:nvPr/>
          </p:nvSpPr>
          <p:spPr>
            <a:xfrm>
              <a:off x="81951" y="2612832"/>
              <a:ext cx="4957505" cy="23671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）第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j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行的皇后在同一列：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] == que[j]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）第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j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行的皇后在同一对角线上：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|que[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] - que[j]| == |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- j|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比如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que[0]=1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que[1]=2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表明第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行和第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行的两个皇后在同一个对角线上。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5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DF6A71-AB5E-42FE-AFD6-1DA8FE0F937E}"/>
              </a:ext>
            </a:extLst>
          </p:cNvPr>
          <p:cNvGrpSpPr/>
          <p:nvPr/>
        </p:nvGrpSpPr>
        <p:grpSpPr>
          <a:xfrm>
            <a:off x="219974" y="1056157"/>
            <a:ext cx="8704052" cy="5646567"/>
            <a:chOff x="219974" y="2044323"/>
            <a:chExt cx="8704052" cy="5646567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70A6ABB1-5DB8-44C4-A86B-B1163AD8C19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4.2</a:t>
              </a:r>
              <a:endParaRPr lang="zh-CN" altLang="en-US" sz="2400" dirty="0"/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6205455C-F05F-4436-9D0B-9E919C78A90F}"/>
                </a:ext>
              </a:extLst>
            </p:cNvPr>
            <p:cNvSpPr/>
            <p:nvPr/>
          </p:nvSpPr>
          <p:spPr>
            <a:xfrm>
              <a:off x="219974" y="2612833"/>
              <a:ext cx="8704052" cy="507805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= 8;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 = { 0 };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每一行皇后都从第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列开始摆放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= 0;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从第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行开始摆放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&gt;= 0){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k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(k&lt;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){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检查前面所有皇后是否和第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行皇后冲突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(que[k]!=que[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]&amp;&amp;(abs(que[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]-que[k])!=abs(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-k))) ++k;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else 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k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行和第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行皇后产生冲突，退出，转到第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11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</a:t>
              </a:r>
              <a:endParaRPr lang="en-US" altLang="zh-CN" sz="2000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10      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(k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 {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检测到冲突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++que[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];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处理冲突：移动第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行皇后到当前位置的下一列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 ==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){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当前行所有尝试都失败， 需要回溯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 = 0;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重置当前行皇后位置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--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回溯到上一行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1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046680"/>
            <a:ext cx="8704052" cy="2878717"/>
            <a:chOff x="219974" y="2044323"/>
            <a:chExt cx="8704052" cy="2878717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引用语法格式：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71499"/>
              <a:ext cx="8704052" cy="2351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counter = 0;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counter;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refCnt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引用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counter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对象的内容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&amp;refCnt2;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错误：定义引用时必须和一个对象绑定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2;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修改了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counter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所在的内存空间的内容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通过引用读取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counter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对象的内容，并初始化对象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i</a:t>
              </a:r>
              <a:endParaRPr lang="zh-CN" altLang="en-US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C84E1-D791-4A0B-9FFB-74ED6FD29720}"/>
              </a:ext>
            </a:extLst>
          </p:cNvPr>
          <p:cNvGrpSpPr/>
          <p:nvPr/>
        </p:nvGrpSpPr>
        <p:grpSpPr>
          <a:xfrm>
            <a:off x="219974" y="4190693"/>
            <a:ext cx="8704052" cy="2161253"/>
            <a:chOff x="219974" y="2044323"/>
            <a:chExt cx="8704052" cy="2161253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36C14815-B9F2-4C64-8FEC-B8A20FF28DDB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建议：</a:t>
              </a:r>
              <a:endParaRPr lang="zh-CN" altLang="en-US" sz="2400" dirty="0"/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1DAFA66-4396-49D0-87EB-544CB33DDC5E}"/>
                </a:ext>
              </a:extLst>
            </p:cNvPr>
            <p:cNvSpPr/>
            <p:nvPr/>
          </p:nvSpPr>
          <p:spPr>
            <a:xfrm>
              <a:off x="219974" y="2612832"/>
              <a:ext cx="8704052" cy="15927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书写上，把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引用符号与对象名放在一起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，而不是把类型名和引用符号放在一起，这样有助于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提高程序的可读性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counter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counter;</a:t>
              </a:r>
              <a:r>
                <a:rPr lang="en-US" altLang="zh-CN" sz="2400" dirty="0"/>
                <a:t> </a:t>
              </a:r>
              <a:endParaRPr lang="en-US" altLang="zh-CN" sz="24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54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DF6A71-AB5E-42FE-AFD6-1DA8FE0F937E}"/>
              </a:ext>
            </a:extLst>
          </p:cNvPr>
          <p:cNvGrpSpPr/>
          <p:nvPr/>
        </p:nvGrpSpPr>
        <p:grpSpPr>
          <a:xfrm>
            <a:off x="219974" y="1030311"/>
            <a:ext cx="8704052" cy="5665418"/>
            <a:chOff x="219974" y="2044323"/>
            <a:chExt cx="8704052" cy="5665418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70A6ABB1-5DB8-44C4-A86B-B1163AD8C19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4.2</a:t>
              </a:r>
              <a:endParaRPr lang="zh-CN" altLang="en-US" sz="2400" dirty="0"/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6205455C-F05F-4436-9D0B-9E919C78A90F}"/>
                </a:ext>
              </a:extLst>
            </p:cNvPr>
            <p:cNvSpPr/>
            <p:nvPr/>
          </p:nvSpPr>
          <p:spPr>
            <a:xfrm>
              <a:off x="219974" y="2612833"/>
              <a:ext cx="8704052" cy="50969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 0)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如果回溯到第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行之前，结束运行，转到第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19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++que[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];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前一行皇后后移一列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18            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19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重新检测是否与前面已安排皇后冲突，转到第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5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20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else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{         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没有检测到冲突，安排下一行皇后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21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移动到下一行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安排下一行皇后，已安排在第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5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(k = 0; k&lt;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++k)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24        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que[k];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找到一个方案并输出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结束运行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0;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673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557381"/>
            <a:ext cx="8704052" cy="4199592"/>
            <a:chOff x="219974" y="2044323"/>
            <a:chExt cx="8704052" cy="419959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多维数组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365959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多维数组指的是数组中的元素类型为数组类型。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三维数组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a3d[2][3][5];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ts val="3000"/>
                </a:lnSpc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无论有多少维数，数组元素都存放在一段连续的内存空间。一维数组可以对应数学中的向量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二维数组可对应矩阵。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973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742733"/>
            <a:ext cx="8704052" cy="3680219"/>
            <a:chOff x="219974" y="2044323"/>
            <a:chExt cx="8704052" cy="3680219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多维数组初始化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31402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列表方式初始化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多维数组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如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{0, 1, 2, 1, 4},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{7, 5, 4, 5, 7},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{0, 8, 5, 2, 9}};</a:t>
              </a: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内嵌的花括号可以省略：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{0, 1, 2, 1, 4, 7, 5, 4, 5, 7, 0, 8, 5, 2, 9};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815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569738"/>
            <a:ext cx="8704052" cy="4276536"/>
            <a:chOff x="219974" y="2044323"/>
            <a:chExt cx="8704052" cy="427653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多维数组初始化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37365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显式初始化部分数组元素：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{0, 1, 2};</a:t>
              </a: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显式初始化每个一维数组中的第一个元素：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{{0}, {1}, {2}};</a:t>
              </a: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通过列表元素让编译器自动推断第一维长度：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a2d[][5] = {0, 1, 2, 1, 4, 7, 5, 4, 5, 7, 0, 8};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或者：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a2d[][5] = {{0}, {1}, {2}};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265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DF6A71-AB5E-42FE-AFD6-1DA8FE0F937E}"/>
              </a:ext>
            </a:extLst>
          </p:cNvPr>
          <p:cNvGrpSpPr/>
          <p:nvPr/>
        </p:nvGrpSpPr>
        <p:grpSpPr>
          <a:xfrm>
            <a:off x="219974" y="1468505"/>
            <a:ext cx="8704052" cy="2920051"/>
            <a:chOff x="219974" y="2044323"/>
            <a:chExt cx="8704052" cy="2920051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70A6ABB1-5DB8-44C4-A86B-B1163AD8C19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6205455C-F05F-4436-9D0B-9E919C78A90F}"/>
                </a:ext>
              </a:extLst>
            </p:cNvPr>
            <p:cNvSpPr/>
            <p:nvPr/>
          </p:nvSpPr>
          <p:spPr>
            <a:xfrm>
              <a:off x="219974" y="2612833"/>
              <a:ext cx="8704052" cy="2351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以下不能对二维数组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进行正确初始化的是？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a[2][3] = { 0 };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B.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a[][3] = { { 1,2 },{ 0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a[2][3] = { { 1,2 },{ 3,4 },{ 5,6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a[][3] = { 1,2,3,4,5,6 };</a:t>
              </a:r>
              <a:r>
                <a:rPr lang="en-US" altLang="zh-CN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734A8C-76A3-4736-9A5E-A61871DC3144}"/>
              </a:ext>
            </a:extLst>
          </p:cNvPr>
          <p:cNvSpPr txBox="1"/>
          <p:nvPr/>
        </p:nvSpPr>
        <p:spPr>
          <a:xfrm>
            <a:off x="219974" y="4757011"/>
            <a:ext cx="1880675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C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306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001323"/>
            <a:ext cx="8704052" cy="5635882"/>
            <a:chOff x="219974" y="2044323"/>
            <a:chExt cx="8704052" cy="563588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访问多维数组元素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50958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利用下标运算符访问：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{1,2},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{3,4}};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a2d[1][1];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= 4</a:t>
              </a: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用嵌套的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for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语句访问：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{{1,2},{3,4}};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2;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++)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2;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j++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"a2d["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"]["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j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"]: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a2d[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555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532663"/>
            <a:ext cx="8704052" cy="3907204"/>
            <a:chOff x="219974" y="2044323"/>
            <a:chExt cx="8704052" cy="3907204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访问多维数组元素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33672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用范围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for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语句访问：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 { 1,2 },{ 3,4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a2d)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&amp;col : row)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zh-CN" altLang="en-US" sz="24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853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DF6A71-AB5E-42FE-AFD6-1DA8FE0F937E}"/>
              </a:ext>
            </a:extLst>
          </p:cNvPr>
          <p:cNvGrpSpPr/>
          <p:nvPr/>
        </p:nvGrpSpPr>
        <p:grpSpPr>
          <a:xfrm>
            <a:off x="219974" y="1468505"/>
            <a:ext cx="8704052" cy="3935714"/>
            <a:chOff x="219974" y="2044323"/>
            <a:chExt cx="8704052" cy="3935714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70A6ABB1-5DB8-44C4-A86B-B1163AD8C19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6205455C-F05F-4436-9D0B-9E919C78A90F}"/>
                </a:ext>
              </a:extLst>
            </p:cNvPr>
            <p:cNvSpPr/>
            <p:nvPr/>
          </p:nvSpPr>
          <p:spPr>
            <a:xfrm>
              <a:off x="219974" y="2612833"/>
              <a:ext cx="8704052" cy="33672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以下程序的输出结果是？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a[][3] = { { 1,2 },{ 0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a)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&amp;col : row)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734A8C-76A3-4736-9A5E-A61871DC3144}"/>
              </a:ext>
            </a:extLst>
          </p:cNvPr>
          <p:cNvSpPr txBox="1"/>
          <p:nvPr/>
        </p:nvSpPr>
        <p:spPr>
          <a:xfrm>
            <a:off x="343540" y="5570808"/>
            <a:ext cx="2424373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1  2  0</a:t>
            </a:r>
          </a:p>
          <a:p>
            <a:r>
              <a:rPr lang="en-US" altLang="zh-CN" sz="2000" b="1" dirty="0"/>
              <a:t>          0  0  0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94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FBB61E-42CF-4585-928D-EDC411608917}"/>
              </a:ext>
            </a:extLst>
          </p:cNvPr>
          <p:cNvGrpSpPr/>
          <p:nvPr/>
        </p:nvGrpSpPr>
        <p:grpSpPr>
          <a:xfrm>
            <a:off x="150963" y="1164354"/>
            <a:ext cx="8842074" cy="5465619"/>
            <a:chOff x="81952" y="2044323"/>
            <a:chExt cx="8842074" cy="5465619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D395EA8A-BC15-417B-8CF7-136C9E5AACCE}"/>
                </a:ext>
              </a:extLst>
            </p:cNvPr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注意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20132162-A439-4FD0-B40F-D50CBC5F3365}"/>
                </a:ext>
              </a:extLst>
            </p:cNvPr>
            <p:cNvSpPr/>
            <p:nvPr/>
          </p:nvSpPr>
          <p:spPr>
            <a:xfrm>
              <a:off x="81952" y="2612832"/>
              <a:ext cx="8842074" cy="48971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26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除了最内层的循环外，其它各层循环中必须使用引用，例如：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 { 1,2 },{ 3,4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a2d) {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//row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int(&amp;)[5]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: row)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row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为一维数组的引用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pPr marL="342900" indent="-342900">
                <a:lnSpc>
                  <a:spcPts val="26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省去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row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前面的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，无法通过编译：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 { 1,2 },{ 3,4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row : a2d) {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//row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: row)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row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不是列表类型，不能使用范围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for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730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C44281D-A5E1-4FE7-ACD8-31BA2AB1C79A}"/>
              </a:ext>
            </a:extLst>
          </p:cNvPr>
          <p:cNvGrpSpPr/>
          <p:nvPr/>
        </p:nvGrpSpPr>
        <p:grpSpPr>
          <a:xfrm>
            <a:off x="219974" y="1011041"/>
            <a:ext cx="8704052" cy="2097134"/>
            <a:chOff x="219974" y="2044323"/>
            <a:chExt cx="8704052" cy="2097134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DA4CA63C-EA3C-4B4D-855D-0DC590B60FC3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4.3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AABECA5D-719E-4E02-BB75-6431E42FE5AB}"/>
                </a:ext>
              </a:extLst>
            </p:cNvPr>
            <p:cNvSpPr/>
            <p:nvPr/>
          </p:nvSpPr>
          <p:spPr>
            <a:xfrm>
              <a:off x="219974" y="2612833"/>
              <a:ext cx="8704052" cy="15286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打印扫雷游戏的地图。在一个 </a:t>
              </a:r>
              <a:r>
                <a:rPr lang="en-US" altLang="zh-CN" sz="2400" i="1" dirty="0">
                  <a:solidFill>
                    <a:srgbClr val="000000"/>
                  </a:solidFill>
                  <a:latin typeface="LMSans10-Oblique-Identity-H"/>
                </a:rPr>
                <a:t>n </a:t>
              </a:r>
              <a:r>
                <a:rPr lang="en-US" altLang="zh-CN" sz="2400" i="1" dirty="0">
                  <a:solidFill>
                    <a:srgbClr val="000000"/>
                  </a:solidFill>
                  <a:latin typeface="CMSY10"/>
                </a:rPr>
                <a:t>× </a:t>
              </a:r>
              <a:r>
                <a:rPr lang="en-US" altLang="zh-CN" sz="2400" i="1" dirty="0">
                  <a:solidFill>
                    <a:srgbClr val="000000"/>
                  </a:solidFill>
                  <a:latin typeface="LMSans10-Oblique-Identity-H"/>
                </a:rPr>
                <a:t>n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网格化的地图上，随机分布一些地雷，要求在每个没有设置地雷的网格内标记出其相邻区域内地雷的数目，每个网格相邻区域只包括同一行和同一列紧邻的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4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个网格。</a:t>
              </a:r>
              <a:r>
                <a:rPr lang="zh-CN" altLang="en-US" sz="2400" dirty="0"/>
                <a:t> 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DA4F1F-A142-4B4E-B3C6-06D98D3F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97" y="3264289"/>
            <a:ext cx="3312000" cy="31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5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530205"/>
            <a:ext cx="8704052" cy="1502956"/>
            <a:chOff x="219974" y="2044323"/>
            <a:chExt cx="8704052" cy="150295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1. </a:t>
              </a:r>
              <a:r>
                <a:rPr lang="zh-CN" altLang="en-US" sz="2400" dirty="0"/>
                <a:t>定义多个引用时，每个引用必须用 </a:t>
              </a:r>
              <a:r>
                <a:rPr lang="en-US" altLang="zh-CN" sz="2400" dirty="0"/>
                <a:t>&amp; </a:t>
              </a:r>
              <a:r>
                <a:rPr lang="zh-CN" altLang="en-US" sz="2400" dirty="0"/>
                <a:t>标明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9629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j = 0, &amp;r2 = r1;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//r1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r2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都是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的引用，而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3B3877-6D3B-4391-9D01-2A5F0F27317F}"/>
              </a:ext>
            </a:extLst>
          </p:cNvPr>
          <p:cNvGrpSpPr/>
          <p:nvPr/>
        </p:nvGrpSpPr>
        <p:grpSpPr>
          <a:xfrm>
            <a:off x="219974" y="3173684"/>
            <a:ext cx="8704052" cy="1502956"/>
            <a:chOff x="219974" y="2044323"/>
            <a:chExt cx="8704052" cy="1502956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85D16273-1DAA-4024-A6E4-71AAADC4CFAC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2. </a:t>
              </a:r>
              <a:r>
                <a:rPr lang="zh-CN" altLang="en-US" sz="2400" dirty="0"/>
                <a:t>只能引用同类型的对象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F32765E3-523B-4A75-8598-52281C697FBC}"/>
                </a:ext>
              </a:extLst>
            </p:cNvPr>
            <p:cNvSpPr/>
            <p:nvPr/>
          </p:nvSpPr>
          <p:spPr>
            <a:xfrm>
              <a:off x="219974" y="2584323"/>
              <a:ext cx="8704052" cy="9629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&amp;r3 = d;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r3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只能引用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A26C0E-00C2-4B34-AF2E-914FA163486B}"/>
              </a:ext>
            </a:extLst>
          </p:cNvPr>
          <p:cNvGrpSpPr/>
          <p:nvPr/>
        </p:nvGrpSpPr>
        <p:grpSpPr>
          <a:xfrm>
            <a:off x="219974" y="4799907"/>
            <a:ext cx="8704052" cy="1502956"/>
            <a:chOff x="219974" y="2044323"/>
            <a:chExt cx="8704052" cy="1502956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4200B4A8-B89D-42DB-9899-02B926D927D4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3. </a:t>
              </a:r>
              <a:r>
                <a:rPr lang="zh-CN" altLang="en-US" sz="2400" dirty="0"/>
                <a:t>引用的对象必须是非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左值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20" name="矩形: 圆角 17">
              <a:extLst>
                <a:ext uri="{FF2B5EF4-FFF2-40B4-BE49-F238E27FC236}">
                  <a16:creationId xmlns:a16="http://schemas.microsoft.com/office/drawing/2014/main" id="{17AD75DA-D2DE-4753-B093-31B40E3CAB7F}"/>
                </a:ext>
              </a:extLst>
            </p:cNvPr>
            <p:cNvSpPr/>
            <p:nvPr/>
          </p:nvSpPr>
          <p:spPr>
            <a:xfrm>
              <a:off x="219974" y="2584323"/>
              <a:ext cx="8704052" cy="9629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&amp;r4 = 100, &amp;r5 = i+1, &amp;r6 = ci;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错误：只能引用非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const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左值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76DD6B5-EF3A-4B2F-91EC-C6A12965687A}"/>
              </a:ext>
            </a:extLst>
          </p:cNvPr>
          <p:cNvSpPr txBox="1"/>
          <p:nvPr/>
        </p:nvSpPr>
        <p:spPr>
          <a:xfrm>
            <a:off x="219974" y="1009293"/>
            <a:ext cx="752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定义引用时，除了需要初始化外，还需要注意以下几点：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41598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DF6A71-AB5E-42FE-AFD6-1DA8FE0F937E}"/>
              </a:ext>
            </a:extLst>
          </p:cNvPr>
          <p:cNvGrpSpPr/>
          <p:nvPr/>
        </p:nvGrpSpPr>
        <p:grpSpPr>
          <a:xfrm>
            <a:off x="219974" y="988904"/>
            <a:ext cx="8704052" cy="5664392"/>
            <a:chOff x="219974" y="2044323"/>
            <a:chExt cx="8704052" cy="5664392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70A6ABB1-5DB8-44C4-A86B-B1163AD8C19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4.3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4.3</a:t>
              </a:r>
              <a:endParaRPr lang="zh-CN" altLang="en-US" sz="2400" dirty="0"/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6205455C-F05F-4436-9D0B-9E919C78A90F}"/>
                </a:ext>
              </a:extLst>
            </p:cNvPr>
            <p:cNvSpPr/>
            <p:nvPr/>
          </p:nvSpPr>
          <p:spPr>
            <a:xfrm>
              <a:off x="219974" y="2612833"/>
              <a:ext cx="8704052" cy="50958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8;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每个元素的引用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&amp;col : row)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内嵌数组中每个元素的引用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num = rand() %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(num &lt;= 40)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0.4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的概率设置每个方格的地雷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10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</a:t>
              </a:r>
              <a:b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'0’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没有地雷的方格初始化为字符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941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DF6A71-AB5E-42FE-AFD6-1DA8FE0F937E}"/>
              </a:ext>
            </a:extLst>
          </p:cNvPr>
          <p:cNvGrpSpPr/>
          <p:nvPr/>
        </p:nvGrpSpPr>
        <p:grpSpPr>
          <a:xfrm>
            <a:off x="219974" y="949522"/>
            <a:ext cx="8704052" cy="5739156"/>
            <a:chOff x="219974" y="2044323"/>
            <a:chExt cx="8704052" cy="5739156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70A6ABB1-5DB8-44C4-A86B-B1163AD8C19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4.3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4.3</a:t>
              </a:r>
              <a:endParaRPr lang="zh-CN" altLang="en-US" sz="2400" dirty="0"/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6205455C-F05F-4436-9D0B-9E919C78A90F}"/>
                </a:ext>
              </a:extLst>
            </p:cNvPr>
            <p:cNvSpPr/>
            <p:nvPr/>
          </p:nvSpPr>
          <p:spPr>
            <a:xfrm>
              <a:off x="219974" y="2612833"/>
              <a:ext cx="8704052" cy="517064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18   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跳过地雷的方格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19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+ 1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+ 1][j]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+ 1][j] += 1;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20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                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 &gt;= 0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- 1][j]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- 1][j] += 1;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21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(j + 1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+ 1]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+ 1] += 1;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22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(j - 1 &gt;= 0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- 1]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- 1] += 1;</a:t>
              </a:r>
              <a:br>
                <a:rPr lang="zh-CN" altLang="en-US" sz="2000" dirty="0"/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24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30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31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32    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964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964250"/>
            <a:ext cx="8704052" cy="2404228"/>
            <a:chOff x="219974" y="2044323"/>
            <a:chExt cx="8704052" cy="2404228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指针和数组的关系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18642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数组名被转换成第一个元素的地址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第二句等价于：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9CADF66-8513-462A-8ACD-C591D3E0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22" y="1520250"/>
            <a:ext cx="2880000" cy="184169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3E5BB72-5E35-4E91-801A-350B3149823C}"/>
              </a:ext>
            </a:extLst>
          </p:cNvPr>
          <p:cNvGrpSpPr/>
          <p:nvPr/>
        </p:nvGrpSpPr>
        <p:grpSpPr>
          <a:xfrm>
            <a:off x="219974" y="3573526"/>
            <a:ext cx="8704052" cy="2070075"/>
            <a:chOff x="219974" y="2044323"/>
            <a:chExt cx="8704052" cy="2070075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24683F41-555A-4AA8-A501-1ECB45F81D3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对于以下程序段：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B5CEF884-1B67-4C47-9A4C-1ED4C30F0B40}"/>
                </a:ext>
              </a:extLst>
            </p:cNvPr>
            <p:cNvSpPr/>
            <p:nvPr/>
          </p:nvSpPr>
          <p:spPr>
            <a:xfrm>
              <a:off x="219974" y="2612833"/>
              <a:ext cx="8704052" cy="15015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a[3] = { 5,7,3 }, *p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a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&amp;a[0] 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p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a[0] 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*p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若数组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的第二个元素的地址为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004FFB74,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则该程序的输出为？</a:t>
              </a:r>
              <a:r>
                <a:rPr lang="zh-CN" altLang="en-US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9188D-F7F1-46D5-A484-EFA820A94A51}"/>
              </a:ext>
            </a:extLst>
          </p:cNvPr>
          <p:cNvSpPr txBox="1"/>
          <p:nvPr/>
        </p:nvSpPr>
        <p:spPr>
          <a:xfrm>
            <a:off x="219974" y="5888945"/>
            <a:ext cx="5022529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004FFB70  </a:t>
            </a:r>
            <a:r>
              <a:rPr lang="en-US" altLang="zh-CN" sz="2000" b="1" dirty="0" err="1"/>
              <a:t>004FFB70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004FFB70</a:t>
            </a:r>
            <a:br>
              <a:rPr lang="en-US" altLang="zh-CN" sz="2000" b="1" dirty="0"/>
            </a:br>
            <a:r>
              <a:rPr lang="en-US" altLang="zh-CN" sz="2000" b="1" dirty="0"/>
              <a:t>          5 5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80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4.4.1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指针指向数组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982092"/>
            <a:ext cx="8704052" cy="2759710"/>
            <a:chOff x="219974" y="2044323"/>
            <a:chExt cx="8704052" cy="2759710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指针和数组的关系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22197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en-US" altLang="zh-CN" sz="2000" dirty="0">
                  <a:solidFill>
                    <a:srgbClr val="0000FF"/>
                  </a:solidFill>
                  <a:latin typeface="LMMono10-Regular-Identity-H"/>
                </a:rPr>
                <a:t>auto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进行类型推导，得到的是一个指针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pa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//pa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类型，显然是一个指针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*pa;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[0]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en-US" altLang="zh-CN" sz="2000" dirty="0">
                  <a:solidFill>
                    <a:srgbClr val="0000FF"/>
                  </a:solidFill>
                  <a:latin typeface="LMMono10-Regular-Identity-H"/>
                </a:rPr>
                <a:t>decltype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定义新数组时，数组名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不会转换为指针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ar2;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//ar2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个整型数的一维数组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61D425-D3BE-4355-BE35-2F675C543CB4}"/>
              </a:ext>
            </a:extLst>
          </p:cNvPr>
          <p:cNvGrpSpPr/>
          <p:nvPr/>
        </p:nvGrpSpPr>
        <p:grpSpPr>
          <a:xfrm>
            <a:off x="219974" y="3983843"/>
            <a:ext cx="8704052" cy="2400638"/>
            <a:chOff x="219974" y="2044323"/>
            <a:chExt cx="8704052" cy="2400638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82F9C1ED-7D61-455C-AEB1-FA1E6AADE974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指针和数组的关系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A1290532-93CA-4244-9140-EE87AB593870}"/>
                </a:ext>
              </a:extLst>
            </p:cNvPr>
            <p:cNvSpPr/>
            <p:nvPr/>
          </p:nvSpPr>
          <p:spPr>
            <a:xfrm>
              <a:off x="219974" y="2584323"/>
              <a:ext cx="8704052" cy="18606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可用指针指向多维数组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(*p2d)[5] = a2d;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a2d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的第一个元素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：上面的指针定义中，圆括号不能省略，如：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p2d[5];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//p2d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是一个含有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个指向整型对象的指针数组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0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4.4.1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指针指向数组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888507"/>
            <a:ext cx="8704052" cy="3353206"/>
            <a:chOff x="219974" y="2044323"/>
            <a:chExt cx="8704052" cy="335320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数组名和指针对象的关系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28132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一个数组名可理解为一个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指针，但两者并不完全等价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如：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可以理解为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指针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sizeof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sizeof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(p);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使用运算符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sizeof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测试的输出结果为：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20  4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，分别为一个含有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5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个整型元素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的数组和一个指向整型类型的指针对象的大小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62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54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245956"/>
            <a:ext cx="8704052" cy="2429876"/>
            <a:chOff x="219974" y="2044323"/>
            <a:chExt cx="8704052" cy="242987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利用指针访问数组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对于如下数组和指针：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示意图如下图所示：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7E45E05-E849-4A7D-9A4D-FC5022DD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06" y="3805361"/>
            <a:ext cx="4032000" cy="25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10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610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184171"/>
            <a:ext cx="8704052" cy="4917737"/>
            <a:chOff x="219974" y="2044323"/>
            <a:chExt cx="8704052" cy="4917737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利用指针访问数组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437773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当指针和数组数组关联时，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C++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支持如下指针运算：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指针的移动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 = p + 3;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返回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后面第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3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个元素的地址，即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[3]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p3 = p++;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后移一个位置，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p3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原来的位置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[0]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p4 = ++p;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继续后移一个位置，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p4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指向同一个位置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[2]</a:t>
              </a: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关系运算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p == p4, p4 &gt; p3, p3 &lt;= p2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等都为真。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指针相减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两个指针相减的结果为所指向数组元素的位置距离，比如表达式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p4-p3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结果为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1266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583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777295"/>
            <a:ext cx="8704052" cy="3353206"/>
            <a:chOff x="219974" y="2044323"/>
            <a:chExt cx="8704052" cy="335320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关于指针运算需注意：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28132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在运算的过程中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不能越界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。第一个元素到最后一个元素的下一个位置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为有效位置，比如：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正确：指向第一个元素，等价于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p2 = 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;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正确：指向尾元素后面的一个位置，等价于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p2=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+ 5;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虽然不存在元素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[5]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，但可以计算该位置的地址。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仅当两个指针指向同一个数组时，它们之间的运算才有意义。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473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55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777295"/>
            <a:ext cx="8704052" cy="2429876"/>
            <a:chOff x="219974" y="2044323"/>
            <a:chExt cx="8704052" cy="242987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利用指针访问数组：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指向数组 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arr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B050"/>
                  </a:solidFill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*(p + 2) + 1;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int 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val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= 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[2] + 1;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B050"/>
                  </a:solidFill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val2 = p[2];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int val2 = </a:t>
              </a:r>
              <a:r>
                <a:rPr lang="en-US" altLang="zh-CN" sz="2000" dirty="0" err="1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[2];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940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617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915629"/>
            <a:ext cx="8704052" cy="5562362"/>
            <a:chOff x="219974" y="2044323"/>
            <a:chExt cx="8704052" cy="556236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39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利用指针访问二维数组：</a:t>
              </a:r>
              <a:endParaRPr lang="zh-CN" altLang="en-US" sz="20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436039"/>
              <a:ext cx="8704052" cy="517064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a2d[3][5] = { { 0 },{ 1 },{ 2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(*p2d)[5] = a2d;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p2d[1][1]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输出为</a:t>
              </a: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"a2d: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a2d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"\t\t &amp;a2d[0]: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&amp;a2d[0]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"\t p2d: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p2d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dirty="0">
                  <a:solidFill>
                    <a:srgbClr val="BF8040"/>
                  </a:solidFill>
                  <a:latin typeface="LMMono8-Regular-Identity-H"/>
                </a:rPr>
                <a:t>"a2d[0]: 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a2d[0] &lt;&lt; </a:t>
              </a:r>
              <a:r>
                <a:rPr lang="en-US" altLang="zh-CN" dirty="0">
                  <a:solidFill>
                    <a:srgbClr val="BF8040"/>
                  </a:solidFill>
                  <a:latin typeface="LMMono8-Regular-Identity-H"/>
                </a:rPr>
                <a:t>"\t &amp;a2d[0][0]: 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&amp;a2d[0][0] &lt;&lt;</a:t>
              </a:r>
              <a:r>
                <a:rPr lang="en-US" altLang="zh-CN" dirty="0">
                  <a:solidFill>
                    <a:srgbClr val="BF8040"/>
                  </a:solidFill>
                  <a:latin typeface="LMMono8-Regular-Identity-H"/>
                </a:rPr>
                <a:t>"\t *p2d: 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&lt;&lt;*p2d&lt;&lt;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b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"a2d[0][0]: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a2d[0][0]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"\t\t **p2d: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**p2d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:</a:t>
              </a:r>
              <a:b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a2d: 008FFD98          a2d[0]: 008FFD98           p2d: 008FFD98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a2d[0]: 008FFD98     a2d[0][0]: 008FFD98      *p2d: 008FFD98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a2d[0][0]: 0                **p2d: 0</a:t>
              </a:r>
            </a:p>
            <a:p>
              <a:pPr>
                <a:lnSpc>
                  <a:spcPts val="2200"/>
                </a:lnSpc>
              </a:pP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a2d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  <a:sym typeface="Wingdings" panose="05000000000000000000" pitchFamily="2" charset="2"/>
                </a:rPr>
                <a:t>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a2d[0]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  <a:sym typeface="Wingdings" panose="05000000000000000000" pitchFamily="2" charset="2"/>
                </a:rPr>
                <a:t>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p2d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a2d[0]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  <a:sym typeface="Wingdings" panose="05000000000000000000" pitchFamily="2" charset="2"/>
                </a:rPr>
                <a:t>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a2d[0][0]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  <a:sym typeface="Wingdings" panose="05000000000000000000" pitchFamily="2" charset="2"/>
                </a:rPr>
                <a:t>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*p2d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a2d[0][0]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  <a:sym typeface="Wingdings" panose="05000000000000000000" pitchFamily="2" charset="2"/>
                </a:rPr>
                <a:t>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**p2d</a:t>
              </a:r>
            </a:p>
            <a:p>
              <a:pPr>
                <a:lnSpc>
                  <a:spcPts val="2200"/>
                </a:lnSpc>
              </a:pP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p2d[1][1] = 1;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与下面代码等价：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(*(p2d + 1) + 1) = 1;     *(*(a2d + 1) + 1)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*(p2d[1] + 1) = 1;           *(a2d[1] + 1) = 1;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7980609-21F5-42BB-A2DA-D585FBC7CD38}"/>
              </a:ext>
            </a:extLst>
          </p:cNvPr>
          <p:cNvGrpSpPr/>
          <p:nvPr/>
        </p:nvGrpSpPr>
        <p:grpSpPr>
          <a:xfrm>
            <a:off x="219974" y="1209474"/>
            <a:ext cx="8704052" cy="3935714"/>
            <a:chOff x="219974" y="2044323"/>
            <a:chExt cx="8704052" cy="3935714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9E66F69E-84E9-4114-81AA-24C1AF6C4CBC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55B1C7ED-73EE-4C2B-8F0A-361858A28CB3}"/>
                </a:ext>
              </a:extLst>
            </p:cNvPr>
            <p:cNvSpPr/>
            <p:nvPr/>
          </p:nvSpPr>
          <p:spPr>
            <a:xfrm>
              <a:off x="219974" y="2612833"/>
              <a:ext cx="8704052" cy="33672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分析以下程序的执行结果：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b = 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F93C5F6-2A57-42AF-BA5E-B480ABA79069}"/>
              </a:ext>
            </a:extLst>
          </p:cNvPr>
          <p:cNvSpPr/>
          <p:nvPr/>
        </p:nvSpPr>
        <p:spPr>
          <a:xfrm>
            <a:off x="5239585" y="4245947"/>
            <a:ext cx="243672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a=10</a:t>
            </a:r>
          </a:p>
        </p:txBody>
      </p:sp>
    </p:spTree>
    <p:extLst>
      <p:ext uri="{BB962C8B-B14F-4D97-AF65-F5344CB8AC3E}">
        <p14:creationId xmlns:p14="http://schemas.microsoft.com/office/powerpoint/2010/main" val="35740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662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390951"/>
            <a:ext cx="8704052" cy="4582132"/>
            <a:chOff x="219974" y="2044323"/>
            <a:chExt cx="8704052" cy="458213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 </a:t>
              </a:r>
              <a:r>
                <a:rPr lang="en-US" altLang="zh-CN" sz="2400" dirty="0"/>
                <a:t>auto </a:t>
              </a:r>
              <a:r>
                <a:rPr lang="zh-CN" altLang="en-US" sz="2400" dirty="0"/>
                <a:t>简化代码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40421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 { 1 },{ 1 },{ 1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a2d; p &lt; a2d + 3; ++p) {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的类型为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(*)[5]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q = *p; q &lt; *p + 5; ++q) {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//q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的类型为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*q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输出为：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947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603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7769-9CAB-4FFB-84E6-13E8ED1A967B}"/>
              </a:ext>
            </a:extLst>
          </p:cNvPr>
          <p:cNvGrpSpPr/>
          <p:nvPr/>
        </p:nvGrpSpPr>
        <p:grpSpPr>
          <a:xfrm>
            <a:off x="219974" y="1067527"/>
            <a:ext cx="8704052" cy="5561055"/>
            <a:chOff x="219974" y="2044323"/>
            <a:chExt cx="8704052" cy="5561055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4E402254-D6EF-43A0-B743-97142D868903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利用数组元素连续的特性遍历数组：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4742B44E-F5E1-46C0-ACC0-FB7AB6797770}"/>
                </a:ext>
              </a:extLst>
            </p:cNvPr>
            <p:cNvSpPr/>
            <p:nvPr/>
          </p:nvSpPr>
          <p:spPr>
            <a:xfrm>
              <a:off x="219974" y="2584323"/>
              <a:ext cx="8704052" cy="502105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 { 1 },{ 1 },{ 1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&amp;a2d[0][0]; p &lt; a2d[0] + 15; ++p)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((p - a2d[0]) % 5 == 0)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//a2d[0]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&amp;a2d[0][0]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每打印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个元素后换行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*p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 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输出为：</a:t>
              </a:r>
              <a:b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603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4F8754-C2B4-47D4-8C31-F2F4E81EB315}"/>
              </a:ext>
            </a:extLst>
          </p:cNvPr>
          <p:cNvGrpSpPr/>
          <p:nvPr/>
        </p:nvGrpSpPr>
        <p:grpSpPr>
          <a:xfrm>
            <a:off x="256636" y="1118990"/>
            <a:ext cx="8630728" cy="1304085"/>
            <a:chOff x="219974" y="2044321"/>
            <a:chExt cx="8704052" cy="1148670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D0FF802B-B008-4237-B39B-B0924169A220}"/>
                </a:ext>
              </a:extLst>
            </p:cNvPr>
            <p:cNvSpPr/>
            <p:nvPr/>
          </p:nvSpPr>
          <p:spPr>
            <a:xfrm>
              <a:off x="219974" y="2044321"/>
              <a:ext cx="8704052" cy="5707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类型是 </a:t>
              </a:r>
              <a:r>
                <a:rPr lang="en-US" altLang="zh-CN" sz="2400" dirty="0"/>
                <a:t>C++ </a:t>
              </a:r>
              <a:r>
                <a:rPr lang="zh-CN" altLang="en-US" sz="2400" dirty="0"/>
                <a:t>标准库类型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DCD5B211-DBB9-4FF6-9640-DFD44BF205D5}"/>
                </a:ext>
              </a:extLst>
            </p:cNvPr>
            <p:cNvSpPr/>
            <p:nvPr/>
          </p:nvSpPr>
          <p:spPr>
            <a:xfrm>
              <a:off x="219974" y="2537656"/>
              <a:ext cx="8704052" cy="65533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支持变长的字符串和常用的字符串操作。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02DA2F-EED9-44A3-BF67-56EB383DF0CA}"/>
              </a:ext>
            </a:extLst>
          </p:cNvPr>
          <p:cNvGrpSpPr/>
          <p:nvPr/>
        </p:nvGrpSpPr>
        <p:grpSpPr>
          <a:xfrm>
            <a:off x="256636" y="3088403"/>
            <a:ext cx="8630728" cy="2650606"/>
            <a:chOff x="219974" y="2044323"/>
            <a:chExt cx="8704052" cy="2334720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7168B72B-B4FB-4D21-B29D-2F5A474D28B5}"/>
                </a:ext>
              </a:extLst>
            </p:cNvPr>
            <p:cNvSpPr/>
            <p:nvPr/>
          </p:nvSpPr>
          <p:spPr>
            <a:xfrm>
              <a:off x="219974" y="2044323"/>
              <a:ext cx="8704052" cy="5707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using </a:t>
              </a:r>
              <a:r>
                <a:rPr lang="zh-CN" altLang="en-US" sz="2400" dirty="0"/>
                <a:t>声明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B9E743A-CB0E-4570-B60D-062ABB742A91}"/>
                </a:ext>
              </a:extLst>
            </p:cNvPr>
            <p:cNvSpPr/>
            <p:nvPr/>
          </p:nvSpPr>
          <p:spPr>
            <a:xfrm>
              <a:off x="219974" y="2612832"/>
              <a:ext cx="8704052" cy="1766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如下声明来引入单个名字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一劳永逸地引入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std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命名空间内所有的名字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::std;</a:t>
              </a:r>
              <a:r>
                <a:rPr lang="en-US" altLang="zh-CN" sz="2000" dirty="0"/>
                <a:t> 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6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4.5.1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定义和初始化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470275"/>
            <a:ext cx="8704052" cy="3371841"/>
            <a:chOff x="219974" y="2044323"/>
            <a:chExt cx="8704052" cy="3371841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 </a:t>
              </a:r>
              <a:r>
                <a:rPr lang="en-US" altLang="zh-CN" sz="2400" dirty="0"/>
                <a:t>string </a:t>
              </a:r>
              <a:r>
                <a:rPr lang="zh-CN" altLang="en-US" sz="2400" dirty="0"/>
                <a:t>类型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2803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str1;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默认初始化，定义一个空字符串</a:t>
              </a:r>
              <a:endParaRPr lang="en-US" altLang="zh-CN" sz="24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str2(str1);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string str2 = str1;str2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str1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的一个拷贝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str3 =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LMMono9-Regular-Identity-H"/>
                </a:rPr>
                <a:t>“Rosita”;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复制初始化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str4(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LMMono9-Regular-Identity-H"/>
                </a:rPr>
                <a:t>“Rosita”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);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直接初始化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str5(5,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LMMono9-Regular-Identity-H"/>
                </a:rPr>
                <a:t>’R’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);</a:t>
              </a:r>
              <a:r>
                <a:rPr lang="en-US" altLang="zh-CN" sz="2400" dirty="0"/>
                <a:t>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直接初始化，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str5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的内容为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RRRRR</a:t>
              </a:r>
              <a:endParaRPr lang="zh-CN" altLang="en-US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5159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4.5.1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定义和初始化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739938"/>
            <a:ext cx="8704052" cy="3378124"/>
            <a:chOff x="219974" y="2044323"/>
            <a:chExt cx="8704052" cy="3378124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对象的输入和输出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2809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s;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遇到空白字符停止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s;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的内容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getline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函数读取空白字符：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getline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s);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当输入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"hello C++ "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时（注意里面的空格），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的内容为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"hello C++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”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30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470275"/>
            <a:ext cx="8704052" cy="3859025"/>
            <a:chOff x="219974" y="2044323"/>
            <a:chExt cx="8704052" cy="3859025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对象的大小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2905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s;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s.size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里面字符的个数，与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s.length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()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(!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s.empty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如果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非空，则输出其内容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s;</a:t>
              </a:r>
              <a:r>
                <a:rPr lang="en-US" altLang="zh-CN" sz="2000" dirty="0"/>
                <a:t> </a:t>
              </a:r>
              <a:br>
                <a:rPr lang="en-US" altLang="zh-CN" sz="2400" dirty="0"/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调用类的成员函数需在对象名后加 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.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操作符。指针对象需用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-&gt;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操作符</a:t>
              </a:r>
              <a:r>
                <a:rPr lang="zh-CN" altLang="en-US" sz="2000" dirty="0">
                  <a:solidFill>
                    <a:srgbClr val="000000"/>
                  </a:solidFill>
                  <a:latin typeface="LMSans10-Regular-Identity-H"/>
                </a:rPr>
                <a:t>：</a:t>
              </a:r>
              <a:endParaRPr lang="en-US" altLang="zh-CN" sz="2000" dirty="0">
                <a:solidFill>
                  <a:srgbClr val="000000"/>
                </a:solidFill>
                <a:latin typeface="LMSans10-Regular-Identity-H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= &amp;s;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定义一个指针对象指向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string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-&gt;size()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通过指针调用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size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成员函数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441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926577"/>
            <a:ext cx="8704052" cy="3509955"/>
            <a:chOff x="219974" y="2044323"/>
            <a:chExt cx="8704052" cy="3509955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对象的关系运算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294144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比较规则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：如果两个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对象长度不一样，且较短的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对象和较长的对象前面的每个字符都一样，则较短的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对象小于较长的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对象；否则返回相同位置上第一对不同字符的比较结果（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字典排序靠前的字符小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），例如：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s1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 C++"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s2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s3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"Hi"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依据上述规则，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大于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小于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s3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en-US" altLang="zh-CN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FD2718-2968-41D9-BD7D-5336A50561CB}"/>
              </a:ext>
            </a:extLst>
          </p:cNvPr>
          <p:cNvGrpSpPr/>
          <p:nvPr/>
        </p:nvGrpSpPr>
        <p:grpSpPr>
          <a:xfrm>
            <a:off x="219974" y="4520454"/>
            <a:ext cx="8704052" cy="2166254"/>
            <a:chOff x="219974" y="2044323"/>
            <a:chExt cx="8704052" cy="2166254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EC82E6B4-607D-4D2D-AB0A-7AF647FD47A5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对象的加法运算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1830FD26-230B-4FD5-8241-B71CA21E1093}"/>
                </a:ext>
              </a:extLst>
            </p:cNvPr>
            <p:cNvSpPr/>
            <p:nvPr/>
          </p:nvSpPr>
          <p:spPr>
            <a:xfrm>
              <a:off x="219974" y="2612832"/>
              <a:ext cx="8704052" cy="15977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s1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“Hello 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s2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“C++”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s3 = s1 + s2;</a:t>
              </a:r>
              <a:r>
                <a:rPr lang="en-US" altLang="zh-CN" sz="2000" dirty="0"/>
                <a:t>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s1 += s2;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//s3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s1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的内容都是“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Hello C++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”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s4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“Hello 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+ s2;   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//string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对象可与字面常量相加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729766"/>
            <a:ext cx="8704052" cy="3864027"/>
            <a:chOff x="219974" y="2044323"/>
            <a:chExt cx="8704052" cy="3864027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访问单个字符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2955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利用下标运算和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at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函数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访问单个字符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s[1]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'H’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对第二个元素进行写操作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s.at(1)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下标运算和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函数都要求一个有效的位置值，最小值为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，最大值为对象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的长度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-1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。利用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at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成员函数访问是安全的，它会自动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检查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位置的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合法性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front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back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操作访问第一个和最后一个字符：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s.front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打印输出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h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72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EFB728-ECED-45F5-BC1C-F04B21D265E1}"/>
              </a:ext>
            </a:extLst>
          </p:cNvPr>
          <p:cNvGrpSpPr/>
          <p:nvPr/>
        </p:nvGrpSpPr>
        <p:grpSpPr>
          <a:xfrm>
            <a:off x="219974" y="1462880"/>
            <a:ext cx="8704052" cy="4469578"/>
            <a:chOff x="219974" y="2044323"/>
            <a:chExt cx="8704052" cy="4469578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F2A71C1F-70BB-475B-B366-D828A2D87E8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6" name="矩形: 圆角 17">
              <a:extLst>
                <a:ext uri="{FF2B5EF4-FFF2-40B4-BE49-F238E27FC236}">
                  <a16:creationId xmlns:a16="http://schemas.microsoft.com/office/drawing/2014/main" id="{960D915C-E0C5-46C4-9827-7874423E2632}"/>
                </a:ext>
              </a:extLst>
            </p:cNvPr>
            <p:cNvSpPr/>
            <p:nvPr/>
          </p:nvSpPr>
          <p:spPr>
            <a:xfrm>
              <a:off x="219974" y="2612833"/>
              <a:ext cx="8704052" cy="390106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猜单词游戏，其中一个玩家给定一个单词，让另外一个玩家猜。 </a:t>
              </a:r>
              <a:r>
                <a:rPr lang="zh-CN" altLang="en-US" sz="24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规则如下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：每次猜测单词里面可能的一个字母，并给定猜错的最大次数，比如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3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次。每次猜测要给出相关提示，包括猜测的字母是否正确、字母是否已经猜测过、剩余机会次数以及当前猜测的进度，未猜中的字母用符号 </a:t>
              </a:r>
              <a:r>
                <a:rPr lang="zh-CN" altLang="en-US" sz="2400" dirty="0">
                  <a:solidFill>
                    <a:srgbClr val="000000"/>
                  </a:solidFill>
                  <a:latin typeface="LMMono10-Regular-Identity-H"/>
                </a:rPr>
                <a:t>*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代替。如果在给定的最大猜错次数内正确猜出单词的所有字母，则挑战成功，否则失败。失败时给出单词的全部字母。</a:t>
              </a:r>
              <a:r>
                <a:rPr lang="zh-CN" altLang="en-US" sz="2400" dirty="0"/>
                <a:t> 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2689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EFB728-ECED-45F5-BC1C-F04B21D265E1}"/>
              </a:ext>
            </a:extLst>
          </p:cNvPr>
          <p:cNvGrpSpPr/>
          <p:nvPr/>
        </p:nvGrpSpPr>
        <p:grpSpPr>
          <a:xfrm>
            <a:off x="219974" y="1158944"/>
            <a:ext cx="8704052" cy="5224785"/>
            <a:chOff x="219974" y="2044323"/>
            <a:chExt cx="8704052" cy="5224785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F2A71C1F-70BB-475B-B366-D828A2D87E8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6" name="矩形: 圆角 17">
              <a:extLst>
                <a:ext uri="{FF2B5EF4-FFF2-40B4-BE49-F238E27FC236}">
                  <a16:creationId xmlns:a16="http://schemas.microsoft.com/office/drawing/2014/main" id="{960D915C-E0C5-46C4-9827-7874423E2632}"/>
                </a:ext>
              </a:extLst>
            </p:cNvPr>
            <p:cNvSpPr/>
            <p:nvPr/>
          </p:nvSpPr>
          <p:spPr>
            <a:xfrm>
              <a:off x="219974" y="2612833"/>
              <a:ext cx="8704052" cy="46562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target;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请给出一个单词：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target;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(100,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'\n’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个换行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用来隐藏输入的单词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length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target.length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attempt(length,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),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badchars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分别记录当前正确和错误的猜测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guesses = 5;         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最大尝试次数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10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单词已准备好，它有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&lt;&lt;length&lt;&lt;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个字母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:"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&lt;&lt;attempt&lt;&lt;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85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87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const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022253"/>
            <a:ext cx="8704052" cy="1969622"/>
            <a:chOff x="219974" y="2044323"/>
            <a:chExt cx="8704052" cy="196962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对象：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14296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&amp;r1 = ci;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//r1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引用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r1 = 1;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错误：相当于修改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3B3877-6D3B-4391-9D01-2A5F0F27317F}"/>
              </a:ext>
            </a:extLst>
          </p:cNvPr>
          <p:cNvGrpSpPr/>
          <p:nvPr/>
        </p:nvGrpSpPr>
        <p:grpSpPr>
          <a:xfrm>
            <a:off x="219974" y="3150788"/>
            <a:ext cx="8704052" cy="3471572"/>
            <a:chOff x="219974" y="2044323"/>
            <a:chExt cx="8704052" cy="3471572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85D16273-1DAA-4024-A6E4-71AAADC4CFAC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对象的引用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F32765E3-523B-4A75-8598-52281C697FBC}"/>
                </a:ext>
              </a:extLst>
            </p:cNvPr>
            <p:cNvSpPr/>
            <p:nvPr/>
          </p:nvSpPr>
          <p:spPr>
            <a:xfrm>
              <a:off x="219974" y="2584323"/>
              <a:ext cx="8704052" cy="293157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lnSpc>
                  <a:spcPts val="28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无法通过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修改其引用对象的内容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285750" indent="-285750">
                <a:lnSpc>
                  <a:spcPts val="28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只能通过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引用对绑定的对象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进行读操作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285750" indent="-285750">
                <a:lnSpc>
                  <a:spcPts val="28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可用任何类型兼容的对象来初始化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引用，例如：</a:t>
              </a:r>
              <a:br>
                <a:rPr lang="zh-CN" altLang="en-US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= 0;</a:t>
              </a:r>
              <a:b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;      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正确：使用左值对象初始化</a:t>
              </a:r>
              <a:b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&amp;r2 = 1;     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正确：使用字面值常量初始化</a:t>
              </a:r>
              <a:b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&amp;r3 = i+1;  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正确：使用表达式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i+1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的结果初始化</a:t>
              </a:r>
              <a:b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&amp;r4 = 3.14;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正确：使用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double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类型数据初始化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EFB728-ECED-45F5-BC1C-F04B21D265E1}"/>
              </a:ext>
            </a:extLst>
          </p:cNvPr>
          <p:cNvGrpSpPr/>
          <p:nvPr/>
        </p:nvGrpSpPr>
        <p:grpSpPr>
          <a:xfrm>
            <a:off x="219974" y="1106238"/>
            <a:ext cx="8704052" cy="5277491"/>
            <a:chOff x="219974" y="2044323"/>
            <a:chExt cx="8704052" cy="5277491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F2A71C1F-70BB-475B-B366-D828A2D87E8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6" name="矩形: 圆角 17">
              <a:extLst>
                <a:ext uri="{FF2B5EF4-FFF2-40B4-BE49-F238E27FC236}">
                  <a16:creationId xmlns:a16="http://schemas.microsoft.com/office/drawing/2014/main" id="{960D915C-E0C5-46C4-9827-7874423E2632}"/>
                </a:ext>
              </a:extLst>
            </p:cNvPr>
            <p:cNvSpPr/>
            <p:nvPr/>
          </p:nvSpPr>
          <p:spPr>
            <a:xfrm>
              <a:off x="219974" y="2612833"/>
              <a:ext cx="8704052" cy="47089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letter;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请猜测一个字母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: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letter;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badchars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或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attempt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中已有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letters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badchars.find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(letter) !=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||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attempt.find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(letter) !=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已经猜过该字母， 请重猜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18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//string::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npos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匹配失败标志位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19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20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loc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target.find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使用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auto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自动推导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loc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21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(loc ==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没有此字母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!"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--guesses;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允许错误次数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-1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24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badchars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+= letter;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猜错的字母放到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badchars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里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79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EFB728-ECED-45F5-BC1C-F04B21D265E1}"/>
              </a:ext>
            </a:extLst>
          </p:cNvPr>
          <p:cNvGrpSpPr/>
          <p:nvPr/>
        </p:nvGrpSpPr>
        <p:grpSpPr>
          <a:xfrm>
            <a:off x="219974" y="1106238"/>
            <a:ext cx="8704052" cy="5585268"/>
            <a:chOff x="219974" y="2044323"/>
            <a:chExt cx="8704052" cy="5585268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F2A71C1F-70BB-475B-B366-D828A2D87E8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6" name="矩形: 圆角 17">
              <a:extLst>
                <a:ext uri="{FF2B5EF4-FFF2-40B4-BE49-F238E27FC236}">
                  <a16:creationId xmlns:a16="http://schemas.microsoft.com/office/drawing/2014/main" id="{960D915C-E0C5-46C4-9827-7874423E2632}"/>
                </a:ext>
              </a:extLst>
            </p:cNvPr>
            <p:cNvSpPr/>
            <p:nvPr/>
          </p:nvSpPr>
          <p:spPr>
            <a:xfrm>
              <a:off x="219974" y="2612833"/>
              <a:ext cx="8704052" cy="50167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  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有这个字母， 继续加油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!”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把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attempt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里面相应的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*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用猜对的字母替换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attempt[loc]=letter;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如果找到， 下一次搜索从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loc+1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开始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30   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loc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target.find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(letter, loc + 1);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31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(loc !=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32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33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你猜测的单词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:”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attempt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34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(attempt != target)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35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剩余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guesses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 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次猜错机会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36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(guesses &gt; 0 &amp;&amp; attempt != target);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37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(guesses &gt; 0)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38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 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成功了，恭喜你！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39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</a:t>
              </a:r>
              <a:b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40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对不起，失败了，下次再挑战吧，单词是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&lt;&lt;target&lt;&lt;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41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4875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729766"/>
            <a:ext cx="8704052" cy="1403353"/>
            <a:chOff x="219974" y="2044323"/>
            <a:chExt cx="8704052" cy="1403353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风格字符串</a:t>
              </a:r>
              <a:r>
                <a:rPr lang="zh-CN" altLang="en-US" sz="2400" dirty="0"/>
                <a:t> 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8348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风格字符串不是一种类型，而是以空字符结尾（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'\0'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）的字符数组，例如：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64BD4C-E7D6-4215-9CC4-81E40974F92B}"/>
              </a:ext>
            </a:extLst>
          </p:cNvPr>
          <p:cNvGrpSpPr/>
          <p:nvPr/>
        </p:nvGrpSpPr>
        <p:grpSpPr>
          <a:xfrm>
            <a:off x="333632" y="3744097"/>
            <a:ext cx="8590394" cy="2199503"/>
            <a:chOff x="333632" y="3744097"/>
            <a:chExt cx="8590394" cy="21995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9993EF2-008E-4309-A5B6-633C700603EE}"/>
                </a:ext>
              </a:extLst>
            </p:cNvPr>
            <p:cNvSpPr/>
            <p:nvPr/>
          </p:nvSpPr>
          <p:spPr>
            <a:xfrm>
              <a:off x="333632" y="3744097"/>
              <a:ext cx="8590394" cy="2199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9C5A9BA-713B-4D96-A7F3-709715FAAA54}"/>
                </a:ext>
              </a:extLst>
            </p:cNvPr>
            <p:cNvSpPr txBox="1"/>
            <p:nvPr/>
          </p:nvSpPr>
          <p:spPr>
            <a:xfrm>
              <a:off x="390461" y="3874352"/>
              <a:ext cx="85335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strlen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(s)     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的长度，不包含结束符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‘\0’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strcmp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(s1,s2)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字符串比较函数。和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C++ string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类型对象相比较的规则一</a:t>
              </a:r>
              <a:endParaRPr lang="en-US" altLang="zh-CN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            样：如果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s1==s2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；如果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s1&gt;s2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，返回正值；如</a:t>
              </a:r>
              <a:endParaRPr lang="en-US" altLang="zh-CN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果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s1&lt;s2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，返回负值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strcpy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(s1,s2)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字符串复制函数。将字符串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复制给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strcat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(s1,s2)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字符串链接函数。将字符串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附加到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之后，返回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r>
                <a:rPr lang="en-US" altLang="zh-CN" sz="2000" dirty="0"/>
                <a:t>  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9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078606"/>
            <a:ext cx="8704052" cy="2166254"/>
            <a:chOff x="219974" y="2044323"/>
            <a:chExt cx="8704052" cy="2166254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利用指针处理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风格字符串</a:t>
              </a:r>
              <a:r>
                <a:rPr lang="zh-CN" altLang="en-US" sz="2400" dirty="0"/>
                <a:t> 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5977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指向字符数组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cstr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*ps2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"C++"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ps2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Hello,C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++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FA2726-CF02-40D5-A0C0-9DCB39C2D770}"/>
              </a:ext>
            </a:extLst>
          </p:cNvPr>
          <p:cNvGrpSpPr/>
          <p:nvPr/>
        </p:nvGrpSpPr>
        <p:grpSpPr>
          <a:xfrm>
            <a:off x="219974" y="3538998"/>
            <a:ext cx="8704052" cy="3089584"/>
            <a:chOff x="219974" y="2044323"/>
            <a:chExt cx="8704052" cy="3089584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C8D11069-EC78-4B0B-BCC7-9358EB990A94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使用处理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风格字符串的函数时应注意：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FDD6A06F-6D38-41D6-9C47-5E21D186C00D}"/>
                </a:ext>
              </a:extLst>
            </p:cNvPr>
            <p:cNvSpPr/>
            <p:nvPr/>
          </p:nvSpPr>
          <p:spPr>
            <a:xfrm>
              <a:off x="219974" y="2612832"/>
              <a:ext cx="8704052" cy="25210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每个操作对象必须以空字符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‘\0’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结尾，否则会产生未定义的行为：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cs[] = 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{</a:t>
              </a:r>
              <a:r>
                <a:rPr lang="en-US" altLang="zh-CN" sz="2000" dirty="0">
                  <a:solidFill>
                    <a:srgbClr val="A31515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'C'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lang="en-US" altLang="zh-CN" sz="2000" dirty="0">
                  <a:solidFill>
                    <a:srgbClr val="A31515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'+'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lang="en-US" altLang="zh-CN" sz="2000" dirty="0">
                  <a:solidFill>
                    <a:srgbClr val="A31515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'+'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strlen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(cs)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没有以空字符结束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如果对操作对象进行修改，必须要有足够大的内存空间：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small[]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"C++"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big[]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"Programming"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strcpy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(small, big)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small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内存空间不足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1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1729766"/>
            <a:ext cx="8704052" cy="3469303"/>
            <a:chOff x="219974" y="2044323"/>
            <a:chExt cx="8704052" cy="3469303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string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类对象使用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风格字符串处理函数</a:t>
              </a:r>
              <a:endParaRPr lang="zh-CN" altLang="en-US" sz="2400" dirty="0"/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290079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需要通过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类成员函数</a:t>
              </a:r>
              <a:r>
                <a:rPr lang="en-US" altLang="zh-CN" sz="2000" dirty="0" err="1">
                  <a:solidFill>
                    <a:srgbClr val="FF0000"/>
                  </a:solidFill>
                  <a:latin typeface="LMMono10-Regular-Identity-H"/>
                </a:rPr>
                <a:t>c_str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来获取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对象存储的字符串的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首地址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     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例如：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str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[10];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strcpy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str.c_str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的成员函数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c_str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返回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char*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类型的指针，确保其指向的对象不被修改。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0154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02DA2F-EED9-44A3-BF67-56EB383DF0CA}"/>
              </a:ext>
            </a:extLst>
          </p:cNvPr>
          <p:cNvGrpSpPr/>
          <p:nvPr/>
        </p:nvGrpSpPr>
        <p:grpSpPr>
          <a:xfrm>
            <a:off x="256636" y="1734728"/>
            <a:ext cx="8630728" cy="3448760"/>
            <a:chOff x="219974" y="2044323"/>
            <a:chExt cx="8704052" cy="3037754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7168B72B-B4FB-4D21-B29D-2F5A474D28B5}"/>
                </a:ext>
              </a:extLst>
            </p:cNvPr>
            <p:cNvSpPr/>
            <p:nvPr/>
          </p:nvSpPr>
          <p:spPr>
            <a:xfrm>
              <a:off x="219974" y="2044323"/>
              <a:ext cx="8704052" cy="5707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vector </a:t>
              </a:r>
              <a:r>
                <a:rPr lang="zh-CN" altLang="en-US" sz="2400" dirty="0"/>
                <a:t>类型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B9E743A-CB0E-4570-B60D-062ABB742A91}"/>
                </a:ext>
              </a:extLst>
            </p:cNvPr>
            <p:cNvSpPr/>
            <p:nvPr/>
          </p:nvSpPr>
          <p:spPr>
            <a:xfrm>
              <a:off x="219974" y="2612832"/>
              <a:ext cx="8704052" cy="24692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和数组都是有序元素的集合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支持</a:t>
              </a:r>
              <a:r>
                <a:rPr lang="zh-CN" altLang="en-US" sz="2400" dirty="0">
                  <a:solidFill>
                    <a:srgbClr val="FF0000"/>
                  </a:solidFill>
                  <a:latin typeface="MicrosoftYaHei"/>
                </a:rPr>
                <a:t>变长操作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，容量大小可根据需要动态调整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是一种容器类型，能够存放类型相同的元素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使用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需要在程序中包含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头文件</a:t>
              </a:r>
              <a: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sz="2400" dirty="0"/>
                <a:t> 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0312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4.6.1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定义和初始化 </a:t>
            </a:r>
            <a:r>
              <a:rPr lang="en-US" altLang="zh-CN" sz="2000" dirty="0">
                <a:solidFill>
                  <a:schemeClr val="bg1"/>
                </a:solidFill>
              </a:rPr>
              <a:t>vector 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56093" y="3055973"/>
            <a:ext cx="8590394" cy="3324007"/>
            <a:chOff x="219974" y="2044323"/>
            <a:chExt cx="8704052" cy="3324007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定义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vector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对象</a:t>
              </a:r>
              <a:endParaRPr lang="zh-CN" altLang="en-US" sz="2400" dirty="0"/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27554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v1;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存放整数的空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vector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v2 = {0,1,2};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//v2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有三个元素，值分别为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、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2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v3(10);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//v3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可存放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个整数，值为默认值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v4(10,1);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//v4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个整数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v5 = {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Hi"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"Mandy"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"Rosita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&gt;&gt; v6(10,v2);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与数组类似，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里面的元素也是顺序存放在连续的内存空间内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1E34DB-30B5-477A-8BF5-CA18169EC190}"/>
              </a:ext>
            </a:extLst>
          </p:cNvPr>
          <p:cNvGrpSpPr/>
          <p:nvPr/>
        </p:nvGrpSpPr>
        <p:grpSpPr>
          <a:xfrm>
            <a:off x="156093" y="976407"/>
            <a:ext cx="8590394" cy="1955894"/>
            <a:chOff x="333632" y="3744097"/>
            <a:chExt cx="8590394" cy="220372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AE499D-C9F6-4139-A93E-9A07B25FEACB}"/>
                </a:ext>
              </a:extLst>
            </p:cNvPr>
            <p:cNvSpPr/>
            <p:nvPr/>
          </p:nvSpPr>
          <p:spPr>
            <a:xfrm>
              <a:off x="333632" y="3744097"/>
              <a:ext cx="8590394" cy="2199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6E40D1-8C96-4A97-9797-BC46BFA9F140}"/>
                </a:ext>
              </a:extLst>
            </p:cNvPr>
            <p:cNvSpPr txBox="1"/>
            <p:nvPr/>
          </p:nvSpPr>
          <p:spPr>
            <a:xfrm>
              <a:off x="390461" y="3763140"/>
              <a:ext cx="8533565" cy="218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v1      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定义一个存放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T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类型元素的空对象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v1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v2(v1)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复制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v1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里面所有元素到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v2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v3(n) 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指定初始元素为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n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v4(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n,value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指定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n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个值为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value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的元素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v5={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a,b,c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,...}   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采用列表初始化，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v5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的元素个数为列表里面值的个数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v6{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a,b,c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,...}     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等价于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v5={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a,b,c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,...}</a:t>
              </a:r>
              <a:r>
                <a:rPr lang="en-US" altLang="zh-CN" sz="2000" dirty="0"/>
                <a:t> 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7490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4.6.2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rgbClr val="FFFFFF"/>
                </a:solidFill>
                <a:latin typeface="LMMono9-Regular-Identity-H"/>
              </a:rPr>
              <a:t>vector 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类型常用操作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4365901"/>
            <a:ext cx="8704052" cy="1996720"/>
            <a:chOff x="219974" y="2044323"/>
            <a:chExt cx="8704052" cy="1996720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访问元素</a:t>
              </a:r>
              <a:endParaRPr lang="zh-CN" altLang="en-US" sz="2400" dirty="0"/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下标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运算符或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at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成员函数访问容器里的元素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vi.at(1);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或者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&lt;&lt; vi[1];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函数会自动检查访问位置的合法性而下标运算符不会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1157651"/>
            <a:ext cx="8704052" cy="2939286"/>
            <a:chOff x="219974" y="2044323"/>
            <a:chExt cx="8704052" cy="2939286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添加、删除元素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237077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vi;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=0;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100;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vi.push_back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依次添加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个数：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0-99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vi.push_back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();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成员函数称为尾插，即从容器尾端添加元素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vi.pop_back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();  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成员函数可从容器尾端移除一个元素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vi.clear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();              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成员函数可移除容器所有元素 </a:t>
              </a:r>
              <a:endParaRPr lang="en-US" altLang="zh-CN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0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9974" y="4506585"/>
            <a:ext cx="8704052" cy="1069800"/>
            <a:chOff x="219974" y="2044323"/>
            <a:chExt cx="8704052" cy="1069800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利用解引用获取迭代器指向对象的内容</a:t>
              </a:r>
              <a:endParaRPr lang="zh-CN" altLang="en-US" sz="2400" dirty="0"/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50129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itb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输出第一个元素值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1559641"/>
            <a:ext cx="8704052" cy="2454795"/>
            <a:chOff x="219974" y="2044323"/>
            <a:chExt cx="8704052" cy="2454795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借助容器的成员函数获取元素迭代器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迭代器行为与指针类似，支持对数据的间接访问以及在元素间移动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vi = {0,1,2,3};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itb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vi.begin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itb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vi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的第一个元素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vi.end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ite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指向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vi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的尾后元素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8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1724353"/>
            <a:ext cx="8704052" cy="3751047"/>
            <a:chOff x="219974" y="2044323"/>
            <a:chExt cx="8704052" cy="3751047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指向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vector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类型的迭代器支持指针运算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31825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it =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vi.begin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(); it !=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vi.end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(); ++it){</a:t>
              </a:r>
              <a:b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        *it *= 2; </a:t>
              </a:r>
              <a: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4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每个元素乘 </a:t>
              </a:r>
              <a: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  <a:t>2</a:t>
              </a:r>
              <a:b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  <a:t>        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&lt;&lt; *it &lt;&lt;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建议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for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循环的结束条件中，为了代码的通用性习惯上为迭代器选择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!=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运算，而不是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&lt;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运算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37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4.1.2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—auto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B2086D-9E20-4B76-831F-0A0BE8E55712}"/>
              </a:ext>
            </a:extLst>
          </p:cNvPr>
          <p:cNvGrpSpPr/>
          <p:nvPr/>
        </p:nvGrpSpPr>
        <p:grpSpPr>
          <a:xfrm>
            <a:off x="219974" y="1250630"/>
            <a:ext cx="8704052" cy="4739611"/>
            <a:chOff x="219974" y="2044323"/>
            <a:chExt cx="8704052" cy="4739611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AC4B3DDC-1250-47B9-8DC4-B9689011A74F}"/>
                </a:ext>
              </a:extLst>
            </p:cNvPr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auto </a:t>
              </a:r>
              <a:r>
                <a:rPr lang="zh-CN" altLang="en-US" sz="2400" dirty="0"/>
                <a:t>和引用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AB33EF2-418F-424A-9C99-14F2ADC5D63D}"/>
                </a:ext>
              </a:extLst>
            </p:cNvPr>
            <p:cNvSpPr/>
            <p:nvPr/>
          </p:nvSpPr>
          <p:spPr>
            <a:xfrm>
              <a:off x="219974" y="2584323"/>
              <a:ext cx="8704052" cy="41996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不能推导出引用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类型而不是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类型引用，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auto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定义一个整型引用，需要显式指出引用类型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类型引用</a:t>
              </a:r>
              <a:endParaRPr lang="en-US" altLang="zh-CN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推导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引用也需明确指出引用类型，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属性被保留：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ci=0;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ci;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cr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int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类型引用，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auto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int</a:t>
              </a:r>
              <a:r>
                <a:rPr lang="en-US" altLang="zh-CN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437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958234"/>
            <a:ext cx="8704052" cy="3660253"/>
            <a:chOff x="219974" y="2044323"/>
            <a:chExt cx="8704052" cy="3660253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使用成员选择运算符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30917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当迭代器指向的元素类型为类类型时，可以用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.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-&gt;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运算符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进行成员选择，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8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例如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vs = {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Hi"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"Mandy"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"Rosita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it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it !=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vs.end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++it 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(*it).size()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选择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string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类成员函数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size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注意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：迭代器外面的圆括号不可缺少，否则将表达完全不同的意思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it.size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；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错误：迭代器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没有成员函数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size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，相当于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it.size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());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2E9606-093C-44EA-B5C7-043CF86F8A71}"/>
              </a:ext>
            </a:extLst>
          </p:cNvPr>
          <p:cNvGrpSpPr/>
          <p:nvPr/>
        </p:nvGrpSpPr>
        <p:grpSpPr>
          <a:xfrm>
            <a:off x="219974" y="4842952"/>
            <a:ext cx="8704052" cy="1785124"/>
            <a:chOff x="219974" y="2044323"/>
            <a:chExt cx="8704052" cy="1785124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B47677F-6E6A-47B7-8EAC-B8E399E31D89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-&gt;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运算符简化表达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268B5810-B220-42BA-BB27-8059BB97CC7A}"/>
                </a:ext>
              </a:extLst>
            </p:cNvPr>
            <p:cNvSpPr/>
            <p:nvPr/>
          </p:nvSpPr>
          <p:spPr>
            <a:xfrm>
              <a:off x="219974" y="2612832"/>
              <a:ext cx="8704052" cy="1216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it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it !=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vs.end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++it 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it-&gt;size()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7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D89649-2F71-4455-86D8-8D178A7FE961}"/>
              </a:ext>
            </a:extLst>
          </p:cNvPr>
          <p:cNvGrpSpPr/>
          <p:nvPr/>
        </p:nvGrpSpPr>
        <p:grpSpPr>
          <a:xfrm>
            <a:off x="219974" y="1106238"/>
            <a:ext cx="8704052" cy="2815279"/>
            <a:chOff x="219974" y="2044323"/>
            <a:chExt cx="8704052" cy="2815279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061BC495-A5B9-4DD4-A702-85E8C87AB80C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4.5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6D33C0DC-C07D-4184-9473-7AAB35671061}"/>
                </a:ext>
              </a:extLst>
            </p:cNvPr>
            <p:cNvSpPr/>
            <p:nvPr/>
          </p:nvSpPr>
          <p:spPr>
            <a:xfrm>
              <a:off x="219974" y="2612833"/>
              <a:ext cx="8704052" cy="22467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为例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4.3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中的扫雷游戏地图中的每个方格编号，编号从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开始，按照从上到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下、从左到右的顺序依次编号。例如，第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行第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，依次类推。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要求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：若玩家点击的方格无地雷，则找出所有与该方格连通的非雷区。如点击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49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的方格，则下图中编号下划线的方格都是与之相邻的非雷区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：采用宽度优先搜索（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breadth-first search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）策略来求解。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EE060B-9D1A-4CA0-AD58-AC8C8178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2" y="4128894"/>
            <a:ext cx="3240000" cy="24373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B2F90C-E20D-4041-AF55-5A52AA01D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49" y="4359822"/>
            <a:ext cx="3240000" cy="15856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291270-19BE-4F72-B5DF-117E4EF85EC1}"/>
              </a:ext>
            </a:extLst>
          </p:cNvPr>
          <p:cNvSpPr txBox="1"/>
          <p:nvPr/>
        </p:nvSpPr>
        <p:spPr>
          <a:xfrm>
            <a:off x="5961219" y="60143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图：宽度优先</a:t>
            </a:r>
          </a:p>
        </p:txBody>
      </p:sp>
    </p:spTree>
    <p:extLst>
      <p:ext uri="{BB962C8B-B14F-4D97-AF65-F5344CB8AC3E}">
        <p14:creationId xmlns:p14="http://schemas.microsoft.com/office/powerpoint/2010/main" val="5172629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D89649-2F71-4455-86D8-8D178A7FE961}"/>
              </a:ext>
            </a:extLst>
          </p:cNvPr>
          <p:cNvGrpSpPr/>
          <p:nvPr/>
        </p:nvGrpSpPr>
        <p:grpSpPr>
          <a:xfrm>
            <a:off x="219974" y="1106238"/>
            <a:ext cx="8704052" cy="2815279"/>
            <a:chOff x="219974" y="2044323"/>
            <a:chExt cx="8704052" cy="2815279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061BC495-A5B9-4DD4-A702-85E8C87AB80C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4.5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6D33C0DC-C07D-4184-9473-7AAB35671061}"/>
                </a:ext>
              </a:extLst>
            </p:cNvPr>
            <p:cNvSpPr/>
            <p:nvPr/>
          </p:nvSpPr>
          <p:spPr>
            <a:xfrm>
              <a:off x="219974" y="2612833"/>
              <a:ext cx="8704052" cy="22467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为例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4.3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中的扫雷游戏地图中的每个方格编号，编号从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开始，按照从上到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下、从左到右的顺序依次编号。例如，第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行第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，依次类推。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要求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：若玩家点击的方格无地雷，则找出所有与该方格连通的非雷区。如点击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49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的方格，则下图中编号下划线的方格都是与之相邻的非雷区</a:t>
              </a:r>
              <a:b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：采用宽度优先搜索（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breadth-first search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）策略来求解。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EE060B-9D1A-4CA0-AD58-AC8C8178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2" y="4128894"/>
            <a:ext cx="3240000" cy="24373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291270-19BE-4F72-B5DF-117E4EF85EC1}"/>
              </a:ext>
            </a:extLst>
          </p:cNvPr>
          <p:cNvSpPr txBox="1"/>
          <p:nvPr/>
        </p:nvSpPr>
        <p:spPr>
          <a:xfrm>
            <a:off x="5694228" y="60143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图：宽度优先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1725BD-FF4C-4669-BBCB-1B0FBAD21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8" y="4233604"/>
            <a:ext cx="4536000" cy="17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67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D89649-2F71-4455-86D8-8D178A7FE961}"/>
              </a:ext>
            </a:extLst>
          </p:cNvPr>
          <p:cNvGrpSpPr/>
          <p:nvPr/>
        </p:nvGrpSpPr>
        <p:grpSpPr>
          <a:xfrm>
            <a:off x="219974" y="1044453"/>
            <a:ext cx="8704052" cy="5585268"/>
            <a:chOff x="219974" y="2044323"/>
            <a:chExt cx="8704052" cy="5585268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061BC495-A5B9-4DD4-A702-85E8C87AB80C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6D33C0DC-C07D-4184-9473-7AAB35671061}"/>
                </a:ext>
              </a:extLst>
            </p:cNvPr>
            <p:cNvSpPr/>
            <p:nvPr/>
          </p:nvSpPr>
          <p:spPr>
            <a:xfrm>
              <a:off x="219974" y="2612833"/>
              <a:ext cx="8704052" cy="50167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(0);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8;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col:row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以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0.5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的概率设置地雷，使用条件表达式简化代码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= rand() % 100 &lt; 50 ?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'0'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打印地图， 函数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setw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设置打印字符的宽度（见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10.2.2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节）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10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 ==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(3)&lt;&lt;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"*"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(3)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sz+j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601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D89649-2F71-4455-86D8-8D178A7FE961}"/>
              </a:ext>
            </a:extLst>
          </p:cNvPr>
          <p:cNvGrpSpPr/>
          <p:nvPr/>
        </p:nvGrpSpPr>
        <p:grpSpPr>
          <a:xfrm>
            <a:off x="219974" y="1044453"/>
            <a:ext cx="8704052" cy="5305320"/>
            <a:chOff x="219974" y="2044323"/>
            <a:chExt cx="8704052" cy="5305320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061BC495-A5B9-4DD4-A702-85E8C87AB80C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6D33C0DC-C07D-4184-9473-7AAB35671061}"/>
                </a:ext>
              </a:extLst>
            </p:cNvPr>
            <p:cNvSpPr/>
            <p:nvPr/>
          </p:nvSpPr>
          <p:spPr>
            <a:xfrm>
              <a:off x="219974" y="2612833"/>
              <a:ext cx="8704052" cy="47368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cell;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18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请输入选择的方格编号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[0-"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"]:"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19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cell;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20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[cell/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21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选择的是地雷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容器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存放未处理的方格编号， 初始值为选择的方格编号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result,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(1,cell);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24 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[cell /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'1’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标记该方格已经遍历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取出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中第一个待处理的方格编号， 找到与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相邻的方格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cell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nobomb.front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neibor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相邻的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4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个方格编号， 如果没有对应方格编号标记为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-1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neibor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[]={(cell/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&gt;0)?cell-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:-1,(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&gt;0)?cell-1:-1,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(cell/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&lt;sz-1)?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cell+sz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:-1,(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&lt;sz-1)?cell+1:-1};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06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D89649-2F71-4455-86D8-8D178A7FE961}"/>
              </a:ext>
            </a:extLst>
          </p:cNvPr>
          <p:cNvGrpSpPr/>
          <p:nvPr/>
        </p:nvGrpSpPr>
        <p:grpSpPr>
          <a:xfrm>
            <a:off x="213970" y="933246"/>
            <a:ext cx="8716060" cy="5664392"/>
            <a:chOff x="81952" y="2044323"/>
            <a:chExt cx="8716060" cy="5664392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061BC495-A5B9-4DD4-A702-85E8C87AB80C}"/>
                </a:ext>
              </a:extLst>
            </p:cNvPr>
            <p:cNvSpPr/>
            <p:nvPr/>
          </p:nvSpPr>
          <p:spPr>
            <a:xfrm>
              <a:off x="81952" y="2044323"/>
              <a:ext cx="8716060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6D33C0DC-C07D-4184-9473-7AAB35671061}"/>
                </a:ext>
              </a:extLst>
            </p:cNvPr>
            <p:cNvSpPr/>
            <p:nvPr/>
          </p:nvSpPr>
          <p:spPr>
            <a:xfrm>
              <a:off x="81952" y="2612833"/>
              <a:ext cx="8716060" cy="50958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30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&amp;k 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neibor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注意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k!=-1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必须放到逻辑与的左侧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31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(k != -1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[k/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k%sz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'0'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32     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(k);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所有与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相邻的无雷方格放到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33                 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[k/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k%sz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'1’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标记该方格已经遍历过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34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35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36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result.push_back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(cell);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将处理完的方格编号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放到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result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</a:t>
              </a:r>
              <a:b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37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nobomb.erase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从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中移除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38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(!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nobomb.empty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39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: result)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40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41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42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return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43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755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2281304"/>
            <a:ext cx="8704052" cy="4397634"/>
            <a:chOff x="219974" y="2044323"/>
            <a:chExt cx="8704052" cy="4397634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定义枚举类型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3829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不限定作用域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color{red, green, blue};</a:t>
              </a: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三个枚举成员的作用域与枚举类型本身的作用域相同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emotion{happy, calm, blue};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错误：枚举成员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blue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已经定义过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限定作用域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class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stoplight{red,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green,yellow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 c = red;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可以访问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color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类型的枚举成员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 a = red;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stoplight 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类型的枚举成员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red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在此不可访问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 b = stoplight::red;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正确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84C86F-A271-4798-A63B-FDE154CB0D4B}"/>
              </a:ext>
            </a:extLst>
          </p:cNvPr>
          <p:cNvGrpSpPr/>
          <p:nvPr/>
        </p:nvGrpSpPr>
        <p:grpSpPr>
          <a:xfrm>
            <a:off x="219974" y="1037390"/>
            <a:ext cx="8704052" cy="1028891"/>
            <a:chOff x="219974" y="2044323"/>
            <a:chExt cx="8704052" cy="1028891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E18D3D69-CCA3-4D66-AC97-A804B09A39B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增加常量</a:t>
              </a:r>
              <a:endParaRPr lang="zh-CN" altLang="en-US" sz="2400" dirty="0"/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B56BB826-14B0-4F4A-97F8-D565FAB682C7}"/>
                </a:ext>
              </a:extLst>
            </p:cNvPr>
            <p:cNvSpPr/>
            <p:nvPr/>
          </p:nvSpPr>
          <p:spPr>
            <a:xfrm>
              <a:off x="219974" y="2612832"/>
              <a:ext cx="8704052" cy="4603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red = 0; </a:t>
              </a: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green = 1; </a:t>
              </a: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blue = 2; ...</a:t>
              </a:r>
              <a:r>
                <a:rPr lang="en-US" altLang="zh-CN" sz="24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4.7.1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1718939"/>
            <a:ext cx="8704052" cy="3685901"/>
            <a:chOff x="219974" y="2044323"/>
            <a:chExt cx="8704052" cy="3685901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定义枚举类型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311739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每个枚举成员都有一个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常量整数值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，默认值从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开始，依次加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。也可以指定枚举成员的值：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class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week{Sunday = 7, Monday = 1, Tuesday,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Wednesday,Thursday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               Friday, Saturday};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枚举类型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week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中成员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Sunday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7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Monday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Tuesday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、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Wednesday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3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，依次类推。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7890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4.7.2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使用枚举类型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2281304"/>
            <a:ext cx="8704052" cy="2454795"/>
            <a:chOff x="219974" y="2044323"/>
            <a:chExt cx="8704052" cy="2454795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使用枚举类型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编译器不会把一个整型值自动转换为枚举类型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 c1 = 1;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错误：类型不匹配</a:t>
              </a:r>
              <a:b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要用强制类型转换将一个整型值转换为一个枚举常量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 c2 =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static_cast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&lt;color&gt;(1);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4204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4.7.2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使用枚举类型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7972C6-0D83-410C-B3D4-624EF353B11A}"/>
              </a:ext>
            </a:extLst>
          </p:cNvPr>
          <p:cNvGrpSpPr/>
          <p:nvPr/>
        </p:nvGrpSpPr>
        <p:grpSpPr>
          <a:xfrm>
            <a:off x="219974" y="1057987"/>
            <a:ext cx="8704052" cy="5277490"/>
            <a:chOff x="219974" y="2044323"/>
            <a:chExt cx="8704052" cy="5277490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6898DBEF-C55E-4685-A341-735E3C402DA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使用枚举类型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23B6591F-8760-449C-ACB0-35CFFF42CAB2}"/>
                </a:ext>
              </a:extLst>
            </p:cNvPr>
            <p:cNvSpPr/>
            <p:nvPr/>
          </p:nvSpPr>
          <p:spPr>
            <a:xfrm>
              <a:off x="219974" y="2612832"/>
              <a:ext cx="8704052" cy="47089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 l= stoplight::red;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(1){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stoplight::red: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"stop!"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stoplight::green: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"pass carefully"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stoplight::yellow: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"slow down"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"light broken, call 122"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84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3841</Words>
  <Application>Microsoft Office PowerPoint</Application>
  <PresentationFormat>全屏显示(4:3)</PresentationFormat>
  <Paragraphs>615</Paragraphs>
  <Slides>100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8" baseType="lpstr">
      <vt:lpstr>CMSY10</vt:lpstr>
      <vt:lpstr>FangSong</vt:lpstr>
      <vt:lpstr>LMMono10-Regular-Identity-H</vt:lpstr>
      <vt:lpstr>LMMono12-Regular-Identity-H</vt:lpstr>
      <vt:lpstr>LMMono8-Regular-Identity-H</vt:lpstr>
      <vt:lpstr>LMMono9-Regular-Identity-H</vt:lpstr>
      <vt:lpstr>LMSans10-Oblique-Identity-H</vt:lpstr>
      <vt:lpstr>LMSans10-Regular-Identity-H</vt:lpstr>
      <vt:lpstr>LMSans9-Regular-Identity-H</vt:lpstr>
      <vt:lpstr>MicrosoftYaHei</vt:lpstr>
      <vt:lpstr>等线</vt:lpstr>
      <vt:lpstr>微软雅黑</vt:lpstr>
      <vt:lpstr>新宋体</vt:lpstr>
      <vt:lpstr>Arial</vt:lpstr>
      <vt:lpstr>Consolas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Li</cp:lastModifiedBy>
  <cp:revision>468</cp:revision>
  <dcterms:created xsi:type="dcterms:W3CDTF">2019-01-17T01:34:51Z</dcterms:created>
  <dcterms:modified xsi:type="dcterms:W3CDTF">2019-02-15T00:59:58Z</dcterms:modified>
</cp:coreProperties>
</file>